
<file path=[Content_Types].xml><?xml version="1.0" encoding="utf-8"?>
<Types xmlns="http://schemas.openxmlformats.org/package/2006/content-types">
  <Default Extension="png" ContentType="image/png"/>
  <Default Extension="svg" ContentType="image/svg+xml"/>
  <Default Extension="bin" ContentType="application/vnd.openxmlformats-officedocument.oleObject"/>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9.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0.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837" r:id="rId1"/>
  </p:sldMasterIdLst>
  <p:notesMasterIdLst>
    <p:notesMasterId r:id="rId217"/>
  </p:notesMasterIdLst>
  <p:sldIdLst>
    <p:sldId id="256" r:id="rId2"/>
    <p:sldId id="257" r:id="rId3"/>
    <p:sldId id="258" r:id="rId4"/>
    <p:sldId id="277" r:id="rId5"/>
    <p:sldId id="259" r:id="rId6"/>
    <p:sldId id="260" r:id="rId7"/>
    <p:sldId id="262" r:id="rId8"/>
    <p:sldId id="276" r:id="rId9"/>
    <p:sldId id="263" r:id="rId10"/>
    <p:sldId id="278" r:id="rId11"/>
    <p:sldId id="265" r:id="rId12"/>
    <p:sldId id="266" r:id="rId13"/>
    <p:sldId id="272" r:id="rId14"/>
    <p:sldId id="273" r:id="rId15"/>
    <p:sldId id="527" r:id="rId16"/>
    <p:sldId id="279" r:id="rId17"/>
    <p:sldId id="289" r:id="rId18"/>
    <p:sldId id="290" r:id="rId19"/>
    <p:sldId id="291" r:id="rId20"/>
    <p:sldId id="292" r:id="rId21"/>
    <p:sldId id="293" r:id="rId22"/>
    <p:sldId id="528" r:id="rId23"/>
    <p:sldId id="544" r:id="rId24"/>
    <p:sldId id="295" r:id="rId25"/>
    <p:sldId id="298" r:id="rId26"/>
    <p:sldId id="299" r:id="rId27"/>
    <p:sldId id="300" r:id="rId28"/>
    <p:sldId id="301" r:id="rId29"/>
    <p:sldId id="302" r:id="rId30"/>
    <p:sldId id="296" r:id="rId31"/>
    <p:sldId id="297" r:id="rId32"/>
    <p:sldId id="545" r:id="rId33"/>
    <p:sldId id="304" r:id="rId34"/>
    <p:sldId id="312" r:id="rId35"/>
    <p:sldId id="313" r:id="rId36"/>
    <p:sldId id="314" r:id="rId37"/>
    <p:sldId id="548" r:id="rId38"/>
    <p:sldId id="316" r:id="rId39"/>
    <p:sldId id="315" r:id="rId40"/>
    <p:sldId id="332" r:id="rId41"/>
    <p:sldId id="333" r:id="rId42"/>
    <p:sldId id="334" r:id="rId43"/>
    <p:sldId id="335" r:id="rId44"/>
    <p:sldId id="337" r:id="rId45"/>
    <p:sldId id="549" r:id="rId46"/>
    <p:sldId id="338" r:id="rId47"/>
    <p:sldId id="336" r:id="rId48"/>
    <p:sldId id="340" r:id="rId49"/>
    <p:sldId id="341" r:id="rId50"/>
    <p:sldId id="342" r:id="rId51"/>
    <p:sldId id="343" r:id="rId52"/>
    <p:sldId id="339" r:id="rId53"/>
    <p:sldId id="550" r:id="rId54"/>
    <p:sldId id="344" r:id="rId55"/>
    <p:sldId id="345" r:id="rId56"/>
    <p:sldId id="551" r:id="rId57"/>
    <p:sldId id="346" r:id="rId58"/>
    <p:sldId id="347" r:id="rId59"/>
    <p:sldId id="552" r:id="rId60"/>
    <p:sldId id="317" r:id="rId61"/>
    <p:sldId id="325" r:id="rId62"/>
    <p:sldId id="326" r:id="rId63"/>
    <p:sldId id="546" r:id="rId64"/>
    <p:sldId id="327" r:id="rId65"/>
    <p:sldId id="328" r:id="rId66"/>
    <p:sldId id="329" r:id="rId67"/>
    <p:sldId id="330" r:id="rId68"/>
    <p:sldId id="554" r:id="rId69"/>
    <p:sldId id="555" r:id="rId70"/>
    <p:sldId id="547" r:id="rId71"/>
    <p:sldId id="553" r:id="rId72"/>
    <p:sldId id="541" r:id="rId73"/>
    <p:sldId id="349" r:id="rId74"/>
    <p:sldId id="350" r:id="rId75"/>
    <p:sldId id="351" r:id="rId76"/>
    <p:sldId id="352" r:id="rId77"/>
    <p:sldId id="353" r:id="rId78"/>
    <p:sldId id="354" r:id="rId79"/>
    <p:sldId id="355" r:id="rId80"/>
    <p:sldId id="356" r:id="rId81"/>
    <p:sldId id="357" r:id="rId82"/>
    <p:sldId id="358" r:id="rId83"/>
    <p:sldId id="359" r:id="rId84"/>
    <p:sldId id="360" r:id="rId85"/>
    <p:sldId id="361" r:id="rId86"/>
    <p:sldId id="362" r:id="rId87"/>
    <p:sldId id="363" r:id="rId88"/>
    <p:sldId id="364" r:id="rId89"/>
    <p:sldId id="365" r:id="rId90"/>
    <p:sldId id="366" r:id="rId91"/>
    <p:sldId id="367" r:id="rId92"/>
    <p:sldId id="368" r:id="rId93"/>
    <p:sldId id="369" r:id="rId94"/>
    <p:sldId id="370" r:id="rId95"/>
    <p:sldId id="371" r:id="rId96"/>
    <p:sldId id="372" r:id="rId97"/>
    <p:sldId id="373" r:id="rId98"/>
    <p:sldId id="374" r:id="rId99"/>
    <p:sldId id="375" r:id="rId100"/>
    <p:sldId id="376" r:id="rId101"/>
    <p:sldId id="377" r:id="rId102"/>
    <p:sldId id="378" r:id="rId103"/>
    <p:sldId id="380" r:id="rId104"/>
    <p:sldId id="379" r:id="rId105"/>
    <p:sldId id="381" r:id="rId106"/>
    <p:sldId id="382" r:id="rId107"/>
    <p:sldId id="383" r:id="rId108"/>
    <p:sldId id="384" r:id="rId109"/>
    <p:sldId id="385" r:id="rId110"/>
    <p:sldId id="387" r:id="rId111"/>
    <p:sldId id="556" r:id="rId112"/>
    <p:sldId id="557" r:id="rId113"/>
    <p:sldId id="386" r:id="rId114"/>
    <p:sldId id="388" r:id="rId115"/>
    <p:sldId id="389" r:id="rId116"/>
    <p:sldId id="558" r:id="rId117"/>
    <p:sldId id="559" r:id="rId118"/>
    <p:sldId id="560" r:id="rId119"/>
    <p:sldId id="564" r:id="rId120"/>
    <p:sldId id="393" r:id="rId121"/>
    <p:sldId id="390" r:id="rId122"/>
    <p:sldId id="562" r:id="rId123"/>
    <p:sldId id="563" r:id="rId124"/>
    <p:sldId id="565" r:id="rId125"/>
    <p:sldId id="394" r:id="rId126"/>
    <p:sldId id="395" r:id="rId127"/>
    <p:sldId id="396" r:id="rId128"/>
    <p:sldId id="397" r:id="rId129"/>
    <p:sldId id="398" r:id="rId130"/>
    <p:sldId id="399" r:id="rId131"/>
    <p:sldId id="400" r:id="rId132"/>
    <p:sldId id="401" r:id="rId133"/>
    <p:sldId id="402" r:id="rId134"/>
    <p:sldId id="566" r:id="rId135"/>
    <p:sldId id="403" r:id="rId136"/>
    <p:sldId id="404" r:id="rId137"/>
    <p:sldId id="405" r:id="rId138"/>
    <p:sldId id="406" r:id="rId139"/>
    <p:sldId id="407" r:id="rId140"/>
    <p:sldId id="408" r:id="rId141"/>
    <p:sldId id="409" r:id="rId142"/>
    <p:sldId id="410" r:id="rId143"/>
    <p:sldId id="411" r:id="rId144"/>
    <p:sldId id="412" r:id="rId145"/>
    <p:sldId id="561" r:id="rId146"/>
    <p:sldId id="567" r:id="rId147"/>
    <p:sldId id="568" r:id="rId148"/>
    <p:sldId id="569" r:id="rId149"/>
    <p:sldId id="570" r:id="rId150"/>
    <p:sldId id="571" r:id="rId151"/>
    <p:sldId id="572" r:id="rId152"/>
    <p:sldId id="573" r:id="rId153"/>
    <p:sldId id="629" r:id="rId154"/>
    <p:sldId id="574" r:id="rId155"/>
    <p:sldId id="575" r:id="rId156"/>
    <p:sldId id="576" r:id="rId157"/>
    <p:sldId id="577" r:id="rId158"/>
    <p:sldId id="578" r:id="rId159"/>
    <p:sldId id="623" r:id="rId160"/>
    <p:sldId id="624" r:id="rId161"/>
    <p:sldId id="625" r:id="rId162"/>
    <p:sldId id="627" r:id="rId163"/>
    <p:sldId id="628" r:id="rId164"/>
    <p:sldId id="626" r:id="rId165"/>
    <p:sldId id="641" r:id="rId166"/>
    <p:sldId id="642" r:id="rId167"/>
    <p:sldId id="524" r:id="rId168"/>
    <p:sldId id="526" r:id="rId169"/>
    <p:sldId id="678" r:id="rId170"/>
    <p:sldId id="679" r:id="rId171"/>
    <p:sldId id="680" r:id="rId172"/>
    <p:sldId id="681" r:id="rId173"/>
    <p:sldId id="682" r:id="rId174"/>
    <p:sldId id="683" r:id="rId175"/>
    <p:sldId id="684" r:id="rId176"/>
    <p:sldId id="685" r:id="rId177"/>
    <p:sldId id="686" r:id="rId178"/>
    <p:sldId id="687" r:id="rId179"/>
    <p:sldId id="688" r:id="rId180"/>
    <p:sldId id="648" r:id="rId181"/>
    <p:sldId id="656" r:id="rId182"/>
    <p:sldId id="419" r:id="rId183"/>
    <p:sldId id="422" r:id="rId184"/>
    <p:sldId id="649" r:id="rId185"/>
    <p:sldId id="658" r:id="rId186"/>
    <p:sldId id="657" r:id="rId187"/>
    <p:sldId id="659" r:id="rId188"/>
    <p:sldId id="660" r:id="rId189"/>
    <p:sldId id="420" r:id="rId190"/>
    <p:sldId id="661" r:id="rId191"/>
    <p:sldId id="643" r:id="rId192"/>
    <p:sldId id="652" r:id="rId193"/>
    <p:sldId id="653" r:id="rId194"/>
    <p:sldId id="654" r:id="rId195"/>
    <p:sldId id="655" r:id="rId196"/>
    <p:sldId id="651" r:id="rId197"/>
    <p:sldId id="424" r:id="rId198"/>
    <p:sldId id="425" r:id="rId199"/>
    <p:sldId id="426" r:id="rId200"/>
    <p:sldId id="662" r:id="rId201"/>
    <p:sldId id="664" r:id="rId202"/>
    <p:sldId id="665" r:id="rId203"/>
    <p:sldId id="666" r:id="rId204"/>
    <p:sldId id="667" r:id="rId205"/>
    <p:sldId id="677" r:id="rId206"/>
    <p:sldId id="668" r:id="rId207"/>
    <p:sldId id="669" r:id="rId208"/>
    <p:sldId id="670" r:id="rId209"/>
    <p:sldId id="671" r:id="rId210"/>
    <p:sldId id="672" r:id="rId211"/>
    <p:sldId id="673" r:id="rId212"/>
    <p:sldId id="674" r:id="rId213"/>
    <p:sldId id="675" r:id="rId214"/>
    <p:sldId id="676" r:id="rId215"/>
    <p:sldId id="663" r:id="rId216"/>
  </p:sldIdLst>
  <p:sldSz cx="9144000" cy="6858000" type="screen4x3"/>
  <p:notesSz cx="6769100" cy="9906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75DCB02-9BB8-47FD-8907-85C794F793BA}" styleName="Stile con tema 1 - Colore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C2FFA5D-87B4-456A-9821-1D502468CF0F}" styleName="Stile con tema 1 - Colore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Stile con tema 1 - Colore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D113A9D2-9D6B-4929-AA2D-F23B5EE8CBE7}" styleName="Stile con tema 2 - Colore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Stile con tema 2 - Colore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27F97BB-C833-4FB7-BDE5-3F7075034690}" styleName="Stile con tema 2 - Colore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Stile con tema 2 - Colore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0A15C55-8517-42AA-B614-E9B94910E393}" styleName="Stile medio 2 - Color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ile medio 2 - Color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Stile medio 2 - Colore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FD4443E-F989-4FC4-A0C8-D5A2AF1F390B}" styleName="Stile scuro 1 - Colore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Stile scuro 1 - Colore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Stile scuro 2 - Colore 5/Colore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D083AE6-46FA-4A59-8FB0-9F97EB10719F}" styleName="Stile chiaro 3 - Colore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D03447BB-5D67-496B-8E87-E561075AD55C}" styleName="Stile scuro 1 - Colore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7CE84F3-28C3-443E-9E96-99CF82512B78}" styleName="Stile scuro 1 - Colore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5758FB7-9AC5-4552-8A53-C91805E547FA}" styleName="Stile con tema 1 - Colore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91EBBBCC-DAD2-459C-BE2E-F6DE35CF9A28}" styleName="Stile scuro 2 - Colore 3/Colore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F2DE63D5-997A-4646-A377-4702673A728D}" styleName="Stile chiaro 2 - Colore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202B0CA-FC54-4496-8BCA-5EF66A818D29}" styleName="Stile scuro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Stile scuro 2 - Colore 1/Color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08FB837D-C827-4EFA-A057-4D05807E0F7C}" styleName="Stile con tema 1 - Colore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C083E6E3-FA7D-4D7B-A595-EF9225AFEA82}" styleName="Stile chiaro 1 - Colore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1FECB4D8-DB02-4DC6-A0A2-4F2EBAE1DC90}" styleName="Stile medio 1 - Colore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638B1855-1B75-4FBE-930C-398BA8C253C6}" styleName="Stile con tema 2 - Colore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Stile chiaro 1 - Colore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B4B98B0-60AC-42C2-AFA5-B58CD77FA1E5}" styleName="Stile chiaro 1 - Colore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DBED569-4797-4DF1-A0F4-6AAB3CD982D8}" styleName="Stile chiaro 3 - Colore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8799B23B-EC83-4686-B30A-512413B5E67A}" styleName="Stile chiaro 3 - Colore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5AB1C69-6EDB-4FF4-983F-18BD219EF322}" styleName="Stile medio 2 - Color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7853C-536D-4A76-A0AE-DD22124D55A5}" styleName="Stile con tema 1 - Colore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4451" autoAdjust="0"/>
    <p:restoredTop sz="95386" autoAdjust="0"/>
  </p:normalViewPr>
  <p:slideViewPr>
    <p:cSldViewPr snapToGrid="0" snapToObjects="1">
      <p:cViewPr varScale="1">
        <p:scale>
          <a:sx n="64" d="100"/>
          <a:sy n="64" d="100"/>
        </p:scale>
        <p:origin x="932" y="56"/>
      </p:cViewPr>
      <p:guideLst/>
    </p:cSldViewPr>
  </p:slideViewPr>
  <p:notesTextViewPr>
    <p:cViewPr>
      <p:scale>
        <a:sx n="1" d="1"/>
        <a:sy n="1" d="1"/>
      </p:scale>
      <p:origin x="0" y="0"/>
    </p:cViewPr>
  </p:notesTextViewPr>
  <p:sorterViewPr>
    <p:cViewPr>
      <p:scale>
        <a:sx n="200" d="100"/>
        <a:sy n="200" d="100"/>
      </p:scale>
      <p:origin x="0" y="0"/>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notesMaster" Target="notesMasters/notesMaster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presProps" Target="presProps.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219" Type="http://schemas.openxmlformats.org/officeDocument/2006/relationships/viewProps" Target="viewProps.xml"/><Relationship Id="rId3" Type="http://schemas.openxmlformats.org/officeDocument/2006/relationships/slide" Target="slides/slide2.xml"/><Relationship Id="rId214" Type="http://schemas.openxmlformats.org/officeDocument/2006/relationships/slide" Target="slides/slide213.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theme" Target="theme/theme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tableStyles" Target="tableStyles.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 Type="http://schemas.openxmlformats.org/officeDocument/2006/relationships/slide" Target="slides/slide1.xml"/><Relationship Id="rId29" Type="http://schemas.openxmlformats.org/officeDocument/2006/relationships/slide" Target="slides/slide28.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548387096774194"/>
          <c:y val="6.7307692307692304E-2"/>
          <c:w val="0.74596774193548387"/>
          <c:h val="0.59294871794871795"/>
        </c:manualLayout>
      </c:layout>
      <c:lineChart>
        <c:grouping val="standard"/>
        <c:varyColors val="0"/>
        <c:ser>
          <c:idx val="0"/>
          <c:order val="0"/>
          <c:tx>
            <c:v>Capitale investito</c:v>
          </c:tx>
          <c:spPr>
            <a:ln w="22225" cap="rnd">
              <a:solidFill>
                <a:schemeClr val="accent6"/>
              </a:solidFill>
            </a:ln>
            <a:effectLst>
              <a:glow rad="139700">
                <a:schemeClr val="accent6">
                  <a:satMod val="175000"/>
                  <a:alpha val="14000"/>
                </a:schemeClr>
              </a:glow>
            </a:effectLst>
          </c:spPr>
          <c:marker>
            <c:symbol val="none"/>
          </c:marker>
          <c:cat>
            <c:strRef>
              <c:f>Foglio2!$C$88:$C$92</c:f>
              <c:strCache>
                <c:ptCount val="5"/>
                <c:pt idx="0">
                  <c:v>T1</c:v>
                </c:pt>
                <c:pt idx="1">
                  <c:v>T2</c:v>
                </c:pt>
                <c:pt idx="2">
                  <c:v>T3</c:v>
                </c:pt>
                <c:pt idx="3">
                  <c:v>T4</c:v>
                </c:pt>
                <c:pt idx="4">
                  <c:v>T5</c:v>
                </c:pt>
              </c:strCache>
            </c:strRef>
          </c:cat>
          <c:val>
            <c:numRef>
              <c:f>Foglio2!$D$88:$D$92</c:f>
              <c:numCache>
                <c:formatCode>_-* #.##000_-;\-* #.##000_-;_-* "-"??_-;_-@_-</c:formatCode>
                <c:ptCount val="5"/>
                <c:pt idx="0">
                  <c:v>1000000</c:v>
                </c:pt>
                <c:pt idx="1">
                  <c:v>1250000</c:v>
                </c:pt>
                <c:pt idx="2">
                  <c:v>1500000</c:v>
                </c:pt>
                <c:pt idx="3">
                  <c:v>1750000</c:v>
                </c:pt>
                <c:pt idx="4">
                  <c:v>2000000</c:v>
                </c:pt>
              </c:numCache>
            </c:numRef>
          </c:val>
          <c:smooth val="0"/>
          <c:extLst>
            <c:ext xmlns:c16="http://schemas.microsoft.com/office/drawing/2014/chart" uri="{C3380CC4-5D6E-409C-BE32-E72D297353CC}">
              <c16:uniqueId val="{00000000-325D-473B-932B-95DDADFFCA6A}"/>
            </c:ext>
          </c:extLst>
        </c:ser>
        <c:ser>
          <c:idx val="1"/>
          <c:order val="1"/>
          <c:tx>
            <c:v>Capitalizzazione con CAGR</c:v>
          </c:tx>
          <c:spPr>
            <a:ln w="22225" cap="rnd">
              <a:solidFill>
                <a:schemeClr val="accent5"/>
              </a:solidFill>
            </a:ln>
            <a:effectLst>
              <a:glow rad="139700">
                <a:schemeClr val="accent5">
                  <a:satMod val="175000"/>
                  <a:alpha val="14000"/>
                </a:schemeClr>
              </a:glow>
            </a:effectLst>
          </c:spPr>
          <c:marker>
            <c:symbol val="none"/>
          </c:marker>
          <c:cat>
            <c:strRef>
              <c:f>Foglio2!$C$88:$C$92</c:f>
              <c:strCache>
                <c:ptCount val="5"/>
                <c:pt idx="0">
                  <c:v>T1</c:v>
                </c:pt>
                <c:pt idx="1">
                  <c:v>T2</c:v>
                </c:pt>
                <c:pt idx="2">
                  <c:v>T3</c:v>
                </c:pt>
                <c:pt idx="3">
                  <c:v>T4</c:v>
                </c:pt>
                <c:pt idx="4">
                  <c:v>T5</c:v>
                </c:pt>
              </c:strCache>
            </c:strRef>
          </c:cat>
          <c:val>
            <c:numRef>
              <c:f>Foglio2!$E$88:$E$92</c:f>
              <c:numCache>
                <c:formatCode>_-* #.##000_-;\-* #.##000_-;_-* "-"??_-;_-@_-</c:formatCode>
                <c:ptCount val="5"/>
                <c:pt idx="0">
                  <c:v>1000000</c:v>
                </c:pt>
                <c:pt idx="1">
                  <c:v>1189207.115</c:v>
                </c:pt>
                <c:pt idx="2">
                  <c:v>1414213.5623666234</c:v>
                </c:pt>
                <c:pt idx="3">
                  <c:v>1681792.8304958849</c:v>
                </c:pt>
                <c:pt idx="4">
                  <c:v>1999999.9999816953</c:v>
                </c:pt>
              </c:numCache>
            </c:numRef>
          </c:val>
          <c:smooth val="0"/>
          <c:extLst>
            <c:ext xmlns:c16="http://schemas.microsoft.com/office/drawing/2014/chart" uri="{C3380CC4-5D6E-409C-BE32-E72D297353CC}">
              <c16:uniqueId val="{00000001-325D-473B-932B-95DDADFFCA6A}"/>
            </c:ext>
          </c:extLst>
        </c:ser>
        <c:dLbls>
          <c:showLegendKey val="0"/>
          <c:showVal val="0"/>
          <c:showCatName val="0"/>
          <c:showSerName val="0"/>
          <c:showPercent val="0"/>
          <c:showBubbleSize val="0"/>
        </c:dLbls>
        <c:smooth val="0"/>
        <c:axId val="141764232"/>
        <c:axId val="1"/>
      </c:lineChart>
      <c:catAx>
        <c:axId val="141764232"/>
        <c:scaling>
          <c:orientation val="minMax"/>
        </c:scaling>
        <c:delete val="0"/>
        <c:axPos val="b"/>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General" sourceLinked="1"/>
        <c:majorTickMark val="none"/>
        <c:minorTickMark val="none"/>
        <c:tickLblPos val="nextTo"/>
        <c:spPr>
          <a:noFill/>
          <a:ln>
            <a:noFill/>
          </a:ln>
          <a:effectLst/>
        </c:spPr>
        <c:txPr>
          <a:bodyPr rot="0" spcFirstLastPara="1" vertOverflow="ellipsis" wrap="square" anchor="ctr" anchorCtr="1"/>
          <a:lstStyle/>
          <a:p>
            <a:pPr>
              <a:defRPr sz="1197" b="0" i="0" u="none" strike="noStrike" kern="1200" baseline="0">
                <a:solidFill>
                  <a:schemeClr val="lt1">
                    <a:lumMod val="75000"/>
                  </a:schemeClr>
                </a:solidFill>
                <a:latin typeface="+mn-lt"/>
                <a:ea typeface="+mn-ea"/>
                <a:cs typeface="+mn-cs"/>
              </a:defRPr>
            </a:pPr>
            <a:endParaRPr lang="it-IT"/>
          </a:p>
        </c:txPr>
        <c:crossAx val="1"/>
        <c:crosses val="autoZero"/>
        <c:auto val="1"/>
        <c:lblAlgn val="ctr"/>
        <c:lblOffset val="100"/>
        <c:tickLblSkip val="1"/>
        <c:tickMarkSkip val="1"/>
        <c:noMultiLvlLbl val="0"/>
      </c:catAx>
      <c:valAx>
        <c:axId val="1"/>
        <c:scaling>
          <c:orientation val="minMax"/>
          <c:max val="2100000"/>
          <c:min val="800000"/>
        </c:scaling>
        <c:delete val="0"/>
        <c:axPos val="l"/>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0" sourceLinked="0"/>
        <c:majorTickMark val="none"/>
        <c:minorTickMark val="none"/>
        <c:tickLblPos val="nextTo"/>
        <c:spPr>
          <a:noFill/>
          <a:ln>
            <a:noFill/>
          </a:ln>
          <a:effectLst/>
        </c:spPr>
        <c:txPr>
          <a:bodyPr rot="0" spcFirstLastPara="1" vertOverflow="ellipsis" wrap="square" anchor="ctr" anchorCtr="1"/>
          <a:lstStyle/>
          <a:p>
            <a:pPr>
              <a:defRPr sz="1197" b="0" i="0" u="none" strike="noStrike" kern="1200" baseline="0">
                <a:solidFill>
                  <a:schemeClr val="lt1">
                    <a:lumMod val="75000"/>
                  </a:schemeClr>
                </a:solidFill>
                <a:latin typeface="+mn-lt"/>
                <a:ea typeface="+mn-ea"/>
                <a:cs typeface="+mn-cs"/>
              </a:defRPr>
            </a:pPr>
            <a:endParaRPr lang="it-IT"/>
          </a:p>
        </c:txPr>
        <c:crossAx val="141764232"/>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75000"/>
                </a:schemeClr>
              </a:solidFill>
              <a:latin typeface="+mn-lt"/>
              <a:ea typeface="+mn-ea"/>
              <a:cs typeface="+mn-cs"/>
            </a:defRPr>
          </a:pPr>
          <a:endParaRPr lang="it-IT"/>
        </a:p>
      </c:txPr>
    </c:legend>
    <c:plotVisOnly val="1"/>
    <c:dispBlanksAs val="gap"/>
    <c:showDLblsOverMax val="0"/>
  </c:chart>
  <c:spPr>
    <a:solidFill>
      <a:schemeClr val="dk1">
        <a:lumMod val="75000"/>
        <a:lumOff val="25000"/>
      </a:schemeClr>
    </a:solidFill>
    <a:ln w="9525" cap="flat" cmpd="sng" algn="ctr">
      <a:solidFill>
        <a:schemeClr val="dk1">
          <a:lumMod val="15000"/>
          <a:lumOff val="85000"/>
        </a:schemeClr>
      </a:solidFill>
      <a:round/>
    </a:ln>
    <a:effectLst/>
  </c:spPr>
  <c:txPr>
    <a:bodyPr/>
    <a:lstStyle/>
    <a:p>
      <a:pPr>
        <a:defRPr/>
      </a:pPr>
      <a:endParaRPr lang="it-IT"/>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511066398390341"/>
          <c:y val="6.7092651757188496E-2"/>
          <c:w val="0.74647887323943662"/>
          <c:h val="0.59424920127795522"/>
        </c:manualLayout>
      </c:layout>
      <c:lineChart>
        <c:grouping val="standard"/>
        <c:varyColors val="0"/>
        <c:ser>
          <c:idx val="0"/>
          <c:order val="0"/>
          <c:tx>
            <c:strRef>
              <c:f>Foglio2!$D$95</c:f>
              <c:strCache>
                <c:ptCount val="1"/>
                <c:pt idx="0">
                  <c:v>Capitale investito</c:v>
                </c:pt>
              </c:strCache>
            </c:strRef>
          </c:tx>
          <c:spPr>
            <a:ln w="22225" cap="rnd">
              <a:solidFill>
                <a:schemeClr val="accent6"/>
              </a:solidFill>
            </a:ln>
            <a:effectLst>
              <a:glow rad="139700">
                <a:schemeClr val="accent6">
                  <a:satMod val="175000"/>
                  <a:alpha val="14000"/>
                </a:schemeClr>
              </a:glow>
            </a:effectLst>
          </c:spPr>
          <c:marker>
            <c:symbol val="none"/>
          </c:marker>
          <c:cat>
            <c:strRef>
              <c:f>Foglio2!$C$88:$C$92</c:f>
              <c:strCache>
                <c:ptCount val="5"/>
                <c:pt idx="0">
                  <c:v>T1</c:v>
                </c:pt>
                <c:pt idx="1">
                  <c:v>T2</c:v>
                </c:pt>
                <c:pt idx="2">
                  <c:v>T3</c:v>
                </c:pt>
                <c:pt idx="3">
                  <c:v>T4</c:v>
                </c:pt>
                <c:pt idx="4">
                  <c:v>T5</c:v>
                </c:pt>
              </c:strCache>
            </c:strRef>
          </c:cat>
          <c:val>
            <c:numRef>
              <c:f>Foglio2!$D$96:$D$100</c:f>
              <c:numCache>
                <c:formatCode>_-* #.##000_-;\-* #.##000_-;_-* "-"??_-;_-@_-</c:formatCode>
                <c:ptCount val="5"/>
                <c:pt idx="0">
                  <c:v>1000000</c:v>
                </c:pt>
                <c:pt idx="1">
                  <c:v>1250000</c:v>
                </c:pt>
                <c:pt idx="2">
                  <c:v>1500000</c:v>
                </c:pt>
                <c:pt idx="3">
                  <c:v>1750000</c:v>
                </c:pt>
                <c:pt idx="4">
                  <c:v>1000000</c:v>
                </c:pt>
              </c:numCache>
            </c:numRef>
          </c:val>
          <c:smooth val="0"/>
          <c:extLst>
            <c:ext xmlns:c16="http://schemas.microsoft.com/office/drawing/2014/chart" uri="{C3380CC4-5D6E-409C-BE32-E72D297353CC}">
              <c16:uniqueId val="{00000000-B415-4528-8C3B-3AA63D225F01}"/>
            </c:ext>
          </c:extLst>
        </c:ser>
        <c:ser>
          <c:idx val="1"/>
          <c:order val="1"/>
          <c:tx>
            <c:v>Capitalizzazione con CAGR</c:v>
          </c:tx>
          <c:spPr>
            <a:ln w="22225" cap="rnd">
              <a:solidFill>
                <a:schemeClr val="accent5"/>
              </a:solidFill>
            </a:ln>
            <a:effectLst>
              <a:glow rad="139700">
                <a:schemeClr val="accent5">
                  <a:satMod val="175000"/>
                  <a:alpha val="14000"/>
                </a:schemeClr>
              </a:glow>
            </a:effectLst>
          </c:spPr>
          <c:marker>
            <c:symbol val="none"/>
          </c:marker>
          <c:cat>
            <c:strRef>
              <c:f>Foglio2!$C$88:$C$92</c:f>
              <c:strCache>
                <c:ptCount val="5"/>
                <c:pt idx="0">
                  <c:v>T1</c:v>
                </c:pt>
                <c:pt idx="1">
                  <c:v>T2</c:v>
                </c:pt>
                <c:pt idx="2">
                  <c:v>T3</c:v>
                </c:pt>
                <c:pt idx="3">
                  <c:v>T4</c:v>
                </c:pt>
                <c:pt idx="4">
                  <c:v>T5</c:v>
                </c:pt>
              </c:strCache>
            </c:strRef>
          </c:cat>
          <c:val>
            <c:numRef>
              <c:f>Foglio2!$E$96:$E$100</c:f>
              <c:numCache>
                <c:formatCode>_-* #.##000_-;\-* #.##000_-;_-* "-"??_-;_-@_-</c:formatCode>
                <c:ptCount val="5"/>
                <c:pt idx="0">
                  <c:v>1000000</c:v>
                </c:pt>
                <c:pt idx="1">
                  <c:v>1000000</c:v>
                </c:pt>
                <c:pt idx="2">
                  <c:v>1000000</c:v>
                </c:pt>
                <c:pt idx="3">
                  <c:v>1000000</c:v>
                </c:pt>
                <c:pt idx="4">
                  <c:v>1000000</c:v>
                </c:pt>
              </c:numCache>
            </c:numRef>
          </c:val>
          <c:smooth val="0"/>
          <c:extLst>
            <c:ext xmlns:c16="http://schemas.microsoft.com/office/drawing/2014/chart" uri="{C3380CC4-5D6E-409C-BE32-E72D297353CC}">
              <c16:uniqueId val="{00000001-B415-4528-8C3B-3AA63D225F01}"/>
            </c:ext>
          </c:extLst>
        </c:ser>
        <c:dLbls>
          <c:showLegendKey val="0"/>
          <c:showVal val="0"/>
          <c:showCatName val="0"/>
          <c:showSerName val="0"/>
          <c:showPercent val="0"/>
          <c:showBubbleSize val="0"/>
        </c:dLbls>
        <c:smooth val="0"/>
        <c:axId val="145371944"/>
        <c:axId val="1"/>
      </c:lineChart>
      <c:catAx>
        <c:axId val="145371944"/>
        <c:scaling>
          <c:orientation val="minMax"/>
        </c:scaling>
        <c:delete val="0"/>
        <c:axPos val="b"/>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General" sourceLinked="1"/>
        <c:majorTickMark val="none"/>
        <c:minorTickMark val="none"/>
        <c:tickLblPos val="nextTo"/>
        <c:spPr>
          <a:noFill/>
          <a:ln>
            <a:noFill/>
          </a:ln>
          <a:effectLst/>
        </c:spPr>
        <c:txPr>
          <a:bodyPr rot="0" spcFirstLastPara="1" vertOverflow="ellipsis" wrap="square" anchor="ctr" anchorCtr="1"/>
          <a:lstStyle/>
          <a:p>
            <a:pPr>
              <a:defRPr sz="1197" b="0" i="0" u="none" strike="noStrike" kern="1200" baseline="0">
                <a:solidFill>
                  <a:schemeClr val="lt1">
                    <a:lumMod val="75000"/>
                  </a:schemeClr>
                </a:solidFill>
                <a:latin typeface="+mn-lt"/>
                <a:ea typeface="+mn-ea"/>
                <a:cs typeface="+mn-cs"/>
              </a:defRPr>
            </a:pPr>
            <a:endParaRPr lang="it-IT"/>
          </a:p>
        </c:txPr>
        <c:crossAx val="1"/>
        <c:crosses val="autoZero"/>
        <c:auto val="1"/>
        <c:lblAlgn val="ctr"/>
        <c:lblOffset val="100"/>
        <c:tickLblSkip val="1"/>
        <c:tickMarkSkip val="1"/>
        <c:noMultiLvlLbl val="0"/>
      </c:catAx>
      <c:valAx>
        <c:axId val="1"/>
        <c:scaling>
          <c:orientation val="minMax"/>
          <c:max val="2100000"/>
          <c:min val="800000"/>
        </c:scaling>
        <c:delete val="0"/>
        <c:axPos val="l"/>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0" sourceLinked="0"/>
        <c:majorTickMark val="none"/>
        <c:minorTickMark val="none"/>
        <c:tickLblPos val="nextTo"/>
        <c:spPr>
          <a:noFill/>
          <a:ln>
            <a:noFill/>
          </a:ln>
          <a:effectLst/>
        </c:spPr>
        <c:txPr>
          <a:bodyPr rot="0" spcFirstLastPara="1" vertOverflow="ellipsis" wrap="square" anchor="ctr" anchorCtr="1"/>
          <a:lstStyle/>
          <a:p>
            <a:pPr>
              <a:defRPr sz="1197" b="0" i="0" u="none" strike="noStrike" kern="1200" baseline="0">
                <a:solidFill>
                  <a:schemeClr val="lt1">
                    <a:lumMod val="75000"/>
                  </a:schemeClr>
                </a:solidFill>
                <a:latin typeface="+mn-lt"/>
                <a:ea typeface="+mn-ea"/>
                <a:cs typeface="+mn-cs"/>
              </a:defRPr>
            </a:pPr>
            <a:endParaRPr lang="it-IT"/>
          </a:p>
        </c:txPr>
        <c:crossAx val="14537194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75000"/>
                </a:schemeClr>
              </a:solidFill>
              <a:latin typeface="+mn-lt"/>
              <a:ea typeface="+mn-ea"/>
              <a:cs typeface="+mn-cs"/>
            </a:defRPr>
          </a:pPr>
          <a:endParaRPr lang="it-IT"/>
        </a:p>
      </c:txPr>
    </c:legend>
    <c:plotVisOnly val="1"/>
    <c:dispBlanksAs val="gap"/>
    <c:showDLblsOverMax val="0"/>
  </c:chart>
  <c:spPr>
    <a:solidFill>
      <a:schemeClr val="dk1">
        <a:lumMod val="75000"/>
        <a:lumOff val="25000"/>
      </a:schemeClr>
    </a:solidFill>
    <a:ln w="9525" cap="flat" cmpd="sng" algn="ctr">
      <a:solidFill>
        <a:schemeClr val="dk1">
          <a:lumMod val="15000"/>
          <a:lumOff val="85000"/>
        </a:schemeClr>
      </a:solidFill>
      <a:round/>
    </a:ln>
    <a:effectLst/>
  </c:spPr>
  <c:txPr>
    <a:bodyPr/>
    <a:lstStyle/>
    <a:p>
      <a:pPr>
        <a:defRPr/>
      </a:pPr>
      <a:endParaRPr lang="it-IT"/>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it-IT"/>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8511066398390341"/>
          <c:y val="6.7092651757188496E-2"/>
          <c:w val="0.74647887323943662"/>
          <c:h val="0.59424920127795522"/>
        </c:manualLayout>
      </c:layout>
      <c:lineChart>
        <c:grouping val="standard"/>
        <c:varyColors val="0"/>
        <c:ser>
          <c:idx val="0"/>
          <c:order val="0"/>
          <c:tx>
            <c:strRef>
              <c:f>Foglio2!$D$95</c:f>
              <c:strCache>
                <c:ptCount val="1"/>
                <c:pt idx="0">
                  <c:v>Capitale investito</c:v>
                </c:pt>
              </c:strCache>
            </c:strRef>
          </c:tx>
          <c:spPr>
            <a:ln w="22225" cap="rnd">
              <a:solidFill>
                <a:schemeClr val="accent6"/>
              </a:solidFill>
            </a:ln>
            <a:effectLst>
              <a:glow rad="139700">
                <a:schemeClr val="accent6">
                  <a:satMod val="175000"/>
                  <a:alpha val="14000"/>
                </a:schemeClr>
              </a:glow>
            </a:effectLst>
          </c:spPr>
          <c:marker>
            <c:symbol val="none"/>
          </c:marker>
          <c:cat>
            <c:strRef>
              <c:f>Foglio2!$C$88:$C$92</c:f>
              <c:strCache>
                <c:ptCount val="5"/>
                <c:pt idx="0">
                  <c:v>T1</c:v>
                </c:pt>
                <c:pt idx="1">
                  <c:v>T2</c:v>
                </c:pt>
                <c:pt idx="2">
                  <c:v>T3</c:v>
                </c:pt>
                <c:pt idx="3">
                  <c:v>T4</c:v>
                </c:pt>
                <c:pt idx="4">
                  <c:v>T5</c:v>
                </c:pt>
              </c:strCache>
            </c:strRef>
          </c:cat>
          <c:val>
            <c:numRef>
              <c:f>Foglio2!$D$103:$D$107</c:f>
              <c:numCache>
                <c:formatCode>_-* #.##000_-;\-* #.##000_-;_-* "-"??_-;_-@_-</c:formatCode>
                <c:ptCount val="5"/>
                <c:pt idx="0">
                  <c:v>1000000</c:v>
                </c:pt>
                <c:pt idx="1">
                  <c:v>1250000</c:v>
                </c:pt>
                <c:pt idx="2">
                  <c:v>900000</c:v>
                </c:pt>
                <c:pt idx="3">
                  <c:v>950000</c:v>
                </c:pt>
                <c:pt idx="4">
                  <c:v>1250000</c:v>
                </c:pt>
              </c:numCache>
            </c:numRef>
          </c:val>
          <c:smooth val="0"/>
          <c:extLst>
            <c:ext xmlns:c16="http://schemas.microsoft.com/office/drawing/2014/chart" uri="{C3380CC4-5D6E-409C-BE32-E72D297353CC}">
              <c16:uniqueId val="{00000000-4489-49B5-AD58-719082344F5A}"/>
            </c:ext>
          </c:extLst>
        </c:ser>
        <c:ser>
          <c:idx val="1"/>
          <c:order val="1"/>
          <c:tx>
            <c:v>Capitalizzazione con CAGR</c:v>
          </c:tx>
          <c:spPr>
            <a:ln w="22225" cap="rnd">
              <a:solidFill>
                <a:schemeClr val="accent5"/>
              </a:solidFill>
            </a:ln>
            <a:effectLst>
              <a:glow rad="139700">
                <a:schemeClr val="accent5">
                  <a:satMod val="175000"/>
                  <a:alpha val="14000"/>
                </a:schemeClr>
              </a:glow>
            </a:effectLst>
          </c:spPr>
          <c:marker>
            <c:symbol val="none"/>
          </c:marker>
          <c:cat>
            <c:strRef>
              <c:f>Foglio2!$C$88:$C$92</c:f>
              <c:strCache>
                <c:ptCount val="5"/>
                <c:pt idx="0">
                  <c:v>T1</c:v>
                </c:pt>
                <c:pt idx="1">
                  <c:v>T2</c:v>
                </c:pt>
                <c:pt idx="2">
                  <c:v>T3</c:v>
                </c:pt>
                <c:pt idx="3">
                  <c:v>T4</c:v>
                </c:pt>
                <c:pt idx="4">
                  <c:v>T5</c:v>
                </c:pt>
              </c:strCache>
            </c:strRef>
          </c:cat>
          <c:val>
            <c:numRef>
              <c:f>Foglio2!$E$103:$E$107</c:f>
              <c:numCache>
                <c:formatCode>_-* #.##000_-;\-* #.##000_-;_-* "-"??_-;_-@_-</c:formatCode>
                <c:ptCount val="5"/>
                <c:pt idx="0">
                  <c:v>1000000</c:v>
                </c:pt>
                <c:pt idx="1">
                  <c:v>1057371.2642999999</c:v>
                </c:pt>
                <c:pt idx="2">
                  <c:v>1118033.9905673803</c:v>
                </c:pt>
                <c:pt idx="3">
                  <c:v>1182177.0141366052</c:v>
                </c:pt>
                <c:pt idx="4">
                  <c:v>1250000.0040640212</c:v>
                </c:pt>
              </c:numCache>
            </c:numRef>
          </c:val>
          <c:smooth val="0"/>
          <c:extLst>
            <c:ext xmlns:c16="http://schemas.microsoft.com/office/drawing/2014/chart" uri="{C3380CC4-5D6E-409C-BE32-E72D297353CC}">
              <c16:uniqueId val="{00000001-4489-49B5-AD58-719082344F5A}"/>
            </c:ext>
          </c:extLst>
        </c:ser>
        <c:dLbls>
          <c:showLegendKey val="0"/>
          <c:showVal val="0"/>
          <c:showCatName val="0"/>
          <c:showSerName val="0"/>
          <c:showPercent val="0"/>
          <c:showBubbleSize val="0"/>
        </c:dLbls>
        <c:smooth val="0"/>
        <c:axId val="151791704"/>
        <c:axId val="1"/>
      </c:lineChart>
      <c:catAx>
        <c:axId val="151791704"/>
        <c:scaling>
          <c:orientation val="minMax"/>
        </c:scaling>
        <c:delete val="0"/>
        <c:axPos val="b"/>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General" sourceLinked="1"/>
        <c:majorTickMark val="none"/>
        <c:minorTickMark val="none"/>
        <c:tickLblPos val="nextTo"/>
        <c:spPr>
          <a:noFill/>
          <a:ln>
            <a:noFill/>
          </a:ln>
          <a:effectLst/>
        </c:spPr>
        <c:txPr>
          <a:bodyPr rot="0" spcFirstLastPara="1" vertOverflow="ellipsis" wrap="square" anchor="ctr" anchorCtr="1"/>
          <a:lstStyle/>
          <a:p>
            <a:pPr>
              <a:defRPr sz="1197" b="0" i="0" u="none" strike="noStrike" kern="1200" baseline="0">
                <a:solidFill>
                  <a:schemeClr val="lt1">
                    <a:lumMod val="75000"/>
                  </a:schemeClr>
                </a:solidFill>
                <a:latin typeface="+mn-lt"/>
                <a:ea typeface="+mn-ea"/>
                <a:cs typeface="+mn-cs"/>
              </a:defRPr>
            </a:pPr>
            <a:endParaRPr lang="it-IT"/>
          </a:p>
        </c:txPr>
        <c:crossAx val="1"/>
        <c:crosses val="autoZero"/>
        <c:auto val="1"/>
        <c:lblAlgn val="ctr"/>
        <c:lblOffset val="100"/>
        <c:tickLblSkip val="1"/>
        <c:tickMarkSkip val="1"/>
        <c:noMultiLvlLbl val="0"/>
      </c:catAx>
      <c:valAx>
        <c:axId val="1"/>
        <c:scaling>
          <c:orientation val="minMax"/>
          <c:max val="2100000"/>
          <c:min val="800000"/>
        </c:scaling>
        <c:delete val="0"/>
        <c:axPos val="l"/>
        <c:majorGridlines>
          <c:spPr>
            <a:ln w="9525" cap="flat" cmpd="sng" algn="ctr">
              <a:gradFill>
                <a:gsLst>
                  <a:gs pos="100000">
                    <a:schemeClr val="dk1">
                      <a:lumMod val="75000"/>
                      <a:lumOff val="25000"/>
                    </a:schemeClr>
                  </a:gs>
                  <a:gs pos="0">
                    <a:schemeClr val="dk1">
                      <a:lumMod val="65000"/>
                      <a:lumOff val="35000"/>
                    </a:schemeClr>
                  </a:gs>
                </a:gsLst>
                <a:lin ang="5400000" scaled="0"/>
              </a:gradFill>
              <a:round/>
            </a:ln>
            <a:effectLst/>
          </c:spPr>
        </c:majorGridlines>
        <c:numFmt formatCode="#,##0" sourceLinked="0"/>
        <c:majorTickMark val="none"/>
        <c:minorTickMark val="none"/>
        <c:tickLblPos val="nextTo"/>
        <c:spPr>
          <a:noFill/>
          <a:ln>
            <a:noFill/>
          </a:ln>
          <a:effectLst/>
        </c:spPr>
        <c:txPr>
          <a:bodyPr rot="0" spcFirstLastPara="1" vertOverflow="ellipsis" wrap="square" anchor="ctr" anchorCtr="1"/>
          <a:lstStyle/>
          <a:p>
            <a:pPr>
              <a:defRPr sz="1197" b="0" i="0" u="none" strike="noStrike" kern="1200" baseline="0">
                <a:solidFill>
                  <a:schemeClr val="lt1">
                    <a:lumMod val="75000"/>
                  </a:schemeClr>
                </a:solidFill>
                <a:latin typeface="+mn-lt"/>
                <a:ea typeface="+mn-ea"/>
                <a:cs typeface="+mn-cs"/>
              </a:defRPr>
            </a:pPr>
            <a:endParaRPr lang="it-IT"/>
          </a:p>
        </c:txPr>
        <c:crossAx val="151791704"/>
        <c:crosses val="autoZero"/>
        <c:crossBetween val="between"/>
      </c:valAx>
      <c:spPr>
        <a:noFill/>
        <a:ln>
          <a:noFill/>
        </a:ln>
        <a:effectLst/>
      </c:spPr>
    </c:plotArea>
    <c:legend>
      <c:legendPos val="t"/>
      <c:overlay val="0"/>
      <c:spPr>
        <a:noFill/>
        <a:ln>
          <a:noFill/>
        </a:ln>
        <a:effectLst/>
      </c:spPr>
      <c:txPr>
        <a:bodyPr rot="0" spcFirstLastPara="1" vertOverflow="ellipsis" vert="horz" wrap="square" anchor="ctr" anchorCtr="1"/>
        <a:lstStyle/>
        <a:p>
          <a:pPr>
            <a:defRPr sz="1197" b="0" i="0" u="none" strike="noStrike" kern="1200" baseline="0">
              <a:solidFill>
                <a:schemeClr val="lt1">
                  <a:lumMod val="75000"/>
                </a:schemeClr>
              </a:solidFill>
              <a:latin typeface="+mn-lt"/>
              <a:ea typeface="+mn-ea"/>
              <a:cs typeface="+mn-cs"/>
            </a:defRPr>
          </a:pPr>
          <a:endParaRPr lang="it-IT"/>
        </a:p>
      </c:txPr>
    </c:legend>
    <c:plotVisOnly val="1"/>
    <c:dispBlanksAs val="gap"/>
    <c:showDLblsOverMax val="0"/>
  </c:chart>
  <c:spPr>
    <a:solidFill>
      <a:schemeClr val="dk1">
        <a:lumMod val="75000"/>
        <a:lumOff val="25000"/>
      </a:schemeClr>
    </a:solidFill>
    <a:ln w="9525" cap="flat" cmpd="sng" algn="ctr">
      <a:solidFill>
        <a:schemeClr val="dk1">
          <a:lumMod val="15000"/>
          <a:lumOff val="85000"/>
        </a:schemeClr>
      </a:solidFill>
      <a:round/>
    </a:ln>
    <a:effectLst/>
  </c:spPr>
  <c:txPr>
    <a:bodyPr/>
    <a:lstStyle/>
    <a:p>
      <a:pPr>
        <a:defRPr/>
      </a:pPr>
      <a:endParaRPr lang="it-IT"/>
    </a:p>
  </c:txPr>
  <c:externalData r:id="rId3">
    <c:autoUpdate val="0"/>
  </c:externalData>
</c:chartSpace>
</file>

<file path=ppt/charts/colors1.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3">
  <a:schemeClr val="accent6"/>
  <a:schemeClr val="accent5"/>
  <a:schemeClr val="accent4"/>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36">
  <cs:axisTitle>
    <cs:lnRef idx="0"/>
    <cs:fillRef idx="0"/>
    <cs:effectRef idx="0"/>
    <cs:fontRef idx="minor">
      <a:schemeClr val="lt1">
        <a:lumMod val="75000"/>
      </a:schemeClr>
    </cs:fontRef>
    <cs:defRPr sz="1197" b="1" kern="1200"/>
  </cs:axisTitle>
  <cs:categoryAxis>
    <cs:lnRef idx="0"/>
    <cs:fillRef idx="0"/>
    <cs:effectRef idx="0"/>
    <cs:fontRef idx="minor">
      <a:schemeClr val="lt1">
        <a:lumMod val="75000"/>
      </a:schemeClr>
    </cs:fontRef>
    <cs:defRPr sz="1197" kern="1200"/>
  </cs:categoryAxis>
  <cs:chartArea>
    <cs:lnRef idx="0"/>
    <cs:fillRef idx="0"/>
    <cs:effectRef idx="0"/>
    <cs:fontRef idx="minor">
      <a:schemeClr val="dk1"/>
    </cs:fontRef>
    <cs:spPr>
      <a:solidFill>
        <a:schemeClr val="dk1">
          <a:lumMod val="75000"/>
          <a:lumOff val="25000"/>
        </a:schemeClr>
      </a:solidFill>
      <a:ln w="9525" cap="flat" cmpd="sng" algn="ctr">
        <a:solidFill>
          <a:schemeClr val="dk1">
            <a:lumMod val="15000"/>
            <a:lumOff val="85000"/>
          </a:schemeClr>
        </a:solidFill>
        <a:round/>
      </a:ln>
    </cs:spPr>
    <cs:defRPr sz="1197" kern="1200"/>
  </cs:chartArea>
  <cs:dataLabel>
    <cs:lnRef idx="0"/>
    <cs:fillRef idx="0"/>
    <cs:effectRef idx="0"/>
    <cs:fontRef idx="minor">
      <a:schemeClr val="lt1">
        <a:lumMod val="75000"/>
      </a:schemeClr>
    </cs:fontRef>
    <cs:defRPr sz="1197" kern="1200"/>
  </cs:dataLabel>
  <cs:dataLabelCallout>
    <cs:lnRef idx="0"/>
    <cs:fillRef idx="0"/>
    <cs:effectRef idx="0"/>
    <cs:fontRef idx="minor">
      <a:schemeClr val="lt1">
        <a:lumMod val="15000"/>
        <a:lumOff val="85000"/>
      </a:schemeClr>
    </cs:fontRef>
    <cs:spPr>
      <a:solidFill>
        <a:schemeClr val="dk1">
          <a:lumMod val="65000"/>
          <a:lumOff val="35000"/>
        </a:schemeClr>
      </a:solidFill>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0"/>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
  <cs:dataPoint3D>
    <cs:lnRef idx="0">
      <cs:styleClr val="auto"/>
    </cs:lnRef>
    <cs:fillRef idx="0">
      <cs:styleClr val="auto"/>
    </cs:fillRef>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3D>
  <cs:dataPointLine>
    <cs:lnRef idx="0">
      <cs:styleClr val="auto"/>
    </cs:lnRef>
    <cs:fillRef idx="0">
      <cs:styleClr val="auto"/>
    </cs:fillRef>
    <cs:effectRef idx="0">
      <cs:styleClr val="auto"/>
    </cs:effectRef>
    <cs:fontRef idx="minor">
      <a:schemeClr val="dk1"/>
    </cs:fontRef>
    <cs:spPr>
      <a:ln w="22225" cap="rnd">
        <a:solidFill>
          <a:schemeClr val="phClr"/>
        </a:solidFill>
      </a:ln>
      <a:effectLst>
        <a:glow rad="139700">
          <a:schemeClr val="phClr">
            <a:satMod val="175000"/>
            <a:alpha val="14000"/>
          </a:schemeClr>
        </a:glow>
      </a:effectLst>
    </cs:spPr>
  </cs:dataPointLine>
  <cs:dataPointMarker>
    <cs:lnRef idx="0">
      <cs:styleClr val="auto"/>
    </cs:lnRef>
    <cs:fillRef idx="0">
      <cs:styleClr val="auto"/>
    </cs:fillRef>
    <cs:effectRef idx="0">
      <cs:styleClr val="auto"/>
    </cs:effectRef>
    <cs:fontRef idx="minor">
      <a:schemeClr val="dk1"/>
    </cs:fontRef>
    <cs:spPr>
      <a:solidFill>
        <a:schemeClr val="phClr">
          <a:lumMod val="60000"/>
          <a:lumOff val="40000"/>
        </a:schemeClr>
      </a:solidFill>
      <a:effectLst>
        <a:glow rad="63500">
          <a:schemeClr val="phClr">
            <a:satMod val="175000"/>
            <a:alpha val="25000"/>
          </a:schemeClr>
        </a:glow>
      </a:effectLst>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1197"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75000"/>
                <a:lumOff val="25000"/>
              </a:schemeClr>
            </a:gs>
            <a:gs pos="0">
              <a:schemeClr val="dk1">
                <a:lumMod val="65000"/>
                <a:lumOff val="3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dk1">
                <a:lumMod val="75000"/>
                <a:lumOff val="25000"/>
                <a:alpha val="25000"/>
              </a:schemeClr>
            </a:gs>
            <a:gs pos="0">
              <a:schemeClr val="dk1">
                <a:lumMod val="65000"/>
                <a:lumOff val="35000"/>
                <a:alpha val="25000"/>
              </a:schemeClr>
            </a:gs>
          </a:gsLst>
          <a:lin ang="5400000" scaled="0"/>
        </a:gradFill>
        <a:round/>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lt1">
        <a:lumMod val="75000"/>
      </a:schemeClr>
    </cs:fontRef>
    <cs:defRPr sz="1197"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a:lumMod val="85000"/>
      </a:schemeClr>
    </cs:fontRef>
    <cs:defRPr sz="1862" b="1" kern="1200" cap="none" baseline="0"/>
  </cs:title>
  <cs:trendline>
    <cs:lnRef idx="0">
      <cs:styleClr val="auto"/>
    </cs:lnRef>
    <cs:fillRef idx="0"/>
    <cs:effectRef idx="0"/>
    <cs:fontRef idx="minor">
      <a:schemeClr val="lt1"/>
    </cs:fontRef>
    <cs:spPr>
      <a:ln w="25400" cap="rnd">
        <a:solidFill>
          <a:schemeClr val="phClr">
            <a:alpha val="50000"/>
          </a:schemeClr>
        </a:solidFill>
      </a:ln>
    </cs:spPr>
  </cs:trendline>
  <cs:trendlineLabel>
    <cs:lnRef idx="0"/>
    <cs:fillRef idx="0"/>
    <cs:effectRef idx="0"/>
    <cs:fontRef idx="minor">
      <a:schemeClr val="lt1">
        <a:lumMod val="75000"/>
      </a:schemeClr>
    </cs:fontRef>
    <cs:defRPr sz="1197"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36">
  <cs:axisTitle>
    <cs:lnRef idx="0"/>
    <cs:fillRef idx="0"/>
    <cs:effectRef idx="0"/>
    <cs:fontRef idx="minor">
      <a:schemeClr val="lt1">
        <a:lumMod val="75000"/>
      </a:schemeClr>
    </cs:fontRef>
    <cs:defRPr sz="1197" b="1" kern="1200"/>
  </cs:axisTitle>
  <cs:categoryAxis>
    <cs:lnRef idx="0"/>
    <cs:fillRef idx="0"/>
    <cs:effectRef idx="0"/>
    <cs:fontRef idx="minor">
      <a:schemeClr val="lt1">
        <a:lumMod val="75000"/>
      </a:schemeClr>
    </cs:fontRef>
    <cs:defRPr sz="1197" kern="1200"/>
  </cs:categoryAxis>
  <cs:chartArea>
    <cs:lnRef idx="0"/>
    <cs:fillRef idx="0"/>
    <cs:effectRef idx="0"/>
    <cs:fontRef idx="minor">
      <a:schemeClr val="dk1"/>
    </cs:fontRef>
    <cs:spPr>
      <a:solidFill>
        <a:schemeClr val="dk1">
          <a:lumMod val="75000"/>
          <a:lumOff val="25000"/>
        </a:schemeClr>
      </a:solidFill>
      <a:ln w="9525" cap="flat" cmpd="sng" algn="ctr">
        <a:solidFill>
          <a:schemeClr val="dk1">
            <a:lumMod val="15000"/>
            <a:lumOff val="85000"/>
          </a:schemeClr>
        </a:solidFill>
        <a:round/>
      </a:ln>
    </cs:spPr>
    <cs:defRPr sz="1197" kern="1200"/>
  </cs:chartArea>
  <cs:dataLabel>
    <cs:lnRef idx="0"/>
    <cs:fillRef idx="0"/>
    <cs:effectRef idx="0"/>
    <cs:fontRef idx="minor">
      <a:schemeClr val="lt1">
        <a:lumMod val="75000"/>
      </a:schemeClr>
    </cs:fontRef>
    <cs:defRPr sz="1197" kern="1200"/>
  </cs:dataLabel>
  <cs:dataLabelCallout>
    <cs:lnRef idx="0"/>
    <cs:fillRef idx="0"/>
    <cs:effectRef idx="0"/>
    <cs:fontRef idx="minor">
      <a:schemeClr val="lt1">
        <a:lumMod val="15000"/>
        <a:lumOff val="85000"/>
      </a:schemeClr>
    </cs:fontRef>
    <cs:spPr>
      <a:solidFill>
        <a:schemeClr val="dk1">
          <a:lumMod val="65000"/>
          <a:lumOff val="35000"/>
        </a:schemeClr>
      </a:solidFill>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0"/>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
  <cs:dataPoint3D>
    <cs:lnRef idx="0">
      <cs:styleClr val="auto"/>
    </cs:lnRef>
    <cs:fillRef idx="0">
      <cs:styleClr val="auto"/>
    </cs:fillRef>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3D>
  <cs:dataPointLine>
    <cs:lnRef idx="0">
      <cs:styleClr val="auto"/>
    </cs:lnRef>
    <cs:fillRef idx="0">
      <cs:styleClr val="auto"/>
    </cs:fillRef>
    <cs:effectRef idx="0">
      <cs:styleClr val="auto"/>
    </cs:effectRef>
    <cs:fontRef idx="minor">
      <a:schemeClr val="dk1"/>
    </cs:fontRef>
    <cs:spPr>
      <a:ln w="22225" cap="rnd">
        <a:solidFill>
          <a:schemeClr val="phClr"/>
        </a:solidFill>
      </a:ln>
      <a:effectLst>
        <a:glow rad="139700">
          <a:schemeClr val="phClr">
            <a:satMod val="175000"/>
            <a:alpha val="14000"/>
          </a:schemeClr>
        </a:glow>
      </a:effectLst>
    </cs:spPr>
  </cs:dataPointLine>
  <cs:dataPointMarker>
    <cs:lnRef idx="0">
      <cs:styleClr val="auto"/>
    </cs:lnRef>
    <cs:fillRef idx="0">
      <cs:styleClr val="auto"/>
    </cs:fillRef>
    <cs:effectRef idx="0">
      <cs:styleClr val="auto"/>
    </cs:effectRef>
    <cs:fontRef idx="minor">
      <a:schemeClr val="dk1"/>
    </cs:fontRef>
    <cs:spPr>
      <a:solidFill>
        <a:schemeClr val="phClr">
          <a:lumMod val="60000"/>
          <a:lumOff val="40000"/>
        </a:schemeClr>
      </a:solidFill>
      <a:effectLst>
        <a:glow rad="63500">
          <a:schemeClr val="phClr">
            <a:satMod val="175000"/>
            <a:alpha val="25000"/>
          </a:schemeClr>
        </a:glow>
      </a:effectLst>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1197"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75000"/>
                <a:lumOff val="25000"/>
              </a:schemeClr>
            </a:gs>
            <a:gs pos="0">
              <a:schemeClr val="dk1">
                <a:lumMod val="65000"/>
                <a:lumOff val="3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dk1">
                <a:lumMod val="75000"/>
                <a:lumOff val="25000"/>
                <a:alpha val="25000"/>
              </a:schemeClr>
            </a:gs>
            <a:gs pos="0">
              <a:schemeClr val="dk1">
                <a:lumMod val="65000"/>
                <a:lumOff val="35000"/>
                <a:alpha val="25000"/>
              </a:schemeClr>
            </a:gs>
          </a:gsLst>
          <a:lin ang="5400000" scaled="0"/>
        </a:gradFill>
        <a:round/>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lt1">
        <a:lumMod val="75000"/>
      </a:schemeClr>
    </cs:fontRef>
    <cs:defRPr sz="1197"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a:lumMod val="85000"/>
      </a:schemeClr>
    </cs:fontRef>
    <cs:defRPr sz="1862" b="1" kern="1200" cap="none" baseline="0"/>
  </cs:title>
  <cs:trendline>
    <cs:lnRef idx="0">
      <cs:styleClr val="auto"/>
    </cs:lnRef>
    <cs:fillRef idx="0"/>
    <cs:effectRef idx="0"/>
    <cs:fontRef idx="minor">
      <a:schemeClr val="lt1"/>
    </cs:fontRef>
    <cs:spPr>
      <a:ln w="25400" cap="rnd">
        <a:solidFill>
          <a:schemeClr val="phClr">
            <a:alpha val="50000"/>
          </a:schemeClr>
        </a:solidFill>
      </a:ln>
    </cs:spPr>
  </cs:trendline>
  <cs:trendlineLabel>
    <cs:lnRef idx="0"/>
    <cs:fillRef idx="0"/>
    <cs:effectRef idx="0"/>
    <cs:fontRef idx="minor">
      <a:schemeClr val="lt1">
        <a:lumMod val="75000"/>
      </a:schemeClr>
    </cs:fontRef>
    <cs:defRPr sz="1197"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1197" kern="1200"/>
  </cs:valueAxis>
  <cs:wall>
    <cs:lnRef idx="0"/>
    <cs:fillRef idx="0"/>
    <cs:effectRef idx="0"/>
    <cs:fontRef idx="minor">
      <a:schemeClr val="dk1"/>
    </cs:fontRef>
  </cs:wall>
</cs:chartStyle>
</file>

<file path=ppt/charts/style3.xml><?xml version="1.0" encoding="utf-8"?>
<cs:chartStyle xmlns:cs="http://schemas.microsoft.com/office/drawing/2012/chartStyle" xmlns:a="http://schemas.openxmlformats.org/drawingml/2006/main" id="236">
  <cs:axisTitle>
    <cs:lnRef idx="0"/>
    <cs:fillRef idx="0"/>
    <cs:effectRef idx="0"/>
    <cs:fontRef idx="minor">
      <a:schemeClr val="lt1">
        <a:lumMod val="75000"/>
      </a:schemeClr>
    </cs:fontRef>
    <cs:defRPr sz="1197" b="1" kern="1200"/>
  </cs:axisTitle>
  <cs:categoryAxis>
    <cs:lnRef idx="0"/>
    <cs:fillRef idx="0"/>
    <cs:effectRef idx="0"/>
    <cs:fontRef idx="minor">
      <a:schemeClr val="lt1">
        <a:lumMod val="75000"/>
      </a:schemeClr>
    </cs:fontRef>
    <cs:defRPr sz="1197" kern="1200"/>
  </cs:categoryAxis>
  <cs:chartArea>
    <cs:lnRef idx="0"/>
    <cs:fillRef idx="0"/>
    <cs:effectRef idx="0"/>
    <cs:fontRef idx="minor">
      <a:schemeClr val="dk1"/>
    </cs:fontRef>
    <cs:spPr>
      <a:solidFill>
        <a:schemeClr val="dk1">
          <a:lumMod val="75000"/>
          <a:lumOff val="25000"/>
        </a:schemeClr>
      </a:solidFill>
      <a:ln w="9525" cap="flat" cmpd="sng" algn="ctr">
        <a:solidFill>
          <a:schemeClr val="dk1">
            <a:lumMod val="15000"/>
            <a:lumOff val="85000"/>
          </a:schemeClr>
        </a:solidFill>
        <a:round/>
      </a:ln>
    </cs:spPr>
    <cs:defRPr sz="1197" kern="1200"/>
  </cs:chartArea>
  <cs:dataLabel>
    <cs:lnRef idx="0"/>
    <cs:fillRef idx="0"/>
    <cs:effectRef idx="0"/>
    <cs:fontRef idx="minor">
      <a:schemeClr val="lt1">
        <a:lumMod val="75000"/>
      </a:schemeClr>
    </cs:fontRef>
    <cs:defRPr sz="1197" kern="1200"/>
  </cs:dataLabel>
  <cs:dataLabelCallout>
    <cs:lnRef idx="0"/>
    <cs:fillRef idx="0"/>
    <cs:effectRef idx="0"/>
    <cs:fontRef idx="minor">
      <a:schemeClr val="lt1">
        <a:lumMod val="15000"/>
        <a:lumOff val="85000"/>
      </a:schemeClr>
    </cs:fontRef>
    <cs:spPr>
      <a:solidFill>
        <a:schemeClr val="dk1">
          <a:lumMod val="65000"/>
          <a:lumOff val="35000"/>
        </a:schemeClr>
      </a:solidFill>
    </cs:spPr>
    <cs:defRPr sz="1197" kern="1200"/>
    <cs:bodyPr rot="0" spcFirstLastPara="1" vertOverflow="clip" horzOverflow="clip" vert="horz" wrap="square" lIns="36576" tIns="18288" rIns="36576" bIns="18288" anchor="ctr" anchorCtr="1">
      <a:spAutoFit/>
    </cs:bodyPr>
  </cs:dataLabelCallout>
  <cs:dataPoint>
    <cs:lnRef idx="0">
      <cs:styleClr val="auto"/>
    </cs:lnRef>
    <cs:fillRef idx="0"/>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
  <cs:dataPoint3D>
    <cs:lnRef idx="0">
      <cs:styleClr val="auto"/>
    </cs:lnRef>
    <cs:fillRef idx="0">
      <cs:styleClr val="auto"/>
    </cs:fillRef>
    <cs:effectRef idx="0">
      <cs:styleClr val="auto"/>
    </cs:effectRef>
    <cs:fontRef idx="minor">
      <a:schemeClr val="dk1"/>
    </cs:fontRef>
    <cs:spPr>
      <a:ln w="9525" cap="flat" cmpd="sng" algn="ctr">
        <a:solidFill>
          <a:schemeClr val="phClr"/>
        </a:solidFill>
        <a:miter lim="800000"/>
      </a:ln>
      <a:effectLst>
        <a:glow rad="63500">
          <a:schemeClr val="phClr">
            <a:satMod val="175000"/>
            <a:alpha val="25000"/>
          </a:schemeClr>
        </a:glow>
      </a:effectLst>
    </cs:spPr>
  </cs:dataPoint3D>
  <cs:dataPointLine>
    <cs:lnRef idx="0">
      <cs:styleClr val="auto"/>
    </cs:lnRef>
    <cs:fillRef idx="0">
      <cs:styleClr val="auto"/>
    </cs:fillRef>
    <cs:effectRef idx="0">
      <cs:styleClr val="auto"/>
    </cs:effectRef>
    <cs:fontRef idx="minor">
      <a:schemeClr val="dk1"/>
    </cs:fontRef>
    <cs:spPr>
      <a:ln w="22225" cap="rnd">
        <a:solidFill>
          <a:schemeClr val="phClr"/>
        </a:solidFill>
      </a:ln>
      <a:effectLst>
        <a:glow rad="139700">
          <a:schemeClr val="phClr">
            <a:satMod val="175000"/>
            <a:alpha val="14000"/>
          </a:schemeClr>
        </a:glow>
      </a:effectLst>
    </cs:spPr>
  </cs:dataPointLine>
  <cs:dataPointMarker>
    <cs:lnRef idx="0">
      <cs:styleClr val="auto"/>
    </cs:lnRef>
    <cs:fillRef idx="0">
      <cs:styleClr val="auto"/>
    </cs:fillRef>
    <cs:effectRef idx="0">
      <cs:styleClr val="auto"/>
    </cs:effectRef>
    <cs:fontRef idx="minor">
      <a:schemeClr val="dk1"/>
    </cs:fontRef>
    <cs:spPr>
      <a:solidFill>
        <a:schemeClr val="phClr">
          <a:lumMod val="60000"/>
          <a:lumOff val="40000"/>
        </a:schemeClr>
      </a:solidFill>
      <a:effectLst>
        <a:glow rad="63500">
          <a:schemeClr val="phClr">
            <a:satMod val="175000"/>
            <a:alpha val="25000"/>
          </a:schemeClr>
        </a:glow>
      </a:effectLst>
    </cs:spPr>
  </cs:dataPointMarker>
  <cs:dataPointMarkerLayout symbol="circle" size="4"/>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lt1">
        <a:lumMod val="75000"/>
      </a:schemeClr>
    </cs:fontRef>
    <cs:spPr>
      <a:ln w="9525">
        <a:solidFill>
          <a:schemeClr val="dk1">
            <a:lumMod val="50000"/>
            <a:lumOff val="50000"/>
          </a:schemeClr>
        </a:solidFill>
      </a:ln>
    </cs:spPr>
    <cs:defRPr sz="1197" kern="1200"/>
  </cs:dataTable>
  <cs:downBar>
    <cs:lnRef idx="0"/>
    <cs:fillRef idx="0"/>
    <cs:effectRef idx="0"/>
    <cs:fontRef idx="minor">
      <a:schemeClr val="lt1"/>
    </cs:fontRef>
    <cs:spPr>
      <a:solidFill>
        <a:schemeClr val="dk1">
          <a:lumMod val="50000"/>
          <a:lumOff val="50000"/>
        </a:schemeClr>
      </a:solidFill>
      <a:ln w="9525">
        <a:solidFill>
          <a:schemeClr val="dk1">
            <a:lumMod val="75000"/>
          </a:schemeClr>
        </a:solidFill>
        <a:round/>
      </a:ln>
    </cs:spPr>
  </cs:downBar>
  <cs:dropLine>
    <cs:lnRef idx="0"/>
    <cs:fillRef idx="0"/>
    <cs:effectRef idx="0"/>
    <cs:fontRef idx="minor">
      <a:schemeClr val="dk1"/>
    </cs:fontRef>
    <cs:spPr>
      <a:ln w="9525">
        <a:solidFill>
          <a:schemeClr val="lt1">
            <a:lumMod val="50000"/>
          </a:schemeClr>
        </a:solidFill>
        <a:round/>
      </a:ln>
    </cs:spPr>
  </cs:dropLine>
  <cs:errorBar>
    <cs:lnRef idx="0"/>
    <cs:fillRef idx="0"/>
    <cs:effectRef idx="0"/>
    <cs:fontRef idx="minor">
      <a:schemeClr val="dk1"/>
    </cs:fontRef>
    <cs:spPr>
      <a:ln w="9525">
        <a:solidFill>
          <a:schemeClr val="lt1">
            <a:lumMod val="50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75000"/>
                <a:lumOff val="25000"/>
              </a:schemeClr>
            </a:gs>
            <a:gs pos="0">
              <a:schemeClr val="dk1">
                <a:lumMod val="65000"/>
                <a:lumOff val="3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dk1">
                <a:lumMod val="75000"/>
                <a:lumOff val="25000"/>
                <a:alpha val="25000"/>
              </a:schemeClr>
            </a:gs>
            <a:gs pos="0">
              <a:schemeClr val="dk1">
                <a:lumMod val="65000"/>
                <a:lumOff val="35000"/>
                <a:alpha val="25000"/>
              </a:schemeClr>
            </a:gs>
          </a:gsLst>
          <a:lin ang="5400000" scaled="0"/>
        </a:gradFill>
        <a:round/>
      </a:ln>
    </cs:spPr>
  </cs:gridlineMinor>
  <cs:hiLoLine>
    <cs:lnRef idx="0"/>
    <cs:fillRef idx="0"/>
    <cs:effectRef idx="0"/>
    <cs:fontRef idx="minor">
      <a:schemeClr val="dk1"/>
    </cs:fontRef>
    <cs:spPr>
      <a:ln w="9525">
        <a:solidFill>
          <a:schemeClr val="lt1">
            <a:lumMod val="50000"/>
          </a:schemeClr>
        </a:solidFill>
        <a:round/>
      </a:ln>
    </cs:spPr>
  </cs:hiLoLine>
  <cs:leaderLine>
    <cs:lnRef idx="0"/>
    <cs:fillRef idx="0"/>
    <cs:effectRef idx="0"/>
    <cs:fontRef idx="minor">
      <a:schemeClr val="dk1"/>
    </cs:fontRef>
    <cs:spPr>
      <a:ln w="9525">
        <a:solidFill>
          <a:schemeClr val="lt1">
            <a:lumMod val="50000"/>
          </a:schemeClr>
        </a:solidFill>
        <a:round/>
      </a:ln>
    </cs:spPr>
  </cs:leaderLine>
  <cs:legend>
    <cs:lnRef idx="0"/>
    <cs:fillRef idx="0"/>
    <cs:effectRef idx="0"/>
    <cs:fontRef idx="minor">
      <a:schemeClr val="lt1">
        <a:lumMod val="75000"/>
      </a:schemeClr>
    </cs:fontRef>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lt1">
        <a:lumMod val="75000"/>
      </a:schemeClr>
    </cs:fontRef>
    <cs:defRPr sz="1197" kern="1200"/>
  </cs:seriesAxis>
  <cs:seriesLine>
    <cs:lnRef idx="0"/>
    <cs:fillRef idx="0"/>
    <cs:effectRef idx="0"/>
    <cs:fontRef idx="minor">
      <a:schemeClr val="dk1"/>
    </cs:fontRef>
    <cs:spPr>
      <a:ln w="9525">
        <a:solidFill>
          <a:schemeClr val="lt1">
            <a:lumMod val="50000"/>
          </a:schemeClr>
        </a:solidFill>
        <a:round/>
      </a:ln>
    </cs:spPr>
  </cs:seriesLine>
  <cs:title>
    <cs:lnRef idx="0"/>
    <cs:fillRef idx="0"/>
    <cs:effectRef idx="0"/>
    <cs:fontRef idx="minor">
      <a:schemeClr val="lt1">
        <a:lumMod val="85000"/>
      </a:schemeClr>
    </cs:fontRef>
    <cs:defRPr sz="1862" b="1" kern="1200" cap="none" baseline="0"/>
  </cs:title>
  <cs:trendline>
    <cs:lnRef idx="0">
      <cs:styleClr val="auto"/>
    </cs:lnRef>
    <cs:fillRef idx="0"/>
    <cs:effectRef idx="0"/>
    <cs:fontRef idx="minor">
      <a:schemeClr val="lt1"/>
    </cs:fontRef>
    <cs:spPr>
      <a:ln w="25400" cap="rnd">
        <a:solidFill>
          <a:schemeClr val="phClr">
            <a:alpha val="50000"/>
          </a:schemeClr>
        </a:solidFill>
      </a:ln>
    </cs:spPr>
  </cs:trendline>
  <cs:trendlineLabel>
    <cs:lnRef idx="0"/>
    <cs:fillRef idx="0"/>
    <cs:effectRef idx="0"/>
    <cs:fontRef idx="minor">
      <a:schemeClr val="lt1">
        <a:lumMod val="75000"/>
      </a:schemeClr>
    </cs:fontRef>
    <cs:defRPr sz="1197" kern="1200"/>
  </cs:trendlineLabel>
  <cs:upBar>
    <cs:lnRef idx="0"/>
    <cs:fillRef idx="0"/>
    <cs:effectRef idx="0"/>
    <cs:fontRef idx="minor">
      <a:schemeClr val="dk1"/>
    </cs:fontRef>
    <cs:spPr>
      <a:solidFill>
        <a:schemeClr val="lt1">
          <a:lumMod val="85000"/>
        </a:schemeClr>
      </a:solidFill>
      <a:ln w="9525">
        <a:solidFill>
          <a:schemeClr val="dk1">
            <a:lumMod val="50000"/>
          </a:schemeClr>
        </a:solidFill>
        <a:round/>
      </a:ln>
    </cs:spPr>
  </cs:upBar>
  <cs:valueAxis>
    <cs:lnRef idx="0"/>
    <cs:fillRef idx="0"/>
    <cs:effectRef idx="0"/>
    <cs:fontRef idx="minor">
      <a:schemeClr val="lt1">
        <a:lumMod val="75000"/>
      </a:schemeClr>
    </cs:fontRef>
    <cs:defRPr sz="1197" kern="1200"/>
  </cs:valueAxis>
  <cs:wall>
    <cs:lnRef idx="0"/>
    <cs:fillRef idx="0"/>
    <cs:effectRef idx="0"/>
    <cs:fontRef idx="minor">
      <a:schemeClr val="dk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2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33277" cy="497020"/>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34257" y="0"/>
            <a:ext cx="2933277" cy="497020"/>
          </a:xfrm>
          <a:prstGeom prst="rect">
            <a:avLst/>
          </a:prstGeom>
        </p:spPr>
        <p:txBody>
          <a:bodyPr vert="horz" lIns="91440" tIns="45720" rIns="91440" bIns="45720" rtlCol="0"/>
          <a:lstStyle>
            <a:lvl1pPr algn="r">
              <a:defRPr sz="1200"/>
            </a:lvl1pPr>
          </a:lstStyle>
          <a:p>
            <a:fld id="{BCEDDE17-44AA-5A4D-A6C5-321C3B287E8D}" type="datetimeFigureOut">
              <a:rPr lang="it-IT" smtClean="0"/>
              <a:t>16/09/2025</a:t>
            </a:fld>
            <a:endParaRPr lang="it-IT"/>
          </a:p>
        </p:txBody>
      </p:sp>
      <p:sp>
        <p:nvSpPr>
          <p:cNvPr id="4" name="Segnaposto immagine diapositiva 3"/>
          <p:cNvSpPr>
            <a:spLocks noGrp="1" noRot="1" noChangeAspect="1"/>
          </p:cNvSpPr>
          <p:nvPr>
            <p:ph type="sldImg" idx="2"/>
          </p:nvPr>
        </p:nvSpPr>
        <p:spPr>
          <a:xfrm>
            <a:off x="1155700" y="1238250"/>
            <a:ext cx="4457700" cy="3343275"/>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6910" y="4767262"/>
            <a:ext cx="5415280" cy="3900488"/>
          </a:xfrm>
          <a:prstGeom prst="rect">
            <a:avLst/>
          </a:prstGeom>
        </p:spPr>
        <p:txBody>
          <a:bodyPr vert="horz" lIns="91440" tIns="45720" rIns="91440" bIns="45720" rtlCol="0"/>
          <a:lstStyle/>
          <a:p>
            <a:r>
              <a:rPr lang="it-IT"/>
              <a:t>Fare clic per modificare gli stili del testo dello schema
Secondo livello
Terzo livello
Quarto livello
Quinto livello</a:t>
            </a:r>
          </a:p>
        </p:txBody>
      </p:sp>
      <p:sp>
        <p:nvSpPr>
          <p:cNvPr id="6" name="Segnaposto piè di pagina 5"/>
          <p:cNvSpPr>
            <a:spLocks noGrp="1"/>
          </p:cNvSpPr>
          <p:nvPr>
            <p:ph type="ftr" sz="quarter" idx="4"/>
          </p:nvPr>
        </p:nvSpPr>
        <p:spPr>
          <a:xfrm>
            <a:off x="0" y="9408981"/>
            <a:ext cx="2933277" cy="497019"/>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34257" y="9408981"/>
            <a:ext cx="2933277" cy="497019"/>
          </a:xfrm>
          <a:prstGeom prst="rect">
            <a:avLst/>
          </a:prstGeom>
        </p:spPr>
        <p:txBody>
          <a:bodyPr vert="horz" lIns="91440" tIns="45720" rIns="91440" bIns="45720" rtlCol="0" anchor="b"/>
          <a:lstStyle>
            <a:lvl1pPr algn="r">
              <a:defRPr sz="1200"/>
            </a:lvl1pPr>
          </a:lstStyle>
          <a:p>
            <a:fld id="{8B84AA32-F9E2-C34C-9FA7-0B360E7282DB}" type="slidenum">
              <a:rPr lang="it-IT" smtClean="0"/>
              <a:t>‹N›</a:t>
            </a:fld>
            <a:endParaRPr lang="it-IT"/>
          </a:p>
        </p:txBody>
      </p:sp>
    </p:spTree>
    <p:extLst>
      <p:ext uri="{BB962C8B-B14F-4D97-AF65-F5344CB8AC3E}">
        <p14:creationId xmlns:p14="http://schemas.microsoft.com/office/powerpoint/2010/main" val="34263843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11</a:t>
            </a:fld>
            <a:endParaRPr lang="it-IT"/>
          </a:p>
        </p:txBody>
      </p:sp>
    </p:spTree>
    <p:extLst>
      <p:ext uri="{BB962C8B-B14F-4D97-AF65-F5344CB8AC3E}">
        <p14:creationId xmlns:p14="http://schemas.microsoft.com/office/powerpoint/2010/main" val="13337386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12</a:t>
            </a:fld>
            <a:endParaRPr lang="it-IT"/>
          </a:p>
        </p:txBody>
      </p:sp>
    </p:spTree>
    <p:extLst>
      <p:ext uri="{BB962C8B-B14F-4D97-AF65-F5344CB8AC3E}">
        <p14:creationId xmlns:p14="http://schemas.microsoft.com/office/powerpoint/2010/main" val="666280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13</a:t>
            </a:fld>
            <a:endParaRPr lang="it-IT"/>
          </a:p>
        </p:txBody>
      </p:sp>
    </p:spTree>
    <p:extLst>
      <p:ext uri="{BB962C8B-B14F-4D97-AF65-F5344CB8AC3E}">
        <p14:creationId xmlns:p14="http://schemas.microsoft.com/office/powerpoint/2010/main" val="1271492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14</a:t>
            </a:fld>
            <a:endParaRPr lang="it-IT"/>
          </a:p>
        </p:txBody>
      </p:sp>
    </p:spTree>
    <p:extLst>
      <p:ext uri="{BB962C8B-B14F-4D97-AF65-F5344CB8AC3E}">
        <p14:creationId xmlns:p14="http://schemas.microsoft.com/office/powerpoint/2010/main" val="20018449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24</a:t>
            </a:fld>
            <a:endParaRPr lang="it-IT"/>
          </a:p>
        </p:txBody>
      </p:sp>
    </p:spTree>
    <p:extLst>
      <p:ext uri="{BB962C8B-B14F-4D97-AF65-F5344CB8AC3E}">
        <p14:creationId xmlns:p14="http://schemas.microsoft.com/office/powerpoint/2010/main" val="17454296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48</a:t>
            </a:fld>
            <a:endParaRPr lang="it-IT"/>
          </a:p>
        </p:txBody>
      </p:sp>
    </p:spTree>
    <p:extLst>
      <p:ext uri="{BB962C8B-B14F-4D97-AF65-F5344CB8AC3E}">
        <p14:creationId xmlns:p14="http://schemas.microsoft.com/office/powerpoint/2010/main" val="3893704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49</a:t>
            </a:fld>
            <a:endParaRPr lang="it-IT"/>
          </a:p>
        </p:txBody>
      </p:sp>
    </p:spTree>
    <p:extLst>
      <p:ext uri="{BB962C8B-B14F-4D97-AF65-F5344CB8AC3E}">
        <p14:creationId xmlns:p14="http://schemas.microsoft.com/office/powerpoint/2010/main" val="16466602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50</a:t>
            </a:fld>
            <a:endParaRPr lang="it-IT"/>
          </a:p>
        </p:txBody>
      </p:sp>
    </p:spTree>
    <p:extLst>
      <p:ext uri="{BB962C8B-B14F-4D97-AF65-F5344CB8AC3E}">
        <p14:creationId xmlns:p14="http://schemas.microsoft.com/office/powerpoint/2010/main" val="7674584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51</a:t>
            </a:fld>
            <a:endParaRPr lang="it-IT"/>
          </a:p>
        </p:txBody>
      </p:sp>
    </p:spTree>
    <p:extLst>
      <p:ext uri="{BB962C8B-B14F-4D97-AF65-F5344CB8AC3E}">
        <p14:creationId xmlns:p14="http://schemas.microsoft.com/office/powerpoint/2010/main" val="1916831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52</a:t>
            </a:fld>
            <a:endParaRPr lang="it-IT"/>
          </a:p>
        </p:txBody>
      </p:sp>
    </p:spTree>
    <p:extLst>
      <p:ext uri="{BB962C8B-B14F-4D97-AF65-F5344CB8AC3E}">
        <p14:creationId xmlns:p14="http://schemas.microsoft.com/office/powerpoint/2010/main" val="5368826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54</a:t>
            </a:fld>
            <a:endParaRPr lang="it-IT"/>
          </a:p>
        </p:txBody>
      </p:sp>
    </p:spTree>
    <p:extLst>
      <p:ext uri="{BB962C8B-B14F-4D97-AF65-F5344CB8AC3E}">
        <p14:creationId xmlns:p14="http://schemas.microsoft.com/office/powerpoint/2010/main" val="7834956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55</a:t>
            </a:fld>
            <a:endParaRPr lang="it-IT"/>
          </a:p>
        </p:txBody>
      </p:sp>
    </p:spTree>
    <p:extLst>
      <p:ext uri="{BB962C8B-B14F-4D97-AF65-F5344CB8AC3E}">
        <p14:creationId xmlns:p14="http://schemas.microsoft.com/office/powerpoint/2010/main" val="9055040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57</a:t>
            </a:fld>
            <a:endParaRPr lang="it-IT"/>
          </a:p>
        </p:txBody>
      </p:sp>
    </p:spTree>
    <p:extLst>
      <p:ext uri="{BB962C8B-B14F-4D97-AF65-F5344CB8AC3E}">
        <p14:creationId xmlns:p14="http://schemas.microsoft.com/office/powerpoint/2010/main" val="36480662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58</a:t>
            </a:fld>
            <a:endParaRPr lang="it-IT"/>
          </a:p>
        </p:txBody>
      </p:sp>
    </p:spTree>
    <p:extLst>
      <p:ext uri="{BB962C8B-B14F-4D97-AF65-F5344CB8AC3E}">
        <p14:creationId xmlns:p14="http://schemas.microsoft.com/office/powerpoint/2010/main" val="7140278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59</a:t>
            </a:fld>
            <a:endParaRPr lang="it-IT"/>
          </a:p>
        </p:txBody>
      </p:sp>
    </p:spTree>
    <p:extLst>
      <p:ext uri="{BB962C8B-B14F-4D97-AF65-F5344CB8AC3E}">
        <p14:creationId xmlns:p14="http://schemas.microsoft.com/office/powerpoint/2010/main" val="6182838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67</a:t>
            </a:fld>
            <a:endParaRPr lang="it-IT"/>
          </a:p>
        </p:txBody>
      </p:sp>
    </p:spTree>
    <p:extLst>
      <p:ext uri="{BB962C8B-B14F-4D97-AF65-F5344CB8AC3E}">
        <p14:creationId xmlns:p14="http://schemas.microsoft.com/office/powerpoint/2010/main" val="23741707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72</a:t>
            </a:fld>
            <a:endParaRPr lang="it-IT"/>
          </a:p>
        </p:txBody>
      </p:sp>
    </p:spTree>
    <p:extLst>
      <p:ext uri="{BB962C8B-B14F-4D97-AF65-F5344CB8AC3E}">
        <p14:creationId xmlns:p14="http://schemas.microsoft.com/office/powerpoint/2010/main" val="940329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73</a:t>
            </a:fld>
            <a:endParaRPr lang="it-IT"/>
          </a:p>
        </p:txBody>
      </p:sp>
    </p:spTree>
    <p:extLst>
      <p:ext uri="{BB962C8B-B14F-4D97-AF65-F5344CB8AC3E}">
        <p14:creationId xmlns:p14="http://schemas.microsoft.com/office/powerpoint/2010/main" val="13869024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74</a:t>
            </a:fld>
            <a:endParaRPr lang="it-IT"/>
          </a:p>
        </p:txBody>
      </p:sp>
    </p:spTree>
    <p:extLst>
      <p:ext uri="{BB962C8B-B14F-4D97-AF65-F5344CB8AC3E}">
        <p14:creationId xmlns:p14="http://schemas.microsoft.com/office/powerpoint/2010/main" val="21284356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75</a:t>
            </a:fld>
            <a:endParaRPr lang="it-IT"/>
          </a:p>
        </p:txBody>
      </p:sp>
    </p:spTree>
    <p:extLst>
      <p:ext uri="{BB962C8B-B14F-4D97-AF65-F5344CB8AC3E}">
        <p14:creationId xmlns:p14="http://schemas.microsoft.com/office/powerpoint/2010/main" val="21244739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76</a:t>
            </a:fld>
            <a:endParaRPr lang="it-IT"/>
          </a:p>
        </p:txBody>
      </p:sp>
    </p:spTree>
    <p:extLst>
      <p:ext uri="{BB962C8B-B14F-4D97-AF65-F5344CB8AC3E}">
        <p14:creationId xmlns:p14="http://schemas.microsoft.com/office/powerpoint/2010/main" val="21345097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77</a:t>
            </a:fld>
            <a:endParaRPr lang="it-IT"/>
          </a:p>
        </p:txBody>
      </p:sp>
    </p:spTree>
    <p:extLst>
      <p:ext uri="{BB962C8B-B14F-4D97-AF65-F5344CB8AC3E}">
        <p14:creationId xmlns:p14="http://schemas.microsoft.com/office/powerpoint/2010/main" val="34995400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78</a:t>
            </a:fld>
            <a:endParaRPr lang="it-IT"/>
          </a:p>
        </p:txBody>
      </p:sp>
    </p:spTree>
    <p:extLst>
      <p:ext uri="{BB962C8B-B14F-4D97-AF65-F5344CB8AC3E}">
        <p14:creationId xmlns:p14="http://schemas.microsoft.com/office/powerpoint/2010/main" val="27139246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79</a:t>
            </a:fld>
            <a:endParaRPr lang="it-IT"/>
          </a:p>
        </p:txBody>
      </p:sp>
    </p:spTree>
    <p:extLst>
      <p:ext uri="{BB962C8B-B14F-4D97-AF65-F5344CB8AC3E}">
        <p14:creationId xmlns:p14="http://schemas.microsoft.com/office/powerpoint/2010/main" val="41956983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80</a:t>
            </a:fld>
            <a:endParaRPr lang="it-IT"/>
          </a:p>
        </p:txBody>
      </p:sp>
    </p:spTree>
    <p:extLst>
      <p:ext uri="{BB962C8B-B14F-4D97-AF65-F5344CB8AC3E}">
        <p14:creationId xmlns:p14="http://schemas.microsoft.com/office/powerpoint/2010/main" val="33455950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81</a:t>
            </a:fld>
            <a:endParaRPr lang="it-IT"/>
          </a:p>
        </p:txBody>
      </p:sp>
    </p:spTree>
    <p:extLst>
      <p:ext uri="{BB962C8B-B14F-4D97-AF65-F5344CB8AC3E}">
        <p14:creationId xmlns:p14="http://schemas.microsoft.com/office/powerpoint/2010/main" val="313685032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82</a:t>
            </a:fld>
            <a:endParaRPr lang="it-IT"/>
          </a:p>
        </p:txBody>
      </p:sp>
    </p:spTree>
    <p:extLst>
      <p:ext uri="{BB962C8B-B14F-4D97-AF65-F5344CB8AC3E}">
        <p14:creationId xmlns:p14="http://schemas.microsoft.com/office/powerpoint/2010/main" val="32127814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83</a:t>
            </a:fld>
            <a:endParaRPr lang="it-IT"/>
          </a:p>
        </p:txBody>
      </p:sp>
    </p:spTree>
    <p:extLst>
      <p:ext uri="{BB962C8B-B14F-4D97-AF65-F5344CB8AC3E}">
        <p14:creationId xmlns:p14="http://schemas.microsoft.com/office/powerpoint/2010/main" val="200435927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84</a:t>
            </a:fld>
            <a:endParaRPr lang="it-IT"/>
          </a:p>
        </p:txBody>
      </p:sp>
    </p:spTree>
    <p:extLst>
      <p:ext uri="{BB962C8B-B14F-4D97-AF65-F5344CB8AC3E}">
        <p14:creationId xmlns:p14="http://schemas.microsoft.com/office/powerpoint/2010/main" val="256398084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85</a:t>
            </a:fld>
            <a:endParaRPr lang="it-IT"/>
          </a:p>
        </p:txBody>
      </p:sp>
    </p:spTree>
    <p:extLst>
      <p:ext uri="{BB962C8B-B14F-4D97-AF65-F5344CB8AC3E}">
        <p14:creationId xmlns:p14="http://schemas.microsoft.com/office/powerpoint/2010/main" val="203801746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86</a:t>
            </a:fld>
            <a:endParaRPr lang="it-IT"/>
          </a:p>
        </p:txBody>
      </p:sp>
    </p:spTree>
    <p:extLst>
      <p:ext uri="{BB962C8B-B14F-4D97-AF65-F5344CB8AC3E}">
        <p14:creationId xmlns:p14="http://schemas.microsoft.com/office/powerpoint/2010/main" val="88606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87</a:t>
            </a:fld>
            <a:endParaRPr lang="it-IT"/>
          </a:p>
        </p:txBody>
      </p:sp>
    </p:spTree>
    <p:extLst>
      <p:ext uri="{BB962C8B-B14F-4D97-AF65-F5344CB8AC3E}">
        <p14:creationId xmlns:p14="http://schemas.microsoft.com/office/powerpoint/2010/main" val="90827991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88</a:t>
            </a:fld>
            <a:endParaRPr lang="it-IT"/>
          </a:p>
        </p:txBody>
      </p:sp>
    </p:spTree>
    <p:extLst>
      <p:ext uri="{BB962C8B-B14F-4D97-AF65-F5344CB8AC3E}">
        <p14:creationId xmlns:p14="http://schemas.microsoft.com/office/powerpoint/2010/main" val="34269683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89</a:t>
            </a:fld>
            <a:endParaRPr lang="it-IT"/>
          </a:p>
        </p:txBody>
      </p:sp>
    </p:spTree>
    <p:extLst>
      <p:ext uri="{BB962C8B-B14F-4D97-AF65-F5344CB8AC3E}">
        <p14:creationId xmlns:p14="http://schemas.microsoft.com/office/powerpoint/2010/main" val="16204584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90</a:t>
            </a:fld>
            <a:endParaRPr lang="it-IT"/>
          </a:p>
        </p:txBody>
      </p:sp>
    </p:spTree>
    <p:extLst>
      <p:ext uri="{BB962C8B-B14F-4D97-AF65-F5344CB8AC3E}">
        <p14:creationId xmlns:p14="http://schemas.microsoft.com/office/powerpoint/2010/main" val="310397443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91</a:t>
            </a:fld>
            <a:endParaRPr lang="it-IT"/>
          </a:p>
        </p:txBody>
      </p:sp>
    </p:spTree>
    <p:extLst>
      <p:ext uri="{BB962C8B-B14F-4D97-AF65-F5344CB8AC3E}">
        <p14:creationId xmlns:p14="http://schemas.microsoft.com/office/powerpoint/2010/main" val="38634805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92</a:t>
            </a:fld>
            <a:endParaRPr lang="it-IT"/>
          </a:p>
        </p:txBody>
      </p:sp>
    </p:spTree>
    <p:extLst>
      <p:ext uri="{BB962C8B-B14F-4D97-AF65-F5344CB8AC3E}">
        <p14:creationId xmlns:p14="http://schemas.microsoft.com/office/powerpoint/2010/main" val="8651958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93</a:t>
            </a:fld>
            <a:endParaRPr lang="it-IT"/>
          </a:p>
        </p:txBody>
      </p:sp>
    </p:spTree>
    <p:extLst>
      <p:ext uri="{BB962C8B-B14F-4D97-AF65-F5344CB8AC3E}">
        <p14:creationId xmlns:p14="http://schemas.microsoft.com/office/powerpoint/2010/main" val="14702021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94</a:t>
            </a:fld>
            <a:endParaRPr lang="it-IT"/>
          </a:p>
        </p:txBody>
      </p:sp>
    </p:spTree>
    <p:extLst>
      <p:ext uri="{BB962C8B-B14F-4D97-AF65-F5344CB8AC3E}">
        <p14:creationId xmlns:p14="http://schemas.microsoft.com/office/powerpoint/2010/main" val="37050786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95</a:t>
            </a:fld>
            <a:endParaRPr lang="it-IT"/>
          </a:p>
        </p:txBody>
      </p:sp>
    </p:spTree>
    <p:extLst>
      <p:ext uri="{BB962C8B-B14F-4D97-AF65-F5344CB8AC3E}">
        <p14:creationId xmlns:p14="http://schemas.microsoft.com/office/powerpoint/2010/main" val="2598590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96</a:t>
            </a:fld>
            <a:endParaRPr lang="it-IT"/>
          </a:p>
        </p:txBody>
      </p:sp>
    </p:spTree>
    <p:extLst>
      <p:ext uri="{BB962C8B-B14F-4D97-AF65-F5344CB8AC3E}">
        <p14:creationId xmlns:p14="http://schemas.microsoft.com/office/powerpoint/2010/main" val="8607194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97</a:t>
            </a:fld>
            <a:endParaRPr lang="it-IT"/>
          </a:p>
        </p:txBody>
      </p:sp>
    </p:spTree>
    <p:extLst>
      <p:ext uri="{BB962C8B-B14F-4D97-AF65-F5344CB8AC3E}">
        <p14:creationId xmlns:p14="http://schemas.microsoft.com/office/powerpoint/2010/main" val="493371608"/>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98</a:t>
            </a:fld>
            <a:endParaRPr lang="it-IT"/>
          </a:p>
        </p:txBody>
      </p:sp>
    </p:spTree>
    <p:extLst>
      <p:ext uri="{BB962C8B-B14F-4D97-AF65-F5344CB8AC3E}">
        <p14:creationId xmlns:p14="http://schemas.microsoft.com/office/powerpoint/2010/main" val="253654458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99</a:t>
            </a:fld>
            <a:endParaRPr lang="it-IT"/>
          </a:p>
        </p:txBody>
      </p:sp>
    </p:spTree>
    <p:extLst>
      <p:ext uri="{BB962C8B-B14F-4D97-AF65-F5344CB8AC3E}">
        <p14:creationId xmlns:p14="http://schemas.microsoft.com/office/powerpoint/2010/main" val="406307166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100</a:t>
            </a:fld>
            <a:endParaRPr lang="it-IT"/>
          </a:p>
        </p:txBody>
      </p:sp>
    </p:spTree>
    <p:extLst>
      <p:ext uri="{BB962C8B-B14F-4D97-AF65-F5344CB8AC3E}">
        <p14:creationId xmlns:p14="http://schemas.microsoft.com/office/powerpoint/2010/main" val="67472149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101</a:t>
            </a:fld>
            <a:endParaRPr lang="it-IT"/>
          </a:p>
        </p:txBody>
      </p:sp>
    </p:spTree>
    <p:extLst>
      <p:ext uri="{BB962C8B-B14F-4D97-AF65-F5344CB8AC3E}">
        <p14:creationId xmlns:p14="http://schemas.microsoft.com/office/powerpoint/2010/main" val="425363398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102</a:t>
            </a:fld>
            <a:endParaRPr lang="it-IT"/>
          </a:p>
        </p:txBody>
      </p:sp>
    </p:spTree>
    <p:extLst>
      <p:ext uri="{BB962C8B-B14F-4D97-AF65-F5344CB8AC3E}">
        <p14:creationId xmlns:p14="http://schemas.microsoft.com/office/powerpoint/2010/main" val="246434317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103</a:t>
            </a:fld>
            <a:endParaRPr lang="it-IT"/>
          </a:p>
        </p:txBody>
      </p:sp>
    </p:spTree>
    <p:extLst>
      <p:ext uri="{BB962C8B-B14F-4D97-AF65-F5344CB8AC3E}">
        <p14:creationId xmlns:p14="http://schemas.microsoft.com/office/powerpoint/2010/main" val="317799895"/>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104</a:t>
            </a:fld>
            <a:endParaRPr lang="it-IT"/>
          </a:p>
        </p:txBody>
      </p:sp>
    </p:spTree>
    <p:extLst>
      <p:ext uri="{BB962C8B-B14F-4D97-AF65-F5344CB8AC3E}">
        <p14:creationId xmlns:p14="http://schemas.microsoft.com/office/powerpoint/2010/main" val="132042222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105</a:t>
            </a:fld>
            <a:endParaRPr lang="it-IT"/>
          </a:p>
        </p:txBody>
      </p:sp>
    </p:spTree>
    <p:extLst>
      <p:ext uri="{BB962C8B-B14F-4D97-AF65-F5344CB8AC3E}">
        <p14:creationId xmlns:p14="http://schemas.microsoft.com/office/powerpoint/2010/main" val="254827740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106</a:t>
            </a:fld>
            <a:endParaRPr lang="it-IT"/>
          </a:p>
        </p:txBody>
      </p:sp>
    </p:spTree>
    <p:extLst>
      <p:ext uri="{BB962C8B-B14F-4D97-AF65-F5344CB8AC3E}">
        <p14:creationId xmlns:p14="http://schemas.microsoft.com/office/powerpoint/2010/main" val="225084725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107</a:t>
            </a:fld>
            <a:endParaRPr lang="it-IT"/>
          </a:p>
        </p:txBody>
      </p:sp>
    </p:spTree>
    <p:extLst>
      <p:ext uri="{BB962C8B-B14F-4D97-AF65-F5344CB8AC3E}">
        <p14:creationId xmlns:p14="http://schemas.microsoft.com/office/powerpoint/2010/main" val="21455403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108</a:t>
            </a:fld>
            <a:endParaRPr lang="it-IT"/>
          </a:p>
        </p:txBody>
      </p:sp>
    </p:spTree>
    <p:extLst>
      <p:ext uri="{BB962C8B-B14F-4D97-AF65-F5344CB8AC3E}">
        <p14:creationId xmlns:p14="http://schemas.microsoft.com/office/powerpoint/2010/main" val="278426711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109</a:t>
            </a:fld>
            <a:endParaRPr lang="it-IT"/>
          </a:p>
        </p:txBody>
      </p:sp>
    </p:spTree>
    <p:extLst>
      <p:ext uri="{BB962C8B-B14F-4D97-AF65-F5344CB8AC3E}">
        <p14:creationId xmlns:p14="http://schemas.microsoft.com/office/powerpoint/2010/main" val="161917125"/>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110</a:t>
            </a:fld>
            <a:endParaRPr lang="it-IT"/>
          </a:p>
        </p:txBody>
      </p:sp>
    </p:spTree>
    <p:extLst>
      <p:ext uri="{BB962C8B-B14F-4D97-AF65-F5344CB8AC3E}">
        <p14:creationId xmlns:p14="http://schemas.microsoft.com/office/powerpoint/2010/main" val="367903930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113</a:t>
            </a:fld>
            <a:endParaRPr lang="it-IT"/>
          </a:p>
        </p:txBody>
      </p:sp>
    </p:spTree>
    <p:extLst>
      <p:ext uri="{BB962C8B-B14F-4D97-AF65-F5344CB8AC3E}">
        <p14:creationId xmlns:p14="http://schemas.microsoft.com/office/powerpoint/2010/main" val="3178113779"/>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114</a:t>
            </a:fld>
            <a:endParaRPr lang="it-IT"/>
          </a:p>
        </p:txBody>
      </p:sp>
    </p:spTree>
    <p:extLst>
      <p:ext uri="{BB962C8B-B14F-4D97-AF65-F5344CB8AC3E}">
        <p14:creationId xmlns:p14="http://schemas.microsoft.com/office/powerpoint/2010/main" val="2203865561"/>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115</a:t>
            </a:fld>
            <a:endParaRPr lang="it-IT"/>
          </a:p>
        </p:txBody>
      </p:sp>
    </p:spTree>
    <p:extLst>
      <p:ext uri="{BB962C8B-B14F-4D97-AF65-F5344CB8AC3E}">
        <p14:creationId xmlns:p14="http://schemas.microsoft.com/office/powerpoint/2010/main" val="316522018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119</a:t>
            </a:fld>
            <a:endParaRPr lang="it-IT"/>
          </a:p>
        </p:txBody>
      </p:sp>
    </p:spTree>
    <p:extLst>
      <p:ext uri="{BB962C8B-B14F-4D97-AF65-F5344CB8AC3E}">
        <p14:creationId xmlns:p14="http://schemas.microsoft.com/office/powerpoint/2010/main" val="210566386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120</a:t>
            </a:fld>
            <a:endParaRPr lang="it-IT"/>
          </a:p>
        </p:txBody>
      </p:sp>
    </p:spTree>
    <p:extLst>
      <p:ext uri="{BB962C8B-B14F-4D97-AF65-F5344CB8AC3E}">
        <p14:creationId xmlns:p14="http://schemas.microsoft.com/office/powerpoint/2010/main" val="313810612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121</a:t>
            </a:fld>
            <a:endParaRPr lang="it-IT"/>
          </a:p>
        </p:txBody>
      </p:sp>
    </p:spTree>
    <p:extLst>
      <p:ext uri="{BB962C8B-B14F-4D97-AF65-F5344CB8AC3E}">
        <p14:creationId xmlns:p14="http://schemas.microsoft.com/office/powerpoint/2010/main" val="99211160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125</a:t>
            </a:fld>
            <a:endParaRPr lang="it-IT"/>
          </a:p>
        </p:txBody>
      </p:sp>
    </p:spTree>
    <p:extLst>
      <p:ext uri="{BB962C8B-B14F-4D97-AF65-F5344CB8AC3E}">
        <p14:creationId xmlns:p14="http://schemas.microsoft.com/office/powerpoint/2010/main" val="310326502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126</a:t>
            </a:fld>
            <a:endParaRPr lang="it-IT"/>
          </a:p>
        </p:txBody>
      </p:sp>
    </p:spTree>
    <p:extLst>
      <p:ext uri="{BB962C8B-B14F-4D97-AF65-F5344CB8AC3E}">
        <p14:creationId xmlns:p14="http://schemas.microsoft.com/office/powerpoint/2010/main" val="410702676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127</a:t>
            </a:fld>
            <a:endParaRPr lang="it-IT"/>
          </a:p>
        </p:txBody>
      </p:sp>
    </p:spTree>
    <p:extLst>
      <p:ext uri="{BB962C8B-B14F-4D97-AF65-F5344CB8AC3E}">
        <p14:creationId xmlns:p14="http://schemas.microsoft.com/office/powerpoint/2010/main" val="426871337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128</a:t>
            </a:fld>
            <a:endParaRPr lang="it-IT"/>
          </a:p>
        </p:txBody>
      </p:sp>
    </p:spTree>
    <p:extLst>
      <p:ext uri="{BB962C8B-B14F-4D97-AF65-F5344CB8AC3E}">
        <p14:creationId xmlns:p14="http://schemas.microsoft.com/office/powerpoint/2010/main" val="175393458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129</a:t>
            </a:fld>
            <a:endParaRPr lang="it-IT"/>
          </a:p>
        </p:txBody>
      </p:sp>
    </p:spTree>
    <p:extLst>
      <p:ext uri="{BB962C8B-B14F-4D97-AF65-F5344CB8AC3E}">
        <p14:creationId xmlns:p14="http://schemas.microsoft.com/office/powerpoint/2010/main" val="260197101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130</a:t>
            </a:fld>
            <a:endParaRPr lang="it-IT"/>
          </a:p>
        </p:txBody>
      </p:sp>
    </p:spTree>
    <p:extLst>
      <p:ext uri="{BB962C8B-B14F-4D97-AF65-F5344CB8AC3E}">
        <p14:creationId xmlns:p14="http://schemas.microsoft.com/office/powerpoint/2010/main" val="412439815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131</a:t>
            </a:fld>
            <a:endParaRPr lang="it-IT"/>
          </a:p>
        </p:txBody>
      </p:sp>
    </p:spTree>
    <p:extLst>
      <p:ext uri="{BB962C8B-B14F-4D97-AF65-F5344CB8AC3E}">
        <p14:creationId xmlns:p14="http://schemas.microsoft.com/office/powerpoint/2010/main" val="216639403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132</a:t>
            </a:fld>
            <a:endParaRPr lang="it-IT"/>
          </a:p>
        </p:txBody>
      </p:sp>
    </p:spTree>
    <p:extLst>
      <p:ext uri="{BB962C8B-B14F-4D97-AF65-F5344CB8AC3E}">
        <p14:creationId xmlns:p14="http://schemas.microsoft.com/office/powerpoint/2010/main" val="406335764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133</a:t>
            </a:fld>
            <a:endParaRPr lang="it-IT"/>
          </a:p>
        </p:txBody>
      </p:sp>
    </p:spTree>
    <p:extLst>
      <p:ext uri="{BB962C8B-B14F-4D97-AF65-F5344CB8AC3E}">
        <p14:creationId xmlns:p14="http://schemas.microsoft.com/office/powerpoint/2010/main" val="2046358307"/>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135</a:t>
            </a:fld>
            <a:endParaRPr lang="it-IT"/>
          </a:p>
        </p:txBody>
      </p:sp>
    </p:spTree>
    <p:extLst>
      <p:ext uri="{BB962C8B-B14F-4D97-AF65-F5344CB8AC3E}">
        <p14:creationId xmlns:p14="http://schemas.microsoft.com/office/powerpoint/2010/main" val="983350104"/>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136</a:t>
            </a:fld>
            <a:endParaRPr lang="it-IT"/>
          </a:p>
        </p:txBody>
      </p:sp>
    </p:spTree>
    <p:extLst>
      <p:ext uri="{BB962C8B-B14F-4D97-AF65-F5344CB8AC3E}">
        <p14:creationId xmlns:p14="http://schemas.microsoft.com/office/powerpoint/2010/main" val="97814034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137</a:t>
            </a:fld>
            <a:endParaRPr lang="it-IT"/>
          </a:p>
        </p:txBody>
      </p:sp>
    </p:spTree>
    <p:extLst>
      <p:ext uri="{BB962C8B-B14F-4D97-AF65-F5344CB8AC3E}">
        <p14:creationId xmlns:p14="http://schemas.microsoft.com/office/powerpoint/2010/main" val="1350895060"/>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138</a:t>
            </a:fld>
            <a:endParaRPr lang="it-IT"/>
          </a:p>
        </p:txBody>
      </p:sp>
    </p:spTree>
    <p:extLst>
      <p:ext uri="{BB962C8B-B14F-4D97-AF65-F5344CB8AC3E}">
        <p14:creationId xmlns:p14="http://schemas.microsoft.com/office/powerpoint/2010/main" val="3683421185"/>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139</a:t>
            </a:fld>
            <a:endParaRPr lang="it-IT"/>
          </a:p>
        </p:txBody>
      </p:sp>
    </p:spTree>
    <p:extLst>
      <p:ext uri="{BB962C8B-B14F-4D97-AF65-F5344CB8AC3E}">
        <p14:creationId xmlns:p14="http://schemas.microsoft.com/office/powerpoint/2010/main" val="2450136389"/>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140</a:t>
            </a:fld>
            <a:endParaRPr lang="it-IT"/>
          </a:p>
        </p:txBody>
      </p:sp>
    </p:spTree>
    <p:extLst>
      <p:ext uri="{BB962C8B-B14F-4D97-AF65-F5344CB8AC3E}">
        <p14:creationId xmlns:p14="http://schemas.microsoft.com/office/powerpoint/2010/main" val="302084721"/>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141</a:t>
            </a:fld>
            <a:endParaRPr lang="it-IT"/>
          </a:p>
        </p:txBody>
      </p:sp>
    </p:spTree>
    <p:extLst>
      <p:ext uri="{BB962C8B-B14F-4D97-AF65-F5344CB8AC3E}">
        <p14:creationId xmlns:p14="http://schemas.microsoft.com/office/powerpoint/2010/main" val="2611244177"/>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142</a:t>
            </a:fld>
            <a:endParaRPr lang="it-IT"/>
          </a:p>
        </p:txBody>
      </p:sp>
    </p:spTree>
    <p:extLst>
      <p:ext uri="{BB962C8B-B14F-4D97-AF65-F5344CB8AC3E}">
        <p14:creationId xmlns:p14="http://schemas.microsoft.com/office/powerpoint/2010/main" val="1744770793"/>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143</a:t>
            </a:fld>
            <a:endParaRPr lang="it-IT"/>
          </a:p>
        </p:txBody>
      </p:sp>
    </p:spTree>
    <p:extLst>
      <p:ext uri="{BB962C8B-B14F-4D97-AF65-F5344CB8AC3E}">
        <p14:creationId xmlns:p14="http://schemas.microsoft.com/office/powerpoint/2010/main" val="2726366566"/>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144</a:t>
            </a:fld>
            <a:endParaRPr lang="it-IT"/>
          </a:p>
        </p:txBody>
      </p:sp>
    </p:spTree>
    <p:extLst>
      <p:ext uri="{BB962C8B-B14F-4D97-AF65-F5344CB8AC3E}">
        <p14:creationId xmlns:p14="http://schemas.microsoft.com/office/powerpoint/2010/main" val="225104463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145</a:t>
            </a:fld>
            <a:endParaRPr lang="it-IT"/>
          </a:p>
        </p:txBody>
      </p:sp>
    </p:spTree>
    <p:extLst>
      <p:ext uri="{BB962C8B-B14F-4D97-AF65-F5344CB8AC3E}">
        <p14:creationId xmlns:p14="http://schemas.microsoft.com/office/powerpoint/2010/main" val="1579585653"/>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158</a:t>
            </a:fld>
            <a:endParaRPr lang="it-IT"/>
          </a:p>
        </p:txBody>
      </p:sp>
    </p:spTree>
    <p:extLst>
      <p:ext uri="{BB962C8B-B14F-4D97-AF65-F5344CB8AC3E}">
        <p14:creationId xmlns:p14="http://schemas.microsoft.com/office/powerpoint/2010/main" val="683631881"/>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165</a:t>
            </a:fld>
            <a:endParaRPr lang="it-IT"/>
          </a:p>
        </p:txBody>
      </p:sp>
    </p:spTree>
    <p:extLst>
      <p:ext uri="{BB962C8B-B14F-4D97-AF65-F5344CB8AC3E}">
        <p14:creationId xmlns:p14="http://schemas.microsoft.com/office/powerpoint/2010/main" val="4125889821"/>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166</a:t>
            </a:fld>
            <a:endParaRPr lang="it-IT"/>
          </a:p>
        </p:txBody>
      </p:sp>
    </p:spTree>
    <p:extLst>
      <p:ext uri="{BB962C8B-B14F-4D97-AF65-F5344CB8AC3E}">
        <p14:creationId xmlns:p14="http://schemas.microsoft.com/office/powerpoint/2010/main" val="285997354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egnaposto immagine diapositiva 1"/>
          <p:cNvSpPr>
            <a:spLocks noGrp="1" noRot="1" noChangeAspect="1" noTextEdit="1"/>
          </p:cNvSpPr>
          <p:nvPr>
            <p:ph type="sldImg"/>
          </p:nvPr>
        </p:nvSpPr>
        <p:spPr/>
      </p:sp>
      <p:sp>
        <p:nvSpPr>
          <p:cNvPr id="35843" name="Segnaposto note 2"/>
          <p:cNvSpPr>
            <a:spLocks noGrp="1"/>
          </p:cNvSpPr>
          <p:nvPr>
            <p:ph type="body" idx="1"/>
          </p:nvPr>
        </p:nvSpPr>
        <p:spPr>
          <a:noFill/>
          <a:ln/>
        </p:spPr>
        <p:txBody>
          <a:bodyPr/>
          <a:lstStyle/>
          <a:p>
            <a:endParaRPr lang="it-IT">
              <a:latin typeface="Times New Roman" pitchFamily="18" charset="0"/>
            </a:endParaRPr>
          </a:p>
        </p:txBody>
      </p:sp>
      <p:sp>
        <p:nvSpPr>
          <p:cNvPr id="35844" name="Segnaposto numero diapositiva 3"/>
          <p:cNvSpPr>
            <a:spLocks noGrp="1"/>
          </p:cNvSpPr>
          <p:nvPr>
            <p:ph type="sldNum" sz="quarter"/>
          </p:nvPr>
        </p:nvSpPr>
        <p:spPr>
          <a:noFill/>
        </p:spPr>
        <p:txBody>
          <a:bodyPr/>
          <a:lstStyle/>
          <a:p>
            <a:fld id="{483BDC13-F125-4CC8-948B-9539D5877E18}" type="slidenum">
              <a:rPr lang="it-IT" smtClean="0">
                <a:ea typeface="Lucida Sans Unicode" pitchFamily="34" charset="0"/>
              </a:rPr>
              <a:pPr/>
              <a:t>171</a:t>
            </a:fld>
            <a:endParaRPr lang="it-IT">
              <a:ea typeface="Lucida Sans Unicode" pitchFamily="34" charset="0"/>
            </a:endParaRPr>
          </a:p>
        </p:txBody>
      </p:sp>
    </p:spTree>
    <p:extLst>
      <p:ext uri="{BB962C8B-B14F-4D97-AF65-F5344CB8AC3E}">
        <p14:creationId xmlns:p14="http://schemas.microsoft.com/office/powerpoint/2010/main" val="193346696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egnaposto immagine diapositiva 1"/>
          <p:cNvSpPr>
            <a:spLocks noGrp="1" noRot="1" noChangeAspect="1" noTextEdit="1"/>
          </p:cNvSpPr>
          <p:nvPr>
            <p:ph type="sldImg"/>
          </p:nvPr>
        </p:nvSpPr>
        <p:spPr/>
      </p:sp>
      <p:sp>
        <p:nvSpPr>
          <p:cNvPr id="36867" name="Segnaposto note 2"/>
          <p:cNvSpPr>
            <a:spLocks noGrp="1"/>
          </p:cNvSpPr>
          <p:nvPr>
            <p:ph type="body" idx="1"/>
          </p:nvPr>
        </p:nvSpPr>
        <p:spPr>
          <a:noFill/>
          <a:ln/>
        </p:spPr>
        <p:txBody>
          <a:bodyPr/>
          <a:lstStyle/>
          <a:p>
            <a:endParaRPr lang="it-IT">
              <a:latin typeface="Times New Roman" pitchFamily="18" charset="0"/>
            </a:endParaRPr>
          </a:p>
        </p:txBody>
      </p:sp>
      <p:sp>
        <p:nvSpPr>
          <p:cNvPr id="36868" name="Segnaposto numero diapositiva 3"/>
          <p:cNvSpPr>
            <a:spLocks noGrp="1"/>
          </p:cNvSpPr>
          <p:nvPr>
            <p:ph type="sldNum" sz="quarter"/>
          </p:nvPr>
        </p:nvSpPr>
        <p:spPr>
          <a:noFill/>
        </p:spPr>
        <p:txBody>
          <a:bodyPr/>
          <a:lstStyle/>
          <a:p>
            <a:fld id="{B83236E8-BC4A-4164-BF6E-5219460CF1BB}" type="slidenum">
              <a:rPr lang="it-IT" smtClean="0">
                <a:ea typeface="Lucida Sans Unicode" pitchFamily="34" charset="0"/>
              </a:rPr>
              <a:pPr/>
              <a:t>172</a:t>
            </a:fld>
            <a:endParaRPr lang="it-IT">
              <a:ea typeface="Lucida Sans Unicode" pitchFamily="34" charset="0"/>
            </a:endParaRPr>
          </a:p>
        </p:txBody>
      </p:sp>
    </p:spTree>
    <p:extLst>
      <p:ext uri="{BB962C8B-B14F-4D97-AF65-F5344CB8AC3E}">
        <p14:creationId xmlns:p14="http://schemas.microsoft.com/office/powerpoint/2010/main" val="2111967456"/>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egnaposto immagine diapositiva 1"/>
          <p:cNvSpPr>
            <a:spLocks noGrp="1" noRot="1" noChangeAspect="1" noTextEdit="1"/>
          </p:cNvSpPr>
          <p:nvPr>
            <p:ph type="sldImg"/>
          </p:nvPr>
        </p:nvSpPr>
        <p:spPr/>
      </p:sp>
      <p:sp>
        <p:nvSpPr>
          <p:cNvPr id="37891" name="Segnaposto note 2"/>
          <p:cNvSpPr>
            <a:spLocks noGrp="1"/>
          </p:cNvSpPr>
          <p:nvPr>
            <p:ph type="body" idx="1"/>
          </p:nvPr>
        </p:nvSpPr>
        <p:spPr>
          <a:noFill/>
          <a:ln/>
        </p:spPr>
        <p:txBody>
          <a:bodyPr/>
          <a:lstStyle/>
          <a:p>
            <a:endParaRPr lang="it-IT">
              <a:latin typeface="Times New Roman" pitchFamily="18" charset="0"/>
            </a:endParaRPr>
          </a:p>
        </p:txBody>
      </p:sp>
      <p:sp>
        <p:nvSpPr>
          <p:cNvPr id="37892" name="Segnaposto numero diapositiva 3"/>
          <p:cNvSpPr>
            <a:spLocks noGrp="1"/>
          </p:cNvSpPr>
          <p:nvPr>
            <p:ph type="sldNum" sz="quarter"/>
          </p:nvPr>
        </p:nvSpPr>
        <p:spPr>
          <a:noFill/>
        </p:spPr>
        <p:txBody>
          <a:bodyPr/>
          <a:lstStyle/>
          <a:p>
            <a:fld id="{42CB33B7-5003-408C-AEF0-C14B1EF95DC4}" type="slidenum">
              <a:rPr lang="it-IT" smtClean="0">
                <a:ea typeface="Lucida Sans Unicode" pitchFamily="34" charset="0"/>
              </a:rPr>
              <a:pPr/>
              <a:t>173</a:t>
            </a:fld>
            <a:endParaRPr lang="it-IT">
              <a:ea typeface="Lucida Sans Unicode" pitchFamily="34" charset="0"/>
            </a:endParaRPr>
          </a:p>
        </p:txBody>
      </p:sp>
    </p:spTree>
    <p:extLst>
      <p:ext uri="{BB962C8B-B14F-4D97-AF65-F5344CB8AC3E}">
        <p14:creationId xmlns:p14="http://schemas.microsoft.com/office/powerpoint/2010/main" val="4009443766"/>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egnaposto immagine diapositiva 1"/>
          <p:cNvSpPr>
            <a:spLocks noGrp="1" noRot="1" noChangeAspect="1" noTextEdit="1"/>
          </p:cNvSpPr>
          <p:nvPr>
            <p:ph type="sldImg"/>
          </p:nvPr>
        </p:nvSpPr>
        <p:spPr/>
      </p:sp>
      <p:sp>
        <p:nvSpPr>
          <p:cNvPr id="38915" name="Segnaposto note 2"/>
          <p:cNvSpPr>
            <a:spLocks noGrp="1"/>
          </p:cNvSpPr>
          <p:nvPr>
            <p:ph type="body" idx="1"/>
          </p:nvPr>
        </p:nvSpPr>
        <p:spPr>
          <a:noFill/>
          <a:ln/>
        </p:spPr>
        <p:txBody>
          <a:bodyPr/>
          <a:lstStyle/>
          <a:p>
            <a:endParaRPr lang="it-IT">
              <a:latin typeface="Times New Roman" pitchFamily="18" charset="0"/>
            </a:endParaRPr>
          </a:p>
        </p:txBody>
      </p:sp>
      <p:sp>
        <p:nvSpPr>
          <p:cNvPr id="38916" name="Segnaposto numero diapositiva 3"/>
          <p:cNvSpPr>
            <a:spLocks noGrp="1"/>
          </p:cNvSpPr>
          <p:nvPr>
            <p:ph type="sldNum" sz="quarter"/>
          </p:nvPr>
        </p:nvSpPr>
        <p:spPr>
          <a:noFill/>
        </p:spPr>
        <p:txBody>
          <a:bodyPr/>
          <a:lstStyle/>
          <a:p>
            <a:fld id="{FD3C5B90-1641-4B54-89F4-42F54F353DF1}" type="slidenum">
              <a:rPr lang="it-IT" smtClean="0">
                <a:ea typeface="Lucida Sans Unicode" pitchFamily="34" charset="0"/>
              </a:rPr>
              <a:pPr/>
              <a:t>174</a:t>
            </a:fld>
            <a:endParaRPr lang="it-IT">
              <a:ea typeface="Lucida Sans Unicode" pitchFamily="34" charset="0"/>
            </a:endParaRPr>
          </a:p>
        </p:txBody>
      </p:sp>
    </p:spTree>
    <p:extLst>
      <p:ext uri="{BB962C8B-B14F-4D97-AF65-F5344CB8AC3E}">
        <p14:creationId xmlns:p14="http://schemas.microsoft.com/office/powerpoint/2010/main" val="949803765"/>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egnaposto immagine diapositiva 1"/>
          <p:cNvSpPr>
            <a:spLocks noGrp="1" noRot="1" noChangeAspect="1" noTextEdit="1"/>
          </p:cNvSpPr>
          <p:nvPr>
            <p:ph type="sldImg"/>
          </p:nvPr>
        </p:nvSpPr>
        <p:spPr/>
      </p:sp>
      <p:sp>
        <p:nvSpPr>
          <p:cNvPr id="39939" name="Segnaposto note 2"/>
          <p:cNvSpPr>
            <a:spLocks noGrp="1"/>
          </p:cNvSpPr>
          <p:nvPr>
            <p:ph type="body" idx="1"/>
          </p:nvPr>
        </p:nvSpPr>
        <p:spPr>
          <a:noFill/>
          <a:ln/>
        </p:spPr>
        <p:txBody>
          <a:bodyPr/>
          <a:lstStyle/>
          <a:p>
            <a:endParaRPr lang="it-IT">
              <a:latin typeface="Times New Roman" pitchFamily="18" charset="0"/>
            </a:endParaRPr>
          </a:p>
        </p:txBody>
      </p:sp>
      <p:sp>
        <p:nvSpPr>
          <p:cNvPr id="39940" name="Segnaposto numero diapositiva 3"/>
          <p:cNvSpPr>
            <a:spLocks noGrp="1"/>
          </p:cNvSpPr>
          <p:nvPr>
            <p:ph type="sldNum" sz="quarter"/>
          </p:nvPr>
        </p:nvSpPr>
        <p:spPr>
          <a:noFill/>
        </p:spPr>
        <p:txBody>
          <a:bodyPr/>
          <a:lstStyle/>
          <a:p>
            <a:fld id="{09AC0D1D-3515-47B4-B953-DB4CE0BB6982}" type="slidenum">
              <a:rPr lang="it-IT" smtClean="0">
                <a:ea typeface="Lucida Sans Unicode" pitchFamily="34" charset="0"/>
              </a:rPr>
              <a:pPr/>
              <a:t>177</a:t>
            </a:fld>
            <a:endParaRPr lang="it-IT">
              <a:ea typeface="Lucida Sans Unicode" pitchFamily="34" charset="0"/>
            </a:endParaRPr>
          </a:p>
        </p:txBody>
      </p:sp>
    </p:spTree>
    <p:extLst>
      <p:ext uri="{BB962C8B-B14F-4D97-AF65-F5344CB8AC3E}">
        <p14:creationId xmlns:p14="http://schemas.microsoft.com/office/powerpoint/2010/main" val="246469980"/>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egnaposto immagine diapositiva 1"/>
          <p:cNvSpPr>
            <a:spLocks noGrp="1" noRot="1" noChangeAspect="1" noTextEdit="1"/>
          </p:cNvSpPr>
          <p:nvPr>
            <p:ph type="sldImg"/>
          </p:nvPr>
        </p:nvSpPr>
        <p:spPr/>
      </p:sp>
      <p:sp>
        <p:nvSpPr>
          <p:cNvPr id="40963" name="Segnaposto note 2"/>
          <p:cNvSpPr>
            <a:spLocks noGrp="1"/>
          </p:cNvSpPr>
          <p:nvPr>
            <p:ph type="body" idx="1"/>
          </p:nvPr>
        </p:nvSpPr>
        <p:spPr>
          <a:noFill/>
          <a:ln/>
        </p:spPr>
        <p:txBody>
          <a:bodyPr/>
          <a:lstStyle/>
          <a:p>
            <a:endParaRPr lang="it-IT">
              <a:latin typeface="Times New Roman" pitchFamily="18" charset="0"/>
            </a:endParaRPr>
          </a:p>
        </p:txBody>
      </p:sp>
      <p:sp>
        <p:nvSpPr>
          <p:cNvPr id="40964" name="Segnaposto numero diapositiva 3"/>
          <p:cNvSpPr>
            <a:spLocks noGrp="1"/>
          </p:cNvSpPr>
          <p:nvPr>
            <p:ph type="sldNum" sz="quarter"/>
          </p:nvPr>
        </p:nvSpPr>
        <p:spPr>
          <a:noFill/>
        </p:spPr>
        <p:txBody>
          <a:bodyPr/>
          <a:lstStyle/>
          <a:p>
            <a:fld id="{3DA174DB-FA58-4FA6-A7EC-789ACEA58B47}" type="slidenum">
              <a:rPr lang="it-IT" smtClean="0">
                <a:ea typeface="Lucida Sans Unicode" pitchFamily="34" charset="0"/>
              </a:rPr>
              <a:pPr/>
              <a:t>178</a:t>
            </a:fld>
            <a:endParaRPr lang="it-IT">
              <a:ea typeface="Lucida Sans Unicode" pitchFamily="34" charset="0"/>
            </a:endParaRPr>
          </a:p>
        </p:txBody>
      </p:sp>
    </p:spTree>
    <p:extLst>
      <p:ext uri="{BB962C8B-B14F-4D97-AF65-F5344CB8AC3E}">
        <p14:creationId xmlns:p14="http://schemas.microsoft.com/office/powerpoint/2010/main" val="1439388920"/>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180</a:t>
            </a:fld>
            <a:endParaRPr lang="it-IT"/>
          </a:p>
        </p:txBody>
      </p:sp>
    </p:spTree>
    <p:extLst>
      <p:ext uri="{BB962C8B-B14F-4D97-AF65-F5344CB8AC3E}">
        <p14:creationId xmlns:p14="http://schemas.microsoft.com/office/powerpoint/2010/main" val="2318391325"/>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184</a:t>
            </a:fld>
            <a:endParaRPr lang="it-IT"/>
          </a:p>
        </p:txBody>
      </p:sp>
    </p:spTree>
    <p:extLst>
      <p:ext uri="{BB962C8B-B14F-4D97-AF65-F5344CB8AC3E}">
        <p14:creationId xmlns:p14="http://schemas.microsoft.com/office/powerpoint/2010/main" val="3402622338"/>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185</a:t>
            </a:fld>
            <a:endParaRPr lang="it-IT"/>
          </a:p>
        </p:txBody>
      </p:sp>
    </p:spTree>
    <p:extLst>
      <p:ext uri="{BB962C8B-B14F-4D97-AF65-F5344CB8AC3E}">
        <p14:creationId xmlns:p14="http://schemas.microsoft.com/office/powerpoint/2010/main" val="1036662535"/>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186</a:t>
            </a:fld>
            <a:endParaRPr lang="it-IT"/>
          </a:p>
        </p:txBody>
      </p:sp>
    </p:spTree>
    <p:extLst>
      <p:ext uri="{BB962C8B-B14F-4D97-AF65-F5344CB8AC3E}">
        <p14:creationId xmlns:p14="http://schemas.microsoft.com/office/powerpoint/2010/main" val="385927530"/>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188</a:t>
            </a:fld>
            <a:endParaRPr lang="it-IT"/>
          </a:p>
        </p:txBody>
      </p:sp>
    </p:spTree>
    <p:extLst>
      <p:ext uri="{BB962C8B-B14F-4D97-AF65-F5344CB8AC3E}">
        <p14:creationId xmlns:p14="http://schemas.microsoft.com/office/powerpoint/2010/main" val="409595330"/>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190</a:t>
            </a:fld>
            <a:endParaRPr lang="it-IT"/>
          </a:p>
        </p:txBody>
      </p:sp>
    </p:spTree>
    <p:extLst>
      <p:ext uri="{BB962C8B-B14F-4D97-AF65-F5344CB8AC3E}">
        <p14:creationId xmlns:p14="http://schemas.microsoft.com/office/powerpoint/2010/main" val="410608690"/>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191</a:t>
            </a:fld>
            <a:endParaRPr lang="it-IT"/>
          </a:p>
        </p:txBody>
      </p:sp>
    </p:spTree>
    <p:extLst>
      <p:ext uri="{BB962C8B-B14F-4D97-AF65-F5344CB8AC3E}">
        <p14:creationId xmlns:p14="http://schemas.microsoft.com/office/powerpoint/2010/main" val="2583228200"/>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192</a:t>
            </a:fld>
            <a:endParaRPr lang="it-IT"/>
          </a:p>
        </p:txBody>
      </p:sp>
    </p:spTree>
    <p:extLst>
      <p:ext uri="{BB962C8B-B14F-4D97-AF65-F5344CB8AC3E}">
        <p14:creationId xmlns:p14="http://schemas.microsoft.com/office/powerpoint/2010/main" val="3070386887"/>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193</a:t>
            </a:fld>
            <a:endParaRPr lang="it-IT"/>
          </a:p>
        </p:txBody>
      </p:sp>
    </p:spTree>
    <p:extLst>
      <p:ext uri="{BB962C8B-B14F-4D97-AF65-F5344CB8AC3E}">
        <p14:creationId xmlns:p14="http://schemas.microsoft.com/office/powerpoint/2010/main" val="3507815656"/>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194</a:t>
            </a:fld>
            <a:endParaRPr lang="it-IT"/>
          </a:p>
        </p:txBody>
      </p:sp>
    </p:spTree>
    <p:extLst>
      <p:ext uri="{BB962C8B-B14F-4D97-AF65-F5344CB8AC3E}">
        <p14:creationId xmlns:p14="http://schemas.microsoft.com/office/powerpoint/2010/main" val="3160475959"/>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195</a:t>
            </a:fld>
            <a:endParaRPr lang="it-IT"/>
          </a:p>
        </p:txBody>
      </p:sp>
    </p:spTree>
    <p:extLst>
      <p:ext uri="{BB962C8B-B14F-4D97-AF65-F5344CB8AC3E}">
        <p14:creationId xmlns:p14="http://schemas.microsoft.com/office/powerpoint/2010/main" val="2467450493"/>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196</a:t>
            </a:fld>
            <a:endParaRPr lang="it-IT"/>
          </a:p>
        </p:txBody>
      </p:sp>
    </p:spTree>
    <p:extLst>
      <p:ext uri="{BB962C8B-B14F-4D97-AF65-F5344CB8AC3E}">
        <p14:creationId xmlns:p14="http://schemas.microsoft.com/office/powerpoint/2010/main" val="2678444613"/>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200</a:t>
            </a:fld>
            <a:endParaRPr lang="it-IT"/>
          </a:p>
        </p:txBody>
      </p:sp>
    </p:spTree>
    <p:extLst>
      <p:ext uri="{BB962C8B-B14F-4D97-AF65-F5344CB8AC3E}">
        <p14:creationId xmlns:p14="http://schemas.microsoft.com/office/powerpoint/2010/main" val="4205247109"/>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201</a:t>
            </a:fld>
            <a:endParaRPr lang="it-IT"/>
          </a:p>
        </p:txBody>
      </p:sp>
    </p:spTree>
    <p:extLst>
      <p:ext uri="{BB962C8B-B14F-4D97-AF65-F5344CB8AC3E}">
        <p14:creationId xmlns:p14="http://schemas.microsoft.com/office/powerpoint/2010/main" val="2003581978"/>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B84AA32-F9E2-C34C-9FA7-0B360E7282DB}" type="slidenum">
              <a:rPr lang="it-IT" smtClean="0"/>
              <a:t>205</a:t>
            </a:fld>
            <a:endParaRPr lang="it-IT"/>
          </a:p>
        </p:txBody>
      </p:sp>
    </p:spTree>
    <p:extLst>
      <p:ext uri="{BB962C8B-B14F-4D97-AF65-F5344CB8AC3E}">
        <p14:creationId xmlns:p14="http://schemas.microsoft.com/office/powerpoint/2010/main" val="35766597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77A7CBB-8982-47E3-9C62-D023030A90D9}"/>
              </a:ext>
            </a:extLst>
          </p:cNvPr>
          <p:cNvSpPr>
            <a:spLocks noGrp="1"/>
          </p:cNvSpPr>
          <p:nvPr>
            <p:ph type="ctrTitle"/>
          </p:nvPr>
        </p:nvSpPr>
        <p:spPr>
          <a:xfrm>
            <a:off x="1143000" y="1122363"/>
            <a:ext cx="6858000" cy="2387600"/>
          </a:xfrm>
        </p:spPr>
        <p:txBody>
          <a:bodyPr anchor="b"/>
          <a:lstStyle>
            <a:lvl1pPr algn="ctr">
              <a:defRPr sz="45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AB1C76D0-5695-4FE5-BD7E-CA6606EF76BC}"/>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30C1D03F-C198-4A21-8CBE-4CEDBD9CC607}"/>
              </a:ext>
            </a:extLst>
          </p:cNvPr>
          <p:cNvSpPr>
            <a:spLocks noGrp="1"/>
          </p:cNvSpPr>
          <p:nvPr>
            <p:ph type="dt" sz="half" idx="10"/>
          </p:nvPr>
        </p:nvSpPr>
        <p:spPr/>
        <p:txBody>
          <a:bodyPr/>
          <a:lstStyle/>
          <a:p>
            <a:fld id="{69EDBEFF-1C9A-4F45-96DE-8C2FBB0F2D8E}" type="datetime1">
              <a:rPr lang="it-IT" smtClean="0"/>
              <a:t>16/09/2025</a:t>
            </a:fld>
            <a:endParaRPr lang="it-IT"/>
          </a:p>
        </p:txBody>
      </p:sp>
      <p:sp>
        <p:nvSpPr>
          <p:cNvPr id="5" name="Segnaposto piè di pagina 4">
            <a:extLst>
              <a:ext uri="{FF2B5EF4-FFF2-40B4-BE49-F238E27FC236}">
                <a16:creationId xmlns:a16="http://schemas.microsoft.com/office/drawing/2014/main" id="{FDD3D8BC-924E-4248-B6DD-A77A8B0C27AF}"/>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E1823AD8-72C2-4FF0-AE0E-FCC23B61B324}"/>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22791476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1193A69-871B-45E4-AC8F-9E9E56149F5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B9D72BEA-E778-4F67-A65B-DC5530724B49}"/>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C6B302FE-C02A-4B28-99EF-97FE3CC260F5}"/>
              </a:ext>
            </a:extLst>
          </p:cNvPr>
          <p:cNvSpPr>
            <a:spLocks noGrp="1"/>
          </p:cNvSpPr>
          <p:nvPr>
            <p:ph type="dt" sz="half" idx="10"/>
          </p:nvPr>
        </p:nvSpPr>
        <p:spPr/>
        <p:txBody>
          <a:bodyPr/>
          <a:lstStyle/>
          <a:p>
            <a:fld id="{DE5C40C8-D315-E449-8609-EE097444103F}" type="datetime1">
              <a:rPr lang="it-IT" smtClean="0"/>
              <a:t>16/09/2025</a:t>
            </a:fld>
            <a:endParaRPr lang="it-IT"/>
          </a:p>
        </p:txBody>
      </p:sp>
      <p:sp>
        <p:nvSpPr>
          <p:cNvPr id="5" name="Segnaposto piè di pagina 4">
            <a:extLst>
              <a:ext uri="{FF2B5EF4-FFF2-40B4-BE49-F238E27FC236}">
                <a16:creationId xmlns:a16="http://schemas.microsoft.com/office/drawing/2014/main" id="{170426F4-A7C7-4D98-B7CC-708394BC5D78}"/>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38CB870-1D67-4F18-B636-2228F1B9519B}"/>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3643440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1C03D9-F9D0-4F3B-BF51-538F42612AE1}"/>
              </a:ext>
            </a:extLst>
          </p:cNvPr>
          <p:cNvSpPr>
            <a:spLocks noGrp="1"/>
          </p:cNvSpPr>
          <p:nvPr>
            <p:ph type="title"/>
          </p:nvPr>
        </p:nvSpPr>
        <p:spPr>
          <a:xfrm>
            <a:off x="623888" y="1709739"/>
            <a:ext cx="7886700" cy="2852737"/>
          </a:xfrm>
        </p:spPr>
        <p:txBody>
          <a:bodyPr anchor="b"/>
          <a:lstStyle>
            <a:lvl1pPr>
              <a:defRPr sz="45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8E746847-E8F9-4E55-95EF-59C03E6D897A}"/>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9C0049AD-6517-47C1-AD2E-682906185652}"/>
              </a:ext>
            </a:extLst>
          </p:cNvPr>
          <p:cNvSpPr>
            <a:spLocks noGrp="1"/>
          </p:cNvSpPr>
          <p:nvPr>
            <p:ph type="dt" sz="half" idx="10"/>
          </p:nvPr>
        </p:nvSpPr>
        <p:spPr/>
        <p:txBody>
          <a:bodyPr/>
          <a:lstStyle/>
          <a:p>
            <a:fld id="{540477B3-CEBC-FF4F-8F1F-27A63257FA41}" type="datetime1">
              <a:rPr lang="it-IT" smtClean="0"/>
              <a:t>16/09/2025</a:t>
            </a:fld>
            <a:endParaRPr lang="it-IT"/>
          </a:p>
        </p:txBody>
      </p:sp>
      <p:sp>
        <p:nvSpPr>
          <p:cNvPr id="5" name="Segnaposto piè di pagina 4">
            <a:extLst>
              <a:ext uri="{FF2B5EF4-FFF2-40B4-BE49-F238E27FC236}">
                <a16:creationId xmlns:a16="http://schemas.microsoft.com/office/drawing/2014/main" id="{A95648E6-01AA-4705-9D00-FD86E37AEB40}"/>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A909CD72-D5AF-4F5D-A29D-92860C0D199A}"/>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3386581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81D061A-CCDE-41FA-AC58-8D9CCA29E4D5}"/>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F05B2F70-5BE1-4AE7-80B2-D55CC2CEAA76}"/>
              </a:ext>
            </a:extLst>
          </p:cNvPr>
          <p:cNvSpPr>
            <a:spLocks noGrp="1"/>
          </p:cNvSpPr>
          <p:nvPr>
            <p:ph sz="half" idx="1"/>
          </p:nvPr>
        </p:nvSpPr>
        <p:spPr>
          <a:xfrm>
            <a:off x="628650" y="1825625"/>
            <a:ext cx="38862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2C7EE195-5DCE-4195-9AE8-8B793251D471}"/>
              </a:ext>
            </a:extLst>
          </p:cNvPr>
          <p:cNvSpPr>
            <a:spLocks noGrp="1"/>
          </p:cNvSpPr>
          <p:nvPr>
            <p:ph sz="half" idx="2"/>
          </p:nvPr>
        </p:nvSpPr>
        <p:spPr>
          <a:xfrm>
            <a:off x="4629150" y="1825625"/>
            <a:ext cx="38862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C58FE655-CCED-4DCF-A153-BE6A02D8772C}"/>
              </a:ext>
            </a:extLst>
          </p:cNvPr>
          <p:cNvSpPr>
            <a:spLocks noGrp="1"/>
          </p:cNvSpPr>
          <p:nvPr>
            <p:ph type="dt" sz="half" idx="10"/>
          </p:nvPr>
        </p:nvSpPr>
        <p:spPr/>
        <p:txBody>
          <a:bodyPr/>
          <a:lstStyle/>
          <a:p>
            <a:fld id="{468D7297-E6BB-3E4F-91FD-5510918CBB26}" type="datetime1">
              <a:rPr lang="it-IT" smtClean="0"/>
              <a:t>16/09/2025</a:t>
            </a:fld>
            <a:endParaRPr lang="it-IT"/>
          </a:p>
        </p:txBody>
      </p:sp>
      <p:sp>
        <p:nvSpPr>
          <p:cNvPr id="6" name="Segnaposto piè di pagina 5">
            <a:extLst>
              <a:ext uri="{FF2B5EF4-FFF2-40B4-BE49-F238E27FC236}">
                <a16:creationId xmlns:a16="http://schemas.microsoft.com/office/drawing/2014/main" id="{88B9E24C-B04A-444F-A7DC-C96BF9B4C7F6}"/>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7C1BC865-D3EA-4B82-9725-50A66A84472C}"/>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2556572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66CC7F3-D3E0-4D97-886A-8977EE13568A}"/>
              </a:ext>
            </a:extLst>
          </p:cNvPr>
          <p:cNvSpPr>
            <a:spLocks noGrp="1"/>
          </p:cNvSpPr>
          <p:nvPr>
            <p:ph type="title"/>
          </p:nvPr>
        </p:nvSpPr>
        <p:spPr>
          <a:xfrm>
            <a:off x="629841" y="365126"/>
            <a:ext cx="78867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271E7AFE-3832-452E-A7D4-2ECA781C07B6}"/>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DF49F2CF-6F98-424D-9E1E-089D0B265DBB}"/>
              </a:ext>
            </a:extLst>
          </p:cNvPr>
          <p:cNvSpPr>
            <a:spLocks noGrp="1"/>
          </p:cNvSpPr>
          <p:nvPr>
            <p:ph sz="half" idx="2"/>
          </p:nvPr>
        </p:nvSpPr>
        <p:spPr>
          <a:xfrm>
            <a:off x="629842" y="2505075"/>
            <a:ext cx="3868340"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18F581B3-F364-42C1-88DE-EBEB262724A8}"/>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28F86638-CDCD-44BE-AE56-FB63A765AF73}"/>
              </a:ext>
            </a:extLst>
          </p:cNvPr>
          <p:cNvSpPr>
            <a:spLocks noGrp="1"/>
          </p:cNvSpPr>
          <p:nvPr>
            <p:ph sz="quarter" idx="4"/>
          </p:nvPr>
        </p:nvSpPr>
        <p:spPr>
          <a:xfrm>
            <a:off x="4629150" y="2505075"/>
            <a:ext cx="3887391"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237C9C97-48FE-43B8-BC71-4B91C79498FF}"/>
              </a:ext>
            </a:extLst>
          </p:cNvPr>
          <p:cNvSpPr>
            <a:spLocks noGrp="1"/>
          </p:cNvSpPr>
          <p:nvPr>
            <p:ph type="dt" sz="half" idx="10"/>
          </p:nvPr>
        </p:nvSpPr>
        <p:spPr/>
        <p:txBody>
          <a:bodyPr/>
          <a:lstStyle/>
          <a:p>
            <a:fld id="{76E9D6B5-096E-2D4A-B12E-A3AE1C9899D1}" type="datetime1">
              <a:rPr lang="it-IT" smtClean="0"/>
              <a:t>16/09/2025</a:t>
            </a:fld>
            <a:endParaRPr lang="it-IT"/>
          </a:p>
        </p:txBody>
      </p:sp>
      <p:sp>
        <p:nvSpPr>
          <p:cNvPr id="8" name="Segnaposto piè di pagina 7">
            <a:extLst>
              <a:ext uri="{FF2B5EF4-FFF2-40B4-BE49-F238E27FC236}">
                <a16:creationId xmlns:a16="http://schemas.microsoft.com/office/drawing/2014/main" id="{AD83D644-90D8-42AC-8041-5CE443B8EF19}"/>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697E8D82-18B9-40E2-8C0F-946478645BDA}"/>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874403650"/>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DF0A27A-A48A-4CE7-83AB-1DA2543B7F07}"/>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F60F2BAB-718D-4D30-BA2C-6EB9B09C0250}"/>
              </a:ext>
            </a:extLst>
          </p:cNvPr>
          <p:cNvSpPr>
            <a:spLocks noGrp="1"/>
          </p:cNvSpPr>
          <p:nvPr>
            <p:ph type="dt" sz="half" idx="10"/>
          </p:nvPr>
        </p:nvSpPr>
        <p:spPr/>
        <p:txBody>
          <a:bodyPr/>
          <a:lstStyle/>
          <a:p>
            <a:fld id="{494B4668-F8D3-BE43-9C23-16878AD4EF91}" type="datetime1">
              <a:rPr lang="it-IT" smtClean="0"/>
              <a:t>16/09/2025</a:t>
            </a:fld>
            <a:endParaRPr lang="it-IT"/>
          </a:p>
        </p:txBody>
      </p:sp>
      <p:sp>
        <p:nvSpPr>
          <p:cNvPr id="4" name="Segnaposto piè di pagina 3">
            <a:extLst>
              <a:ext uri="{FF2B5EF4-FFF2-40B4-BE49-F238E27FC236}">
                <a16:creationId xmlns:a16="http://schemas.microsoft.com/office/drawing/2014/main" id="{2BED422A-BF93-40AD-BE23-FC9FE9854D40}"/>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8633110E-F811-459C-8AC1-B646CBA565C9}"/>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3087676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30C880C4-E295-4CC3-9615-242FC09CFDA3}"/>
              </a:ext>
            </a:extLst>
          </p:cNvPr>
          <p:cNvSpPr>
            <a:spLocks noGrp="1"/>
          </p:cNvSpPr>
          <p:nvPr>
            <p:ph type="dt" sz="half" idx="10"/>
          </p:nvPr>
        </p:nvSpPr>
        <p:spPr/>
        <p:txBody>
          <a:bodyPr/>
          <a:lstStyle/>
          <a:p>
            <a:fld id="{8F5482F1-31A7-EC4D-A802-AEA8D0C0AEC3}" type="datetime1">
              <a:rPr lang="it-IT" smtClean="0"/>
              <a:t>16/09/2025</a:t>
            </a:fld>
            <a:endParaRPr lang="it-IT"/>
          </a:p>
        </p:txBody>
      </p:sp>
      <p:sp>
        <p:nvSpPr>
          <p:cNvPr id="3" name="Segnaposto piè di pagina 2">
            <a:extLst>
              <a:ext uri="{FF2B5EF4-FFF2-40B4-BE49-F238E27FC236}">
                <a16:creationId xmlns:a16="http://schemas.microsoft.com/office/drawing/2014/main" id="{CF250A04-A636-4194-AFBD-3096FD5B0189}"/>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A8F288FE-394E-4C57-BD1B-CDA674C067CC}"/>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3332186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59DB03B-800B-451A-9E43-BDD6131B9A2F}"/>
              </a:ext>
            </a:extLst>
          </p:cNvPr>
          <p:cNvSpPr>
            <a:spLocks noGrp="1"/>
          </p:cNvSpPr>
          <p:nvPr>
            <p:ph type="title"/>
          </p:nvPr>
        </p:nvSpPr>
        <p:spPr>
          <a:xfrm>
            <a:off x="629841" y="457200"/>
            <a:ext cx="2949178" cy="1600200"/>
          </a:xfrm>
        </p:spPr>
        <p:txBody>
          <a:bodyPr anchor="b"/>
          <a:lstStyle>
            <a:lvl1pPr>
              <a:defRPr sz="24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B4CE9741-9491-4FD5-8378-22619C2F77DD}"/>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AAE79825-66D6-471A-8ED8-EAD0F361455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5BDE1D33-055A-4A08-8648-6AAF379683B7}"/>
              </a:ext>
            </a:extLst>
          </p:cNvPr>
          <p:cNvSpPr>
            <a:spLocks noGrp="1"/>
          </p:cNvSpPr>
          <p:nvPr>
            <p:ph type="dt" sz="half" idx="10"/>
          </p:nvPr>
        </p:nvSpPr>
        <p:spPr/>
        <p:txBody>
          <a:bodyPr/>
          <a:lstStyle/>
          <a:p>
            <a:fld id="{152F9789-FC8E-9846-9594-317BB348ED6F}" type="datetime1">
              <a:rPr lang="it-IT" smtClean="0"/>
              <a:t>16/09/2025</a:t>
            </a:fld>
            <a:endParaRPr lang="it-IT"/>
          </a:p>
        </p:txBody>
      </p:sp>
      <p:sp>
        <p:nvSpPr>
          <p:cNvPr id="6" name="Segnaposto piè di pagina 5">
            <a:extLst>
              <a:ext uri="{FF2B5EF4-FFF2-40B4-BE49-F238E27FC236}">
                <a16:creationId xmlns:a16="http://schemas.microsoft.com/office/drawing/2014/main" id="{E312F923-6247-4C83-84CF-ED4F55218C6A}"/>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2C000690-1A52-4A4E-BFB6-E4E0C38A32A3}"/>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34293785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958DF5E-0C22-45AB-86B2-D20F8B8FB501}"/>
              </a:ext>
            </a:extLst>
          </p:cNvPr>
          <p:cNvSpPr>
            <a:spLocks noGrp="1"/>
          </p:cNvSpPr>
          <p:nvPr>
            <p:ph type="title"/>
          </p:nvPr>
        </p:nvSpPr>
        <p:spPr>
          <a:xfrm>
            <a:off x="629841" y="457200"/>
            <a:ext cx="2949178" cy="1600200"/>
          </a:xfrm>
        </p:spPr>
        <p:txBody>
          <a:bodyPr anchor="b"/>
          <a:lstStyle>
            <a:lvl1pPr>
              <a:defRPr sz="24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4BDABA62-7800-4C69-B61C-FA05398402AE}"/>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it-IT"/>
          </a:p>
        </p:txBody>
      </p:sp>
      <p:sp>
        <p:nvSpPr>
          <p:cNvPr id="4" name="Segnaposto testo 3">
            <a:extLst>
              <a:ext uri="{FF2B5EF4-FFF2-40B4-BE49-F238E27FC236}">
                <a16:creationId xmlns:a16="http://schemas.microsoft.com/office/drawing/2014/main" id="{64031B3A-3C57-4177-A77B-4DBFB227D27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4BF79958-3879-4CDA-9531-BF74BF5009D1}"/>
              </a:ext>
            </a:extLst>
          </p:cNvPr>
          <p:cNvSpPr>
            <a:spLocks noGrp="1"/>
          </p:cNvSpPr>
          <p:nvPr>
            <p:ph type="dt" sz="half" idx="10"/>
          </p:nvPr>
        </p:nvSpPr>
        <p:spPr/>
        <p:txBody>
          <a:bodyPr/>
          <a:lstStyle/>
          <a:p>
            <a:fld id="{76E9D6B5-096E-2D4A-B12E-A3AE1C9899D1}" type="datetime1">
              <a:rPr lang="it-IT" smtClean="0"/>
              <a:t>16/09/2025</a:t>
            </a:fld>
            <a:endParaRPr lang="it-IT"/>
          </a:p>
        </p:txBody>
      </p:sp>
      <p:sp>
        <p:nvSpPr>
          <p:cNvPr id="6" name="Segnaposto piè di pagina 5">
            <a:extLst>
              <a:ext uri="{FF2B5EF4-FFF2-40B4-BE49-F238E27FC236}">
                <a16:creationId xmlns:a16="http://schemas.microsoft.com/office/drawing/2014/main" id="{D9B58378-E664-4FF3-93EA-C2FB5B986676}"/>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06D58078-3F93-4CB7-B796-57B0FE9E063D}"/>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2133673561"/>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D14C89B-8043-423A-9FF7-7D2A0193DEE7}"/>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09BA558B-DDF3-4960-9FFE-59FDBB461CE2}"/>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1CDE1302-A2FC-4C75-A1DE-4CEADF33AD13}"/>
              </a:ext>
            </a:extLst>
          </p:cNvPr>
          <p:cNvSpPr>
            <a:spLocks noGrp="1"/>
          </p:cNvSpPr>
          <p:nvPr>
            <p:ph type="dt" sz="half" idx="10"/>
          </p:nvPr>
        </p:nvSpPr>
        <p:spPr/>
        <p:txBody>
          <a:bodyPr/>
          <a:lstStyle/>
          <a:p>
            <a:fld id="{F759B408-AB21-2541-A7EC-E62661FCCD87}" type="datetime1">
              <a:rPr lang="it-IT" smtClean="0"/>
              <a:t>16/09/2025</a:t>
            </a:fld>
            <a:endParaRPr lang="it-IT"/>
          </a:p>
        </p:txBody>
      </p:sp>
      <p:sp>
        <p:nvSpPr>
          <p:cNvPr id="5" name="Segnaposto piè di pagina 4">
            <a:extLst>
              <a:ext uri="{FF2B5EF4-FFF2-40B4-BE49-F238E27FC236}">
                <a16:creationId xmlns:a16="http://schemas.microsoft.com/office/drawing/2014/main" id="{7C2F3B4E-6033-4AEC-93FF-14785907B84E}"/>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625731FF-D2EB-4610-9ED5-6BBCD2EF39B5}"/>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22596008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4CCE0A4E-CDCA-4580-BDDE-580E8739927B}"/>
              </a:ext>
            </a:extLst>
          </p:cNvPr>
          <p:cNvSpPr>
            <a:spLocks noGrp="1"/>
          </p:cNvSpPr>
          <p:nvPr>
            <p:ph type="title" orient="vert"/>
          </p:nvPr>
        </p:nvSpPr>
        <p:spPr>
          <a:xfrm>
            <a:off x="6543675" y="365125"/>
            <a:ext cx="1971675"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9550995A-8E29-4E64-923A-1884AC79378F}"/>
              </a:ext>
            </a:extLst>
          </p:cNvPr>
          <p:cNvSpPr>
            <a:spLocks noGrp="1"/>
          </p:cNvSpPr>
          <p:nvPr>
            <p:ph type="body" orient="vert" idx="1"/>
          </p:nvPr>
        </p:nvSpPr>
        <p:spPr>
          <a:xfrm>
            <a:off x="628650" y="365125"/>
            <a:ext cx="5800725"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94512ED5-8B4C-44AB-8569-584EAE152A31}"/>
              </a:ext>
            </a:extLst>
          </p:cNvPr>
          <p:cNvSpPr>
            <a:spLocks noGrp="1"/>
          </p:cNvSpPr>
          <p:nvPr>
            <p:ph type="dt" sz="half" idx="10"/>
          </p:nvPr>
        </p:nvSpPr>
        <p:spPr/>
        <p:txBody>
          <a:bodyPr/>
          <a:lstStyle/>
          <a:p>
            <a:fld id="{03BE9E8B-5522-354B-BA2A-BE4A8CBD5CC8}" type="datetime1">
              <a:rPr lang="it-IT" smtClean="0"/>
              <a:t>16/09/2025</a:t>
            </a:fld>
            <a:endParaRPr lang="it-IT"/>
          </a:p>
        </p:txBody>
      </p:sp>
      <p:sp>
        <p:nvSpPr>
          <p:cNvPr id="5" name="Segnaposto piè di pagina 4">
            <a:extLst>
              <a:ext uri="{FF2B5EF4-FFF2-40B4-BE49-F238E27FC236}">
                <a16:creationId xmlns:a16="http://schemas.microsoft.com/office/drawing/2014/main" id="{B2CAA60D-0795-4067-8EAF-402B0C2DA4C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1D0F1737-B6E4-4D0C-8470-0A33D85AAC0A}"/>
              </a:ext>
            </a:extLst>
          </p:cNvPr>
          <p:cNvSpPr>
            <a:spLocks noGrp="1"/>
          </p:cNvSpPr>
          <p:nvPr>
            <p:ph type="sldNum" sz="quarter" idx="12"/>
          </p:nvPr>
        </p:nvSpPr>
        <p:spPr/>
        <p:txBody>
          <a:bodyPr/>
          <a:lstStyle/>
          <a:p>
            <a:fld id="{C8CFD492-CC58-3D4C-A351-AD8949465EBB}" type="slidenum">
              <a:rPr lang="it-IT" smtClean="0"/>
              <a:t>‹N›</a:t>
            </a:fld>
            <a:endParaRPr lang="it-IT"/>
          </a:p>
        </p:txBody>
      </p:sp>
    </p:spTree>
    <p:extLst>
      <p:ext uri="{BB962C8B-B14F-4D97-AF65-F5344CB8AC3E}">
        <p14:creationId xmlns:p14="http://schemas.microsoft.com/office/powerpoint/2010/main" val="24303522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olo, testo e contenu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vert="horz"/>
          <a:lstStyle/>
          <a:p>
            <a:r>
              <a:rPr lang="it-IT"/>
              <a:t>Fare clic per modificare stile</a:t>
            </a:r>
          </a:p>
        </p:txBody>
      </p:sp>
      <p:sp>
        <p:nvSpPr>
          <p:cNvPr id="3" name="Segnaposto testo 2"/>
          <p:cNvSpPr>
            <a:spLocks noGrp="1"/>
          </p:cNvSpPr>
          <p:nvPr>
            <p:ph type="body" sz="half" idx="1"/>
          </p:nvPr>
        </p:nvSpPr>
        <p:spPr>
          <a:xfrm>
            <a:off x="457200" y="1604963"/>
            <a:ext cx="4037013" cy="4522787"/>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6613" y="1604963"/>
            <a:ext cx="4037012" cy="4522787"/>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numero diapositiva 4">
            <a:extLst>
              <a:ext uri="{FF2B5EF4-FFF2-40B4-BE49-F238E27FC236}">
                <a16:creationId xmlns:a16="http://schemas.microsoft.com/office/drawing/2014/main" id="{AB6B8EA6-F3AC-8940-A19B-9187F0D49884}"/>
              </a:ext>
            </a:extLst>
          </p:cNvPr>
          <p:cNvSpPr>
            <a:spLocks noGrp="1"/>
          </p:cNvSpPr>
          <p:nvPr>
            <p:ph type="sldNum" idx="10"/>
          </p:nvPr>
        </p:nvSpPr>
        <p:spPr>
          <a:xfrm>
            <a:off x="3597275" y="6272213"/>
            <a:ext cx="2127250" cy="469900"/>
          </a:xfrm>
          <a:prstGeom prst="rect">
            <a:avLst/>
          </a:prstGeom>
        </p:spPr>
        <p:txBody>
          <a:bodyPr vert="horz" wrap="square" lIns="91440" tIns="45720" rIns="91440" bIns="45720" numCol="1" anchor="t" anchorCtr="0" compatLnSpc="1">
            <a:prstTxWarp prst="textNoShape">
              <a:avLst/>
            </a:prstTxWarp>
          </a:bodyPr>
          <a:lstStyle>
            <a:lvl1pPr>
              <a:defRPr/>
            </a:lvl1pPr>
          </a:lstStyle>
          <a:p>
            <a:fld id="{4C284379-6609-BD4B-9FD8-9DF8F8829BFA}" type="slidenum">
              <a:rPr lang="it-IT" altLang="it-IT"/>
              <a:pPr/>
              <a:t>‹N›</a:t>
            </a:fld>
            <a:endParaRPr lang="it-IT" altLang="it-IT"/>
          </a:p>
        </p:txBody>
      </p:sp>
    </p:spTree>
    <p:extLst>
      <p:ext uri="{BB962C8B-B14F-4D97-AF65-F5344CB8AC3E}">
        <p14:creationId xmlns:p14="http://schemas.microsoft.com/office/powerpoint/2010/main" val="29478239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6322D35C-8D75-4B4D-BA5A-108C891D3D90}"/>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D81667E9-27CB-429D-90E2-21D6BC58D16F}"/>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AA8CA6E8-BD5E-42ED-9088-BBADA7E9320E}"/>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6E9D6B5-096E-2D4A-B12E-A3AE1C9899D1}" type="datetime1">
              <a:rPr lang="it-IT" smtClean="0"/>
              <a:t>16/09/2025</a:t>
            </a:fld>
            <a:endParaRPr lang="it-IT"/>
          </a:p>
        </p:txBody>
      </p:sp>
      <p:sp>
        <p:nvSpPr>
          <p:cNvPr id="5" name="Segnaposto piè di pagina 4">
            <a:extLst>
              <a:ext uri="{FF2B5EF4-FFF2-40B4-BE49-F238E27FC236}">
                <a16:creationId xmlns:a16="http://schemas.microsoft.com/office/drawing/2014/main" id="{8C9C5020-76D2-4BE8-933B-6D4F047F6EBA}"/>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2DF40A9E-C7DA-4036-88E5-AD90EF5F516B}"/>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8CFD492-CC58-3D4C-A351-AD8949465EBB}" type="slidenum">
              <a:rPr lang="it-IT" smtClean="0"/>
              <a:t>‹N›</a:t>
            </a:fld>
            <a:endParaRPr lang="it-IT"/>
          </a:p>
        </p:txBody>
      </p:sp>
    </p:spTree>
    <p:extLst>
      <p:ext uri="{BB962C8B-B14F-4D97-AF65-F5344CB8AC3E}">
        <p14:creationId xmlns:p14="http://schemas.microsoft.com/office/powerpoint/2010/main" val="3910688472"/>
      </p:ext>
    </p:extLst>
  </p:cSld>
  <p:clrMap bg1="lt1" tx1="dk1" bg2="lt2" tx2="dk2" accent1="accent1" accent2="accent2" accent3="accent3" accent4="accent4" accent5="accent5" accent6="accent6" hlink="hlink" folHlink="folHlink"/>
  <p:sldLayoutIdLst>
    <p:sldLayoutId id="2147483838" r:id="rId1"/>
    <p:sldLayoutId id="2147483839" r:id="rId2"/>
    <p:sldLayoutId id="2147483840" r:id="rId3"/>
    <p:sldLayoutId id="2147483841" r:id="rId4"/>
    <p:sldLayoutId id="2147483842" r:id="rId5"/>
    <p:sldLayoutId id="2147483843" r:id="rId6"/>
    <p:sldLayoutId id="2147483844" r:id="rId7"/>
    <p:sldLayoutId id="2147483845" r:id="rId8"/>
    <p:sldLayoutId id="2147483846" r:id="rId9"/>
    <p:sldLayoutId id="2147483847" r:id="rId10"/>
    <p:sldLayoutId id="2147483848" r:id="rId11"/>
    <p:sldLayoutId id="2147483849" r:id="rId12"/>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190.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200.png"/><Relationship Id="rId7" Type="http://schemas.openxmlformats.org/officeDocument/2006/relationships/image" Target="../media/image24.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0.png"/></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54.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8.xml"/><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79.xml"/><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80.xml"/><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8.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2.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slideLayout" Target="../slideLayouts/slideLayout2.xml"/><Relationship Id="rId5" Type="http://schemas.openxmlformats.org/officeDocument/2006/relationships/image" Target="../media/image19.emf"/><Relationship Id="rId4" Type="http://schemas.openxmlformats.org/officeDocument/2006/relationships/image" Target="../media/image18.emf"/></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5.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1.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6.xml"/></Relationships>
</file>

<file path=ppt/slides/_rels/slide172.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6.xml"/></Relationships>
</file>

<file path=ppt/slides/_rels/slide173.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6.xml"/></Relationships>
</file>

<file path=ppt/slides/_rels/slide174.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6.xml"/></Relationships>
</file>

<file path=ppt/slides/_rels/slide17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7.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6.xml"/></Relationships>
</file>

<file path=ppt/slides/_rels/slide178.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6.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0.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28.png"/><Relationship Id="rId4" Type="http://schemas.openxmlformats.org/officeDocument/2006/relationships/image" Target="../media/image21.emf"/></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84D7AC-24F4-694D-BE3F-4C98E2441910}"/>
              </a:ext>
            </a:extLst>
          </p:cNvPr>
          <p:cNvSpPr>
            <a:spLocks noGrp="1"/>
          </p:cNvSpPr>
          <p:nvPr>
            <p:ph type="ctrTitle"/>
          </p:nvPr>
        </p:nvSpPr>
        <p:spPr>
          <a:xfrm>
            <a:off x="666016" y="2060576"/>
            <a:ext cx="7931888" cy="1042958"/>
          </a:xfrm>
          <a:ln w="19050">
            <a:noFill/>
          </a:ln>
          <a:effectLst/>
        </p:spPr>
        <p:style>
          <a:lnRef idx="2">
            <a:schemeClr val="accent1"/>
          </a:lnRef>
          <a:fillRef idx="1">
            <a:schemeClr val="lt1"/>
          </a:fillRef>
          <a:effectRef idx="0">
            <a:schemeClr val="accent1"/>
          </a:effectRef>
          <a:fontRef idx="minor">
            <a:schemeClr val="dk1"/>
          </a:fontRef>
        </p:style>
        <p:txBody>
          <a:bodyPr>
            <a:normAutofit/>
          </a:bodyPr>
          <a:lstStyle/>
          <a:p>
            <a:pPr algn="ctr"/>
            <a:r>
              <a:rPr lang="it-IT" sz="5400" b="1" dirty="0">
                <a:solidFill>
                  <a:srgbClr val="002060"/>
                </a:solidFill>
                <a:effectLst>
                  <a:outerShdw blurRad="38100" dist="38100" dir="2700000" algn="tl">
                    <a:srgbClr val="000000">
                      <a:alpha val="43137"/>
                    </a:srgbClr>
                  </a:outerShdw>
                </a:effectLst>
                <a:latin typeface="Century Gothic" panose="020B0502020202020204" pitchFamily="34" charset="0"/>
              </a:rPr>
              <a:t>ANALISI FINANZIARIA</a:t>
            </a:r>
            <a:endParaRPr lang="it-IT" sz="2400" b="1" dirty="0">
              <a:solidFill>
                <a:srgbClr val="002060"/>
              </a:solidFill>
              <a:effectLst>
                <a:outerShdw blurRad="38100" dist="38100" dir="2700000" algn="tl">
                  <a:srgbClr val="000000">
                    <a:alpha val="43137"/>
                  </a:srgbClr>
                </a:outerShdw>
              </a:effectLst>
              <a:latin typeface="Century Gothic" panose="020B0502020202020204" pitchFamily="34" charset="0"/>
            </a:endParaRPr>
          </a:p>
        </p:txBody>
      </p:sp>
      <p:sp>
        <p:nvSpPr>
          <p:cNvPr id="7" name="Rettangolo 6">
            <a:extLst>
              <a:ext uri="{FF2B5EF4-FFF2-40B4-BE49-F238E27FC236}">
                <a16:creationId xmlns:a16="http://schemas.microsoft.com/office/drawing/2014/main" id="{15EB3B08-F4C1-5E42-9EBB-D1B9679E4BF7}"/>
              </a:ext>
            </a:extLst>
          </p:cNvPr>
          <p:cNvSpPr/>
          <p:nvPr/>
        </p:nvSpPr>
        <p:spPr>
          <a:xfrm>
            <a:off x="3563983" y="1691244"/>
            <a:ext cx="1911101" cy="369332"/>
          </a:xfrm>
          <a:prstGeom prst="rect">
            <a:avLst/>
          </a:prstGeom>
        </p:spPr>
        <p:txBody>
          <a:bodyPr wrap="none">
            <a:spAutoFit/>
          </a:bodyPr>
          <a:lstStyle/>
          <a:p>
            <a:r>
              <a:rPr lang="it-IT" dirty="0">
                <a:solidFill>
                  <a:srgbClr val="002060"/>
                </a:solidFill>
                <a:latin typeface="Century Gothic" panose="020B0502020202020204" pitchFamily="34" charset="0"/>
              </a:rPr>
              <a:t>A.A. 2025/2026 </a:t>
            </a:r>
            <a:endParaRPr lang="it-IT" dirty="0"/>
          </a:p>
        </p:txBody>
      </p:sp>
      <p:pic>
        <p:nvPicPr>
          <p:cNvPr id="10" name="Picture 9" descr="Risultati immagini per università di tor vergata">
            <a:extLst>
              <a:ext uri="{FF2B5EF4-FFF2-40B4-BE49-F238E27FC236}">
                <a16:creationId xmlns:a16="http://schemas.microsoft.com/office/drawing/2014/main" id="{041FF7FD-D91C-4539-A377-016FC2CF08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0" y="0"/>
            <a:ext cx="4037013"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12473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ttangolo 7">
            <a:extLst>
              <a:ext uri="{FF2B5EF4-FFF2-40B4-BE49-F238E27FC236}">
                <a16:creationId xmlns:a16="http://schemas.microsoft.com/office/drawing/2014/main" id="{A068F6DD-2B24-4A41-8E81-D0ED0FF9E82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LE FINALITÀ DELL’ANALISI FINANZIARIA</a:t>
            </a:r>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a:t>
            </a:fld>
            <a:endParaRPr lang="it-IT" sz="1100" dirty="0">
              <a:solidFill>
                <a:schemeClr val="bg1"/>
              </a:solidFill>
              <a:latin typeface="Century Gothic" panose="020B0502020202020204" pitchFamily="34" charset="0"/>
            </a:endParaRPr>
          </a:p>
        </p:txBody>
      </p:sp>
      <p:sp>
        <p:nvSpPr>
          <p:cNvPr id="2" name="CasellaDiTesto 1">
            <a:extLst>
              <a:ext uri="{FF2B5EF4-FFF2-40B4-BE49-F238E27FC236}">
                <a16:creationId xmlns:a16="http://schemas.microsoft.com/office/drawing/2014/main" id="{0080F5F0-90BA-5B4C-9E05-94FCADFBA7C7}"/>
              </a:ext>
            </a:extLst>
          </p:cNvPr>
          <p:cNvSpPr txBox="1"/>
          <p:nvPr/>
        </p:nvSpPr>
        <p:spPr>
          <a:xfrm>
            <a:off x="115614" y="579169"/>
            <a:ext cx="8507389" cy="1200329"/>
          </a:xfrm>
          <a:prstGeom prst="rect">
            <a:avLst/>
          </a:prstGeom>
          <a:noFill/>
        </p:spPr>
        <p:txBody>
          <a:bodyPr wrap="square" rtlCol="0">
            <a:spAutoFit/>
          </a:bodyPr>
          <a:lstStyle/>
          <a:p>
            <a:pPr algn="just"/>
            <a:r>
              <a:rPr lang="it-IT" dirty="0">
                <a:solidFill>
                  <a:schemeClr val="tx1">
                    <a:lumMod val="75000"/>
                    <a:lumOff val="25000"/>
                  </a:schemeClr>
                </a:solidFill>
                <a:latin typeface="Century Gothic" panose="020B0502020202020204" pitchFamily="34" charset="0"/>
              </a:rPr>
              <a:t>L’</a:t>
            </a:r>
            <a:r>
              <a:rPr lang="it-IT" b="1" dirty="0">
                <a:solidFill>
                  <a:schemeClr val="tx1">
                    <a:lumMod val="75000"/>
                    <a:lumOff val="25000"/>
                  </a:schemeClr>
                </a:solidFill>
                <a:latin typeface="Century Gothic" panose="020B0502020202020204" pitchFamily="34" charset="0"/>
              </a:rPr>
              <a:t>analisi finanziaria </a:t>
            </a:r>
            <a:r>
              <a:rPr lang="it-IT" dirty="0">
                <a:solidFill>
                  <a:schemeClr val="tx1">
                    <a:lumMod val="75000"/>
                    <a:lumOff val="25000"/>
                  </a:schemeClr>
                </a:solidFill>
                <a:latin typeface="Century Gothic" panose="020B0502020202020204" pitchFamily="34" charset="0"/>
              </a:rPr>
              <a:t>è riferibile all’insieme di tecniche di elaborazione del bilancio finalizzate ad ottenere informazioni su un dato complesso aziendale. L’analisi consente di trasformare la </a:t>
            </a:r>
            <a:r>
              <a:rPr lang="it-IT" i="1" u="sng" dirty="0">
                <a:solidFill>
                  <a:schemeClr val="tx1">
                    <a:lumMod val="75000"/>
                    <a:lumOff val="25000"/>
                  </a:schemeClr>
                </a:solidFill>
                <a:latin typeface="Century Gothic" panose="020B0502020202020204" pitchFamily="34" charset="0"/>
              </a:rPr>
              <a:t>potenzialità informativa </a:t>
            </a:r>
            <a:r>
              <a:rPr lang="it-IT" dirty="0">
                <a:solidFill>
                  <a:schemeClr val="tx1">
                    <a:lumMod val="75000"/>
                    <a:lumOff val="25000"/>
                  </a:schemeClr>
                </a:solidFill>
                <a:latin typeface="Century Gothic" panose="020B0502020202020204" pitchFamily="34" charset="0"/>
              </a:rPr>
              <a:t>dei documento di bilancio pubblicati in effettiva </a:t>
            </a:r>
            <a:r>
              <a:rPr lang="it-IT" i="1" u="sng" dirty="0">
                <a:solidFill>
                  <a:schemeClr val="tx1">
                    <a:lumMod val="75000"/>
                    <a:lumOff val="25000"/>
                  </a:schemeClr>
                </a:solidFill>
                <a:latin typeface="Century Gothic" panose="020B0502020202020204" pitchFamily="34" charset="0"/>
              </a:rPr>
              <a:t>capacità informativa</a:t>
            </a:r>
          </a:p>
        </p:txBody>
      </p:sp>
      <p:sp>
        <p:nvSpPr>
          <p:cNvPr id="3" name="CasellaDiTesto 2">
            <a:extLst>
              <a:ext uri="{FF2B5EF4-FFF2-40B4-BE49-F238E27FC236}">
                <a16:creationId xmlns:a16="http://schemas.microsoft.com/office/drawing/2014/main" id="{142A58D0-3FE3-514F-9BB5-F5F06D250CCB}"/>
              </a:ext>
            </a:extLst>
          </p:cNvPr>
          <p:cNvSpPr txBox="1"/>
          <p:nvPr/>
        </p:nvSpPr>
        <p:spPr>
          <a:xfrm>
            <a:off x="3567064" y="2809757"/>
            <a:ext cx="5377759" cy="783356"/>
          </a:xfrm>
          <a:prstGeom prst="rect">
            <a:avLst/>
          </a:prstGeom>
          <a:solidFill>
            <a:schemeClr val="bg2">
              <a:lumMod val="90000"/>
            </a:schemeClr>
          </a:solidFill>
        </p:spPr>
        <p:txBody>
          <a:bodyPr wrap="square" rtlCol="0">
            <a:spAutoFit/>
          </a:bodyPr>
          <a:lstStyle/>
          <a:p>
            <a:pPr marL="285750" indent="-285750">
              <a:lnSpc>
                <a:spcPct val="150000"/>
              </a:lnSpc>
              <a:buFont typeface="Wingdings" pitchFamily="2" charset="2"/>
              <a:buChar char="§"/>
            </a:pPr>
            <a:r>
              <a:rPr lang="it-IT" sz="1600" b="1" dirty="0">
                <a:solidFill>
                  <a:srgbClr val="002060"/>
                </a:solidFill>
                <a:latin typeface="Century Gothic" panose="020B0502020202020204" pitchFamily="34" charset="0"/>
              </a:rPr>
              <a:t>Quozienti o indici di bilancio (analisi statica)</a:t>
            </a:r>
          </a:p>
          <a:p>
            <a:pPr marL="285750" indent="-285750">
              <a:lnSpc>
                <a:spcPct val="150000"/>
              </a:lnSpc>
              <a:buFont typeface="Wingdings" pitchFamily="2" charset="2"/>
              <a:buChar char="§"/>
            </a:pPr>
            <a:r>
              <a:rPr lang="it-IT" sz="1600" b="1" dirty="0">
                <a:solidFill>
                  <a:srgbClr val="002060"/>
                </a:solidFill>
                <a:latin typeface="Century Gothic" panose="020B0502020202020204" pitchFamily="34" charset="0"/>
              </a:rPr>
              <a:t>Flussi monetari e finanziari (analisi dinamica)</a:t>
            </a:r>
          </a:p>
        </p:txBody>
      </p:sp>
      <p:sp>
        <p:nvSpPr>
          <p:cNvPr id="5" name="CasellaDiTesto 4">
            <a:extLst>
              <a:ext uri="{FF2B5EF4-FFF2-40B4-BE49-F238E27FC236}">
                <a16:creationId xmlns:a16="http://schemas.microsoft.com/office/drawing/2014/main" id="{277227D1-3F5F-E74E-BBD4-A60B19A15212}"/>
              </a:ext>
            </a:extLst>
          </p:cNvPr>
          <p:cNvSpPr txBox="1"/>
          <p:nvPr/>
        </p:nvSpPr>
        <p:spPr>
          <a:xfrm>
            <a:off x="318305" y="2878270"/>
            <a:ext cx="2692909" cy="646331"/>
          </a:xfrm>
          <a:prstGeom prst="rect">
            <a:avLst/>
          </a:prstGeom>
          <a:noFill/>
        </p:spPr>
        <p:txBody>
          <a:bodyPr wrap="square" rtlCol="0">
            <a:spAutoFit/>
          </a:bodyPr>
          <a:lstStyle/>
          <a:p>
            <a:pPr algn="ctr"/>
            <a:r>
              <a:rPr lang="it-IT" b="1" dirty="0">
                <a:solidFill>
                  <a:schemeClr val="tx1">
                    <a:lumMod val="75000"/>
                    <a:lumOff val="25000"/>
                  </a:schemeClr>
                </a:solidFill>
                <a:latin typeface="Century Gothic" panose="020B0502020202020204" pitchFamily="34" charset="0"/>
              </a:rPr>
              <a:t>Principali tecniche di analisi di bilancio</a:t>
            </a:r>
          </a:p>
        </p:txBody>
      </p:sp>
      <p:cxnSp>
        <p:nvCxnSpPr>
          <p:cNvPr id="9" name="Connettore 2 8">
            <a:extLst>
              <a:ext uri="{FF2B5EF4-FFF2-40B4-BE49-F238E27FC236}">
                <a16:creationId xmlns:a16="http://schemas.microsoft.com/office/drawing/2014/main" id="{524695DE-DCA2-8E4A-B28D-5D044C3D19B0}"/>
              </a:ext>
            </a:extLst>
          </p:cNvPr>
          <p:cNvCxnSpPr>
            <a:cxnSpLocks/>
            <a:stCxn id="5" idx="3"/>
            <a:endCxn id="3" idx="1"/>
          </p:cNvCxnSpPr>
          <p:nvPr/>
        </p:nvCxnSpPr>
        <p:spPr>
          <a:xfrm flipV="1">
            <a:off x="3011214" y="3201435"/>
            <a:ext cx="555850" cy="1"/>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
        <p:nvSpPr>
          <p:cNvPr id="10" name="CasellaDiTesto 9">
            <a:extLst>
              <a:ext uri="{FF2B5EF4-FFF2-40B4-BE49-F238E27FC236}">
                <a16:creationId xmlns:a16="http://schemas.microsoft.com/office/drawing/2014/main" id="{4F56FC99-27FA-0544-9D84-6BFFEAB2311D}"/>
              </a:ext>
            </a:extLst>
          </p:cNvPr>
          <p:cNvSpPr txBox="1"/>
          <p:nvPr/>
        </p:nvSpPr>
        <p:spPr>
          <a:xfrm>
            <a:off x="318305" y="4755337"/>
            <a:ext cx="8507389" cy="646331"/>
          </a:xfrm>
          <a:prstGeom prst="rect">
            <a:avLst/>
          </a:prstGeom>
          <a:noFill/>
        </p:spPr>
        <p:txBody>
          <a:bodyPr wrap="square" rtlCol="0">
            <a:spAutoFit/>
          </a:bodyPr>
          <a:lstStyle/>
          <a:p>
            <a:r>
              <a:rPr lang="it-IT" dirty="0">
                <a:solidFill>
                  <a:schemeClr val="tx1">
                    <a:lumMod val="75000"/>
                    <a:lumOff val="25000"/>
                  </a:schemeClr>
                </a:solidFill>
                <a:latin typeface="Century Gothic" panose="020B0502020202020204" pitchFamily="34" charset="0"/>
              </a:rPr>
              <a:t>E’ un processo di tipo ’’valutativo’’ e non descrittivo o meccanico che presuppone conoscenze specifiche e competenze professionali </a:t>
            </a:r>
            <a:endParaRPr lang="it-IT" dirty="0">
              <a:solidFill>
                <a:schemeClr val="tx1">
                  <a:lumMod val="75000"/>
                  <a:lumOff val="25000"/>
                </a:schemeClr>
              </a:solidFill>
            </a:endParaRPr>
          </a:p>
        </p:txBody>
      </p:sp>
    </p:spTree>
    <p:extLst>
      <p:ext uri="{BB962C8B-B14F-4D97-AF65-F5344CB8AC3E}">
        <p14:creationId xmlns:p14="http://schemas.microsoft.com/office/powerpoint/2010/main" val="727419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a:t>
            </a:fld>
            <a:endParaRPr lang="it-IT" sz="1100" dirty="0">
              <a:solidFill>
                <a:schemeClr val="bg1"/>
              </a:solidFill>
              <a:latin typeface="Century Gothic" panose="020B0502020202020204" pitchFamily="34" charset="0"/>
            </a:endParaRPr>
          </a:p>
        </p:txBody>
      </p:sp>
      <p:sp>
        <p:nvSpPr>
          <p:cNvPr id="6" name="AutoShape 3">
            <a:extLst>
              <a:ext uri="{FF2B5EF4-FFF2-40B4-BE49-F238E27FC236}">
                <a16:creationId xmlns:a16="http://schemas.microsoft.com/office/drawing/2014/main" id="{F94E23C7-E9E3-7A41-9712-75BDBA32B73A}"/>
              </a:ext>
            </a:extLst>
          </p:cNvPr>
          <p:cNvSpPr>
            <a:spLocks/>
          </p:cNvSpPr>
          <p:nvPr/>
        </p:nvSpPr>
        <p:spPr bwMode="auto">
          <a:xfrm>
            <a:off x="2937052" y="2839337"/>
            <a:ext cx="265113" cy="1353621"/>
          </a:xfrm>
          <a:prstGeom prst="leftBrace">
            <a:avLst>
              <a:gd name="adj1" fmla="val 42964"/>
              <a:gd name="adj2" fmla="val 50000"/>
            </a:avLst>
          </a:prstGeom>
          <a:noFill/>
          <a:ln w="12700">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sz="1200">
              <a:latin typeface="Century Gothic" panose="020B0502020202020204" pitchFamily="34" charset="0"/>
            </a:endParaRPr>
          </a:p>
        </p:txBody>
      </p:sp>
      <p:sp>
        <p:nvSpPr>
          <p:cNvPr id="9" name="Text Box 4">
            <a:extLst>
              <a:ext uri="{FF2B5EF4-FFF2-40B4-BE49-F238E27FC236}">
                <a16:creationId xmlns:a16="http://schemas.microsoft.com/office/drawing/2014/main" id="{B266B9FA-5D4E-F042-AE0C-BACF5F86E249}"/>
              </a:ext>
            </a:extLst>
          </p:cNvPr>
          <p:cNvSpPr txBox="1">
            <a:spLocks noChangeArrowheads="1"/>
          </p:cNvSpPr>
          <p:nvPr/>
        </p:nvSpPr>
        <p:spPr bwMode="auto">
          <a:xfrm>
            <a:off x="3171825" y="2933895"/>
            <a:ext cx="2905824" cy="1077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marL="177800" indent="-177800"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spcBef>
                <a:spcPct val="50000"/>
              </a:spcBef>
              <a:buClr>
                <a:srgbClr val="FF0000"/>
              </a:buClr>
              <a:buSzTx/>
              <a:buFont typeface="Wingdings" pitchFamily="2" charset="2"/>
              <a:buChar char="§"/>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Aspetto patrimoniale</a:t>
            </a:r>
          </a:p>
          <a:p>
            <a:pPr defTabSz="914400" eaLnBrk="1" hangingPunct="1">
              <a:lnSpc>
                <a:spcPct val="100000"/>
              </a:lnSpc>
              <a:spcBef>
                <a:spcPct val="50000"/>
              </a:spcBef>
              <a:buClr>
                <a:srgbClr val="FF0000"/>
              </a:buClr>
              <a:buSzTx/>
              <a:buFont typeface="Wingdings" pitchFamily="2" charset="2"/>
              <a:buChar char="§"/>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Aspetto finanziario</a:t>
            </a:r>
          </a:p>
          <a:p>
            <a:pPr defTabSz="914400" eaLnBrk="1" hangingPunct="1">
              <a:lnSpc>
                <a:spcPct val="100000"/>
              </a:lnSpc>
              <a:spcBef>
                <a:spcPct val="50000"/>
              </a:spcBef>
              <a:buClr>
                <a:srgbClr val="FF0000"/>
              </a:buClr>
              <a:buSzTx/>
              <a:buFont typeface="Wingdings" pitchFamily="2" charset="2"/>
              <a:buChar char="§"/>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Aspetto economico</a:t>
            </a:r>
          </a:p>
        </p:txBody>
      </p:sp>
      <p:sp>
        <p:nvSpPr>
          <p:cNvPr id="11" name="Text Box 6">
            <a:extLst>
              <a:ext uri="{FF2B5EF4-FFF2-40B4-BE49-F238E27FC236}">
                <a16:creationId xmlns:a16="http://schemas.microsoft.com/office/drawing/2014/main" id="{E3D1F572-2576-104F-8C62-6686D3101946}"/>
              </a:ext>
            </a:extLst>
          </p:cNvPr>
          <p:cNvSpPr txBox="1">
            <a:spLocks noChangeArrowheads="1"/>
          </p:cNvSpPr>
          <p:nvPr/>
        </p:nvSpPr>
        <p:spPr bwMode="auto">
          <a:xfrm>
            <a:off x="6111344" y="3259731"/>
            <a:ext cx="1697037" cy="33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p>
            <a:pPr hangingPunct="1">
              <a:lnSpc>
                <a:spcPct val="100000"/>
              </a:lnSpc>
              <a:spcBef>
                <a:spcPct val="50000"/>
              </a:spcBef>
              <a:buClrTx/>
              <a:buSzTx/>
              <a:buFontTx/>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della gestione</a:t>
            </a:r>
          </a:p>
        </p:txBody>
      </p:sp>
      <p:sp>
        <p:nvSpPr>
          <p:cNvPr id="13" name="Text Box 8">
            <a:extLst>
              <a:ext uri="{FF2B5EF4-FFF2-40B4-BE49-F238E27FC236}">
                <a16:creationId xmlns:a16="http://schemas.microsoft.com/office/drawing/2014/main" id="{694AB76E-998C-B343-9AAC-88A378FF4249}"/>
              </a:ext>
            </a:extLst>
          </p:cNvPr>
          <p:cNvSpPr txBox="1">
            <a:spLocks noChangeArrowheads="1"/>
          </p:cNvSpPr>
          <p:nvPr/>
        </p:nvSpPr>
        <p:spPr bwMode="auto">
          <a:xfrm>
            <a:off x="4121943" y="4452026"/>
            <a:ext cx="2913063" cy="954091"/>
          </a:xfrm>
          <a:prstGeom prst="rect">
            <a:avLst/>
          </a:prstGeom>
          <a:noFill/>
          <a:ln w="127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lIns="91424" tIns="45712" rIns="91424" bIns="45712">
            <a:spAutoFit/>
          </a:bodyPr>
          <a:lstStyle/>
          <a:p>
            <a:pPr algn="ctr" hangingPunct="1">
              <a:lnSpc>
                <a:spcPct val="100000"/>
              </a:lnSpc>
              <a:spcBef>
                <a:spcPct val="50000"/>
              </a:spcBef>
              <a:buClrTx/>
              <a:buSzTx/>
              <a:buFontTx/>
              <a:buNone/>
            </a:pPr>
            <a:r>
              <a:rPr lang="it-IT" altLang="it-IT" sz="1400">
                <a:solidFill>
                  <a:schemeClr val="tx1">
                    <a:lumMod val="75000"/>
                    <a:lumOff val="25000"/>
                  </a:schemeClr>
                </a:solidFill>
                <a:latin typeface="Century Gothic" panose="020B0502020202020204" pitchFamily="34" charset="0"/>
                <a:cs typeface="Arial" panose="020B0604020202020204" pitchFamily="34" charset="0"/>
              </a:rPr>
              <a:t>Necessità di “trasformare la potenzialità informativa”, in “effettiva capacità informativa”</a:t>
            </a:r>
          </a:p>
        </p:txBody>
      </p:sp>
      <p:sp>
        <p:nvSpPr>
          <p:cNvPr id="14" name="Text Box 9">
            <a:extLst>
              <a:ext uri="{FF2B5EF4-FFF2-40B4-BE49-F238E27FC236}">
                <a16:creationId xmlns:a16="http://schemas.microsoft.com/office/drawing/2014/main" id="{AE3FBC1F-8294-524F-A787-F8AB448EBE7A}"/>
              </a:ext>
            </a:extLst>
          </p:cNvPr>
          <p:cNvSpPr txBox="1">
            <a:spLocks noChangeArrowheads="1"/>
          </p:cNvSpPr>
          <p:nvPr/>
        </p:nvSpPr>
        <p:spPr bwMode="auto">
          <a:xfrm>
            <a:off x="1227137" y="5528533"/>
            <a:ext cx="1944688" cy="307760"/>
          </a:xfrm>
          <a:prstGeom prst="rect">
            <a:avLst/>
          </a:prstGeom>
          <a:noFill/>
          <a:ln w="127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lIns="91424" tIns="45712" rIns="91424" bIns="45712">
            <a:spAutoFit/>
          </a:bodyPr>
          <a:lstStyle/>
          <a:p>
            <a:pPr algn="ctr" hangingPunct="1">
              <a:lnSpc>
                <a:spcPct val="100000"/>
              </a:lnSpc>
              <a:spcBef>
                <a:spcPct val="50000"/>
              </a:spcBef>
              <a:buClrTx/>
              <a:buSzTx/>
              <a:buFontTx/>
              <a:buNone/>
            </a:pPr>
            <a:r>
              <a:rPr lang="it-IT" altLang="it-IT" sz="1400" i="1">
                <a:solidFill>
                  <a:schemeClr val="tx1">
                    <a:lumMod val="75000"/>
                    <a:lumOff val="25000"/>
                  </a:schemeClr>
                </a:solidFill>
                <a:latin typeface="Century Gothic" panose="020B0502020202020204" pitchFamily="34" charset="0"/>
                <a:cs typeface="Arial" panose="020B0604020202020204" pitchFamily="34" charset="0"/>
              </a:rPr>
              <a:t>Stakeholders</a:t>
            </a:r>
          </a:p>
        </p:txBody>
      </p:sp>
      <p:sp>
        <p:nvSpPr>
          <p:cNvPr id="15" name="Text Box 10">
            <a:extLst>
              <a:ext uri="{FF2B5EF4-FFF2-40B4-BE49-F238E27FC236}">
                <a16:creationId xmlns:a16="http://schemas.microsoft.com/office/drawing/2014/main" id="{CDC863F2-CE2E-2C40-8803-93555643C433}"/>
              </a:ext>
            </a:extLst>
          </p:cNvPr>
          <p:cNvSpPr txBox="1">
            <a:spLocks noChangeArrowheads="1"/>
          </p:cNvSpPr>
          <p:nvPr/>
        </p:nvSpPr>
        <p:spPr bwMode="auto">
          <a:xfrm>
            <a:off x="201614" y="4174203"/>
            <a:ext cx="1801811" cy="523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p>
            <a:pPr hangingPunct="1">
              <a:lnSpc>
                <a:spcPct val="100000"/>
              </a:lnSpc>
              <a:spcBef>
                <a:spcPct val="50000"/>
              </a:spcBef>
              <a:buClrTx/>
              <a:buSzTx/>
              <a:buFontTx/>
              <a:buNone/>
            </a:pPr>
            <a:r>
              <a:rPr lang="it-IT" altLang="it-IT" sz="1400" i="1" dirty="0">
                <a:solidFill>
                  <a:schemeClr val="tx1">
                    <a:lumMod val="75000"/>
                    <a:lumOff val="25000"/>
                  </a:schemeClr>
                </a:solidFill>
                <a:latin typeface="Century Gothic" panose="020B0502020202020204" pitchFamily="34" charset="0"/>
                <a:cs typeface="Arial" panose="020B0604020202020204" pitchFamily="34" charset="0"/>
              </a:rPr>
              <a:t>Molteplici interessi informativi</a:t>
            </a:r>
          </a:p>
        </p:txBody>
      </p:sp>
      <p:sp>
        <p:nvSpPr>
          <p:cNvPr id="16" name="Text Box 11">
            <a:extLst>
              <a:ext uri="{FF2B5EF4-FFF2-40B4-BE49-F238E27FC236}">
                <a16:creationId xmlns:a16="http://schemas.microsoft.com/office/drawing/2014/main" id="{A9DCC48D-0E95-B649-94AC-CF232FEE0A42}"/>
              </a:ext>
            </a:extLst>
          </p:cNvPr>
          <p:cNvSpPr txBox="1">
            <a:spLocks noChangeArrowheads="1"/>
          </p:cNvSpPr>
          <p:nvPr/>
        </p:nvSpPr>
        <p:spPr bwMode="auto">
          <a:xfrm>
            <a:off x="2540000" y="4775192"/>
            <a:ext cx="935037" cy="307760"/>
          </a:xfrm>
          <a:prstGeom prst="rect">
            <a:avLst/>
          </a:prstGeom>
          <a:noFill/>
          <a:ln w="127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lIns="91424" tIns="45712" rIns="91424" bIns="45712">
            <a:spAutoFit/>
          </a:bodyPr>
          <a:lstStyle/>
          <a:p>
            <a:pPr algn="ctr" hangingPunct="1">
              <a:lnSpc>
                <a:spcPct val="100000"/>
              </a:lnSpc>
              <a:spcBef>
                <a:spcPct val="50000"/>
              </a:spcBef>
              <a:buClrTx/>
              <a:buSzTx/>
              <a:buFontTx/>
              <a:buNone/>
            </a:pPr>
            <a:r>
              <a:rPr lang="it-IT" altLang="it-IT" sz="1400" i="1">
                <a:solidFill>
                  <a:schemeClr val="tx1">
                    <a:lumMod val="75000"/>
                    <a:lumOff val="25000"/>
                  </a:schemeClr>
                </a:solidFill>
                <a:latin typeface="Century Gothic" panose="020B0502020202020204" pitchFamily="34" charset="0"/>
                <a:cs typeface="Arial" panose="020B0604020202020204" pitchFamily="34" charset="0"/>
              </a:rPr>
              <a:t>Limiti</a:t>
            </a:r>
          </a:p>
        </p:txBody>
      </p:sp>
      <p:sp>
        <p:nvSpPr>
          <p:cNvPr id="17" name="Oval 12">
            <a:extLst>
              <a:ext uri="{FF2B5EF4-FFF2-40B4-BE49-F238E27FC236}">
                <a16:creationId xmlns:a16="http://schemas.microsoft.com/office/drawing/2014/main" id="{4D69E082-0BF1-714C-BAEB-17F0FA41465F}"/>
              </a:ext>
            </a:extLst>
          </p:cNvPr>
          <p:cNvSpPr>
            <a:spLocks noChangeArrowheads="1"/>
          </p:cNvSpPr>
          <p:nvPr/>
        </p:nvSpPr>
        <p:spPr bwMode="auto">
          <a:xfrm>
            <a:off x="1493837" y="3103934"/>
            <a:ext cx="1347788" cy="587375"/>
          </a:xfrm>
          <a:prstGeom prst="ellipse">
            <a:avLst/>
          </a:prstGeom>
          <a:noFill/>
          <a:ln w="19050">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marL="230188" indent="-230188"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
                <a:schemeClr val="accent2"/>
              </a:buClr>
              <a:buSzTx/>
              <a:buFont typeface="Wingdings 3" pitchFamily="2" charset="2"/>
              <a:buChar char="Æ"/>
            </a:pP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Bilancio</a:t>
            </a:r>
          </a:p>
        </p:txBody>
      </p:sp>
      <p:sp>
        <p:nvSpPr>
          <p:cNvPr id="18" name="Text Box 13">
            <a:extLst>
              <a:ext uri="{FF2B5EF4-FFF2-40B4-BE49-F238E27FC236}">
                <a16:creationId xmlns:a16="http://schemas.microsoft.com/office/drawing/2014/main" id="{595F93E1-4075-E04A-B7B4-73328CB7D669}"/>
              </a:ext>
            </a:extLst>
          </p:cNvPr>
          <p:cNvSpPr txBox="1">
            <a:spLocks noChangeArrowheads="1"/>
          </p:cNvSpPr>
          <p:nvPr/>
        </p:nvSpPr>
        <p:spPr bwMode="auto">
          <a:xfrm>
            <a:off x="7681911" y="4636691"/>
            <a:ext cx="1260475" cy="584759"/>
          </a:xfrm>
          <a:prstGeom prst="rect">
            <a:avLst/>
          </a:prstGeom>
          <a:solidFill>
            <a:schemeClr val="tx1">
              <a:lumMod val="50000"/>
              <a:lumOff val="50000"/>
            </a:schemeClr>
          </a:solidFill>
          <a:ln w="12700">
            <a:solidFill>
              <a:schemeClr val="accent2"/>
            </a:solidFill>
            <a:miter lim="800000"/>
            <a:headEnd/>
            <a:tailEnd/>
          </a:ln>
        </p:spPr>
        <p:txBody>
          <a:bodyPr wrap="square" lIns="91424" tIns="45712" rIns="91424" bIns="45712">
            <a:spAutoFit/>
          </a:bodyPr>
          <a:lstStyle/>
          <a:p>
            <a:pPr algn="ctr" hangingPunct="1">
              <a:lnSpc>
                <a:spcPct val="100000"/>
              </a:lnSpc>
              <a:spcBef>
                <a:spcPct val="50000"/>
              </a:spcBef>
              <a:buClrTx/>
              <a:buSzTx/>
              <a:buFontTx/>
              <a:buNone/>
            </a:pPr>
            <a:r>
              <a:rPr lang="it-IT" altLang="it-IT" sz="1600" b="1" dirty="0">
                <a:solidFill>
                  <a:schemeClr val="bg1"/>
                </a:solidFill>
                <a:latin typeface="Century Gothic" panose="020B0502020202020204" pitchFamily="34" charset="0"/>
                <a:cs typeface="Arial" panose="020B0604020202020204" pitchFamily="34" charset="0"/>
              </a:rPr>
              <a:t>ANALISI DI BILANCIO</a:t>
            </a:r>
          </a:p>
        </p:txBody>
      </p:sp>
      <p:cxnSp>
        <p:nvCxnSpPr>
          <p:cNvPr id="19" name="AutoShape 14">
            <a:extLst>
              <a:ext uri="{FF2B5EF4-FFF2-40B4-BE49-F238E27FC236}">
                <a16:creationId xmlns:a16="http://schemas.microsoft.com/office/drawing/2014/main" id="{B850546C-7034-9443-9603-02E245127EB5}"/>
              </a:ext>
            </a:extLst>
          </p:cNvPr>
          <p:cNvCxnSpPr>
            <a:cxnSpLocks noChangeShapeType="1"/>
            <a:stCxn id="17" idx="4"/>
            <a:endCxn id="16" idx="0"/>
          </p:cNvCxnSpPr>
          <p:nvPr/>
        </p:nvCxnSpPr>
        <p:spPr bwMode="auto">
          <a:xfrm>
            <a:off x="2167731" y="3691309"/>
            <a:ext cx="839788" cy="1083883"/>
          </a:xfrm>
          <a:prstGeom prst="straightConnector1">
            <a:avLst/>
          </a:prstGeom>
          <a:noFill/>
          <a:ln w="19050">
            <a:solidFill>
              <a:schemeClr val="accent2"/>
            </a:solidFill>
            <a:round/>
            <a:headEnd/>
            <a:tailEnd type="triangle" w="med" len="med"/>
          </a:ln>
          <a:extLst>
            <a:ext uri="{909E8E84-426E-40DD-AFC4-6F175D3DCCD1}">
              <a14:hiddenFill xmlns:a14="http://schemas.microsoft.com/office/drawing/2010/main">
                <a:noFill/>
              </a14:hiddenFill>
            </a:ext>
          </a:extLst>
        </p:spPr>
      </p:cxnSp>
      <p:cxnSp>
        <p:nvCxnSpPr>
          <p:cNvPr id="20" name="AutoShape 15">
            <a:extLst>
              <a:ext uri="{FF2B5EF4-FFF2-40B4-BE49-F238E27FC236}">
                <a16:creationId xmlns:a16="http://schemas.microsoft.com/office/drawing/2014/main" id="{76977653-CC26-4D42-BAD5-F40656EE1186}"/>
              </a:ext>
            </a:extLst>
          </p:cNvPr>
          <p:cNvCxnSpPr>
            <a:cxnSpLocks noChangeShapeType="1"/>
          </p:cNvCxnSpPr>
          <p:nvPr/>
        </p:nvCxnSpPr>
        <p:spPr bwMode="auto">
          <a:xfrm>
            <a:off x="3509962" y="4913684"/>
            <a:ext cx="619125" cy="0"/>
          </a:xfrm>
          <a:prstGeom prst="straightConnector1">
            <a:avLst/>
          </a:prstGeom>
          <a:noFill/>
          <a:ln w="19050">
            <a:solidFill>
              <a:schemeClr val="accent2"/>
            </a:solidFill>
            <a:round/>
            <a:headEnd/>
            <a:tailEnd type="triangle" w="med" len="med"/>
          </a:ln>
          <a:extLst>
            <a:ext uri="{909E8E84-426E-40DD-AFC4-6F175D3DCCD1}">
              <a14:hiddenFill xmlns:a14="http://schemas.microsoft.com/office/drawing/2010/main">
                <a:noFill/>
              </a14:hiddenFill>
            </a:ext>
          </a:extLst>
        </p:spPr>
      </p:cxnSp>
      <p:cxnSp>
        <p:nvCxnSpPr>
          <p:cNvPr id="21" name="AutoShape 16">
            <a:extLst>
              <a:ext uri="{FF2B5EF4-FFF2-40B4-BE49-F238E27FC236}">
                <a16:creationId xmlns:a16="http://schemas.microsoft.com/office/drawing/2014/main" id="{56AE6901-A756-5C47-8D27-A6D3CAC823A9}"/>
              </a:ext>
            </a:extLst>
          </p:cNvPr>
          <p:cNvCxnSpPr>
            <a:cxnSpLocks noChangeShapeType="1"/>
            <a:stCxn id="13" idx="3"/>
            <a:endCxn id="18" idx="1"/>
          </p:cNvCxnSpPr>
          <p:nvPr/>
        </p:nvCxnSpPr>
        <p:spPr bwMode="auto">
          <a:xfrm flipV="1">
            <a:off x="7035006" y="4929071"/>
            <a:ext cx="646905" cy="1"/>
          </a:xfrm>
          <a:prstGeom prst="straightConnector1">
            <a:avLst/>
          </a:prstGeom>
          <a:noFill/>
          <a:ln w="19050">
            <a:solidFill>
              <a:schemeClr val="accent2"/>
            </a:solidFill>
            <a:round/>
            <a:headEnd/>
            <a:tailEnd type="triangle" w="med" len="med"/>
          </a:ln>
          <a:extLst>
            <a:ext uri="{909E8E84-426E-40DD-AFC4-6F175D3DCCD1}">
              <a14:hiddenFill xmlns:a14="http://schemas.microsoft.com/office/drawing/2010/main">
                <a:noFill/>
              </a14:hiddenFill>
            </a:ext>
          </a:extLst>
        </p:spPr>
      </p:cxnSp>
      <p:sp>
        <p:nvSpPr>
          <p:cNvPr id="22" name="Rectangle 17">
            <a:extLst>
              <a:ext uri="{FF2B5EF4-FFF2-40B4-BE49-F238E27FC236}">
                <a16:creationId xmlns:a16="http://schemas.microsoft.com/office/drawing/2014/main" id="{F63E5BA7-EFAE-804E-9C00-C866BC792970}"/>
              </a:ext>
            </a:extLst>
          </p:cNvPr>
          <p:cNvSpPr>
            <a:spLocks noChangeArrowheads="1"/>
          </p:cNvSpPr>
          <p:nvPr/>
        </p:nvSpPr>
        <p:spPr bwMode="auto">
          <a:xfrm>
            <a:off x="304800" y="693494"/>
            <a:ext cx="7916863" cy="634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marL="230188" indent="-230188"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spcBef>
                <a:spcPct val="20000"/>
              </a:spcBef>
              <a:buClr>
                <a:schemeClr val="accent2"/>
              </a:buClr>
              <a:buSzTx/>
              <a:buFont typeface="Wingdings 3" pitchFamily="2" charset="2"/>
              <a:buChar char="Æ"/>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Il bilancio rappresenta il principale strumento di informazione d’impresa, soprattutto di quella esterna.</a:t>
            </a:r>
          </a:p>
        </p:txBody>
      </p:sp>
      <p:sp>
        <p:nvSpPr>
          <p:cNvPr id="23" name="Rectangle 18">
            <a:extLst>
              <a:ext uri="{FF2B5EF4-FFF2-40B4-BE49-F238E27FC236}">
                <a16:creationId xmlns:a16="http://schemas.microsoft.com/office/drawing/2014/main" id="{F7A8E003-839C-B842-B2A5-6FB9218C9204}"/>
              </a:ext>
            </a:extLst>
          </p:cNvPr>
          <p:cNvSpPr>
            <a:spLocks noChangeArrowheads="1"/>
          </p:cNvSpPr>
          <p:nvPr/>
        </p:nvSpPr>
        <p:spPr bwMode="auto">
          <a:xfrm>
            <a:off x="304800" y="1501090"/>
            <a:ext cx="7916863" cy="911927"/>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lIns="80147" tIns="40074" rIns="80147" bIns="40074">
            <a:spAutoFit/>
          </a:bodyPr>
          <a:lstStyle>
            <a:lvl1pPr marL="230188" indent="-230188"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spcBef>
                <a:spcPct val="20000"/>
              </a:spcBef>
              <a:buClr>
                <a:schemeClr val="accent2"/>
              </a:buClr>
              <a:buSzTx/>
              <a:buFont typeface="Wingdings 3" pitchFamily="2" charset="2"/>
              <a:buChar char="Æ"/>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È composto da Stato patrimoniale, Conto economico, Nota integrativa e Rendiconto Finanziario a cui si possono aggiungere alcuni allegati finalizzati ad aumentarne la capacità informativa.</a:t>
            </a:r>
          </a:p>
        </p:txBody>
      </p:sp>
      <p:sp>
        <p:nvSpPr>
          <p:cNvPr id="25" name="Rettangolo 24">
            <a:extLst>
              <a:ext uri="{FF2B5EF4-FFF2-40B4-BE49-F238E27FC236}">
                <a16:creationId xmlns:a16="http://schemas.microsoft.com/office/drawing/2014/main" id="{3F64ADCF-ABC3-144A-88C7-87408DCED48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35" name="Freccia giù 34">
            <a:extLst>
              <a:ext uri="{FF2B5EF4-FFF2-40B4-BE49-F238E27FC236}">
                <a16:creationId xmlns:a16="http://schemas.microsoft.com/office/drawing/2014/main" id="{22385DBE-F98F-AE4B-8946-213A45BDD9C5}"/>
              </a:ext>
            </a:extLst>
          </p:cNvPr>
          <p:cNvSpPr/>
          <p:nvPr/>
        </p:nvSpPr>
        <p:spPr>
          <a:xfrm>
            <a:off x="1902372" y="2501462"/>
            <a:ext cx="430925" cy="432433"/>
          </a:xfrm>
          <a:prstGeom prst="down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6" name="Freccia destra 35">
            <a:extLst>
              <a:ext uri="{FF2B5EF4-FFF2-40B4-BE49-F238E27FC236}">
                <a16:creationId xmlns:a16="http://schemas.microsoft.com/office/drawing/2014/main" id="{36A3E726-68BF-134B-B21C-363B711C98E9}"/>
              </a:ext>
            </a:extLst>
          </p:cNvPr>
          <p:cNvSpPr/>
          <p:nvPr/>
        </p:nvSpPr>
        <p:spPr>
          <a:xfrm rot="16200000">
            <a:off x="1331719" y="4555521"/>
            <a:ext cx="1543040" cy="192484"/>
          </a:xfrm>
          <a:prstGeom prs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1513564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a:t>
            </a:fld>
            <a:endParaRPr lang="it-IT" sz="1100" dirty="0">
              <a:solidFill>
                <a:schemeClr val="bg1"/>
              </a:solidFill>
              <a:latin typeface="Century Gothic" panose="020B0502020202020204" pitchFamily="34" charset="0"/>
            </a:endParaRPr>
          </a:p>
        </p:txBody>
      </p:sp>
      <p:sp>
        <p:nvSpPr>
          <p:cNvPr id="25" name="Rettangolo 24">
            <a:extLst>
              <a:ext uri="{FF2B5EF4-FFF2-40B4-BE49-F238E27FC236}">
                <a16:creationId xmlns:a16="http://schemas.microsoft.com/office/drawing/2014/main" id="{3F64ADCF-ABC3-144A-88C7-87408DCED48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BILANCIO COME STRUMENTO INFORMATIVO</a:t>
            </a:r>
          </a:p>
        </p:txBody>
      </p:sp>
      <p:sp>
        <p:nvSpPr>
          <p:cNvPr id="2" name="CasellaDiTesto 1">
            <a:extLst>
              <a:ext uri="{FF2B5EF4-FFF2-40B4-BE49-F238E27FC236}">
                <a16:creationId xmlns:a16="http://schemas.microsoft.com/office/drawing/2014/main" id="{BF23D5E1-82A6-9F4E-8F34-EEA14300F793}"/>
              </a:ext>
            </a:extLst>
          </p:cNvPr>
          <p:cNvSpPr txBox="1"/>
          <p:nvPr/>
        </p:nvSpPr>
        <p:spPr>
          <a:xfrm>
            <a:off x="283779" y="588579"/>
            <a:ext cx="8339223" cy="646331"/>
          </a:xfrm>
          <a:prstGeom prst="rect">
            <a:avLst/>
          </a:prstGeom>
          <a:noFill/>
        </p:spPr>
        <p:txBody>
          <a:bodyPr wrap="square" rtlCol="0">
            <a:spAutoFit/>
          </a:bodyPr>
          <a:lstStyle/>
          <a:p>
            <a:r>
              <a:rPr lang="it-IT" dirty="0">
                <a:solidFill>
                  <a:schemeClr val="tx1">
                    <a:lumMod val="75000"/>
                    <a:lumOff val="25000"/>
                  </a:schemeClr>
                </a:solidFill>
                <a:latin typeface="Century Gothic" panose="020B0502020202020204" pitchFamily="34" charset="0"/>
              </a:rPr>
              <a:t>Il bilancio di esercizio è destinato a soddisfare il fabbisogno informativo di molteplici soggetti (</a:t>
            </a:r>
            <a:r>
              <a:rPr lang="it-IT" i="1" dirty="0">
                <a:solidFill>
                  <a:schemeClr val="tx1">
                    <a:lumMod val="75000"/>
                    <a:lumOff val="25000"/>
                  </a:schemeClr>
                </a:solidFill>
                <a:latin typeface="Century Gothic" panose="020B0502020202020204" pitchFamily="34" charset="0"/>
              </a:rPr>
              <a:t>stakeholder) </a:t>
            </a:r>
            <a:endParaRPr lang="it-IT" dirty="0">
              <a:solidFill>
                <a:schemeClr val="tx1">
                  <a:lumMod val="75000"/>
                  <a:lumOff val="25000"/>
                </a:schemeClr>
              </a:solidFill>
              <a:latin typeface="Century Gothic" panose="020B0502020202020204" pitchFamily="34" charset="0"/>
            </a:endParaRPr>
          </a:p>
        </p:txBody>
      </p:sp>
      <p:sp>
        <p:nvSpPr>
          <p:cNvPr id="5" name="Ovale 4">
            <a:extLst>
              <a:ext uri="{FF2B5EF4-FFF2-40B4-BE49-F238E27FC236}">
                <a16:creationId xmlns:a16="http://schemas.microsoft.com/office/drawing/2014/main" id="{52D615B2-797A-624C-BE96-345817A04D14}"/>
              </a:ext>
            </a:extLst>
          </p:cNvPr>
          <p:cNvSpPr/>
          <p:nvPr/>
        </p:nvSpPr>
        <p:spPr>
          <a:xfrm>
            <a:off x="1910648" y="1528728"/>
            <a:ext cx="5085483" cy="4740693"/>
          </a:xfrm>
          <a:prstGeom prst="ellipse">
            <a:avLst/>
          </a:prstGeom>
          <a:solidFill>
            <a:schemeClr val="accent4">
              <a:lumMod val="40000"/>
              <a:lumOff val="60000"/>
            </a:schemeClr>
          </a:solidFill>
          <a:ln>
            <a:noFill/>
          </a:ln>
          <a:effectLst>
            <a:softEdge rad="317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3" name="CasellaDiTesto 2">
            <a:extLst>
              <a:ext uri="{FF2B5EF4-FFF2-40B4-BE49-F238E27FC236}">
                <a16:creationId xmlns:a16="http://schemas.microsoft.com/office/drawing/2014/main" id="{23140ABD-EDFE-EC4E-AFFA-107252A00B06}"/>
              </a:ext>
            </a:extLst>
          </p:cNvPr>
          <p:cNvSpPr txBox="1"/>
          <p:nvPr/>
        </p:nvSpPr>
        <p:spPr>
          <a:xfrm>
            <a:off x="2808520" y="1766929"/>
            <a:ext cx="3289738" cy="3954672"/>
          </a:xfrm>
          <a:prstGeom prst="rect">
            <a:avLst/>
          </a:prstGeom>
          <a:noFill/>
        </p:spPr>
        <p:txBody>
          <a:bodyPr wrap="square" rtlCol="0">
            <a:spAutoFit/>
          </a:bodyPr>
          <a:lstStyle/>
          <a:p>
            <a:pPr algn="ctr">
              <a:lnSpc>
                <a:spcPct val="150000"/>
              </a:lnSpc>
            </a:pPr>
            <a:r>
              <a:rPr lang="it-IT" sz="1300" b="1" dirty="0">
                <a:solidFill>
                  <a:schemeClr val="tx1">
                    <a:lumMod val="65000"/>
                    <a:lumOff val="35000"/>
                  </a:schemeClr>
                </a:solidFill>
                <a:latin typeface="Century Gothic" panose="020B0502020202020204" pitchFamily="34" charset="0"/>
              </a:rPr>
              <a:t>Conferenti capitale di risparmio</a:t>
            </a:r>
          </a:p>
          <a:p>
            <a:pPr algn="ctr">
              <a:lnSpc>
                <a:spcPct val="150000"/>
              </a:lnSpc>
            </a:pPr>
            <a:r>
              <a:rPr lang="it-IT" sz="1300" b="1" dirty="0">
                <a:solidFill>
                  <a:schemeClr val="tx1">
                    <a:lumMod val="65000"/>
                    <a:lumOff val="35000"/>
                  </a:schemeClr>
                </a:solidFill>
                <a:latin typeface="Century Gothic" panose="020B0502020202020204" pitchFamily="34" charset="0"/>
              </a:rPr>
              <a:t>Manager</a:t>
            </a:r>
          </a:p>
          <a:p>
            <a:pPr algn="ctr">
              <a:lnSpc>
                <a:spcPct val="150000"/>
              </a:lnSpc>
            </a:pPr>
            <a:r>
              <a:rPr lang="it-IT" sz="1300" b="1" dirty="0">
                <a:solidFill>
                  <a:schemeClr val="tx1">
                    <a:lumMod val="65000"/>
                    <a:lumOff val="35000"/>
                  </a:schemeClr>
                </a:solidFill>
                <a:latin typeface="Century Gothic" panose="020B0502020202020204" pitchFamily="34" charset="0"/>
              </a:rPr>
              <a:t>Conferenti capitale di prestito</a:t>
            </a:r>
          </a:p>
          <a:p>
            <a:pPr algn="ctr">
              <a:lnSpc>
                <a:spcPct val="150000"/>
              </a:lnSpc>
            </a:pPr>
            <a:r>
              <a:rPr lang="it-IT" sz="1300" b="1" dirty="0">
                <a:solidFill>
                  <a:schemeClr val="tx1">
                    <a:lumMod val="65000"/>
                    <a:lumOff val="35000"/>
                  </a:schemeClr>
                </a:solidFill>
                <a:latin typeface="Century Gothic" panose="020B0502020202020204" pitchFamily="34" charset="0"/>
              </a:rPr>
              <a:t>Investitori istituzionali</a:t>
            </a:r>
          </a:p>
          <a:p>
            <a:pPr algn="ctr">
              <a:lnSpc>
                <a:spcPct val="150000"/>
              </a:lnSpc>
            </a:pPr>
            <a:r>
              <a:rPr lang="it-IT" sz="1300" b="1" dirty="0">
                <a:solidFill>
                  <a:schemeClr val="tx1">
                    <a:lumMod val="65000"/>
                    <a:lumOff val="35000"/>
                  </a:schemeClr>
                </a:solidFill>
                <a:latin typeface="Century Gothic" panose="020B0502020202020204" pitchFamily="34" charset="0"/>
              </a:rPr>
              <a:t>Analisti finanziari e agenzie di rating</a:t>
            </a:r>
          </a:p>
          <a:p>
            <a:pPr algn="ctr">
              <a:lnSpc>
                <a:spcPct val="150000"/>
              </a:lnSpc>
            </a:pPr>
            <a:r>
              <a:rPr lang="it-IT" sz="1300" b="1" dirty="0">
                <a:solidFill>
                  <a:schemeClr val="tx1">
                    <a:lumMod val="65000"/>
                    <a:lumOff val="35000"/>
                  </a:schemeClr>
                </a:solidFill>
                <a:latin typeface="Century Gothic" panose="020B0502020202020204" pitchFamily="34" charset="0"/>
              </a:rPr>
              <a:t>Personale dipendente e sindacati</a:t>
            </a:r>
          </a:p>
          <a:p>
            <a:pPr algn="ctr">
              <a:lnSpc>
                <a:spcPct val="150000"/>
              </a:lnSpc>
            </a:pPr>
            <a:r>
              <a:rPr lang="it-IT" sz="1300" b="1" dirty="0">
                <a:solidFill>
                  <a:schemeClr val="tx1">
                    <a:lumMod val="65000"/>
                    <a:lumOff val="35000"/>
                  </a:schemeClr>
                </a:solidFill>
                <a:latin typeface="Century Gothic" panose="020B0502020202020204" pitchFamily="34" charset="0"/>
              </a:rPr>
              <a:t>Concorrenti</a:t>
            </a:r>
          </a:p>
          <a:p>
            <a:pPr algn="ctr">
              <a:lnSpc>
                <a:spcPct val="150000"/>
              </a:lnSpc>
            </a:pPr>
            <a:r>
              <a:rPr lang="it-IT" sz="1300" b="1" dirty="0">
                <a:solidFill>
                  <a:schemeClr val="tx1">
                    <a:lumMod val="65000"/>
                    <a:lumOff val="35000"/>
                  </a:schemeClr>
                </a:solidFill>
                <a:latin typeface="Century Gothic" panose="020B0502020202020204" pitchFamily="34" charset="0"/>
              </a:rPr>
              <a:t>Fornitori e Clienti</a:t>
            </a:r>
          </a:p>
          <a:p>
            <a:pPr algn="ctr">
              <a:lnSpc>
                <a:spcPct val="150000"/>
              </a:lnSpc>
            </a:pPr>
            <a:r>
              <a:rPr lang="it-IT" sz="1300" b="1" dirty="0">
                <a:solidFill>
                  <a:schemeClr val="tx1">
                    <a:lumMod val="65000"/>
                    <a:lumOff val="35000"/>
                  </a:schemeClr>
                </a:solidFill>
                <a:latin typeface="Century Gothic" panose="020B0502020202020204" pitchFamily="34" charset="0"/>
              </a:rPr>
              <a:t>Revisori</a:t>
            </a:r>
          </a:p>
          <a:p>
            <a:pPr algn="ctr">
              <a:lnSpc>
                <a:spcPct val="150000"/>
              </a:lnSpc>
            </a:pPr>
            <a:r>
              <a:rPr lang="it-IT" sz="1300" b="1" dirty="0">
                <a:solidFill>
                  <a:schemeClr val="tx1">
                    <a:lumMod val="65000"/>
                    <a:lumOff val="35000"/>
                  </a:schemeClr>
                </a:solidFill>
                <a:latin typeface="Century Gothic" panose="020B0502020202020204" pitchFamily="34" charset="0"/>
              </a:rPr>
              <a:t>Amministrazione finanziaria</a:t>
            </a:r>
          </a:p>
          <a:p>
            <a:pPr algn="ctr">
              <a:lnSpc>
                <a:spcPct val="150000"/>
              </a:lnSpc>
            </a:pPr>
            <a:r>
              <a:rPr lang="it-IT" sz="1300" b="1" dirty="0">
                <a:solidFill>
                  <a:schemeClr val="tx1">
                    <a:lumMod val="65000"/>
                    <a:lumOff val="35000"/>
                  </a:schemeClr>
                </a:solidFill>
                <a:latin typeface="Century Gothic" panose="020B0502020202020204" pitchFamily="34" charset="0"/>
              </a:rPr>
              <a:t>Organi giudiziari</a:t>
            </a:r>
          </a:p>
          <a:p>
            <a:pPr algn="ctr">
              <a:lnSpc>
                <a:spcPct val="150000"/>
              </a:lnSpc>
            </a:pPr>
            <a:r>
              <a:rPr lang="it-IT" sz="1300" b="1" dirty="0">
                <a:solidFill>
                  <a:schemeClr val="tx1">
                    <a:lumMod val="65000"/>
                    <a:lumOff val="35000"/>
                  </a:schemeClr>
                </a:solidFill>
                <a:latin typeface="Century Gothic" panose="020B0502020202020204" pitchFamily="34" charset="0"/>
              </a:rPr>
              <a:t>Organi di stampa</a:t>
            </a:r>
          </a:p>
          <a:p>
            <a:pPr algn="ctr">
              <a:lnSpc>
                <a:spcPct val="150000"/>
              </a:lnSpc>
            </a:pPr>
            <a:r>
              <a:rPr lang="it-IT" sz="1300" b="1" dirty="0">
                <a:solidFill>
                  <a:schemeClr val="tx1">
                    <a:lumMod val="65000"/>
                    <a:lumOff val="35000"/>
                  </a:schemeClr>
                </a:solidFill>
                <a:latin typeface="Century Gothic" panose="020B0502020202020204" pitchFamily="34" charset="0"/>
              </a:rPr>
              <a:t>Ricercatori</a:t>
            </a:r>
          </a:p>
        </p:txBody>
      </p:sp>
      <p:sp>
        <p:nvSpPr>
          <p:cNvPr id="8" name="CasellaDiTesto 7">
            <a:extLst>
              <a:ext uri="{FF2B5EF4-FFF2-40B4-BE49-F238E27FC236}">
                <a16:creationId xmlns:a16="http://schemas.microsoft.com/office/drawing/2014/main" id="{48304B81-EA28-2244-A27B-F73CF31A6383}"/>
              </a:ext>
            </a:extLst>
          </p:cNvPr>
          <p:cNvSpPr txBox="1"/>
          <p:nvPr/>
        </p:nvSpPr>
        <p:spPr>
          <a:xfrm>
            <a:off x="6514890" y="5727908"/>
            <a:ext cx="2259724" cy="646331"/>
          </a:xfrm>
          <a:prstGeom prst="rect">
            <a:avLst/>
          </a:prstGeom>
          <a:noFill/>
        </p:spPr>
        <p:txBody>
          <a:bodyPr wrap="square" rtlCol="0">
            <a:spAutoFit/>
          </a:bodyPr>
          <a:lstStyle/>
          <a:p>
            <a:pPr algn="ctr"/>
            <a:r>
              <a:rPr lang="it-IT" b="1" dirty="0">
                <a:solidFill>
                  <a:srgbClr val="C00000"/>
                </a:solidFill>
              </a:rPr>
              <a:t>Area dei destinatari del bilancio</a:t>
            </a:r>
          </a:p>
        </p:txBody>
      </p:sp>
    </p:spTree>
    <p:extLst>
      <p:ext uri="{BB962C8B-B14F-4D97-AF65-F5344CB8AC3E}">
        <p14:creationId xmlns:p14="http://schemas.microsoft.com/office/powerpoint/2010/main" val="1559918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a:extLst>
              <a:ext uri="{FF2B5EF4-FFF2-40B4-BE49-F238E27FC236}">
                <a16:creationId xmlns:a16="http://schemas.microsoft.com/office/drawing/2014/main" id="{A068F6DD-2B24-4A41-8E81-D0ED0FF9E82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METODOLOGIA DI ANALISI DEL BILANCIO</a:t>
            </a:r>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a:t>
            </a:fld>
            <a:endParaRPr lang="it-IT" sz="1100" dirty="0">
              <a:solidFill>
                <a:schemeClr val="bg1"/>
              </a:solidFill>
              <a:latin typeface="Century Gothic" panose="020B0502020202020204" pitchFamily="34" charset="0"/>
            </a:endParaRPr>
          </a:p>
        </p:txBody>
      </p:sp>
      <p:sp>
        <p:nvSpPr>
          <p:cNvPr id="6" name="Text Box 3">
            <a:extLst>
              <a:ext uri="{FF2B5EF4-FFF2-40B4-BE49-F238E27FC236}">
                <a16:creationId xmlns:a16="http://schemas.microsoft.com/office/drawing/2014/main" id="{E6DA5A2A-7298-014B-80D6-0F650648928A}"/>
              </a:ext>
            </a:extLst>
          </p:cNvPr>
          <p:cNvSpPr txBox="1">
            <a:spLocks noChangeArrowheads="1"/>
          </p:cNvSpPr>
          <p:nvPr/>
        </p:nvSpPr>
        <p:spPr bwMode="auto">
          <a:xfrm>
            <a:off x="247776" y="611078"/>
            <a:ext cx="8375226" cy="53423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marL="342900" indent="-342900" eaLnBrk="0">
              <a:defRPr>
                <a:solidFill>
                  <a:schemeClr val="bg1"/>
                </a:solidFill>
                <a:latin typeface="Arial" panose="020B0604020202020204" pitchFamily="34" charset="0"/>
                <a:cs typeface="Lucida Sans Unicode" panose="020B0602030504020204" pitchFamily="34" charset="0"/>
              </a:defRPr>
            </a:lvl1pPr>
            <a:lvl2pPr marL="552450" indent="-395288"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marL="0" indent="0" algn="just" eaLnBrk="1">
              <a:spcBef>
                <a:spcPct val="5000"/>
              </a:spcBef>
              <a:spcAft>
                <a:spcPct val="55000"/>
              </a:spcAft>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Il percorso di analisi della dinamica economico-finanziaria patrimoniale di un’azienda attraverso i dati del bilancio d’esercizio è composto delle seguenti fasi:</a:t>
            </a:r>
          </a:p>
          <a:p>
            <a:pPr lvl="1" defTabSz="914400" eaLnBrk="1" hangingPunct="1">
              <a:spcBef>
                <a:spcPct val="5000"/>
              </a:spcBef>
              <a:spcAft>
                <a:spcPct val="55000"/>
              </a:spcAft>
              <a:buClrTx/>
              <a:buSzTx/>
              <a:buFontTx/>
              <a:buAutoNum type="arabicParenR"/>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lettura del bilancio;</a:t>
            </a:r>
          </a:p>
          <a:p>
            <a:pPr lvl="1" defTabSz="914400" eaLnBrk="1" hangingPunct="1">
              <a:spcBef>
                <a:spcPct val="5000"/>
              </a:spcBef>
              <a:spcAft>
                <a:spcPct val="55000"/>
              </a:spcAft>
              <a:buClrTx/>
              <a:buSzTx/>
              <a:buFontTx/>
              <a:buAutoNum type="arabicParenR"/>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analisi del settore e valutazione della qualità dell’informativa economico-finanziaria dell’azienda;</a:t>
            </a:r>
          </a:p>
          <a:p>
            <a:pPr lvl="1" defTabSz="914400" eaLnBrk="1" hangingPunct="1">
              <a:spcBef>
                <a:spcPct val="5000"/>
              </a:spcBef>
              <a:spcAft>
                <a:spcPct val="55000"/>
              </a:spcAft>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3)	riclassificazione dello Stato patrimoniale;</a:t>
            </a:r>
          </a:p>
          <a:p>
            <a:pPr lvl="1" defTabSz="914400" eaLnBrk="1" hangingPunct="1">
              <a:spcBef>
                <a:spcPct val="5000"/>
              </a:spcBef>
              <a:spcAft>
                <a:spcPct val="55000"/>
              </a:spcAft>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4)	riclassificazione del Conto economico;</a:t>
            </a:r>
          </a:p>
          <a:p>
            <a:pPr lvl="1" defTabSz="914400" eaLnBrk="1" hangingPunct="1">
              <a:spcBef>
                <a:spcPct val="5000"/>
              </a:spcBef>
              <a:spcAft>
                <a:spcPct val="55000"/>
              </a:spcAft>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5)	costruzione di un “SISTEMA” di indicatori di natura patrimoniale-finanziaria ed economica (analisi statica);</a:t>
            </a:r>
          </a:p>
          <a:p>
            <a:pPr lvl="1" defTabSz="914400" eaLnBrk="1" hangingPunct="1">
              <a:spcBef>
                <a:spcPct val="5000"/>
              </a:spcBef>
              <a:spcAft>
                <a:spcPct val="55000"/>
              </a:spcAft>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6)	analisi dei flussi finanziari determinati dalle operazioni di gestione attraverso il rendiconto finanziario (analisi dinamica); </a:t>
            </a:r>
          </a:p>
          <a:p>
            <a:pPr lvl="1" defTabSz="914400" eaLnBrk="1" hangingPunct="1">
              <a:spcBef>
                <a:spcPct val="5000"/>
              </a:spcBef>
              <a:spcAft>
                <a:spcPct val="55000"/>
              </a:spcAft>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7)	valutazione di sintesi dell’azienda.</a:t>
            </a:r>
          </a:p>
        </p:txBody>
      </p:sp>
    </p:spTree>
    <p:extLst>
      <p:ext uri="{BB962C8B-B14F-4D97-AF65-F5344CB8AC3E}">
        <p14:creationId xmlns:p14="http://schemas.microsoft.com/office/powerpoint/2010/main" val="119654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a:extLst>
              <a:ext uri="{FF2B5EF4-FFF2-40B4-BE49-F238E27FC236}">
                <a16:creationId xmlns:a16="http://schemas.microsoft.com/office/drawing/2014/main" id="{A068F6DD-2B24-4A41-8E81-D0ED0FF9E82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CRITICITA’ DELL’ANALISI DI BILANCIO</a:t>
            </a:r>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6</a:t>
            </a:fld>
            <a:endParaRPr lang="it-IT" sz="1100" dirty="0">
              <a:solidFill>
                <a:schemeClr val="bg1"/>
              </a:solidFill>
              <a:latin typeface="Century Gothic" panose="020B0502020202020204" pitchFamily="34" charset="0"/>
            </a:endParaRPr>
          </a:p>
        </p:txBody>
      </p:sp>
      <p:sp>
        <p:nvSpPr>
          <p:cNvPr id="9" name="Text Box 3">
            <a:extLst>
              <a:ext uri="{FF2B5EF4-FFF2-40B4-BE49-F238E27FC236}">
                <a16:creationId xmlns:a16="http://schemas.microsoft.com/office/drawing/2014/main" id="{52FA3161-AF69-8C46-B532-9B535AC62481}"/>
              </a:ext>
            </a:extLst>
          </p:cNvPr>
          <p:cNvSpPr txBox="1">
            <a:spLocks noChangeArrowheads="1"/>
          </p:cNvSpPr>
          <p:nvPr/>
        </p:nvSpPr>
        <p:spPr bwMode="auto">
          <a:xfrm>
            <a:off x="487064" y="955237"/>
            <a:ext cx="8135938" cy="5320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eaLnBrk="0">
              <a:defRPr>
                <a:solidFill>
                  <a:schemeClr val="bg1"/>
                </a:solidFill>
                <a:latin typeface="Arial" panose="020B0604020202020204" pitchFamily="34" charset="0"/>
                <a:cs typeface="Lucida Sans Unicode" panose="020B0602030504020204" pitchFamily="34" charset="0"/>
              </a:defRPr>
            </a:lvl1pPr>
            <a:lvl2pPr marL="468313" indent="-311150"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spcBef>
                <a:spcPct val="55000"/>
              </a:spcBef>
              <a:buClrTx/>
              <a:buSzTx/>
              <a:buFontTx/>
              <a:buNone/>
            </a:pPr>
            <a:r>
              <a:rPr lang="it-IT" altLang="it-IT" sz="1900" dirty="0">
                <a:solidFill>
                  <a:schemeClr val="tx1">
                    <a:lumMod val="75000"/>
                    <a:lumOff val="25000"/>
                  </a:schemeClr>
                </a:solidFill>
                <a:latin typeface="Century Gothic" panose="020B0502020202020204" pitchFamily="34" charset="0"/>
                <a:cs typeface="Arial" panose="020B0604020202020204" pitchFamily="34" charset="0"/>
              </a:rPr>
              <a:t>L’analisi di bilancio incontra una serie di criticità di cui tener conto nel concreto utilizzo della tecnica per valutare le condizioni di una data azienda.</a:t>
            </a:r>
          </a:p>
          <a:p>
            <a:pPr lvl="1" defTabSz="914400" eaLnBrk="1" hangingPunct="1">
              <a:lnSpc>
                <a:spcPct val="100000"/>
              </a:lnSpc>
              <a:spcBef>
                <a:spcPct val="55000"/>
              </a:spcBef>
              <a:buClrTx/>
              <a:buSzTx/>
              <a:buFontTx/>
              <a:buNone/>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1)	La gestione è un fenomeno unitario, per cui può essere isolata in aree e segmenti solo per astrazione;</a:t>
            </a:r>
          </a:p>
          <a:p>
            <a:pPr lvl="1" algn="just" defTabSz="914400" eaLnBrk="1" hangingPunct="1">
              <a:lnSpc>
                <a:spcPct val="100000"/>
              </a:lnSpc>
              <a:spcBef>
                <a:spcPct val="55000"/>
              </a:spcBef>
              <a:buClrTx/>
              <a:buSzTx/>
              <a:buFontTx/>
              <a:buNone/>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2)	I valori desumibili dai dati di bilancio non hanno significato autonomo;</a:t>
            </a:r>
          </a:p>
          <a:p>
            <a:pPr lvl="1" algn="just" defTabSz="914400" eaLnBrk="1" hangingPunct="1">
              <a:lnSpc>
                <a:spcPct val="100000"/>
              </a:lnSpc>
              <a:spcBef>
                <a:spcPct val="55000"/>
              </a:spcBef>
              <a:buClrTx/>
              <a:buSzTx/>
              <a:buFontTx/>
              <a:buNone/>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3)	I singoli indicatori non possono essere interpretati singolarmente, ma solamente nell’ambito del sistema complessivo di cui fanno parte, leggendo le loro molteplici relazioni di interdipendenza e complementarità;</a:t>
            </a:r>
          </a:p>
          <a:p>
            <a:pPr lvl="1" algn="just" defTabSz="914400" eaLnBrk="1" hangingPunct="1">
              <a:lnSpc>
                <a:spcPct val="100000"/>
              </a:lnSpc>
              <a:spcBef>
                <a:spcPct val="55000"/>
              </a:spcBef>
              <a:buClrTx/>
              <a:buSzTx/>
              <a:buFontTx/>
              <a:buNone/>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4)	L’espressività dei dati di bilancio può variare (anche significativamente) sia nello spazio (tra diverse aziende) sia nel tempo;</a:t>
            </a:r>
          </a:p>
          <a:p>
            <a:pPr lvl="1" algn="just" defTabSz="914400" eaLnBrk="1" hangingPunct="1">
              <a:lnSpc>
                <a:spcPct val="100000"/>
              </a:lnSpc>
              <a:spcBef>
                <a:spcPct val="55000"/>
              </a:spcBef>
              <a:buClrTx/>
              <a:buSzTx/>
              <a:buFontTx/>
              <a:buNone/>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5)	Per un’analisi attendibile, occorre disporre di una congrua serie temporale di bilanci.</a:t>
            </a:r>
          </a:p>
        </p:txBody>
      </p:sp>
    </p:spTree>
    <p:extLst>
      <p:ext uri="{BB962C8B-B14F-4D97-AF65-F5344CB8AC3E}">
        <p14:creationId xmlns:p14="http://schemas.microsoft.com/office/powerpoint/2010/main" val="17272761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a:extLst>
              <a:ext uri="{FF2B5EF4-FFF2-40B4-BE49-F238E27FC236}">
                <a16:creationId xmlns:a16="http://schemas.microsoft.com/office/drawing/2014/main" id="{A068F6DD-2B24-4A41-8E81-D0ED0FF9E82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VALUTAZIONE QUALITÀ DELL’INFORMATIVA ECONOMICO-FINANZIARIA</a:t>
            </a:r>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7</a:t>
            </a:fld>
            <a:endParaRPr lang="it-IT" sz="1100" dirty="0">
              <a:solidFill>
                <a:schemeClr val="bg1"/>
              </a:solidFill>
              <a:latin typeface="Century Gothic" panose="020B0502020202020204" pitchFamily="34" charset="0"/>
            </a:endParaRPr>
          </a:p>
        </p:txBody>
      </p:sp>
      <p:sp>
        <p:nvSpPr>
          <p:cNvPr id="5" name="AutoShape 4">
            <a:extLst>
              <a:ext uri="{FF2B5EF4-FFF2-40B4-BE49-F238E27FC236}">
                <a16:creationId xmlns:a16="http://schemas.microsoft.com/office/drawing/2014/main" id="{F1E28537-7F94-7C46-9D76-D68CDCC52A86}"/>
              </a:ext>
            </a:extLst>
          </p:cNvPr>
          <p:cNvSpPr>
            <a:spLocks/>
          </p:cNvSpPr>
          <p:nvPr/>
        </p:nvSpPr>
        <p:spPr bwMode="auto">
          <a:xfrm>
            <a:off x="250825" y="1052513"/>
            <a:ext cx="431800" cy="5040312"/>
          </a:xfrm>
          <a:prstGeom prst="leftBrace">
            <a:avLst>
              <a:gd name="adj1" fmla="val 97273"/>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sz="1600">
              <a:solidFill>
                <a:schemeClr val="tx1">
                  <a:lumMod val="65000"/>
                  <a:lumOff val="35000"/>
                </a:schemeClr>
              </a:solidFill>
              <a:latin typeface="Century Gothic" panose="020B0502020202020204" pitchFamily="34" charset="0"/>
            </a:endParaRPr>
          </a:p>
        </p:txBody>
      </p:sp>
      <p:sp>
        <p:nvSpPr>
          <p:cNvPr id="6" name="Text Box 5">
            <a:extLst>
              <a:ext uri="{FF2B5EF4-FFF2-40B4-BE49-F238E27FC236}">
                <a16:creationId xmlns:a16="http://schemas.microsoft.com/office/drawing/2014/main" id="{981D7723-B5A9-7A42-8713-D47DA2FB5C90}"/>
              </a:ext>
            </a:extLst>
          </p:cNvPr>
          <p:cNvSpPr txBox="1">
            <a:spLocks noChangeArrowheads="1"/>
          </p:cNvSpPr>
          <p:nvPr/>
        </p:nvSpPr>
        <p:spPr bwMode="auto">
          <a:xfrm>
            <a:off x="2268538" y="1989138"/>
            <a:ext cx="16557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spcBef>
                <a:spcPct val="50000"/>
              </a:spcBef>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Specificità del settore</a:t>
            </a:r>
          </a:p>
        </p:txBody>
      </p:sp>
      <p:sp>
        <p:nvSpPr>
          <p:cNvPr id="9" name="Text Box 6">
            <a:extLst>
              <a:ext uri="{FF2B5EF4-FFF2-40B4-BE49-F238E27FC236}">
                <a16:creationId xmlns:a16="http://schemas.microsoft.com/office/drawing/2014/main" id="{C3B00970-B2B8-6C4E-8234-C1302354B671}"/>
              </a:ext>
            </a:extLst>
          </p:cNvPr>
          <p:cNvSpPr txBox="1">
            <a:spLocks noChangeArrowheads="1"/>
          </p:cNvSpPr>
          <p:nvPr/>
        </p:nvSpPr>
        <p:spPr bwMode="auto">
          <a:xfrm>
            <a:off x="2268538" y="3546475"/>
            <a:ext cx="17272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spcBef>
                <a:spcPct val="50000"/>
              </a:spcBef>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Specificità dell’azienda</a:t>
            </a:r>
          </a:p>
        </p:txBody>
      </p:sp>
      <p:sp>
        <p:nvSpPr>
          <p:cNvPr id="10" name="Text Box 7">
            <a:extLst>
              <a:ext uri="{FF2B5EF4-FFF2-40B4-BE49-F238E27FC236}">
                <a16:creationId xmlns:a16="http://schemas.microsoft.com/office/drawing/2014/main" id="{06BB87F4-7CB1-114C-BE36-711190E72ED2}"/>
              </a:ext>
            </a:extLst>
          </p:cNvPr>
          <p:cNvSpPr txBox="1">
            <a:spLocks noChangeArrowheads="1"/>
          </p:cNvSpPr>
          <p:nvPr/>
        </p:nvSpPr>
        <p:spPr bwMode="auto">
          <a:xfrm>
            <a:off x="4572000" y="1989138"/>
            <a:ext cx="37465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spcBef>
                <a:spcPct val="50000"/>
              </a:spcBef>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Es.: aziende sanitarie, azienda bancaria, azienda di costruzione, …</a:t>
            </a:r>
          </a:p>
        </p:txBody>
      </p:sp>
      <p:sp>
        <p:nvSpPr>
          <p:cNvPr id="11" name="Text Box 8">
            <a:extLst>
              <a:ext uri="{FF2B5EF4-FFF2-40B4-BE49-F238E27FC236}">
                <a16:creationId xmlns:a16="http://schemas.microsoft.com/office/drawing/2014/main" id="{A5A6B32B-4CA5-AC4E-860D-E8006BE452E5}"/>
              </a:ext>
            </a:extLst>
          </p:cNvPr>
          <p:cNvSpPr txBox="1">
            <a:spLocks noChangeArrowheads="1"/>
          </p:cNvSpPr>
          <p:nvPr/>
        </p:nvSpPr>
        <p:spPr bwMode="auto">
          <a:xfrm>
            <a:off x="3995738" y="4594225"/>
            <a:ext cx="1727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spcBef>
                <a:spcPct val="50000"/>
              </a:spcBef>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Attendibilità</a:t>
            </a:r>
          </a:p>
        </p:txBody>
      </p:sp>
      <p:sp>
        <p:nvSpPr>
          <p:cNvPr id="12" name="Text Box 9">
            <a:extLst>
              <a:ext uri="{FF2B5EF4-FFF2-40B4-BE49-F238E27FC236}">
                <a16:creationId xmlns:a16="http://schemas.microsoft.com/office/drawing/2014/main" id="{9894BE97-9DE3-624E-ABC5-CA8E1A1698F9}"/>
              </a:ext>
            </a:extLst>
          </p:cNvPr>
          <p:cNvSpPr txBox="1">
            <a:spLocks noChangeArrowheads="1"/>
          </p:cNvSpPr>
          <p:nvPr/>
        </p:nvSpPr>
        <p:spPr bwMode="auto">
          <a:xfrm>
            <a:off x="3924300" y="3213100"/>
            <a:ext cx="18716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spcBef>
                <a:spcPct val="50000"/>
              </a:spcBef>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Discrezionalità</a:t>
            </a:r>
          </a:p>
        </p:txBody>
      </p:sp>
      <p:sp>
        <p:nvSpPr>
          <p:cNvPr id="13" name="AutoShape 10">
            <a:extLst>
              <a:ext uri="{FF2B5EF4-FFF2-40B4-BE49-F238E27FC236}">
                <a16:creationId xmlns:a16="http://schemas.microsoft.com/office/drawing/2014/main" id="{A4A813FD-C144-8341-B622-730F109BE6A0}"/>
              </a:ext>
            </a:extLst>
          </p:cNvPr>
          <p:cNvSpPr>
            <a:spLocks/>
          </p:cNvSpPr>
          <p:nvPr/>
        </p:nvSpPr>
        <p:spPr bwMode="auto">
          <a:xfrm>
            <a:off x="3708400" y="2781300"/>
            <a:ext cx="358775" cy="2232025"/>
          </a:xfrm>
          <a:prstGeom prst="leftBrace">
            <a:avLst>
              <a:gd name="adj1" fmla="val 5184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sz="1600">
              <a:solidFill>
                <a:schemeClr val="tx1">
                  <a:lumMod val="65000"/>
                  <a:lumOff val="35000"/>
                </a:schemeClr>
              </a:solidFill>
              <a:latin typeface="Century Gothic" panose="020B0502020202020204" pitchFamily="34" charset="0"/>
            </a:endParaRPr>
          </a:p>
        </p:txBody>
      </p:sp>
      <p:sp>
        <p:nvSpPr>
          <p:cNvPr id="14" name="Text Box 11">
            <a:extLst>
              <a:ext uri="{FF2B5EF4-FFF2-40B4-BE49-F238E27FC236}">
                <a16:creationId xmlns:a16="http://schemas.microsoft.com/office/drawing/2014/main" id="{2C2CA918-5535-FF42-9D4B-295E3C159FAC}"/>
              </a:ext>
            </a:extLst>
          </p:cNvPr>
          <p:cNvSpPr txBox="1">
            <a:spLocks noChangeArrowheads="1"/>
          </p:cNvSpPr>
          <p:nvPr/>
        </p:nvSpPr>
        <p:spPr bwMode="auto">
          <a:xfrm>
            <a:off x="5679924" y="4343816"/>
            <a:ext cx="3203575"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hangingPunct="1">
              <a:spcBef>
                <a:spcPct val="50000"/>
              </a:spcBef>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E’ riferibile al contenuto di uno specifico bilancio, e si definisce in funzione del rapporto tra quantità economiche “certe” e quantità stimate e congetturate</a:t>
            </a:r>
          </a:p>
        </p:txBody>
      </p:sp>
      <p:sp>
        <p:nvSpPr>
          <p:cNvPr id="15" name="Text Box 12">
            <a:extLst>
              <a:ext uri="{FF2B5EF4-FFF2-40B4-BE49-F238E27FC236}">
                <a16:creationId xmlns:a16="http://schemas.microsoft.com/office/drawing/2014/main" id="{6FD71882-C6F6-6D4F-9A52-7E2AD4BD9516}"/>
              </a:ext>
            </a:extLst>
          </p:cNvPr>
          <p:cNvSpPr txBox="1">
            <a:spLocks noChangeArrowheads="1"/>
          </p:cNvSpPr>
          <p:nvPr/>
        </p:nvSpPr>
        <p:spPr bwMode="auto">
          <a:xfrm>
            <a:off x="611188" y="1196975"/>
            <a:ext cx="49688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spcBef>
                <a:spcPct val="50000"/>
              </a:spcBef>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Importanza di tale valutazione prima dell’avvio della riclassificazione</a:t>
            </a:r>
          </a:p>
        </p:txBody>
      </p:sp>
      <p:sp>
        <p:nvSpPr>
          <p:cNvPr id="16" name="Text Box 13">
            <a:extLst>
              <a:ext uri="{FF2B5EF4-FFF2-40B4-BE49-F238E27FC236}">
                <a16:creationId xmlns:a16="http://schemas.microsoft.com/office/drawing/2014/main" id="{AA7DE396-6302-4B44-BEF4-DEB417116A74}"/>
              </a:ext>
            </a:extLst>
          </p:cNvPr>
          <p:cNvSpPr txBox="1">
            <a:spLocks noChangeArrowheads="1"/>
          </p:cNvSpPr>
          <p:nvPr/>
        </p:nvSpPr>
        <p:spPr bwMode="auto">
          <a:xfrm>
            <a:off x="539750" y="3141663"/>
            <a:ext cx="194468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spcBef>
                <a:spcPct val="50000"/>
              </a:spcBef>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Fattori determinanti</a:t>
            </a:r>
          </a:p>
        </p:txBody>
      </p:sp>
      <p:sp>
        <p:nvSpPr>
          <p:cNvPr id="17" name="Text Box 14">
            <a:extLst>
              <a:ext uri="{FF2B5EF4-FFF2-40B4-BE49-F238E27FC236}">
                <a16:creationId xmlns:a16="http://schemas.microsoft.com/office/drawing/2014/main" id="{902565B8-1E8E-8049-A5BF-FBC6F1CA972F}"/>
              </a:ext>
            </a:extLst>
          </p:cNvPr>
          <p:cNvSpPr txBox="1">
            <a:spLocks noChangeArrowheads="1"/>
          </p:cNvSpPr>
          <p:nvPr/>
        </p:nvSpPr>
        <p:spPr bwMode="auto">
          <a:xfrm>
            <a:off x="539750" y="5445125"/>
            <a:ext cx="3816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spcBef>
                <a:spcPct val="50000"/>
              </a:spcBef>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Possibilità concrete di valutazione</a:t>
            </a:r>
          </a:p>
        </p:txBody>
      </p:sp>
      <p:sp>
        <p:nvSpPr>
          <p:cNvPr id="18" name="AutoShape 15">
            <a:extLst>
              <a:ext uri="{FF2B5EF4-FFF2-40B4-BE49-F238E27FC236}">
                <a16:creationId xmlns:a16="http://schemas.microsoft.com/office/drawing/2014/main" id="{B1C5C1E5-A3C7-2D48-B93C-A47AD28D5AFF}"/>
              </a:ext>
            </a:extLst>
          </p:cNvPr>
          <p:cNvSpPr>
            <a:spLocks/>
          </p:cNvSpPr>
          <p:nvPr/>
        </p:nvSpPr>
        <p:spPr bwMode="auto">
          <a:xfrm>
            <a:off x="1979613" y="1916113"/>
            <a:ext cx="288925" cy="2952750"/>
          </a:xfrm>
          <a:prstGeom prst="leftBrace">
            <a:avLst>
              <a:gd name="adj1" fmla="val 85165"/>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sz="1600">
              <a:solidFill>
                <a:schemeClr val="tx1">
                  <a:lumMod val="65000"/>
                  <a:lumOff val="35000"/>
                </a:schemeClr>
              </a:solidFill>
              <a:latin typeface="Century Gothic" panose="020B0502020202020204" pitchFamily="34" charset="0"/>
            </a:endParaRPr>
          </a:p>
        </p:txBody>
      </p:sp>
      <p:sp>
        <p:nvSpPr>
          <p:cNvPr id="19" name="AutoShape 16">
            <a:extLst>
              <a:ext uri="{FF2B5EF4-FFF2-40B4-BE49-F238E27FC236}">
                <a16:creationId xmlns:a16="http://schemas.microsoft.com/office/drawing/2014/main" id="{FE8074FE-60C7-BD4E-9D58-7A37C599D82D}"/>
              </a:ext>
            </a:extLst>
          </p:cNvPr>
          <p:cNvSpPr>
            <a:spLocks noChangeArrowheads="1"/>
          </p:cNvSpPr>
          <p:nvPr/>
        </p:nvSpPr>
        <p:spPr bwMode="auto">
          <a:xfrm>
            <a:off x="3960018" y="2169319"/>
            <a:ext cx="576263" cy="215900"/>
          </a:xfrm>
          <a:prstGeom prst="rightArrow">
            <a:avLst>
              <a:gd name="adj1" fmla="val 50000"/>
              <a:gd name="adj2" fmla="val 66728"/>
            </a:avLst>
          </a:prstGeom>
          <a:solidFill>
            <a:schemeClr val="accent2"/>
          </a:solidFill>
          <a:ln w="9525">
            <a:solidFill>
              <a:schemeClr val="tx1"/>
            </a:solidFill>
            <a:miter lim="800000"/>
            <a:headEnd/>
            <a:tailEnd/>
          </a:ln>
        </p:spPr>
        <p:txBody>
          <a:bodyPr wrap="none" anchor="ctr"/>
          <a:lstStyle/>
          <a:p>
            <a:endParaRPr lang="it-IT" altLang="it-IT" sz="1600">
              <a:solidFill>
                <a:schemeClr val="tx1">
                  <a:lumMod val="65000"/>
                  <a:lumOff val="35000"/>
                </a:schemeClr>
              </a:solidFill>
              <a:latin typeface="Century Gothic" panose="020B0502020202020204" pitchFamily="34" charset="0"/>
            </a:endParaRPr>
          </a:p>
        </p:txBody>
      </p:sp>
      <p:sp>
        <p:nvSpPr>
          <p:cNvPr id="20" name="Text Box 17">
            <a:extLst>
              <a:ext uri="{FF2B5EF4-FFF2-40B4-BE49-F238E27FC236}">
                <a16:creationId xmlns:a16="http://schemas.microsoft.com/office/drawing/2014/main" id="{F611E694-FAFD-1E41-9310-57A9353505FB}"/>
              </a:ext>
            </a:extLst>
          </p:cNvPr>
          <p:cNvSpPr txBox="1">
            <a:spLocks noChangeArrowheads="1"/>
          </p:cNvSpPr>
          <p:nvPr/>
        </p:nvSpPr>
        <p:spPr bwMode="auto">
          <a:xfrm>
            <a:off x="5688013" y="2781300"/>
            <a:ext cx="3201193"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hangingPunct="1">
              <a:spcBef>
                <a:spcPct val="50000"/>
              </a:spcBef>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Dipende dal comportamento degli amministratori nella formazione del bilancio, in termini di coerenza delle ipotesi assunte con la realtà economica da rappresentare</a:t>
            </a:r>
          </a:p>
        </p:txBody>
      </p:sp>
      <p:cxnSp>
        <p:nvCxnSpPr>
          <p:cNvPr id="21" name="AutoShape 18">
            <a:extLst>
              <a:ext uri="{FF2B5EF4-FFF2-40B4-BE49-F238E27FC236}">
                <a16:creationId xmlns:a16="http://schemas.microsoft.com/office/drawing/2014/main" id="{5E4F9C85-002B-1B4F-A50D-FBCF3067D949}"/>
              </a:ext>
            </a:extLst>
          </p:cNvPr>
          <p:cNvCxnSpPr>
            <a:cxnSpLocks noChangeShapeType="1"/>
            <a:stCxn id="11" idx="2"/>
            <a:endCxn id="17" idx="3"/>
          </p:cNvCxnSpPr>
          <p:nvPr/>
        </p:nvCxnSpPr>
        <p:spPr bwMode="auto">
          <a:xfrm rot="5400000">
            <a:off x="4266908" y="5021971"/>
            <a:ext cx="681623" cy="503238"/>
          </a:xfrm>
          <a:prstGeom prst="bentConnector2">
            <a:avLst/>
          </a:prstGeom>
          <a:noFill/>
          <a:ln w="57150">
            <a:solidFill>
              <a:schemeClr val="accent2"/>
            </a:solidFill>
            <a:miter lim="800000"/>
            <a:headEnd/>
            <a:tailEnd type="triangle" w="med" len="med"/>
          </a:ln>
          <a:extLst>
            <a:ext uri="{909E8E84-426E-40DD-AFC4-6F175D3DCCD1}">
              <a14:hiddenFill xmlns:a14="http://schemas.microsoft.com/office/drawing/2010/main">
                <a:noFill/>
              </a14:hiddenFill>
            </a:ext>
          </a:extLst>
        </p:spPr>
      </p:cxnSp>
      <p:cxnSp>
        <p:nvCxnSpPr>
          <p:cNvPr id="22" name="AutoShape 19">
            <a:extLst>
              <a:ext uri="{FF2B5EF4-FFF2-40B4-BE49-F238E27FC236}">
                <a16:creationId xmlns:a16="http://schemas.microsoft.com/office/drawing/2014/main" id="{B6FC2294-CF6F-4C47-AEA8-E85EFBA4106C}"/>
              </a:ext>
            </a:extLst>
          </p:cNvPr>
          <p:cNvCxnSpPr>
            <a:cxnSpLocks noChangeShapeType="1"/>
            <a:stCxn id="12" idx="2"/>
            <a:endCxn id="11" idx="0"/>
          </p:cNvCxnSpPr>
          <p:nvPr/>
        </p:nvCxnSpPr>
        <p:spPr bwMode="auto">
          <a:xfrm flipH="1">
            <a:off x="4859338" y="3551654"/>
            <a:ext cx="794" cy="1042571"/>
          </a:xfrm>
          <a:prstGeom prst="straightConnector1">
            <a:avLst/>
          </a:prstGeom>
          <a:noFill/>
          <a:ln w="57150">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929455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2344EC7A-48F7-6949-97BD-387F87B4F1A3}"/>
              </a:ext>
            </a:extLst>
          </p:cNvPr>
          <p:cNvSpPr txBox="1"/>
          <p:nvPr/>
        </p:nvSpPr>
        <p:spPr>
          <a:xfrm>
            <a:off x="472331" y="1521502"/>
            <a:ext cx="8225763" cy="4257206"/>
          </a:xfrm>
          <a:prstGeom prst="rect">
            <a:avLst/>
          </a:prstGeom>
          <a:gradFill>
            <a:gsLst>
              <a:gs pos="0">
                <a:srgbClr val="EDEDED"/>
              </a:gs>
              <a:gs pos="64999">
                <a:srgbClr val="D0D0D0"/>
              </a:gs>
              <a:gs pos="100000">
                <a:srgbClr val="BCBCBC"/>
              </a:gs>
            </a:gsLst>
            <a:lin ang="5400000" scaled="1"/>
          </a:gradFill>
          <a:ln>
            <a:solidFill>
              <a:schemeClr val="accent2"/>
            </a:solidFill>
          </a:ln>
        </p:spPr>
        <p:txBody>
          <a:bodyPr wrap="square" rtlCol="0">
            <a:spAutoFit/>
          </a:bodyPr>
          <a:lstStyle/>
          <a:p>
            <a:endParaRPr lang="it-IT" dirty="0"/>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a:t>
            </a:fld>
            <a:endParaRPr lang="it-IT" sz="1100" dirty="0">
              <a:solidFill>
                <a:schemeClr val="bg1"/>
              </a:solidFill>
              <a:latin typeface="Century Gothic" panose="020B0502020202020204" pitchFamily="34" charset="0"/>
            </a:endParaRPr>
          </a:p>
        </p:txBody>
      </p:sp>
      <p:sp>
        <p:nvSpPr>
          <p:cNvPr id="25" name="Rettangolo 24">
            <a:extLst>
              <a:ext uri="{FF2B5EF4-FFF2-40B4-BE49-F238E27FC236}">
                <a16:creationId xmlns:a16="http://schemas.microsoft.com/office/drawing/2014/main" id="{3F64ADCF-ABC3-144A-88C7-87408DCED48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2" name="CasellaDiTesto 1">
            <a:extLst>
              <a:ext uri="{FF2B5EF4-FFF2-40B4-BE49-F238E27FC236}">
                <a16:creationId xmlns:a16="http://schemas.microsoft.com/office/drawing/2014/main" id="{205AE614-C261-1140-86EB-EDD8108727E2}"/>
              </a:ext>
            </a:extLst>
          </p:cNvPr>
          <p:cNvSpPr txBox="1"/>
          <p:nvPr/>
        </p:nvSpPr>
        <p:spPr>
          <a:xfrm>
            <a:off x="680550" y="3136612"/>
            <a:ext cx="6832320" cy="1570287"/>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defPPr>
              <a:defRPr lang="it-IT"/>
            </a:defPPr>
            <a:lvl1pPr indent="0" eaLnBrk="0">
              <a:lnSpc>
                <a:spcPct val="100000"/>
              </a:lnSpc>
              <a:buClrTx/>
              <a:buSzTx/>
              <a:defRPr sz="2800" b="1">
                <a:solidFill>
                  <a:schemeClr val="tx1">
                    <a:lumMod val="75000"/>
                    <a:lumOff val="25000"/>
                  </a:schemeClr>
                </a:solidFill>
                <a:effectLst>
                  <a:outerShdw blurRad="50800" dist="76200" dir="2160000" algn="ctr" rotWithShape="0">
                    <a:srgbClr val="000000">
                      <a:alpha val="43137"/>
                    </a:srgbClr>
                  </a:outerShdw>
                </a:effectLst>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sz="3200" dirty="0"/>
              <a:t>1. IL PREAMBOLO: </a:t>
            </a:r>
          </a:p>
          <a:p>
            <a:r>
              <a:rPr lang="it-IT" sz="3200" dirty="0"/>
              <a:t>GLI SCHEMI DEL BILANCIO D’ESERCIZIO</a:t>
            </a:r>
          </a:p>
        </p:txBody>
      </p:sp>
    </p:spTree>
    <p:extLst>
      <p:ext uri="{BB962C8B-B14F-4D97-AF65-F5344CB8AC3E}">
        <p14:creationId xmlns:p14="http://schemas.microsoft.com/office/powerpoint/2010/main" val="37824742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a:t>
            </a:fld>
            <a:endParaRPr lang="it-IT" sz="1100" dirty="0">
              <a:solidFill>
                <a:schemeClr val="bg1"/>
              </a:solidFill>
              <a:latin typeface="Century Gothic" panose="020B0502020202020204" pitchFamily="34" charset="0"/>
            </a:endParaRPr>
          </a:p>
        </p:txBody>
      </p:sp>
      <p:sp>
        <p:nvSpPr>
          <p:cNvPr id="25" name="Rettangolo 24">
            <a:extLst>
              <a:ext uri="{FF2B5EF4-FFF2-40B4-BE49-F238E27FC236}">
                <a16:creationId xmlns:a16="http://schemas.microsoft.com/office/drawing/2014/main" id="{3F64ADCF-ABC3-144A-88C7-87408DCED48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BILANCIO D’ESERCIZIO</a:t>
            </a:r>
          </a:p>
        </p:txBody>
      </p:sp>
      <p:sp>
        <p:nvSpPr>
          <p:cNvPr id="27" name="AutoShape 3">
            <a:extLst>
              <a:ext uri="{FF2B5EF4-FFF2-40B4-BE49-F238E27FC236}">
                <a16:creationId xmlns:a16="http://schemas.microsoft.com/office/drawing/2014/main" id="{01D20D75-2BAC-EA44-95C9-AAA969700745}"/>
              </a:ext>
            </a:extLst>
          </p:cNvPr>
          <p:cNvSpPr>
            <a:spLocks/>
          </p:cNvSpPr>
          <p:nvPr/>
        </p:nvSpPr>
        <p:spPr bwMode="auto">
          <a:xfrm>
            <a:off x="1211451" y="494845"/>
            <a:ext cx="358775" cy="6154244"/>
          </a:xfrm>
          <a:prstGeom prst="leftBrace">
            <a:avLst>
              <a:gd name="adj1" fmla="val 94526"/>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200">
              <a:latin typeface="Century Gothic" panose="020B0502020202020204" pitchFamily="34" charset="0"/>
              <a:cs typeface="Times New Roman" panose="02020603050405020304" pitchFamily="18" charset="0"/>
            </a:endParaRPr>
          </a:p>
        </p:txBody>
      </p:sp>
      <p:sp>
        <p:nvSpPr>
          <p:cNvPr id="28" name="Text Box 4">
            <a:extLst>
              <a:ext uri="{FF2B5EF4-FFF2-40B4-BE49-F238E27FC236}">
                <a16:creationId xmlns:a16="http://schemas.microsoft.com/office/drawing/2014/main" id="{53401860-F890-374E-AF77-0024953FF35F}"/>
              </a:ext>
            </a:extLst>
          </p:cNvPr>
          <p:cNvSpPr txBox="1">
            <a:spLocks noChangeArrowheads="1"/>
          </p:cNvSpPr>
          <p:nvPr/>
        </p:nvSpPr>
        <p:spPr bwMode="auto">
          <a:xfrm>
            <a:off x="238305" y="607012"/>
            <a:ext cx="617605" cy="5994544"/>
          </a:xfrm>
          <a:prstGeom prst="rect">
            <a:avLst/>
          </a:prstGeom>
          <a:solidFill>
            <a:schemeClr val="accent6">
              <a:lumMod val="60000"/>
              <a:lumOff val="40000"/>
            </a:schemeClr>
          </a:solidFill>
          <a:ln>
            <a:noFill/>
          </a:ln>
        </p:spPr>
        <p:txBody>
          <a:bodyPr vert="vert270"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lnSpc>
                <a:spcPct val="70000"/>
              </a:lnSpc>
              <a:spcBef>
                <a:spcPct val="25000"/>
              </a:spcBef>
              <a:buFontTx/>
              <a:buNone/>
            </a:pPr>
            <a:r>
              <a:rPr lang="it-IT" altLang="en-US" sz="2000" b="1" dirty="0">
                <a:solidFill>
                  <a:schemeClr val="tx1">
                    <a:lumMod val="75000"/>
                    <a:lumOff val="25000"/>
                  </a:schemeClr>
                </a:solidFill>
                <a:latin typeface="Century Gothic" panose="020B0502020202020204" pitchFamily="34" charset="0"/>
                <a:cs typeface="Times New Roman" panose="02020603050405020304" pitchFamily="18" charset="0"/>
              </a:rPr>
              <a:t>Panorama delle norme e dei principi sul bilancio annuale in Italia</a:t>
            </a:r>
          </a:p>
        </p:txBody>
      </p:sp>
      <p:sp>
        <p:nvSpPr>
          <p:cNvPr id="29" name="Text Box 6">
            <a:extLst>
              <a:ext uri="{FF2B5EF4-FFF2-40B4-BE49-F238E27FC236}">
                <a16:creationId xmlns:a16="http://schemas.microsoft.com/office/drawing/2014/main" id="{2C3D14D7-A2AA-0247-B6C4-B260DFABA47D}"/>
              </a:ext>
            </a:extLst>
          </p:cNvPr>
          <p:cNvSpPr txBox="1">
            <a:spLocks noChangeArrowheads="1"/>
          </p:cNvSpPr>
          <p:nvPr/>
        </p:nvSpPr>
        <p:spPr bwMode="auto">
          <a:xfrm>
            <a:off x="1490129" y="635823"/>
            <a:ext cx="21590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a:spcBef>
                <a:spcPct val="20000"/>
              </a:spcBef>
              <a:buChar char="•"/>
              <a:tabLst>
                <a:tab pos="185738" algn="l"/>
              </a:tabLst>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tabLst>
                <a:tab pos="185738" algn="l"/>
              </a:tabLst>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tabLst>
                <a:tab pos="185738" algn="l"/>
              </a:tabLst>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tabLst>
                <a:tab pos="185738" algn="l"/>
              </a:tabLst>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tabLst>
                <a:tab pos="185738" algn="l"/>
              </a:tabLst>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tabLst>
                <a:tab pos="185738" algn="l"/>
              </a:tabLst>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tabLst>
                <a:tab pos="185738" algn="l"/>
              </a:tabLst>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tabLst>
                <a:tab pos="185738" algn="l"/>
              </a:tabLst>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tabLst>
                <a:tab pos="185738" algn="l"/>
              </a:tabLst>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just" eaLnBrk="1" hangingPunct="1">
              <a:spcBef>
                <a:spcPct val="25000"/>
              </a:spcBef>
            </a:pPr>
            <a:r>
              <a:rPr lang="it-IT" altLang="en-US" sz="1400" b="1" dirty="0">
                <a:solidFill>
                  <a:schemeClr val="tx1">
                    <a:lumMod val="75000"/>
                    <a:lumOff val="25000"/>
                  </a:schemeClr>
                </a:solidFill>
                <a:latin typeface="Century Gothic" panose="020B0502020202020204" pitchFamily="34" charset="0"/>
                <a:cs typeface="Times New Roman" panose="02020603050405020304" pitchFamily="18" charset="0"/>
              </a:rPr>
              <a:t>Codice civile</a:t>
            </a:r>
          </a:p>
        </p:txBody>
      </p:sp>
      <p:sp>
        <p:nvSpPr>
          <p:cNvPr id="30" name="Text Box 6">
            <a:extLst>
              <a:ext uri="{FF2B5EF4-FFF2-40B4-BE49-F238E27FC236}">
                <a16:creationId xmlns:a16="http://schemas.microsoft.com/office/drawing/2014/main" id="{F2BBB458-5FAE-7740-AB95-F2A356D713C2}"/>
              </a:ext>
            </a:extLst>
          </p:cNvPr>
          <p:cNvSpPr txBox="1">
            <a:spLocks noChangeArrowheads="1"/>
          </p:cNvSpPr>
          <p:nvPr/>
        </p:nvSpPr>
        <p:spPr bwMode="auto">
          <a:xfrm>
            <a:off x="1490129" y="4105384"/>
            <a:ext cx="1871663" cy="26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lnSpc>
                <a:spcPct val="80000"/>
              </a:lnSpc>
              <a:spcBef>
                <a:spcPct val="25000"/>
              </a:spcBef>
            </a:pPr>
            <a:r>
              <a:rPr lang="it-IT" altLang="en-US" sz="1400" b="1" dirty="0">
                <a:solidFill>
                  <a:schemeClr val="tx1">
                    <a:lumMod val="75000"/>
                    <a:lumOff val="25000"/>
                  </a:schemeClr>
                </a:solidFill>
                <a:latin typeface="Century Gothic" panose="020B0502020202020204" pitchFamily="34" charset="0"/>
                <a:cs typeface="Times New Roman" panose="02020603050405020304" pitchFamily="18" charset="0"/>
              </a:rPr>
              <a:t>Prassi contabile</a:t>
            </a:r>
          </a:p>
        </p:txBody>
      </p:sp>
      <p:sp>
        <p:nvSpPr>
          <p:cNvPr id="31" name="Text Box 6">
            <a:extLst>
              <a:ext uri="{FF2B5EF4-FFF2-40B4-BE49-F238E27FC236}">
                <a16:creationId xmlns:a16="http://schemas.microsoft.com/office/drawing/2014/main" id="{D837D371-6677-BE40-AC5C-A4C60F9B0BD2}"/>
              </a:ext>
            </a:extLst>
          </p:cNvPr>
          <p:cNvSpPr txBox="1">
            <a:spLocks noChangeArrowheads="1"/>
          </p:cNvSpPr>
          <p:nvPr/>
        </p:nvSpPr>
        <p:spPr bwMode="auto">
          <a:xfrm>
            <a:off x="1492199" y="6238547"/>
            <a:ext cx="2159000" cy="245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lnSpc>
                <a:spcPct val="70000"/>
              </a:lnSpc>
              <a:spcBef>
                <a:spcPct val="25000"/>
              </a:spcBef>
            </a:pPr>
            <a:r>
              <a:rPr lang="it-IT" altLang="en-US" sz="1400" b="1" dirty="0">
                <a:solidFill>
                  <a:schemeClr val="tx1">
                    <a:lumMod val="75000"/>
                    <a:lumOff val="25000"/>
                  </a:schemeClr>
                </a:solidFill>
                <a:latin typeface="Century Gothic" panose="020B0502020202020204" pitchFamily="34" charset="0"/>
                <a:cs typeface="Times New Roman" panose="02020603050405020304" pitchFamily="18" charset="0"/>
              </a:rPr>
              <a:t>Disciplina fiscale</a:t>
            </a:r>
          </a:p>
        </p:txBody>
      </p:sp>
      <p:sp>
        <p:nvSpPr>
          <p:cNvPr id="32" name="AutoShape 3">
            <a:extLst>
              <a:ext uri="{FF2B5EF4-FFF2-40B4-BE49-F238E27FC236}">
                <a16:creationId xmlns:a16="http://schemas.microsoft.com/office/drawing/2014/main" id="{85ADBE34-4263-E043-9C92-7DBA37D83A92}"/>
              </a:ext>
            </a:extLst>
          </p:cNvPr>
          <p:cNvSpPr>
            <a:spLocks/>
          </p:cNvSpPr>
          <p:nvPr/>
        </p:nvSpPr>
        <p:spPr bwMode="auto">
          <a:xfrm>
            <a:off x="3671887" y="494845"/>
            <a:ext cx="436563" cy="870418"/>
          </a:xfrm>
          <a:prstGeom prst="leftBrace">
            <a:avLst>
              <a:gd name="adj1" fmla="val 36229"/>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200">
              <a:latin typeface="Century Gothic" panose="020B0502020202020204" pitchFamily="34" charset="0"/>
              <a:cs typeface="Times New Roman" panose="02020603050405020304" pitchFamily="18" charset="0"/>
            </a:endParaRPr>
          </a:p>
        </p:txBody>
      </p:sp>
      <p:sp>
        <p:nvSpPr>
          <p:cNvPr id="33" name="Text Box 4">
            <a:extLst>
              <a:ext uri="{FF2B5EF4-FFF2-40B4-BE49-F238E27FC236}">
                <a16:creationId xmlns:a16="http://schemas.microsoft.com/office/drawing/2014/main" id="{AA8B3045-467E-B248-91AD-742FBBF88814}"/>
              </a:ext>
            </a:extLst>
          </p:cNvPr>
          <p:cNvSpPr txBox="1">
            <a:spLocks noChangeArrowheads="1"/>
          </p:cNvSpPr>
          <p:nvPr/>
        </p:nvSpPr>
        <p:spPr bwMode="auto">
          <a:xfrm>
            <a:off x="4117401" y="488100"/>
            <a:ext cx="4671000" cy="87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25000"/>
              </a:spcBef>
            </a:pPr>
            <a:r>
              <a:rPr lang="it-IT" altLang="en-US" sz="1200" dirty="0">
                <a:solidFill>
                  <a:schemeClr val="tx1">
                    <a:lumMod val="75000"/>
                    <a:lumOff val="25000"/>
                  </a:schemeClr>
                </a:solidFill>
                <a:latin typeface="Century Gothic" panose="020B0502020202020204" pitchFamily="34" charset="0"/>
                <a:cs typeface="Times New Roman" panose="02020603050405020304" pitchFamily="18" charset="0"/>
              </a:rPr>
              <a:t>Rappresenta la fonte più importante delle norme sul bilancio delle imprese industriali e commerciali (non quotate)</a:t>
            </a:r>
          </a:p>
          <a:p>
            <a:pPr eaLnBrk="1" hangingPunct="1">
              <a:spcBef>
                <a:spcPct val="25000"/>
              </a:spcBef>
            </a:pPr>
            <a:r>
              <a:rPr lang="it-IT" altLang="en-US" sz="1200" dirty="0">
                <a:solidFill>
                  <a:schemeClr val="tx1">
                    <a:lumMod val="75000"/>
                    <a:lumOff val="25000"/>
                  </a:schemeClr>
                </a:solidFill>
                <a:latin typeface="Century Gothic" panose="020B0502020202020204" pitchFamily="34" charset="0"/>
                <a:cs typeface="Times New Roman" panose="02020603050405020304" pitchFamily="18" charset="0"/>
              </a:rPr>
              <a:t>Ne disciplina sia la forma che il contenuto</a:t>
            </a:r>
          </a:p>
        </p:txBody>
      </p:sp>
      <p:sp>
        <p:nvSpPr>
          <p:cNvPr id="34" name="AutoShape 3">
            <a:extLst>
              <a:ext uri="{FF2B5EF4-FFF2-40B4-BE49-F238E27FC236}">
                <a16:creationId xmlns:a16="http://schemas.microsoft.com/office/drawing/2014/main" id="{820EF966-D060-3047-A013-F162A76A6240}"/>
              </a:ext>
            </a:extLst>
          </p:cNvPr>
          <p:cNvSpPr>
            <a:spLocks/>
          </p:cNvSpPr>
          <p:nvPr/>
        </p:nvSpPr>
        <p:spPr bwMode="auto">
          <a:xfrm>
            <a:off x="3492500" y="2817813"/>
            <a:ext cx="358775" cy="2808287"/>
          </a:xfrm>
          <a:prstGeom prst="leftBrace">
            <a:avLst>
              <a:gd name="adj1" fmla="val 6729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200">
              <a:latin typeface="Century Gothic" panose="020B0502020202020204" pitchFamily="34" charset="0"/>
              <a:cs typeface="Times New Roman" panose="02020603050405020304" pitchFamily="18" charset="0"/>
            </a:endParaRPr>
          </a:p>
        </p:txBody>
      </p:sp>
      <p:sp>
        <p:nvSpPr>
          <p:cNvPr id="35" name="Text Box 4">
            <a:extLst>
              <a:ext uri="{FF2B5EF4-FFF2-40B4-BE49-F238E27FC236}">
                <a16:creationId xmlns:a16="http://schemas.microsoft.com/office/drawing/2014/main" id="{B80F8DE1-4679-EB46-A44A-2B739C6909C6}"/>
              </a:ext>
            </a:extLst>
          </p:cNvPr>
          <p:cNvSpPr txBox="1">
            <a:spLocks noChangeArrowheads="1"/>
          </p:cNvSpPr>
          <p:nvPr/>
        </p:nvSpPr>
        <p:spPr bwMode="auto">
          <a:xfrm>
            <a:off x="3708400" y="3175000"/>
            <a:ext cx="16954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25000"/>
              </a:spcBef>
            </a:pPr>
            <a:r>
              <a:rPr lang="it-IT" altLang="en-US" sz="1400" dirty="0">
                <a:solidFill>
                  <a:schemeClr val="tx1">
                    <a:lumMod val="75000"/>
                    <a:lumOff val="25000"/>
                  </a:schemeClr>
                </a:solidFill>
                <a:latin typeface="Century Gothic" panose="020B0502020202020204" pitchFamily="34" charset="0"/>
                <a:cs typeface="Times New Roman" panose="02020603050405020304" pitchFamily="18" charset="0"/>
              </a:rPr>
              <a:t>Sul piano nazionale</a:t>
            </a:r>
          </a:p>
        </p:txBody>
      </p:sp>
      <p:sp>
        <p:nvSpPr>
          <p:cNvPr id="36" name="Text Box 4">
            <a:extLst>
              <a:ext uri="{FF2B5EF4-FFF2-40B4-BE49-F238E27FC236}">
                <a16:creationId xmlns:a16="http://schemas.microsoft.com/office/drawing/2014/main" id="{5FC47609-1788-C14F-BDF0-8C081E8C2162}"/>
              </a:ext>
            </a:extLst>
          </p:cNvPr>
          <p:cNvSpPr txBox="1">
            <a:spLocks noChangeArrowheads="1"/>
          </p:cNvSpPr>
          <p:nvPr/>
        </p:nvSpPr>
        <p:spPr bwMode="auto">
          <a:xfrm>
            <a:off x="3708400" y="4494213"/>
            <a:ext cx="19843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25000"/>
              </a:spcBef>
            </a:pPr>
            <a:r>
              <a:rPr lang="it-IT" altLang="en-US" sz="1400" dirty="0">
                <a:solidFill>
                  <a:schemeClr val="tx1">
                    <a:lumMod val="75000"/>
                    <a:lumOff val="25000"/>
                  </a:schemeClr>
                </a:solidFill>
                <a:latin typeface="Century Gothic" panose="020B0502020202020204" pitchFamily="34" charset="0"/>
                <a:cs typeface="Times New Roman" panose="02020603050405020304" pitchFamily="18" charset="0"/>
              </a:rPr>
              <a:t>Sul piano internazionale</a:t>
            </a:r>
          </a:p>
        </p:txBody>
      </p:sp>
      <p:sp>
        <p:nvSpPr>
          <p:cNvPr id="37" name="Text Box 4">
            <a:extLst>
              <a:ext uri="{FF2B5EF4-FFF2-40B4-BE49-F238E27FC236}">
                <a16:creationId xmlns:a16="http://schemas.microsoft.com/office/drawing/2014/main" id="{FD809EFA-7B22-ED48-B86B-A9FBFEB01F9D}"/>
              </a:ext>
            </a:extLst>
          </p:cNvPr>
          <p:cNvSpPr txBox="1">
            <a:spLocks noChangeArrowheads="1"/>
          </p:cNvSpPr>
          <p:nvPr/>
        </p:nvSpPr>
        <p:spPr bwMode="auto">
          <a:xfrm>
            <a:off x="5249863" y="3249187"/>
            <a:ext cx="792162" cy="355097"/>
          </a:xfrm>
          <a:prstGeom prst="rect">
            <a:avLst/>
          </a:prstGeom>
          <a:solidFill>
            <a:schemeClr val="accent2"/>
          </a:solidFill>
          <a:ln w="9525">
            <a:solidFill>
              <a:schemeClr val="tx1"/>
            </a:solidFill>
            <a:miter lim="800000"/>
            <a:headEnd/>
            <a:tailEnd/>
          </a:ln>
        </p:spPr>
        <p:txBody>
          <a:bodyPr>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lnSpc>
                <a:spcPts val="2200"/>
              </a:lnSpc>
              <a:spcBef>
                <a:spcPct val="25000"/>
              </a:spcBef>
              <a:buFontTx/>
              <a:buNone/>
            </a:pPr>
            <a:r>
              <a:rPr lang="it-IT" altLang="en-US" sz="1400">
                <a:solidFill>
                  <a:schemeClr val="bg1"/>
                </a:solidFill>
                <a:latin typeface="Century Gothic" panose="020B0502020202020204" pitchFamily="34" charset="0"/>
                <a:cs typeface="Times New Roman" panose="02020603050405020304" pitchFamily="18" charset="0"/>
              </a:rPr>
              <a:t>OIC </a:t>
            </a:r>
            <a:endParaRPr lang="it-IT" altLang="en-US" sz="1400" i="1">
              <a:solidFill>
                <a:schemeClr val="bg1"/>
              </a:solidFill>
              <a:latin typeface="Century Gothic" panose="020B0502020202020204" pitchFamily="34" charset="0"/>
              <a:cs typeface="Times New Roman" panose="02020603050405020304" pitchFamily="18" charset="0"/>
            </a:endParaRPr>
          </a:p>
        </p:txBody>
      </p:sp>
      <p:sp>
        <p:nvSpPr>
          <p:cNvPr id="38" name="Text Box 4">
            <a:extLst>
              <a:ext uri="{FF2B5EF4-FFF2-40B4-BE49-F238E27FC236}">
                <a16:creationId xmlns:a16="http://schemas.microsoft.com/office/drawing/2014/main" id="{7CAD301E-AC69-FD40-A5FE-FFD5ABCE5E4B}"/>
              </a:ext>
            </a:extLst>
          </p:cNvPr>
          <p:cNvSpPr txBox="1">
            <a:spLocks noChangeArrowheads="1"/>
          </p:cNvSpPr>
          <p:nvPr/>
        </p:nvSpPr>
        <p:spPr bwMode="auto">
          <a:xfrm>
            <a:off x="6277459" y="3263039"/>
            <a:ext cx="2062782" cy="352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lnSpc>
                <a:spcPct val="70000"/>
              </a:lnSpc>
              <a:spcBef>
                <a:spcPct val="25000"/>
              </a:spcBef>
              <a:buFontTx/>
              <a:buNone/>
            </a:pPr>
            <a:r>
              <a:rPr lang="it-IT" altLang="en-US" sz="1200" dirty="0">
                <a:solidFill>
                  <a:schemeClr val="tx1">
                    <a:lumMod val="75000"/>
                    <a:lumOff val="25000"/>
                  </a:schemeClr>
                </a:solidFill>
                <a:latin typeface="Century Gothic" panose="020B0502020202020204" pitchFamily="34" charset="0"/>
                <a:cs typeface="Times New Roman" panose="02020603050405020304" pitchFamily="18" charset="0"/>
              </a:rPr>
              <a:t>E</a:t>
            </a:r>
            <a:r>
              <a:rPr lang="ja-JP" altLang="it-IT" sz="1200">
                <a:solidFill>
                  <a:schemeClr val="tx1">
                    <a:lumMod val="75000"/>
                    <a:lumOff val="25000"/>
                  </a:schemeClr>
                </a:solidFill>
                <a:latin typeface="Century Gothic" panose="020B0502020202020204" pitchFamily="34" charset="0"/>
                <a:cs typeface="Times New Roman" panose="02020603050405020304" pitchFamily="18" charset="0"/>
              </a:rPr>
              <a:t>’</a:t>
            </a:r>
            <a:r>
              <a:rPr lang="it-IT" altLang="ja-JP" sz="1200" dirty="0">
                <a:solidFill>
                  <a:schemeClr val="tx1">
                    <a:lumMod val="75000"/>
                    <a:lumOff val="25000"/>
                  </a:schemeClr>
                </a:solidFill>
                <a:latin typeface="Century Gothic" panose="020B0502020202020204" pitchFamily="34" charset="0"/>
                <a:cs typeface="Times New Roman" panose="02020603050405020304" pitchFamily="18" charset="0"/>
              </a:rPr>
              <a:t> l</a:t>
            </a:r>
            <a:r>
              <a:rPr lang="ja-JP" altLang="it-IT" sz="1200">
                <a:solidFill>
                  <a:schemeClr val="tx1">
                    <a:lumMod val="75000"/>
                    <a:lumOff val="25000"/>
                  </a:schemeClr>
                </a:solidFill>
                <a:latin typeface="Century Gothic" panose="020B0502020202020204" pitchFamily="34" charset="0"/>
                <a:cs typeface="Times New Roman" panose="02020603050405020304" pitchFamily="18" charset="0"/>
              </a:rPr>
              <a:t>’</a:t>
            </a:r>
            <a:r>
              <a:rPr lang="it-IT" altLang="ja-JP" sz="1200" dirty="0">
                <a:solidFill>
                  <a:schemeClr val="tx1">
                    <a:lumMod val="75000"/>
                    <a:lumOff val="25000"/>
                  </a:schemeClr>
                </a:solidFill>
                <a:latin typeface="Century Gothic" panose="020B0502020202020204" pitchFamily="34" charset="0"/>
                <a:cs typeface="Times New Roman" panose="02020603050405020304" pitchFamily="18" charset="0"/>
              </a:rPr>
              <a:t>organo che emana i P.C. in Italia</a:t>
            </a:r>
            <a:endParaRPr lang="it-IT" altLang="en-US" sz="1200" i="1" dirty="0">
              <a:solidFill>
                <a:schemeClr val="tx1">
                  <a:lumMod val="75000"/>
                  <a:lumOff val="25000"/>
                </a:schemeClr>
              </a:solidFill>
              <a:latin typeface="Century Gothic" panose="020B0502020202020204" pitchFamily="34" charset="0"/>
              <a:cs typeface="Times New Roman" panose="02020603050405020304" pitchFamily="18" charset="0"/>
            </a:endParaRPr>
          </a:p>
        </p:txBody>
      </p:sp>
      <p:sp>
        <p:nvSpPr>
          <p:cNvPr id="39" name="AutoShape 3">
            <a:extLst>
              <a:ext uri="{FF2B5EF4-FFF2-40B4-BE49-F238E27FC236}">
                <a16:creationId xmlns:a16="http://schemas.microsoft.com/office/drawing/2014/main" id="{EBEDD415-DDF6-0042-B798-795C78BD6257}"/>
              </a:ext>
            </a:extLst>
          </p:cNvPr>
          <p:cNvSpPr>
            <a:spLocks/>
          </p:cNvSpPr>
          <p:nvPr/>
        </p:nvSpPr>
        <p:spPr bwMode="auto">
          <a:xfrm>
            <a:off x="5007645" y="3038990"/>
            <a:ext cx="207961" cy="810173"/>
          </a:xfrm>
          <a:prstGeom prst="leftBrace">
            <a:avLst>
              <a:gd name="adj1" fmla="val 31076"/>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200">
              <a:latin typeface="Century Gothic" panose="020B0502020202020204" pitchFamily="34" charset="0"/>
              <a:cs typeface="Times New Roman" panose="02020603050405020304" pitchFamily="18" charset="0"/>
            </a:endParaRPr>
          </a:p>
        </p:txBody>
      </p:sp>
      <p:sp>
        <p:nvSpPr>
          <p:cNvPr id="41" name="AutoShape 3">
            <a:extLst>
              <a:ext uri="{FF2B5EF4-FFF2-40B4-BE49-F238E27FC236}">
                <a16:creationId xmlns:a16="http://schemas.microsoft.com/office/drawing/2014/main" id="{E6C651D3-D644-3F43-83B3-438C0F3EB7ED}"/>
              </a:ext>
            </a:extLst>
          </p:cNvPr>
          <p:cNvSpPr>
            <a:spLocks/>
          </p:cNvSpPr>
          <p:nvPr/>
        </p:nvSpPr>
        <p:spPr bwMode="auto">
          <a:xfrm>
            <a:off x="5572125" y="4051300"/>
            <a:ext cx="287338" cy="1657350"/>
          </a:xfrm>
          <a:prstGeom prst="leftBrace">
            <a:avLst>
              <a:gd name="adj1" fmla="val 4958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200">
              <a:latin typeface="Century Gothic" panose="020B0502020202020204" pitchFamily="34" charset="0"/>
              <a:cs typeface="Times New Roman" panose="02020603050405020304" pitchFamily="18" charset="0"/>
            </a:endParaRPr>
          </a:p>
        </p:txBody>
      </p:sp>
      <p:sp>
        <p:nvSpPr>
          <p:cNvPr id="42" name="Text Box 4">
            <a:extLst>
              <a:ext uri="{FF2B5EF4-FFF2-40B4-BE49-F238E27FC236}">
                <a16:creationId xmlns:a16="http://schemas.microsoft.com/office/drawing/2014/main" id="{50DDE6EC-320C-3044-A6F9-FC7F3D3156B2}"/>
              </a:ext>
            </a:extLst>
          </p:cNvPr>
          <p:cNvSpPr txBox="1">
            <a:spLocks noChangeArrowheads="1"/>
          </p:cNvSpPr>
          <p:nvPr/>
        </p:nvSpPr>
        <p:spPr bwMode="auto">
          <a:xfrm>
            <a:off x="6011863" y="4117975"/>
            <a:ext cx="1410889" cy="355097"/>
          </a:xfrm>
          <a:prstGeom prst="rect">
            <a:avLst/>
          </a:prstGeom>
          <a:solidFill>
            <a:schemeClr val="accent2"/>
          </a:solidFill>
          <a:ln w="9525">
            <a:solidFill>
              <a:schemeClr val="tx1"/>
            </a:solidFill>
            <a:miter lim="800000"/>
            <a:headEnd/>
            <a:tailEnd/>
          </a:ln>
        </p:spPr>
        <p:txBody>
          <a:bodyPr wrap="square">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lnSpc>
                <a:spcPts val="2200"/>
              </a:lnSpc>
              <a:spcBef>
                <a:spcPct val="25000"/>
              </a:spcBef>
              <a:buFontTx/>
              <a:buNone/>
            </a:pPr>
            <a:r>
              <a:rPr lang="it-IT" altLang="en-US" sz="1600">
                <a:solidFill>
                  <a:schemeClr val="bg1"/>
                </a:solidFill>
                <a:latin typeface="Century Gothic" panose="020B0502020202020204" pitchFamily="34" charset="0"/>
                <a:cs typeface="Times New Roman" panose="02020603050405020304" pitchFamily="18" charset="0"/>
              </a:rPr>
              <a:t>IASB</a:t>
            </a:r>
            <a:endParaRPr lang="it-IT" altLang="en-US" sz="1600" i="1">
              <a:solidFill>
                <a:schemeClr val="bg1"/>
              </a:solidFill>
              <a:latin typeface="Century Gothic" panose="020B0502020202020204" pitchFamily="34" charset="0"/>
              <a:cs typeface="Times New Roman" panose="02020603050405020304" pitchFamily="18" charset="0"/>
            </a:endParaRPr>
          </a:p>
        </p:txBody>
      </p:sp>
      <p:sp>
        <p:nvSpPr>
          <p:cNvPr id="43" name="Text Box 4">
            <a:extLst>
              <a:ext uri="{FF2B5EF4-FFF2-40B4-BE49-F238E27FC236}">
                <a16:creationId xmlns:a16="http://schemas.microsoft.com/office/drawing/2014/main" id="{AC456855-AA9F-DA43-B5A5-A49C69A0D307}"/>
              </a:ext>
            </a:extLst>
          </p:cNvPr>
          <p:cNvSpPr txBox="1">
            <a:spLocks noChangeArrowheads="1"/>
          </p:cNvSpPr>
          <p:nvPr/>
        </p:nvSpPr>
        <p:spPr bwMode="auto">
          <a:xfrm>
            <a:off x="6011863" y="4652963"/>
            <a:ext cx="1439862" cy="355097"/>
          </a:xfrm>
          <a:prstGeom prst="rect">
            <a:avLst/>
          </a:prstGeom>
          <a:solidFill>
            <a:schemeClr val="accent2"/>
          </a:solidFill>
          <a:ln w="9525">
            <a:solidFill>
              <a:schemeClr val="tx1"/>
            </a:solidFill>
            <a:miter lim="800000"/>
            <a:headEnd/>
            <a:tailEnd/>
          </a:ln>
        </p:spPr>
        <p:txBody>
          <a:bodyPr>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lnSpc>
                <a:spcPts val="2200"/>
              </a:lnSpc>
              <a:spcBef>
                <a:spcPct val="25000"/>
              </a:spcBef>
              <a:buFontTx/>
              <a:buNone/>
            </a:pPr>
            <a:r>
              <a:rPr lang="it-IT" altLang="en-US" sz="1600" dirty="0">
                <a:solidFill>
                  <a:schemeClr val="bg1"/>
                </a:solidFill>
                <a:latin typeface="Century Gothic" panose="020B0502020202020204" pitchFamily="34" charset="0"/>
                <a:cs typeface="Times New Roman" panose="02020603050405020304" pitchFamily="18" charset="0"/>
              </a:rPr>
              <a:t>UE</a:t>
            </a:r>
            <a:endParaRPr lang="it-IT" altLang="en-US" sz="1600" i="1" dirty="0">
              <a:solidFill>
                <a:schemeClr val="bg1"/>
              </a:solidFill>
              <a:latin typeface="Century Gothic" panose="020B0502020202020204" pitchFamily="34" charset="0"/>
              <a:cs typeface="Times New Roman" panose="02020603050405020304" pitchFamily="18" charset="0"/>
            </a:endParaRPr>
          </a:p>
        </p:txBody>
      </p:sp>
      <p:sp>
        <p:nvSpPr>
          <p:cNvPr id="44" name="Text Box 4">
            <a:extLst>
              <a:ext uri="{FF2B5EF4-FFF2-40B4-BE49-F238E27FC236}">
                <a16:creationId xmlns:a16="http://schemas.microsoft.com/office/drawing/2014/main" id="{D32D0E40-9B4C-144A-B5E1-B6B6C398E934}"/>
              </a:ext>
            </a:extLst>
          </p:cNvPr>
          <p:cNvSpPr txBox="1">
            <a:spLocks noChangeArrowheads="1"/>
          </p:cNvSpPr>
          <p:nvPr/>
        </p:nvSpPr>
        <p:spPr bwMode="auto">
          <a:xfrm>
            <a:off x="6011863" y="5176838"/>
            <a:ext cx="1439862" cy="355097"/>
          </a:xfrm>
          <a:prstGeom prst="rect">
            <a:avLst/>
          </a:prstGeom>
          <a:solidFill>
            <a:schemeClr val="accent2"/>
          </a:solidFill>
          <a:ln w="9525">
            <a:solidFill>
              <a:schemeClr val="tx1"/>
            </a:solidFill>
            <a:miter lim="800000"/>
            <a:headEnd/>
            <a:tailEnd/>
          </a:ln>
        </p:spPr>
        <p:txBody>
          <a:bodyPr>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lnSpc>
                <a:spcPts val="2200"/>
              </a:lnSpc>
              <a:spcBef>
                <a:spcPct val="25000"/>
              </a:spcBef>
              <a:buFontTx/>
              <a:buNone/>
            </a:pPr>
            <a:r>
              <a:rPr lang="it-IT" altLang="en-US" sz="1600">
                <a:solidFill>
                  <a:schemeClr val="bg1"/>
                </a:solidFill>
                <a:latin typeface="Century Gothic" panose="020B0502020202020204" pitchFamily="34" charset="0"/>
                <a:cs typeface="Times New Roman" panose="02020603050405020304" pitchFamily="18" charset="0"/>
              </a:rPr>
              <a:t>FASB</a:t>
            </a:r>
            <a:endParaRPr lang="it-IT" altLang="en-US" sz="1600" i="1">
              <a:solidFill>
                <a:schemeClr val="bg1"/>
              </a:solidFill>
              <a:latin typeface="Century Gothic" panose="020B0502020202020204" pitchFamily="34" charset="0"/>
              <a:cs typeface="Times New Roman" panose="02020603050405020304" pitchFamily="18" charset="0"/>
            </a:endParaRPr>
          </a:p>
        </p:txBody>
      </p:sp>
      <p:sp>
        <p:nvSpPr>
          <p:cNvPr id="45" name="Text Box 4">
            <a:extLst>
              <a:ext uri="{FF2B5EF4-FFF2-40B4-BE49-F238E27FC236}">
                <a16:creationId xmlns:a16="http://schemas.microsoft.com/office/drawing/2014/main" id="{EBAACF15-1671-7C46-9E5E-06BC7AD5CF53}"/>
              </a:ext>
            </a:extLst>
          </p:cNvPr>
          <p:cNvSpPr txBox="1">
            <a:spLocks noChangeArrowheads="1"/>
          </p:cNvSpPr>
          <p:nvPr/>
        </p:nvSpPr>
        <p:spPr bwMode="auto">
          <a:xfrm>
            <a:off x="7422752" y="4204107"/>
            <a:ext cx="1512887" cy="223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lnSpc>
                <a:spcPct val="70000"/>
              </a:lnSpc>
              <a:spcBef>
                <a:spcPct val="25000"/>
              </a:spcBef>
              <a:buFontTx/>
              <a:buNone/>
            </a:pPr>
            <a:r>
              <a:rPr lang="it-IT" altLang="en-US" sz="1200" dirty="0">
                <a:solidFill>
                  <a:schemeClr val="tx1">
                    <a:lumMod val="75000"/>
                    <a:lumOff val="25000"/>
                  </a:schemeClr>
                </a:solidFill>
                <a:latin typeface="Century Gothic" panose="020B0502020202020204" pitchFamily="34" charset="0"/>
                <a:cs typeface="Times New Roman" panose="02020603050405020304" pitchFamily="18" charset="0"/>
              </a:rPr>
              <a:t>A livello mondiale</a:t>
            </a:r>
            <a:endParaRPr lang="it-IT" altLang="en-US" sz="1200" i="1" dirty="0">
              <a:solidFill>
                <a:schemeClr val="tx1">
                  <a:lumMod val="75000"/>
                  <a:lumOff val="25000"/>
                </a:schemeClr>
              </a:solidFill>
              <a:latin typeface="Century Gothic" panose="020B0502020202020204" pitchFamily="34" charset="0"/>
              <a:cs typeface="Times New Roman" panose="02020603050405020304" pitchFamily="18" charset="0"/>
            </a:endParaRPr>
          </a:p>
        </p:txBody>
      </p:sp>
      <p:sp>
        <p:nvSpPr>
          <p:cNvPr id="46" name="Text Box 6">
            <a:extLst>
              <a:ext uri="{FF2B5EF4-FFF2-40B4-BE49-F238E27FC236}">
                <a16:creationId xmlns:a16="http://schemas.microsoft.com/office/drawing/2014/main" id="{6C2D6E9C-90D5-774E-99FE-C295560DAD49}"/>
              </a:ext>
            </a:extLst>
          </p:cNvPr>
          <p:cNvSpPr txBox="1">
            <a:spLocks noChangeArrowheads="1"/>
          </p:cNvSpPr>
          <p:nvPr/>
        </p:nvSpPr>
        <p:spPr bwMode="auto">
          <a:xfrm>
            <a:off x="1485011" y="5733496"/>
            <a:ext cx="4535488" cy="245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just" eaLnBrk="1" hangingPunct="1">
              <a:lnSpc>
                <a:spcPct val="70000"/>
              </a:lnSpc>
              <a:spcBef>
                <a:spcPct val="25000"/>
              </a:spcBef>
            </a:pPr>
            <a:r>
              <a:rPr lang="it-IT" altLang="en-US" sz="1400" b="1" dirty="0">
                <a:solidFill>
                  <a:schemeClr val="tx1">
                    <a:lumMod val="75000"/>
                    <a:lumOff val="25000"/>
                  </a:schemeClr>
                </a:solidFill>
                <a:latin typeface="Century Gothic" panose="020B0502020202020204" pitchFamily="34" charset="0"/>
                <a:cs typeface="Times New Roman" panose="02020603050405020304" pitchFamily="18" charset="0"/>
              </a:rPr>
              <a:t>Pensiero economico-aziendale</a:t>
            </a:r>
          </a:p>
        </p:txBody>
      </p:sp>
      <p:sp>
        <p:nvSpPr>
          <p:cNvPr id="52" name="Text Box 4">
            <a:extLst>
              <a:ext uri="{FF2B5EF4-FFF2-40B4-BE49-F238E27FC236}">
                <a16:creationId xmlns:a16="http://schemas.microsoft.com/office/drawing/2014/main" id="{55528CCF-6D65-F644-B22D-4067DBD90203}"/>
              </a:ext>
            </a:extLst>
          </p:cNvPr>
          <p:cNvSpPr txBox="1">
            <a:spLocks noChangeArrowheads="1"/>
          </p:cNvSpPr>
          <p:nvPr/>
        </p:nvSpPr>
        <p:spPr bwMode="auto">
          <a:xfrm>
            <a:off x="4209241" y="6168702"/>
            <a:ext cx="42497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just" eaLnBrk="1" hangingPunct="1">
              <a:spcBef>
                <a:spcPct val="0"/>
              </a:spcBef>
              <a:buFontTx/>
              <a:buNone/>
            </a:pPr>
            <a:r>
              <a:rPr lang="it-IT" altLang="en-US" sz="1200" dirty="0">
                <a:solidFill>
                  <a:schemeClr val="tx1">
                    <a:lumMod val="75000"/>
                    <a:lumOff val="25000"/>
                  </a:schemeClr>
                </a:solidFill>
                <a:latin typeface="Century Gothic" panose="020B0502020202020204" pitchFamily="34" charset="0"/>
                <a:cs typeface="Times New Roman" panose="02020603050405020304" pitchFamily="18" charset="0"/>
              </a:rPr>
              <a:t>Detta le norme per il calcolo del </a:t>
            </a:r>
          </a:p>
          <a:p>
            <a:pPr algn="just" eaLnBrk="1" hangingPunct="1">
              <a:spcBef>
                <a:spcPct val="0"/>
              </a:spcBef>
              <a:buFontTx/>
              <a:buNone/>
            </a:pPr>
            <a:r>
              <a:rPr lang="it-IT" altLang="en-US" sz="1200" dirty="0">
                <a:solidFill>
                  <a:schemeClr val="tx1">
                    <a:lumMod val="75000"/>
                    <a:lumOff val="25000"/>
                  </a:schemeClr>
                </a:solidFill>
                <a:latin typeface="Century Gothic" panose="020B0502020202020204" pitchFamily="34" charset="0"/>
                <a:cs typeface="Times New Roman" panose="02020603050405020304" pitchFamily="18" charset="0"/>
              </a:rPr>
              <a:t>reddito imponibile delle imprese</a:t>
            </a:r>
          </a:p>
        </p:txBody>
      </p:sp>
      <p:sp>
        <p:nvSpPr>
          <p:cNvPr id="53" name="Text Box 6">
            <a:extLst>
              <a:ext uri="{FF2B5EF4-FFF2-40B4-BE49-F238E27FC236}">
                <a16:creationId xmlns:a16="http://schemas.microsoft.com/office/drawing/2014/main" id="{A26004B2-DE23-E24D-9575-D2D73D18683F}"/>
              </a:ext>
            </a:extLst>
          </p:cNvPr>
          <p:cNvSpPr txBox="1">
            <a:spLocks noChangeArrowheads="1"/>
          </p:cNvSpPr>
          <p:nvPr/>
        </p:nvSpPr>
        <p:spPr bwMode="auto">
          <a:xfrm>
            <a:off x="1490129" y="2144045"/>
            <a:ext cx="2286000" cy="245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85738" indent="-1857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just" eaLnBrk="1" hangingPunct="1">
              <a:lnSpc>
                <a:spcPct val="70000"/>
              </a:lnSpc>
              <a:spcBef>
                <a:spcPct val="25000"/>
              </a:spcBef>
            </a:pPr>
            <a:r>
              <a:rPr lang="it-IT" altLang="en-US" sz="1400" b="1" dirty="0">
                <a:solidFill>
                  <a:schemeClr val="tx1">
                    <a:lumMod val="75000"/>
                    <a:lumOff val="25000"/>
                  </a:schemeClr>
                </a:solidFill>
                <a:latin typeface="Century Gothic" panose="020B0502020202020204" pitchFamily="34" charset="0"/>
                <a:cs typeface="Times New Roman" panose="02020603050405020304" pitchFamily="18" charset="0"/>
              </a:rPr>
              <a:t>Leggi specifiche</a:t>
            </a:r>
          </a:p>
        </p:txBody>
      </p:sp>
      <p:sp>
        <p:nvSpPr>
          <p:cNvPr id="54" name="Text Box 6">
            <a:extLst>
              <a:ext uri="{FF2B5EF4-FFF2-40B4-BE49-F238E27FC236}">
                <a16:creationId xmlns:a16="http://schemas.microsoft.com/office/drawing/2014/main" id="{3FACCFE2-492D-E342-BE79-269F8B2AFAF2}"/>
              </a:ext>
            </a:extLst>
          </p:cNvPr>
          <p:cNvSpPr txBox="1">
            <a:spLocks noChangeArrowheads="1"/>
          </p:cNvSpPr>
          <p:nvPr/>
        </p:nvSpPr>
        <p:spPr bwMode="auto">
          <a:xfrm>
            <a:off x="4108450" y="2125773"/>
            <a:ext cx="3824099" cy="352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just" eaLnBrk="1" hangingPunct="1">
              <a:lnSpc>
                <a:spcPct val="70000"/>
              </a:lnSpc>
              <a:spcBef>
                <a:spcPct val="25000"/>
              </a:spcBef>
              <a:buFontTx/>
              <a:buNone/>
            </a:pPr>
            <a:r>
              <a:rPr lang="it-IT" altLang="en-US" sz="1200" dirty="0">
                <a:solidFill>
                  <a:schemeClr val="tx1">
                    <a:lumMod val="75000"/>
                    <a:lumOff val="25000"/>
                  </a:schemeClr>
                </a:solidFill>
                <a:latin typeface="Century Gothic" panose="020B0502020202020204" pitchFamily="34" charset="0"/>
                <a:cs typeface="Times New Roman" panose="02020603050405020304" pitchFamily="18" charset="0"/>
              </a:rPr>
              <a:t>Per il bilancio annuale delle imprese bancarie, assicuratrici e finanziarie in genere</a:t>
            </a:r>
          </a:p>
        </p:txBody>
      </p:sp>
      <p:sp>
        <p:nvSpPr>
          <p:cNvPr id="55" name="Freccia a destra 34">
            <a:extLst>
              <a:ext uri="{FF2B5EF4-FFF2-40B4-BE49-F238E27FC236}">
                <a16:creationId xmlns:a16="http://schemas.microsoft.com/office/drawing/2014/main" id="{5177E5E9-6370-F54C-AE16-23C10A7B138A}"/>
              </a:ext>
            </a:extLst>
          </p:cNvPr>
          <p:cNvSpPr/>
          <p:nvPr/>
        </p:nvSpPr>
        <p:spPr>
          <a:xfrm>
            <a:off x="3555067" y="6265065"/>
            <a:ext cx="636069" cy="1835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it-IT" sz="1200">
              <a:latin typeface="Century Gothic" panose="020B0502020202020204" pitchFamily="34" charset="0"/>
              <a:cs typeface="Times New Roman" panose="02020603050405020304" pitchFamily="18" charset="0"/>
            </a:endParaRPr>
          </a:p>
        </p:txBody>
      </p:sp>
      <p:sp>
        <p:nvSpPr>
          <p:cNvPr id="56" name="Text Box 6">
            <a:extLst>
              <a:ext uri="{FF2B5EF4-FFF2-40B4-BE49-F238E27FC236}">
                <a16:creationId xmlns:a16="http://schemas.microsoft.com/office/drawing/2014/main" id="{71D32CF5-B77D-0A46-A7C9-4306EAE13C05}"/>
              </a:ext>
            </a:extLst>
          </p:cNvPr>
          <p:cNvSpPr txBox="1">
            <a:spLocks noChangeArrowheads="1"/>
          </p:cNvSpPr>
          <p:nvPr/>
        </p:nvSpPr>
        <p:spPr bwMode="auto">
          <a:xfrm>
            <a:off x="1624134" y="1437792"/>
            <a:ext cx="6998868" cy="430887"/>
          </a:xfrm>
          <a:prstGeom prst="rect">
            <a:avLst/>
          </a:prstGeom>
          <a:solidFill>
            <a:schemeClr val="bg2"/>
          </a:solidFill>
          <a:ln>
            <a:noFill/>
          </a:ln>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just" eaLnBrk="1" hangingPunct="1">
              <a:spcBef>
                <a:spcPct val="25000"/>
              </a:spcBef>
              <a:buFontTx/>
              <a:buNone/>
            </a:pPr>
            <a:r>
              <a:rPr lang="it-IT" altLang="en-US" sz="1100" dirty="0">
                <a:solidFill>
                  <a:schemeClr val="tx1">
                    <a:lumMod val="75000"/>
                    <a:lumOff val="25000"/>
                  </a:schemeClr>
                </a:solidFill>
                <a:latin typeface="Century Gothic" panose="020B0502020202020204" pitchFamily="34" charset="0"/>
                <a:cs typeface="Times New Roman" panose="02020603050405020304" pitchFamily="18" charset="0"/>
              </a:rPr>
              <a:t>Riformato per effetto del </a:t>
            </a:r>
            <a:r>
              <a:rPr lang="it-IT" altLang="it-IT" sz="1100" dirty="0">
                <a:solidFill>
                  <a:schemeClr val="tx1">
                    <a:lumMod val="75000"/>
                    <a:lumOff val="25000"/>
                  </a:schemeClr>
                </a:solidFill>
                <a:latin typeface="Century Gothic" panose="020B0502020202020204" pitchFamily="34" charset="0"/>
                <a:cs typeface="Times New Roman" panose="02020603050405020304" pitchFamily="18" charset="0"/>
              </a:rPr>
              <a:t>recepimento della Direttiva 2013/34/UE da parte del </a:t>
            </a:r>
            <a:r>
              <a:rPr lang="it-IT" altLang="it-IT" sz="1100" dirty="0" err="1">
                <a:solidFill>
                  <a:schemeClr val="tx1">
                    <a:lumMod val="75000"/>
                    <a:lumOff val="25000"/>
                  </a:schemeClr>
                </a:solidFill>
                <a:latin typeface="Century Gothic" panose="020B0502020202020204" pitchFamily="34" charset="0"/>
                <a:cs typeface="Times New Roman" panose="02020603050405020304" pitchFamily="18" charset="0"/>
              </a:rPr>
              <a:t>D.Lgs.</a:t>
            </a:r>
            <a:r>
              <a:rPr lang="it-IT" altLang="it-IT" sz="1100" dirty="0">
                <a:solidFill>
                  <a:schemeClr val="tx1">
                    <a:lumMod val="75000"/>
                    <a:lumOff val="25000"/>
                  </a:schemeClr>
                </a:solidFill>
                <a:latin typeface="Century Gothic" panose="020B0502020202020204" pitchFamily="34" charset="0"/>
                <a:cs typeface="Times New Roman" panose="02020603050405020304" pitchFamily="18" charset="0"/>
              </a:rPr>
              <a:t> 139/2015, in vigore dall’1/1/2016</a:t>
            </a:r>
            <a:r>
              <a:rPr lang="it-IT" altLang="en-US" sz="1100" dirty="0">
                <a:solidFill>
                  <a:schemeClr val="tx1">
                    <a:lumMod val="75000"/>
                    <a:lumOff val="25000"/>
                  </a:schemeClr>
                </a:solidFill>
                <a:latin typeface="Century Gothic" panose="020B0502020202020204" pitchFamily="34" charset="0"/>
                <a:cs typeface="Times New Roman" panose="02020603050405020304" pitchFamily="18" charset="0"/>
              </a:rPr>
              <a:t> </a:t>
            </a:r>
          </a:p>
        </p:txBody>
      </p:sp>
      <p:sp>
        <p:nvSpPr>
          <p:cNvPr id="58" name="Freccia in giù 36">
            <a:extLst>
              <a:ext uri="{FF2B5EF4-FFF2-40B4-BE49-F238E27FC236}">
                <a16:creationId xmlns:a16="http://schemas.microsoft.com/office/drawing/2014/main" id="{27EE0215-A850-8D4A-8616-7D174405E862}"/>
              </a:ext>
            </a:extLst>
          </p:cNvPr>
          <p:cNvSpPr/>
          <p:nvPr/>
        </p:nvSpPr>
        <p:spPr>
          <a:xfrm rot="16200000">
            <a:off x="3560559" y="2037846"/>
            <a:ext cx="245260" cy="482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t-IT" sz="1200">
              <a:latin typeface="Century Gothic" panose="020B0502020202020204" pitchFamily="34" charset="0"/>
              <a:cs typeface="Times New Roman" panose="02020603050405020304" pitchFamily="18" charset="0"/>
            </a:endParaRPr>
          </a:p>
        </p:txBody>
      </p:sp>
      <p:sp>
        <p:nvSpPr>
          <p:cNvPr id="40" name="Text Box 4">
            <a:extLst>
              <a:ext uri="{FF2B5EF4-FFF2-40B4-BE49-F238E27FC236}">
                <a16:creationId xmlns:a16="http://schemas.microsoft.com/office/drawing/2014/main" id="{0F0D412E-37A4-1B43-B531-0706E1AB17A3}"/>
              </a:ext>
            </a:extLst>
          </p:cNvPr>
          <p:cNvSpPr txBox="1">
            <a:spLocks noChangeArrowheads="1"/>
          </p:cNvSpPr>
          <p:nvPr/>
        </p:nvSpPr>
        <p:spPr bwMode="auto">
          <a:xfrm>
            <a:off x="7451725" y="5253290"/>
            <a:ext cx="1512887" cy="3526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lnSpc>
                <a:spcPct val="70000"/>
              </a:lnSpc>
              <a:spcBef>
                <a:spcPct val="25000"/>
              </a:spcBef>
              <a:buFontTx/>
              <a:buNone/>
            </a:pPr>
            <a:r>
              <a:rPr lang="it-IT" altLang="en-US" sz="1200" dirty="0">
                <a:solidFill>
                  <a:schemeClr val="tx1">
                    <a:lumMod val="75000"/>
                    <a:lumOff val="25000"/>
                  </a:schemeClr>
                </a:solidFill>
                <a:latin typeface="Century Gothic" panose="020B0502020202020204" pitchFamily="34" charset="0"/>
                <a:cs typeface="Times New Roman" panose="02020603050405020304" pitchFamily="18" charset="0"/>
              </a:rPr>
              <a:t>Soprattutto per il contesto USA</a:t>
            </a:r>
          </a:p>
        </p:txBody>
      </p:sp>
      <p:sp>
        <p:nvSpPr>
          <p:cNvPr id="47" name="Text Box 4">
            <a:extLst>
              <a:ext uri="{FF2B5EF4-FFF2-40B4-BE49-F238E27FC236}">
                <a16:creationId xmlns:a16="http://schemas.microsoft.com/office/drawing/2014/main" id="{048D8A53-79B7-E54E-B31B-6A1ABDC9F5B3}"/>
              </a:ext>
            </a:extLst>
          </p:cNvPr>
          <p:cNvSpPr txBox="1">
            <a:spLocks noChangeArrowheads="1"/>
          </p:cNvSpPr>
          <p:nvPr/>
        </p:nvSpPr>
        <p:spPr bwMode="auto">
          <a:xfrm>
            <a:off x="7422752" y="4728698"/>
            <a:ext cx="1512887" cy="223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lnSpc>
                <a:spcPct val="70000"/>
              </a:lnSpc>
              <a:spcBef>
                <a:spcPct val="25000"/>
              </a:spcBef>
              <a:buFontTx/>
              <a:buNone/>
            </a:pPr>
            <a:r>
              <a:rPr lang="it-IT" altLang="en-US" sz="1200" dirty="0">
                <a:solidFill>
                  <a:schemeClr val="tx1">
                    <a:lumMod val="75000"/>
                    <a:lumOff val="25000"/>
                  </a:schemeClr>
                </a:solidFill>
                <a:latin typeface="Century Gothic" panose="020B0502020202020204" pitchFamily="34" charset="0"/>
                <a:cs typeface="Times New Roman" panose="02020603050405020304" pitchFamily="18" charset="0"/>
              </a:rPr>
              <a:t>Per l’Europa</a:t>
            </a:r>
            <a:endParaRPr lang="it-IT" altLang="en-US" sz="1200" i="1" dirty="0">
              <a:solidFill>
                <a:schemeClr val="tx1">
                  <a:lumMod val="75000"/>
                  <a:lumOff val="25000"/>
                </a:schemeClr>
              </a:solidFill>
              <a:latin typeface="Century Gothic" panose="020B0502020202020204" pitchFamily="34" charset="0"/>
              <a:cs typeface="Times New Roman" panose="02020603050405020304" pitchFamily="18" charset="0"/>
            </a:endParaRPr>
          </a:p>
        </p:txBody>
      </p:sp>
    </p:spTree>
    <p:extLst>
      <p:ext uri="{BB962C8B-B14F-4D97-AF65-F5344CB8AC3E}">
        <p14:creationId xmlns:p14="http://schemas.microsoft.com/office/powerpoint/2010/main" val="31737090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STRUTTURA FORMALE DEL BILANCIO</a:t>
            </a:r>
          </a:p>
        </p:txBody>
      </p:sp>
      <p:sp>
        <p:nvSpPr>
          <p:cNvPr id="8" name="Text Box 4">
            <a:extLst>
              <a:ext uri="{FF2B5EF4-FFF2-40B4-BE49-F238E27FC236}">
                <a16:creationId xmlns:a16="http://schemas.microsoft.com/office/drawing/2014/main" id="{094E8CCE-C172-B446-96F2-C221E1065771}"/>
              </a:ext>
            </a:extLst>
          </p:cNvPr>
          <p:cNvSpPr txBox="1">
            <a:spLocks noChangeArrowheads="1"/>
          </p:cNvSpPr>
          <p:nvPr/>
        </p:nvSpPr>
        <p:spPr bwMode="auto">
          <a:xfrm>
            <a:off x="132212" y="2125902"/>
            <a:ext cx="461665" cy="2606196"/>
          </a:xfrm>
          <a:prstGeom prst="rect">
            <a:avLst/>
          </a:prstGeom>
          <a:solidFill>
            <a:schemeClr val="tx1">
              <a:lumMod val="50000"/>
              <a:lumOff val="50000"/>
            </a:schemeClr>
          </a:solidFill>
          <a:ln>
            <a:noFill/>
          </a:ln>
        </p:spPr>
        <p:txBody>
          <a:bodyPr vert="vert270"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buFontTx/>
              <a:buNone/>
            </a:pPr>
            <a:r>
              <a:rPr lang="it-IT" altLang="en-US" sz="1800" dirty="0">
                <a:solidFill>
                  <a:schemeClr val="bg1"/>
                </a:solidFill>
                <a:latin typeface="Century Gothic" panose="020B0502020202020204" pitchFamily="34" charset="0"/>
              </a:rPr>
              <a:t>Documenti di bilancio</a:t>
            </a:r>
          </a:p>
        </p:txBody>
      </p:sp>
      <p:sp>
        <p:nvSpPr>
          <p:cNvPr id="11" name="Text Box 6">
            <a:extLst>
              <a:ext uri="{FF2B5EF4-FFF2-40B4-BE49-F238E27FC236}">
                <a16:creationId xmlns:a16="http://schemas.microsoft.com/office/drawing/2014/main" id="{AA7B5982-79A9-B74D-BFC8-73D0BC1E819B}"/>
              </a:ext>
            </a:extLst>
          </p:cNvPr>
          <p:cNvSpPr txBox="1">
            <a:spLocks noChangeArrowheads="1"/>
          </p:cNvSpPr>
          <p:nvPr/>
        </p:nvSpPr>
        <p:spPr bwMode="auto">
          <a:xfrm>
            <a:off x="573786" y="2882784"/>
            <a:ext cx="20177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pPr>
            <a:r>
              <a:rPr lang="it-IT" altLang="en-US" sz="1800" dirty="0">
                <a:solidFill>
                  <a:schemeClr val="tx1">
                    <a:lumMod val="75000"/>
                    <a:lumOff val="25000"/>
                  </a:schemeClr>
                </a:solidFill>
                <a:latin typeface="Century Gothic" panose="020B0502020202020204" pitchFamily="34" charset="0"/>
              </a:rPr>
              <a:t>Secondo il      Codice civile</a:t>
            </a:r>
          </a:p>
        </p:txBody>
      </p:sp>
      <p:sp>
        <p:nvSpPr>
          <p:cNvPr id="12" name="AutoShape 10">
            <a:extLst>
              <a:ext uri="{FF2B5EF4-FFF2-40B4-BE49-F238E27FC236}">
                <a16:creationId xmlns:a16="http://schemas.microsoft.com/office/drawing/2014/main" id="{764416E4-6310-7A4E-B22D-644765010369}"/>
              </a:ext>
            </a:extLst>
          </p:cNvPr>
          <p:cNvSpPr>
            <a:spLocks/>
          </p:cNvSpPr>
          <p:nvPr/>
        </p:nvSpPr>
        <p:spPr bwMode="auto">
          <a:xfrm>
            <a:off x="2696386" y="2477322"/>
            <a:ext cx="214312" cy="1390327"/>
          </a:xfrm>
          <a:prstGeom prst="leftBrace">
            <a:avLst>
              <a:gd name="adj1" fmla="val 82347"/>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buFontTx/>
              <a:buNone/>
            </a:pPr>
            <a:endParaRPr lang="en-US" altLang="en-US" sz="1600">
              <a:solidFill>
                <a:schemeClr val="tx1">
                  <a:lumMod val="75000"/>
                  <a:lumOff val="25000"/>
                </a:schemeClr>
              </a:solidFill>
              <a:latin typeface="Century Gothic" panose="020B0502020202020204" pitchFamily="34" charset="0"/>
            </a:endParaRPr>
          </a:p>
        </p:txBody>
      </p:sp>
      <p:sp>
        <p:nvSpPr>
          <p:cNvPr id="13" name="Text Box 13">
            <a:extLst>
              <a:ext uri="{FF2B5EF4-FFF2-40B4-BE49-F238E27FC236}">
                <a16:creationId xmlns:a16="http://schemas.microsoft.com/office/drawing/2014/main" id="{61725F2F-2B8E-F749-8B2B-97ED45D75E72}"/>
              </a:ext>
            </a:extLst>
          </p:cNvPr>
          <p:cNvSpPr txBox="1">
            <a:spLocks noChangeArrowheads="1"/>
          </p:cNvSpPr>
          <p:nvPr/>
        </p:nvSpPr>
        <p:spPr bwMode="auto">
          <a:xfrm>
            <a:off x="2851509" y="2457390"/>
            <a:ext cx="5472981"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61938" indent="-2619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pPr>
            <a:r>
              <a:rPr lang="it-IT" altLang="en-US" sz="1600" dirty="0">
                <a:solidFill>
                  <a:schemeClr val="tx1">
                    <a:lumMod val="75000"/>
                    <a:lumOff val="25000"/>
                  </a:schemeClr>
                </a:solidFill>
                <a:latin typeface="Century Gothic" panose="020B0502020202020204" pitchFamily="34" charset="0"/>
              </a:rPr>
              <a:t>Stato patrimoniale</a:t>
            </a:r>
          </a:p>
          <a:p>
            <a:pPr eaLnBrk="1" hangingPunct="1">
              <a:spcBef>
                <a:spcPts val="300"/>
              </a:spcBef>
            </a:pPr>
            <a:r>
              <a:rPr lang="it-IT" altLang="en-US" sz="1600" dirty="0">
                <a:solidFill>
                  <a:schemeClr val="tx1">
                    <a:lumMod val="75000"/>
                    <a:lumOff val="25000"/>
                  </a:schemeClr>
                </a:solidFill>
                <a:latin typeface="Century Gothic" panose="020B0502020202020204" pitchFamily="34" charset="0"/>
              </a:rPr>
              <a:t>Conto economico</a:t>
            </a:r>
          </a:p>
          <a:p>
            <a:pPr>
              <a:spcBef>
                <a:spcPts val="300"/>
              </a:spcBef>
            </a:pPr>
            <a:r>
              <a:rPr lang="it-IT" altLang="en-US" sz="1600" dirty="0">
                <a:solidFill>
                  <a:schemeClr val="tx1">
                    <a:lumMod val="75000"/>
                    <a:lumOff val="25000"/>
                  </a:schemeClr>
                </a:solidFill>
                <a:latin typeface="Century Gothic" panose="020B0502020202020204" pitchFamily="34" charset="0"/>
              </a:rPr>
              <a:t>Rendiconto finanziario</a:t>
            </a:r>
          </a:p>
          <a:p>
            <a:pPr>
              <a:spcBef>
                <a:spcPts val="300"/>
              </a:spcBef>
            </a:pPr>
            <a:r>
              <a:rPr lang="it-IT" altLang="en-US" sz="1600" dirty="0">
                <a:solidFill>
                  <a:schemeClr val="tx1">
                    <a:lumMod val="75000"/>
                    <a:lumOff val="25000"/>
                  </a:schemeClr>
                </a:solidFill>
                <a:latin typeface="Century Gothic" panose="020B0502020202020204" pitchFamily="34" charset="0"/>
              </a:rPr>
              <a:t>Nota integrativa</a:t>
            </a:r>
          </a:p>
          <a:p>
            <a:pPr eaLnBrk="1" hangingPunct="1">
              <a:spcBef>
                <a:spcPts val="300"/>
              </a:spcBef>
            </a:pPr>
            <a:r>
              <a:rPr lang="it-IT" altLang="en-US" sz="1600" dirty="0">
                <a:solidFill>
                  <a:schemeClr val="tx1">
                    <a:lumMod val="75000"/>
                    <a:lumOff val="25000"/>
                  </a:schemeClr>
                </a:solidFill>
                <a:latin typeface="Century Gothic" panose="020B0502020202020204" pitchFamily="34" charset="0"/>
              </a:rPr>
              <a:t>[Relazione sulla gestione] (a corredo del bilancio)</a:t>
            </a:r>
          </a:p>
        </p:txBody>
      </p:sp>
      <p:sp>
        <p:nvSpPr>
          <p:cNvPr id="14" name="Text Box 8">
            <a:extLst>
              <a:ext uri="{FF2B5EF4-FFF2-40B4-BE49-F238E27FC236}">
                <a16:creationId xmlns:a16="http://schemas.microsoft.com/office/drawing/2014/main" id="{C534699C-BD43-5D4D-A52E-CA4FC9FB0199}"/>
              </a:ext>
            </a:extLst>
          </p:cNvPr>
          <p:cNvSpPr txBox="1">
            <a:spLocks noChangeArrowheads="1"/>
          </p:cNvSpPr>
          <p:nvPr/>
        </p:nvSpPr>
        <p:spPr bwMode="auto">
          <a:xfrm>
            <a:off x="573786" y="4925978"/>
            <a:ext cx="1893887" cy="1238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61938" indent="-2619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pPr>
            <a:r>
              <a:rPr lang="it-IT" altLang="en-US" sz="1800" dirty="0">
                <a:solidFill>
                  <a:schemeClr val="tx1">
                    <a:lumMod val="75000"/>
                    <a:lumOff val="25000"/>
                  </a:schemeClr>
                </a:solidFill>
                <a:latin typeface="Century Gothic" panose="020B0502020202020204" pitchFamily="34" charset="0"/>
              </a:rPr>
              <a:t>Secondo          lo IASB     (IAS 1- §10)</a:t>
            </a:r>
          </a:p>
          <a:p>
            <a:pPr eaLnBrk="1" hangingPunct="1">
              <a:spcBef>
                <a:spcPts val="300"/>
              </a:spcBef>
            </a:pPr>
            <a:endParaRPr lang="it-IT" altLang="en-US" sz="1800" dirty="0">
              <a:solidFill>
                <a:schemeClr val="tx1">
                  <a:lumMod val="75000"/>
                  <a:lumOff val="25000"/>
                </a:schemeClr>
              </a:solidFill>
              <a:latin typeface="Century Gothic" panose="020B0502020202020204" pitchFamily="34" charset="0"/>
            </a:endParaRPr>
          </a:p>
        </p:txBody>
      </p:sp>
      <p:sp>
        <p:nvSpPr>
          <p:cNvPr id="15" name="AutoShape 12">
            <a:extLst>
              <a:ext uri="{FF2B5EF4-FFF2-40B4-BE49-F238E27FC236}">
                <a16:creationId xmlns:a16="http://schemas.microsoft.com/office/drawing/2014/main" id="{4145EE59-AFAF-C840-9855-669C31E35035}"/>
              </a:ext>
            </a:extLst>
          </p:cNvPr>
          <p:cNvSpPr>
            <a:spLocks/>
          </p:cNvSpPr>
          <p:nvPr/>
        </p:nvSpPr>
        <p:spPr bwMode="auto">
          <a:xfrm>
            <a:off x="2661861" y="4060068"/>
            <a:ext cx="285750" cy="2422207"/>
          </a:xfrm>
          <a:prstGeom prst="leftBrace">
            <a:avLst>
              <a:gd name="adj1" fmla="val 86919"/>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buFontTx/>
              <a:buNone/>
            </a:pPr>
            <a:endParaRPr lang="en-US" altLang="en-US" sz="1600">
              <a:solidFill>
                <a:schemeClr val="tx1">
                  <a:lumMod val="75000"/>
                  <a:lumOff val="25000"/>
                </a:schemeClr>
              </a:solidFill>
              <a:latin typeface="Century Gothic" panose="020B0502020202020204" pitchFamily="34" charset="0"/>
            </a:endParaRPr>
          </a:p>
        </p:txBody>
      </p:sp>
      <p:sp>
        <p:nvSpPr>
          <p:cNvPr id="16" name="Text Box 15">
            <a:extLst>
              <a:ext uri="{FF2B5EF4-FFF2-40B4-BE49-F238E27FC236}">
                <a16:creationId xmlns:a16="http://schemas.microsoft.com/office/drawing/2014/main" id="{24047DB9-87E8-7A44-9147-A89FA66A62BF}"/>
              </a:ext>
            </a:extLst>
          </p:cNvPr>
          <p:cNvSpPr txBox="1">
            <a:spLocks noChangeArrowheads="1"/>
          </p:cNvSpPr>
          <p:nvPr/>
        </p:nvSpPr>
        <p:spPr bwMode="auto">
          <a:xfrm>
            <a:off x="2816690" y="4004674"/>
            <a:ext cx="6163759" cy="2477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61938" indent="-2619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marL="342900" indent="-342900">
              <a:lnSpc>
                <a:spcPts val="1360"/>
              </a:lnSpc>
              <a:spcBef>
                <a:spcPts val="300"/>
              </a:spcBef>
              <a:buFont typeface="+mj-lt"/>
              <a:buAutoNum type="alphaLcParenR"/>
            </a:pPr>
            <a:r>
              <a:rPr lang="it-IT" altLang="en-US" sz="1300" dirty="0">
                <a:solidFill>
                  <a:schemeClr val="tx1">
                    <a:lumMod val="75000"/>
                    <a:lumOff val="25000"/>
                  </a:schemeClr>
                </a:solidFill>
                <a:latin typeface="Century Gothic" panose="020B0502020202020204" pitchFamily="34" charset="0"/>
              </a:rPr>
              <a:t>S.P. a schema libero (</a:t>
            </a:r>
            <a:r>
              <a:rPr lang="it-IT" sz="1300" dirty="0">
                <a:latin typeface="Century Gothic" panose="020B0502020202020204" pitchFamily="34" charset="0"/>
              </a:rPr>
              <a:t>prospetto della situazione patrimoniale-finanziaria alla fine dell'esercizio)</a:t>
            </a:r>
            <a:endParaRPr lang="it-IT" altLang="en-US" sz="1300" dirty="0">
              <a:solidFill>
                <a:schemeClr val="tx1">
                  <a:lumMod val="75000"/>
                  <a:lumOff val="25000"/>
                </a:schemeClr>
              </a:solidFill>
              <a:latin typeface="Century Gothic" panose="020B0502020202020204" pitchFamily="34" charset="0"/>
            </a:endParaRPr>
          </a:p>
          <a:p>
            <a:pPr marL="342900" indent="-342900">
              <a:lnSpc>
                <a:spcPts val="1360"/>
              </a:lnSpc>
              <a:spcBef>
                <a:spcPts val="300"/>
              </a:spcBef>
              <a:buFont typeface="+mj-lt"/>
              <a:buAutoNum type="alphaLcParenR"/>
            </a:pPr>
            <a:r>
              <a:rPr lang="it-IT" altLang="en-US" sz="1300" dirty="0">
                <a:solidFill>
                  <a:schemeClr val="tx1">
                    <a:lumMod val="75000"/>
                    <a:lumOff val="25000"/>
                  </a:schemeClr>
                </a:solidFill>
                <a:latin typeface="Century Gothic" panose="020B0502020202020204" pitchFamily="34" charset="0"/>
              </a:rPr>
              <a:t>C.E. nella forma scalare (</a:t>
            </a:r>
            <a:r>
              <a:rPr lang="it-IT" sz="1300" dirty="0">
                <a:latin typeface="Century Gothic" panose="020B0502020202020204" pitchFamily="34" charset="0"/>
              </a:rPr>
              <a:t>prospetto dell'utile/perdita d'esercizio e delle altre componenti di conto economico complessivo dell'esercizio)</a:t>
            </a:r>
            <a:endParaRPr lang="it-IT" altLang="en-US" sz="1300" dirty="0">
              <a:solidFill>
                <a:schemeClr val="tx1">
                  <a:lumMod val="75000"/>
                  <a:lumOff val="25000"/>
                </a:schemeClr>
              </a:solidFill>
              <a:latin typeface="Century Gothic" panose="020B0502020202020204" pitchFamily="34" charset="0"/>
            </a:endParaRPr>
          </a:p>
          <a:p>
            <a:pPr marL="342900" indent="-342900" eaLnBrk="1" hangingPunct="1">
              <a:lnSpc>
                <a:spcPts val="1360"/>
              </a:lnSpc>
              <a:spcBef>
                <a:spcPts val="300"/>
              </a:spcBef>
              <a:buFont typeface="+mj-lt"/>
              <a:buAutoNum type="alphaLcParenR"/>
            </a:pPr>
            <a:r>
              <a:rPr lang="it-IT" altLang="en-US" sz="1300" dirty="0">
                <a:solidFill>
                  <a:schemeClr val="tx1">
                    <a:lumMod val="75000"/>
                    <a:lumOff val="25000"/>
                  </a:schemeClr>
                </a:solidFill>
                <a:latin typeface="Century Gothic" panose="020B0502020202020204" pitchFamily="34" charset="0"/>
              </a:rPr>
              <a:t>Prospetto delle variazioni di Patrimonio netto</a:t>
            </a:r>
          </a:p>
          <a:p>
            <a:pPr marL="342900" indent="-342900" eaLnBrk="1" hangingPunct="1">
              <a:lnSpc>
                <a:spcPts val="1360"/>
              </a:lnSpc>
              <a:spcBef>
                <a:spcPts val="300"/>
              </a:spcBef>
              <a:buFont typeface="+mj-lt"/>
              <a:buAutoNum type="alphaLcParenR"/>
            </a:pPr>
            <a:r>
              <a:rPr lang="it-IT" altLang="en-US" sz="1300" dirty="0">
                <a:solidFill>
                  <a:schemeClr val="tx1">
                    <a:lumMod val="75000"/>
                    <a:lumOff val="25000"/>
                  </a:schemeClr>
                </a:solidFill>
                <a:latin typeface="Century Gothic" panose="020B0502020202020204" pitchFamily="34" charset="0"/>
              </a:rPr>
              <a:t>Rendiconto finanziario</a:t>
            </a:r>
          </a:p>
          <a:p>
            <a:pPr marL="342900" indent="-342900">
              <a:lnSpc>
                <a:spcPts val="1360"/>
              </a:lnSpc>
              <a:spcBef>
                <a:spcPts val="300"/>
              </a:spcBef>
              <a:buFont typeface="+mj-lt"/>
              <a:buAutoNum type="alphaLcParenR"/>
            </a:pPr>
            <a:r>
              <a:rPr lang="it-IT" altLang="en-US" sz="1300" dirty="0">
                <a:solidFill>
                  <a:schemeClr val="tx1">
                    <a:lumMod val="75000"/>
                    <a:lumOff val="25000"/>
                  </a:schemeClr>
                </a:solidFill>
                <a:latin typeface="Century Gothic" panose="020B0502020202020204" pitchFamily="34" charset="0"/>
              </a:rPr>
              <a:t>Note al bilancio</a:t>
            </a:r>
          </a:p>
          <a:p>
            <a:pPr marL="0" indent="0">
              <a:lnSpc>
                <a:spcPts val="1360"/>
              </a:lnSpc>
              <a:spcBef>
                <a:spcPts val="300"/>
              </a:spcBef>
              <a:buNone/>
            </a:pPr>
            <a:r>
              <a:rPr lang="it-IT" altLang="en-US" sz="1300" dirty="0">
                <a:solidFill>
                  <a:schemeClr val="tx1">
                    <a:lumMod val="75000"/>
                    <a:lumOff val="25000"/>
                  </a:schemeClr>
                </a:solidFill>
                <a:latin typeface="Century Gothic" panose="020B0502020202020204" pitchFamily="34" charset="0"/>
              </a:rPr>
              <a:t>ea) Informazioni comparative rispetto all’</a:t>
            </a:r>
            <a:r>
              <a:rPr lang="it-IT" altLang="en-US" sz="1300" dirty="0" err="1">
                <a:solidFill>
                  <a:schemeClr val="tx1">
                    <a:lumMod val="75000"/>
                    <a:lumOff val="25000"/>
                  </a:schemeClr>
                </a:solidFill>
                <a:latin typeface="Century Gothic" panose="020B0502020202020204" pitchFamily="34" charset="0"/>
              </a:rPr>
              <a:t>eser</a:t>
            </a:r>
            <a:r>
              <a:rPr lang="it-IT" altLang="en-US" sz="1300" dirty="0">
                <a:solidFill>
                  <a:schemeClr val="tx1">
                    <a:lumMod val="75000"/>
                    <a:lumOff val="25000"/>
                  </a:schemeClr>
                </a:solidFill>
                <a:latin typeface="Century Gothic" panose="020B0502020202020204" pitchFamily="34" charset="0"/>
              </a:rPr>
              <a:t>. precedente (§38 e 38A)</a:t>
            </a:r>
          </a:p>
          <a:p>
            <a:pPr marL="342900" indent="-342900">
              <a:lnSpc>
                <a:spcPts val="1360"/>
              </a:lnSpc>
              <a:spcBef>
                <a:spcPts val="300"/>
              </a:spcBef>
              <a:buFont typeface="+mj-lt"/>
              <a:buAutoNum type="alphaLcParenR" startAt="6"/>
            </a:pPr>
            <a:r>
              <a:rPr lang="it-IT" sz="1300" dirty="0">
                <a:latin typeface="Century Gothic" panose="020B0502020202020204" pitchFamily="34" charset="0"/>
              </a:rPr>
              <a:t>Prospetto della situazione patrimoniale-finanziaria all'inizio dell'esercizio precedente se un'entità applica un principio contabile retroattivamente o ridetermina retroattivamente le voci nel proprio bilancio</a:t>
            </a:r>
            <a:endParaRPr lang="it-IT" altLang="en-US" sz="1300" dirty="0">
              <a:solidFill>
                <a:schemeClr val="tx1">
                  <a:lumMod val="75000"/>
                  <a:lumOff val="25000"/>
                </a:schemeClr>
              </a:solidFill>
              <a:latin typeface="Century Gothic" panose="020B0502020202020204" pitchFamily="34" charset="0"/>
            </a:endParaRPr>
          </a:p>
        </p:txBody>
      </p:sp>
      <p:sp>
        <p:nvSpPr>
          <p:cNvPr id="17" name="Text Box 6">
            <a:extLst>
              <a:ext uri="{FF2B5EF4-FFF2-40B4-BE49-F238E27FC236}">
                <a16:creationId xmlns:a16="http://schemas.microsoft.com/office/drawing/2014/main" id="{2FBB7C1B-3A89-5043-A42F-91124567BB5E}"/>
              </a:ext>
            </a:extLst>
          </p:cNvPr>
          <p:cNvSpPr txBox="1">
            <a:spLocks noChangeArrowheads="1"/>
          </p:cNvSpPr>
          <p:nvPr/>
        </p:nvSpPr>
        <p:spPr bwMode="auto">
          <a:xfrm>
            <a:off x="573786" y="1037363"/>
            <a:ext cx="21431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pPr>
            <a:r>
              <a:rPr lang="it-IT" altLang="en-US" sz="1800" dirty="0">
                <a:solidFill>
                  <a:schemeClr val="tx1">
                    <a:lumMod val="75000"/>
                    <a:lumOff val="25000"/>
                  </a:schemeClr>
                </a:solidFill>
                <a:latin typeface="Century Gothic" panose="020B0502020202020204" pitchFamily="34" charset="0"/>
              </a:rPr>
              <a:t>Caratteristiche fondamentali</a:t>
            </a:r>
          </a:p>
        </p:txBody>
      </p:sp>
      <p:sp>
        <p:nvSpPr>
          <p:cNvPr id="18" name="AutoShape 10">
            <a:extLst>
              <a:ext uri="{FF2B5EF4-FFF2-40B4-BE49-F238E27FC236}">
                <a16:creationId xmlns:a16="http://schemas.microsoft.com/office/drawing/2014/main" id="{980AC081-66FB-534A-8A58-4CF5E2403669}"/>
              </a:ext>
            </a:extLst>
          </p:cNvPr>
          <p:cNvSpPr>
            <a:spLocks/>
          </p:cNvSpPr>
          <p:nvPr/>
        </p:nvSpPr>
        <p:spPr bwMode="auto">
          <a:xfrm>
            <a:off x="2642018" y="394965"/>
            <a:ext cx="285750" cy="1928813"/>
          </a:xfrm>
          <a:prstGeom prst="leftBrace">
            <a:avLst>
              <a:gd name="adj1" fmla="val 82344"/>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buFontTx/>
              <a:buNone/>
            </a:pPr>
            <a:endParaRPr lang="en-US" altLang="en-US" sz="1600">
              <a:solidFill>
                <a:schemeClr val="tx1">
                  <a:lumMod val="65000"/>
                  <a:lumOff val="35000"/>
                </a:schemeClr>
              </a:solidFill>
              <a:latin typeface="Century Gothic" panose="020B0502020202020204" pitchFamily="34" charset="0"/>
            </a:endParaRPr>
          </a:p>
        </p:txBody>
      </p:sp>
      <p:sp>
        <p:nvSpPr>
          <p:cNvPr id="19" name="Text Box 14">
            <a:extLst>
              <a:ext uri="{FF2B5EF4-FFF2-40B4-BE49-F238E27FC236}">
                <a16:creationId xmlns:a16="http://schemas.microsoft.com/office/drawing/2014/main" id="{B0E9FB49-EE47-5641-B946-F7442FEFA433}"/>
              </a:ext>
            </a:extLst>
          </p:cNvPr>
          <p:cNvSpPr txBox="1">
            <a:spLocks noChangeArrowheads="1"/>
          </p:cNvSpPr>
          <p:nvPr/>
        </p:nvSpPr>
        <p:spPr bwMode="auto">
          <a:xfrm>
            <a:off x="2836640" y="593886"/>
            <a:ext cx="2360558"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61938" indent="-2619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pPr>
            <a:r>
              <a:rPr lang="it-IT" altLang="en-US" sz="1600" dirty="0">
                <a:solidFill>
                  <a:schemeClr val="tx1">
                    <a:lumMod val="75000"/>
                    <a:lumOff val="25000"/>
                  </a:schemeClr>
                </a:solidFill>
                <a:latin typeface="Century Gothic" panose="020B0502020202020204" pitchFamily="34" charset="0"/>
              </a:rPr>
              <a:t>Codice civile</a:t>
            </a:r>
          </a:p>
          <a:p>
            <a:pPr eaLnBrk="1" hangingPunct="1">
              <a:spcBef>
                <a:spcPts val="300"/>
              </a:spcBef>
              <a:buFontTx/>
              <a:buNone/>
            </a:pPr>
            <a:endParaRPr lang="it-IT" altLang="en-US" sz="1600" dirty="0">
              <a:solidFill>
                <a:schemeClr val="tx1">
                  <a:lumMod val="75000"/>
                  <a:lumOff val="25000"/>
                </a:schemeClr>
              </a:solidFill>
              <a:latin typeface="Century Gothic" panose="020B0502020202020204" pitchFamily="34" charset="0"/>
            </a:endParaRPr>
          </a:p>
          <a:p>
            <a:pPr eaLnBrk="1" hangingPunct="1">
              <a:spcBef>
                <a:spcPts val="300"/>
              </a:spcBef>
            </a:pPr>
            <a:r>
              <a:rPr lang="it-IT" altLang="en-US" sz="1600" dirty="0">
                <a:solidFill>
                  <a:schemeClr val="tx1">
                    <a:lumMod val="75000"/>
                    <a:lumOff val="25000"/>
                  </a:schemeClr>
                </a:solidFill>
                <a:latin typeface="Century Gothic" panose="020B0502020202020204" pitchFamily="34" charset="0"/>
              </a:rPr>
              <a:t>OIC</a:t>
            </a:r>
          </a:p>
          <a:p>
            <a:pPr eaLnBrk="1" hangingPunct="1">
              <a:spcBef>
                <a:spcPts val="300"/>
              </a:spcBef>
              <a:buFontTx/>
              <a:buNone/>
            </a:pPr>
            <a:endParaRPr lang="it-IT" altLang="en-US" sz="1600" dirty="0">
              <a:solidFill>
                <a:schemeClr val="tx1">
                  <a:lumMod val="75000"/>
                  <a:lumOff val="25000"/>
                </a:schemeClr>
              </a:solidFill>
              <a:latin typeface="Century Gothic" panose="020B0502020202020204" pitchFamily="34" charset="0"/>
            </a:endParaRPr>
          </a:p>
          <a:p>
            <a:pPr eaLnBrk="1" hangingPunct="1">
              <a:spcBef>
                <a:spcPts val="300"/>
              </a:spcBef>
            </a:pPr>
            <a:r>
              <a:rPr lang="it-IT" altLang="en-US" sz="1600" dirty="0">
                <a:solidFill>
                  <a:schemeClr val="tx1">
                    <a:lumMod val="75000"/>
                    <a:lumOff val="25000"/>
                  </a:schemeClr>
                </a:solidFill>
                <a:latin typeface="Century Gothic" panose="020B0502020202020204" pitchFamily="34" charset="0"/>
              </a:rPr>
              <a:t>IASB</a:t>
            </a:r>
          </a:p>
        </p:txBody>
      </p:sp>
      <p:sp>
        <p:nvSpPr>
          <p:cNvPr id="20" name="Freccia a destra 22">
            <a:extLst>
              <a:ext uri="{FF2B5EF4-FFF2-40B4-BE49-F238E27FC236}">
                <a16:creationId xmlns:a16="http://schemas.microsoft.com/office/drawing/2014/main" id="{4963101C-F8F8-1148-8A88-BF4B13481D29}"/>
              </a:ext>
            </a:extLst>
          </p:cNvPr>
          <p:cNvSpPr>
            <a:spLocks noChangeArrowheads="1"/>
          </p:cNvSpPr>
          <p:nvPr/>
        </p:nvSpPr>
        <p:spPr bwMode="auto">
          <a:xfrm rot="21408927">
            <a:off x="4600008" y="650537"/>
            <a:ext cx="828490" cy="195299"/>
          </a:xfrm>
          <a:prstGeom prst="rightArrow">
            <a:avLst>
              <a:gd name="adj1" fmla="val 50000"/>
              <a:gd name="adj2" fmla="val 50000"/>
            </a:avLst>
          </a:prstGeom>
          <a:solidFill>
            <a:schemeClr val="accent1"/>
          </a:solidFill>
          <a:ln w="9525">
            <a:noFill/>
            <a:round/>
            <a:headEnd/>
            <a:tailEnd/>
          </a:ln>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solidFill>
                <a:schemeClr val="tx1">
                  <a:lumMod val="65000"/>
                  <a:lumOff val="35000"/>
                </a:schemeClr>
              </a:solidFill>
              <a:latin typeface="Century Gothic" panose="020B0502020202020204" pitchFamily="34" charset="0"/>
            </a:endParaRPr>
          </a:p>
        </p:txBody>
      </p:sp>
      <p:sp>
        <p:nvSpPr>
          <p:cNvPr id="21" name="Text Box 4">
            <a:extLst>
              <a:ext uri="{FF2B5EF4-FFF2-40B4-BE49-F238E27FC236}">
                <a16:creationId xmlns:a16="http://schemas.microsoft.com/office/drawing/2014/main" id="{17208A7A-D1DB-3944-9DCC-21757A9F6FB6}"/>
              </a:ext>
            </a:extLst>
          </p:cNvPr>
          <p:cNvSpPr txBox="1">
            <a:spLocks noChangeArrowheads="1"/>
          </p:cNvSpPr>
          <p:nvPr/>
        </p:nvSpPr>
        <p:spPr bwMode="auto">
          <a:xfrm>
            <a:off x="5265180" y="552816"/>
            <a:ext cx="167018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ts val="300"/>
              </a:spcBef>
              <a:buFontTx/>
              <a:buNone/>
            </a:pPr>
            <a:r>
              <a:rPr lang="it-IT" altLang="en-US" sz="1600" dirty="0">
                <a:solidFill>
                  <a:schemeClr val="tx1">
                    <a:lumMod val="65000"/>
                    <a:lumOff val="35000"/>
                  </a:schemeClr>
                </a:solidFill>
                <a:latin typeface="Century Gothic" panose="020B0502020202020204" pitchFamily="34" charset="0"/>
              </a:rPr>
              <a:t>Schemi rigidi</a:t>
            </a:r>
          </a:p>
        </p:txBody>
      </p:sp>
      <p:sp>
        <p:nvSpPr>
          <p:cNvPr id="22" name="AutoShape 10">
            <a:extLst>
              <a:ext uri="{FF2B5EF4-FFF2-40B4-BE49-F238E27FC236}">
                <a16:creationId xmlns:a16="http://schemas.microsoft.com/office/drawing/2014/main" id="{73D8EB81-EF0A-BF44-A9C9-C7A9A94C8ECF}"/>
              </a:ext>
            </a:extLst>
          </p:cNvPr>
          <p:cNvSpPr>
            <a:spLocks/>
          </p:cNvSpPr>
          <p:nvPr/>
        </p:nvSpPr>
        <p:spPr bwMode="auto">
          <a:xfrm>
            <a:off x="3735778" y="1557982"/>
            <a:ext cx="285749" cy="720123"/>
          </a:xfrm>
          <a:prstGeom prst="leftBrace">
            <a:avLst>
              <a:gd name="adj1" fmla="val 8235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buFontTx/>
              <a:buNone/>
            </a:pPr>
            <a:endParaRPr lang="en-US" altLang="en-US" sz="1600">
              <a:solidFill>
                <a:schemeClr val="tx1">
                  <a:lumMod val="75000"/>
                  <a:lumOff val="25000"/>
                </a:schemeClr>
              </a:solidFill>
              <a:latin typeface="Century Gothic" panose="020B0502020202020204" pitchFamily="34" charset="0"/>
            </a:endParaRPr>
          </a:p>
        </p:txBody>
      </p:sp>
      <p:sp>
        <p:nvSpPr>
          <p:cNvPr id="23" name="Text Box 14">
            <a:extLst>
              <a:ext uri="{FF2B5EF4-FFF2-40B4-BE49-F238E27FC236}">
                <a16:creationId xmlns:a16="http://schemas.microsoft.com/office/drawing/2014/main" id="{C0761903-AE9F-3D43-86E9-C32E93298984}"/>
              </a:ext>
            </a:extLst>
          </p:cNvPr>
          <p:cNvSpPr txBox="1">
            <a:spLocks noChangeArrowheads="1"/>
          </p:cNvSpPr>
          <p:nvPr/>
        </p:nvSpPr>
        <p:spPr bwMode="auto">
          <a:xfrm>
            <a:off x="3878652" y="1570921"/>
            <a:ext cx="3571875" cy="62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ts val="300"/>
              </a:spcBef>
            </a:pPr>
            <a:r>
              <a:rPr lang="it-IT" altLang="en-US" sz="1600" dirty="0">
                <a:solidFill>
                  <a:schemeClr val="tx1">
                    <a:lumMod val="75000"/>
                    <a:lumOff val="25000"/>
                  </a:schemeClr>
                </a:solidFill>
                <a:latin typeface="Century Gothic" panose="020B0502020202020204" pitchFamily="34" charset="0"/>
              </a:rPr>
              <a:t>Schemi con contenuto minimo</a:t>
            </a:r>
          </a:p>
          <a:p>
            <a:pPr eaLnBrk="1" hangingPunct="1">
              <a:spcBef>
                <a:spcPts val="300"/>
              </a:spcBef>
            </a:pPr>
            <a:r>
              <a:rPr lang="it-IT" altLang="en-US" sz="1600" dirty="0">
                <a:solidFill>
                  <a:schemeClr val="tx1">
                    <a:lumMod val="75000"/>
                    <a:lumOff val="25000"/>
                  </a:schemeClr>
                </a:solidFill>
                <a:latin typeface="Century Gothic" panose="020B0502020202020204" pitchFamily="34" charset="0"/>
              </a:rPr>
              <a:t>Gli schemi sono più flessibili</a:t>
            </a:r>
          </a:p>
        </p:txBody>
      </p:sp>
      <p:sp>
        <p:nvSpPr>
          <p:cNvPr id="24" name="Freccia a destra 26">
            <a:extLst>
              <a:ext uri="{FF2B5EF4-FFF2-40B4-BE49-F238E27FC236}">
                <a16:creationId xmlns:a16="http://schemas.microsoft.com/office/drawing/2014/main" id="{A2DCAB8A-69BD-A547-95CA-19814313B460}"/>
              </a:ext>
            </a:extLst>
          </p:cNvPr>
          <p:cNvSpPr>
            <a:spLocks noChangeArrowheads="1"/>
          </p:cNvSpPr>
          <p:nvPr/>
        </p:nvSpPr>
        <p:spPr bwMode="auto">
          <a:xfrm rot="20958405" flipV="1">
            <a:off x="3862277" y="1023366"/>
            <a:ext cx="1566767" cy="192318"/>
          </a:xfrm>
          <a:prstGeom prst="rightArrow">
            <a:avLst>
              <a:gd name="adj1" fmla="val 50000"/>
              <a:gd name="adj2" fmla="val 50000"/>
            </a:avLst>
          </a:prstGeom>
          <a:solidFill>
            <a:schemeClr val="accent1"/>
          </a:solidFill>
          <a:ln w="9525">
            <a:noFill/>
            <a:round/>
            <a:headEnd/>
            <a:tailEnd/>
          </a:ln>
        </p:spPr>
        <p:txBody>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600">
              <a:solidFill>
                <a:schemeClr val="tx1">
                  <a:lumMod val="75000"/>
                  <a:lumOff val="25000"/>
                </a:schemeClr>
              </a:solidFill>
              <a:latin typeface="Century Gothic" panose="020B0502020202020204" pitchFamily="34" charset="0"/>
            </a:endParaRPr>
          </a:p>
        </p:txBody>
      </p:sp>
      <p:sp>
        <p:nvSpPr>
          <p:cNvPr id="2" name="Rettangolo 1">
            <a:extLst>
              <a:ext uri="{FF2B5EF4-FFF2-40B4-BE49-F238E27FC236}">
                <a16:creationId xmlns:a16="http://schemas.microsoft.com/office/drawing/2014/main" id="{3A07FD57-5228-0147-A239-E48996D5FF2C}"/>
              </a:ext>
            </a:extLst>
          </p:cNvPr>
          <p:cNvSpPr/>
          <p:nvPr/>
        </p:nvSpPr>
        <p:spPr>
          <a:xfrm>
            <a:off x="583355" y="5823035"/>
            <a:ext cx="1884318" cy="523220"/>
          </a:xfrm>
          <a:prstGeom prst="rect">
            <a:avLst/>
          </a:prstGeom>
        </p:spPr>
        <p:txBody>
          <a:bodyPr wrap="square">
            <a:spAutoFit/>
          </a:bodyPr>
          <a:lstStyle/>
          <a:p>
            <a:pPr algn="ctr">
              <a:spcBef>
                <a:spcPct val="0"/>
              </a:spcBef>
            </a:pPr>
            <a:r>
              <a:rPr lang="it-IT" altLang="en-US" sz="1400" dirty="0">
                <a:solidFill>
                  <a:srgbClr val="FF0000"/>
                </a:solidFill>
                <a:latin typeface="Century Gothic" panose="020B0502020202020204" pitchFamily="34" charset="0"/>
              </a:rPr>
              <a:t>(aggiornato con Reg. UE 2015/2406)</a:t>
            </a:r>
          </a:p>
        </p:txBody>
      </p:sp>
      <p:sp>
        <p:nvSpPr>
          <p:cNvPr id="3" name="Rettangolo 2">
            <a:extLst>
              <a:ext uri="{FF2B5EF4-FFF2-40B4-BE49-F238E27FC236}">
                <a16:creationId xmlns:a16="http://schemas.microsoft.com/office/drawing/2014/main" id="{8E2EB493-CBA9-4649-BEE3-24902787E9D0}"/>
              </a:ext>
            </a:extLst>
          </p:cNvPr>
          <p:cNvSpPr/>
          <p:nvPr/>
        </p:nvSpPr>
        <p:spPr>
          <a:xfrm>
            <a:off x="7525123" y="1455505"/>
            <a:ext cx="1358376" cy="738664"/>
          </a:xfrm>
          <a:prstGeom prst="rect">
            <a:avLst/>
          </a:prstGeom>
        </p:spPr>
        <p:txBody>
          <a:bodyPr wrap="square">
            <a:spAutoFit/>
          </a:bodyPr>
          <a:lstStyle/>
          <a:p>
            <a:r>
              <a:rPr lang="it-IT" altLang="en-US" sz="1400" dirty="0">
                <a:solidFill>
                  <a:srgbClr val="FF0000"/>
                </a:solidFill>
                <a:latin typeface="Century Gothic" panose="020B0502020202020204" pitchFamily="34" charset="0"/>
              </a:rPr>
              <a:t>(Aggiornati con Reg. UE 2015/2406)</a:t>
            </a:r>
            <a:endParaRPr lang="it-IT" sz="1400" dirty="0"/>
          </a:p>
        </p:txBody>
      </p:sp>
    </p:spTree>
    <p:extLst>
      <p:ext uri="{BB962C8B-B14F-4D97-AF65-F5344CB8AC3E}">
        <p14:creationId xmlns:p14="http://schemas.microsoft.com/office/powerpoint/2010/main" val="3482299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11</a:t>
            </a:fld>
            <a:endParaRPr lang="it-IT" sz="1100" dirty="0">
              <a:solidFill>
                <a:schemeClr val="bg1"/>
              </a:solidFill>
              <a:latin typeface="Century Gothic" panose="020B0502020202020204" pitchFamily="34" charset="0"/>
            </a:endParaRPr>
          </a:p>
        </p:txBody>
      </p:sp>
      <p:sp>
        <p:nvSpPr>
          <p:cNvPr id="25" name="Rettangolo 24">
            <a:extLst>
              <a:ext uri="{FF2B5EF4-FFF2-40B4-BE49-F238E27FC236}">
                <a16:creationId xmlns:a16="http://schemas.microsoft.com/office/drawing/2014/main" id="{3F64ADCF-ABC3-144A-88C7-87408DCED48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BILANCIO D’ESERCIZIO: </a:t>
            </a:r>
            <a:r>
              <a:rPr lang="it-IT" altLang="en-US" b="1" i="1" dirty="0">
                <a:solidFill>
                  <a:srgbClr val="002060"/>
                </a:solidFill>
                <a:latin typeface="Century Gothic" panose="020B0502020202020204" pitchFamily="34" charset="0"/>
              </a:rPr>
              <a:t>Stato Patrimoniale ex art. 2424 C.c.</a:t>
            </a:r>
            <a:r>
              <a:rPr lang="it-IT" b="1" dirty="0">
                <a:solidFill>
                  <a:srgbClr val="002060"/>
                </a:solidFill>
                <a:latin typeface="Century Gothic" panose="020B0502020202020204" pitchFamily="34" charset="0"/>
              </a:rPr>
              <a:t> </a:t>
            </a:r>
          </a:p>
        </p:txBody>
      </p:sp>
      <p:graphicFrame>
        <p:nvGraphicFramePr>
          <p:cNvPr id="13" name="Group 2">
            <a:extLst>
              <a:ext uri="{FF2B5EF4-FFF2-40B4-BE49-F238E27FC236}">
                <a16:creationId xmlns:a16="http://schemas.microsoft.com/office/drawing/2014/main" id="{BF04BC48-7326-974A-9AA6-9DB840172CC3}"/>
              </a:ext>
            </a:extLst>
          </p:cNvPr>
          <p:cNvGraphicFramePr>
            <a:graphicFrameLocks noGrp="1"/>
          </p:cNvGraphicFramePr>
          <p:nvPr>
            <p:extLst>
              <p:ext uri="{D42A27DB-BD31-4B8C-83A1-F6EECF244321}">
                <p14:modId xmlns:p14="http://schemas.microsoft.com/office/powerpoint/2010/main" val="356252134"/>
              </p:ext>
            </p:extLst>
          </p:nvPr>
        </p:nvGraphicFramePr>
        <p:xfrm>
          <a:off x="113122" y="1038063"/>
          <a:ext cx="4158348" cy="5428725"/>
        </p:xfrm>
        <a:graphic>
          <a:graphicData uri="http://schemas.openxmlformats.org/drawingml/2006/table">
            <a:tbl>
              <a:tblPr/>
              <a:tblGrid>
                <a:gridCol w="621363">
                  <a:extLst>
                    <a:ext uri="{9D8B030D-6E8A-4147-A177-3AD203B41FA5}">
                      <a16:colId xmlns:a16="http://schemas.microsoft.com/office/drawing/2014/main" val="20000"/>
                    </a:ext>
                  </a:extLst>
                </a:gridCol>
                <a:gridCol w="3536985">
                  <a:extLst>
                    <a:ext uri="{9D8B030D-6E8A-4147-A177-3AD203B41FA5}">
                      <a16:colId xmlns:a16="http://schemas.microsoft.com/office/drawing/2014/main" val="20001"/>
                    </a:ext>
                  </a:extLst>
                </a:gridCol>
              </a:tblGrid>
              <a:tr h="80215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A)</a:t>
                      </a:r>
                      <a:endParaRPr kumimoji="0" lang="it-IT" sz="32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1588" marR="0" lvl="0" indent="-1588"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Crediti verso soci per versamenti ancora dovuti, </a:t>
                      </a: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con separata indicazione della parte già richiamata</a:t>
                      </a:r>
                      <a:endParaRPr kumimoji="0" lang="it-IT" sz="32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00"/>
                  </a:ext>
                </a:extLst>
              </a:tr>
              <a:tr h="505407">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rPr>
                        <a:t>B)</a:t>
                      </a:r>
                      <a:endParaRPr kumimoji="0" lang="it-IT" sz="3200" b="1" i="0"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E5E5"/>
                    </a:solidFill>
                  </a:tcPr>
                </a:tc>
                <a:tc>
                  <a:txBody>
                    <a:bodyPr/>
                    <a:lstStyle/>
                    <a:p>
                      <a:pPr marL="7938" marR="0" lvl="0" indent="-7938"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Immobilizzazioni </a:t>
                      </a:r>
                      <a:r>
                        <a:rPr lang="it-IT" sz="1400" dirty="0"/>
                        <a:t>con separata indicazione di quelle concesse in locazione finanziaria</a:t>
                      </a: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a:t>
                      </a:r>
                      <a:endParaRPr kumimoji="0" lang="it-IT" sz="32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01"/>
                  </a:ext>
                </a:extLst>
              </a:tr>
              <a:tr h="29729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I)</a:t>
                      </a:r>
                      <a:endParaRPr kumimoji="0" lang="it-IT" sz="32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Immobilizzazioni immateriali</a:t>
                      </a:r>
                      <a:endParaRPr kumimoji="0" lang="it-IT" sz="32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extLst>
                  <a:ext uri="{0D108BD9-81ED-4DB2-BD59-A6C34878D82A}">
                    <a16:rowId xmlns:a16="http://schemas.microsoft.com/office/drawing/2014/main" val="10002"/>
                  </a:ext>
                </a:extLst>
              </a:tr>
              <a:tr h="29729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rPr>
                        <a:t>II)</a:t>
                      </a:r>
                      <a:endParaRPr kumimoji="0" lang="it-IT" sz="3200" b="0" i="0"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Immobilizzazioni materiali</a:t>
                      </a:r>
                      <a:endParaRPr kumimoji="0" lang="it-IT" sz="32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extLst>
                  <a:ext uri="{0D108BD9-81ED-4DB2-BD59-A6C34878D82A}">
                    <a16:rowId xmlns:a16="http://schemas.microsoft.com/office/drawing/2014/main" val="10003"/>
                  </a:ext>
                </a:extLst>
              </a:tr>
              <a:tr h="685717">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rPr>
                        <a:t>III)</a:t>
                      </a:r>
                      <a:endParaRPr kumimoji="0" lang="it-IT" sz="3200" b="0" i="0"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1588" marR="0" lvl="0" indent="-1588" algn="l"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Immobilizzazioni finanziarie,</a:t>
                      </a: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 </a:t>
                      </a:r>
                      <a:r>
                        <a:rPr kumimoji="0" lang="it-IT" sz="11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con separata indicazione, per ciascuna voce dei crediti esigibili entro l'esercizio successivo:</a:t>
                      </a:r>
                      <a:endParaRPr kumimoji="0" lang="it-IT" sz="11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29729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C)</a:t>
                      </a:r>
                      <a:endParaRPr kumimoji="0" lang="it-IT" sz="32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E5E5"/>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Attivo circolante</a:t>
                      </a:r>
                      <a:endParaRPr kumimoji="0" lang="it-IT" sz="32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05"/>
                  </a:ext>
                </a:extLst>
              </a:tr>
              <a:tr h="29729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rPr>
                        <a:t>I)</a:t>
                      </a:r>
                      <a:endParaRPr kumimoji="0" lang="it-IT" sz="3200" b="0" i="0"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Rimanenze</a:t>
                      </a:r>
                      <a:endParaRPr kumimoji="0" lang="it-IT" sz="32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extLst>
                  <a:ext uri="{0D108BD9-81ED-4DB2-BD59-A6C34878D82A}">
                    <a16:rowId xmlns:a16="http://schemas.microsoft.com/office/drawing/2014/main" val="10006"/>
                  </a:ext>
                </a:extLst>
              </a:tr>
              <a:tr h="685717">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rPr>
                        <a:t>II)</a:t>
                      </a:r>
                      <a:endParaRPr kumimoji="0" lang="it-IT" sz="3200" b="0" i="0"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tc>
                  <a:txBody>
                    <a:bodyPr/>
                    <a:lstStyle/>
                    <a:p>
                      <a:pPr marL="1588" marR="0" lvl="0" indent="-1588" algn="l"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Crediti </a:t>
                      </a: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(di funzionamento) </a:t>
                      </a:r>
                      <a:r>
                        <a:rPr kumimoji="0" lang="it-IT" sz="11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con separata indicazione, per ciascuna voce dei crediti esigibili oltre l'esercizio successivo:</a:t>
                      </a:r>
                      <a:endParaRPr kumimoji="0" lang="it-IT" sz="32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extLst>
                  <a:ext uri="{0D108BD9-81ED-4DB2-BD59-A6C34878D82A}">
                    <a16:rowId xmlns:a16="http://schemas.microsoft.com/office/drawing/2014/main" val="10007"/>
                  </a:ext>
                </a:extLst>
              </a:tr>
              <a:tr h="505407">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rPr>
                        <a:t>III)</a:t>
                      </a:r>
                      <a:endParaRPr kumimoji="0" lang="it-IT" sz="3200" b="0" i="0"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tc>
                  <a:txBody>
                    <a:bodyPr/>
                    <a:lstStyle/>
                    <a:p>
                      <a:pPr marL="1588" marR="0" lvl="0" indent="-1588" algn="l"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Attività finanziarie che non costituiscono immobilizzazioni</a:t>
                      </a:r>
                      <a:endParaRPr kumimoji="0" lang="it-IT" sz="32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solidFill>
                      <a:srgbClr val="F2F2F2"/>
                    </a:solidFill>
                  </a:tcPr>
                </a:tc>
                <a:extLst>
                  <a:ext uri="{0D108BD9-81ED-4DB2-BD59-A6C34878D82A}">
                    <a16:rowId xmlns:a16="http://schemas.microsoft.com/office/drawing/2014/main" val="10008"/>
                  </a:ext>
                </a:extLst>
              </a:tr>
              <a:tr h="527782">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rPr>
                        <a:t>IV)</a:t>
                      </a:r>
                      <a:endParaRPr kumimoji="0" lang="it-IT" sz="3200" b="0" i="0"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tc>
                  <a:txBody>
                    <a:bodyPr/>
                    <a:lstStyle/>
                    <a:p>
                      <a:pPr marL="342900" marR="0" lvl="0" indent="-342900" algn="l" defTabSz="914400" rtl="0" eaLnBrk="1" fontAlgn="base" latinLnBrk="0" hangingPunct="1">
                        <a:lnSpc>
                          <a:spcPct val="100000"/>
                        </a:lnSpc>
                        <a:spcBef>
                          <a:spcPct val="0"/>
                        </a:spcBef>
                        <a:spcAft>
                          <a:spcPct val="0"/>
                        </a:spcAft>
                        <a:buClrTx/>
                        <a:buSzTx/>
                        <a:buFontTx/>
                        <a:buNone/>
                        <a:tabLst/>
                      </a:pPr>
                      <a:r>
                        <a:rPr kumimoji="0" lang="it-IT" sz="1400" b="0" i="1"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Disponibilità liquide</a:t>
                      </a:r>
                      <a:endParaRPr kumimoji="0" lang="it-IT" sz="3200" b="0"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9"/>
                  </a:ext>
                </a:extLst>
              </a:tr>
              <a:tr h="471831">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rPr>
                        <a:t>D)</a:t>
                      </a:r>
                      <a:endParaRPr kumimoji="0" lang="it-IT" sz="3200" b="1" i="0" u="none" strike="noStrike" cap="none" normalizeH="0" baseline="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1588" marR="0" lvl="0" indent="-1588"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rPr>
                        <a:t>Ratei e risconti</a:t>
                      </a:r>
                      <a:endParaRPr kumimoji="0" lang="it-IT" sz="3200" b="1" i="0" u="none" strike="noStrike" cap="none" normalizeH="0" baseline="0" dirty="0">
                        <a:ln>
                          <a:noFill/>
                        </a:ln>
                        <a:solidFill>
                          <a:schemeClr val="tx1"/>
                        </a:solidFill>
                        <a:effectLst/>
                        <a:latin typeface="Century Gothic" panose="020B0502020202020204" pitchFamily="34" charset="0"/>
                        <a:ea typeface="ＭＳ Ｐゴシック" charset="-128"/>
                        <a:cs typeface="Times New Roman"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10"/>
                  </a:ext>
                </a:extLst>
              </a:tr>
            </a:tbl>
          </a:graphicData>
        </a:graphic>
      </p:graphicFrame>
      <p:graphicFrame>
        <p:nvGraphicFramePr>
          <p:cNvPr id="14" name="Group 47">
            <a:extLst>
              <a:ext uri="{FF2B5EF4-FFF2-40B4-BE49-F238E27FC236}">
                <a16:creationId xmlns:a16="http://schemas.microsoft.com/office/drawing/2014/main" id="{6165FA8A-4DB5-B344-A027-F077921CE386}"/>
              </a:ext>
            </a:extLst>
          </p:cNvPr>
          <p:cNvGraphicFramePr>
            <a:graphicFrameLocks noGrp="1"/>
          </p:cNvGraphicFramePr>
          <p:nvPr>
            <p:extLst>
              <p:ext uri="{D42A27DB-BD31-4B8C-83A1-F6EECF244321}">
                <p14:modId xmlns:p14="http://schemas.microsoft.com/office/powerpoint/2010/main" val="3043369226"/>
              </p:ext>
            </p:extLst>
          </p:nvPr>
        </p:nvGraphicFramePr>
        <p:xfrm>
          <a:off x="4420135" y="1037635"/>
          <a:ext cx="4277959" cy="5429159"/>
        </p:xfrm>
        <a:graphic>
          <a:graphicData uri="http://schemas.openxmlformats.org/drawingml/2006/table">
            <a:tbl>
              <a:tblPr/>
              <a:tblGrid>
                <a:gridCol w="812659">
                  <a:extLst>
                    <a:ext uri="{9D8B030D-6E8A-4147-A177-3AD203B41FA5}">
                      <a16:colId xmlns:a16="http://schemas.microsoft.com/office/drawing/2014/main" val="20000"/>
                    </a:ext>
                  </a:extLst>
                </a:gridCol>
                <a:gridCol w="3465300">
                  <a:extLst>
                    <a:ext uri="{9D8B030D-6E8A-4147-A177-3AD203B41FA5}">
                      <a16:colId xmlns:a16="http://schemas.microsoft.com/office/drawing/2014/main" val="20001"/>
                    </a:ext>
                  </a:extLst>
                </a:gridCol>
              </a:tblGrid>
              <a:tr h="30886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A)</a:t>
                      </a:r>
                      <a:endParaRPr kumimoji="0" lang="en-US"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E5E5E5"/>
                    </a:solid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Patrimonio netto:</a:t>
                      </a:r>
                      <a:endPar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solidFill>
                      <a:srgbClr val="E5E5E5"/>
                    </a:solidFill>
                  </a:tcPr>
                </a:tc>
                <a:extLst>
                  <a:ext uri="{0D108BD9-81ED-4DB2-BD59-A6C34878D82A}">
                    <a16:rowId xmlns:a16="http://schemas.microsoft.com/office/drawing/2014/main" val="10000"/>
                  </a:ext>
                </a:extLst>
              </a:tr>
              <a:tr h="30886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Capitale</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1"/>
                  </a:ext>
                </a:extLst>
              </a:tr>
              <a:tr h="30886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II)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Riserva sovrapprezzo azioni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2"/>
                  </a:ext>
                </a:extLst>
              </a:tr>
              <a:tr h="30886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III)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Riserve di rivalutazione</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3"/>
                  </a:ext>
                </a:extLst>
              </a:tr>
              <a:tr h="30886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IV)</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Riserva legale</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4"/>
                  </a:ext>
                </a:extLst>
              </a:tr>
              <a:tr h="30886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Century Gothic" panose="020B0502020202020204" pitchFamily="34" charset="0"/>
                          <a:ea typeface="ＭＳ Ｐゴシック" pitchFamily="-107" charset="-128"/>
                          <a:cs typeface="Times New Roman" pitchFamily="-107" charset="0"/>
                        </a:rPr>
                        <a:t>V)</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Riserva statutaria</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5"/>
                  </a:ext>
                </a:extLst>
              </a:tr>
              <a:tr h="362348">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VI)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Altre riserve (distintamente indicate)</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6"/>
                  </a:ext>
                </a:extLst>
              </a:tr>
              <a:tr h="525081">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Century Gothic" panose="020B0502020202020204" pitchFamily="34" charset="0"/>
                          <a:ea typeface="ＭＳ Ｐゴシック" pitchFamily="-107" charset="-128"/>
                          <a:cs typeface="Times New Roman" pitchFamily="-107" charset="0"/>
                        </a:rPr>
                        <a:t>VII)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Riserva per operazioni di copertura dei flussi finanziari attesi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7"/>
                  </a:ext>
                </a:extLst>
              </a:tr>
              <a:tr h="30886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a:ln>
                            <a:noFill/>
                          </a:ln>
                          <a:solidFill>
                            <a:schemeClr val="tx1"/>
                          </a:solidFill>
                          <a:effectLst/>
                          <a:latin typeface="Century Gothic" panose="020B0502020202020204" pitchFamily="34" charset="0"/>
                          <a:ea typeface="ＭＳ Ｐゴシック" pitchFamily="-107" charset="-128"/>
                          <a:cs typeface="Times New Roman" pitchFamily="-107" charset="0"/>
                        </a:rPr>
                        <a:t>VIII)</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Utili (perdite) portati a nuovo</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0008"/>
                  </a:ext>
                </a:extLst>
              </a:tr>
              <a:tr h="30886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IX)</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Utile (perdita) dell'esercizio</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r h="576691">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X)</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Riserva negativa per azioni proprie in portafoglio</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10"/>
                  </a:ext>
                </a:extLst>
              </a:tr>
              <a:tr h="30886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Century Gothic" panose="020B0502020202020204" pitchFamily="34" charset="0"/>
                          <a:ea typeface="ＭＳ Ｐゴシック" pitchFamily="-107" charset="-128"/>
                          <a:cs typeface="Times New Roman" pitchFamily="-107" charset="0"/>
                        </a:rPr>
                        <a:t>B)</a:t>
                      </a:r>
                      <a:endParaRPr kumimoji="0" lang="en-US" sz="1400" b="0" i="0" u="none" strike="noStrike" cap="none" normalizeH="0" baseline="0">
                        <a:ln>
                          <a:noFill/>
                        </a:ln>
                        <a:solidFill>
                          <a:schemeClr val="tx1"/>
                        </a:solidFill>
                        <a:effectLst/>
                        <a:latin typeface="Century Gothic" panose="020B0502020202020204" pitchFamily="34"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Fondi per rischi e oneri;</a:t>
                      </a:r>
                      <a:endPar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11"/>
                  </a:ext>
                </a:extLst>
              </a:tr>
              <a:tr h="30886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Century Gothic" panose="020B0502020202020204" pitchFamily="34" charset="0"/>
                          <a:ea typeface="ＭＳ Ｐゴシック" pitchFamily="-107" charset="-128"/>
                          <a:cs typeface="Times New Roman" pitchFamily="-107" charset="0"/>
                        </a:rPr>
                        <a:t>C)</a:t>
                      </a:r>
                      <a:endParaRPr kumimoji="0" lang="en-US" sz="1400" b="0" i="0" u="none" strike="noStrike" cap="none" normalizeH="0" baseline="0">
                        <a:ln>
                          <a:noFill/>
                        </a:ln>
                        <a:solidFill>
                          <a:schemeClr val="tx1"/>
                        </a:solidFill>
                        <a:effectLst/>
                        <a:latin typeface="Century Gothic" panose="020B0502020202020204" pitchFamily="34"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34290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Trattamento di fine rapporto;</a:t>
                      </a:r>
                      <a:endParaRPr kumimoji="0" lang="it-IT"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12"/>
                  </a:ext>
                </a:extLst>
              </a:tr>
              <a:tr h="478750">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Century Gothic" panose="020B0502020202020204" pitchFamily="34" charset="0"/>
                          <a:ea typeface="ＭＳ Ｐゴシック" pitchFamily="-107" charset="-128"/>
                          <a:cs typeface="Times New Roman" pitchFamily="-107" charset="0"/>
                        </a:rPr>
                        <a:t>D)</a:t>
                      </a:r>
                      <a:endParaRPr kumimoji="0" lang="en-US" sz="1400" b="0" i="0" u="none" strike="noStrike" cap="none" normalizeH="0" baseline="0">
                        <a:ln>
                          <a:noFill/>
                        </a:ln>
                        <a:solidFill>
                          <a:schemeClr val="tx1"/>
                        </a:solidFill>
                        <a:effectLst/>
                        <a:latin typeface="Century Gothic" panose="020B0502020202020204" pitchFamily="34"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Debiti, </a:t>
                      </a:r>
                      <a:r>
                        <a:rPr kumimoji="0" lang="it-IT" sz="1100" b="1"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con separata indicazione degli importi esigibili oltre l'esercizio successivo:</a:t>
                      </a: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13"/>
                  </a:ext>
                </a:extLst>
              </a:tr>
              <a:tr h="397599">
                <a:tc>
                  <a:txBody>
                    <a:bodyPr/>
                    <a:lstStyle/>
                    <a:p>
                      <a:pPr marL="0" marR="0" lvl="0" indent="-342900" algn="ctr"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E)</a:t>
                      </a:r>
                      <a:endParaRPr kumimoji="0" lang="en-US" sz="14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1588" algn="l" defTabSz="914400" rtl="0" eaLnBrk="1" fontAlgn="base"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rPr>
                        <a:t>Ratei e risconti</a:t>
                      </a:r>
                      <a:endParaRPr kumimoji="0" lang="it-IT" sz="1100" b="0" i="0" u="none" strike="noStrike" cap="none" normalizeH="0" baseline="0" dirty="0">
                        <a:ln>
                          <a:noFill/>
                        </a:ln>
                        <a:solidFill>
                          <a:schemeClr val="tx1"/>
                        </a:solidFill>
                        <a:effectLst/>
                        <a:latin typeface="Century Gothic" panose="020B0502020202020204" pitchFamily="34" charset="0"/>
                        <a:ea typeface="ＭＳ Ｐゴシック" pitchFamily="-107" charset="-128"/>
                        <a:cs typeface="Times New Roman" pitchFamily="-107" charset="0"/>
                      </a:endParaRPr>
                    </a:p>
                  </a:txBody>
                  <a:tcPr marT="45717" marB="45717"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E5E5E5"/>
                    </a:solidFill>
                  </a:tcPr>
                </a:tc>
                <a:extLst>
                  <a:ext uri="{0D108BD9-81ED-4DB2-BD59-A6C34878D82A}">
                    <a16:rowId xmlns:a16="http://schemas.microsoft.com/office/drawing/2014/main" val="10014"/>
                  </a:ext>
                </a:extLst>
              </a:tr>
            </a:tbl>
          </a:graphicData>
        </a:graphic>
      </p:graphicFrame>
    </p:spTree>
    <p:extLst>
      <p:ext uri="{BB962C8B-B14F-4D97-AF65-F5344CB8AC3E}">
        <p14:creationId xmlns:p14="http://schemas.microsoft.com/office/powerpoint/2010/main" val="19357303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12</a:t>
            </a:fld>
            <a:endParaRPr lang="it-IT" sz="1100" dirty="0">
              <a:solidFill>
                <a:schemeClr val="bg1"/>
              </a:solidFill>
              <a:latin typeface="Century Gothic" panose="020B0502020202020204" pitchFamily="34" charset="0"/>
            </a:endParaRPr>
          </a:p>
        </p:txBody>
      </p:sp>
      <p:sp>
        <p:nvSpPr>
          <p:cNvPr id="25" name="Rettangolo 24">
            <a:extLst>
              <a:ext uri="{FF2B5EF4-FFF2-40B4-BE49-F238E27FC236}">
                <a16:creationId xmlns:a16="http://schemas.microsoft.com/office/drawing/2014/main" id="{3F64ADCF-ABC3-144A-88C7-87408DCED48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BILANCIO D’ESERCIZIO: il Conto Economico ex art. 2425 C.c.</a:t>
            </a:r>
          </a:p>
        </p:txBody>
      </p:sp>
      <p:sp>
        <p:nvSpPr>
          <p:cNvPr id="8" name="Rectangle 3">
            <a:extLst>
              <a:ext uri="{FF2B5EF4-FFF2-40B4-BE49-F238E27FC236}">
                <a16:creationId xmlns:a16="http://schemas.microsoft.com/office/drawing/2014/main" id="{FC5B16ED-DBAD-6F44-9737-FC5C976E5143}"/>
              </a:ext>
            </a:extLst>
          </p:cNvPr>
          <p:cNvSpPr>
            <a:spLocks noChangeArrowheads="1"/>
          </p:cNvSpPr>
          <p:nvPr/>
        </p:nvSpPr>
        <p:spPr bwMode="auto">
          <a:xfrm>
            <a:off x="214313" y="1178473"/>
            <a:ext cx="6527800" cy="398463"/>
          </a:xfrm>
          <a:prstGeom prst="rect">
            <a:avLst/>
          </a:prstGeom>
          <a:solidFill>
            <a:schemeClr val="accent6">
              <a:lumMod val="60000"/>
              <a:lumOff val="40000"/>
            </a:scheme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800" b="1" dirty="0">
                <a:solidFill>
                  <a:schemeClr val="tx1">
                    <a:lumMod val="75000"/>
                    <a:lumOff val="25000"/>
                  </a:schemeClr>
                </a:solidFill>
                <a:latin typeface="Century Gothic" panose="020B0502020202020204" pitchFamily="34" charset="0"/>
              </a:rPr>
              <a:t>A) Valore della produzione (realizzata)</a:t>
            </a:r>
          </a:p>
        </p:txBody>
      </p:sp>
      <p:sp>
        <p:nvSpPr>
          <p:cNvPr id="9" name="Rectangle 4">
            <a:extLst>
              <a:ext uri="{FF2B5EF4-FFF2-40B4-BE49-F238E27FC236}">
                <a16:creationId xmlns:a16="http://schemas.microsoft.com/office/drawing/2014/main" id="{515736AF-FEC2-5E4C-832A-733FA481A67A}"/>
              </a:ext>
            </a:extLst>
          </p:cNvPr>
          <p:cNvSpPr>
            <a:spLocks noChangeArrowheads="1"/>
          </p:cNvSpPr>
          <p:nvPr/>
        </p:nvSpPr>
        <p:spPr bwMode="auto">
          <a:xfrm>
            <a:off x="214313" y="1749973"/>
            <a:ext cx="6527800" cy="400050"/>
          </a:xfrm>
          <a:prstGeom prst="rect">
            <a:avLst/>
          </a:prstGeom>
          <a:solidFill>
            <a:srgbClr val="FFCC99"/>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800" b="1">
                <a:solidFill>
                  <a:schemeClr val="tx1">
                    <a:lumMod val="75000"/>
                    <a:lumOff val="25000"/>
                  </a:schemeClr>
                </a:solidFill>
                <a:latin typeface="Century Gothic" panose="020B0502020202020204" pitchFamily="34" charset="0"/>
              </a:rPr>
              <a:t>B) Costi della produzione (realizzata)</a:t>
            </a:r>
          </a:p>
        </p:txBody>
      </p:sp>
      <p:sp>
        <p:nvSpPr>
          <p:cNvPr id="10" name="Text Box 5">
            <a:extLst>
              <a:ext uri="{FF2B5EF4-FFF2-40B4-BE49-F238E27FC236}">
                <a16:creationId xmlns:a16="http://schemas.microsoft.com/office/drawing/2014/main" id="{CEBDAC0E-23BA-5A4D-B620-CD8A8AC2CBE9}"/>
              </a:ext>
            </a:extLst>
          </p:cNvPr>
          <p:cNvSpPr txBox="1">
            <a:spLocks noChangeArrowheads="1"/>
          </p:cNvSpPr>
          <p:nvPr/>
        </p:nvSpPr>
        <p:spPr bwMode="auto">
          <a:xfrm>
            <a:off x="214313" y="2329411"/>
            <a:ext cx="567848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800" b="1">
                <a:solidFill>
                  <a:schemeClr val="tx1">
                    <a:lumMod val="75000"/>
                    <a:lumOff val="25000"/>
                  </a:schemeClr>
                </a:solidFill>
                <a:latin typeface="Century Gothic" panose="020B0502020202020204" pitchFamily="34" charset="0"/>
              </a:rPr>
              <a:t>Differenza tra valore e costi della produzione realizzata (A-B)</a:t>
            </a:r>
          </a:p>
        </p:txBody>
      </p:sp>
      <p:sp>
        <p:nvSpPr>
          <p:cNvPr id="11" name="Rectangle 6">
            <a:extLst>
              <a:ext uri="{FF2B5EF4-FFF2-40B4-BE49-F238E27FC236}">
                <a16:creationId xmlns:a16="http://schemas.microsoft.com/office/drawing/2014/main" id="{817FE26E-4435-FA4A-B58E-03215D2B0A97}"/>
              </a:ext>
            </a:extLst>
          </p:cNvPr>
          <p:cNvSpPr>
            <a:spLocks noChangeArrowheads="1"/>
          </p:cNvSpPr>
          <p:nvPr/>
        </p:nvSpPr>
        <p:spPr bwMode="auto">
          <a:xfrm>
            <a:off x="214313" y="3251748"/>
            <a:ext cx="6527800" cy="347663"/>
          </a:xfrm>
          <a:prstGeom prst="rect">
            <a:avLst/>
          </a:prstGeom>
          <a:solidFill>
            <a:srgbClr val="FFB9FF"/>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lnSpc>
                <a:spcPct val="130000"/>
              </a:lnSpc>
              <a:spcBef>
                <a:spcPct val="0"/>
              </a:spcBef>
              <a:buFontTx/>
              <a:buNone/>
            </a:pPr>
            <a:r>
              <a:rPr lang="it-IT" altLang="en-US" sz="1800" b="1" dirty="0">
                <a:solidFill>
                  <a:schemeClr val="tx1">
                    <a:lumMod val="75000"/>
                    <a:lumOff val="25000"/>
                  </a:schemeClr>
                </a:solidFill>
                <a:latin typeface="Century Gothic" panose="020B0502020202020204" pitchFamily="34" charset="0"/>
              </a:rPr>
              <a:t>C) Proventi e oneri finanziari</a:t>
            </a:r>
          </a:p>
        </p:txBody>
      </p:sp>
      <p:sp>
        <p:nvSpPr>
          <p:cNvPr id="12" name="Text Box 7">
            <a:extLst>
              <a:ext uri="{FF2B5EF4-FFF2-40B4-BE49-F238E27FC236}">
                <a16:creationId xmlns:a16="http://schemas.microsoft.com/office/drawing/2014/main" id="{D534E2C8-6293-D346-8E65-7F11A50441D6}"/>
              </a:ext>
            </a:extLst>
          </p:cNvPr>
          <p:cNvSpPr txBox="1">
            <a:spLocks noChangeArrowheads="1"/>
          </p:cNvSpPr>
          <p:nvPr/>
        </p:nvSpPr>
        <p:spPr bwMode="auto">
          <a:xfrm>
            <a:off x="214313" y="4332836"/>
            <a:ext cx="56784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800" b="1">
                <a:solidFill>
                  <a:schemeClr val="tx1">
                    <a:lumMod val="75000"/>
                    <a:lumOff val="25000"/>
                  </a:schemeClr>
                </a:solidFill>
                <a:latin typeface="Century Gothic" panose="020B0502020202020204" pitchFamily="34" charset="0"/>
              </a:rPr>
              <a:t>Risultato prima delle imposte</a:t>
            </a:r>
          </a:p>
        </p:txBody>
      </p:sp>
      <p:sp>
        <p:nvSpPr>
          <p:cNvPr id="15" name="Rectangle 8">
            <a:extLst>
              <a:ext uri="{FF2B5EF4-FFF2-40B4-BE49-F238E27FC236}">
                <a16:creationId xmlns:a16="http://schemas.microsoft.com/office/drawing/2014/main" id="{C17BFB46-F4A1-244E-8870-672C2040E25F}"/>
              </a:ext>
            </a:extLst>
          </p:cNvPr>
          <p:cNvSpPr>
            <a:spLocks noChangeArrowheads="1"/>
          </p:cNvSpPr>
          <p:nvPr/>
        </p:nvSpPr>
        <p:spPr bwMode="auto">
          <a:xfrm>
            <a:off x="214313" y="4980536"/>
            <a:ext cx="6527800" cy="300037"/>
          </a:xfrm>
          <a:prstGeom prst="rect">
            <a:avLst/>
          </a:prstGeom>
          <a:solidFill>
            <a:srgbClr val="C0C0C0">
              <a:alpha val="56862"/>
            </a:srgbClr>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800" b="1">
                <a:solidFill>
                  <a:schemeClr val="tx1">
                    <a:lumMod val="75000"/>
                    <a:lumOff val="25000"/>
                  </a:schemeClr>
                </a:solidFill>
                <a:latin typeface="Century Gothic" panose="020B0502020202020204" pitchFamily="34" charset="0"/>
              </a:rPr>
              <a:t>Imposte sul reddito di esercizio</a:t>
            </a:r>
          </a:p>
        </p:txBody>
      </p:sp>
      <p:sp>
        <p:nvSpPr>
          <p:cNvPr id="16" name="Rectangle 9">
            <a:extLst>
              <a:ext uri="{FF2B5EF4-FFF2-40B4-BE49-F238E27FC236}">
                <a16:creationId xmlns:a16="http://schemas.microsoft.com/office/drawing/2014/main" id="{A98067AF-A98C-0E45-9E00-0E0B10B24CE3}"/>
              </a:ext>
            </a:extLst>
          </p:cNvPr>
          <p:cNvSpPr>
            <a:spLocks noChangeArrowheads="1"/>
          </p:cNvSpPr>
          <p:nvPr/>
        </p:nvSpPr>
        <p:spPr bwMode="auto">
          <a:xfrm>
            <a:off x="214313" y="5480598"/>
            <a:ext cx="6527800" cy="398463"/>
          </a:xfrm>
          <a:prstGeom prst="rect">
            <a:avLst/>
          </a:prstGeom>
          <a:solidFill>
            <a:srgbClr val="FFCC00"/>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800" b="1">
                <a:solidFill>
                  <a:schemeClr val="tx1">
                    <a:lumMod val="75000"/>
                    <a:lumOff val="25000"/>
                  </a:schemeClr>
                </a:solidFill>
                <a:latin typeface="Century Gothic" panose="020B0502020202020204" pitchFamily="34" charset="0"/>
              </a:rPr>
              <a:t>Utile (perdita) di esercizio</a:t>
            </a:r>
          </a:p>
        </p:txBody>
      </p:sp>
      <p:sp>
        <p:nvSpPr>
          <p:cNvPr id="17" name="Rectangle 10">
            <a:extLst>
              <a:ext uri="{FF2B5EF4-FFF2-40B4-BE49-F238E27FC236}">
                <a16:creationId xmlns:a16="http://schemas.microsoft.com/office/drawing/2014/main" id="{D5B839D4-EFA4-2149-8E2E-22CF8699BE07}"/>
              </a:ext>
            </a:extLst>
          </p:cNvPr>
          <p:cNvSpPr>
            <a:spLocks noChangeArrowheads="1"/>
          </p:cNvSpPr>
          <p:nvPr/>
        </p:nvSpPr>
        <p:spPr bwMode="auto">
          <a:xfrm>
            <a:off x="214313" y="3751811"/>
            <a:ext cx="6527800" cy="347662"/>
          </a:xfrm>
          <a:prstGeom prst="rect">
            <a:avLst/>
          </a:prstGeom>
          <a:solidFill>
            <a:srgbClr val="FFB9FF"/>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lnSpc>
                <a:spcPct val="130000"/>
              </a:lnSpc>
              <a:spcBef>
                <a:spcPct val="0"/>
              </a:spcBef>
              <a:buFontTx/>
              <a:buNone/>
            </a:pPr>
            <a:r>
              <a:rPr lang="it-IT" altLang="en-US" sz="1800" b="1">
                <a:solidFill>
                  <a:schemeClr val="tx1">
                    <a:lumMod val="75000"/>
                    <a:lumOff val="25000"/>
                  </a:schemeClr>
                </a:solidFill>
                <a:latin typeface="Century Gothic" panose="020B0502020202020204" pitchFamily="34" charset="0"/>
              </a:rPr>
              <a:t>D) Rettif. di valore di attività finanziarie</a:t>
            </a:r>
          </a:p>
        </p:txBody>
      </p:sp>
      <p:sp>
        <p:nvSpPr>
          <p:cNvPr id="18" name="Text Box 12">
            <a:extLst>
              <a:ext uri="{FF2B5EF4-FFF2-40B4-BE49-F238E27FC236}">
                <a16:creationId xmlns:a16="http://schemas.microsoft.com/office/drawing/2014/main" id="{809210F4-4E41-154F-916E-C05B37F8557B}"/>
              </a:ext>
            </a:extLst>
          </p:cNvPr>
          <p:cNvSpPr txBox="1">
            <a:spLocks noChangeArrowheads="1"/>
          </p:cNvSpPr>
          <p:nvPr/>
        </p:nvSpPr>
        <p:spPr bwMode="auto">
          <a:xfrm>
            <a:off x="7005638" y="1084811"/>
            <a:ext cx="206326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it-IT" altLang="en-US" sz="1800" b="1" dirty="0">
                <a:solidFill>
                  <a:schemeClr val="tx1">
                    <a:lumMod val="75000"/>
                    <a:lumOff val="25000"/>
                  </a:schemeClr>
                </a:solidFill>
                <a:latin typeface="Century Gothic" panose="020B0502020202020204" pitchFamily="34" charset="0"/>
              </a:rPr>
              <a:t>Gestione tipica, accessoria e </a:t>
            </a:r>
            <a:r>
              <a:rPr lang="it-IT" altLang="en-US" sz="1800" b="1" u="sng" dirty="0">
                <a:solidFill>
                  <a:schemeClr val="tx1">
                    <a:lumMod val="75000"/>
                    <a:lumOff val="25000"/>
                  </a:schemeClr>
                </a:solidFill>
                <a:latin typeface="Century Gothic" panose="020B0502020202020204" pitchFamily="34" charset="0"/>
              </a:rPr>
              <a:t>straordinaria</a:t>
            </a:r>
          </a:p>
        </p:txBody>
      </p:sp>
      <p:sp>
        <p:nvSpPr>
          <p:cNvPr id="19" name="Line 13">
            <a:extLst>
              <a:ext uri="{FF2B5EF4-FFF2-40B4-BE49-F238E27FC236}">
                <a16:creationId xmlns:a16="http://schemas.microsoft.com/office/drawing/2014/main" id="{AD45A014-5154-BE4C-A1F1-CA938AC5ECEE}"/>
              </a:ext>
            </a:extLst>
          </p:cNvPr>
          <p:cNvSpPr>
            <a:spLocks noChangeShapeType="1"/>
          </p:cNvSpPr>
          <p:nvPr/>
        </p:nvSpPr>
        <p:spPr bwMode="auto">
          <a:xfrm>
            <a:off x="6858000" y="1321348"/>
            <a:ext cx="287338" cy="2000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sz="1600">
              <a:solidFill>
                <a:schemeClr val="tx1">
                  <a:lumMod val="75000"/>
                  <a:lumOff val="25000"/>
                </a:schemeClr>
              </a:solidFill>
              <a:latin typeface="Century Gothic" panose="020B0502020202020204" pitchFamily="34" charset="0"/>
            </a:endParaRPr>
          </a:p>
        </p:txBody>
      </p:sp>
      <p:sp>
        <p:nvSpPr>
          <p:cNvPr id="20" name="Line 14">
            <a:extLst>
              <a:ext uri="{FF2B5EF4-FFF2-40B4-BE49-F238E27FC236}">
                <a16:creationId xmlns:a16="http://schemas.microsoft.com/office/drawing/2014/main" id="{DD7E2612-9BDD-F04C-B270-01F0BA045100}"/>
              </a:ext>
            </a:extLst>
          </p:cNvPr>
          <p:cNvSpPr>
            <a:spLocks noChangeShapeType="1"/>
          </p:cNvSpPr>
          <p:nvPr/>
        </p:nvSpPr>
        <p:spPr bwMode="auto">
          <a:xfrm flipV="1">
            <a:off x="6858000" y="1678536"/>
            <a:ext cx="287338" cy="2492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sz="1600">
              <a:solidFill>
                <a:schemeClr val="tx1">
                  <a:lumMod val="75000"/>
                  <a:lumOff val="25000"/>
                </a:schemeClr>
              </a:solidFill>
              <a:latin typeface="Century Gothic" panose="020B0502020202020204" pitchFamily="34" charset="0"/>
            </a:endParaRPr>
          </a:p>
        </p:txBody>
      </p:sp>
      <p:sp>
        <p:nvSpPr>
          <p:cNvPr id="21" name="Text Box 15">
            <a:extLst>
              <a:ext uri="{FF2B5EF4-FFF2-40B4-BE49-F238E27FC236}">
                <a16:creationId xmlns:a16="http://schemas.microsoft.com/office/drawing/2014/main" id="{5BDA675B-5D91-784F-904F-41E25D980C33}"/>
              </a:ext>
            </a:extLst>
          </p:cNvPr>
          <p:cNvSpPr txBox="1">
            <a:spLocks noChangeArrowheads="1"/>
          </p:cNvSpPr>
          <p:nvPr/>
        </p:nvSpPr>
        <p:spPr bwMode="auto">
          <a:xfrm>
            <a:off x="7145338" y="3200045"/>
            <a:ext cx="19235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it-IT" altLang="en-US" sz="1800" b="1" dirty="0">
                <a:solidFill>
                  <a:schemeClr val="tx1">
                    <a:lumMod val="75000"/>
                    <a:lumOff val="25000"/>
                  </a:schemeClr>
                </a:solidFill>
                <a:latin typeface="Century Gothic" panose="020B0502020202020204" pitchFamily="34" charset="0"/>
              </a:rPr>
              <a:t>Gestione finanziaria</a:t>
            </a:r>
          </a:p>
        </p:txBody>
      </p:sp>
      <p:sp>
        <p:nvSpPr>
          <p:cNvPr id="22" name="Line 16">
            <a:extLst>
              <a:ext uri="{FF2B5EF4-FFF2-40B4-BE49-F238E27FC236}">
                <a16:creationId xmlns:a16="http://schemas.microsoft.com/office/drawing/2014/main" id="{C0087213-0263-A64D-86D1-F36C9CFC30D0}"/>
              </a:ext>
            </a:extLst>
          </p:cNvPr>
          <p:cNvSpPr>
            <a:spLocks noChangeShapeType="1"/>
          </p:cNvSpPr>
          <p:nvPr/>
        </p:nvSpPr>
        <p:spPr bwMode="auto">
          <a:xfrm>
            <a:off x="6786563" y="3323186"/>
            <a:ext cx="287337" cy="2000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sz="1600">
              <a:solidFill>
                <a:schemeClr val="tx1">
                  <a:lumMod val="75000"/>
                  <a:lumOff val="25000"/>
                </a:schemeClr>
              </a:solidFill>
              <a:latin typeface="Century Gothic" panose="020B0502020202020204" pitchFamily="34" charset="0"/>
            </a:endParaRPr>
          </a:p>
        </p:txBody>
      </p:sp>
      <p:sp>
        <p:nvSpPr>
          <p:cNvPr id="23" name="Line 17">
            <a:extLst>
              <a:ext uri="{FF2B5EF4-FFF2-40B4-BE49-F238E27FC236}">
                <a16:creationId xmlns:a16="http://schemas.microsoft.com/office/drawing/2014/main" id="{3ACF7881-A144-3345-A910-1C64FD921777}"/>
              </a:ext>
            </a:extLst>
          </p:cNvPr>
          <p:cNvSpPr>
            <a:spLocks noChangeShapeType="1"/>
          </p:cNvSpPr>
          <p:nvPr/>
        </p:nvSpPr>
        <p:spPr bwMode="auto">
          <a:xfrm flipV="1">
            <a:off x="6786563" y="3608936"/>
            <a:ext cx="287337" cy="249237"/>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sz="1600">
              <a:solidFill>
                <a:schemeClr val="tx1">
                  <a:lumMod val="75000"/>
                  <a:lumOff val="25000"/>
                </a:schemeClr>
              </a:solidFill>
              <a:latin typeface="Century Gothic" panose="020B0502020202020204" pitchFamily="34" charset="0"/>
            </a:endParaRPr>
          </a:p>
        </p:txBody>
      </p:sp>
    </p:spTree>
    <p:extLst>
      <p:ext uri="{BB962C8B-B14F-4D97-AF65-F5344CB8AC3E}">
        <p14:creationId xmlns:p14="http://schemas.microsoft.com/office/powerpoint/2010/main" val="2633711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13</a:t>
            </a:fld>
            <a:endParaRPr lang="it-IT" sz="1100" dirty="0">
              <a:solidFill>
                <a:schemeClr val="bg1"/>
              </a:solidFill>
              <a:latin typeface="Century Gothic" panose="020B0502020202020204" pitchFamily="34" charset="0"/>
            </a:endParaRPr>
          </a:p>
        </p:txBody>
      </p:sp>
      <p:sp>
        <p:nvSpPr>
          <p:cNvPr id="25" name="Rettangolo 24">
            <a:extLst>
              <a:ext uri="{FF2B5EF4-FFF2-40B4-BE49-F238E27FC236}">
                <a16:creationId xmlns:a16="http://schemas.microsoft.com/office/drawing/2014/main" id="{3F64ADCF-ABC3-144A-88C7-87408DCED48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BILANCIO D’ESERCIZIO: il Rendiconto Finanziario ex art. 2425-ter C.c. </a:t>
            </a:r>
          </a:p>
        </p:txBody>
      </p:sp>
      <p:sp>
        <p:nvSpPr>
          <p:cNvPr id="2" name="Rettangolo 1">
            <a:extLst>
              <a:ext uri="{FF2B5EF4-FFF2-40B4-BE49-F238E27FC236}">
                <a16:creationId xmlns:a16="http://schemas.microsoft.com/office/drawing/2014/main" id="{B42A5DE6-3561-F74A-9BC1-79DD2E0CAFEA}"/>
              </a:ext>
            </a:extLst>
          </p:cNvPr>
          <p:cNvSpPr/>
          <p:nvPr/>
        </p:nvSpPr>
        <p:spPr>
          <a:xfrm>
            <a:off x="314650" y="2087385"/>
            <a:ext cx="8228865" cy="1569660"/>
          </a:xfrm>
          <a:prstGeom prst="rect">
            <a:avLst/>
          </a:prstGeom>
          <a:solidFill>
            <a:schemeClr val="accent1">
              <a:lumMod val="40000"/>
              <a:lumOff val="60000"/>
            </a:schemeClr>
          </a:solidFill>
        </p:spPr>
        <p:txBody>
          <a:bodyPr wrap="square">
            <a:spAutoFit/>
          </a:bodyPr>
          <a:lstStyle/>
          <a:p>
            <a:pPr algn="just"/>
            <a:r>
              <a:rPr lang="it-IT" altLang="it-IT" sz="1600" b="1" u="sng" dirty="0">
                <a:solidFill>
                  <a:schemeClr val="tx1">
                    <a:lumMod val="85000"/>
                    <a:lumOff val="15000"/>
                  </a:schemeClr>
                </a:solidFill>
                <a:latin typeface="Century Gothic" panose="020B0502020202020204" pitchFamily="34" charset="0"/>
                <a:ea typeface="ＭＳ Ｐゴシック" panose="020B0600070205080204" pitchFamily="34" charset="-128"/>
              </a:rPr>
              <a:t>Art. 2425-ter</a:t>
            </a:r>
          </a:p>
          <a:p>
            <a:pPr algn="just"/>
            <a:r>
              <a:rPr lang="it-IT" altLang="it-IT" sz="1600" dirty="0">
                <a:solidFill>
                  <a:schemeClr val="tx1">
                    <a:lumMod val="85000"/>
                    <a:lumOff val="15000"/>
                  </a:schemeClr>
                </a:solidFill>
                <a:latin typeface="Century Gothic" panose="020B0502020202020204" pitchFamily="34" charset="0"/>
                <a:ea typeface="ＭＳ Ｐゴシック" panose="020B0600070205080204" pitchFamily="34" charset="-128"/>
              </a:rPr>
              <a:t>Dal rendiconto finanziario risultano, per l’esercizio a cui è riferito il bilancio e per quello precedente, l’ammontare e la composizione delle disponibilità liquide, all’inizio e alla fine dell’esercizio, ed i flussi finanziari dell’esercizio derivanti dall’attività </a:t>
            </a:r>
            <a:r>
              <a:rPr lang="it-IT" altLang="it-IT" sz="1600" u="sng" dirty="0">
                <a:solidFill>
                  <a:schemeClr val="tx1">
                    <a:lumMod val="85000"/>
                    <a:lumOff val="15000"/>
                  </a:schemeClr>
                </a:solidFill>
                <a:latin typeface="Century Gothic" panose="020B0502020202020204" pitchFamily="34" charset="0"/>
                <a:ea typeface="ＭＳ Ｐゴシック" panose="020B0600070205080204" pitchFamily="34" charset="-128"/>
              </a:rPr>
              <a:t>operativa</a:t>
            </a:r>
            <a:r>
              <a:rPr lang="it-IT" altLang="it-IT" sz="1600" dirty="0">
                <a:solidFill>
                  <a:schemeClr val="tx1">
                    <a:lumMod val="85000"/>
                    <a:lumOff val="15000"/>
                  </a:schemeClr>
                </a:solidFill>
                <a:latin typeface="Century Gothic" panose="020B0502020202020204" pitchFamily="34" charset="0"/>
                <a:ea typeface="ＭＳ Ｐゴシック" panose="020B0600070205080204" pitchFamily="34" charset="-128"/>
              </a:rPr>
              <a:t>, da quella di </a:t>
            </a:r>
            <a:r>
              <a:rPr lang="it-IT" altLang="it-IT" sz="1600" u="sng" dirty="0">
                <a:solidFill>
                  <a:schemeClr val="tx1">
                    <a:lumMod val="85000"/>
                    <a:lumOff val="15000"/>
                  </a:schemeClr>
                </a:solidFill>
                <a:latin typeface="Century Gothic" panose="020B0502020202020204" pitchFamily="34" charset="0"/>
                <a:ea typeface="ＭＳ Ｐゴシック" panose="020B0600070205080204" pitchFamily="34" charset="-128"/>
              </a:rPr>
              <a:t>investimento</a:t>
            </a:r>
            <a:r>
              <a:rPr lang="it-IT" altLang="it-IT" sz="1600" dirty="0">
                <a:solidFill>
                  <a:schemeClr val="tx1">
                    <a:lumMod val="85000"/>
                    <a:lumOff val="15000"/>
                  </a:schemeClr>
                </a:solidFill>
                <a:latin typeface="Century Gothic" panose="020B0502020202020204" pitchFamily="34" charset="0"/>
                <a:ea typeface="ＭＳ Ｐゴシック" panose="020B0600070205080204" pitchFamily="34" charset="-128"/>
              </a:rPr>
              <a:t>, da quella di </a:t>
            </a:r>
            <a:r>
              <a:rPr lang="it-IT" altLang="it-IT" sz="1600" u="sng" dirty="0">
                <a:solidFill>
                  <a:schemeClr val="tx1">
                    <a:lumMod val="85000"/>
                    <a:lumOff val="15000"/>
                  </a:schemeClr>
                </a:solidFill>
                <a:latin typeface="Century Gothic" panose="020B0502020202020204" pitchFamily="34" charset="0"/>
                <a:ea typeface="ＭＳ Ｐゴシック" panose="020B0600070205080204" pitchFamily="34" charset="-128"/>
              </a:rPr>
              <a:t>finanziamento</a:t>
            </a:r>
            <a:r>
              <a:rPr lang="it-IT" altLang="it-IT" sz="1600" dirty="0">
                <a:solidFill>
                  <a:schemeClr val="tx1">
                    <a:lumMod val="85000"/>
                    <a:lumOff val="15000"/>
                  </a:schemeClr>
                </a:solidFill>
                <a:latin typeface="Century Gothic" panose="020B0502020202020204" pitchFamily="34" charset="0"/>
                <a:ea typeface="ＭＳ Ｐゴシック" panose="020B0600070205080204" pitchFamily="34" charset="-128"/>
              </a:rPr>
              <a:t>, ivi comprese le operazioni con i soci. </a:t>
            </a:r>
          </a:p>
        </p:txBody>
      </p:sp>
      <p:sp>
        <p:nvSpPr>
          <p:cNvPr id="3" name="CasellaDiTesto 2">
            <a:extLst>
              <a:ext uri="{FF2B5EF4-FFF2-40B4-BE49-F238E27FC236}">
                <a16:creationId xmlns:a16="http://schemas.microsoft.com/office/drawing/2014/main" id="{7C27AC2A-5198-6C44-ABCC-7FE52049DC6D}"/>
              </a:ext>
            </a:extLst>
          </p:cNvPr>
          <p:cNvSpPr txBox="1"/>
          <p:nvPr/>
        </p:nvSpPr>
        <p:spPr>
          <a:xfrm rot="10800000" flipV="1">
            <a:off x="314650" y="4214641"/>
            <a:ext cx="8152663" cy="1754326"/>
          </a:xfrm>
          <a:prstGeom prst="rect">
            <a:avLst/>
          </a:prstGeom>
          <a:noFill/>
        </p:spPr>
        <p:txBody>
          <a:bodyPr wrap="square" rtlCol="0">
            <a:spAutoFit/>
          </a:bodyPr>
          <a:lstStyle/>
          <a:p>
            <a:pPr algn="just"/>
            <a:r>
              <a:rPr lang="it-IT" dirty="0">
                <a:solidFill>
                  <a:schemeClr val="tx1">
                    <a:lumMod val="75000"/>
                    <a:lumOff val="25000"/>
                  </a:schemeClr>
                </a:solidFill>
                <a:latin typeface="Century Gothic" panose="020B0502020202020204" pitchFamily="34" charset="0"/>
              </a:rPr>
              <a:t>Il D.lgs. 139/2015 ha reso obbligatorio il Rendiconto Finanziario per la generalità delle imprese (fatte salve le società che redigono il bilancio in forma abbreviata o il bilancio c.d. microimprese): per tale ragione chi analizza il bilancio si potrebbe trovare in condizione di costruire il rendiconto in quanto non disponibile.</a:t>
            </a:r>
          </a:p>
          <a:p>
            <a:pPr algn="just"/>
            <a:endParaRPr lang="it-IT" dirty="0">
              <a:solidFill>
                <a:schemeClr val="tx1">
                  <a:lumMod val="75000"/>
                  <a:lumOff val="25000"/>
                </a:schemeClr>
              </a:solidFill>
              <a:latin typeface="Century Gothic" panose="020B0502020202020204" pitchFamily="34" charset="0"/>
            </a:endParaRPr>
          </a:p>
        </p:txBody>
      </p:sp>
      <p:sp>
        <p:nvSpPr>
          <p:cNvPr id="5" name="Rettangolo 4">
            <a:extLst>
              <a:ext uri="{FF2B5EF4-FFF2-40B4-BE49-F238E27FC236}">
                <a16:creationId xmlns:a16="http://schemas.microsoft.com/office/drawing/2014/main" id="{D9619A9B-C8AF-8449-B2A9-7DB8B1985047}"/>
              </a:ext>
            </a:extLst>
          </p:cNvPr>
          <p:cNvSpPr/>
          <p:nvPr/>
        </p:nvSpPr>
        <p:spPr>
          <a:xfrm>
            <a:off x="235166" y="606459"/>
            <a:ext cx="8387835" cy="923330"/>
          </a:xfrm>
          <a:prstGeom prst="rect">
            <a:avLst/>
          </a:prstGeom>
        </p:spPr>
        <p:txBody>
          <a:bodyPr wrap="square">
            <a:spAutoFit/>
          </a:bodyPr>
          <a:lstStyle/>
          <a:p>
            <a:pPr algn="just"/>
            <a:r>
              <a:rPr lang="it-IT" altLang="it-IT" dirty="0">
                <a:solidFill>
                  <a:schemeClr val="tx1">
                    <a:lumMod val="75000"/>
                    <a:lumOff val="25000"/>
                  </a:schemeClr>
                </a:solidFill>
                <a:latin typeface="Century Gothic" panose="020B0502020202020204" pitchFamily="34" charset="0"/>
                <a:ea typeface="ＭＳ Ｐゴシック" panose="020B0600070205080204" pitchFamily="34" charset="-128"/>
              </a:rPr>
              <a:t>Mentre la struttura e forma del conto economico e dello Stato Patrimoniale sono regolamentate dal Codice Civile, per il rendiconto v’è solo una sintetica descrizione del contenuto.</a:t>
            </a:r>
          </a:p>
        </p:txBody>
      </p:sp>
      <p:sp>
        <p:nvSpPr>
          <p:cNvPr id="6" name="Freccia giù 5">
            <a:extLst>
              <a:ext uri="{FF2B5EF4-FFF2-40B4-BE49-F238E27FC236}">
                <a16:creationId xmlns:a16="http://schemas.microsoft.com/office/drawing/2014/main" id="{83CFD7EF-5DA8-E146-81CD-EDCFE69FD130}"/>
              </a:ext>
            </a:extLst>
          </p:cNvPr>
          <p:cNvSpPr/>
          <p:nvPr/>
        </p:nvSpPr>
        <p:spPr>
          <a:xfrm>
            <a:off x="4177862" y="1569743"/>
            <a:ext cx="788276" cy="477687"/>
          </a:xfrm>
          <a:prstGeom prst="down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998872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a:t>
            </a:fld>
            <a:endParaRPr lang="it-IT" sz="1100" dirty="0">
              <a:solidFill>
                <a:schemeClr val="bg1"/>
              </a:solidFill>
              <a:latin typeface="Century Gothic" panose="020B0502020202020204" pitchFamily="34" charset="0"/>
            </a:endParaRPr>
          </a:p>
        </p:txBody>
      </p:sp>
      <p:sp>
        <p:nvSpPr>
          <p:cNvPr id="25" name="Rettangolo 24">
            <a:extLst>
              <a:ext uri="{FF2B5EF4-FFF2-40B4-BE49-F238E27FC236}">
                <a16:creationId xmlns:a16="http://schemas.microsoft.com/office/drawing/2014/main" id="{3F64ADCF-ABC3-144A-88C7-87408DCED48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BILANCIO D’ESERCIZIO: il Rendiconto Finanziario ex art. 2425-ter C.c. </a:t>
            </a:r>
          </a:p>
        </p:txBody>
      </p:sp>
      <p:sp>
        <p:nvSpPr>
          <p:cNvPr id="10" name="Rectangle 2">
            <a:extLst>
              <a:ext uri="{FF2B5EF4-FFF2-40B4-BE49-F238E27FC236}">
                <a16:creationId xmlns:a16="http://schemas.microsoft.com/office/drawing/2014/main" id="{086534E2-FD6D-9D44-8170-78BDA6F48165}"/>
              </a:ext>
            </a:extLst>
          </p:cNvPr>
          <p:cNvSpPr>
            <a:spLocks noChangeArrowheads="1"/>
          </p:cNvSpPr>
          <p:nvPr/>
        </p:nvSpPr>
        <p:spPr bwMode="auto">
          <a:xfrm>
            <a:off x="3843964" y="3385094"/>
            <a:ext cx="5292725"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600" dirty="0">
                <a:solidFill>
                  <a:schemeClr val="tx1">
                    <a:lumMod val="75000"/>
                    <a:lumOff val="25000"/>
                  </a:schemeClr>
                </a:solidFill>
                <a:latin typeface="Century Gothic" panose="020B0502020202020204" pitchFamily="34" charset="0"/>
              </a:rPr>
              <a:t>Flussi: </a:t>
            </a:r>
            <a:br>
              <a:rPr lang="it-IT" altLang="en-US" sz="1600" dirty="0">
                <a:solidFill>
                  <a:schemeClr val="tx1">
                    <a:lumMod val="75000"/>
                    <a:lumOff val="25000"/>
                  </a:schemeClr>
                </a:solidFill>
                <a:latin typeface="Century Gothic" panose="020B0502020202020204" pitchFamily="34" charset="0"/>
              </a:rPr>
            </a:br>
            <a:r>
              <a:rPr lang="it-IT" altLang="en-US" sz="1600" dirty="0">
                <a:solidFill>
                  <a:schemeClr val="tx1">
                    <a:lumMod val="75000"/>
                    <a:lumOff val="25000"/>
                  </a:schemeClr>
                </a:solidFill>
                <a:latin typeface="Century Gothic" panose="020B0502020202020204" pitchFamily="34" charset="0"/>
              </a:rPr>
              <a:t>1) della gestione operativa </a:t>
            </a:r>
            <a:endParaRPr lang="it-IT" altLang="ja-JP" sz="1600" dirty="0">
              <a:solidFill>
                <a:schemeClr val="tx1">
                  <a:lumMod val="75000"/>
                  <a:lumOff val="25000"/>
                </a:schemeClr>
              </a:solidFill>
              <a:latin typeface="Century Gothic" panose="020B0502020202020204" pitchFamily="34" charset="0"/>
            </a:endParaRPr>
          </a:p>
          <a:p>
            <a:pPr eaLnBrk="1" hangingPunct="1">
              <a:spcBef>
                <a:spcPct val="0"/>
              </a:spcBef>
              <a:buFontTx/>
              <a:buNone/>
            </a:pPr>
            <a:br>
              <a:rPr lang="it-IT" altLang="ja-JP" sz="1600" dirty="0">
                <a:solidFill>
                  <a:schemeClr val="tx1">
                    <a:lumMod val="75000"/>
                    <a:lumOff val="25000"/>
                  </a:schemeClr>
                </a:solidFill>
                <a:latin typeface="Century Gothic" panose="020B0502020202020204" pitchFamily="34" charset="0"/>
              </a:rPr>
            </a:br>
            <a:r>
              <a:rPr lang="it-IT" altLang="ja-JP" sz="1600" dirty="0">
                <a:solidFill>
                  <a:schemeClr val="tx1">
                    <a:lumMod val="75000"/>
                    <a:lumOff val="25000"/>
                  </a:schemeClr>
                </a:solidFill>
                <a:latin typeface="Century Gothic" panose="020B0502020202020204" pitchFamily="34" charset="0"/>
              </a:rPr>
              <a:t>2) dall’attività di investimento-disinvestimento   </a:t>
            </a:r>
          </a:p>
          <a:p>
            <a:pPr eaLnBrk="1" hangingPunct="1">
              <a:spcBef>
                <a:spcPct val="0"/>
              </a:spcBef>
              <a:buFontTx/>
              <a:buNone/>
            </a:pPr>
            <a:br>
              <a:rPr lang="it-IT" altLang="ja-JP" sz="1600" dirty="0">
                <a:solidFill>
                  <a:schemeClr val="tx1">
                    <a:lumMod val="75000"/>
                    <a:lumOff val="25000"/>
                  </a:schemeClr>
                </a:solidFill>
                <a:latin typeface="Century Gothic" panose="020B0502020202020204" pitchFamily="34" charset="0"/>
              </a:rPr>
            </a:br>
            <a:r>
              <a:rPr lang="it-IT" altLang="ja-JP" sz="1600" dirty="0">
                <a:solidFill>
                  <a:schemeClr val="tx1">
                    <a:lumMod val="75000"/>
                    <a:lumOff val="25000"/>
                  </a:schemeClr>
                </a:solidFill>
                <a:latin typeface="Century Gothic" panose="020B0502020202020204" pitchFamily="34" charset="0"/>
              </a:rPr>
              <a:t>3) dall’attività di finanziamento</a:t>
            </a:r>
            <a:endParaRPr lang="it-IT" altLang="en-US" sz="1600" dirty="0">
              <a:solidFill>
                <a:schemeClr val="tx1">
                  <a:lumMod val="75000"/>
                  <a:lumOff val="25000"/>
                </a:schemeClr>
              </a:solidFill>
              <a:latin typeface="Century Gothic" panose="020B0502020202020204" pitchFamily="34" charset="0"/>
            </a:endParaRPr>
          </a:p>
        </p:txBody>
      </p:sp>
      <p:sp>
        <p:nvSpPr>
          <p:cNvPr id="11" name="Rectangle 2">
            <a:extLst>
              <a:ext uri="{FF2B5EF4-FFF2-40B4-BE49-F238E27FC236}">
                <a16:creationId xmlns:a16="http://schemas.microsoft.com/office/drawing/2014/main" id="{3B21883C-7663-F548-B8EF-E69A5114100B}"/>
              </a:ext>
            </a:extLst>
          </p:cNvPr>
          <p:cNvSpPr>
            <a:spLocks noChangeArrowheads="1"/>
          </p:cNvSpPr>
          <p:nvPr/>
        </p:nvSpPr>
        <p:spPr bwMode="auto">
          <a:xfrm>
            <a:off x="74613" y="1958975"/>
            <a:ext cx="960437" cy="2909888"/>
          </a:xfrm>
          <a:prstGeom prst="rect">
            <a:avLst/>
          </a:prstGeom>
          <a:solidFill>
            <a:schemeClr val="tx1">
              <a:lumMod val="50000"/>
              <a:lumOff val="50000"/>
            </a:schemeClr>
          </a:solidFill>
          <a:ln>
            <a:noFill/>
          </a:ln>
        </p:spPr>
        <p:txBody>
          <a:bodyPr vert="vert270"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0"/>
              </a:spcBef>
              <a:buFontTx/>
              <a:buNone/>
            </a:pPr>
            <a:r>
              <a:rPr lang="it-IT" altLang="en-US" sz="1600" dirty="0">
                <a:solidFill>
                  <a:schemeClr val="bg1"/>
                </a:solidFill>
                <a:latin typeface="Century Gothic" panose="020B0502020202020204" pitchFamily="34" charset="0"/>
              </a:rPr>
              <a:t>RENDICONTO FINANZIARIO</a:t>
            </a:r>
          </a:p>
        </p:txBody>
      </p:sp>
      <p:sp>
        <p:nvSpPr>
          <p:cNvPr id="12" name="AutoShape 4">
            <a:extLst>
              <a:ext uri="{FF2B5EF4-FFF2-40B4-BE49-F238E27FC236}">
                <a16:creationId xmlns:a16="http://schemas.microsoft.com/office/drawing/2014/main" id="{2014B30C-A201-3B4C-9BBD-C5A9BFF6C964}"/>
              </a:ext>
            </a:extLst>
          </p:cNvPr>
          <p:cNvSpPr>
            <a:spLocks/>
          </p:cNvSpPr>
          <p:nvPr/>
        </p:nvSpPr>
        <p:spPr bwMode="auto">
          <a:xfrm>
            <a:off x="1105734" y="434209"/>
            <a:ext cx="504825" cy="5959420"/>
          </a:xfrm>
          <a:prstGeom prst="leftBrace">
            <a:avLst>
              <a:gd name="adj1" fmla="val 113208"/>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400">
              <a:solidFill>
                <a:schemeClr val="tx1">
                  <a:lumMod val="65000"/>
                  <a:lumOff val="35000"/>
                </a:schemeClr>
              </a:solidFill>
              <a:latin typeface="Century Gothic" panose="020B0502020202020204" pitchFamily="34" charset="0"/>
            </a:endParaRPr>
          </a:p>
        </p:txBody>
      </p:sp>
      <p:sp>
        <p:nvSpPr>
          <p:cNvPr id="13" name="Rectangle 2">
            <a:extLst>
              <a:ext uri="{FF2B5EF4-FFF2-40B4-BE49-F238E27FC236}">
                <a16:creationId xmlns:a16="http://schemas.microsoft.com/office/drawing/2014/main" id="{A9408F7C-3165-7D43-BBD4-76AC7E372319}"/>
              </a:ext>
            </a:extLst>
          </p:cNvPr>
          <p:cNvSpPr>
            <a:spLocks noChangeArrowheads="1"/>
          </p:cNvSpPr>
          <p:nvPr/>
        </p:nvSpPr>
        <p:spPr bwMode="auto">
          <a:xfrm>
            <a:off x="1434723" y="252979"/>
            <a:ext cx="216058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261938" indent="-2619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800" dirty="0">
                <a:solidFill>
                  <a:schemeClr val="tx1">
                    <a:lumMod val="75000"/>
                    <a:lumOff val="25000"/>
                  </a:schemeClr>
                </a:solidFill>
                <a:latin typeface="Century Gothic" panose="020B0502020202020204" pitchFamily="34" charset="0"/>
              </a:rPr>
              <a:t>Fonte normativa</a:t>
            </a:r>
          </a:p>
        </p:txBody>
      </p:sp>
      <p:sp>
        <p:nvSpPr>
          <p:cNvPr id="14" name="Rectangle 2">
            <a:extLst>
              <a:ext uri="{FF2B5EF4-FFF2-40B4-BE49-F238E27FC236}">
                <a16:creationId xmlns:a16="http://schemas.microsoft.com/office/drawing/2014/main" id="{2A4CC839-7D24-DE44-9F2F-D91CB98060BF}"/>
              </a:ext>
            </a:extLst>
          </p:cNvPr>
          <p:cNvSpPr>
            <a:spLocks noChangeArrowheads="1"/>
          </p:cNvSpPr>
          <p:nvPr/>
        </p:nvSpPr>
        <p:spPr bwMode="auto">
          <a:xfrm>
            <a:off x="1610559" y="3479801"/>
            <a:ext cx="216058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800" dirty="0">
                <a:solidFill>
                  <a:schemeClr val="tx1">
                    <a:lumMod val="75000"/>
                    <a:lumOff val="25000"/>
                  </a:schemeClr>
                </a:solidFill>
                <a:latin typeface="Century Gothic" panose="020B0502020202020204" pitchFamily="34" charset="0"/>
              </a:rPr>
              <a:t> Contenuto</a:t>
            </a:r>
          </a:p>
        </p:txBody>
      </p:sp>
      <p:sp>
        <p:nvSpPr>
          <p:cNvPr id="15" name="Rectangle 2">
            <a:extLst>
              <a:ext uri="{FF2B5EF4-FFF2-40B4-BE49-F238E27FC236}">
                <a16:creationId xmlns:a16="http://schemas.microsoft.com/office/drawing/2014/main" id="{35631C5E-28CF-A745-B193-5793BFC4A998}"/>
              </a:ext>
            </a:extLst>
          </p:cNvPr>
          <p:cNvSpPr>
            <a:spLocks noChangeArrowheads="1"/>
          </p:cNvSpPr>
          <p:nvPr/>
        </p:nvSpPr>
        <p:spPr bwMode="auto">
          <a:xfrm>
            <a:off x="1610559" y="4698657"/>
            <a:ext cx="2160587"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800" dirty="0">
                <a:solidFill>
                  <a:schemeClr val="tx1">
                    <a:lumMod val="75000"/>
                    <a:lumOff val="25000"/>
                  </a:schemeClr>
                </a:solidFill>
                <a:latin typeface="Century Gothic" panose="020B0502020202020204" pitchFamily="34" charset="0"/>
              </a:rPr>
              <a:t> Oggetto</a:t>
            </a:r>
          </a:p>
        </p:txBody>
      </p:sp>
      <p:sp>
        <p:nvSpPr>
          <p:cNvPr id="16" name="Rectangle 2">
            <a:extLst>
              <a:ext uri="{FF2B5EF4-FFF2-40B4-BE49-F238E27FC236}">
                <a16:creationId xmlns:a16="http://schemas.microsoft.com/office/drawing/2014/main" id="{188D2BE0-0CC7-2943-8A24-68EDF4410166}"/>
              </a:ext>
            </a:extLst>
          </p:cNvPr>
          <p:cNvSpPr>
            <a:spLocks noChangeArrowheads="1"/>
          </p:cNvSpPr>
          <p:nvPr/>
        </p:nvSpPr>
        <p:spPr bwMode="auto">
          <a:xfrm>
            <a:off x="1610559" y="1888585"/>
            <a:ext cx="2160588"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261938" indent="-261938">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800" dirty="0">
                <a:solidFill>
                  <a:schemeClr val="tx1">
                    <a:lumMod val="75000"/>
                    <a:lumOff val="25000"/>
                  </a:schemeClr>
                </a:solidFill>
                <a:latin typeface="Century Gothic" panose="020B0502020202020204" pitchFamily="34" charset="0"/>
              </a:rPr>
              <a:t>Schema di formazione</a:t>
            </a:r>
          </a:p>
        </p:txBody>
      </p:sp>
      <p:sp>
        <p:nvSpPr>
          <p:cNvPr id="17" name="AutoShape 11">
            <a:extLst>
              <a:ext uri="{FF2B5EF4-FFF2-40B4-BE49-F238E27FC236}">
                <a16:creationId xmlns:a16="http://schemas.microsoft.com/office/drawing/2014/main" id="{74B7FF4E-E8BF-4D41-B143-0DB3912CF73C}"/>
              </a:ext>
            </a:extLst>
          </p:cNvPr>
          <p:cNvSpPr>
            <a:spLocks noChangeArrowheads="1"/>
          </p:cNvSpPr>
          <p:nvPr/>
        </p:nvSpPr>
        <p:spPr bwMode="auto">
          <a:xfrm>
            <a:off x="3419475" y="2426332"/>
            <a:ext cx="576263" cy="287337"/>
          </a:xfrm>
          <a:prstGeom prst="rightArrow">
            <a:avLst>
              <a:gd name="adj1" fmla="val 50000"/>
              <a:gd name="adj2" fmla="val 50138"/>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400">
              <a:solidFill>
                <a:schemeClr val="tx1">
                  <a:lumMod val="65000"/>
                  <a:lumOff val="35000"/>
                </a:schemeClr>
              </a:solidFill>
              <a:latin typeface="Century Gothic" panose="020B0502020202020204" pitchFamily="34" charset="0"/>
            </a:endParaRPr>
          </a:p>
        </p:txBody>
      </p:sp>
      <p:sp>
        <p:nvSpPr>
          <p:cNvPr id="18" name="Rectangle 2">
            <a:extLst>
              <a:ext uri="{FF2B5EF4-FFF2-40B4-BE49-F238E27FC236}">
                <a16:creationId xmlns:a16="http://schemas.microsoft.com/office/drawing/2014/main" id="{69DD5919-A016-1740-8EFD-55F7D9FFC37E}"/>
              </a:ext>
            </a:extLst>
          </p:cNvPr>
          <p:cNvSpPr>
            <a:spLocks noChangeArrowheads="1"/>
          </p:cNvSpPr>
          <p:nvPr/>
        </p:nvSpPr>
        <p:spPr bwMode="auto">
          <a:xfrm>
            <a:off x="4118643" y="2152599"/>
            <a:ext cx="424759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600" dirty="0">
                <a:solidFill>
                  <a:schemeClr val="tx1">
                    <a:lumMod val="75000"/>
                    <a:lumOff val="25000"/>
                  </a:schemeClr>
                </a:solidFill>
                <a:latin typeface="Century Gothic" panose="020B0502020202020204" pitchFamily="34" charset="0"/>
              </a:rPr>
              <a:t>Si presenta nella forma scalare secondo quanto previsto dai principi contabili nazionali e internazionali</a:t>
            </a:r>
          </a:p>
        </p:txBody>
      </p:sp>
      <p:sp>
        <p:nvSpPr>
          <p:cNvPr id="19" name="AutoShape 4">
            <a:extLst>
              <a:ext uri="{FF2B5EF4-FFF2-40B4-BE49-F238E27FC236}">
                <a16:creationId xmlns:a16="http://schemas.microsoft.com/office/drawing/2014/main" id="{11258E9E-59E0-3F44-AF18-38A707AB8C63}"/>
              </a:ext>
            </a:extLst>
          </p:cNvPr>
          <p:cNvSpPr>
            <a:spLocks/>
          </p:cNvSpPr>
          <p:nvPr/>
        </p:nvSpPr>
        <p:spPr bwMode="auto">
          <a:xfrm>
            <a:off x="6911975" y="3429000"/>
            <a:ext cx="180975" cy="692150"/>
          </a:xfrm>
          <a:prstGeom prst="leftBrace">
            <a:avLst>
              <a:gd name="adj1" fmla="val 37272"/>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400">
              <a:solidFill>
                <a:schemeClr val="tx1">
                  <a:lumMod val="65000"/>
                  <a:lumOff val="35000"/>
                </a:schemeClr>
              </a:solidFill>
              <a:latin typeface="Century Gothic" panose="020B0502020202020204" pitchFamily="34" charset="0"/>
            </a:endParaRPr>
          </a:p>
        </p:txBody>
      </p:sp>
      <p:sp>
        <p:nvSpPr>
          <p:cNvPr id="20" name="AutoShape 15">
            <a:extLst>
              <a:ext uri="{FF2B5EF4-FFF2-40B4-BE49-F238E27FC236}">
                <a16:creationId xmlns:a16="http://schemas.microsoft.com/office/drawing/2014/main" id="{8B0AF424-D6E1-AF49-943B-72AB651C70A1}"/>
              </a:ext>
            </a:extLst>
          </p:cNvPr>
          <p:cNvSpPr>
            <a:spLocks noChangeArrowheads="1"/>
          </p:cNvSpPr>
          <p:nvPr/>
        </p:nvSpPr>
        <p:spPr bwMode="auto">
          <a:xfrm>
            <a:off x="2946818" y="5239200"/>
            <a:ext cx="576262" cy="287338"/>
          </a:xfrm>
          <a:prstGeom prst="rightArrow">
            <a:avLst>
              <a:gd name="adj1" fmla="val 50000"/>
              <a:gd name="adj2" fmla="val 50138"/>
            </a:avLst>
          </a:prstGeom>
          <a:solidFill>
            <a:schemeClr val="accent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400">
              <a:solidFill>
                <a:schemeClr val="tx1">
                  <a:lumMod val="65000"/>
                  <a:lumOff val="35000"/>
                </a:schemeClr>
              </a:solidFill>
              <a:latin typeface="Century Gothic" panose="020B0502020202020204" pitchFamily="34" charset="0"/>
            </a:endParaRPr>
          </a:p>
        </p:txBody>
      </p:sp>
      <p:sp>
        <p:nvSpPr>
          <p:cNvPr id="21" name="Rectangle 2">
            <a:extLst>
              <a:ext uri="{FF2B5EF4-FFF2-40B4-BE49-F238E27FC236}">
                <a16:creationId xmlns:a16="http://schemas.microsoft.com/office/drawing/2014/main" id="{D28F568F-6DF1-1245-8911-973AD3383DE3}"/>
              </a:ext>
            </a:extLst>
          </p:cNvPr>
          <p:cNvSpPr>
            <a:spLocks noChangeArrowheads="1"/>
          </p:cNvSpPr>
          <p:nvPr/>
        </p:nvSpPr>
        <p:spPr bwMode="auto">
          <a:xfrm>
            <a:off x="3675730" y="5111750"/>
            <a:ext cx="490855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r>
              <a:rPr lang="it-IT" altLang="en-US" sz="1600" dirty="0">
                <a:solidFill>
                  <a:schemeClr val="tx1">
                    <a:lumMod val="75000"/>
                    <a:lumOff val="25000"/>
                  </a:schemeClr>
                </a:solidFill>
                <a:latin typeface="Century Gothic" panose="020B0502020202020204" pitchFamily="34" charset="0"/>
              </a:rPr>
              <a:t>Disponibilità liquide</a:t>
            </a:r>
          </a:p>
        </p:txBody>
      </p:sp>
      <p:sp>
        <p:nvSpPr>
          <p:cNvPr id="22" name="AutoShape 4">
            <a:extLst>
              <a:ext uri="{FF2B5EF4-FFF2-40B4-BE49-F238E27FC236}">
                <a16:creationId xmlns:a16="http://schemas.microsoft.com/office/drawing/2014/main" id="{E1B03346-AD42-244C-98E3-D134DB56421D}"/>
              </a:ext>
            </a:extLst>
          </p:cNvPr>
          <p:cNvSpPr>
            <a:spLocks/>
          </p:cNvSpPr>
          <p:nvPr/>
        </p:nvSpPr>
        <p:spPr bwMode="auto">
          <a:xfrm>
            <a:off x="3028032" y="414044"/>
            <a:ext cx="263523" cy="1073655"/>
          </a:xfrm>
          <a:prstGeom prst="leftBrace">
            <a:avLst>
              <a:gd name="adj1" fmla="val 72299"/>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400">
              <a:solidFill>
                <a:schemeClr val="tx1">
                  <a:lumMod val="65000"/>
                  <a:lumOff val="35000"/>
                </a:schemeClr>
              </a:solidFill>
              <a:latin typeface="Century Gothic" panose="020B0502020202020204" pitchFamily="34" charset="0"/>
            </a:endParaRPr>
          </a:p>
        </p:txBody>
      </p:sp>
      <p:sp>
        <p:nvSpPr>
          <p:cNvPr id="23" name="Rectangle 2">
            <a:extLst>
              <a:ext uri="{FF2B5EF4-FFF2-40B4-BE49-F238E27FC236}">
                <a16:creationId xmlns:a16="http://schemas.microsoft.com/office/drawing/2014/main" id="{5813831D-16EB-014C-9867-21F75CC05840}"/>
              </a:ext>
            </a:extLst>
          </p:cNvPr>
          <p:cNvSpPr>
            <a:spLocks noChangeArrowheads="1"/>
          </p:cNvSpPr>
          <p:nvPr/>
        </p:nvSpPr>
        <p:spPr bwMode="auto">
          <a:xfrm>
            <a:off x="3291555" y="498873"/>
            <a:ext cx="5292725" cy="909637"/>
          </a:xfrm>
          <a:prstGeom prst="rect">
            <a:avLst/>
          </a:prstGeom>
          <a:noFill/>
          <a:ln>
            <a:noFill/>
          </a:ln>
        </p:spPr>
        <p:txBody>
          <a:bodyPr anchor="ctr"/>
          <a:lstStyle>
            <a:lvl1pPr marL="33338" indent="-33338">
              <a:spcBef>
                <a:spcPct val="20000"/>
              </a:spcBef>
              <a:buChar char="•"/>
              <a:defRPr sz="3200">
                <a:solidFill>
                  <a:schemeClr val="tx1"/>
                </a:solidFill>
                <a:latin typeface="Arial" panose="020B0604020202020204" pitchFamily="34" charset="0"/>
                <a:ea typeface="ＭＳ Ｐゴシック"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Char char="-"/>
              <a:defRPr/>
            </a:pPr>
            <a:r>
              <a:rPr lang="it-IT" altLang="en-US" sz="1600" dirty="0">
                <a:solidFill>
                  <a:schemeClr val="tx1">
                    <a:lumMod val="75000"/>
                    <a:lumOff val="25000"/>
                  </a:schemeClr>
                </a:solidFill>
                <a:latin typeface="Century Gothic" panose="020B0502020202020204" pitchFamily="34" charset="0"/>
              </a:rPr>
              <a:t>  Codice Civile: </a:t>
            </a:r>
            <a:r>
              <a:rPr lang="it-IT" altLang="en-US" sz="1600" b="1" dirty="0">
                <a:solidFill>
                  <a:schemeClr val="tx1">
                    <a:lumMod val="75000"/>
                    <a:lumOff val="25000"/>
                  </a:schemeClr>
                </a:solidFill>
                <a:latin typeface="Century Gothic" panose="020B0502020202020204" pitchFamily="34" charset="0"/>
              </a:rPr>
              <a:t>2423; 2425-ter</a:t>
            </a:r>
            <a:endParaRPr lang="it-IT" altLang="en-US" sz="1600" dirty="0">
              <a:solidFill>
                <a:schemeClr val="tx1">
                  <a:lumMod val="75000"/>
                  <a:lumOff val="25000"/>
                </a:schemeClr>
              </a:solidFill>
              <a:latin typeface="Century Gothic" panose="020B0502020202020204" pitchFamily="34" charset="0"/>
            </a:endParaRPr>
          </a:p>
          <a:p>
            <a:pPr eaLnBrk="1" hangingPunct="1">
              <a:spcBef>
                <a:spcPct val="0"/>
              </a:spcBef>
              <a:buFontTx/>
              <a:buChar char="-"/>
              <a:defRPr/>
            </a:pPr>
            <a:r>
              <a:rPr lang="it-IT" altLang="en-US" sz="1600" dirty="0">
                <a:solidFill>
                  <a:schemeClr val="tx1">
                    <a:lumMod val="75000"/>
                    <a:lumOff val="25000"/>
                  </a:schemeClr>
                </a:solidFill>
                <a:latin typeface="Century Gothic" panose="020B0502020202020204" pitchFamily="34" charset="0"/>
              </a:rPr>
              <a:t>  OIC: </a:t>
            </a:r>
            <a:r>
              <a:rPr lang="it-IT" altLang="en-US" sz="1600" b="1" dirty="0">
                <a:solidFill>
                  <a:schemeClr val="tx1">
                    <a:lumMod val="75000"/>
                    <a:lumOff val="25000"/>
                  </a:schemeClr>
                </a:solidFill>
                <a:latin typeface="Century Gothic" panose="020B0502020202020204" pitchFamily="34" charset="0"/>
              </a:rPr>
              <a:t>Principio contabile n. 10</a:t>
            </a:r>
          </a:p>
          <a:p>
            <a:pPr marL="0" indent="0" eaLnBrk="1" hangingPunct="1">
              <a:spcBef>
                <a:spcPct val="0"/>
              </a:spcBef>
              <a:buFontTx/>
              <a:buNone/>
              <a:defRPr/>
            </a:pPr>
            <a:r>
              <a:rPr lang="it-IT" altLang="en-US" sz="1600" dirty="0">
                <a:solidFill>
                  <a:schemeClr val="tx1">
                    <a:lumMod val="75000"/>
                    <a:lumOff val="25000"/>
                  </a:schemeClr>
                </a:solidFill>
                <a:latin typeface="Century Gothic" panose="020B0502020202020204" pitchFamily="34" charset="0"/>
              </a:rPr>
              <a:t>- IASB: </a:t>
            </a:r>
            <a:r>
              <a:rPr lang="it-IT" altLang="en-US" sz="1600" b="1" dirty="0">
                <a:solidFill>
                  <a:schemeClr val="tx1">
                    <a:lumMod val="75000"/>
                    <a:lumOff val="25000"/>
                  </a:schemeClr>
                </a:solidFill>
                <a:latin typeface="Century Gothic" panose="020B0502020202020204" pitchFamily="34" charset="0"/>
              </a:rPr>
              <a:t>Principio contabile IAS 7</a:t>
            </a:r>
          </a:p>
        </p:txBody>
      </p:sp>
      <p:sp>
        <p:nvSpPr>
          <p:cNvPr id="30" name="Rettangolo 2">
            <a:extLst>
              <a:ext uri="{FF2B5EF4-FFF2-40B4-BE49-F238E27FC236}">
                <a16:creationId xmlns:a16="http://schemas.microsoft.com/office/drawing/2014/main" id="{445BF425-A9CF-4544-B1E6-7C4BF93681DC}"/>
              </a:ext>
            </a:extLst>
          </p:cNvPr>
          <p:cNvSpPr>
            <a:spLocks noChangeArrowheads="1"/>
          </p:cNvSpPr>
          <p:nvPr/>
        </p:nvSpPr>
        <p:spPr bwMode="auto">
          <a:xfrm>
            <a:off x="7007225" y="3430588"/>
            <a:ext cx="216058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r>
              <a:rPr lang="it-IT" altLang="en-US" sz="1400">
                <a:solidFill>
                  <a:schemeClr val="tx1">
                    <a:lumMod val="65000"/>
                    <a:lumOff val="35000"/>
                  </a:schemeClr>
                </a:solidFill>
                <a:latin typeface="Century Gothic" panose="020B0502020202020204" pitchFamily="34" charset="0"/>
              </a:rPr>
              <a:t>Metodo diretto </a:t>
            </a:r>
          </a:p>
          <a:p>
            <a:pPr eaLnBrk="1" hangingPunct="1">
              <a:spcBef>
                <a:spcPct val="0"/>
              </a:spcBef>
            </a:pPr>
            <a:r>
              <a:rPr lang="it-IT" altLang="ja-JP" sz="1400">
                <a:solidFill>
                  <a:schemeClr val="tx1">
                    <a:lumMod val="65000"/>
                    <a:lumOff val="35000"/>
                  </a:schemeClr>
                </a:solidFill>
                <a:latin typeface="Century Gothic" panose="020B0502020202020204" pitchFamily="34" charset="0"/>
              </a:rPr>
              <a:t>Metodo indiretto</a:t>
            </a:r>
          </a:p>
        </p:txBody>
      </p:sp>
      <p:sp>
        <p:nvSpPr>
          <p:cNvPr id="31" name="AutoShape 4">
            <a:extLst>
              <a:ext uri="{FF2B5EF4-FFF2-40B4-BE49-F238E27FC236}">
                <a16:creationId xmlns:a16="http://schemas.microsoft.com/office/drawing/2014/main" id="{681F1F7E-08CF-BD46-A121-F3BCC7C57EE4}"/>
              </a:ext>
            </a:extLst>
          </p:cNvPr>
          <p:cNvSpPr>
            <a:spLocks/>
          </p:cNvSpPr>
          <p:nvPr/>
        </p:nvSpPr>
        <p:spPr bwMode="auto">
          <a:xfrm>
            <a:off x="3575050" y="3284538"/>
            <a:ext cx="276225" cy="1847850"/>
          </a:xfrm>
          <a:prstGeom prst="leftBrace">
            <a:avLst>
              <a:gd name="adj1" fmla="val 37351"/>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buFontTx/>
              <a:buNone/>
            </a:pPr>
            <a:endParaRPr lang="en-US" altLang="en-US" sz="1400">
              <a:solidFill>
                <a:schemeClr val="tx1">
                  <a:lumMod val="65000"/>
                  <a:lumOff val="35000"/>
                </a:schemeClr>
              </a:solidFill>
              <a:latin typeface="Century Gothic" panose="020B0502020202020204" pitchFamily="34" charset="0"/>
            </a:endParaRPr>
          </a:p>
        </p:txBody>
      </p:sp>
    </p:spTree>
    <p:extLst>
      <p:ext uri="{BB962C8B-B14F-4D97-AF65-F5344CB8AC3E}">
        <p14:creationId xmlns:p14="http://schemas.microsoft.com/office/powerpoint/2010/main" val="21596370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BILANCIO D’ESERCIZIO: il Rendiconto Finanziario (OIC 10)</a:t>
            </a:r>
          </a:p>
        </p:txBody>
      </p:sp>
      <p:graphicFrame>
        <p:nvGraphicFramePr>
          <p:cNvPr id="6" name="Tabella 5">
            <a:extLst>
              <a:ext uri="{FF2B5EF4-FFF2-40B4-BE49-F238E27FC236}">
                <a16:creationId xmlns:a16="http://schemas.microsoft.com/office/drawing/2014/main" id="{7EE0FD15-B272-884D-923D-CEBEAB905FF3}"/>
              </a:ext>
            </a:extLst>
          </p:cNvPr>
          <p:cNvGraphicFramePr>
            <a:graphicFrameLocks noGrp="1"/>
          </p:cNvGraphicFramePr>
          <p:nvPr>
            <p:extLst>
              <p:ext uri="{D42A27DB-BD31-4B8C-83A1-F6EECF244321}">
                <p14:modId xmlns:p14="http://schemas.microsoft.com/office/powerpoint/2010/main" val="148826677"/>
              </p:ext>
            </p:extLst>
          </p:nvPr>
        </p:nvGraphicFramePr>
        <p:xfrm>
          <a:off x="420688" y="1543050"/>
          <a:ext cx="3389312" cy="4476328"/>
        </p:xfrm>
        <a:graphic>
          <a:graphicData uri="http://schemas.openxmlformats.org/drawingml/2006/table">
            <a:tbl>
              <a:tblPr/>
              <a:tblGrid>
                <a:gridCol w="341312">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608013">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 </a:t>
                      </a:r>
                    </a:p>
                  </a:txBody>
                  <a:tcPr marL="5567" marR="5567" marT="5567"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Disponibilità liquide all’inizio dell’esercizio </a:t>
                      </a:r>
                    </a:p>
                  </a:txBody>
                  <a:tcPr marL="5567" marR="5567" marT="5567"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0"/>
                  </a:ext>
                </a:extLst>
              </a:tr>
              <a:tr h="763588">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A)</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Flussi finanziari generati (assorbiti) dall’attività operativa</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1"/>
                  </a:ext>
                </a:extLst>
              </a:tr>
              <a:tr h="763588">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B)</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Flussi finanziari generati (assorbiti) dall’attività di investimento</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690563">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C)</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Flussi finanziari generati (assorbiti) dall’attività di finanziamento</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511175">
                <a:tc>
                  <a:txBody>
                    <a:bodyPr/>
                    <a:lstStyle/>
                    <a:p>
                      <a:pPr marL="0" marR="0" lvl="0" indent="0" algn="l" defTabSz="457200" rtl="0" eaLnBrk="1" fontAlgn="ctr" latinLnBrk="0" hangingPunct="1">
                        <a:lnSpc>
                          <a:spcPct val="100000"/>
                        </a:lnSpc>
                        <a:spcBef>
                          <a:spcPct val="0"/>
                        </a:spcBef>
                        <a:spcAft>
                          <a:spcPct val="0"/>
                        </a:spcAft>
                        <a:buClrTx/>
                        <a:buSzTx/>
                        <a:buFontTx/>
                        <a:buNone/>
                        <a:tabLst/>
                      </a:pPr>
                      <a:endPar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endParaRP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Incremento (decremento) delle disponibilità liquide</a:t>
                      </a:r>
                    </a:p>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CCFF"/>
                          </a:solidFill>
                          <a:effectLst/>
                          <a:latin typeface="Century Gothic" panose="020B0502020202020204" pitchFamily="34" charset="0"/>
                          <a:cs typeface="Times New Roman" pitchFamily="18" charset="0"/>
                        </a:rPr>
                        <a:t>(A+B+C)</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511175">
                <a:tc>
                  <a:txBody>
                    <a:bodyPr/>
                    <a:lstStyle/>
                    <a:p>
                      <a:pPr marL="0" marR="0" lvl="0" indent="0" algn="l" defTabSz="457200" rtl="0" eaLnBrk="1" fontAlgn="ctr" latinLnBrk="0" hangingPunct="1">
                        <a:lnSpc>
                          <a:spcPct val="100000"/>
                        </a:lnSpc>
                        <a:spcBef>
                          <a:spcPct val="0"/>
                        </a:spcBef>
                        <a:spcAft>
                          <a:spcPct val="0"/>
                        </a:spcAft>
                        <a:buClrTx/>
                        <a:buSzTx/>
                        <a:buFontTx/>
                        <a:buNone/>
                        <a:tabLst/>
                      </a:pPr>
                      <a:endPar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endParaRP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Disponibilità liquide alla fine dell’esercizio</a:t>
                      </a:r>
                      <a:endParaRPr kumimoji="0" lang="it-IT" sz="1800" b="1" i="0" u="none" strike="noStrike" cap="none" normalizeH="0" baseline="0" dirty="0">
                        <a:ln>
                          <a:noFill/>
                        </a:ln>
                        <a:solidFill>
                          <a:srgbClr val="00CCFF"/>
                        </a:solidFill>
                        <a:effectLst/>
                        <a:latin typeface="Century Gothic" panose="020B0502020202020204" pitchFamily="34" charset="0"/>
                        <a:cs typeface="Times New Roman" pitchFamily="18" charset="0"/>
                      </a:endParaRP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extLst>
                  <a:ext uri="{0D108BD9-81ED-4DB2-BD59-A6C34878D82A}">
                    <a16:rowId xmlns:a16="http://schemas.microsoft.com/office/drawing/2014/main" val="10005"/>
                  </a:ext>
                </a:extLst>
              </a:tr>
            </a:tbl>
          </a:graphicData>
        </a:graphic>
      </p:graphicFrame>
      <p:sp>
        <p:nvSpPr>
          <p:cNvPr id="8" name="Cornice 7">
            <a:extLst>
              <a:ext uri="{FF2B5EF4-FFF2-40B4-BE49-F238E27FC236}">
                <a16:creationId xmlns:a16="http://schemas.microsoft.com/office/drawing/2014/main" id="{D8E1CDEF-7CB1-0C44-ABB3-204704E32F42}"/>
              </a:ext>
            </a:extLst>
          </p:cNvPr>
          <p:cNvSpPr/>
          <p:nvPr/>
        </p:nvSpPr>
        <p:spPr bwMode="auto">
          <a:xfrm>
            <a:off x="152400" y="1295400"/>
            <a:ext cx="4059238" cy="5229225"/>
          </a:xfrm>
          <a:prstGeom prst="frame">
            <a:avLst>
              <a:gd name="adj1" fmla="val 5614"/>
            </a:avLst>
          </a:prstGeom>
          <a:solidFill>
            <a:srgbClr val="0000FF"/>
          </a:solidFill>
          <a:ln w="9525" cap="flat" cmpd="sng" algn="ctr">
            <a:solidFill>
              <a:schemeClr val="tx1"/>
            </a:solidFill>
            <a:prstDash val="solid"/>
            <a:round/>
            <a:headEnd type="none" w="med" len="med"/>
            <a:tailEnd type="none" w="med" len="med"/>
          </a:ln>
          <a:effectLst/>
        </p:spPr>
        <p:txBody>
          <a:bodyPr/>
          <a:lstStyle/>
          <a:p>
            <a:pPr>
              <a:buFont typeface="Times New Roman" charset="0"/>
              <a:buNone/>
              <a:defRPr/>
            </a:pPr>
            <a:endParaRPr lang="it-IT"/>
          </a:p>
        </p:txBody>
      </p:sp>
      <p:sp>
        <p:nvSpPr>
          <p:cNvPr id="10" name="CasellaDiTesto 15">
            <a:extLst>
              <a:ext uri="{FF2B5EF4-FFF2-40B4-BE49-F238E27FC236}">
                <a16:creationId xmlns:a16="http://schemas.microsoft.com/office/drawing/2014/main" id="{565A066B-B314-4041-9AE6-50B5ADAF72B3}"/>
              </a:ext>
            </a:extLst>
          </p:cNvPr>
          <p:cNvSpPr txBox="1">
            <a:spLocks noChangeArrowheads="1"/>
          </p:cNvSpPr>
          <p:nvPr/>
        </p:nvSpPr>
        <p:spPr bwMode="auto">
          <a:xfrm>
            <a:off x="1381919" y="926068"/>
            <a:ext cx="1600200" cy="369332"/>
          </a:xfrm>
          <a:prstGeom prst="rect">
            <a:avLst/>
          </a:prstGeom>
          <a:solidFill>
            <a:srgbClr val="FFFFCC"/>
          </a:solidFill>
          <a:ln w="9525">
            <a:noFill/>
            <a:miter lim="800000"/>
            <a:headEnd/>
            <a:tailEnd/>
          </a:ln>
        </p:spPr>
        <p:txBody>
          <a:bodyPr>
            <a:spAutoFit/>
          </a:bodyPr>
          <a:lstStyle/>
          <a:p>
            <a:pPr algn="ctr"/>
            <a:r>
              <a:rPr lang="it-IT" b="1" dirty="0">
                <a:solidFill>
                  <a:srgbClr val="000000"/>
                </a:solidFill>
                <a:latin typeface="Century Gothic" panose="020B0502020202020204" pitchFamily="34" charset="0"/>
                <a:cs typeface="Times New Roman" pitchFamily="18" charset="0"/>
              </a:rPr>
              <a:t>Struttura</a:t>
            </a:r>
          </a:p>
        </p:txBody>
      </p:sp>
      <p:sp>
        <p:nvSpPr>
          <p:cNvPr id="2" name="CasellaDiTesto 1">
            <a:extLst>
              <a:ext uri="{FF2B5EF4-FFF2-40B4-BE49-F238E27FC236}">
                <a16:creationId xmlns:a16="http://schemas.microsoft.com/office/drawing/2014/main" id="{B329D5A8-E45D-A444-865B-4850B8D8E156}"/>
              </a:ext>
            </a:extLst>
          </p:cNvPr>
          <p:cNvSpPr txBox="1"/>
          <p:nvPr/>
        </p:nvSpPr>
        <p:spPr>
          <a:xfrm>
            <a:off x="4944376" y="488004"/>
            <a:ext cx="4124528" cy="1246495"/>
          </a:xfrm>
          <a:prstGeom prst="rect">
            <a:avLst/>
          </a:prstGeom>
          <a:noFill/>
        </p:spPr>
        <p:txBody>
          <a:bodyPr wrap="square" rtlCol="0">
            <a:spAutoFit/>
          </a:bodyPr>
          <a:lstStyle/>
          <a:p>
            <a:pPr algn="just">
              <a:lnSpc>
                <a:spcPts val="1480"/>
              </a:lnSpc>
            </a:pPr>
            <a:r>
              <a:rPr lang="it-IT" sz="1400" dirty="0">
                <a:latin typeface="Century Gothic" panose="020B0502020202020204" pitchFamily="34" charset="0"/>
              </a:rPr>
              <a:t>Le </a:t>
            </a:r>
            <a:r>
              <a:rPr lang="it-IT" sz="1400" b="1" dirty="0">
                <a:solidFill>
                  <a:srgbClr val="FF0000"/>
                </a:solidFill>
                <a:latin typeface="Century Gothic" panose="020B0502020202020204" pitchFamily="34" charset="0"/>
              </a:rPr>
              <a:t>disponibilità liquide </a:t>
            </a:r>
            <a:r>
              <a:rPr lang="it-IT" sz="1400" dirty="0">
                <a:latin typeface="Century Gothic" panose="020B0502020202020204" pitchFamily="34" charset="0"/>
              </a:rPr>
              <a:t>sono rappresentate dai depositi bancari e postali, dagli assegni e dal denaro e valori in cassa. Le disponibilità liquide comprendono anche depositi bancari e postali, assegni e denaro e valori in cassa espressi in valuta estera </a:t>
            </a:r>
          </a:p>
        </p:txBody>
      </p:sp>
      <p:cxnSp>
        <p:nvCxnSpPr>
          <p:cNvPr id="5" name="Connettore 2 4">
            <a:extLst>
              <a:ext uri="{FF2B5EF4-FFF2-40B4-BE49-F238E27FC236}">
                <a16:creationId xmlns:a16="http://schemas.microsoft.com/office/drawing/2014/main" id="{4B187AFB-6FEF-984B-A017-FDBE587FE8A5}"/>
              </a:ext>
            </a:extLst>
          </p:cNvPr>
          <p:cNvCxnSpPr/>
          <p:nvPr/>
        </p:nvCxnSpPr>
        <p:spPr>
          <a:xfrm flipH="1">
            <a:off x="3472774" y="1180501"/>
            <a:ext cx="1361873" cy="692498"/>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nettore 2 12">
            <a:extLst>
              <a:ext uri="{FF2B5EF4-FFF2-40B4-BE49-F238E27FC236}">
                <a16:creationId xmlns:a16="http://schemas.microsoft.com/office/drawing/2014/main" id="{D863DBB1-FA72-6242-89B2-701D7ABB4536}"/>
              </a:ext>
            </a:extLst>
          </p:cNvPr>
          <p:cNvCxnSpPr>
            <a:cxnSpLocks/>
          </p:cNvCxnSpPr>
          <p:nvPr/>
        </p:nvCxnSpPr>
        <p:spPr>
          <a:xfrm flipH="1">
            <a:off x="3375498" y="1180501"/>
            <a:ext cx="1459149" cy="4480997"/>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5" name="CasellaDiTesto 14">
            <a:extLst>
              <a:ext uri="{FF2B5EF4-FFF2-40B4-BE49-F238E27FC236}">
                <a16:creationId xmlns:a16="http://schemas.microsoft.com/office/drawing/2014/main" id="{5D73E6FD-54AC-3644-9159-E6A0B4A9AED2}"/>
              </a:ext>
            </a:extLst>
          </p:cNvPr>
          <p:cNvSpPr txBox="1"/>
          <p:nvPr/>
        </p:nvSpPr>
        <p:spPr>
          <a:xfrm>
            <a:off x="4988815" y="1780485"/>
            <a:ext cx="4124528" cy="1438855"/>
          </a:xfrm>
          <a:prstGeom prst="rect">
            <a:avLst/>
          </a:prstGeom>
          <a:noFill/>
        </p:spPr>
        <p:txBody>
          <a:bodyPr wrap="square" rtlCol="0">
            <a:spAutoFit/>
          </a:bodyPr>
          <a:lstStyle>
            <a:defPPr>
              <a:defRPr lang="it-IT"/>
            </a:defPPr>
            <a:lvl1pPr>
              <a:defRPr sz="1400">
                <a:latin typeface="Century Gothic" panose="020B0502020202020204" pitchFamily="34" charset="0"/>
              </a:defRPr>
            </a:lvl1pPr>
          </a:lstStyle>
          <a:p>
            <a:pPr algn="just">
              <a:lnSpc>
                <a:spcPts val="1480"/>
              </a:lnSpc>
            </a:pPr>
            <a:r>
              <a:rPr lang="it-IT" dirty="0"/>
              <a:t>L’</a:t>
            </a:r>
            <a:r>
              <a:rPr lang="it-IT" b="1" dirty="0">
                <a:solidFill>
                  <a:srgbClr val="FF0000"/>
                </a:solidFill>
              </a:rPr>
              <a:t>attività operativa</a:t>
            </a:r>
            <a:r>
              <a:rPr lang="it-IT" dirty="0"/>
              <a:t> comprende generalmente le operazioni connesse all’acquisizione, produzione e distribuzione di beni e alla fornitura di servizi, anche se riferibili a gestioni accessorie, nonché le altre operazioni non ricomprese nell’attività di investimento e di finanziamento.</a:t>
            </a:r>
          </a:p>
        </p:txBody>
      </p:sp>
      <p:cxnSp>
        <p:nvCxnSpPr>
          <p:cNvPr id="16" name="Connettore 2 15">
            <a:extLst>
              <a:ext uri="{FF2B5EF4-FFF2-40B4-BE49-F238E27FC236}">
                <a16:creationId xmlns:a16="http://schemas.microsoft.com/office/drawing/2014/main" id="{74E8DFC7-576A-9E44-95F2-58FD3E084136}"/>
              </a:ext>
            </a:extLst>
          </p:cNvPr>
          <p:cNvCxnSpPr>
            <a:cxnSpLocks/>
            <a:stCxn id="15" idx="1"/>
          </p:cNvCxnSpPr>
          <p:nvPr/>
        </p:nvCxnSpPr>
        <p:spPr>
          <a:xfrm flipH="1">
            <a:off x="3375498" y="2499913"/>
            <a:ext cx="1613317" cy="116827"/>
          </a:xfrm>
          <a:prstGeom prst="straightConnector1">
            <a:avLst/>
          </a:prstGeom>
          <a:ln w="41275">
            <a:solidFill>
              <a:srgbClr val="C0000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0" name="CasellaDiTesto 19">
            <a:extLst>
              <a:ext uri="{FF2B5EF4-FFF2-40B4-BE49-F238E27FC236}">
                <a16:creationId xmlns:a16="http://schemas.microsoft.com/office/drawing/2014/main" id="{A2CC4CE5-7659-D34B-8864-8E42DC1CEA20}"/>
              </a:ext>
            </a:extLst>
          </p:cNvPr>
          <p:cNvSpPr txBox="1"/>
          <p:nvPr/>
        </p:nvSpPr>
        <p:spPr>
          <a:xfrm>
            <a:off x="4988815" y="3265326"/>
            <a:ext cx="4080089" cy="1054135"/>
          </a:xfrm>
          <a:prstGeom prst="rect">
            <a:avLst/>
          </a:prstGeom>
          <a:noFill/>
        </p:spPr>
        <p:txBody>
          <a:bodyPr wrap="square" rtlCol="0">
            <a:spAutoFit/>
          </a:bodyPr>
          <a:lstStyle>
            <a:defPPr>
              <a:defRPr lang="it-IT"/>
            </a:defPPr>
            <a:lvl1pPr algn="just">
              <a:defRPr sz="1400">
                <a:latin typeface="Century Gothic" panose="020B0502020202020204" pitchFamily="34" charset="0"/>
              </a:defRPr>
            </a:lvl1pPr>
          </a:lstStyle>
          <a:p>
            <a:pPr>
              <a:lnSpc>
                <a:spcPts val="1480"/>
              </a:lnSpc>
            </a:pPr>
            <a:r>
              <a:rPr lang="it-IT" dirty="0"/>
              <a:t>L’</a:t>
            </a:r>
            <a:r>
              <a:rPr lang="it-IT" b="1" dirty="0">
                <a:solidFill>
                  <a:srgbClr val="FF0000"/>
                </a:solidFill>
              </a:rPr>
              <a:t>attività di investimento</a:t>
            </a:r>
            <a:r>
              <a:rPr lang="it-IT" dirty="0"/>
              <a:t> comprende le operazioni di acquisto e di vendita delle immobilizzazioni materiali, immateriali e finanziarie e delle attività finanziarie non immobilizzate.</a:t>
            </a:r>
          </a:p>
        </p:txBody>
      </p:sp>
      <p:sp>
        <p:nvSpPr>
          <p:cNvPr id="22" name="Rettangolo 21">
            <a:extLst>
              <a:ext uri="{FF2B5EF4-FFF2-40B4-BE49-F238E27FC236}">
                <a16:creationId xmlns:a16="http://schemas.microsoft.com/office/drawing/2014/main" id="{FE23FF18-FF8B-D049-9AA0-089F39DC3FAE}"/>
              </a:ext>
            </a:extLst>
          </p:cNvPr>
          <p:cNvSpPr/>
          <p:nvPr/>
        </p:nvSpPr>
        <p:spPr>
          <a:xfrm>
            <a:off x="4992497" y="4365447"/>
            <a:ext cx="4028286" cy="861774"/>
          </a:xfrm>
          <a:prstGeom prst="rect">
            <a:avLst/>
          </a:prstGeom>
          <a:noFill/>
        </p:spPr>
        <p:txBody>
          <a:bodyPr wrap="square" rtlCol="0">
            <a:spAutoFit/>
          </a:bodyPr>
          <a:lstStyle/>
          <a:p>
            <a:pPr algn="just">
              <a:lnSpc>
                <a:spcPts val="1480"/>
              </a:lnSpc>
            </a:pPr>
            <a:r>
              <a:rPr lang="it-IT" sz="1400" dirty="0">
                <a:latin typeface="Century Gothic" panose="020B0502020202020204" pitchFamily="34" charset="0"/>
              </a:rPr>
              <a:t>L’</a:t>
            </a:r>
            <a:r>
              <a:rPr lang="it-IT" sz="1400" b="1" dirty="0">
                <a:solidFill>
                  <a:srgbClr val="FF0000"/>
                </a:solidFill>
                <a:latin typeface="Century Gothic" panose="020B0502020202020204" pitchFamily="34" charset="0"/>
              </a:rPr>
              <a:t>attività di finanziamento</a:t>
            </a:r>
            <a:r>
              <a:rPr lang="it-IT" sz="1400" dirty="0">
                <a:latin typeface="Century Gothic" panose="020B0502020202020204" pitchFamily="34" charset="0"/>
              </a:rPr>
              <a:t> comprende le operazioni di ottenimento e di restituzione delle disponibilità liquide sotto forma di capitale di rischio o di capitale di debito.</a:t>
            </a:r>
          </a:p>
        </p:txBody>
      </p:sp>
      <p:cxnSp>
        <p:nvCxnSpPr>
          <p:cNvPr id="23" name="Connettore 2 22">
            <a:extLst>
              <a:ext uri="{FF2B5EF4-FFF2-40B4-BE49-F238E27FC236}">
                <a16:creationId xmlns:a16="http://schemas.microsoft.com/office/drawing/2014/main" id="{4E19DA3A-7139-F449-9A3E-EB68814CBBA7}"/>
              </a:ext>
            </a:extLst>
          </p:cNvPr>
          <p:cNvCxnSpPr>
            <a:cxnSpLocks/>
            <a:stCxn id="20" idx="1"/>
          </p:cNvCxnSpPr>
          <p:nvPr/>
        </p:nvCxnSpPr>
        <p:spPr>
          <a:xfrm flipH="1" flipV="1">
            <a:off x="3472775" y="3382154"/>
            <a:ext cx="1516040" cy="410240"/>
          </a:xfrm>
          <a:prstGeom prst="straightConnector1">
            <a:avLst/>
          </a:prstGeom>
          <a:ln w="41275">
            <a:solidFill>
              <a:srgbClr val="C0000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7" name="Connettore 2 26">
            <a:extLst>
              <a:ext uri="{FF2B5EF4-FFF2-40B4-BE49-F238E27FC236}">
                <a16:creationId xmlns:a16="http://schemas.microsoft.com/office/drawing/2014/main" id="{6946BA79-CFBA-DE4C-B512-E995BCAA6E11}"/>
              </a:ext>
            </a:extLst>
          </p:cNvPr>
          <p:cNvCxnSpPr>
            <a:cxnSpLocks/>
            <a:stCxn id="22" idx="1"/>
          </p:cNvCxnSpPr>
          <p:nvPr/>
        </p:nvCxnSpPr>
        <p:spPr>
          <a:xfrm flipH="1" flipV="1">
            <a:off x="3512179" y="4251392"/>
            <a:ext cx="1480318" cy="544942"/>
          </a:xfrm>
          <a:prstGeom prst="straightConnector1">
            <a:avLst/>
          </a:prstGeom>
          <a:ln w="41275">
            <a:solidFill>
              <a:srgbClr val="C00000"/>
            </a:solidFill>
            <a:prstDash val="lgDashDotDot"/>
            <a:tailEnd type="triangle"/>
          </a:ln>
        </p:spPr>
        <p:style>
          <a:lnRef idx="1">
            <a:schemeClr val="accent1"/>
          </a:lnRef>
          <a:fillRef idx="0">
            <a:schemeClr val="accent1"/>
          </a:fillRef>
          <a:effectRef idx="0">
            <a:schemeClr val="accent1"/>
          </a:effectRef>
          <a:fontRef idx="minor">
            <a:schemeClr val="tx1"/>
          </a:fontRef>
        </p:style>
      </p:cxnSp>
      <p:sp>
        <p:nvSpPr>
          <p:cNvPr id="17" name="CasellaDiTesto 16">
            <a:extLst>
              <a:ext uri="{FF2B5EF4-FFF2-40B4-BE49-F238E27FC236}">
                <a16:creationId xmlns:a16="http://schemas.microsoft.com/office/drawing/2014/main" id="{612472BA-4B42-4547-BCAF-B9AF7BEB1D84}"/>
              </a:ext>
            </a:extLst>
          </p:cNvPr>
          <p:cNvSpPr txBox="1"/>
          <p:nvPr/>
        </p:nvSpPr>
        <p:spPr>
          <a:xfrm>
            <a:off x="-29194" y="601848"/>
            <a:ext cx="920458" cy="477054"/>
          </a:xfrm>
          <a:prstGeom prst="rect">
            <a:avLst/>
          </a:prstGeom>
          <a:noFill/>
        </p:spPr>
        <p:txBody>
          <a:bodyPr wrap="square" rtlCol="0">
            <a:spAutoFit/>
          </a:bodyPr>
          <a:lstStyle/>
          <a:p>
            <a:pPr algn="just">
              <a:lnSpc>
                <a:spcPts val="1480"/>
              </a:lnSpc>
            </a:pPr>
            <a:r>
              <a:rPr lang="it-IT" sz="1400" dirty="0">
                <a:latin typeface="Century Gothic" panose="020B0502020202020204" pitchFamily="34" charset="0"/>
              </a:rPr>
              <a:t>Metodo diretto</a:t>
            </a:r>
          </a:p>
        </p:txBody>
      </p:sp>
      <p:cxnSp>
        <p:nvCxnSpPr>
          <p:cNvPr id="11" name="Connettore 2 10">
            <a:extLst>
              <a:ext uri="{FF2B5EF4-FFF2-40B4-BE49-F238E27FC236}">
                <a16:creationId xmlns:a16="http://schemas.microsoft.com/office/drawing/2014/main" id="{906E5451-C0CF-8343-9831-317FC413F241}"/>
              </a:ext>
            </a:extLst>
          </p:cNvPr>
          <p:cNvCxnSpPr>
            <a:cxnSpLocks/>
          </p:cNvCxnSpPr>
          <p:nvPr/>
        </p:nvCxnSpPr>
        <p:spPr>
          <a:xfrm flipH="1" flipV="1">
            <a:off x="490194" y="1037803"/>
            <a:ext cx="19478" cy="1339324"/>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4" name="CasellaDiTesto 23">
            <a:extLst>
              <a:ext uri="{FF2B5EF4-FFF2-40B4-BE49-F238E27FC236}">
                <a16:creationId xmlns:a16="http://schemas.microsoft.com/office/drawing/2014/main" id="{E856318E-0544-1349-A486-71446E20CA06}"/>
              </a:ext>
            </a:extLst>
          </p:cNvPr>
          <p:cNvSpPr txBox="1"/>
          <p:nvPr/>
        </p:nvSpPr>
        <p:spPr>
          <a:xfrm>
            <a:off x="801332" y="463693"/>
            <a:ext cx="920458" cy="477054"/>
          </a:xfrm>
          <a:prstGeom prst="rect">
            <a:avLst/>
          </a:prstGeom>
          <a:noFill/>
        </p:spPr>
        <p:txBody>
          <a:bodyPr wrap="square" rtlCol="0">
            <a:spAutoFit/>
          </a:bodyPr>
          <a:lstStyle/>
          <a:p>
            <a:pPr algn="just">
              <a:lnSpc>
                <a:spcPts val="1480"/>
              </a:lnSpc>
            </a:pPr>
            <a:r>
              <a:rPr lang="it-IT" sz="1400" dirty="0">
                <a:latin typeface="Century Gothic" panose="020B0502020202020204" pitchFamily="34" charset="0"/>
              </a:rPr>
              <a:t>Metodo indiretto</a:t>
            </a:r>
          </a:p>
        </p:txBody>
      </p:sp>
      <p:cxnSp>
        <p:nvCxnSpPr>
          <p:cNvPr id="25" name="Connettore 2 24">
            <a:extLst>
              <a:ext uri="{FF2B5EF4-FFF2-40B4-BE49-F238E27FC236}">
                <a16:creationId xmlns:a16="http://schemas.microsoft.com/office/drawing/2014/main" id="{8B8FC9EC-9493-B949-8439-EA375BA9021C}"/>
              </a:ext>
            </a:extLst>
          </p:cNvPr>
          <p:cNvCxnSpPr>
            <a:cxnSpLocks/>
          </p:cNvCxnSpPr>
          <p:nvPr/>
        </p:nvCxnSpPr>
        <p:spPr>
          <a:xfrm flipV="1">
            <a:off x="570342" y="840375"/>
            <a:ext cx="390428" cy="1659538"/>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5975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STRUTTURA FORMALE DEL BILANCIO SECONDO LO IASB</a:t>
            </a:r>
          </a:p>
        </p:txBody>
      </p:sp>
      <p:sp>
        <p:nvSpPr>
          <p:cNvPr id="5" name="Text Box 4">
            <a:extLst>
              <a:ext uri="{FF2B5EF4-FFF2-40B4-BE49-F238E27FC236}">
                <a16:creationId xmlns:a16="http://schemas.microsoft.com/office/drawing/2014/main" id="{F61290DD-CBDD-644A-B8C3-CCCBB115C54B}"/>
              </a:ext>
            </a:extLst>
          </p:cNvPr>
          <p:cNvSpPr txBox="1">
            <a:spLocks noChangeArrowheads="1"/>
          </p:cNvSpPr>
          <p:nvPr/>
        </p:nvSpPr>
        <p:spPr bwMode="auto">
          <a:xfrm rot="16200000">
            <a:off x="-2046817" y="3173720"/>
            <a:ext cx="4677668" cy="307777"/>
          </a:xfrm>
          <a:prstGeom prst="rect">
            <a:avLst/>
          </a:prstGeom>
          <a:solidFill>
            <a:schemeClr val="tx1">
              <a:lumMod val="50000"/>
              <a:lumOff val="50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50000"/>
              </a:spcBef>
              <a:buFontTx/>
              <a:buNone/>
            </a:pPr>
            <a:r>
              <a:rPr lang="it-IT" altLang="en-US" sz="1400" b="1" dirty="0">
                <a:solidFill>
                  <a:schemeClr val="bg1"/>
                </a:solidFill>
                <a:latin typeface="Century Gothic" panose="020B0502020202020204" pitchFamily="34" charset="0"/>
              </a:rPr>
              <a:t>Classificazione delle attività e delle passività (IAS 1)</a:t>
            </a:r>
          </a:p>
        </p:txBody>
      </p:sp>
      <p:sp>
        <p:nvSpPr>
          <p:cNvPr id="8" name="Text Box 6">
            <a:extLst>
              <a:ext uri="{FF2B5EF4-FFF2-40B4-BE49-F238E27FC236}">
                <a16:creationId xmlns:a16="http://schemas.microsoft.com/office/drawing/2014/main" id="{19D9CDC1-195B-F444-BB35-CE27885A7B5F}"/>
              </a:ext>
            </a:extLst>
          </p:cNvPr>
          <p:cNvSpPr txBox="1">
            <a:spLocks noChangeArrowheads="1"/>
          </p:cNvSpPr>
          <p:nvPr/>
        </p:nvSpPr>
        <p:spPr bwMode="auto">
          <a:xfrm>
            <a:off x="975767" y="2144098"/>
            <a:ext cx="1245085" cy="307777"/>
          </a:xfrm>
          <a:prstGeom prst="rect">
            <a:avLst/>
          </a:prstGeom>
          <a:solidFill>
            <a:schemeClr val="accent5">
              <a:lumMod val="40000"/>
              <a:lumOff val="60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ctr" eaLnBrk="1" hangingPunct="1">
              <a:spcBef>
                <a:spcPct val="50000"/>
              </a:spcBef>
              <a:buNone/>
            </a:pPr>
            <a:r>
              <a:rPr lang="it-IT" altLang="en-US" sz="1400" b="1" dirty="0">
                <a:solidFill>
                  <a:schemeClr val="tx1">
                    <a:lumMod val="75000"/>
                    <a:lumOff val="25000"/>
                  </a:schemeClr>
                </a:solidFill>
                <a:latin typeface="Century Gothic" panose="020B0502020202020204" pitchFamily="34" charset="0"/>
              </a:rPr>
              <a:t> Correnti</a:t>
            </a:r>
          </a:p>
        </p:txBody>
      </p:sp>
      <p:sp>
        <p:nvSpPr>
          <p:cNvPr id="10" name="Text Box 7">
            <a:extLst>
              <a:ext uri="{FF2B5EF4-FFF2-40B4-BE49-F238E27FC236}">
                <a16:creationId xmlns:a16="http://schemas.microsoft.com/office/drawing/2014/main" id="{2962719F-101D-AA40-84FE-D1535575A11E}"/>
              </a:ext>
            </a:extLst>
          </p:cNvPr>
          <p:cNvSpPr txBox="1">
            <a:spLocks noChangeArrowheads="1"/>
          </p:cNvSpPr>
          <p:nvPr/>
        </p:nvSpPr>
        <p:spPr bwMode="auto">
          <a:xfrm>
            <a:off x="975766" y="3979137"/>
            <a:ext cx="1245086" cy="307777"/>
          </a:xfrm>
          <a:prstGeom prst="rect">
            <a:avLst/>
          </a:prstGeom>
          <a:solidFill>
            <a:schemeClr val="accent5">
              <a:lumMod val="40000"/>
              <a:lumOff val="60000"/>
            </a:schemeClr>
          </a:solidFill>
          <a:ln>
            <a:noFill/>
          </a:ln>
        </p:spPr>
        <p:txBody>
          <a:bodyPr wrap="square">
            <a:normAutofit/>
          </a:bodyPr>
          <a:lstStyle>
            <a:lvl1pPr marL="174625" indent="-174625">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marL="0" indent="0" eaLnBrk="1" hangingPunct="1">
              <a:spcBef>
                <a:spcPct val="50000"/>
              </a:spcBef>
              <a:buNone/>
            </a:pPr>
            <a:r>
              <a:rPr lang="it-IT" altLang="en-US" sz="1400" b="1" dirty="0">
                <a:solidFill>
                  <a:schemeClr val="tx1">
                    <a:lumMod val="75000"/>
                    <a:lumOff val="25000"/>
                  </a:schemeClr>
                </a:solidFill>
                <a:latin typeface="Century Gothic" panose="020B0502020202020204" pitchFamily="34" charset="0"/>
              </a:rPr>
              <a:t>Non correnti</a:t>
            </a:r>
          </a:p>
        </p:txBody>
      </p:sp>
      <p:sp>
        <p:nvSpPr>
          <p:cNvPr id="14" name="Text Box 10">
            <a:extLst>
              <a:ext uri="{FF2B5EF4-FFF2-40B4-BE49-F238E27FC236}">
                <a16:creationId xmlns:a16="http://schemas.microsoft.com/office/drawing/2014/main" id="{971243EF-71C8-2D4B-8B02-F23D0B49C450}"/>
              </a:ext>
            </a:extLst>
          </p:cNvPr>
          <p:cNvSpPr txBox="1">
            <a:spLocks noChangeArrowheads="1"/>
          </p:cNvSpPr>
          <p:nvPr/>
        </p:nvSpPr>
        <p:spPr bwMode="auto">
          <a:xfrm>
            <a:off x="4183842" y="612224"/>
            <a:ext cx="4796256" cy="1625060"/>
          </a:xfrm>
          <a:prstGeom prst="rect">
            <a:avLst/>
          </a:prstGeom>
          <a:solidFill>
            <a:schemeClr val="bg1">
              <a:lumMod val="95000"/>
            </a:schemeClr>
          </a:solidFill>
          <a:ln>
            <a:noFill/>
          </a:ln>
        </p:spPr>
        <p:txBody>
          <a:bodyPr wrap="square">
            <a:spAutoFit/>
          </a:bodyPr>
          <a:lstStyle>
            <a:lvl1pPr marL="174625" indent="-174625">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10000"/>
              </a:spcBef>
            </a:pPr>
            <a:r>
              <a:rPr lang="it-IT" altLang="en-US" sz="1200" dirty="0">
                <a:solidFill>
                  <a:schemeClr val="tx1">
                    <a:lumMod val="75000"/>
                    <a:lumOff val="25000"/>
                  </a:schemeClr>
                </a:solidFill>
                <a:latin typeface="Century Gothic" panose="020B0502020202020204" pitchFamily="34" charset="0"/>
              </a:rPr>
              <a:t>realizzata, venduta o utilizzata nel normale ciclo operativo dell’azienda</a:t>
            </a:r>
            <a:r>
              <a:rPr lang="it-IT" altLang="ja-JP" sz="1200" dirty="0">
                <a:solidFill>
                  <a:schemeClr val="tx1">
                    <a:lumMod val="75000"/>
                    <a:lumOff val="25000"/>
                  </a:schemeClr>
                </a:solidFill>
                <a:latin typeface="Century Gothic" panose="020B0502020202020204" pitchFamily="34" charset="0"/>
              </a:rPr>
              <a:t>;</a:t>
            </a:r>
          </a:p>
          <a:p>
            <a:pPr eaLnBrk="1" hangingPunct="1">
              <a:spcBef>
                <a:spcPct val="10000"/>
              </a:spcBef>
            </a:pPr>
            <a:r>
              <a:rPr lang="it-IT" altLang="en-US" sz="1200" dirty="0">
                <a:solidFill>
                  <a:schemeClr val="tx1">
                    <a:lumMod val="75000"/>
                    <a:lumOff val="25000"/>
                  </a:schemeClr>
                </a:solidFill>
                <a:latin typeface="Century Gothic" panose="020B0502020202020204" pitchFamily="34" charset="0"/>
              </a:rPr>
              <a:t>posseduta principalmente per essere negoziata;</a:t>
            </a:r>
          </a:p>
          <a:p>
            <a:pPr eaLnBrk="1" hangingPunct="1">
              <a:spcBef>
                <a:spcPct val="10000"/>
              </a:spcBef>
            </a:pPr>
            <a:r>
              <a:rPr lang="it-IT" altLang="en-US" sz="1200" b="1" dirty="0">
                <a:solidFill>
                  <a:schemeClr val="tx1">
                    <a:lumMod val="75000"/>
                    <a:lumOff val="25000"/>
                  </a:schemeClr>
                </a:solidFill>
                <a:latin typeface="Century Gothic" panose="020B0502020202020204" pitchFamily="34" charset="0"/>
              </a:rPr>
              <a:t>si prevede </a:t>
            </a:r>
            <a:r>
              <a:rPr lang="it-IT" altLang="en-US" sz="1200" dirty="0">
                <a:solidFill>
                  <a:schemeClr val="tx1">
                    <a:lumMod val="75000"/>
                    <a:lumOff val="25000"/>
                  </a:schemeClr>
                </a:solidFill>
                <a:latin typeface="Century Gothic" panose="020B0502020202020204" pitchFamily="34" charset="0"/>
              </a:rPr>
              <a:t>verrà realizzata entro 12 mesi dalla data di riferimento del bilancio;</a:t>
            </a:r>
          </a:p>
          <a:p>
            <a:pPr eaLnBrk="1" hangingPunct="1">
              <a:spcBef>
                <a:spcPct val="10000"/>
              </a:spcBef>
            </a:pPr>
            <a:r>
              <a:rPr lang="it-IT" altLang="en-US" sz="1200" dirty="0">
                <a:solidFill>
                  <a:schemeClr val="tx1">
                    <a:lumMod val="75000"/>
                    <a:lumOff val="25000"/>
                  </a:schemeClr>
                </a:solidFill>
                <a:latin typeface="Century Gothic" panose="020B0502020202020204" pitchFamily="34" charset="0"/>
              </a:rPr>
              <a:t>disponibilità liquide o mezzi equivalenti (a meno che non sia vietato scambiarla o utilizzarla per estinguere una passività per almeno 12 mesi dalla chiusura dell’esercizio).</a:t>
            </a:r>
            <a:endParaRPr lang="it-IT" altLang="en-US" sz="1400" dirty="0">
              <a:solidFill>
                <a:schemeClr val="tx1">
                  <a:lumMod val="75000"/>
                  <a:lumOff val="25000"/>
                </a:schemeClr>
              </a:solidFill>
              <a:latin typeface="Century Gothic" panose="020B0502020202020204" pitchFamily="34" charset="0"/>
            </a:endParaRPr>
          </a:p>
        </p:txBody>
      </p:sp>
      <p:sp>
        <p:nvSpPr>
          <p:cNvPr id="16" name="Text Box 10">
            <a:extLst>
              <a:ext uri="{FF2B5EF4-FFF2-40B4-BE49-F238E27FC236}">
                <a16:creationId xmlns:a16="http://schemas.microsoft.com/office/drawing/2014/main" id="{B31179D1-3A97-5A4F-BB46-C2BC5DACFB56}"/>
              </a:ext>
            </a:extLst>
          </p:cNvPr>
          <p:cNvSpPr txBox="1">
            <a:spLocks noChangeArrowheads="1"/>
          </p:cNvSpPr>
          <p:nvPr/>
        </p:nvSpPr>
        <p:spPr bwMode="auto">
          <a:xfrm>
            <a:off x="4183842" y="2330996"/>
            <a:ext cx="4796255" cy="1440394"/>
          </a:xfrm>
          <a:prstGeom prst="rect">
            <a:avLst/>
          </a:prstGeom>
          <a:solidFill>
            <a:schemeClr val="bg1">
              <a:lumMod val="95000"/>
            </a:schemeClr>
          </a:solidFill>
          <a:ln>
            <a:noFill/>
          </a:ln>
        </p:spPr>
        <p:txBody>
          <a:bodyPr wrap="square">
            <a:spAutoFit/>
          </a:bodyPr>
          <a:lstStyle>
            <a:lvl1pPr marL="174625" indent="-174625">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10000"/>
              </a:spcBef>
            </a:pPr>
            <a:r>
              <a:rPr lang="it-IT" altLang="en-US" sz="1200" dirty="0">
                <a:solidFill>
                  <a:schemeClr val="tx1">
                    <a:lumMod val="75000"/>
                    <a:lumOff val="25000"/>
                  </a:schemeClr>
                </a:solidFill>
                <a:latin typeface="Century Gothic" panose="020B0502020202020204" pitchFamily="34" charset="0"/>
              </a:rPr>
              <a:t>estinta nel normale ciclo operativo dell’azienda</a:t>
            </a:r>
            <a:r>
              <a:rPr lang="it-IT" altLang="ja-JP" sz="1200" dirty="0">
                <a:solidFill>
                  <a:schemeClr val="tx1">
                    <a:lumMod val="75000"/>
                    <a:lumOff val="25000"/>
                  </a:schemeClr>
                </a:solidFill>
                <a:latin typeface="Century Gothic" panose="020B0502020202020204" pitchFamily="34" charset="0"/>
              </a:rPr>
              <a:t>;</a:t>
            </a:r>
          </a:p>
          <a:p>
            <a:pPr eaLnBrk="1" hangingPunct="1">
              <a:spcBef>
                <a:spcPct val="10000"/>
              </a:spcBef>
            </a:pPr>
            <a:r>
              <a:rPr lang="it-IT" altLang="en-US" sz="1200" dirty="0">
                <a:solidFill>
                  <a:schemeClr val="tx1">
                    <a:lumMod val="75000"/>
                    <a:lumOff val="25000"/>
                  </a:schemeClr>
                </a:solidFill>
                <a:latin typeface="Century Gothic" panose="020B0502020202020204" pitchFamily="34" charset="0"/>
              </a:rPr>
              <a:t>assunta principalmente per essere negoziata;</a:t>
            </a:r>
          </a:p>
          <a:p>
            <a:pPr eaLnBrk="1" hangingPunct="1">
              <a:spcBef>
                <a:spcPct val="10000"/>
              </a:spcBef>
            </a:pPr>
            <a:r>
              <a:rPr lang="it-IT" altLang="en-US" sz="1200" b="1" dirty="0">
                <a:solidFill>
                  <a:schemeClr val="tx1">
                    <a:lumMod val="75000"/>
                    <a:lumOff val="25000"/>
                  </a:schemeClr>
                </a:solidFill>
                <a:latin typeface="Century Gothic" panose="020B0502020202020204" pitchFamily="34" charset="0"/>
              </a:rPr>
              <a:t>si prevede </a:t>
            </a:r>
            <a:r>
              <a:rPr lang="it-IT" altLang="en-US" sz="1200" dirty="0">
                <a:solidFill>
                  <a:schemeClr val="tx1">
                    <a:lumMod val="75000"/>
                    <a:lumOff val="25000"/>
                  </a:schemeClr>
                </a:solidFill>
                <a:latin typeface="Century Gothic" panose="020B0502020202020204" pitchFamily="34" charset="0"/>
              </a:rPr>
              <a:t>verrà estinta entro 12 mesi dalla data di riferimento del bilancio;</a:t>
            </a:r>
          </a:p>
          <a:p>
            <a:pPr eaLnBrk="1" hangingPunct="1">
              <a:spcBef>
                <a:spcPct val="10000"/>
              </a:spcBef>
            </a:pPr>
            <a:r>
              <a:rPr lang="it-IT" altLang="en-US" sz="1200" dirty="0">
                <a:solidFill>
                  <a:schemeClr val="tx1">
                    <a:lumMod val="75000"/>
                    <a:lumOff val="25000"/>
                  </a:schemeClr>
                </a:solidFill>
                <a:latin typeface="Century Gothic" panose="020B0502020202020204" pitchFamily="34" charset="0"/>
              </a:rPr>
              <a:t>Assenza di un diritto incondizionato a differire il regolamento della passività per almeno 12 mesi dalla data di riferimento del bilancio.</a:t>
            </a:r>
            <a:endParaRPr lang="it-IT" altLang="en-US" sz="1400" dirty="0">
              <a:solidFill>
                <a:schemeClr val="tx1">
                  <a:lumMod val="75000"/>
                  <a:lumOff val="25000"/>
                </a:schemeClr>
              </a:solidFill>
              <a:latin typeface="Century Gothic" panose="020B0502020202020204" pitchFamily="34" charset="0"/>
            </a:endParaRPr>
          </a:p>
        </p:txBody>
      </p:sp>
      <p:sp>
        <p:nvSpPr>
          <p:cNvPr id="19" name="Text Box 10">
            <a:extLst>
              <a:ext uri="{FF2B5EF4-FFF2-40B4-BE49-F238E27FC236}">
                <a16:creationId xmlns:a16="http://schemas.microsoft.com/office/drawing/2014/main" id="{CE542C53-652A-264F-A1E5-EC0C84742EF6}"/>
              </a:ext>
            </a:extLst>
          </p:cNvPr>
          <p:cNvSpPr txBox="1">
            <a:spLocks noChangeArrowheads="1"/>
          </p:cNvSpPr>
          <p:nvPr/>
        </p:nvSpPr>
        <p:spPr bwMode="auto">
          <a:xfrm>
            <a:off x="4183841" y="3902194"/>
            <a:ext cx="4796255" cy="461665"/>
          </a:xfrm>
          <a:prstGeom prst="rect">
            <a:avLst/>
          </a:prstGeom>
          <a:solidFill>
            <a:schemeClr val="bg1">
              <a:lumMod val="95000"/>
            </a:schemeClr>
          </a:solidFill>
          <a:ln>
            <a:noFill/>
          </a:ln>
        </p:spPr>
        <p:txBody>
          <a:bodyPr wrap="square">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algn="just" eaLnBrk="1" hangingPunct="1">
              <a:spcBef>
                <a:spcPct val="50000"/>
              </a:spcBef>
              <a:buFontTx/>
              <a:buNone/>
            </a:pPr>
            <a:r>
              <a:rPr lang="it-IT" altLang="en-US" sz="1200" b="1" dirty="0">
                <a:solidFill>
                  <a:schemeClr val="tx1">
                    <a:lumMod val="75000"/>
                    <a:lumOff val="25000"/>
                  </a:schemeClr>
                </a:solidFill>
                <a:latin typeface="Century Gothic" panose="020B0502020202020204" pitchFamily="34" charset="0"/>
              </a:rPr>
              <a:t>Tutte quelle che non hanno le caratteristiche per essere classificate come correnti</a:t>
            </a:r>
          </a:p>
        </p:txBody>
      </p:sp>
      <p:sp>
        <p:nvSpPr>
          <p:cNvPr id="2" name="CasellaDiTesto 1">
            <a:extLst>
              <a:ext uri="{FF2B5EF4-FFF2-40B4-BE49-F238E27FC236}">
                <a16:creationId xmlns:a16="http://schemas.microsoft.com/office/drawing/2014/main" id="{D794356F-99BF-6246-BEB0-6E2768D4B580}"/>
              </a:ext>
            </a:extLst>
          </p:cNvPr>
          <p:cNvSpPr txBox="1"/>
          <p:nvPr/>
        </p:nvSpPr>
        <p:spPr>
          <a:xfrm>
            <a:off x="2855207" y="1219982"/>
            <a:ext cx="957313" cy="369332"/>
          </a:xfrm>
          <a:prstGeom prst="rect">
            <a:avLst/>
          </a:prstGeom>
          <a:noFill/>
        </p:spPr>
        <p:txBody>
          <a:bodyPr wrap="none" rtlCol="0">
            <a:spAutoFit/>
          </a:bodyPr>
          <a:lstStyle/>
          <a:p>
            <a:r>
              <a:rPr lang="it-IT" b="1" dirty="0">
                <a:solidFill>
                  <a:schemeClr val="tx1">
                    <a:lumMod val="75000"/>
                    <a:lumOff val="25000"/>
                  </a:schemeClr>
                </a:solidFill>
                <a:latin typeface="Century Gothic" panose="020B0502020202020204" pitchFamily="34" charset="0"/>
              </a:rPr>
              <a:t>Attività</a:t>
            </a:r>
          </a:p>
        </p:txBody>
      </p:sp>
      <p:sp>
        <p:nvSpPr>
          <p:cNvPr id="23" name="CasellaDiTesto 22">
            <a:extLst>
              <a:ext uri="{FF2B5EF4-FFF2-40B4-BE49-F238E27FC236}">
                <a16:creationId xmlns:a16="http://schemas.microsoft.com/office/drawing/2014/main" id="{1E5D1468-75B8-0348-8906-7DDB1434B569}"/>
              </a:ext>
            </a:extLst>
          </p:cNvPr>
          <p:cNvSpPr txBox="1"/>
          <p:nvPr/>
        </p:nvSpPr>
        <p:spPr>
          <a:xfrm>
            <a:off x="2855207" y="3047835"/>
            <a:ext cx="1132041" cy="369332"/>
          </a:xfrm>
          <a:prstGeom prst="rect">
            <a:avLst/>
          </a:prstGeom>
          <a:noFill/>
        </p:spPr>
        <p:txBody>
          <a:bodyPr wrap="none" rtlCol="0">
            <a:spAutoFit/>
          </a:bodyPr>
          <a:lstStyle/>
          <a:p>
            <a:r>
              <a:rPr lang="it-IT" b="1" dirty="0">
                <a:solidFill>
                  <a:schemeClr val="tx1">
                    <a:lumMod val="75000"/>
                    <a:lumOff val="25000"/>
                  </a:schemeClr>
                </a:solidFill>
                <a:latin typeface="Century Gothic" panose="020B0502020202020204" pitchFamily="34" charset="0"/>
              </a:rPr>
              <a:t>Passività</a:t>
            </a:r>
          </a:p>
        </p:txBody>
      </p:sp>
      <p:cxnSp>
        <p:nvCxnSpPr>
          <p:cNvPr id="24" name="Connettore 1 23">
            <a:extLst>
              <a:ext uri="{FF2B5EF4-FFF2-40B4-BE49-F238E27FC236}">
                <a16:creationId xmlns:a16="http://schemas.microsoft.com/office/drawing/2014/main" id="{CA653AFE-03CA-A547-9E73-217301AD2250}"/>
              </a:ext>
            </a:extLst>
          </p:cNvPr>
          <p:cNvCxnSpPr>
            <a:stCxn id="8" idx="3"/>
            <a:endCxn id="2" idx="1"/>
          </p:cNvCxnSpPr>
          <p:nvPr/>
        </p:nvCxnSpPr>
        <p:spPr>
          <a:xfrm flipV="1">
            <a:off x="2220852" y="1404648"/>
            <a:ext cx="634355" cy="893339"/>
          </a:xfrm>
          <a:prstGeom prst="line">
            <a:avLst/>
          </a:prstGeom>
        </p:spPr>
        <p:style>
          <a:lnRef idx="1">
            <a:schemeClr val="accent1"/>
          </a:lnRef>
          <a:fillRef idx="0">
            <a:schemeClr val="accent1"/>
          </a:fillRef>
          <a:effectRef idx="0">
            <a:schemeClr val="accent1"/>
          </a:effectRef>
          <a:fontRef idx="minor">
            <a:schemeClr val="tx1"/>
          </a:fontRef>
        </p:style>
      </p:cxnSp>
      <p:cxnSp>
        <p:nvCxnSpPr>
          <p:cNvPr id="26" name="Connettore 1 25">
            <a:extLst>
              <a:ext uri="{FF2B5EF4-FFF2-40B4-BE49-F238E27FC236}">
                <a16:creationId xmlns:a16="http://schemas.microsoft.com/office/drawing/2014/main" id="{0E78A351-E11C-564B-B172-00FA83356092}"/>
              </a:ext>
            </a:extLst>
          </p:cNvPr>
          <p:cNvCxnSpPr>
            <a:stCxn id="8" idx="3"/>
            <a:endCxn id="23" idx="1"/>
          </p:cNvCxnSpPr>
          <p:nvPr/>
        </p:nvCxnSpPr>
        <p:spPr>
          <a:xfrm>
            <a:off x="2220852" y="2297987"/>
            <a:ext cx="634355" cy="934514"/>
          </a:xfrm>
          <a:prstGeom prst="line">
            <a:avLst/>
          </a:prstGeom>
        </p:spPr>
        <p:style>
          <a:lnRef idx="1">
            <a:schemeClr val="accent1"/>
          </a:lnRef>
          <a:fillRef idx="0">
            <a:schemeClr val="accent1"/>
          </a:fillRef>
          <a:effectRef idx="0">
            <a:schemeClr val="accent1"/>
          </a:effectRef>
          <a:fontRef idx="minor">
            <a:schemeClr val="tx1"/>
          </a:fontRef>
        </p:style>
      </p:cxnSp>
      <p:sp>
        <p:nvSpPr>
          <p:cNvPr id="29" name="CasellaDiTesto 28">
            <a:extLst>
              <a:ext uri="{FF2B5EF4-FFF2-40B4-BE49-F238E27FC236}">
                <a16:creationId xmlns:a16="http://schemas.microsoft.com/office/drawing/2014/main" id="{71CEC7E5-6226-384D-8D14-43CD6A47AE47}"/>
              </a:ext>
            </a:extLst>
          </p:cNvPr>
          <p:cNvSpPr txBox="1"/>
          <p:nvPr/>
        </p:nvSpPr>
        <p:spPr>
          <a:xfrm>
            <a:off x="2855208" y="4315328"/>
            <a:ext cx="1132041" cy="369332"/>
          </a:xfrm>
          <a:prstGeom prst="rect">
            <a:avLst/>
          </a:prstGeom>
          <a:noFill/>
        </p:spPr>
        <p:txBody>
          <a:bodyPr wrap="none" rtlCol="0">
            <a:spAutoFit/>
          </a:bodyPr>
          <a:lstStyle/>
          <a:p>
            <a:r>
              <a:rPr lang="it-IT" b="1" dirty="0">
                <a:solidFill>
                  <a:schemeClr val="tx1">
                    <a:lumMod val="75000"/>
                    <a:lumOff val="25000"/>
                  </a:schemeClr>
                </a:solidFill>
                <a:latin typeface="Century Gothic" panose="020B0502020202020204" pitchFamily="34" charset="0"/>
              </a:rPr>
              <a:t>Passività</a:t>
            </a:r>
          </a:p>
        </p:txBody>
      </p:sp>
      <p:sp>
        <p:nvSpPr>
          <p:cNvPr id="30" name="CasellaDiTesto 29">
            <a:extLst>
              <a:ext uri="{FF2B5EF4-FFF2-40B4-BE49-F238E27FC236}">
                <a16:creationId xmlns:a16="http://schemas.microsoft.com/office/drawing/2014/main" id="{C8888B4C-124A-3F4C-B6A5-810B1D3A195A}"/>
              </a:ext>
            </a:extLst>
          </p:cNvPr>
          <p:cNvSpPr txBox="1"/>
          <p:nvPr/>
        </p:nvSpPr>
        <p:spPr>
          <a:xfrm>
            <a:off x="2855208" y="3692563"/>
            <a:ext cx="957313" cy="369332"/>
          </a:xfrm>
          <a:prstGeom prst="rect">
            <a:avLst/>
          </a:prstGeom>
          <a:noFill/>
        </p:spPr>
        <p:txBody>
          <a:bodyPr wrap="none" rtlCol="0">
            <a:spAutoFit/>
          </a:bodyPr>
          <a:lstStyle/>
          <a:p>
            <a:r>
              <a:rPr lang="it-IT" b="1" dirty="0">
                <a:solidFill>
                  <a:schemeClr val="tx1">
                    <a:lumMod val="75000"/>
                    <a:lumOff val="25000"/>
                  </a:schemeClr>
                </a:solidFill>
                <a:latin typeface="Century Gothic" panose="020B0502020202020204" pitchFamily="34" charset="0"/>
              </a:rPr>
              <a:t>Attività</a:t>
            </a:r>
          </a:p>
        </p:txBody>
      </p:sp>
      <p:cxnSp>
        <p:nvCxnSpPr>
          <p:cNvPr id="33" name="Connettore 1 32">
            <a:extLst>
              <a:ext uri="{FF2B5EF4-FFF2-40B4-BE49-F238E27FC236}">
                <a16:creationId xmlns:a16="http://schemas.microsoft.com/office/drawing/2014/main" id="{9CDB0510-BB76-294A-90C0-663D95E7C3FE}"/>
              </a:ext>
            </a:extLst>
          </p:cNvPr>
          <p:cNvCxnSpPr>
            <a:cxnSpLocks/>
            <a:stCxn id="10" idx="3"/>
            <a:endCxn id="30" idx="1"/>
          </p:cNvCxnSpPr>
          <p:nvPr/>
        </p:nvCxnSpPr>
        <p:spPr>
          <a:xfrm flipV="1">
            <a:off x="2220852" y="3877229"/>
            <a:ext cx="634356" cy="255797"/>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Connettore 1 34">
            <a:extLst>
              <a:ext uri="{FF2B5EF4-FFF2-40B4-BE49-F238E27FC236}">
                <a16:creationId xmlns:a16="http://schemas.microsoft.com/office/drawing/2014/main" id="{A485E7B0-F6AC-2D46-8A9F-6049F7E9923A}"/>
              </a:ext>
            </a:extLst>
          </p:cNvPr>
          <p:cNvCxnSpPr>
            <a:cxnSpLocks/>
            <a:stCxn id="10" idx="3"/>
            <a:endCxn id="29" idx="1"/>
          </p:cNvCxnSpPr>
          <p:nvPr/>
        </p:nvCxnSpPr>
        <p:spPr>
          <a:xfrm>
            <a:off x="2220852" y="4133026"/>
            <a:ext cx="634356" cy="366968"/>
          </a:xfrm>
          <a:prstGeom prst="line">
            <a:avLst/>
          </a:prstGeom>
        </p:spPr>
        <p:style>
          <a:lnRef idx="1">
            <a:schemeClr val="accent1"/>
          </a:lnRef>
          <a:fillRef idx="0">
            <a:schemeClr val="accent1"/>
          </a:fillRef>
          <a:effectRef idx="0">
            <a:schemeClr val="accent1"/>
          </a:effectRef>
          <a:fontRef idx="minor">
            <a:schemeClr val="tx1"/>
          </a:fontRef>
        </p:style>
      </p:cxnSp>
      <p:sp>
        <p:nvSpPr>
          <p:cNvPr id="3" name="CasellaDiTesto 2">
            <a:extLst>
              <a:ext uri="{FF2B5EF4-FFF2-40B4-BE49-F238E27FC236}">
                <a16:creationId xmlns:a16="http://schemas.microsoft.com/office/drawing/2014/main" id="{CECE98D4-EDB4-7A4D-996A-1026E0EABC11}"/>
              </a:ext>
            </a:extLst>
          </p:cNvPr>
          <p:cNvSpPr txBox="1"/>
          <p:nvPr/>
        </p:nvSpPr>
        <p:spPr>
          <a:xfrm>
            <a:off x="697030" y="4708021"/>
            <a:ext cx="8371873" cy="2123658"/>
          </a:xfrm>
          <a:prstGeom prst="rect">
            <a:avLst/>
          </a:prstGeom>
          <a:noFill/>
        </p:spPr>
        <p:txBody>
          <a:bodyPr wrap="square" rtlCol="0">
            <a:spAutoFit/>
          </a:bodyPr>
          <a:lstStyle/>
          <a:p>
            <a:pPr algn="just"/>
            <a:r>
              <a:rPr lang="it-IT" sz="1200" dirty="0">
                <a:solidFill>
                  <a:srgbClr val="FF0000"/>
                </a:solidFill>
                <a:latin typeface="Century Gothic" panose="020B0502020202020204" pitchFamily="34" charset="0"/>
              </a:rPr>
              <a:t>Il 23 gennaio 2020 lo IASB ha pubblicato modifiche allo IAS 1 </a:t>
            </a:r>
            <a:r>
              <a:rPr lang="it-IT" sz="1200" i="1" dirty="0">
                <a:solidFill>
                  <a:srgbClr val="FF0000"/>
                </a:solidFill>
                <a:latin typeface="Century Gothic" panose="020B0502020202020204" pitchFamily="34" charset="0"/>
              </a:rPr>
              <a:t>Presentation of Financial </a:t>
            </a:r>
            <a:r>
              <a:rPr lang="it-IT" sz="1200" i="1" dirty="0" err="1">
                <a:solidFill>
                  <a:srgbClr val="FF0000"/>
                </a:solidFill>
                <a:latin typeface="Century Gothic" panose="020B0502020202020204" pitchFamily="34" charset="0"/>
              </a:rPr>
              <a:t>Statements</a:t>
            </a:r>
            <a:r>
              <a:rPr lang="it-IT" sz="1200" i="1" dirty="0">
                <a:solidFill>
                  <a:srgbClr val="FF0000"/>
                </a:solidFill>
                <a:latin typeface="Century Gothic" panose="020B0502020202020204" pitchFamily="34" charset="0"/>
              </a:rPr>
              <a:t>: </a:t>
            </a:r>
            <a:r>
              <a:rPr lang="it-IT" sz="1200" i="1" dirty="0" err="1">
                <a:solidFill>
                  <a:srgbClr val="FF0000"/>
                </a:solidFill>
                <a:latin typeface="Century Gothic" panose="020B0502020202020204" pitchFamily="34" charset="0"/>
              </a:rPr>
              <a:t>Classification</a:t>
            </a:r>
            <a:r>
              <a:rPr lang="it-IT" sz="1200" i="1" dirty="0">
                <a:solidFill>
                  <a:srgbClr val="FF0000"/>
                </a:solidFill>
                <a:latin typeface="Century Gothic" panose="020B0502020202020204" pitchFamily="34" charset="0"/>
              </a:rPr>
              <a:t> of </a:t>
            </a:r>
            <a:r>
              <a:rPr lang="it-IT" sz="1200" i="1" dirty="0" err="1">
                <a:solidFill>
                  <a:srgbClr val="FF0000"/>
                </a:solidFill>
                <a:latin typeface="Century Gothic" panose="020B0502020202020204" pitchFamily="34" charset="0"/>
              </a:rPr>
              <a:t>Liabilities</a:t>
            </a:r>
            <a:r>
              <a:rPr lang="it-IT" sz="1200" i="1" dirty="0">
                <a:solidFill>
                  <a:srgbClr val="FF0000"/>
                </a:solidFill>
                <a:latin typeface="Century Gothic" panose="020B0502020202020204" pitchFamily="34" charset="0"/>
              </a:rPr>
              <a:t> </a:t>
            </a:r>
            <a:r>
              <a:rPr lang="it-IT" sz="1200" i="1" dirty="0" err="1">
                <a:solidFill>
                  <a:srgbClr val="FF0000"/>
                </a:solidFill>
                <a:latin typeface="Century Gothic" panose="020B0502020202020204" pitchFamily="34" charset="0"/>
              </a:rPr>
              <a:t>as</a:t>
            </a:r>
            <a:r>
              <a:rPr lang="it-IT" sz="1200" i="1" dirty="0">
                <a:solidFill>
                  <a:srgbClr val="FF0000"/>
                </a:solidFill>
                <a:latin typeface="Century Gothic" panose="020B0502020202020204" pitchFamily="34" charset="0"/>
              </a:rPr>
              <a:t> </a:t>
            </a:r>
            <a:r>
              <a:rPr lang="it-IT" sz="1200" i="1" dirty="0" err="1">
                <a:solidFill>
                  <a:srgbClr val="FF0000"/>
                </a:solidFill>
                <a:latin typeface="Century Gothic" panose="020B0502020202020204" pitchFamily="34" charset="0"/>
              </a:rPr>
              <a:t>Current</a:t>
            </a:r>
            <a:r>
              <a:rPr lang="it-IT" sz="1200" i="1" dirty="0">
                <a:solidFill>
                  <a:srgbClr val="FF0000"/>
                </a:solidFill>
                <a:latin typeface="Century Gothic" panose="020B0502020202020204" pitchFamily="34" charset="0"/>
              </a:rPr>
              <a:t> or Non-</a:t>
            </a:r>
            <a:r>
              <a:rPr lang="it-IT" sz="1200" i="1" dirty="0" err="1">
                <a:solidFill>
                  <a:srgbClr val="FF0000"/>
                </a:solidFill>
                <a:latin typeface="Century Gothic" panose="020B0502020202020204" pitchFamily="34" charset="0"/>
              </a:rPr>
              <a:t>current</a:t>
            </a:r>
            <a:r>
              <a:rPr lang="it-IT" sz="1200" dirty="0">
                <a:solidFill>
                  <a:srgbClr val="FF0000"/>
                </a:solidFill>
                <a:latin typeface="Century Gothic" panose="020B0502020202020204" pitchFamily="34" charset="0"/>
              </a:rPr>
              <a:t> con l’obiettivo di chiarire come classificare i debiti e le altre passività tra quelli a breve o lungo termine. Le modifiche sono entrate  in vigore dal 1° gennaio 2022. Più in particolare:</a:t>
            </a:r>
          </a:p>
          <a:p>
            <a:pPr marL="171450" indent="-171450">
              <a:buFont typeface="Arial" panose="020B0604020202020204" pitchFamily="34" charset="0"/>
              <a:buChar char="•"/>
            </a:pPr>
            <a:r>
              <a:rPr lang="it-IT" sz="1200" dirty="0">
                <a:solidFill>
                  <a:srgbClr val="FF0000"/>
                </a:solidFill>
                <a:latin typeface="Century Gothic" panose="020B0502020202020204" pitchFamily="34" charset="0"/>
              </a:rPr>
              <a:t>si chiarisce che la classificazione di una passività come corrente o non corrente si basa sui diritti della società alla data di chiusura dell'esercizio (sono «non correnti» se la società ha un diritto sostanziale a differire il pagamento per almeno 12 mesi al termine della chiusura dell’esercizio)</a:t>
            </a:r>
          </a:p>
          <a:p>
            <a:pPr marL="171450" indent="-171450">
              <a:buFont typeface="Arial" panose="020B0604020202020204" pitchFamily="34" charset="0"/>
              <a:buChar char="•"/>
            </a:pPr>
            <a:r>
              <a:rPr lang="it-IT" sz="1200" dirty="0">
                <a:solidFill>
                  <a:srgbClr val="FF0000"/>
                </a:solidFill>
                <a:latin typeface="Century Gothic" panose="020B0502020202020204" pitchFamily="34" charset="0"/>
              </a:rPr>
              <a:t>si specifica che le aspettative della direzione aziendale in merito al fatto di differire o meno il regolamento non incidono, pertanto, sulla classificazione della passività;</a:t>
            </a:r>
          </a:p>
          <a:p>
            <a:pPr marL="171450" indent="-171450">
              <a:buFont typeface="Arial" panose="020B0604020202020204" pitchFamily="34" charset="0"/>
              <a:buChar char="•"/>
            </a:pPr>
            <a:r>
              <a:rPr lang="it-IT" sz="1200" dirty="0">
                <a:solidFill>
                  <a:srgbClr val="FF0000"/>
                </a:solidFill>
                <a:latin typeface="Century Gothic" panose="020B0502020202020204" pitchFamily="34" charset="0"/>
              </a:rPr>
              <a:t>si forniscono indicazioni sulle condizioni di concessione dei prestiti e sul modo in cui queste possono influire sulla classificazione.</a:t>
            </a:r>
          </a:p>
        </p:txBody>
      </p:sp>
    </p:spTree>
    <p:extLst>
      <p:ext uri="{BB962C8B-B14F-4D97-AF65-F5344CB8AC3E}">
        <p14:creationId xmlns:p14="http://schemas.microsoft.com/office/powerpoint/2010/main" val="11735210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CasellaDiTesto 5">
            <a:extLst>
              <a:ext uri="{FF2B5EF4-FFF2-40B4-BE49-F238E27FC236}">
                <a16:creationId xmlns:a16="http://schemas.microsoft.com/office/drawing/2014/main" id="{E104DF40-6AAF-184E-B214-74AA8403926F}"/>
              </a:ext>
            </a:extLst>
          </p:cNvPr>
          <p:cNvSpPr txBox="1"/>
          <p:nvPr/>
        </p:nvSpPr>
        <p:spPr>
          <a:xfrm>
            <a:off x="472331" y="1521502"/>
            <a:ext cx="8225763" cy="4257206"/>
          </a:xfrm>
          <a:prstGeom prst="rect">
            <a:avLst/>
          </a:prstGeom>
          <a:gradFill>
            <a:gsLst>
              <a:gs pos="0">
                <a:srgbClr val="EDEDED"/>
              </a:gs>
              <a:gs pos="64999">
                <a:srgbClr val="D0D0D0"/>
              </a:gs>
              <a:gs pos="100000">
                <a:srgbClr val="BCBCBC"/>
              </a:gs>
            </a:gsLst>
            <a:lin ang="5400000" scaled="1"/>
          </a:gradFill>
          <a:ln>
            <a:solidFill>
              <a:schemeClr val="accent2"/>
            </a:solidFill>
          </a:ln>
        </p:spPr>
        <p:txBody>
          <a:bodyPr wrap="square" rtlCol="0">
            <a:spAutoFit/>
          </a:bodyPr>
          <a:lstStyle/>
          <a:p>
            <a:endParaRPr lang="it-IT" dirty="0"/>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10" name="CasellaDiTesto 9">
            <a:extLst>
              <a:ext uri="{FF2B5EF4-FFF2-40B4-BE49-F238E27FC236}">
                <a16:creationId xmlns:a16="http://schemas.microsoft.com/office/drawing/2014/main" id="{9356B368-C998-344E-AF7F-93AAF52915B9}"/>
              </a:ext>
            </a:extLst>
          </p:cNvPr>
          <p:cNvSpPr txBox="1"/>
          <p:nvPr/>
        </p:nvSpPr>
        <p:spPr>
          <a:xfrm>
            <a:off x="600774" y="2890391"/>
            <a:ext cx="7942452" cy="1077844"/>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defPPr>
              <a:defRPr lang="it-IT"/>
            </a:defPPr>
            <a:lvl1pPr indent="0" eaLnBrk="0">
              <a:lnSpc>
                <a:spcPct val="100000"/>
              </a:lnSpc>
              <a:buClrTx/>
              <a:buSzTx/>
              <a:defRPr sz="2400" b="1">
                <a:solidFill>
                  <a:schemeClr val="tx1">
                    <a:lumMod val="75000"/>
                    <a:lumOff val="25000"/>
                  </a:schemeClr>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sz="3200" dirty="0">
                <a:effectLst>
                  <a:outerShdw blurRad="50800" dist="76200" dir="2160000" algn="ctr" rotWithShape="0">
                    <a:srgbClr val="000000">
                      <a:alpha val="43137"/>
                    </a:srgbClr>
                  </a:outerShdw>
                </a:effectLst>
              </a:rPr>
              <a:t>2. GLI SCHEMI DI RICLASSIFICAZIONE DEL BILANCIO D’ESERCIZIO</a:t>
            </a:r>
          </a:p>
        </p:txBody>
      </p:sp>
    </p:spTree>
    <p:extLst>
      <p:ext uri="{BB962C8B-B14F-4D97-AF65-F5344CB8AC3E}">
        <p14:creationId xmlns:p14="http://schemas.microsoft.com/office/powerpoint/2010/main" val="36983003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LA RICLASSIFICAZIONE DEL BILANCIO</a:t>
            </a:r>
          </a:p>
        </p:txBody>
      </p:sp>
      <p:sp>
        <p:nvSpPr>
          <p:cNvPr id="8" name="AutoShape 3">
            <a:extLst>
              <a:ext uri="{FF2B5EF4-FFF2-40B4-BE49-F238E27FC236}">
                <a16:creationId xmlns:a16="http://schemas.microsoft.com/office/drawing/2014/main" id="{582C75CC-CA76-CA46-8B6B-AE87DB41B26D}"/>
              </a:ext>
            </a:extLst>
          </p:cNvPr>
          <p:cNvSpPr>
            <a:spLocks noChangeArrowheads="1"/>
          </p:cNvSpPr>
          <p:nvPr/>
        </p:nvSpPr>
        <p:spPr bwMode="auto">
          <a:xfrm>
            <a:off x="3655070" y="3083616"/>
            <a:ext cx="1312862" cy="838200"/>
          </a:xfrm>
          <a:prstGeom prst="downArrow">
            <a:avLst>
              <a:gd name="adj1" fmla="val 64861"/>
              <a:gd name="adj2" fmla="val 46222"/>
            </a:avLst>
          </a:prstGeom>
          <a:solidFill>
            <a:schemeClr val="accent2">
              <a:lumMod val="75000"/>
            </a:schemeClr>
          </a:solidFill>
          <a:ln w="9525">
            <a:solidFill>
              <a:schemeClr val="tx1"/>
            </a:solidFill>
            <a:miter lim="800000"/>
            <a:headEnd/>
            <a:tailEnd/>
          </a:ln>
        </p:spPr>
        <p:txBody>
          <a:bodyPr wrap="none" anchor="ctr"/>
          <a:lstStyle/>
          <a:p>
            <a:endParaRPr lang="it-IT" altLang="it-IT">
              <a:solidFill>
                <a:schemeClr val="tx1">
                  <a:lumMod val="75000"/>
                  <a:lumOff val="25000"/>
                </a:schemeClr>
              </a:solidFill>
              <a:latin typeface="Century Gothic" panose="020B0502020202020204" pitchFamily="34" charset="0"/>
            </a:endParaRPr>
          </a:p>
        </p:txBody>
      </p:sp>
      <p:sp>
        <p:nvSpPr>
          <p:cNvPr id="11" name="Text Box 4">
            <a:extLst>
              <a:ext uri="{FF2B5EF4-FFF2-40B4-BE49-F238E27FC236}">
                <a16:creationId xmlns:a16="http://schemas.microsoft.com/office/drawing/2014/main" id="{B93D156D-DD4A-A44D-B2FD-E7864F46BA0B}"/>
              </a:ext>
            </a:extLst>
          </p:cNvPr>
          <p:cNvSpPr txBox="1">
            <a:spLocks noChangeArrowheads="1"/>
          </p:cNvSpPr>
          <p:nvPr/>
        </p:nvSpPr>
        <p:spPr bwMode="auto">
          <a:xfrm>
            <a:off x="1326356" y="4244318"/>
            <a:ext cx="6219825" cy="161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p>
            <a:pPr algn="ctr" hangingPunct="1">
              <a:lnSpc>
                <a:spcPct val="100000"/>
              </a:lnSpc>
              <a:buClrTx/>
              <a:buSzTx/>
              <a:buFontTx/>
              <a:buNone/>
            </a:pPr>
            <a:r>
              <a:rPr lang="it-IT" altLang="it-IT" sz="2500" b="1" dirty="0">
                <a:solidFill>
                  <a:schemeClr val="tx1">
                    <a:lumMod val="75000"/>
                    <a:lumOff val="25000"/>
                  </a:schemeClr>
                </a:solidFill>
                <a:latin typeface="Century Gothic" panose="020B0502020202020204" pitchFamily="34" charset="0"/>
                <a:cs typeface="Arial" panose="020B0604020202020204" pitchFamily="34" charset="0"/>
              </a:rPr>
              <a:t>La riclassificazione dei dati di bilancio è il punto di partenza per avviare analisi sulla dimensione patrimoniale, finanziaria e reddituale della gestione</a:t>
            </a:r>
          </a:p>
        </p:txBody>
      </p:sp>
      <p:sp>
        <p:nvSpPr>
          <p:cNvPr id="12" name="Rectangle 5">
            <a:extLst>
              <a:ext uri="{FF2B5EF4-FFF2-40B4-BE49-F238E27FC236}">
                <a16:creationId xmlns:a16="http://schemas.microsoft.com/office/drawing/2014/main" id="{9A2CBA42-E9E1-DB49-A22D-176E4A6DE91F}"/>
              </a:ext>
            </a:extLst>
          </p:cNvPr>
          <p:cNvSpPr>
            <a:spLocks noChangeArrowheads="1"/>
          </p:cNvSpPr>
          <p:nvPr/>
        </p:nvSpPr>
        <p:spPr bwMode="auto">
          <a:xfrm>
            <a:off x="468313" y="1125538"/>
            <a:ext cx="7632700" cy="1679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5000"/>
              </a:lnSpc>
              <a:buClrTx/>
              <a:buSzTx/>
              <a:buFontTx/>
              <a:buNone/>
            </a:pPr>
            <a:r>
              <a:rPr lang="it-IT" altLang="it-IT" sz="2500" b="1" i="1" dirty="0">
                <a:solidFill>
                  <a:schemeClr val="tx1">
                    <a:lumMod val="75000"/>
                    <a:lumOff val="25000"/>
                  </a:schemeClr>
                </a:solidFill>
                <a:latin typeface="Century Gothic" panose="020B0502020202020204" pitchFamily="34" charset="0"/>
                <a:cs typeface="Arial" panose="020B0604020202020204" pitchFamily="34" charset="0"/>
              </a:rPr>
              <a:t>Riclassificare </a:t>
            </a:r>
            <a:r>
              <a:rPr lang="it-IT" altLang="it-IT" sz="2500" i="1" dirty="0">
                <a:solidFill>
                  <a:schemeClr val="tx1">
                    <a:lumMod val="75000"/>
                    <a:lumOff val="25000"/>
                  </a:schemeClr>
                </a:solidFill>
                <a:latin typeface="Century Gothic" panose="020B0502020202020204" pitchFamily="34" charset="0"/>
                <a:cs typeface="Arial" panose="020B0604020202020204" pitchFamily="34" charset="0"/>
              </a:rPr>
              <a:t>vuol dire </a:t>
            </a:r>
          </a:p>
          <a:p>
            <a:pPr algn="ctr" defTabSz="914400" eaLnBrk="1" hangingPunct="1">
              <a:lnSpc>
                <a:spcPct val="105000"/>
              </a:lnSpc>
              <a:buClrTx/>
              <a:buSzTx/>
              <a:buFontTx/>
              <a:buNone/>
            </a:pPr>
            <a:r>
              <a:rPr lang="it-IT" altLang="it-IT" sz="2500" i="1" dirty="0">
                <a:solidFill>
                  <a:schemeClr val="tx1">
                    <a:lumMod val="75000"/>
                    <a:lumOff val="25000"/>
                  </a:schemeClr>
                </a:solidFill>
                <a:latin typeface="Century Gothic" panose="020B0502020202020204" pitchFamily="34" charset="0"/>
                <a:cs typeface="Arial" panose="020B0604020202020204" pitchFamily="34" charset="0"/>
              </a:rPr>
              <a:t>rielaborare i dati del bilancio secondo una diversa struttura per ottenere un’informativa più esauriente rispetto alle finalità dell’analisi</a:t>
            </a:r>
          </a:p>
        </p:txBody>
      </p:sp>
    </p:spTree>
    <p:extLst>
      <p:ext uri="{BB962C8B-B14F-4D97-AF65-F5344CB8AC3E}">
        <p14:creationId xmlns:p14="http://schemas.microsoft.com/office/powerpoint/2010/main" val="2259412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LA RICLASSIFICAZIONE DEL BILANCIO</a:t>
            </a:r>
          </a:p>
        </p:txBody>
      </p:sp>
      <p:sp>
        <p:nvSpPr>
          <p:cNvPr id="10" name="Text Box 2" descr="10%">
            <a:extLst>
              <a:ext uri="{FF2B5EF4-FFF2-40B4-BE49-F238E27FC236}">
                <a16:creationId xmlns:a16="http://schemas.microsoft.com/office/drawing/2014/main" id="{76E32068-0D78-094B-BFE5-37E0D26188C3}"/>
              </a:ext>
            </a:extLst>
          </p:cNvPr>
          <p:cNvSpPr txBox="1">
            <a:spLocks noChangeArrowheads="1"/>
          </p:cNvSpPr>
          <p:nvPr/>
        </p:nvSpPr>
        <p:spPr bwMode="auto">
          <a:xfrm>
            <a:off x="3924300" y="1628775"/>
            <a:ext cx="4724400" cy="978713"/>
          </a:xfrm>
          <a:prstGeom prst="rect">
            <a:avLst/>
          </a:prstGeom>
          <a:solidFill>
            <a:schemeClr val="bg2"/>
          </a:solidFill>
          <a:ln>
            <a:noFill/>
          </a:ln>
        </p:spPr>
        <p:txBody>
          <a:bodyPr lIns="91424" tIns="45712" rIns="91424" bIns="45712">
            <a:spAutoFit/>
          </a:bodyPr>
          <a:lstStyle/>
          <a:p>
            <a:pPr eaLnBrk="0">
              <a:lnSpc>
                <a:spcPct val="80000"/>
              </a:lnSpc>
              <a:spcBef>
                <a:spcPct val="80000"/>
              </a:spcBef>
              <a:buClrTx/>
              <a:buSzTx/>
              <a:buFontTx/>
              <a:buNone/>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dello Stato Patrimoniale, </a:t>
            </a:r>
            <a:r>
              <a:rPr lang="it-IT" altLang="it-IT" dirty="0">
                <a:solidFill>
                  <a:schemeClr val="tx1">
                    <a:lumMod val="75000"/>
                    <a:lumOff val="25000"/>
                  </a:schemeClr>
                </a:solidFill>
                <a:latin typeface="Century Gothic" panose="020B0502020202020204" pitchFamily="34" charset="0"/>
                <a:cs typeface="Arial" panose="020B0604020202020204" pitchFamily="34" charset="0"/>
              </a:rPr>
              <a:t> allo scopo di rappresentare la situazione delle fonti di finanziamento </a:t>
            </a:r>
            <a:br>
              <a:rPr lang="it-IT" altLang="it-IT" dirty="0">
                <a:solidFill>
                  <a:schemeClr val="tx1">
                    <a:lumMod val="75000"/>
                    <a:lumOff val="25000"/>
                  </a:schemeClr>
                </a:solidFill>
                <a:latin typeface="Century Gothic" panose="020B0502020202020204" pitchFamily="34" charset="0"/>
                <a:cs typeface="Arial" panose="020B0604020202020204" pitchFamily="34" charset="0"/>
              </a:rPr>
            </a:br>
            <a:r>
              <a:rPr lang="it-IT" altLang="it-IT" dirty="0">
                <a:solidFill>
                  <a:schemeClr val="tx1">
                    <a:lumMod val="75000"/>
                    <a:lumOff val="25000"/>
                  </a:schemeClr>
                </a:solidFill>
                <a:latin typeface="Century Gothic" panose="020B0502020202020204" pitchFamily="34" charset="0"/>
                <a:cs typeface="Arial" panose="020B0604020202020204" pitchFamily="34" charset="0"/>
              </a:rPr>
              <a:t>in rapporto agli impieghi effettuati.</a:t>
            </a:r>
          </a:p>
        </p:txBody>
      </p:sp>
      <p:sp>
        <p:nvSpPr>
          <p:cNvPr id="13" name="Rectangle 5">
            <a:extLst>
              <a:ext uri="{FF2B5EF4-FFF2-40B4-BE49-F238E27FC236}">
                <a16:creationId xmlns:a16="http://schemas.microsoft.com/office/drawing/2014/main" id="{3A3D74A0-4B7B-8643-A10B-74081BEABFE1}"/>
              </a:ext>
            </a:extLst>
          </p:cNvPr>
          <p:cNvSpPr>
            <a:spLocks noChangeArrowheads="1"/>
          </p:cNvSpPr>
          <p:nvPr/>
        </p:nvSpPr>
        <p:spPr bwMode="auto">
          <a:xfrm>
            <a:off x="179388" y="3357563"/>
            <a:ext cx="2592387" cy="576262"/>
          </a:xfrm>
          <a:prstGeom prst="rect">
            <a:avLst/>
          </a:prstGeom>
          <a:solidFill>
            <a:schemeClr val="tx1">
              <a:lumMod val="50000"/>
              <a:lumOff val="50000"/>
            </a:schemeClr>
          </a:solidFill>
          <a:ln w="9525">
            <a:solidFill>
              <a:schemeClr val="accent1"/>
            </a:solidFill>
            <a:miter lim="800000"/>
            <a:headEnd/>
            <a:tailEnd/>
          </a:ln>
        </p:spPr>
        <p:txBody>
          <a:bodyPr wrap="none" anchor="ctr"/>
          <a:lstStyle/>
          <a:p>
            <a:pPr algn="ctr" hangingPunct="1">
              <a:lnSpc>
                <a:spcPct val="100000"/>
              </a:lnSpc>
              <a:buClrTx/>
              <a:buSzTx/>
              <a:buFontTx/>
              <a:buNone/>
            </a:pPr>
            <a:r>
              <a:rPr lang="it-IT" altLang="it-IT" b="1">
                <a:solidFill>
                  <a:schemeClr val="bg1"/>
                </a:solidFill>
                <a:latin typeface="Century Gothic" panose="020B0502020202020204" pitchFamily="34" charset="0"/>
                <a:cs typeface="Arial" panose="020B0604020202020204" pitchFamily="34" charset="0"/>
              </a:rPr>
              <a:t>RICLASSIFICAZIONE</a:t>
            </a:r>
          </a:p>
        </p:txBody>
      </p:sp>
      <p:sp>
        <p:nvSpPr>
          <p:cNvPr id="14" name="Text Box 6" descr="10%">
            <a:extLst>
              <a:ext uri="{FF2B5EF4-FFF2-40B4-BE49-F238E27FC236}">
                <a16:creationId xmlns:a16="http://schemas.microsoft.com/office/drawing/2014/main" id="{5C8771CD-00FD-2740-916E-48499241FD96}"/>
              </a:ext>
            </a:extLst>
          </p:cNvPr>
          <p:cNvSpPr txBox="1">
            <a:spLocks noChangeArrowheads="1"/>
          </p:cNvSpPr>
          <p:nvPr/>
        </p:nvSpPr>
        <p:spPr bwMode="auto">
          <a:xfrm>
            <a:off x="3889375" y="4221163"/>
            <a:ext cx="4859338" cy="1200312"/>
          </a:xfrm>
          <a:prstGeom prst="rect">
            <a:avLst/>
          </a:prstGeom>
          <a:solidFill>
            <a:schemeClr val="bg2"/>
          </a:solidFill>
          <a:ln>
            <a:noFill/>
          </a:ln>
        </p:spPr>
        <p:txBody>
          <a:bodyPr lIns="91424" tIns="45712" rIns="91424" bIns="45712">
            <a:spAutoFit/>
          </a:bodyPr>
          <a:lstStyle/>
          <a:p>
            <a:pPr algn="just" eaLnBrk="0">
              <a:lnSpc>
                <a:spcPct val="80000"/>
              </a:lnSpc>
              <a:spcBef>
                <a:spcPct val="80000"/>
              </a:spcBef>
              <a:buClrTx/>
              <a:buSzTx/>
              <a:buFontTx/>
              <a:buNone/>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del Conto Economico,</a:t>
            </a:r>
            <a:r>
              <a:rPr lang="it-IT" altLang="it-IT" dirty="0">
                <a:solidFill>
                  <a:schemeClr val="tx1">
                    <a:lumMod val="75000"/>
                    <a:lumOff val="25000"/>
                  </a:schemeClr>
                </a:solidFill>
                <a:latin typeface="Century Gothic" panose="020B0502020202020204" pitchFamily="34" charset="0"/>
                <a:cs typeface="Arial" panose="020B0604020202020204" pitchFamily="34" charset="0"/>
              </a:rPr>
              <a:t> allo scopo di “isolare” i  risultati delle sub-aree che presentano una relativa autonomia e raccolgono il complesso di costi e ricavi riferibile alle loro attività.</a:t>
            </a:r>
          </a:p>
        </p:txBody>
      </p:sp>
      <p:cxnSp>
        <p:nvCxnSpPr>
          <p:cNvPr id="15" name="AutoShape 7">
            <a:extLst>
              <a:ext uri="{FF2B5EF4-FFF2-40B4-BE49-F238E27FC236}">
                <a16:creationId xmlns:a16="http://schemas.microsoft.com/office/drawing/2014/main" id="{DFB2CE22-DEA5-5F48-92B8-7BC1161C0F2A}"/>
              </a:ext>
            </a:extLst>
          </p:cNvPr>
          <p:cNvCxnSpPr>
            <a:cxnSpLocks noChangeShapeType="1"/>
            <a:stCxn id="13" idx="3"/>
            <a:endCxn id="10" idx="1"/>
          </p:cNvCxnSpPr>
          <p:nvPr/>
        </p:nvCxnSpPr>
        <p:spPr bwMode="auto">
          <a:xfrm flipV="1">
            <a:off x="2771775" y="2118132"/>
            <a:ext cx="1152525" cy="1527562"/>
          </a:xfrm>
          <a:prstGeom prst="straightConnector1">
            <a:avLst/>
          </a:prstGeom>
          <a:noFill/>
          <a:ln w="76200">
            <a:solidFill>
              <a:srgbClr val="0033CC"/>
            </a:solidFill>
            <a:round/>
            <a:headEnd/>
            <a:tailEnd type="triangle" w="med" len="med"/>
          </a:ln>
          <a:extLst>
            <a:ext uri="{909E8E84-426E-40DD-AFC4-6F175D3DCCD1}">
              <a14:hiddenFill xmlns:a14="http://schemas.microsoft.com/office/drawing/2010/main">
                <a:noFill/>
              </a14:hiddenFill>
            </a:ext>
          </a:extLst>
        </p:spPr>
      </p:cxnSp>
      <p:cxnSp>
        <p:nvCxnSpPr>
          <p:cNvPr id="16" name="AutoShape 8">
            <a:extLst>
              <a:ext uri="{FF2B5EF4-FFF2-40B4-BE49-F238E27FC236}">
                <a16:creationId xmlns:a16="http://schemas.microsoft.com/office/drawing/2014/main" id="{9137862B-CF40-FC40-BB8C-3BE593AD79AA}"/>
              </a:ext>
            </a:extLst>
          </p:cNvPr>
          <p:cNvCxnSpPr>
            <a:cxnSpLocks noChangeShapeType="1"/>
            <a:stCxn id="13" idx="3"/>
            <a:endCxn id="14" idx="1"/>
          </p:cNvCxnSpPr>
          <p:nvPr/>
        </p:nvCxnSpPr>
        <p:spPr bwMode="auto">
          <a:xfrm>
            <a:off x="2771775" y="3645694"/>
            <a:ext cx="1117600" cy="1175625"/>
          </a:xfrm>
          <a:prstGeom prst="straightConnector1">
            <a:avLst/>
          </a:prstGeom>
          <a:noFill/>
          <a:ln w="76200">
            <a:solidFill>
              <a:srgbClr val="0033CC"/>
            </a:solidFill>
            <a:round/>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1316161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 MODELLI DI RICLASSIFICAZIONE DEL BILANCIO</a:t>
            </a:r>
          </a:p>
        </p:txBody>
      </p:sp>
      <p:sp>
        <p:nvSpPr>
          <p:cNvPr id="11" name="Text Box 2">
            <a:extLst>
              <a:ext uri="{FF2B5EF4-FFF2-40B4-BE49-F238E27FC236}">
                <a16:creationId xmlns:a16="http://schemas.microsoft.com/office/drawing/2014/main" id="{3C860918-DFE2-7841-984F-05D4A2350391}"/>
              </a:ext>
            </a:extLst>
          </p:cNvPr>
          <p:cNvSpPr txBox="1">
            <a:spLocks noChangeArrowheads="1"/>
          </p:cNvSpPr>
          <p:nvPr/>
        </p:nvSpPr>
        <p:spPr bwMode="auto">
          <a:xfrm>
            <a:off x="2051050" y="2587345"/>
            <a:ext cx="2016125" cy="584759"/>
          </a:xfrm>
          <a:prstGeom prst="rect">
            <a:avLst/>
          </a:prstGeom>
          <a:solidFill>
            <a:schemeClr val="accent4">
              <a:lumMod val="40000"/>
              <a:lumOff val="60000"/>
            </a:schemeClr>
          </a:solidFill>
          <a:ln>
            <a:noFill/>
          </a:ln>
        </p:spPr>
        <p:txBody>
          <a:bodyPr lIns="91424" tIns="45712" rIns="91424" bIns="45712" anchor="ctr">
            <a:spAutoFit/>
          </a:bodyPr>
          <a:lstStyle>
            <a:lvl1pPr marL="396875" indent="-396875"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defTabSz="914400">
              <a:lnSpc>
                <a:spcPct val="80000"/>
              </a:lnSpc>
              <a:spcBef>
                <a:spcPct val="50000"/>
              </a:spcBef>
              <a:buClrTx/>
              <a:buSzTx/>
              <a:buFont typeface="Wingdings 2" pitchFamily="2" charset="2"/>
              <a:buChar char="E"/>
            </a:pPr>
            <a:r>
              <a:rPr lang="it-IT" altLang="it-IT" sz="2000" dirty="0">
                <a:solidFill>
                  <a:schemeClr val="tx2"/>
                </a:solidFill>
                <a:latin typeface="Century Gothic" panose="020B0502020202020204" pitchFamily="34" charset="0"/>
                <a:cs typeface="Arial" panose="020B0604020202020204" pitchFamily="34" charset="0"/>
              </a:rPr>
              <a:t>Il modello </a:t>
            </a:r>
            <a:r>
              <a:rPr lang="it-IT" altLang="it-IT" sz="2000" b="1" dirty="0">
                <a:solidFill>
                  <a:schemeClr val="tx2"/>
                </a:solidFill>
                <a:latin typeface="Century Gothic" panose="020B0502020202020204" pitchFamily="34" charset="0"/>
                <a:cs typeface="Arial" panose="020B0604020202020204" pitchFamily="34" charset="0"/>
              </a:rPr>
              <a:t>finanziario</a:t>
            </a:r>
          </a:p>
        </p:txBody>
      </p:sp>
      <p:sp>
        <p:nvSpPr>
          <p:cNvPr id="12" name="Text Box 3">
            <a:extLst>
              <a:ext uri="{FF2B5EF4-FFF2-40B4-BE49-F238E27FC236}">
                <a16:creationId xmlns:a16="http://schemas.microsoft.com/office/drawing/2014/main" id="{80AD8124-1DCE-E44F-AE1E-52B225C66BBC}"/>
              </a:ext>
            </a:extLst>
          </p:cNvPr>
          <p:cNvSpPr txBox="1">
            <a:spLocks noChangeArrowheads="1"/>
          </p:cNvSpPr>
          <p:nvPr/>
        </p:nvSpPr>
        <p:spPr bwMode="auto">
          <a:xfrm>
            <a:off x="396875" y="908050"/>
            <a:ext cx="8496300" cy="526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p>
            <a:pPr algn="just" hangingPunct="1">
              <a:lnSpc>
                <a:spcPct val="70000"/>
              </a:lnSpc>
              <a:buClrTx/>
              <a:buSzTx/>
              <a:buFontTx/>
              <a:buNone/>
            </a:pPr>
            <a:r>
              <a:rPr lang="it-IT" altLang="it-IT" sz="2000" i="1" dirty="0">
                <a:solidFill>
                  <a:schemeClr val="tx1">
                    <a:lumMod val="75000"/>
                    <a:lumOff val="25000"/>
                  </a:schemeClr>
                </a:solidFill>
                <a:latin typeface="Century Gothic" panose="020B0502020202020204" pitchFamily="34" charset="0"/>
                <a:cs typeface="Arial" panose="020B0604020202020204" pitchFamily="34" charset="0"/>
              </a:rPr>
              <a:t>In funzione delle esigenze conoscitive da soddisfare i dati di bilancio possono essere aggregati secondo diverse modalità.</a:t>
            </a:r>
          </a:p>
        </p:txBody>
      </p:sp>
      <p:sp>
        <p:nvSpPr>
          <p:cNvPr id="17" name="Text Box 4">
            <a:extLst>
              <a:ext uri="{FF2B5EF4-FFF2-40B4-BE49-F238E27FC236}">
                <a16:creationId xmlns:a16="http://schemas.microsoft.com/office/drawing/2014/main" id="{2B1E6370-C651-144B-8DCF-6761A3E89477}"/>
              </a:ext>
            </a:extLst>
          </p:cNvPr>
          <p:cNvSpPr txBox="1">
            <a:spLocks noChangeArrowheads="1"/>
          </p:cNvSpPr>
          <p:nvPr/>
        </p:nvSpPr>
        <p:spPr bwMode="auto">
          <a:xfrm>
            <a:off x="-36513" y="3429000"/>
            <a:ext cx="2160588" cy="923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p>
            <a:pPr algn="ctr" hangingPunct="1">
              <a:lnSpc>
                <a:spcPct val="90000"/>
              </a:lnSpc>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I modelli di riclassificazione più diffusi sono:</a:t>
            </a:r>
          </a:p>
        </p:txBody>
      </p:sp>
      <p:sp>
        <p:nvSpPr>
          <p:cNvPr id="18" name="Text Box 7">
            <a:extLst>
              <a:ext uri="{FF2B5EF4-FFF2-40B4-BE49-F238E27FC236}">
                <a16:creationId xmlns:a16="http://schemas.microsoft.com/office/drawing/2014/main" id="{87A23CB6-A914-D442-8CF9-AA949CE349B5}"/>
              </a:ext>
            </a:extLst>
          </p:cNvPr>
          <p:cNvSpPr txBox="1">
            <a:spLocks noChangeArrowheads="1"/>
          </p:cNvSpPr>
          <p:nvPr/>
        </p:nvSpPr>
        <p:spPr bwMode="auto">
          <a:xfrm>
            <a:off x="1979613" y="4603470"/>
            <a:ext cx="2016125" cy="584759"/>
          </a:xfrm>
          <a:prstGeom prst="rect">
            <a:avLst/>
          </a:prstGeom>
          <a:solidFill>
            <a:schemeClr val="accent4">
              <a:lumMod val="40000"/>
              <a:lumOff val="60000"/>
            </a:schemeClr>
          </a:solidFill>
          <a:ln>
            <a:noFill/>
          </a:ln>
        </p:spPr>
        <p:txBody>
          <a:bodyPr lIns="91424" tIns="45712" rIns="91424" bIns="45712" anchor="ctr">
            <a:spAutoFit/>
          </a:bodyPr>
          <a:lstStyle>
            <a:lvl1pPr marL="396875" indent="-396875"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defTabSz="914400">
              <a:lnSpc>
                <a:spcPct val="80000"/>
              </a:lnSpc>
              <a:spcBef>
                <a:spcPct val="50000"/>
              </a:spcBef>
              <a:buClrTx/>
              <a:buSzTx/>
              <a:buFont typeface="Wingdings 2" pitchFamily="2" charset="2"/>
              <a:buChar char="E"/>
            </a:pPr>
            <a:r>
              <a:rPr lang="it-IT" altLang="it-IT" sz="2000" dirty="0">
                <a:solidFill>
                  <a:schemeClr val="tx2"/>
                </a:solidFill>
                <a:latin typeface="Century Gothic" panose="020B0502020202020204" pitchFamily="34" charset="0"/>
                <a:cs typeface="Arial" panose="020B0604020202020204" pitchFamily="34" charset="0"/>
              </a:rPr>
              <a:t>Il modello </a:t>
            </a:r>
            <a:r>
              <a:rPr lang="it-IT" altLang="it-IT" sz="2000" b="1" dirty="0">
                <a:solidFill>
                  <a:schemeClr val="tx2"/>
                </a:solidFill>
                <a:latin typeface="Century Gothic" panose="020B0502020202020204" pitchFamily="34" charset="0"/>
                <a:cs typeface="Arial" panose="020B0604020202020204" pitchFamily="34" charset="0"/>
              </a:rPr>
              <a:t>funzionale</a:t>
            </a:r>
          </a:p>
        </p:txBody>
      </p:sp>
      <p:sp>
        <p:nvSpPr>
          <p:cNvPr id="19" name="Rectangle 8">
            <a:extLst>
              <a:ext uri="{FF2B5EF4-FFF2-40B4-BE49-F238E27FC236}">
                <a16:creationId xmlns:a16="http://schemas.microsoft.com/office/drawing/2014/main" id="{2834D9C6-F1B0-5F49-B2E9-81F3E3807B47}"/>
              </a:ext>
            </a:extLst>
          </p:cNvPr>
          <p:cNvSpPr>
            <a:spLocks noChangeArrowheads="1"/>
          </p:cNvSpPr>
          <p:nvPr/>
        </p:nvSpPr>
        <p:spPr bwMode="auto">
          <a:xfrm>
            <a:off x="4716463" y="1484313"/>
            <a:ext cx="1295400" cy="576262"/>
          </a:xfrm>
          <a:prstGeom prst="rect">
            <a:avLst/>
          </a:prstGeom>
          <a:solidFill>
            <a:schemeClr val="accent4">
              <a:lumMod val="40000"/>
              <a:lumOff val="60000"/>
            </a:schemeClr>
          </a:solidFill>
          <a:ln w="9525">
            <a:solidFill>
              <a:schemeClr val="tx1"/>
            </a:solidFill>
            <a:miter lim="800000"/>
            <a:headEnd/>
            <a:tailEnd/>
          </a:ln>
        </p:spPr>
        <p:txBody>
          <a:bodyPr wrap="none" anchor="ctr"/>
          <a:lstStyle/>
          <a:p>
            <a:pPr algn="ctr" hangingPunct="1">
              <a:lnSpc>
                <a:spcPct val="70000"/>
              </a:lnSpc>
              <a:buClrTx/>
              <a:buSzTx/>
              <a:buFontTx/>
              <a:buNone/>
            </a:pPr>
            <a:r>
              <a:rPr lang="it-IT" altLang="it-IT" sz="1600">
                <a:solidFill>
                  <a:schemeClr val="tx1"/>
                </a:solidFill>
                <a:latin typeface="Century Gothic" panose="020B0502020202020204" pitchFamily="34" charset="0"/>
                <a:cs typeface="Arial" panose="020B0604020202020204" pitchFamily="34" charset="0"/>
              </a:rPr>
              <a:t>Cosa </a:t>
            </a:r>
          </a:p>
        </p:txBody>
      </p:sp>
      <p:sp>
        <p:nvSpPr>
          <p:cNvPr id="20" name="Rectangle 9" descr="Diagonali tratteggiate verso l'alto">
            <a:extLst>
              <a:ext uri="{FF2B5EF4-FFF2-40B4-BE49-F238E27FC236}">
                <a16:creationId xmlns:a16="http://schemas.microsoft.com/office/drawing/2014/main" id="{417F3572-9232-094C-822A-FFDFA24F6056}"/>
              </a:ext>
            </a:extLst>
          </p:cNvPr>
          <p:cNvSpPr>
            <a:spLocks noChangeArrowheads="1"/>
          </p:cNvSpPr>
          <p:nvPr/>
        </p:nvSpPr>
        <p:spPr bwMode="auto">
          <a:xfrm>
            <a:off x="4356099" y="3957042"/>
            <a:ext cx="2087563" cy="1526072"/>
          </a:xfrm>
          <a:prstGeom prst="rect">
            <a:avLst/>
          </a:prstGeom>
          <a:solidFill>
            <a:srgbClr val="6699FF">
              <a:alpha val="2784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no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spcBef>
                <a:spcPct val="50000"/>
              </a:spcBef>
              <a:buClr>
                <a:schemeClr val="bg2"/>
              </a:buClr>
              <a:buSzPct val="75000"/>
              <a:buFont typeface="Wingdings" pitchFamily="2" charset="2"/>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Pone l’accento alla gestione cui sono riferibili le componenti  dello SP</a:t>
            </a:r>
          </a:p>
        </p:txBody>
      </p:sp>
      <p:sp>
        <p:nvSpPr>
          <p:cNvPr id="21" name="Rectangle 10" descr="Diagonali tratteggiate verso l'alto">
            <a:extLst>
              <a:ext uri="{FF2B5EF4-FFF2-40B4-BE49-F238E27FC236}">
                <a16:creationId xmlns:a16="http://schemas.microsoft.com/office/drawing/2014/main" id="{B675B814-8024-6A4D-B114-85A5DD9DB1DA}"/>
              </a:ext>
            </a:extLst>
          </p:cNvPr>
          <p:cNvSpPr>
            <a:spLocks noChangeArrowheads="1"/>
          </p:cNvSpPr>
          <p:nvPr/>
        </p:nvSpPr>
        <p:spPr bwMode="auto">
          <a:xfrm>
            <a:off x="4356100" y="2164750"/>
            <a:ext cx="2087563" cy="1264251"/>
          </a:xfrm>
          <a:prstGeom prst="rect">
            <a:avLst/>
          </a:prstGeom>
          <a:solidFill>
            <a:srgbClr val="6699FF">
              <a:alpha val="2784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no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spcBef>
                <a:spcPct val="50000"/>
              </a:spcBef>
              <a:buClr>
                <a:schemeClr val="bg2"/>
              </a:buClr>
              <a:buSzPct val="75000"/>
              <a:buFont typeface="Wingdings" pitchFamily="2" charset="2"/>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Pone l’accento sulla durata dell’investimento e del finanziamento</a:t>
            </a:r>
          </a:p>
        </p:txBody>
      </p:sp>
      <p:sp>
        <p:nvSpPr>
          <p:cNvPr id="22" name="Rectangle 11">
            <a:extLst>
              <a:ext uri="{FF2B5EF4-FFF2-40B4-BE49-F238E27FC236}">
                <a16:creationId xmlns:a16="http://schemas.microsoft.com/office/drawing/2014/main" id="{B5694A75-330C-1A4A-9C89-D3B0486D099F}"/>
              </a:ext>
            </a:extLst>
          </p:cNvPr>
          <p:cNvSpPr>
            <a:spLocks noChangeArrowheads="1"/>
          </p:cNvSpPr>
          <p:nvPr/>
        </p:nvSpPr>
        <p:spPr bwMode="auto">
          <a:xfrm>
            <a:off x="7237413" y="1481138"/>
            <a:ext cx="1295400" cy="576262"/>
          </a:xfrm>
          <a:prstGeom prst="rect">
            <a:avLst/>
          </a:prstGeom>
          <a:solidFill>
            <a:schemeClr val="accent4">
              <a:lumMod val="40000"/>
              <a:lumOff val="60000"/>
            </a:schemeClr>
          </a:solidFill>
          <a:ln w="9525">
            <a:solidFill>
              <a:schemeClr val="tx1"/>
            </a:solidFill>
            <a:miter lim="800000"/>
            <a:headEnd/>
            <a:tailEnd/>
          </a:ln>
        </p:spPr>
        <p:txBody>
          <a:bodyPr wrap="none" anchor="ctr"/>
          <a:lstStyle/>
          <a:p>
            <a:pPr algn="ctr" hangingPunct="1">
              <a:lnSpc>
                <a:spcPct val="70000"/>
              </a:lnSpc>
              <a:buClrTx/>
              <a:buSzTx/>
              <a:buFontTx/>
              <a:buNone/>
            </a:pPr>
            <a:r>
              <a:rPr lang="it-IT" altLang="it-IT" sz="1600">
                <a:solidFill>
                  <a:schemeClr val="tx1"/>
                </a:solidFill>
                <a:latin typeface="Century Gothic" panose="020B0502020202020204" pitchFamily="34" charset="0"/>
                <a:cs typeface="Arial" panose="020B0604020202020204" pitchFamily="34" charset="0"/>
              </a:rPr>
              <a:t>Perchè</a:t>
            </a:r>
          </a:p>
        </p:txBody>
      </p:sp>
      <p:sp>
        <p:nvSpPr>
          <p:cNvPr id="23" name="Rectangle 12" descr="Diagonali tratteggiate verso l'alto">
            <a:extLst>
              <a:ext uri="{FF2B5EF4-FFF2-40B4-BE49-F238E27FC236}">
                <a16:creationId xmlns:a16="http://schemas.microsoft.com/office/drawing/2014/main" id="{D0B659E7-8D20-774C-8F9C-54C25E695311}"/>
              </a:ext>
            </a:extLst>
          </p:cNvPr>
          <p:cNvSpPr>
            <a:spLocks noChangeArrowheads="1"/>
          </p:cNvSpPr>
          <p:nvPr/>
        </p:nvSpPr>
        <p:spPr bwMode="auto">
          <a:xfrm>
            <a:off x="6946900" y="2153640"/>
            <a:ext cx="1946275" cy="1291124"/>
          </a:xfrm>
          <a:prstGeom prst="rect">
            <a:avLst/>
          </a:prstGeom>
          <a:solidFill>
            <a:srgbClr val="6699FF">
              <a:alpha val="2784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no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spcBef>
                <a:spcPct val="50000"/>
              </a:spcBef>
              <a:buClr>
                <a:schemeClr val="bg2"/>
              </a:buClr>
              <a:buSzPct val="75000"/>
              <a:buFont typeface="Wingdings" pitchFamily="2" charset="2"/>
              <a:buNone/>
            </a:pPr>
            <a:r>
              <a:rPr lang="it-IT" altLang="it-IT" sz="1600">
                <a:solidFill>
                  <a:schemeClr val="tx1">
                    <a:lumMod val="75000"/>
                    <a:lumOff val="25000"/>
                  </a:schemeClr>
                </a:solidFill>
                <a:latin typeface="Century Gothic" panose="020B0502020202020204" pitchFamily="34" charset="0"/>
                <a:cs typeface="Arial" panose="020B0604020202020204" pitchFamily="34" charset="0"/>
              </a:rPr>
              <a:t>Valutare la liquidità e (almeno in parte) la solidità aziendale</a:t>
            </a:r>
          </a:p>
        </p:txBody>
      </p:sp>
      <p:sp>
        <p:nvSpPr>
          <p:cNvPr id="24" name="Rectangle 13" descr="Diagonali tratteggiate verso l'alto">
            <a:extLst>
              <a:ext uri="{FF2B5EF4-FFF2-40B4-BE49-F238E27FC236}">
                <a16:creationId xmlns:a16="http://schemas.microsoft.com/office/drawing/2014/main" id="{DC9C11D8-C764-284F-A1DB-DED66B0A5C33}"/>
              </a:ext>
            </a:extLst>
          </p:cNvPr>
          <p:cNvSpPr>
            <a:spLocks noChangeArrowheads="1"/>
          </p:cNvSpPr>
          <p:nvPr/>
        </p:nvSpPr>
        <p:spPr bwMode="auto">
          <a:xfrm>
            <a:off x="6946899" y="3957042"/>
            <a:ext cx="1946275" cy="1531771"/>
          </a:xfrm>
          <a:prstGeom prst="rect">
            <a:avLst/>
          </a:prstGeom>
          <a:solidFill>
            <a:srgbClr val="6699FF">
              <a:alpha val="27843"/>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no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spcBef>
                <a:spcPct val="50000"/>
              </a:spcBef>
              <a:buClr>
                <a:schemeClr val="bg2"/>
              </a:buClr>
              <a:buSzPct val="75000"/>
              <a:buFont typeface="Wingdings" pitchFamily="2" charset="2"/>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Valutare il contributo dell’attività tipica / accessoria agli equilibri dell’azienda</a:t>
            </a:r>
          </a:p>
        </p:txBody>
      </p:sp>
      <p:cxnSp>
        <p:nvCxnSpPr>
          <p:cNvPr id="25" name="AutoShape 14">
            <a:extLst>
              <a:ext uri="{FF2B5EF4-FFF2-40B4-BE49-F238E27FC236}">
                <a16:creationId xmlns:a16="http://schemas.microsoft.com/office/drawing/2014/main" id="{7F265085-F5EB-4241-BCFD-67C60A26A40C}"/>
              </a:ext>
            </a:extLst>
          </p:cNvPr>
          <p:cNvCxnSpPr>
            <a:cxnSpLocks noChangeShapeType="1"/>
            <a:stCxn id="17" idx="0"/>
            <a:endCxn id="11" idx="1"/>
          </p:cNvCxnSpPr>
          <p:nvPr/>
        </p:nvCxnSpPr>
        <p:spPr bwMode="auto">
          <a:xfrm rot="5400000" flipH="1" flipV="1">
            <a:off x="1272778" y="2650729"/>
            <a:ext cx="549275" cy="1007269"/>
          </a:xfrm>
          <a:prstGeom prst="bentConnector2">
            <a:avLst/>
          </a:prstGeom>
          <a:noFill/>
          <a:ln w="76200">
            <a:solidFill>
              <a:srgbClr val="0033CC"/>
            </a:solidFill>
            <a:miter lim="800000"/>
            <a:headEnd/>
            <a:tailEnd type="triangle" w="med" len="med"/>
          </a:ln>
          <a:extLst>
            <a:ext uri="{909E8E84-426E-40DD-AFC4-6F175D3DCCD1}">
              <a14:hiddenFill xmlns:a14="http://schemas.microsoft.com/office/drawing/2010/main">
                <a:noFill/>
              </a14:hiddenFill>
            </a:ext>
          </a:extLst>
        </p:spPr>
      </p:cxnSp>
      <p:cxnSp>
        <p:nvCxnSpPr>
          <p:cNvPr id="26" name="AutoShape 15">
            <a:extLst>
              <a:ext uri="{FF2B5EF4-FFF2-40B4-BE49-F238E27FC236}">
                <a16:creationId xmlns:a16="http://schemas.microsoft.com/office/drawing/2014/main" id="{D128DF67-F736-7E48-ACCF-F8D905CDAB74}"/>
              </a:ext>
            </a:extLst>
          </p:cNvPr>
          <p:cNvCxnSpPr>
            <a:cxnSpLocks noChangeShapeType="1"/>
            <a:stCxn id="17" idx="2"/>
            <a:endCxn id="18" idx="1"/>
          </p:cNvCxnSpPr>
          <p:nvPr/>
        </p:nvCxnSpPr>
        <p:spPr bwMode="auto">
          <a:xfrm rot="16200000" flipH="1">
            <a:off x="1239929" y="4156166"/>
            <a:ext cx="543536" cy="935832"/>
          </a:xfrm>
          <a:prstGeom prst="bentConnector2">
            <a:avLst/>
          </a:prstGeom>
          <a:noFill/>
          <a:ln w="76200">
            <a:solidFill>
              <a:srgbClr val="0033CC"/>
            </a:solidFill>
            <a:miter lim="800000"/>
            <a:headEnd/>
            <a:tailEnd type="triangle" w="med" len="med"/>
          </a:ln>
          <a:extLst>
            <a:ext uri="{909E8E84-426E-40DD-AFC4-6F175D3DCCD1}">
              <a14:hiddenFill xmlns:a14="http://schemas.microsoft.com/office/drawing/2010/main">
                <a:noFill/>
              </a14:hiddenFill>
            </a:ext>
          </a:extLst>
        </p:spPr>
      </p:cxnSp>
      <p:sp>
        <p:nvSpPr>
          <p:cNvPr id="27" name="AutoShape 16">
            <a:extLst>
              <a:ext uri="{FF2B5EF4-FFF2-40B4-BE49-F238E27FC236}">
                <a16:creationId xmlns:a16="http://schemas.microsoft.com/office/drawing/2014/main" id="{17B29835-F232-5E4C-9377-3B5BE2D97B97}"/>
              </a:ext>
            </a:extLst>
          </p:cNvPr>
          <p:cNvSpPr>
            <a:spLocks noChangeArrowheads="1"/>
          </p:cNvSpPr>
          <p:nvPr/>
        </p:nvSpPr>
        <p:spPr bwMode="auto">
          <a:xfrm>
            <a:off x="4114801" y="2709863"/>
            <a:ext cx="171450" cy="360362"/>
          </a:xfrm>
          <a:prstGeom prst="rightArrow">
            <a:avLst>
              <a:gd name="adj1" fmla="val 50000"/>
              <a:gd name="adj2" fmla="val 25000"/>
            </a:avLst>
          </a:prstGeom>
          <a:solidFill>
            <a:srgbClr val="0033CC"/>
          </a:solidFill>
          <a:ln w="9525">
            <a:solidFill>
              <a:schemeClr val="accent1"/>
            </a:solidFill>
            <a:miter lim="800000"/>
            <a:headEnd/>
            <a:tailEnd/>
          </a:ln>
        </p:spPr>
        <p:txBody>
          <a:bodyPr wrap="none" anchor="ctr"/>
          <a:lstStyle/>
          <a:p>
            <a:endParaRPr lang="it-IT" altLang="it-IT" sz="1600">
              <a:latin typeface="Century Gothic" panose="020B0502020202020204" pitchFamily="34" charset="0"/>
            </a:endParaRPr>
          </a:p>
        </p:txBody>
      </p:sp>
      <p:sp>
        <p:nvSpPr>
          <p:cNvPr id="28" name="AutoShape 17">
            <a:extLst>
              <a:ext uri="{FF2B5EF4-FFF2-40B4-BE49-F238E27FC236}">
                <a16:creationId xmlns:a16="http://schemas.microsoft.com/office/drawing/2014/main" id="{8297A6F3-E6E3-8346-A24B-E9D2B68E113E}"/>
              </a:ext>
            </a:extLst>
          </p:cNvPr>
          <p:cNvSpPr>
            <a:spLocks noChangeArrowheads="1"/>
          </p:cNvSpPr>
          <p:nvPr/>
        </p:nvSpPr>
        <p:spPr bwMode="auto">
          <a:xfrm>
            <a:off x="6588125" y="2709863"/>
            <a:ext cx="288925" cy="360362"/>
          </a:xfrm>
          <a:prstGeom prst="rightArrow">
            <a:avLst>
              <a:gd name="adj1" fmla="val 50000"/>
              <a:gd name="adj2" fmla="val 25000"/>
            </a:avLst>
          </a:prstGeom>
          <a:solidFill>
            <a:srgbClr val="0033CC"/>
          </a:solidFill>
          <a:ln w="9525">
            <a:solidFill>
              <a:schemeClr val="accent1"/>
            </a:solidFill>
            <a:miter lim="800000"/>
            <a:headEnd/>
            <a:tailEnd/>
          </a:ln>
        </p:spPr>
        <p:txBody>
          <a:bodyPr wrap="none" anchor="ctr"/>
          <a:lstStyle/>
          <a:p>
            <a:endParaRPr lang="it-IT" altLang="it-IT" sz="1600">
              <a:latin typeface="Century Gothic" panose="020B0502020202020204" pitchFamily="34" charset="0"/>
            </a:endParaRPr>
          </a:p>
        </p:txBody>
      </p:sp>
      <p:sp>
        <p:nvSpPr>
          <p:cNvPr id="29" name="AutoShape 18">
            <a:extLst>
              <a:ext uri="{FF2B5EF4-FFF2-40B4-BE49-F238E27FC236}">
                <a16:creationId xmlns:a16="http://schemas.microsoft.com/office/drawing/2014/main" id="{4FF736AF-1E0E-DC44-AC89-51978C65861D}"/>
              </a:ext>
            </a:extLst>
          </p:cNvPr>
          <p:cNvSpPr>
            <a:spLocks noChangeArrowheads="1"/>
          </p:cNvSpPr>
          <p:nvPr/>
        </p:nvSpPr>
        <p:spPr bwMode="auto">
          <a:xfrm>
            <a:off x="4114800" y="4725988"/>
            <a:ext cx="168275" cy="360362"/>
          </a:xfrm>
          <a:prstGeom prst="rightArrow">
            <a:avLst>
              <a:gd name="adj1" fmla="val 50000"/>
              <a:gd name="adj2" fmla="val 25000"/>
            </a:avLst>
          </a:prstGeom>
          <a:solidFill>
            <a:srgbClr val="0033CC"/>
          </a:solidFill>
          <a:ln w="9525">
            <a:solidFill>
              <a:schemeClr val="accent1"/>
            </a:solidFill>
            <a:miter lim="800000"/>
            <a:headEnd/>
            <a:tailEnd/>
          </a:ln>
        </p:spPr>
        <p:txBody>
          <a:bodyPr wrap="none" anchor="ctr"/>
          <a:lstStyle/>
          <a:p>
            <a:endParaRPr lang="it-IT" altLang="it-IT" sz="1600">
              <a:latin typeface="Century Gothic" panose="020B0502020202020204" pitchFamily="34" charset="0"/>
            </a:endParaRPr>
          </a:p>
        </p:txBody>
      </p:sp>
      <p:sp>
        <p:nvSpPr>
          <p:cNvPr id="30" name="AutoShape 19">
            <a:extLst>
              <a:ext uri="{FF2B5EF4-FFF2-40B4-BE49-F238E27FC236}">
                <a16:creationId xmlns:a16="http://schemas.microsoft.com/office/drawing/2014/main" id="{D4558BB7-2250-5940-962C-F9F29E88271B}"/>
              </a:ext>
            </a:extLst>
          </p:cNvPr>
          <p:cNvSpPr>
            <a:spLocks noChangeArrowheads="1"/>
          </p:cNvSpPr>
          <p:nvPr/>
        </p:nvSpPr>
        <p:spPr bwMode="auto">
          <a:xfrm>
            <a:off x="6588125" y="4725988"/>
            <a:ext cx="288925" cy="360362"/>
          </a:xfrm>
          <a:prstGeom prst="rightArrow">
            <a:avLst>
              <a:gd name="adj1" fmla="val 50000"/>
              <a:gd name="adj2" fmla="val 25000"/>
            </a:avLst>
          </a:prstGeom>
          <a:solidFill>
            <a:srgbClr val="0033CC"/>
          </a:solidFill>
          <a:ln w="9525">
            <a:solidFill>
              <a:schemeClr val="accent1"/>
            </a:solidFill>
            <a:miter lim="800000"/>
            <a:headEnd/>
            <a:tailEnd/>
          </a:ln>
        </p:spPr>
        <p:txBody>
          <a:bodyPr wrap="none" anchor="ctr"/>
          <a:lstStyle/>
          <a:p>
            <a:endParaRPr lang="it-IT" altLang="it-IT" sz="1600">
              <a:latin typeface="Century Gothic" panose="020B0502020202020204" pitchFamily="34" charset="0"/>
            </a:endParaRPr>
          </a:p>
        </p:txBody>
      </p:sp>
    </p:spTree>
    <p:extLst>
      <p:ext uri="{BB962C8B-B14F-4D97-AF65-F5344CB8AC3E}">
        <p14:creationId xmlns:p14="http://schemas.microsoft.com/office/powerpoint/2010/main" val="1806774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31" name="Rectangle 3">
            <a:extLst>
              <a:ext uri="{FF2B5EF4-FFF2-40B4-BE49-F238E27FC236}">
                <a16:creationId xmlns:a16="http://schemas.microsoft.com/office/drawing/2014/main" id="{64551E25-08C0-0942-A612-142A0D9E5937}"/>
              </a:ext>
            </a:extLst>
          </p:cNvPr>
          <p:cNvSpPr>
            <a:spLocks noChangeArrowheads="1"/>
          </p:cNvSpPr>
          <p:nvPr/>
        </p:nvSpPr>
        <p:spPr bwMode="auto">
          <a:xfrm>
            <a:off x="1290393" y="3405941"/>
            <a:ext cx="7146627" cy="400736"/>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wrap="square" lIns="92059" tIns="46030" rIns="92059" bIns="46030">
            <a:spAutoFit/>
          </a:bodyPr>
          <a:lstStyle/>
          <a:p>
            <a:pPr defTabSz="914400" eaLnBrk="0">
              <a:lnSpc>
                <a:spcPct val="100000"/>
              </a:lnSpc>
              <a:buClrTx/>
              <a:buSzTx/>
              <a:buFontTx/>
              <a:buNone/>
              <a:defRPr/>
            </a:pPr>
            <a:r>
              <a:rPr lang="it-IT" sz="2000" b="1" dirty="0">
                <a:solidFill>
                  <a:schemeClr val="tx1">
                    <a:lumMod val="75000"/>
                    <a:lumOff val="25000"/>
                  </a:schemeClr>
                </a:solidFill>
                <a:latin typeface="Century Gothic" panose="020B0502020202020204" pitchFamily="34" charset="0"/>
                <a:ea typeface="Arial" charset="0"/>
                <a:cs typeface="Arial" charset="0"/>
              </a:rPr>
              <a:t>Il modello finanziario di riclassificazione</a:t>
            </a:r>
          </a:p>
        </p:txBody>
      </p:sp>
      <p:sp>
        <p:nvSpPr>
          <p:cNvPr id="33" name="Rectangle 5">
            <a:extLst>
              <a:ext uri="{FF2B5EF4-FFF2-40B4-BE49-F238E27FC236}">
                <a16:creationId xmlns:a16="http://schemas.microsoft.com/office/drawing/2014/main" id="{840AF42A-99BA-3442-B753-BB4D006558AF}"/>
              </a:ext>
            </a:extLst>
          </p:cNvPr>
          <p:cNvSpPr>
            <a:spLocks noChangeArrowheads="1"/>
          </p:cNvSpPr>
          <p:nvPr/>
        </p:nvSpPr>
        <p:spPr bwMode="auto">
          <a:xfrm>
            <a:off x="1290393" y="4699754"/>
            <a:ext cx="7146627" cy="400736"/>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wrap="square" lIns="92059" tIns="46030" rIns="92059" bIns="46030">
            <a:spAutoFit/>
          </a:bodyPr>
          <a:lstStyle/>
          <a:p>
            <a:pPr defTabSz="914400" eaLnBrk="0">
              <a:lnSpc>
                <a:spcPct val="100000"/>
              </a:lnSpc>
              <a:buClrTx/>
              <a:buSzTx/>
              <a:buFontTx/>
              <a:buNone/>
              <a:defRPr/>
            </a:pPr>
            <a:r>
              <a:rPr lang="it-IT" sz="2000" b="1" dirty="0">
                <a:solidFill>
                  <a:schemeClr val="tx1">
                    <a:lumMod val="75000"/>
                    <a:lumOff val="25000"/>
                  </a:schemeClr>
                </a:solidFill>
                <a:latin typeface="Century Gothic" panose="020B0502020202020204" pitchFamily="34" charset="0"/>
                <a:ea typeface="Arial" charset="0"/>
                <a:cs typeface="Arial" charset="0"/>
              </a:rPr>
              <a:t>Il modello funzionale (o gestionale) di riclassificazione</a:t>
            </a:r>
          </a:p>
        </p:txBody>
      </p:sp>
      <p:sp>
        <p:nvSpPr>
          <p:cNvPr id="34" name="AutoShape 6">
            <a:extLst>
              <a:ext uri="{FF2B5EF4-FFF2-40B4-BE49-F238E27FC236}">
                <a16:creationId xmlns:a16="http://schemas.microsoft.com/office/drawing/2014/main" id="{661486A2-42C3-F949-ABE0-4D6A8CC26A33}"/>
              </a:ext>
            </a:extLst>
          </p:cNvPr>
          <p:cNvSpPr>
            <a:spLocks noChangeArrowheads="1"/>
          </p:cNvSpPr>
          <p:nvPr/>
        </p:nvSpPr>
        <p:spPr bwMode="auto">
          <a:xfrm>
            <a:off x="425206" y="3117016"/>
            <a:ext cx="679205" cy="976313"/>
          </a:xfrm>
          <a:prstGeom prst="rightArrowCallout">
            <a:avLst>
              <a:gd name="adj1" fmla="val 35673"/>
              <a:gd name="adj2" fmla="val 35673"/>
              <a:gd name="adj3" fmla="val 16667"/>
              <a:gd name="adj4" fmla="val 66667"/>
            </a:avLst>
          </a:prstGeom>
          <a:ln>
            <a:headEnd/>
            <a:tailEnd/>
          </a:ln>
        </p:spPr>
        <p:style>
          <a:lnRef idx="1">
            <a:schemeClr val="accent4"/>
          </a:lnRef>
          <a:fillRef idx="2">
            <a:schemeClr val="accent4"/>
          </a:fillRef>
          <a:effectRef idx="1">
            <a:schemeClr val="accent4"/>
          </a:effectRef>
          <a:fontRef idx="minor">
            <a:schemeClr val="dk1"/>
          </a:fontRef>
        </p:style>
        <p:txBody>
          <a:bodyPr wrap="none" lIns="92075" tIns="46038" rIns="92075" bIns="46038" anchor="ctr"/>
          <a:lstStyle/>
          <a:p>
            <a:pPr algn="ctr" hangingPunct="1">
              <a:lnSpc>
                <a:spcPct val="100000"/>
              </a:lnSpc>
              <a:buClrTx/>
              <a:buSzTx/>
              <a:buFontTx/>
              <a:buNone/>
            </a:pPr>
            <a:r>
              <a:rPr lang="it-IT" altLang="it-IT" sz="1400">
                <a:solidFill>
                  <a:schemeClr val="tx1">
                    <a:lumMod val="75000"/>
                    <a:lumOff val="25000"/>
                  </a:schemeClr>
                </a:solidFill>
                <a:latin typeface="Century Gothic" panose="020B0502020202020204" pitchFamily="34" charset="0"/>
                <a:cs typeface="Arial" panose="020B0604020202020204" pitchFamily="34" charset="0"/>
              </a:rPr>
              <a:t>1</a:t>
            </a:r>
          </a:p>
        </p:txBody>
      </p:sp>
      <p:sp>
        <p:nvSpPr>
          <p:cNvPr id="35" name="AutoShape 7">
            <a:extLst>
              <a:ext uri="{FF2B5EF4-FFF2-40B4-BE49-F238E27FC236}">
                <a16:creationId xmlns:a16="http://schemas.microsoft.com/office/drawing/2014/main" id="{47FEC4F7-3F03-E04A-8597-FD18DB16CE63}"/>
              </a:ext>
            </a:extLst>
          </p:cNvPr>
          <p:cNvSpPr>
            <a:spLocks noChangeArrowheads="1"/>
          </p:cNvSpPr>
          <p:nvPr/>
        </p:nvSpPr>
        <p:spPr bwMode="auto">
          <a:xfrm>
            <a:off x="425206" y="4412416"/>
            <a:ext cx="679205" cy="976313"/>
          </a:xfrm>
          <a:prstGeom prst="rightArrowCallout">
            <a:avLst>
              <a:gd name="adj1" fmla="val 35673"/>
              <a:gd name="adj2" fmla="val 35673"/>
              <a:gd name="adj3" fmla="val 16667"/>
              <a:gd name="adj4" fmla="val 66667"/>
            </a:avLst>
          </a:prstGeom>
          <a:ln>
            <a:headEnd/>
            <a:tailEnd/>
          </a:ln>
        </p:spPr>
        <p:style>
          <a:lnRef idx="1">
            <a:schemeClr val="accent4"/>
          </a:lnRef>
          <a:fillRef idx="2">
            <a:schemeClr val="accent4"/>
          </a:fillRef>
          <a:effectRef idx="1">
            <a:schemeClr val="accent4"/>
          </a:effectRef>
          <a:fontRef idx="minor">
            <a:schemeClr val="dk1"/>
          </a:fontRef>
        </p:style>
        <p:txBody>
          <a:bodyPr wrap="none" lIns="92075" tIns="46038" rIns="92075" bIns="46038" anchor="ctr"/>
          <a:lstStyle/>
          <a:p>
            <a:pPr algn="ctr" hangingPunct="1">
              <a:lnSpc>
                <a:spcPct val="100000"/>
              </a:lnSpc>
              <a:buClrTx/>
              <a:buSzTx/>
              <a:buFontTx/>
              <a:buNone/>
            </a:pPr>
            <a:r>
              <a:rPr lang="it-IT" altLang="it-IT" sz="1400">
                <a:solidFill>
                  <a:schemeClr val="tx1">
                    <a:lumMod val="75000"/>
                    <a:lumOff val="25000"/>
                  </a:schemeClr>
                </a:solidFill>
                <a:latin typeface="Century Gothic" panose="020B0502020202020204" pitchFamily="34" charset="0"/>
                <a:cs typeface="Arial" panose="020B0604020202020204" pitchFamily="34" charset="0"/>
              </a:rPr>
              <a:t>2</a:t>
            </a:r>
          </a:p>
        </p:txBody>
      </p:sp>
      <p:sp>
        <p:nvSpPr>
          <p:cNvPr id="2" name="Rettangolo 1">
            <a:extLst>
              <a:ext uri="{FF2B5EF4-FFF2-40B4-BE49-F238E27FC236}">
                <a16:creationId xmlns:a16="http://schemas.microsoft.com/office/drawing/2014/main" id="{672B721F-D12B-E240-B3E8-4FE2B14A708B}"/>
              </a:ext>
            </a:extLst>
          </p:cNvPr>
          <p:cNvSpPr/>
          <p:nvPr/>
        </p:nvSpPr>
        <p:spPr>
          <a:xfrm>
            <a:off x="678423" y="547163"/>
            <a:ext cx="1707519" cy="523220"/>
          </a:xfrm>
          <a:prstGeom prst="rect">
            <a:avLst/>
          </a:prstGeom>
        </p:spPr>
        <p:txBody>
          <a:bodyPr wrap="none">
            <a:spAutoFit/>
          </a:bodyPr>
          <a:lstStyle/>
          <a:p>
            <a:r>
              <a:rPr lang="it-IT" sz="2800" b="1" dirty="0">
                <a:solidFill>
                  <a:schemeClr val="tx1">
                    <a:lumMod val="75000"/>
                    <a:lumOff val="25000"/>
                  </a:schemeClr>
                </a:solidFill>
                <a:latin typeface="Century Gothic" panose="020B0502020202020204" pitchFamily="34" charset="0"/>
              </a:rPr>
              <a:t>Agenda:</a:t>
            </a:r>
          </a:p>
        </p:txBody>
      </p:sp>
    </p:spTree>
    <p:extLst>
      <p:ext uri="{BB962C8B-B14F-4D97-AF65-F5344CB8AC3E}">
        <p14:creationId xmlns:p14="http://schemas.microsoft.com/office/powerpoint/2010/main" val="32498969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13" name="Rectangle 3">
            <a:extLst>
              <a:ext uri="{FF2B5EF4-FFF2-40B4-BE49-F238E27FC236}">
                <a16:creationId xmlns:a16="http://schemas.microsoft.com/office/drawing/2014/main" id="{FA4127A5-C228-C34B-8442-F161442B8863}"/>
              </a:ext>
            </a:extLst>
          </p:cNvPr>
          <p:cNvSpPr>
            <a:spLocks noChangeArrowheads="1"/>
          </p:cNvSpPr>
          <p:nvPr/>
        </p:nvSpPr>
        <p:spPr bwMode="auto">
          <a:xfrm>
            <a:off x="1213616" y="3179762"/>
            <a:ext cx="7146627" cy="400736"/>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wrap="square" lIns="92059" tIns="46030" rIns="92059" bIns="46030">
            <a:spAutoFit/>
          </a:bodyPr>
          <a:lstStyle/>
          <a:p>
            <a:pPr algn="ctr" eaLnBrk="0">
              <a:defRPr/>
            </a:pPr>
            <a:r>
              <a:rPr lang="it-IT" sz="2000" b="1" dirty="0">
                <a:solidFill>
                  <a:schemeClr val="tx1">
                    <a:lumMod val="65000"/>
                    <a:lumOff val="35000"/>
                  </a:schemeClr>
                </a:solidFill>
                <a:latin typeface="Century Gothic" panose="020B0502020202020204" pitchFamily="34" charset="0"/>
                <a:ea typeface="Arial" charset="0"/>
                <a:cs typeface="Arial" charset="0"/>
              </a:rPr>
              <a:t>Il modello finanziario di riclassificazione</a:t>
            </a:r>
          </a:p>
        </p:txBody>
      </p:sp>
      <p:sp>
        <p:nvSpPr>
          <p:cNvPr id="14" name="AutoShape 6">
            <a:extLst>
              <a:ext uri="{FF2B5EF4-FFF2-40B4-BE49-F238E27FC236}">
                <a16:creationId xmlns:a16="http://schemas.microsoft.com/office/drawing/2014/main" id="{1964B606-F84F-9E4C-9870-8EBE5D536BA2}"/>
              </a:ext>
            </a:extLst>
          </p:cNvPr>
          <p:cNvSpPr>
            <a:spLocks noChangeArrowheads="1"/>
          </p:cNvSpPr>
          <p:nvPr/>
        </p:nvSpPr>
        <p:spPr bwMode="auto">
          <a:xfrm>
            <a:off x="348429" y="2890837"/>
            <a:ext cx="679205" cy="976313"/>
          </a:xfrm>
          <a:prstGeom prst="rightArrowCallout">
            <a:avLst>
              <a:gd name="adj1" fmla="val 35673"/>
              <a:gd name="adj2" fmla="val 35673"/>
              <a:gd name="adj3" fmla="val 16667"/>
              <a:gd name="adj4" fmla="val 66667"/>
            </a:avLst>
          </a:prstGeom>
          <a:ln>
            <a:headEnd/>
            <a:tailEnd/>
          </a:ln>
        </p:spPr>
        <p:style>
          <a:lnRef idx="1">
            <a:schemeClr val="accent4"/>
          </a:lnRef>
          <a:fillRef idx="2">
            <a:schemeClr val="accent4"/>
          </a:fillRef>
          <a:effectRef idx="1">
            <a:schemeClr val="accent4"/>
          </a:effectRef>
          <a:fontRef idx="minor">
            <a:schemeClr val="dk1"/>
          </a:fontRef>
        </p:style>
        <p:txBody>
          <a:bodyPr wrap="none" lIns="92075" tIns="46038" rIns="92075" bIns="46038" anchor="ctr"/>
          <a:lstStyle/>
          <a:p>
            <a:pPr algn="ctr" hangingPunct="1">
              <a:lnSpc>
                <a:spcPct val="100000"/>
              </a:lnSpc>
              <a:buClrTx/>
              <a:buSzTx/>
              <a:buFontTx/>
              <a:buNone/>
            </a:pPr>
            <a:r>
              <a:rPr lang="it-IT" altLang="it-IT" sz="1400">
                <a:solidFill>
                  <a:schemeClr val="tx1">
                    <a:lumMod val="65000"/>
                    <a:lumOff val="35000"/>
                  </a:schemeClr>
                </a:solidFill>
                <a:latin typeface="Century Gothic" panose="020B0502020202020204" pitchFamily="34" charset="0"/>
                <a:cs typeface="Arial" panose="020B0604020202020204" pitchFamily="34" charset="0"/>
              </a:rPr>
              <a:t>1</a:t>
            </a:r>
          </a:p>
        </p:txBody>
      </p:sp>
    </p:spTree>
    <p:extLst>
      <p:ext uri="{BB962C8B-B14F-4D97-AF65-F5344CB8AC3E}">
        <p14:creationId xmlns:p14="http://schemas.microsoft.com/office/powerpoint/2010/main" val="24532261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13" name="Rectangle 3">
            <a:extLst>
              <a:ext uri="{FF2B5EF4-FFF2-40B4-BE49-F238E27FC236}">
                <a16:creationId xmlns:a16="http://schemas.microsoft.com/office/drawing/2014/main" id="{FA4127A5-C228-C34B-8442-F161442B8863}"/>
              </a:ext>
            </a:extLst>
          </p:cNvPr>
          <p:cNvSpPr>
            <a:spLocks noChangeArrowheads="1"/>
          </p:cNvSpPr>
          <p:nvPr/>
        </p:nvSpPr>
        <p:spPr bwMode="auto">
          <a:xfrm>
            <a:off x="1213616" y="3179762"/>
            <a:ext cx="7146627" cy="400736"/>
          </a:xfrm>
          <a:prstGeom prst="rect">
            <a:avLst/>
          </a:prstGeom>
          <a:gradFill>
            <a:gsLst>
              <a:gs pos="0">
                <a:schemeClr val="accent4">
                  <a:lumMod val="75000"/>
                </a:schemeClr>
              </a:gs>
              <a:gs pos="50000">
                <a:schemeClr val="accent4">
                  <a:lumMod val="105000"/>
                  <a:satMod val="103000"/>
                  <a:tint val="73000"/>
                </a:schemeClr>
              </a:gs>
              <a:gs pos="100000">
                <a:schemeClr val="accent4">
                  <a:lumMod val="105000"/>
                  <a:satMod val="109000"/>
                  <a:tint val="81000"/>
                </a:schemeClr>
              </a:gs>
            </a:gsLst>
          </a:gradFill>
          <a:ln>
            <a:headEnd/>
            <a:tailEnd/>
          </a:ln>
        </p:spPr>
        <p:style>
          <a:lnRef idx="1">
            <a:schemeClr val="accent4"/>
          </a:lnRef>
          <a:fillRef idx="2">
            <a:schemeClr val="accent4"/>
          </a:fillRef>
          <a:effectRef idx="1">
            <a:schemeClr val="accent4"/>
          </a:effectRef>
          <a:fontRef idx="minor">
            <a:schemeClr val="dk1"/>
          </a:fontRef>
        </p:style>
        <p:txBody>
          <a:bodyPr wrap="square" lIns="92059" tIns="46030" rIns="92059" bIns="46030">
            <a:spAutoFit/>
          </a:bodyPr>
          <a:lstStyle/>
          <a:p>
            <a:pPr algn="ctr" eaLnBrk="0">
              <a:defRPr/>
            </a:pPr>
            <a:r>
              <a:rPr lang="it-IT" sz="2000" b="1" dirty="0">
                <a:solidFill>
                  <a:schemeClr val="tx1">
                    <a:lumMod val="65000"/>
                    <a:lumOff val="35000"/>
                  </a:schemeClr>
                </a:solidFill>
                <a:latin typeface="Century Gothic" panose="020B0502020202020204" pitchFamily="34" charset="0"/>
                <a:ea typeface="Arial" charset="0"/>
                <a:cs typeface="Arial" charset="0"/>
              </a:rPr>
              <a:t>Il modello finanziario di riclassificazione</a:t>
            </a:r>
          </a:p>
        </p:txBody>
      </p:sp>
      <p:sp>
        <p:nvSpPr>
          <p:cNvPr id="14" name="AutoShape 6">
            <a:extLst>
              <a:ext uri="{FF2B5EF4-FFF2-40B4-BE49-F238E27FC236}">
                <a16:creationId xmlns:a16="http://schemas.microsoft.com/office/drawing/2014/main" id="{1964B606-F84F-9E4C-9870-8EBE5D536BA2}"/>
              </a:ext>
            </a:extLst>
          </p:cNvPr>
          <p:cNvSpPr>
            <a:spLocks noChangeArrowheads="1"/>
          </p:cNvSpPr>
          <p:nvPr/>
        </p:nvSpPr>
        <p:spPr bwMode="auto">
          <a:xfrm>
            <a:off x="348429" y="2890837"/>
            <a:ext cx="679205" cy="976313"/>
          </a:xfrm>
          <a:prstGeom prst="rightArrowCallout">
            <a:avLst>
              <a:gd name="adj1" fmla="val 35673"/>
              <a:gd name="adj2" fmla="val 35673"/>
              <a:gd name="adj3" fmla="val 16667"/>
              <a:gd name="adj4" fmla="val 66667"/>
            </a:avLst>
          </a:prstGeom>
          <a:ln>
            <a:headEnd/>
            <a:tailEnd/>
          </a:ln>
        </p:spPr>
        <p:style>
          <a:lnRef idx="1">
            <a:schemeClr val="accent4"/>
          </a:lnRef>
          <a:fillRef idx="2">
            <a:schemeClr val="accent4"/>
          </a:fillRef>
          <a:effectRef idx="1">
            <a:schemeClr val="accent4"/>
          </a:effectRef>
          <a:fontRef idx="minor">
            <a:schemeClr val="dk1"/>
          </a:fontRef>
        </p:style>
        <p:txBody>
          <a:bodyPr wrap="none" lIns="92075" tIns="46038" rIns="92075" bIns="46038" anchor="ctr"/>
          <a:lstStyle/>
          <a:p>
            <a:pPr algn="ctr" hangingPunct="1">
              <a:lnSpc>
                <a:spcPct val="100000"/>
              </a:lnSpc>
              <a:buClrTx/>
              <a:buSzTx/>
              <a:buFontTx/>
              <a:buNone/>
            </a:pPr>
            <a:r>
              <a:rPr lang="it-IT" altLang="it-IT" sz="1400">
                <a:solidFill>
                  <a:schemeClr val="tx1">
                    <a:lumMod val="65000"/>
                    <a:lumOff val="35000"/>
                  </a:schemeClr>
                </a:solidFill>
                <a:latin typeface="Century Gothic" panose="020B0502020202020204" pitchFamily="34" charset="0"/>
                <a:cs typeface="Arial" panose="020B0604020202020204" pitchFamily="34" charset="0"/>
              </a:rPr>
              <a:t>1</a:t>
            </a:r>
          </a:p>
        </p:txBody>
      </p:sp>
      <p:sp>
        <p:nvSpPr>
          <p:cNvPr id="8" name="CasellaDiTesto 7">
            <a:extLst>
              <a:ext uri="{FF2B5EF4-FFF2-40B4-BE49-F238E27FC236}">
                <a16:creationId xmlns:a16="http://schemas.microsoft.com/office/drawing/2014/main" id="{F447DCC8-6FD6-B544-81FE-F03425AEEF1D}"/>
              </a:ext>
            </a:extLst>
          </p:cNvPr>
          <p:cNvSpPr txBox="1"/>
          <p:nvPr/>
        </p:nvSpPr>
        <p:spPr>
          <a:xfrm>
            <a:off x="1213616" y="3749843"/>
            <a:ext cx="7146627" cy="369332"/>
          </a:xfrm>
          <a:prstGeom prst="rect">
            <a:avLst/>
          </a:prstGeom>
          <a:gradFill>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p:spPr>
        <p:txBody>
          <a:bodyPr wrap="square" rtlCol="0">
            <a:spAutoFit/>
          </a:bodyPr>
          <a:lstStyle/>
          <a:p>
            <a:r>
              <a:rPr lang="it-IT" dirty="0"/>
              <a:t>A) Lo Stato patrimoniale</a:t>
            </a:r>
          </a:p>
        </p:txBody>
      </p:sp>
    </p:spTree>
    <p:extLst>
      <p:ext uri="{BB962C8B-B14F-4D97-AF65-F5344CB8AC3E}">
        <p14:creationId xmlns:p14="http://schemas.microsoft.com/office/powerpoint/2010/main" val="3622193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COME RICLASSIFICARE LO S.P. SECONDO IL MODELLO FINANZIARIO</a:t>
            </a:r>
          </a:p>
        </p:txBody>
      </p:sp>
      <p:sp>
        <p:nvSpPr>
          <p:cNvPr id="5" name="Text Box 3">
            <a:extLst>
              <a:ext uri="{FF2B5EF4-FFF2-40B4-BE49-F238E27FC236}">
                <a16:creationId xmlns:a16="http://schemas.microsoft.com/office/drawing/2014/main" id="{78D709A3-A526-4D46-B591-54A4136F3E62}"/>
              </a:ext>
            </a:extLst>
          </p:cNvPr>
          <p:cNvSpPr txBox="1">
            <a:spLocks noChangeArrowheads="1"/>
          </p:cNvSpPr>
          <p:nvPr/>
        </p:nvSpPr>
        <p:spPr bwMode="auto">
          <a:xfrm>
            <a:off x="755650" y="1341438"/>
            <a:ext cx="3960813" cy="720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a:lnSpc>
                <a:spcPct val="85000"/>
              </a:lnSpc>
              <a:spcBef>
                <a:spcPct val="90000"/>
              </a:spcBef>
              <a:buClrTx/>
              <a:buSzTx/>
              <a:buFontTx/>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Le attività (impieghi) sono raggruppate in funzione della loro capacità di trasformarsi in liquidità.</a:t>
            </a:r>
          </a:p>
        </p:txBody>
      </p:sp>
      <p:sp>
        <p:nvSpPr>
          <p:cNvPr id="6" name="Text Box 5">
            <a:extLst>
              <a:ext uri="{FF2B5EF4-FFF2-40B4-BE49-F238E27FC236}">
                <a16:creationId xmlns:a16="http://schemas.microsoft.com/office/drawing/2014/main" id="{F414CBA5-541B-FC45-8203-668CD5F1C7A2}"/>
              </a:ext>
            </a:extLst>
          </p:cNvPr>
          <p:cNvSpPr txBox="1">
            <a:spLocks noChangeArrowheads="1"/>
          </p:cNvSpPr>
          <p:nvPr/>
        </p:nvSpPr>
        <p:spPr bwMode="auto">
          <a:xfrm>
            <a:off x="4643438" y="1430338"/>
            <a:ext cx="3744912" cy="720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a:lnSpc>
                <a:spcPct val="85000"/>
              </a:lnSpc>
              <a:spcBef>
                <a:spcPct val="90000"/>
              </a:spcBef>
              <a:buClrTx/>
              <a:buSzTx/>
              <a:buFontTx/>
              <a:buNone/>
            </a:pPr>
            <a:r>
              <a:rPr lang="it-IT" altLang="it-IT" sz="1600">
                <a:solidFill>
                  <a:schemeClr val="tx1">
                    <a:lumMod val="75000"/>
                    <a:lumOff val="25000"/>
                  </a:schemeClr>
                </a:solidFill>
                <a:latin typeface="Century Gothic" panose="020B0502020202020204" pitchFamily="34" charset="0"/>
                <a:cs typeface="Arial" panose="020B0604020202020204" pitchFamily="34" charset="0"/>
              </a:rPr>
              <a:t>Le passività (fonti) sono raggruppate secondo la loro esigibilità.</a:t>
            </a:r>
          </a:p>
        </p:txBody>
      </p:sp>
      <p:grpSp>
        <p:nvGrpSpPr>
          <p:cNvPr id="8" name="Group 6">
            <a:extLst>
              <a:ext uri="{FF2B5EF4-FFF2-40B4-BE49-F238E27FC236}">
                <a16:creationId xmlns:a16="http://schemas.microsoft.com/office/drawing/2014/main" id="{A65B48F1-E928-9E4A-AF1E-4B2D129E38E5}"/>
              </a:ext>
            </a:extLst>
          </p:cNvPr>
          <p:cNvGrpSpPr>
            <a:grpSpLocks/>
          </p:cNvGrpSpPr>
          <p:nvPr/>
        </p:nvGrpSpPr>
        <p:grpSpPr bwMode="auto">
          <a:xfrm>
            <a:off x="755650" y="2133600"/>
            <a:ext cx="7632700" cy="3903663"/>
            <a:chOff x="980" y="1481"/>
            <a:chExt cx="4828" cy="2661"/>
          </a:xfrm>
        </p:grpSpPr>
        <p:sp>
          <p:nvSpPr>
            <p:cNvPr id="10" name="Rectangle 7">
              <a:extLst>
                <a:ext uri="{FF2B5EF4-FFF2-40B4-BE49-F238E27FC236}">
                  <a16:creationId xmlns:a16="http://schemas.microsoft.com/office/drawing/2014/main" id="{B0E314F6-FFE9-D745-9293-143EB6826AC7}"/>
                </a:ext>
              </a:extLst>
            </p:cNvPr>
            <p:cNvSpPr>
              <a:spLocks noChangeArrowheads="1"/>
            </p:cNvSpPr>
            <p:nvPr/>
          </p:nvSpPr>
          <p:spPr bwMode="auto">
            <a:xfrm>
              <a:off x="981" y="1481"/>
              <a:ext cx="2407" cy="1281"/>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Attivo fisso (AF)</a:t>
              </a:r>
            </a:p>
            <a:p>
              <a:pPr algn="ctr" defTabSz="914400" eaLnBrk="1" hangingPunct="1">
                <a:lnSpc>
                  <a:spcPct val="100000"/>
                </a:lnSpc>
                <a:buClrTx/>
                <a:buSzTx/>
                <a:buFontTx/>
                <a:buNone/>
              </a:pPr>
              <a:r>
                <a:rPr lang="it-IT" altLang="it-IT" sz="1600" dirty="0">
                  <a:solidFill>
                    <a:srgbClr val="CC3300"/>
                  </a:solidFill>
                  <a:latin typeface="Century Gothic" panose="020B0502020202020204" pitchFamily="34" charset="0"/>
                  <a:cs typeface="Arial" panose="020B0604020202020204" pitchFamily="34" charset="0"/>
                </a:rPr>
                <a:t>(investimenti &gt; 12 mesi)</a:t>
              </a:r>
            </a:p>
          </p:txBody>
        </p:sp>
        <p:sp>
          <p:nvSpPr>
            <p:cNvPr id="11" name="Rectangle 8">
              <a:extLst>
                <a:ext uri="{FF2B5EF4-FFF2-40B4-BE49-F238E27FC236}">
                  <a16:creationId xmlns:a16="http://schemas.microsoft.com/office/drawing/2014/main" id="{78AED5BD-6E17-9045-B26B-BCDAF2E21695}"/>
                </a:ext>
              </a:extLst>
            </p:cNvPr>
            <p:cNvSpPr>
              <a:spLocks noChangeArrowheads="1"/>
            </p:cNvSpPr>
            <p:nvPr/>
          </p:nvSpPr>
          <p:spPr bwMode="auto">
            <a:xfrm>
              <a:off x="981" y="2757"/>
              <a:ext cx="2408" cy="863"/>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Attivo</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a:t>
              </a: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circolante (AC)</a:t>
              </a:r>
            </a:p>
            <a:p>
              <a:pPr algn="ctr" defTabSz="914400" eaLnBrk="1" hangingPunct="1">
                <a:lnSpc>
                  <a:spcPct val="100000"/>
                </a:lnSpc>
                <a:buClrTx/>
                <a:buSzTx/>
                <a:buFontTx/>
                <a:buNone/>
              </a:pPr>
              <a:r>
                <a:rPr lang="it-IT" altLang="it-IT" sz="1600" dirty="0">
                  <a:solidFill>
                    <a:srgbClr val="CC3300"/>
                  </a:solidFill>
                  <a:latin typeface="Century Gothic" panose="020B0502020202020204" pitchFamily="34" charset="0"/>
                  <a:cs typeface="Arial" panose="020B0604020202020204" pitchFamily="34" charset="0"/>
                </a:rPr>
                <a:t>(investimenti che si trasformeranno</a:t>
              </a:r>
            </a:p>
            <a:p>
              <a:pPr algn="ctr" defTabSz="914400" eaLnBrk="1" hangingPunct="1">
                <a:lnSpc>
                  <a:spcPct val="100000"/>
                </a:lnSpc>
                <a:buClrTx/>
                <a:buSzTx/>
                <a:buFontTx/>
                <a:buNone/>
              </a:pPr>
              <a:r>
                <a:rPr lang="it-IT" altLang="it-IT" sz="1600" dirty="0">
                  <a:solidFill>
                    <a:srgbClr val="CC3300"/>
                  </a:solidFill>
                  <a:latin typeface="Century Gothic" panose="020B0502020202020204" pitchFamily="34" charset="0"/>
                  <a:cs typeface="Arial" panose="020B0604020202020204" pitchFamily="34" charset="0"/>
                </a:rPr>
                <a:t> in liquidità nei prossimi 12 mesi)</a:t>
              </a:r>
            </a:p>
          </p:txBody>
        </p:sp>
        <p:sp>
          <p:nvSpPr>
            <p:cNvPr id="12" name="Rectangle 9">
              <a:extLst>
                <a:ext uri="{FF2B5EF4-FFF2-40B4-BE49-F238E27FC236}">
                  <a16:creationId xmlns:a16="http://schemas.microsoft.com/office/drawing/2014/main" id="{A19A148C-6FEE-8F44-831A-65216D0A1DAD}"/>
                </a:ext>
              </a:extLst>
            </p:cNvPr>
            <p:cNvSpPr>
              <a:spLocks noChangeArrowheads="1"/>
            </p:cNvSpPr>
            <p:nvPr/>
          </p:nvSpPr>
          <p:spPr bwMode="auto">
            <a:xfrm>
              <a:off x="981" y="3626"/>
              <a:ext cx="2408" cy="493"/>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Capitale</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a:t>
              </a: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investito (CI)</a:t>
              </a:r>
            </a:p>
          </p:txBody>
        </p:sp>
        <p:sp>
          <p:nvSpPr>
            <p:cNvPr id="13" name="Rectangle 10">
              <a:extLst>
                <a:ext uri="{FF2B5EF4-FFF2-40B4-BE49-F238E27FC236}">
                  <a16:creationId xmlns:a16="http://schemas.microsoft.com/office/drawing/2014/main" id="{02A6D794-0E7E-C544-9A23-CC6BCE56DE79}"/>
                </a:ext>
              </a:extLst>
            </p:cNvPr>
            <p:cNvSpPr>
              <a:spLocks noChangeArrowheads="1"/>
            </p:cNvSpPr>
            <p:nvPr/>
          </p:nvSpPr>
          <p:spPr bwMode="auto">
            <a:xfrm>
              <a:off x="3394" y="1481"/>
              <a:ext cx="2408" cy="568"/>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Mezzi</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a:t>
              </a: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propri (MP)</a:t>
              </a:r>
            </a:p>
            <a:p>
              <a:pPr algn="ctr" defTabSz="914400" eaLnBrk="1" hangingPunct="1">
                <a:lnSpc>
                  <a:spcPct val="70000"/>
                </a:lnSpc>
                <a:buClrTx/>
                <a:buSzTx/>
                <a:buFontTx/>
                <a:buNone/>
              </a:pPr>
              <a:r>
                <a:rPr lang="it-IT" altLang="it-IT" sz="1600" dirty="0">
                  <a:solidFill>
                    <a:srgbClr val="CC3300"/>
                  </a:solidFill>
                  <a:latin typeface="Century Gothic" panose="020B0502020202020204" pitchFamily="34" charset="0"/>
                  <a:cs typeface="Arial" panose="020B0604020202020204" pitchFamily="34" charset="0"/>
                </a:rPr>
                <a:t>(risorse di pertinenza dei soci, </a:t>
              </a:r>
            </a:p>
            <a:p>
              <a:pPr algn="ctr" defTabSz="914400" eaLnBrk="1" hangingPunct="1">
                <a:lnSpc>
                  <a:spcPct val="70000"/>
                </a:lnSpc>
                <a:buClrTx/>
                <a:buSzTx/>
                <a:buFontTx/>
                <a:buNone/>
              </a:pPr>
              <a:r>
                <a:rPr lang="it-IT" altLang="it-IT" sz="1600" dirty="0">
                  <a:solidFill>
                    <a:srgbClr val="CC3300"/>
                  </a:solidFill>
                  <a:latin typeface="Century Gothic" panose="020B0502020202020204" pitchFamily="34" charset="0"/>
                  <a:cs typeface="Arial" panose="020B0604020202020204" pitchFamily="34" charset="0"/>
                </a:rPr>
                <a:t>con scadenza non definita)</a:t>
              </a:r>
            </a:p>
          </p:txBody>
        </p:sp>
        <p:sp>
          <p:nvSpPr>
            <p:cNvPr id="14" name="Rectangle 11">
              <a:extLst>
                <a:ext uri="{FF2B5EF4-FFF2-40B4-BE49-F238E27FC236}">
                  <a16:creationId xmlns:a16="http://schemas.microsoft.com/office/drawing/2014/main" id="{60F281C0-2179-7541-84E5-E9BF4002188C}"/>
                </a:ext>
              </a:extLst>
            </p:cNvPr>
            <p:cNvSpPr>
              <a:spLocks noChangeArrowheads="1"/>
            </p:cNvSpPr>
            <p:nvPr/>
          </p:nvSpPr>
          <p:spPr bwMode="auto">
            <a:xfrm>
              <a:off x="3394" y="2048"/>
              <a:ext cx="2408" cy="1117"/>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Passività consolidate (</a:t>
              </a:r>
              <a:r>
                <a:rPr lang="it-IT" altLang="it-IT" sz="2000" dirty="0" err="1">
                  <a:solidFill>
                    <a:schemeClr val="tx1">
                      <a:lumMod val="75000"/>
                      <a:lumOff val="25000"/>
                    </a:schemeClr>
                  </a:solidFill>
                  <a:latin typeface="Century Gothic" panose="020B0502020202020204" pitchFamily="34" charset="0"/>
                  <a:cs typeface="Arial" panose="020B0604020202020204" pitchFamily="34" charset="0"/>
                </a:rPr>
                <a:t>Pml</a:t>
              </a: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a:t>
              </a:r>
            </a:p>
            <a:p>
              <a:pPr algn="ctr" defTabSz="914400" eaLnBrk="1" hangingPunct="1">
                <a:lnSpc>
                  <a:spcPct val="100000"/>
                </a:lnSpc>
                <a:buClrTx/>
                <a:buSzTx/>
                <a:buFontTx/>
                <a:buNone/>
              </a:pPr>
              <a:r>
                <a:rPr lang="it-IT" altLang="it-IT" sz="1600" dirty="0">
                  <a:solidFill>
                    <a:srgbClr val="CC3300"/>
                  </a:solidFill>
                  <a:latin typeface="Century Gothic" panose="020B0502020202020204" pitchFamily="34" charset="0"/>
                  <a:cs typeface="Arial" panose="020B0604020202020204" pitchFamily="34" charset="0"/>
                </a:rPr>
                <a:t>(finanziamenti con </a:t>
              </a:r>
            </a:p>
            <a:p>
              <a:pPr algn="ctr" defTabSz="914400" eaLnBrk="1" hangingPunct="1">
                <a:lnSpc>
                  <a:spcPct val="100000"/>
                </a:lnSpc>
                <a:buClrTx/>
                <a:buSzTx/>
                <a:buFontTx/>
                <a:buNone/>
              </a:pPr>
              <a:r>
                <a:rPr lang="it-IT" altLang="it-IT" sz="1600" dirty="0">
                  <a:solidFill>
                    <a:srgbClr val="CC3300"/>
                  </a:solidFill>
                  <a:latin typeface="Century Gothic" panose="020B0502020202020204" pitchFamily="34" charset="0"/>
                  <a:cs typeface="Arial" panose="020B0604020202020204" pitchFamily="34" charset="0"/>
                </a:rPr>
                <a:t>rimborso &gt; 12 mesi)</a:t>
              </a:r>
            </a:p>
          </p:txBody>
        </p:sp>
        <p:sp>
          <p:nvSpPr>
            <p:cNvPr id="15" name="Rectangle 12">
              <a:extLst>
                <a:ext uri="{FF2B5EF4-FFF2-40B4-BE49-F238E27FC236}">
                  <a16:creationId xmlns:a16="http://schemas.microsoft.com/office/drawing/2014/main" id="{7BD147E1-9879-8B4C-9DD5-ABA9FAC206B8}"/>
                </a:ext>
              </a:extLst>
            </p:cNvPr>
            <p:cNvSpPr>
              <a:spLocks noChangeArrowheads="1"/>
            </p:cNvSpPr>
            <p:nvPr/>
          </p:nvSpPr>
          <p:spPr bwMode="auto">
            <a:xfrm>
              <a:off x="3394" y="3167"/>
              <a:ext cx="2408" cy="451"/>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Passività</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a:t>
              </a: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correnti (Pb)</a:t>
              </a:r>
            </a:p>
            <a:p>
              <a:pPr algn="ctr" defTabSz="914400" eaLnBrk="1" hangingPunct="1">
                <a:lnSpc>
                  <a:spcPct val="80000"/>
                </a:lnSpc>
                <a:buClrTx/>
                <a:buSzTx/>
                <a:buFontTx/>
                <a:buNone/>
              </a:pPr>
              <a:r>
                <a:rPr lang="it-IT" altLang="it-IT" sz="1600" dirty="0">
                  <a:solidFill>
                    <a:srgbClr val="CC3300"/>
                  </a:solidFill>
                  <a:latin typeface="Century Gothic" panose="020B0502020202020204" pitchFamily="34" charset="0"/>
                  <a:cs typeface="Arial" panose="020B0604020202020204" pitchFamily="34" charset="0"/>
                </a:rPr>
                <a:t>(uscite entro 12 mesi)</a:t>
              </a:r>
            </a:p>
          </p:txBody>
        </p:sp>
        <p:sp>
          <p:nvSpPr>
            <p:cNvPr id="16" name="Rectangle 13">
              <a:extLst>
                <a:ext uri="{FF2B5EF4-FFF2-40B4-BE49-F238E27FC236}">
                  <a16:creationId xmlns:a16="http://schemas.microsoft.com/office/drawing/2014/main" id="{25623E54-D962-EC4A-9878-B4E921910975}"/>
                </a:ext>
              </a:extLst>
            </p:cNvPr>
            <p:cNvSpPr>
              <a:spLocks noChangeArrowheads="1"/>
            </p:cNvSpPr>
            <p:nvPr/>
          </p:nvSpPr>
          <p:spPr bwMode="auto">
            <a:xfrm>
              <a:off x="3394" y="3626"/>
              <a:ext cx="2408" cy="493"/>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0000"/>
                </a:lnSpc>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Capitale</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a:t>
              </a:r>
            </a:p>
            <a:p>
              <a:pPr algn="ctr" defTabSz="914400" eaLnBrk="1" hangingPunct="1">
                <a:lnSpc>
                  <a:spcPct val="80000"/>
                </a:lnSpc>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di</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a:t>
              </a: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finanziamento (CF)</a:t>
              </a:r>
            </a:p>
          </p:txBody>
        </p:sp>
        <p:sp>
          <p:nvSpPr>
            <p:cNvPr id="17" name="Line 14">
              <a:extLst>
                <a:ext uri="{FF2B5EF4-FFF2-40B4-BE49-F238E27FC236}">
                  <a16:creationId xmlns:a16="http://schemas.microsoft.com/office/drawing/2014/main" id="{2FA63029-0A2D-2947-81FD-AAFBE3B15BB9}"/>
                </a:ext>
              </a:extLst>
            </p:cNvPr>
            <p:cNvSpPr>
              <a:spLocks noChangeShapeType="1"/>
            </p:cNvSpPr>
            <p:nvPr/>
          </p:nvSpPr>
          <p:spPr bwMode="auto">
            <a:xfrm>
              <a:off x="981" y="3614"/>
              <a:ext cx="4827" cy="0"/>
            </a:xfrm>
            <a:prstGeom prst="line">
              <a:avLst/>
            </a:prstGeom>
            <a:noFill/>
            <a:ln w="101600" cmpd="tri">
              <a:solidFill>
                <a:srgbClr val="002060"/>
              </a:solidFill>
              <a:round/>
              <a:headEnd/>
              <a:tailEn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sp>
          <p:nvSpPr>
            <p:cNvPr id="18" name="Line 15">
              <a:extLst>
                <a:ext uri="{FF2B5EF4-FFF2-40B4-BE49-F238E27FC236}">
                  <a16:creationId xmlns:a16="http://schemas.microsoft.com/office/drawing/2014/main" id="{7C2B160E-A04D-154B-9E1F-EF3ECFDE4815}"/>
                </a:ext>
              </a:extLst>
            </p:cNvPr>
            <p:cNvSpPr>
              <a:spLocks noChangeShapeType="1"/>
            </p:cNvSpPr>
            <p:nvPr/>
          </p:nvSpPr>
          <p:spPr bwMode="auto">
            <a:xfrm>
              <a:off x="980" y="4142"/>
              <a:ext cx="4827" cy="0"/>
            </a:xfrm>
            <a:prstGeom prst="line">
              <a:avLst/>
            </a:prstGeom>
            <a:noFill/>
            <a:ln w="101600" cmpd="tri">
              <a:solidFill>
                <a:srgbClr val="002060"/>
              </a:solidFill>
              <a:round/>
              <a:headEnd/>
              <a:tailEn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grpSp>
      <p:sp>
        <p:nvSpPr>
          <p:cNvPr id="2" name="Rettangolo 1">
            <a:extLst>
              <a:ext uri="{FF2B5EF4-FFF2-40B4-BE49-F238E27FC236}">
                <a16:creationId xmlns:a16="http://schemas.microsoft.com/office/drawing/2014/main" id="{CB7E4E2F-766A-DB48-B37B-35F07DA50077}"/>
              </a:ext>
            </a:extLst>
          </p:cNvPr>
          <p:cNvSpPr/>
          <p:nvPr/>
        </p:nvSpPr>
        <p:spPr>
          <a:xfrm>
            <a:off x="2615784" y="854439"/>
            <a:ext cx="4586990" cy="382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IL PUNTO DI ARRIVO</a:t>
            </a:r>
          </a:p>
        </p:txBody>
      </p:sp>
    </p:spTree>
    <p:extLst>
      <p:ext uri="{BB962C8B-B14F-4D97-AF65-F5344CB8AC3E}">
        <p14:creationId xmlns:p14="http://schemas.microsoft.com/office/powerpoint/2010/main" val="6398768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SCHEMA ANALITICO DI RICLASS. SECONDO IL CRITERIO FINANZIARIO</a:t>
            </a:r>
          </a:p>
        </p:txBody>
      </p:sp>
      <p:grpSp>
        <p:nvGrpSpPr>
          <p:cNvPr id="2" name="Gruppo 1">
            <a:extLst>
              <a:ext uri="{FF2B5EF4-FFF2-40B4-BE49-F238E27FC236}">
                <a16:creationId xmlns:a16="http://schemas.microsoft.com/office/drawing/2014/main" id="{8BFCE7E1-7AD8-4210-BDEA-4E5571D5D517}"/>
              </a:ext>
            </a:extLst>
          </p:cNvPr>
          <p:cNvGrpSpPr/>
          <p:nvPr/>
        </p:nvGrpSpPr>
        <p:grpSpPr>
          <a:xfrm>
            <a:off x="322263" y="836613"/>
            <a:ext cx="8715375" cy="4105275"/>
            <a:chOff x="322263" y="836613"/>
            <a:chExt cx="8715375" cy="4105275"/>
          </a:xfrm>
        </p:grpSpPr>
        <p:sp>
          <p:nvSpPr>
            <p:cNvPr id="18" name="Rectangle 5">
              <a:extLst>
                <a:ext uri="{FF2B5EF4-FFF2-40B4-BE49-F238E27FC236}">
                  <a16:creationId xmlns:a16="http://schemas.microsoft.com/office/drawing/2014/main" id="{0B113EAC-4872-5F43-B01E-6D90B457447F}"/>
                </a:ext>
              </a:extLst>
            </p:cNvPr>
            <p:cNvSpPr>
              <a:spLocks noChangeArrowheads="1"/>
            </p:cNvSpPr>
            <p:nvPr/>
          </p:nvSpPr>
          <p:spPr bwMode="auto">
            <a:xfrm>
              <a:off x="4681538" y="1304925"/>
              <a:ext cx="3275012" cy="122080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a:solidFill>
                    <a:schemeClr val="tx1"/>
                  </a:solidFill>
                  <a:latin typeface="Century Gothic" panose="020B0502020202020204" pitchFamily="34" charset="0"/>
                  <a:cs typeface="Arial" panose="020B0604020202020204" pitchFamily="34" charset="0"/>
                </a:rPr>
                <a:t>Mezzi propri (MP)</a:t>
              </a:r>
              <a:br>
                <a:rPr lang="it-IT" altLang="it-IT" sz="1600">
                  <a:solidFill>
                    <a:schemeClr val="tx1"/>
                  </a:solidFill>
                  <a:latin typeface="Century Gothic" panose="020B0502020202020204" pitchFamily="34" charset="0"/>
                  <a:cs typeface="Arial" panose="020B0604020202020204" pitchFamily="34" charset="0"/>
                </a:rPr>
              </a:br>
              <a:r>
                <a:rPr lang="it-IT" altLang="it-IT" sz="1400">
                  <a:solidFill>
                    <a:schemeClr val="tx1"/>
                  </a:solidFill>
                  <a:latin typeface="Century Gothic" panose="020B0502020202020204" pitchFamily="34" charset="0"/>
                  <a:cs typeface="Arial" panose="020B0604020202020204" pitchFamily="34" charset="0"/>
                </a:rPr>
                <a:t>(Patrimonio netto)</a:t>
              </a:r>
            </a:p>
          </p:txBody>
        </p:sp>
        <p:grpSp>
          <p:nvGrpSpPr>
            <p:cNvPr id="19" name="Group 6">
              <a:extLst>
                <a:ext uri="{FF2B5EF4-FFF2-40B4-BE49-F238E27FC236}">
                  <a16:creationId xmlns:a16="http://schemas.microsoft.com/office/drawing/2014/main" id="{FF3BB1C3-9E51-9E4A-B7EA-B7B8FBB99F51}"/>
                </a:ext>
              </a:extLst>
            </p:cNvPr>
            <p:cNvGrpSpPr>
              <a:grpSpLocks/>
            </p:cNvGrpSpPr>
            <p:nvPr/>
          </p:nvGrpSpPr>
          <p:grpSpPr bwMode="auto">
            <a:xfrm>
              <a:off x="322263" y="836613"/>
              <a:ext cx="8715375" cy="4105275"/>
              <a:chOff x="203" y="845"/>
              <a:chExt cx="5490" cy="2620"/>
            </a:xfrm>
          </p:grpSpPr>
          <p:sp>
            <p:nvSpPr>
              <p:cNvPr id="20" name="Rectangle 7">
                <a:extLst>
                  <a:ext uri="{FF2B5EF4-FFF2-40B4-BE49-F238E27FC236}">
                    <a16:creationId xmlns:a16="http://schemas.microsoft.com/office/drawing/2014/main" id="{A86F8A35-2DE2-DA43-914B-949D0BF005BB}"/>
                  </a:ext>
                </a:extLst>
              </p:cNvPr>
              <p:cNvSpPr>
                <a:spLocks noChangeArrowheads="1"/>
              </p:cNvSpPr>
              <p:nvPr/>
            </p:nvSpPr>
            <p:spPr bwMode="auto">
              <a:xfrm>
                <a:off x="521" y="1752"/>
                <a:ext cx="318" cy="1270"/>
              </a:xfrm>
              <a:prstGeom prst="rect">
                <a:avLst/>
              </a:prstGeom>
              <a:solidFill>
                <a:schemeClr val="accent1"/>
              </a:solidFill>
              <a:ln w="9525">
                <a:solidFill>
                  <a:schemeClr val="tx1"/>
                </a:solidFill>
                <a:miter lim="800000"/>
                <a:headEnd/>
                <a:tailEnd/>
              </a:ln>
            </p:spPr>
            <p:txBody>
              <a:bodyPr wrap="none" anchor="ctr"/>
              <a:lstStyle/>
              <a:p>
                <a:pPr algn="ctr" hangingPunct="1">
                  <a:lnSpc>
                    <a:spcPct val="100000"/>
                  </a:lnSpc>
                  <a:buClrTx/>
                  <a:buSzTx/>
                  <a:buFontTx/>
                  <a:buNone/>
                </a:pPr>
                <a:r>
                  <a:rPr lang="it-IT" altLang="it-IT" sz="1600">
                    <a:solidFill>
                      <a:schemeClr val="bg1"/>
                    </a:solidFill>
                    <a:latin typeface="Century Gothic" panose="020B0502020202020204" pitchFamily="34" charset="0"/>
                    <a:cs typeface="Arial" panose="020B0604020202020204" pitchFamily="34" charset="0"/>
                  </a:rPr>
                  <a:t>AC</a:t>
                </a:r>
              </a:p>
            </p:txBody>
          </p:sp>
          <p:grpSp>
            <p:nvGrpSpPr>
              <p:cNvPr id="21" name="Group 8">
                <a:extLst>
                  <a:ext uri="{FF2B5EF4-FFF2-40B4-BE49-F238E27FC236}">
                    <a16:creationId xmlns:a16="http://schemas.microsoft.com/office/drawing/2014/main" id="{67407CD8-3B56-814F-8D04-0631A5A2FDA6}"/>
                  </a:ext>
                </a:extLst>
              </p:cNvPr>
              <p:cNvGrpSpPr>
                <a:grpSpLocks/>
              </p:cNvGrpSpPr>
              <p:nvPr/>
            </p:nvGrpSpPr>
            <p:grpSpPr bwMode="auto">
              <a:xfrm>
                <a:off x="203" y="845"/>
                <a:ext cx="5490" cy="2620"/>
                <a:chOff x="203" y="838"/>
                <a:chExt cx="5490" cy="2620"/>
              </a:xfrm>
            </p:grpSpPr>
            <p:sp>
              <p:nvSpPr>
                <p:cNvPr id="22" name="Text Box 9">
                  <a:extLst>
                    <a:ext uri="{FF2B5EF4-FFF2-40B4-BE49-F238E27FC236}">
                      <a16:creationId xmlns:a16="http://schemas.microsoft.com/office/drawing/2014/main" id="{9AAD2D54-DA11-FD4E-9285-4AAE4D3930E5}"/>
                    </a:ext>
                  </a:extLst>
                </p:cNvPr>
                <p:cNvSpPr txBox="1">
                  <a:spLocks noChangeArrowheads="1"/>
                </p:cNvSpPr>
                <p:nvPr/>
              </p:nvSpPr>
              <p:spPr bwMode="auto">
                <a:xfrm>
                  <a:off x="1429" y="838"/>
                  <a:ext cx="792" cy="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4" rIns="91408" bIns="45704">
                  <a:spAutoFit/>
                </a:bodyPr>
                <a:lstStyle/>
                <a:p>
                  <a:pPr hangingPunct="1">
                    <a:lnSpc>
                      <a:spcPct val="100000"/>
                    </a:lnSpc>
                    <a:buClrTx/>
                    <a:buSzTx/>
                    <a:buFontTx/>
                    <a:buNone/>
                  </a:pPr>
                  <a:r>
                    <a:rPr lang="it-IT" altLang="it-IT" sz="2000" dirty="0">
                      <a:solidFill>
                        <a:schemeClr val="tx1">
                          <a:lumMod val="65000"/>
                          <a:lumOff val="35000"/>
                        </a:schemeClr>
                      </a:solidFill>
                      <a:latin typeface="Century Gothic" panose="020B0502020202020204" pitchFamily="34" charset="0"/>
                      <a:cs typeface="Arial" panose="020B0604020202020204" pitchFamily="34" charset="0"/>
                    </a:rPr>
                    <a:t>Impieghi</a:t>
                  </a:r>
                </a:p>
              </p:txBody>
            </p:sp>
            <p:sp>
              <p:nvSpPr>
                <p:cNvPr id="23" name="Text Box 10">
                  <a:extLst>
                    <a:ext uri="{FF2B5EF4-FFF2-40B4-BE49-F238E27FC236}">
                      <a16:creationId xmlns:a16="http://schemas.microsoft.com/office/drawing/2014/main" id="{B6BB6908-1CFF-C64D-BB77-9147D19BE7FB}"/>
                    </a:ext>
                  </a:extLst>
                </p:cNvPr>
                <p:cNvSpPr txBox="1">
                  <a:spLocks noChangeArrowheads="1"/>
                </p:cNvSpPr>
                <p:nvPr/>
              </p:nvSpPr>
              <p:spPr bwMode="auto">
                <a:xfrm>
                  <a:off x="3745" y="845"/>
                  <a:ext cx="487" cy="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4" rIns="91408" bIns="45704">
                  <a:spAutoFit/>
                </a:bodyPr>
                <a:lstStyle/>
                <a:p>
                  <a:pPr hangingPunct="1">
                    <a:lnSpc>
                      <a:spcPct val="100000"/>
                    </a:lnSpc>
                    <a:buClrTx/>
                    <a:buSzTx/>
                    <a:buFontTx/>
                    <a:buNone/>
                  </a:pPr>
                  <a:r>
                    <a:rPr lang="it-IT" altLang="it-IT" sz="2000">
                      <a:solidFill>
                        <a:schemeClr val="tx1">
                          <a:lumMod val="65000"/>
                          <a:lumOff val="35000"/>
                        </a:schemeClr>
                      </a:solidFill>
                      <a:latin typeface="Century Gothic" panose="020B0502020202020204" pitchFamily="34" charset="0"/>
                      <a:cs typeface="Arial" panose="020B0604020202020204" pitchFamily="34" charset="0"/>
                    </a:rPr>
                    <a:t>Fonti</a:t>
                  </a:r>
                </a:p>
              </p:txBody>
            </p:sp>
            <p:sp>
              <p:nvSpPr>
                <p:cNvPr id="24" name="Rectangle 11">
                  <a:extLst>
                    <a:ext uri="{FF2B5EF4-FFF2-40B4-BE49-F238E27FC236}">
                      <a16:creationId xmlns:a16="http://schemas.microsoft.com/office/drawing/2014/main" id="{FAD43644-7D38-5D46-8266-49E58934AD4C}"/>
                    </a:ext>
                  </a:extLst>
                </p:cNvPr>
                <p:cNvSpPr>
                  <a:spLocks noChangeArrowheads="1"/>
                </p:cNvSpPr>
                <p:nvPr/>
              </p:nvSpPr>
              <p:spPr bwMode="auto">
                <a:xfrm>
                  <a:off x="884" y="1132"/>
                  <a:ext cx="2065" cy="62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Imm.ni </a:t>
                  </a:r>
                  <a:r>
                    <a:rPr lang="it-IT" altLang="it-IT" sz="1600" dirty="0" err="1">
                      <a:solidFill>
                        <a:schemeClr val="tx1">
                          <a:lumMod val="65000"/>
                          <a:lumOff val="35000"/>
                        </a:schemeClr>
                      </a:solidFill>
                      <a:latin typeface="Century Gothic" panose="020B0502020202020204" pitchFamily="34" charset="0"/>
                      <a:cs typeface="Arial" panose="020B0604020202020204" pitchFamily="34" charset="0"/>
                    </a:rPr>
                    <a:t>tec</a:t>
                  </a: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 materiali (</a:t>
                  </a:r>
                  <a:r>
                    <a:rPr lang="it-IT" altLang="it-IT" sz="1600" dirty="0" err="1">
                      <a:solidFill>
                        <a:schemeClr val="tx1">
                          <a:lumMod val="65000"/>
                          <a:lumOff val="35000"/>
                        </a:schemeClr>
                      </a:solidFill>
                      <a:latin typeface="Century Gothic" panose="020B0502020202020204" pitchFamily="34" charset="0"/>
                      <a:cs typeface="Arial" panose="020B0604020202020204" pitchFamily="34" charset="0"/>
                    </a:rPr>
                    <a:t>Itm</a:t>
                  </a: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a:t>
                  </a:r>
                </a:p>
                <a:p>
                  <a:pPr algn="ctr" defTabSz="914400" eaLnBrk="1" hangingPunct="1">
                    <a:lnSpc>
                      <a:spcPct val="9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Imm.ni </a:t>
                  </a:r>
                  <a:r>
                    <a:rPr lang="it-IT" altLang="it-IT" sz="1600" dirty="0" err="1">
                      <a:solidFill>
                        <a:schemeClr val="tx1">
                          <a:lumMod val="65000"/>
                          <a:lumOff val="35000"/>
                        </a:schemeClr>
                      </a:solidFill>
                      <a:latin typeface="Century Gothic" panose="020B0502020202020204" pitchFamily="34" charset="0"/>
                      <a:cs typeface="Arial" panose="020B0604020202020204" pitchFamily="34" charset="0"/>
                    </a:rPr>
                    <a:t>tec</a:t>
                  </a: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 immateriali (</a:t>
                  </a:r>
                  <a:r>
                    <a:rPr lang="it-IT" altLang="it-IT" sz="1600" dirty="0" err="1">
                      <a:solidFill>
                        <a:schemeClr val="tx1">
                          <a:lumMod val="65000"/>
                          <a:lumOff val="35000"/>
                        </a:schemeClr>
                      </a:solidFill>
                      <a:latin typeface="Century Gothic" panose="020B0502020202020204" pitchFamily="34" charset="0"/>
                      <a:cs typeface="Arial" panose="020B0604020202020204" pitchFamily="34" charset="0"/>
                    </a:rPr>
                    <a:t>Iti</a:t>
                  </a: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a:t>
                  </a:r>
                </a:p>
                <a:p>
                  <a:pPr algn="ctr" defTabSz="914400" eaLnBrk="1" hangingPunct="1">
                    <a:lnSpc>
                      <a:spcPct val="9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Imm.ni finanziarie (If)</a:t>
                  </a:r>
                </a:p>
              </p:txBody>
            </p:sp>
            <p:sp>
              <p:nvSpPr>
                <p:cNvPr id="25" name="Rectangle 12">
                  <a:extLst>
                    <a:ext uri="{FF2B5EF4-FFF2-40B4-BE49-F238E27FC236}">
                      <a16:creationId xmlns:a16="http://schemas.microsoft.com/office/drawing/2014/main" id="{4431F10B-2DAD-5640-8288-82842F148F75}"/>
                    </a:ext>
                  </a:extLst>
                </p:cNvPr>
                <p:cNvSpPr>
                  <a:spLocks noChangeArrowheads="1"/>
                </p:cNvSpPr>
                <p:nvPr/>
              </p:nvSpPr>
              <p:spPr bwMode="auto">
                <a:xfrm>
                  <a:off x="884" y="1760"/>
                  <a:ext cx="2065" cy="324"/>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Disponibilità </a:t>
                  </a:r>
                </a:p>
                <a:p>
                  <a:pPr algn="ctr" defTabSz="914400" eaLnBrk="1" hangingPunct="1">
                    <a:lnSpc>
                      <a:spcPct val="10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(Rimanenze, risconti attivi) (M)</a:t>
                  </a:r>
                </a:p>
              </p:txBody>
            </p:sp>
            <p:sp>
              <p:nvSpPr>
                <p:cNvPr id="26" name="Rectangle 13">
                  <a:extLst>
                    <a:ext uri="{FF2B5EF4-FFF2-40B4-BE49-F238E27FC236}">
                      <a16:creationId xmlns:a16="http://schemas.microsoft.com/office/drawing/2014/main" id="{BA124430-AB6A-7F45-B111-5E7D8F0DD539}"/>
                    </a:ext>
                  </a:extLst>
                </p:cNvPr>
                <p:cNvSpPr>
                  <a:spLocks noChangeArrowheads="1"/>
                </p:cNvSpPr>
                <p:nvPr/>
              </p:nvSpPr>
              <p:spPr bwMode="auto">
                <a:xfrm>
                  <a:off x="884" y="2084"/>
                  <a:ext cx="2065" cy="49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Liquidità differite (Ld)</a:t>
                  </a:r>
                </a:p>
              </p:txBody>
            </p:sp>
            <p:sp>
              <p:nvSpPr>
                <p:cNvPr id="27" name="Rectangle 14">
                  <a:extLst>
                    <a:ext uri="{FF2B5EF4-FFF2-40B4-BE49-F238E27FC236}">
                      <a16:creationId xmlns:a16="http://schemas.microsoft.com/office/drawing/2014/main" id="{75A22E02-4E0A-2146-B513-7BD127CD94A0}"/>
                    </a:ext>
                  </a:extLst>
                </p:cNvPr>
                <p:cNvSpPr>
                  <a:spLocks noChangeArrowheads="1"/>
                </p:cNvSpPr>
                <p:nvPr/>
              </p:nvSpPr>
              <p:spPr bwMode="auto">
                <a:xfrm>
                  <a:off x="884" y="2581"/>
                  <a:ext cx="2065" cy="43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Liquidità immediate (Li)</a:t>
                  </a:r>
                </a:p>
              </p:txBody>
            </p:sp>
            <p:sp>
              <p:nvSpPr>
                <p:cNvPr id="28" name="Rectangle 15">
                  <a:extLst>
                    <a:ext uri="{FF2B5EF4-FFF2-40B4-BE49-F238E27FC236}">
                      <a16:creationId xmlns:a16="http://schemas.microsoft.com/office/drawing/2014/main" id="{B33CC8DE-852F-B648-AF12-0BC6AEE07515}"/>
                    </a:ext>
                  </a:extLst>
                </p:cNvPr>
                <p:cNvSpPr>
                  <a:spLocks noChangeArrowheads="1"/>
                </p:cNvSpPr>
                <p:nvPr/>
              </p:nvSpPr>
              <p:spPr bwMode="auto">
                <a:xfrm>
                  <a:off x="884" y="3016"/>
                  <a:ext cx="2065" cy="44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b="1">
                      <a:solidFill>
                        <a:schemeClr val="tx1">
                          <a:lumMod val="65000"/>
                          <a:lumOff val="35000"/>
                        </a:schemeClr>
                      </a:solidFill>
                      <a:latin typeface="Century Gothic" panose="020B0502020202020204" pitchFamily="34" charset="0"/>
                      <a:cs typeface="Arial" panose="020B0604020202020204" pitchFamily="34" charset="0"/>
                    </a:rPr>
                    <a:t>Capitale investito (CI) (*)</a:t>
                  </a:r>
                </a:p>
              </p:txBody>
            </p:sp>
            <p:sp>
              <p:nvSpPr>
                <p:cNvPr id="29" name="Rectangle 16">
                  <a:extLst>
                    <a:ext uri="{FF2B5EF4-FFF2-40B4-BE49-F238E27FC236}">
                      <a16:creationId xmlns:a16="http://schemas.microsoft.com/office/drawing/2014/main" id="{A3152925-B669-6447-96A7-6F88384A6281}"/>
                    </a:ext>
                  </a:extLst>
                </p:cNvPr>
                <p:cNvSpPr>
                  <a:spLocks noChangeArrowheads="1"/>
                </p:cNvSpPr>
                <p:nvPr/>
              </p:nvSpPr>
              <p:spPr bwMode="auto">
                <a:xfrm>
                  <a:off x="2949" y="1916"/>
                  <a:ext cx="2063" cy="53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Passività consolidate (Pml)</a:t>
                  </a:r>
                </a:p>
              </p:txBody>
            </p:sp>
            <p:sp>
              <p:nvSpPr>
                <p:cNvPr id="30" name="Rectangle 17">
                  <a:extLst>
                    <a:ext uri="{FF2B5EF4-FFF2-40B4-BE49-F238E27FC236}">
                      <a16:creationId xmlns:a16="http://schemas.microsoft.com/office/drawing/2014/main" id="{E259949C-EFAD-014D-A18A-AA75CA2F1607}"/>
                    </a:ext>
                  </a:extLst>
                </p:cNvPr>
                <p:cNvSpPr>
                  <a:spLocks noChangeArrowheads="1"/>
                </p:cNvSpPr>
                <p:nvPr/>
              </p:nvSpPr>
              <p:spPr bwMode="auto">
                <a:xfrm>
                  <a:off x="2949" y="2450"/>
                  <a:ext cx="2063" cy="56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Passività correnti (Pb)</a:t>
                  </a:r>
                </a:p>
              </p:txBody>
            </p:sp>
            <p:sp>
              <p:nvSpPr>
                <p:cNvPr id="31" name="Rectangle 18">
                  <a:extLst>
                    <a:ext uri="{FF2B5EF4-FFF2-40B4-BE49-F238E27FC236}">
                      <a16:creationId xmlns:a16="http://schemas.microsoft.com/office/drawing/2014/main" id="{0A726A4D-03BB-C540-BE88-99BCE5375785}"/>
                    </a:ext>
                  </a:extLst>
                </p:cNvPr>
                <p:cNvSpPr>
                  <a:spLocks noChangeArrowheads="1"/>
                </p:cNvSpPr>
                <p:nvPr/>
              </p:nvSpPr>
              <p:spPr bwMode="auto">
                <a:xfrm>
                  <a:off x="2949" y="3016"/>
                  <a:ext cx="2063" cy="44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b="1">
                      <a:solidFill>
                        <a:schemeClr val="tx1">
                          <a:lumMod val="65000"/>
                          <a:lumOff val="35000"/>
                        </a:schemeClr>
                      </a:solidFill>
                      <a:latin typeface="Century Gothic" panose="020B0502020202020204" pitchFamily="34" charset="0"/>
                      <a:cs typeface="Arial" panose="020B0604020202020204" pitchFamily="34" charset="0"/>
                    </a:rPr>
                    <a:t>Capitale di finanziamento (CF)</a:t>
                  </a:r>
                </a:p>
              </p:txBody>
            </p:sp>
            <p:sp>
              <p:nvSpPr>
                <p:cNvPr id="32" name="Rectangle 19">
                  <a:extLst>
                    <a:ext uri="{FF2B5EF4-FFF2-40B4-BE49-F238E27FC236}">
                      <a16:creationId xmlns:a16="http://schemas.microsoft.com/office/drawing/2014/main" id="{273B9C19-A54F-5643-B757-B057F50CA0F0}"/>
                    </a:ext>
                  </a:extLst>
                </p:cNvPr>
                <p:cNvSpPr>
                  <a:spLocks noChangeArrowheads="1"/>
                </p:cNvSpPr>
                <p:nvPr/>
              </p:nvSpPr>
              <p:spPr bwMode="auto">
                <a:xfrm>
                  <a:off x="521" y="1117"/>
                  <a:ext cx="318" cy="635"/>
                </a:xfrm>
                <a:prstGeom prst="rect">
                  <a:avLst/>
                </a:prstGeom>
                <a:solidFill>
                  <a:schemeClr val="accent2"/>
                </a:solidFill>
                <a:ln w="9525">
                  <a:solidFill>
                    <a:schemeClr val="tx1"/>
                  </a:solidFill>
                  <a:miter lim="800000"/>
                  <a:headEnd/>
                  <a:tailEnd/>
                </a:ln>
              </p:spPr>
              <p:txBody>
                <a:bodyPr wrap="none" anchor="ctr"/>
                <a:lstStyle/>
                <a:p>
                  <a:pPr algn="ctr"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AF</a:t>
                  </a:r>
                </a:p>
              </p:txBody>
            </p:sp>
            <p:sp>
              <p:nvSpPr>
                <p:cNvPr id="33" name="Rectangle 20">
                  <a:extLst>
                    <a:ext uri="{FF2B5EF4-FFF2-40B4-BE49-F238E27FC236}">
                      <a16:creationId xmlns:a16="http://schemas.microsoft.com/office/drawing/2014/main" id="{F5A49CEB-5522-1340-815F-CE3D82BF3BAD}"/>
                    </a:ext>
                  </a:extLst>
                </p:cNvPr>
                <p:cNvSpPr>
                  <a:spLocks noChangeArrowheads="1"/>
                </p:cNvSpPr>
                <p:nvPr/>
              </p:nvSpPr>
              <p:spPr bwMode="auto">
                <a:xfrm>
                  <a:off x="203" y="1117"/>
                  <a:ext cx="318" cy="1905"/>
                </a:xfrm>
                <a:prstGeom prst="rect">
                  <a:avLst/>
                </a:prstGeom>
                <a:solidFill>
                  <a:schemeClr val="accent4"/>
                </a:solidFill>
                <a:ln w="9525">
                  <a:solidFill>
                    <a:schemeClr val="tx1"/>
                  </a:solidFill>
                  <a:miter lim="800000"/>
                  <a:headEnd/>
                  <a:tailEnd/>
                </a:ln>
              </p:spPr>
              <p:txBody>
                <a:bodyPr wrap="none" anchor="ctr"/>
                <a:lstStyle/>
                <a:p>
                  <a:pPr algn="ctr" hangingPunct="1">
                    <a:lnSpc>
                      <a:spcPct val="10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CI</a:t>
                  </a:r>
                </a:p>
              </p:txBody>
            </p:sp>
            <p:sp>
              <p:nvSpPr>
                <p:cNvPr id="34" name="Rectangle 21">
                  <a:extLst>
                    <a:ext uri="{FF2B5EF4-FFF2-40B4-BE49-F238E27FC236}">
                      <a16:creationId xmlns:a16="http://schemas.microsoft.com/office/drawing/2014/main" id="{813F54F2-FDCE-3A47-A863-06281D5A2441}"/>
                    </a:ext>
                  </a:extLst>
                </p:cNvPr>
                <p:cNvSpPr>
                  <a:spLocks noChangeArrowheads="1"/>
                </p:cNvSpPr>
                <p:nvPr/>
              </p:nvSpPr>
              <p:spPr bwMode="auto">
                <a:xfrm>
                  <a:off x="5057" y="1117"/>
                  <a:ext cx="318" cy="816"/>
                </a:xfrm>
                <a:prstGeom prst="rect">
                  <a:avLst/>
                </a:prstGeom>
                <a:solidFill>
                  <a:schemeClr val="accent2"/>
                </a:solidFill>
                <a:ln w="9525">
                  <a:solidFill>
                    <a:schemeClr val="tx1"/>
                  </a:solidFill>
                  <a:miter lim="800000"/>
                  <a:headEnd/>
                  <a:tailEnd/>
                </a:ln>
              </p:spPr>
              <p:txBody>
                <a:bodyPr wrap="none" anchor="ctr"/>
                <a:lstStyle/>
                <a:p>
                  <a:pPr algn="ctr"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MP</a:t>
                  </a:r>
                </a:p>
              </p:txBody>
            </p:sp>
            <p:sp>
              <p:nvSpPr>
                <p:cNvPr id="35" name="Rectangle 22">
                  <a:extLst>
                    <a:ext uri="{FF2B5EF4-FFF2-40B4-BE49-F238E27FC236}">
                      <a16:creationId xmlns:a16="http://schemas.microsoft.com/office/drawing/2014/main" id="{BF361BA3-CE43-6842-AD4A-C568895515F1}"/>
                    </a:ext>
                  </a:extLst>
                </p:cNvPr>
                <p:cNvSpPr>
                  <a:spLocks noChangeArrowheads="1"/>
                </p:cNvSpPr>
                <p:nvPr/>
              </p:nvSpPr>
              <p:spPr bwMode="auto">
                <a:xfrm>
                  <a:off x="5057" y="1933"/>
                  <a:ext cx="318" cy="1089"/>
                </a:xfrm>
                <a:prstGeom prst="rect">
                  <a:avLst/>
                </a:prstGeom>
                <a:solidFill>
                  <a:schemeClr val="accent1"/>
                </a:solidFill>
                <a:ln w="9525">
                  <a:solidFill>
                    <a:schemeClr val="tx1"/>
                  </a:solidFill>
                  <a:miter lim="800000"/>
                  <a:headEnd/>
                  <a:tailEnd/>
                </a:ln>
              </p:spPr>
              <p:txBody>
                <a:bodyPr wrap="none" anchor="ctr"/>
                <a:lstStyle/>
                <a:p>
                  <a:pPr algn="ctr" hangingPunct="1">
                    <a:lnSpc>
                      <a:spcPct val="100000"/>
                    </a:lnSpc>
                    <a:buClrTx/>
                    <a:buSzTx/>
                    <a:buFontTx/>
                    <a:buNone/>
                  </a:pPr>
                  <a:r>
                    <a:rPr lang="it-IT" altLang="it-IT" sz="1600">
                      <a:solidFill>
                        <a:schemeClr val="bg1"/>
                      </a:solidFill>
                      <a:latin typeface="Century Gothic" panose="020B0502020202020204" pitchFamily="34" charset="0"/>
                      <a:cs typeface="Arial" panose="020B0604020202020204" pitchFamily="34" charset="0"/>
                    </a:rPr>
                    <a:t>P</a:t>
                  </a:r>
                </a:p>
              </p:txBody>
            </p:sp>
            <p:sp>
              <p:nvSpPr>
                <p:cNvPr id="36" name="Rectangle 23">
                  <a:extLst>
                    <a:ext uri="{FF2B5EF4-FFF2-40B4-BE49-F238E27FC236}">
                      <a16:creationId xmlns:a16="http://schemas.microsoft.com/office/drawing/2014/main" id="{7078DE25-3668-DE4C-94FD-836A95626197}"/>
                    </a:ext>
                  </a:extLst>
                </p:cNvPr>
                <p:cNvSpPr>
                  <a:spLocks noChangeArrowheads="1"/>
                </p:cNvSpPr>
                <p:nvPr/>
              </p:nvSpPr>
              <p:spPr bwMode="auto">
                <a:xfrm>
                  <a:off x="5375" y="1117"/>
                  <a:ext cx="318" cy="1905"/>
                </a:xfrm>
                <a:prstGeom prst="rect">
                  <a:avLst/>
                </a:prstGeom>
                <a:solidFill>
                  <a:schemeClr val="accent4"/>
                </a:solidFill>
                <a:ln w="9525">
                  <a:solidFill>
                    <a:schemeClr val="tx1"/>
                  </a:solidFill>
                  <a:miter lim="800000"/>
                  <a:headEnd/>
                  <a:tailEnd/>
                </a:ln>
              </p:spPr>
              <p:txBody>
                <a:bodyPr wrap="none" anchor="ctr"/>
                <a:lstStyle/>
                <a:p>
                  <a:pPr algn="ctr"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CF</a:t>
                  </a:r>
                </a:p>
              </p:txBody>
            </p:sp>
          </p:grpSp>
        </p:grpSp>
      </p:grpSp>
      <p:sp>
        <p:nvSpPr>
          <p:cNvPr id="37" name="Line 24">
            <a:extLst>
              <a:ext uri="{FF2B5EF4-FFF2-40B4-BE49-F238E27FC236}">
                <a16:creationId xmlns:a16="http://schemas.microsoft.com/office/drawing/2014/main" id="{7DC00F66-1762-4242-B1AB-E4689622BFBC}"/>
              </a:ext>
            </a:extLst>
          </p:cNvPr>
          <p:cNvSpPr>
            <a:spLocks noChangeShapeType="1"/>
          </p:cNvSpPr>
          <p:nvPr/>
        </p:nvSpPr>
        <p:spPr bwMode="auto">
          <a:xfrm>
            <a:off x="250825" y="5260660"/>
            <a:ext cx="496887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sp>
        <p:nvSpPr>
          <p:cNvPr id="38" name="Text Box 25">
            <a:extLst>
              <a:ext uri="{FF2B5EF4-FFF2-40B4-BE49-F238E27FC236}">
                <a16:creationId xmlns:a16="http://schemas.microsoft.com/office/drawing/2014/main" id="{E2A8AD50-C3CA-FB40-A5BE-51A3F11B9C0A}"/>
              </a:ext>
            </a:extLst>
          </p:cNvPr>
          <p:cNvSpPr txBox="1">
            <a:spLocks noChangeArrowheads="1"/>
          </p:cNvSpPr>
          <p:nvPr/>
        </p:nvSpPr>
        <p:spPr bwMode="auto">
          <a:xfrm>
            <a:off x="179388" y="5313125"/>
            <a:ext cx="8785225" cy="986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eaLnBrk="1" hangingPunct="1">
              <a:lnSpc>
                <a:spcPct val="83000"/>
              </a:lnSpc>
              <a:buFont typeface="Arial" panose="020B0604020202020204" pitchFamily="34" charset="0"/>
              <a:buNone/>
            </a:pPr>
            <a:r>
              <a:rPr lang="it-IT" altLang="it-IT" sz="1400" dirty="0">
                <a:solidFill>
                  <a:schemeClr val="tx1">
                    <a:lumMod val="65000"/>
                    <a:lumOff val="35000"/>
                  </a:schemeClr>
                </a:solidFill>
                <a:latin typeface="Century Gothic" panose="020B0502020202020204" pitchFamily="34" charset="0"/>
              </a:rPr>
              <a:t>(*) Nell’ambito del capitale investito totale (CI) possiamo distinguere ulteriormente:</a:t>
            </a:r>
          </a:p>
          <a:p>
            <a:pPr eaLnBrk="1" hangingPunct="1">
              <a:lnSpc>
                <a:spcPct val="83000"/>
              </a:lnSpc>
              <a:buFont typeface="Arial" panose="020B0604020202020204" pitchFamily="34" charset="0"/>
              <a:buChar char="•"/>
            </a:pPr>
            <a:r>
              <a:rPr lang="it-IT" altLang="it-IT" sz="1400" dirty="0">
                <a:solidFill>
                  <a:schemeClr val="tx1">
                    <a:lumMod val="65000"/>
                    <a:lumOff val="35000"/>
                  </a:schemeClr>
                </a:solidFill>
                <a:latin typeface="Century Gothic" panose="020B0502020202020204" pitchFamily="34" charset="0"/>
              </a:rPr>
              <a:t>Il capitale investito caratteristico, composto dagli impieghi che generano costi e ricavi compresi nell’area caratteristica</a:t>
            </a:r>
          </a:p>
          <a:p>
            <a:pPr eaLnBrk="1" hangingPunct="1">
              <a:lnSpc>
                <a:spcPct val="83000"/>
              </a:lnSpc>
              <a:buFont typeface="Arial" panose="020B0604020202020204" pitchFamily="34" charset="0"/>
              <a:buChar char="•"/>
            </a:pPr>
            <a:r>
              <a:rPr lang="it-IT" altLang="it-IT" sz="1400" dirty="0">
                <a:solidFill>
                  <a:schemeClr val="tx1">
                    <a:lumMod val="65000"/>
                    <a:lumOff val="35000"/>
                  </a:schemeClr>
                </a:solidFill>
                <a:latin typeface="Century Gothic" panose="020B0502020202020204" pitchFamily="34" charset="0"/>
              </a:rPr>
              <a:t>Il capitale investito extra-caratteristico, composto da quegli elementi patrimoniali i cui correlativi costi e ricavi concorrono a determinare il saldo dell’area extra-caratteristica.</a:t>
            </a:r>
          </a:p>
        </p:txBody>
      </p:sp>
    </p:spTree>
    <p:extLst>
      <p:ext uri="{BB962C8B-B14F-4D97-AF65-F5344CB8AC3E}">
        <p14:creationId xmlns:p14="http://schemas.microsoft.com/office/powerpoint/2010/main" val="16746966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PROCESSO DI RICLASSIFICAZIONE DELL’ATTIVO PATRIMONIALE 1/2</a:t>
            </a:r>
          </a:p>
        </p:txBody>
      </p:sp>
      <p:graphicFrame>
        <p:nvGraphicFramePr>
          <p:cNvPr id="39" name="Group 42">
            <a:extLst>
              <a:ext uri="{FF2B5EF4-FFF2-40B4-BE49-F238E27FC236}">
                <a16:creationId xmlns:a16="http://schemas.microsoft.com/office/drawing/2014/main" id="{5DC47CF0-61B1-654B-8D2D-9164F0D4FCB9}"/>
              </a:ext>
            </a:extLst>
          </p:cNvPr>
          <p:cNvGraphicFramePr>
            <a:graphicFrameLocks/>
          </p:cNvGraphicFramePr>
          <p:nvPr>
            <p:extLst>
              <p:ext uri="{D42A27DB-BD31-4B8C-83A1-F6EECF244321}">
                <p14:modId xmlns:p14="http://schemas.microsoft.com/office/powerpoint/2010/main" val="2735456780"/>
              </p:ext>
            </p:extLst>
          </p:nvPr>
        </p:nvGraphicFramePr>
        <p:xfrm>
          <a:off x="385911" y="1172861"/>
          <a:ext cx="8372177" cy="4512277"/>
        </p:xfrm>
        <a:graphic>
          <a:graphicData uri="http://schemas.openxmlformats.org/drawingml/2006/table">
            <a:tbl>
              <a:tblPr/>
              <a:tblGrid>
                <a:gridCol w="3871414">
                  <a:extLst>
                    <a:ext uri="{9D8B030D-6E8A-4147-A177-3AD203B41FA5}">
                      <a16:colId xmlns:a16="http://schemas.microsoft.com/office/drawing/2014/main" val="20000"/>
                    </a:ext>
                  </a:extLst>
                </a:gridCol>
                <a:gridCol w="590016">
                  <a:extLst>
                    <a:ext uri="{9D8B030D-6E8A-4147-A177-3AD203B41FA5}">
                      <a16:colId xmlns:a16="http://schemas.microsoft.com/office/drawing/2014/main" val="20001"/>
                    </a:ext>
                  </a:extLst>
                </a:gridCol>
                <a:gridCol w="3910747">
                  <a:extLst>
                    <a:ext uri="{9D8B030D-6E8A-4147-A177-3AD203B41FA5}">
                      <a16:colId xmlns:a16="http://schemas.microsoft.com/office/drawing/2014/main" val="20002"/>
                    </a:ext>
                  </a:extLst>
                </a:gridCol>
              </a:tblGrid>
              <a:tr h="402641">
                <a:tc>
                  <a:txBody>
                    <a:bodyPr/>
                    <a:lstStyle/>
                    <a:p>
                      <a:pPr marL="0" marR="0" lvl="0" indent="0" algn="ctr" defTabSz="1042988" rtl="0" eaLnBrk="1" fontAlgn="base" latinLnBrk="0" hangingPunct="0">
                        <a:lnSpc>
                          <a:spcPct val="7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bg1"/>
                          </a:solidFill>
                          <a:effectLst/>
                          <a:latin typeface="Century Gothic" panose="020B0502020202020204" pitchFamily="34" charset="0"/>
                          <a:cs typeface="Lucida Sans Unicode" charset="0"/>
                        </a:rPr>
                        <a:t>Attivo di bilancio</a:t>
                      </a:r>
                    </a:p>
                  </a:txBody>
                  <a:tcPr marL="78885" marR="78885" marT="77773" marB="77773"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1042988" rtl="0" eaLnBrk="1" fontAlgn="base" latinLnBrk="0" hangingPunct="0">
                        <a:lnSpc>
                          <a:spcPct val="73000"/>
                        </a:lnSpc>
                        <a:spcBef>
                          <a:spcPct val="0"/>
                        </a:spcBef>
                        <a:spcAft>
                          <a:spcPts val="1425"/>
                        </a:spcAft>
                        <a:buClr>
                          <a:srgbClr val="000000"/>
                        </a:buClr>
                        <a:buSzPct val="100000"/>
                        <a:buFont typeface="Wingdings" charset="2"/>
                        <a:buNone/>
                        <a:tabLst/>
                      </a:pPr>
                      <a:endParaRPr kumimoji="0" lang="it-IT" sz="1600" b="1" i="0" u="none" strike="noStrike" cap="none" normalizeH="0" baseline="0">
                        <a:ln>
                          <a:noFill/>
                        </a:ln>
                        <a:solidFill>
                          <a:schemeClr val="bg1"/>
                        </a:solidFill>
                        <a:effectLst/>
                        <a:latin typeface="Century Gothic" panose="020B0502020202020204" pitchFamily="34" charset="0"/>
                        <a:cs typeface="Lucida Sans Unicode" charset="0"/>
                      </a:endParaRPr>
                    </a:p>
                  </a:txBody>
                  <a:tcPr marL="78885" marR="78885" marT="77773" marB="77773" anchor="ctr" horzOverflow="overflow">
                    <a:lnL>
                      <a:noFill/>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1042988" rtl="0" eaLnBrk="1" fontAlgn="base" latinLnBrk="0" hangingPunct="0">
                        <a:lnSpc>
                          <a:spcPct val="7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bg1"/>
                          </a:solidFill>
                          <a:effectLst/>
                          <a:latin typeface="Century Gothic" panose="020B0502020202020204" pitchFamily="34" charset="0"/>
                          <a:cs typeface="Lucida Sans Unicode" charset="0"/>
                        </a:rPr>
                        <a:t>Attivo riclassificato</a:t>
                      </a:r>
                    </a:p>
                  </a:txBody>
                  <a:tcPr marL="78885" marR="78885" marT="77773" marB="77773"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extLst>
                  <a:ext uri="{0D108BD9-81ED-4DB2-BD59-A6C34878D82A}">
                    <a16:rowId xmlns:a16="http://schemas.microsoft.com/office/drawing/2014/main" val="10000"/>
                  </a:ext>
                </a:extLst>
              </a:tr>
              <a:tr h="796870">
                <a:tc rowSpan="2">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A) Crediti verso i soci</a:t>
                      </a:r>
                    </a:p>
                  </a:txBody>
                  <a:tcPr marL="78885" marR="78885" marT="77773" marB="77773"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endParaRPr>
                    </a:p>
                  </a:txBody>
                  <a:tcPr marL="78885" marR="78885" marT="77773" marB="77773" anchor="ctr"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Attivo circolante</a:t>
                      </a:r>
                      <a:r>
                        <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 per i crediti esigibili entro l’esercizio successivo</a:t>
                      </a:r>
                    </a:p>
                  </a:txBody>
                  <a:tcPr marL="78885" marR="78885" marT="77773" marB="77773"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extLst>
                  <a:ext uri="{0D108BD9-81ED-4DB2-BD59-A6C34878D82A}">
                    <a16:rowId xmlns:a16="http://schemas.microsoft.com/office/drawing/2014/main" val="10001"/>
                  </a:ext>
                </a:extLst>
              </a:tr>
              <a:tr h="585506">
                <a:tc vMerge="1">
                  <a:txBody>
                    <a:bodyPr/>
                    <a:lstStyle/>
                    <a:p>
                      <a:endParaRPr lang="it-IT"/>
                    </a:p>
                  </a:txBody>
                  <a:tcPr/>
                </a:tc>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endParaRPr>
                    </a:p>
                  </a:txBody>
                  <a:tcPr marL="78885" marR="78885" marT="77773" marB="77773"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Attivo fisso</a:t>
                      </a:r>
                      <a:r>
                        <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 per i crediti esigibili oltre l’esercizio successivo</a:t>
                      </a:r>
                    </a:p>
                  </a:txBody>
                  <a:tcPr marL="78885" marR="78885" marT="77773" marB="77773"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2"/>
                  </a:ext>
                </a:extLst>
              </a:tr>
              <a:tr h="1133520">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B) Immobilizzazioni</a:t>
                      </a:r>
                    </a:p>
                    <a:p>
                      <a:pPr marL="893763" marR="0" lvl="1" indent="-371475" algn="l" defTabSz="1042988" rtl="0" eaLnBrk="1" fontAlgn="base" latinLnBrk="0" hangingPunct="0">
                        <a:lnSpc>
                          <a:spcPct val="73000"/>
                        </a:lnSpc>
                        <a:spcBef>
                          <a:spcPct val="0"/>
                        </a:spcBef>
                        <a:spcAft>
                          <a:spcPts val="1138"/>
                        </a:spcAft>
                        <a:buClr>
                          <a:srgbClr val="000000"/>
                        </a:buClr>
                        <a:buSzPct val="100000"/>
                        <a:buFont typeface="Times New Roman" charset="0"/>
                        <a:buNone/>
                        <a:tabLst/>
                      </a:pPr>
                      <a:r>
                        <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I)	</a:t>
                      </a:r>
                      <a:r>
                        <a:rPr kumimoji="0" lang="it-IT" sz="1600" b="0" i="0" u="none" strike="noStrike" cap="none" normalizeH="0" baseline="0" dirty="0" err="1">
                          <a:ln>
                            <a:noFill/>
                          </a:ln>
                          <a:solidFill>
                            <a:schemeClr val="tx1">
                              <a:lumMod val="75000"/>
                              <a:lumOff val="25000"/>
                            </a:schemeClr>
                          </a:solidFill>
                          <a:effectLst/>
                          <a:latin typeface="Century Gothic" panose="020B0502020202020204" pitchFamily="34" charset="0"/>
                          <a:cs typeface="Lucida Sans Unicode" charset="0"/>
                        </a:rPr>
                        <a:t>Immob.ni</a:t>
                      </a:r>
                      <a:r>
                        <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 immateriali</a:t>
                      </a:r>
                    </a:p>
                    <a:p>
                      <a:pPr marL="893763" marR="0" lvl="1" indent="-371475" algn="l" defTabSz="1042988" rtl="0" eaLnBrk="1" fontAlgn="base" latinLnBrk="0" hangingPunct="0">
                        <a:lnSpc>
                          <a:spcPct val="73000"/>
                        </a:lnSpc>
                        <a:spcBef>
                          <a:spcPct val="0"/>
                        </a:spcBef>
                        <a:spcAft>
                          <a:spcPts val="1138"/>
                        </a:spcAft>
                        <a:buClr>
                          <a:srgbClr val="000000"/>
                        </a:buClr>
                        <a:buSzPct val="100000"/>
                        <a:buFont typeface="Times New Roman" charset="0"/>
                        <a:buNone/>
                        <a:tabLst/>
                      </a:pPr>
                      <a:r>
                        <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II)	</a:t>
                      </a:r>
                      <a:r>
                        <a:rPr kumimoji="0" lang="it-IT" sz="1600" b="0" i="0" u="none" strike="noStrike" cap="none" normalizeH="0" baseline="0" dirty="0" err="1">
                          <a:ln>
                            <a:noFill/>
                          </a:ln>
                          <a:solidFill>
                            <a:schemeClr val="tx1">
                              <a:lumMod val="75000"/>
                              <a:lumOff val="25000"/>
                            </a:schemeClr>
                          </a:solidFill>
                          <a:effectLst/>
                          <a:latin typeface="Century Gothic" panose="020B0502020202020204" pitchFamily="34" charset="0"/>
                          <a:cs typeface="Lucida Sans Unicode" charset="0"/>
                        </a:rPr>
                        <a:t>Immob.ni</a:t>
                      </a:r>
                      <a:r>
                        <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 materiali</a:t>
                      </a:r>
                    </a:p>
                  </a:txBody>
                  <a:tcPr marL="78885" marR="78885" marT="77773" marB="77773" anchor="ctr" horzOverflow="overflow">
                    <a:lnL w="28575"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endPar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78885" marR="78885" marT="77773" marB="77773"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endPar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Attivo fisso</a:t>
                      </a:r>
                    </a:p>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Attivo fisso</a:t>
                      </a:r>
                    </a:p>
                  </a:txBody>
                  <a:tcPr marL="78885" marR="78885" marT="77773" marB="77773"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3"/>
                  </a:ext>
                </a:extLst>
              </a:tr>
              <a:tr h="796870">
                <a:tc rowSpan="2">
                  <a:txBody>
                    <a:bodyPr/>
                    <a:lstStyle/>
                    <a:p>
                      <a:pPr marL="893763" marR="0" lvl="1" indent="-371475" algn="l" defTabSz="1042988" rtl="0" eaLnBrk="1" fontAlgn="base" latinLnBrk="0" hangingPunct="0">
                        <a:lnSpc>
                          <a:spcPct val="73000"/>
                        </a:lnSpc>
                        <a:spcBef>
                          <a:spcPct val="0"/>
                        </a:spcBef>
                        <a:spcAft>
                          <a:spcPts val="1138"/>
                        </a:spcAft>
                        <a:buClr>
                          <a:srgbClr val="000000"/>
                        </a:buClr>
                        <a:buSzPct val="100000"/>
                        <a:buFont typeface="Times New Roman" charset="0"/>
                        <a:buNone/>
                        <a:tabLst/>
                      </a:pPr>
                      <a:r>
                        <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III)	</a:t>
                      </a:r>
                      <a:r>
                        <a:rPr kumimoji="0" lang="it-IT" sz="1600" b="0" i="0" u="none" strike="noStrike" cap="none" normalizeH="0" baseline="0" dirty="0" err="1">
                          <a:ln>
                            <a:noFill/>
                          </a:ln>
                          <a:solidFill>
                            <a:schemeClr val="tx1">
                              <a:lumMod val="75000"/>
                              <a:lumOff val="25000"/>
                            </a:schemeClr>
                          </a:solidFill>
                          <a:effectLst/>
                          <a:latin typeface="Century Gothic" panose="020B0502020202020204" pitchFamily="34" charset="0"/>
                          <a:cs typeface="Lucida Sans Unicode" charset="0"/>
                        </a:rPr>
                        <a:t>Immob.ni</a:t>
                      </a:r>
                      <a:r>
                        <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 finanziarie</a:t>
                      </a:r>
                    </a:p>
                  </a:txBody>
                  <a:tcPr marL="78885" marR="78885" marT="77773" marB="77773" anchor="ctr" horzOverflow="overflow">
                    <a:lnL w="28575" cap="flat" cmpd="sng" algn="ctr">
                      <a:solidFill>
                        <a:schemeClr val="tx1"/>
                      </a:solidFill>
                      <a:prstDash val="solid"/>
                      <a:round/>
                      <a:headEnd type="none" w="med" len="med"/>
                      <a:tailEnd type="none" w="med" len="med"/>
                    </a:lnL>
                    <a:lnR>
                      <a:noFill/>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endParaRPr>
                    </a:p>
                  </a:txBody>
                  <a:tcPr marL="78885" marR="78885" marT="77773" marB="77773"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Attivo fisso</a:t>
                      </a:r>
                      <a:r>
                        <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 per  le partecipazioni immobilizzate nonché i crediti esigibili oltre l’esercizio successivo</a:t>
                      </a:r>
                    </a:p>
                  </a:txBody>
                  <a:tcPr marL="78885" marR="78885" marT="77773" marB="77773"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4"/>
                  </a:ext>
                </a:extLst>
              </a:tr>
              <a:tr h="796870">
                <a:tc vMerge="1">
                  <a:txBody>
                    <a:bodyPr/>
                    <a:lstStyle/>
                    <a:p>
                      <a:endParaRPr lang="it-IT"/>
                    </a:p>
                  </a:txBody>
                  <a:tcPr/>
                </a:tc>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endPar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78885" marR="78885" marT="77773" marB="77773" anchor="ctr"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1042988" rtl="0" eaLnBrk="1" fontAlgn="base" latinLnBrk="0" hangingPunct="0">
                        <a:lnSpc>
                          <a:spcPct val="7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Attivo circolante</a:t>
                      </a:r>
                      <a:r>
                        <a:rPr kumimoji="0" 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rPr>
                        <a:t>, per i crediti esigibili entro l’esercizio successivo</a:t>
                      </a:r>
                    </a:p>
                  </a:txBody>
                  <a:tcPr marL="78885" marR="78885" marT="77773" marB="77773" anchor="ctr"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bl>
          </a:graphicData>
        </a:graphic>
      </p:graphicFrame>
      <p:cxnSp>
        <p:nvCxnSpPr>
          <p:cNvPr id="8" name="Connettore 2 7">
            <a:extLst>
              <a:ext uri="{FF2B5EF4-FFF2-40B4-BE49-F238E27FC236}">
                <a16:creationId xmlns:a16="http://schemas.microsoft.com/office/drawing/2014/main" id="{3D919297-583A-AE49-B623-9629164C97ED}"/>
              </a:ext>
            </a:extLst>
          </p:cNvPr>
          <p:cNvCxnSpPr/>
          <p:nvPr/>
        </p:nvCxnSpPr>
        <p:spPr>
          <a:xfrm flipV="1">
            <a:off x="2680138" y="1839310"/>
            <a:ext cx="2217683" cy="420414"/>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13" name="Connettore 2 12">
            <a:extLst>
              <a:ext uri="{FF2B5EF4-FFF2-40B4-BE49-F238E27FC236}">
                <a16:creationId xmlns:a16="http://schemas.microsoft.com/office/drawing/2014/main" id="{62A40A2A-3399-484A-9E53-59B68FB26EB7}"/>
              </a:ext>
            </a:extLst>
          </p:cNvPr>
          <p:cNvCxnSpPr/>
          <p:nvPr/>
        </p:nvCxnSpPr>
        <p:spPr>
          <a:xfrm>
            <a:off x="2680138" y="2259724"/>
            <a:ext cx="2217683" cy="367862"/>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40" name="Connettore 2 39">
            <a:extLst>
              <a:ext uri="{FF2B5EF4-FFF2-40B4-BE49-F238E27FC236}">
                <a16:creationId xmlns:a16="http://schemas.microsoft.com/office/drawing/2014/main" id="{F4FC66D5-0E94-804B-813C-9DD67CE2D795}"/>
              </a:ext>
            </a:extLst>
          </p:cNvPr>
          <p:cNvCxnSpPr>
            <a:cxnSpLocks/>
          </p:cNvCxnSpPr>
          <p:nvPr/>
        </p:nvCxnSpPr>
        <p:spPr>
          <a:xfrm>
            <a:off x="3578773" y="3520486"/>
            <a:ext cx="1319048"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41" name="Connettore 2 40">
            <a:extLst>
              <a:ext uri="{FF2B5EF4-FFF2-40B4-BE49-F238E27FC236}">
                <a16:creationId xmlns:a16="http://schemas.microsoft.com/office/drawing/2014/main" id="{8EC1037C-F4C6-B54B-9F8C-1001BDD366AB}"/>
              </a:ext>
            </a:extLst>
          </p:cNvPr>
          <p:cNvCxnSpPr>
            <a:cxnSpLocks/>
          </p:cNvCxnSpPr>
          <p:nvPr/>
        </p:nvCxnSpPr>
        <p:spPr>
          <a:xfrm>
            <a:off x="3578773" y="3841052"/>
            <a:ext cx="1319048" cy="0"/>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42" name="Connettore 2 41">
            <a:extLst>
              <a:ext uri="{FF2B5EF4-FFF2-40B4-BE49-F238E27FC236}">
                <a16:creationId xmlns:a16="http://schemas.microsoft.com/office/drawing/2014/main" id="{4FA45674-0C42-A747-A24D-720A03D5AFAB}"/>
              </a:ext>
            </a:extLst>
          </p:cNvPr>
          <p:cNvCxnSpPr>
            <a:cxnSpLocks/>
          </p:cNvCxnSpPr>
          <p:nvPr/>
        </p:nvCxnSpPr>
        <p:spPr>
          <a:xfrm flipV="1">
            <a:off x="3337034" y="4314194"/>
            <a:ext cx="1487214" cy="566903"/>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cxnSp>
        <p:nvCxnSpPr>
          <p:cNvPr id="43" name="Connettore 2 42">
            <a:extLst>
              <a:ext uri="{FF2B5EF4-FFF2-40B4-BE49-F238E27FC236}">
                <a16:creationId xmlns:a16="http://schemas.microsoft.com/office/drawing/2014/main" id="{0F3CFEAB-80AD-8F4A-8C05-51C3029E1938}"/>
              </a:ext>
            </a:extLst>
          </p:cNvPr>
          <p:cNvCxnSpPr>
            <a:cxnSpLocks/>
          </p:cNvCxnSpPr>
          <p:nvPr/>
        </p:nvCxnSpPr>
        <p:spPr>
          <a:xfrm>
            <a:off x="3337034" y="4881097"/>
            <a:ext cx="1560787" cy="325998"/>
          </a:xfrm>
          <a:prstGeom prst="straightConnector1">
            <a:avLst/>
          </a:prstGeom>
          <a:ln>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40630302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PROCESSO DI RICLASSIFICAZIONE DELL’ATTIVO PATRIMONIALE 2/2</a:t>
            </a:r>
          </a:p>
        </p:txBody>
      </p:sp>
      <p:graphicFrame>
        <p:nvGraphicFramePr>
          <p:cNvPr id="5" name="Group 48">
            <a:extLst>
              <a:ext uri="{FF2B5EF4-FFF2-40B4-BE49-F238E27FC236}">
                <a16:creationId xmlns:a16="http://schemas.microsoft.com/office/drawing/2014/main" id="{94337CB5-6B9C-D648-8DB0-2091292BA422}"/>
              </a:ext>
            </a:extLst>
          </p:cNvPr>
          <p:cNvGraphicFramePr>
            <a:graphicFrameLocks noGrp="1"/>
          </p:cNvGraphicFramePr>
          <p:nvPr>
            <p:extLst>
              <p:ext uri="{D42A27DB-BD31-4B8C-83A1-F6EECF244321}">
                <p14:modId xmlns:p14="http://schemas.microsoft.com/office/powerpoint/2010/main" val="209637578"/>
              </p:ext>
            </p:extLst>
          </p:nvPr>
        </p:nvGraphicFramePr>
        <p:xfrm>
          <a:off x="323850" y="1052513"/>
          <a:ext cx="8569325" cy="4968783"/>
        </p:xfrm>
        <a:graphic>
          <a:graphicData uri="http://schemas.openxmlformats.org/drawingml/2006/table">
            <a:tbl>
              <a:tblPr/>
              <a:tblGrid>
                <a:gridCol w="3887788">
                  <a:extLst>
                    <a:ext uri="{9D8B030D-6E8A-4147-A177-3AD203B41FA5}">
                      <a16:colId xmlns:a16="http://schemas.microsoft.com/office/drawing/2014/main" val="20000"/>
                    </a:ext>
                  </a:extLst>
                </a:gridCol>
                <a:gridCol w="731837">
                  <a:extLst>
                    <a:ext uri="{9D8B030D-6E8A-4147-A177-3AD203B41FA5}">
                      <a16:colId xmlns:a16="http://schemas.microsoft.com/office/drawing/2014/main" val="20001"/>
                    </a:ext>
                  </a:extLst>
                </a:gridCol>
                <a:gridCol w="3949700">
                  <a:extLst>
                    <a:ext uri="{9D8B030D-6E8A-4147-A177-3AD203B41FA5}">
                      <a16:colId xmlns:a16="http://schemas.microsoft.com/office/drawing/2014/main" val="20002"/>
                    </a:ext>
                  </a:extLst>
                </a:gridCol>
              </a:tblGrid>
              <a:tr h="403500">
                <a:tc>
                  <a:txBody>
                    <a:bodyPr/>
                    <a:lstStyle/>
                    <a:p>
                      <a:pPr marL="0" marR="0" lvl="0" indent="0" algn="ctr" defTabSz="1042988" rtl="0" eaLnBrk="1" fontAlgn="base" latinLnBrk="0" hangingPunct="0">
                        <a:lnSpc>
                          <a:spcPct val="53000"/>
                        </a:lnSpc>
                        <a:spcBef>
                          <a:spcPct val="0"/>
                        </a:spcBef>
                        <a:spcAft>
                          <a:spcPts val="1425"/>
                        </a:spcAft>
                        <a:buClr>
                          <a:srgbClr val="000000"/>
                        </a:buClr>
                        <a:buSzPct val="100000"/>
                        <a:buFont typeface="Wingdings" charset="2"/>
                        <a:buNone/>
                        <a:tabLst/>
                      </a:pPr>
                      <a:r>
                        <a:rPr kumimoji="0" lang="it-IT" sz="1600" b="1" i="0" u="none" strike="noStrike" cap="none" normalizeH="0" baseline="0">
                          <a:ln>
                            <a:noFill/>
                          </a:ln>
                          <a:solidFill>
                            <a:schemeClr val="bg1"/>
                          </a:solidFill>
                          <a:effectLst/>
                          <a:latin typeface="Century Gothic" panose="020B0502020202020204" pitchFamily="34" charset="0"/>
                          <a:cs typeface="Lucida Sans Unicode" charset="0"/>
                        </a:rPr>
                        <a:t>Attivo di bilancio</a:t>
                      </a:r>
                    </a:p>
                  </a:txBody>
                  <a:tcPr marL="78885" marR="78885" marT="76529" marB="76529"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1042988" rtl="0" eaLnBrk="1" fontAlgn="base" latinLnBrk="0" hangingPunct="0">
                        <a:lnSpc>
                          <a:spcPct val="53000"/>
                        </a:lnSpc>
                        <a:spcBef>
                          <a:spcPct val="0"/>
                        </a:spcBef>
                        <a:spcAft>
                          <a:spcPts val="1425"/>
                        </a:spcAft>
                        <a:buClr>
                          <a:srgbClr val="000000"/>
                        </a:buClr>
                        <a:buSzPct val="100000"/>
                        <a:buFont typeface="Wingdings" charset="2"/>
                        <a:buNone/>
                        <a:tabLst/>
                      </a:pPr>
                      <a:endParaRPr kumimoji="0" lang="it-IT" sz="1600" b="1" i="0" u="none" strike="noStrike" cap="none" normalizeH="0" baseline="0">
                        <a:ln>
                          <a:noFill/>
                        </a:ln>
                        <a:solidFill>
                          <a:schemeClr val="bg1"/>
                        </a:solidFill>
                        <a:effectLst/>
                        <a:latin typeface="Century Gothic" panose="020B0502020202020204" pitchFamily="34" charset="0"/>
                        <a:cs typeface="Lucida Sans Unicode" charset="0"/>
                      </a:endParaRPr>
                    </a:p>
                  </a:txBody>
                  <a:tcPr marL="78885" marR="78885" marT="76529" marB="76529" anchor="ctr" horzOverflow="overflow">
                    <a:lnL>
                      <a:noFill/>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1042988" rtl="0" eaLnBrk="1" fontAlgn="base" latinLnBrk="0" hangingPunct="0">
                        <a:lnSpc>
                          <a:spcPct val="5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bg1"/>
                          </a:solidFill>
                          <a:effectLst/>
                          <a:latin typeface="Century Gothic" panose="020B0502020202020204" pitchFamily="34" charset="0"/>
                          <a:cs typeface="Lucida Sans Unicode" charset="0"/>
                        </a:rPr>
                        <a:t>Attivo riclassificato</a:t>
                      </a:r>
                    </a:p>
                  </a:txBody>
                  <a:tcPr marL="78885" marR="78885" marT="76529" marB="76529"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extLst>
                  <a:ext uri="{0D108BD9-81ED-4DB2-BD59-A6C34878D82A}">
                    <a16:rowId xmlns:a16="http://schemas.microsoft.com/office/drawing/2014/main" val="10000"/>
                  </a:ext>
                </a:extLst>
              </a:tr>
              <a:tr h="668244">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C) Attivo circolante</a:t>
                      </a:r>
                    </a:p>
                    <a:p>
                      <a:pPr marL="631825" marR="0" lvl="1" indent="-371475" algn="l" defTabSz="1042988" rtl="0" eaLnBrk="1" fontAlgn="base" latinLnBrk="0" hangingPunct="0">
                        <a:lnSpc>
                          <a:spcPct val="53000"/>
                        </a:lnSpc>
                        <a:spcBef>
                          <a:spcPct val="0"/>
                        </a:spcBef>
                        <a:spcAft>
                          <a:spcPts val="1138"/>
                        </a:spcAft>
                        <a:buClr>
                          <a:srgbClr val="000000"/>
                        </a:buClr>
                        <a:buSzPct val="100000"/>
                        <a:buFont typeface="Times New Roman" charset="0"/>
                        <a:buNone/>
                        <a:tabLst/>
                      </a:pPr>
                      <a:r>
                        <a:rPr kumimoji="0" lang="it-IT" sz="16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I)	</a:t>
                      </a:r>
                      <a:r>
                        <a:rPr kumimoji="0" lang="it-IT" sz="1600" b="0" i="1"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Rimanenze</a:t>
                      </a:r>
                    </a:p>
                  </a:txBody>
                  <a:tcPr marL="78885" marR="78885" marT="76529" marB="76529"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6529" marB="76529" anchor="ctr"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b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br>
                      <a: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Attivo circolante</a:t>
                      </a:r>
                    </a:p>
                  </a:txBody>
                  <a:tcPr marL="78885" marR="78885" marT="76529" marB="76529"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extLst>
                  <a:ext uri="{0D108BD9-81ED-4DB2-BD59-A6C34878D82A}">
                    <a16:rowId xmlns:a16="http://schemas.microsoft.com/office/drawing/2014/main" val="10001"/>
                  </a:ext>
                </a:extLst>
              </a:tr>
              <a:tr h="651180">
                <a:tc rowSpan="2">
                  <a:txBody>
                    <a:bodyPr/>
                    <a:lstStyle/>
                    <a:p>
                      <a:pPr marL="538163" marR="0" lvl="1" indent="-280988" algn="l" defTabSz="1042988" rtl="0" eaLnBrk="1" fontAlgn="base" latinLnBrk="0" hangingPunct="0">
                        <a:lnSpc>
                          <a:spcPct val="53000"/>
                        </a:lnSpc>
                        <a:spcBef>
                          <a:spcPct val="0"/>
                        </a:spcBef>
                        <a:spcAft>
                          <a:spcPts val="1138"/>
                        </a:spcAft>
                        <a:buClr>
                          <a:srgbClr val="000000"/>
                        </a:buClr>
                        <a:buSzPct val="100000"/>
                        <a:buFont typeface="Times New Roman" charset="0"/>
                        <a:buNone/>
                        <a:tabLst/>
                      </a:pPr>
                      <a:r>
                        <a:rPr kumimoji="0" lang="it-IT" sz="1600" b="0" i="1"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II)	Crediti</a:t>
                      </a:r>
                    </a:p>
                  </a:txBody>
                  <a:tcPr marL="78885" marR="78885" marT="76529" marB="76529" anchor="ctr" horzOverflow="overflow">
                    <a:lnL w="28575"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6529" marB="76529"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ts val="162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Attivo circolante, </a:t>
                      </a:r>
                      <a:r>
                        <a:rPr kumimoji="0" lang="it-IT" sz="16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per i crediti esigibili entro l’esercizio successivo</a:t>
                      </a:r>
                    </a:p>
                  </a:txBody>
                  <a:tcPr marL="78885" marR="78885" marT="76529" marB="76529"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2"/>
                  </a:ext>
                </a:extLst>
              </a:tr>
              <a:tr h="586770">
                <a:tc vMerge="1">
                  <a:txBody>
                    <a:bodyPr/>
                    <a:lstStyle/>
                    <a:p>
                      <a:endParaRPr lang="it-IT"/>
                    </a:p>
                  </a:txBody>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6529" marB="76529"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ts val="162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Attivo fisso, </a:t>
                      </a:r>
                      <a:r>
                        <a:rPr kumimoji="0" lang="it-IT" sz="16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per i crediti esigibili oltre l’esercizio successivo</a:t>
                      </a:r>
                    </a:p>
                  </a:txBody>
                  <a:tcPr marL="78885" marR="78885" marT="76529" marB="76529"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3"/>
                  </a:ext>
                </a:extLst>
              </a:tr>
              <a:tr h="540568">
                <a:tc>
                  <a:txBody>
                    <a:bodyPr/>
                    <a:lstStyle/>
                    <a:p>
                      <a:pPr marL="630238" marR="0" lvl="1" indent="-371475" algn="l" defTabSz="1042988" rtl="0" eaLnBrk="1" fontAlgn="base" latinLnBrk="0" hangingPunct="0">
                        <a:lnSpc>
                          <a:spcPct val="53000"/>
                        </a:lnSpc>
                        <a:spcBef>
                          <a:spcPct val="0"/>
                        </a:spcBef>
                        <a:spcAft>
                          <a:spcPts val="1138"/>
                        </a:spcAft>
                        <a:buClr>
                          <a:srgbClr val="000000"/>
                        </a:buClr>
                        <a:buSzPct val="100000"/>
                        <a:buFont typeface="Times New Roman" charset="0"/>
                        <a:buNone/>
                        <a:tabLst/>
                      </a:pPr>
                      <a:r>
                        <a:rPr kumimoji="0" lang="it-IT" sz="1600" b="0" i="1"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III)	Attività finanziarie</a:t>
                      </a:r>
                      <a:br>
                        <a:rPr kumimoji="0" lang="it-IT" sz="1600" b="0" i="1"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br>
                      <a:r>
                        <a:rPr kumimoji="0" lang="it-IT" sz="1400" b="0" i="1"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(che non costituiscono </a:t>
                      </a:r>
                      <a:r>
                        <a:rPr kumimoji="0" lang="it-IT" sz="1400" b="0" i="1" u="none" strike="noStrike" cap="none" normalizeH="0" baseline="0" dirty="0" err="1">
                          <a:ln>
                            <a:noFill/>
                          </a:ln>
                          <a:solidFill>
                            <a:schemeClr val="tx1">
                              <a:lumMod val="65000"/>
                              <a:lumOff val="35000"/>
                            </a:schemeClr>
                          </a:solidFill>
                          <a:effectLst/>
                          <a:latin typeface="Century Gothic" panose="020B0502020202020204" pitchFamily="34" charset="0"/>
                          <a:cs typeface="Lucida Sans Unicode" charset="0"/>
                        </a:rPr>
                        <a:t>immob</a:t>
                      </a:r>
                      <a:r>
                        <a:rPr kumimoji="0" lang="it-IT" sz="1400" b="0" i="1"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a:t>
                      </a:r>
                    </a:p>
                  </a:txBody>
                  <a:tcPr marL="78885" marR="78885" marT="76529" marB="76529" anchor="ctr" horzOverflow="overflow">
                    <a:lnL w="28575"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6529" marB="76529"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Attivo circolante</a:t>
                      </a:r>
                    </a:p>
                  </a:txBody>
                  <a:tcPr marL="78885" marR="78885" marT="76529" marB="76529"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4"/>
                  </a:ext>
                </a:extLst>
              </a:tr>
              <a:tr h="405041">
                <a:tc>
                  <a:txBody>
                    <a:bodyPr/>
                    <a:lstStyle/>
                    <a:p>
                      <a:pPr marL="630238" marR="0" lvl="1" indent="-371475" algn="l" defTabSz="1042988" rtl="0" eaLnBrk="1" fontAlgn="base" latinLnBrk="0" hangingPunct="0">
                        <a:lnSpc>
                          <a:spcPct val="53000"/>
                        </a:lnSpc>
                        <a:spcBef>
                          <a:spcPct val="0"/>
                        </a:spcBef>
                        <a:spcAft>
                          <a:spcPts val="1138"/>
                        </a:spcAft>
                        <a:buClr>
                          <a:srgbClr val="000000"/>
                        </a:buClr>
                        <a:buSzPct val="100000"/>
                        <a:buFont typeface="Times New Roman" charset="0"/>
                        <a:buNone/>
                        <a:tabLst/>
                      </a:pPr>
                      <a:r>
                        <a:rPr kumimoji="0" lang="it-IT" sz="1600" b="0" i="1"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IV)	Disponibilità liquide</a:t>
                      </a:r>
                    </a:p>
                  </a:txBody>
                  <a:tcPr marL="78885" marR="78885" marT="76529" marB="76529" anchor="ctr" horzOverflow="overflow">
                    <a:lnL w="28575"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6529" marB="76529"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Attivo circolante</a:t>
                      </a:r>
                    </a:p>
                  </a:txBody>
                  <a:tcPr marL="78885" marR="78885" marT="76529" marB="76529"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5"/>
                  </a:ext>
                </a:extLst>
              </a:tr>
              <a:tr h="494461">
                <a:tc rowSpan="2">
                  <a:txBody>
                    <a:bodyPr/>
                    <a:lstStyle/>
                    <a:p>
                      <a:pPr marL="355600" marR="0" lvl="0" indent="-355600" algn="l" defTabSz="1042988" rtl="0" eaLnBrk="1" fontAlgn="base" latinLnBrk="0" hangingPunct="0">
                        <a:lnSpc>
                          <a:spcPct val="5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D)	Ratei e risconti	</a:t>
                      </a:r>
                    </a:p>
                  </a:txBody>
                  <a:tcPr marL="78885" marR="78885" marT="76529" marB="76529" anchor="ctr" horzOverflow="overflow">
                    <a:lnL w="28575"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6529" marB="76529"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ts val="152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Attivo circolante, </a:t>
                      </a:r>
                      <a:r>
                        <a:rPr kumimoji="0" lang="it-IT" sz="16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se ratei (Liquidità differite) e risconti annuali (Rimanenze)</a:t>
                      </a:r>
                    </a:p>
                  </a:txBody>
                  <a:tcPr marL="78885" marR="78885" marT="76529" marB="76529"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6"/>
                  </a:ext>
                </a:extLst>
              </a:tr>
              <a:tr h="494461">
                <a:tc vMerge="1">
                  <a:txBody>
                    <a:bodyPr/>
                    <a:lstStyle/>
                    <a:p>
                      <a:endParaRPr lang="it-IT"/>
                    </a:p>
                  </a:txBody>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6529" marB="76529"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Attivo fisso, </a:t>
                      </a:r>
                      <a:r>
                        <a:rPr kumimoji="0" lang="it-IT" sz="16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se risconti pluriennali</a:t>
                      </a:r>
                    </a:p>
                  </a:txBody>
                  <a:tcPr marL="78885" marR="78885" marT="76529" marB="76529"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7"/>
                  </a:ext>
                </a:extLst>
              </a:tr>
              <a:tr h="494461">
                <a:tc>
                  <a:txBody>
                    <a:bodyPr/>
                    <a:lstStyle/>
                    <a:p>
                      <a:pPr marL="355600" marR="0" lvl="0" indent="-355600" algn="l" defTabSz="1042988" rtl="0" eaLnBrk="1" fontAlgn="base" latinLnBrk="0" hangingPunct="0">
                        <a:lnSpc>
                          <a:spcPct val="53000"/>
                        </a:lnSpc>
                        <a:spcBef>
                          <a:spcPct val="0"/>
                        </a:spcBef>
                        <a:spcAft>
                          <a:spcPts val="1425"/>
                        </a:spcAft>
                        <a:buClr>
                          <a:srgbClr val="000000"/>
                        </a:buClr>
                        <a:buSzPct val="100000"/>
                        <a:buFont typeface="Wingdings" charset="2"/>
                        <a:buNone/>
                        <a:tabLst/>
                      </a:pPr>
                      <a: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	Conti d’ordine</a:t>
                      </a:r>
                    </a:p>
                  </a:txBody>
                  <a:tcPr marL="78885" marR="78885" marT="76529" marB="76529" anchor="ctr" horzOverflow="overflow">
                    <a:lnL w="28575" cap="flat" cmpd="sng" algn="ctr">
                      <a:solidFill>
                        <a:schemeClr val="tx1"/>
                      </a:solidFill>
                      <a:prstDash val="solid"/>
                      <a:round/>
                      <a:headEnd type="none" w="med" len="med"/>
                      <a:tailEnd type="none" w="med" len="med"/>
                    </a:lnL>
                    <a:lnR>
                      <a:noFill/>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6529" marB="76529" anchor="ctr"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1042988" rtl="0" eaLnBrk="1" fontAlgn="base" latinLnBrk="0" hangingPunct="0">
                        <a:lnSpc>
                          <a:spcPct val="53000"/>
                        </a:lnSpc>
                        <a:spcBef>
                          <a:spcPct val="0"/>
                        </a:spcBef>
                        <a:spcAft>
                          <a:spcPts val="1425"/>
                        </a:spcAft>
                        <a:buClr>
                          <a:srgbClr val="000000"/>
                        </a:buClr>
                        <a:buSzPct val="100000"/>
                        <a:buFont typeface="Wingdings" charset="2"/>
                        <a:buNone/>
                        <a:tabLst/>
                      </a:pPr>
                      <a:r>
                        <a:rPr kumimoji="0" lang="it-IT" sz="16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Non fanno parte del </a:t>
                      </a:r>
                      <a:r>
                        <a:rPr kumimoji="0" lang="it-IT" sz="1600" b="0" i="0" u="none" strike="noStrike" cap="none" normalizeH="0" baseline="0" dirty="0" err="1">
                          <a:ln>
                            <a:noFill/>
                          </a:ln>
                          <a:solidFill>
                            <a:schemeClr val="tx1">
                              <a:lumMod val="65000"/>
                              <a:lumOff val="35000"/>
                            </a:schemeClr>
                          </a:solidFill>
                          <a:effectLst/>
                          <a:latin typeface="Century Gothic" panose="020B0502020202020204" pitchFamily="34" charset="0"/>
                          <a:cs typeface="Lucida Sans Unicode" charset="0"/>
                        </a:rPr>
                        <a:t>cap.le</a:t>
                      </a:r>
                      <a:r>
                        <a:rPr kumimoji="0" lang="it-IT" sz="16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 investito*</a:t>
                      </a:r>
                    </a:p>
                  </a:txBody>
                  <a:tcPr marL="78885" marR="78885" marT="76529" marB="76529" anchor="ctr"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8"/>
                  </a:ext>
                </a:extLst>
              </a:tr>
            </a:tbl>
          </a:graphicData>
        </a:graphic>
      </p:graphicFrame>
      <p:sp>
        <p:nvSpPr>
          <p:cNvPr id="6" name="Line 35">
            <a:extLst>
              <a:ext uri="{FF2B5EF4-FFF2-40B4-BE49-F238E27FC236}">
                <a16:creationId xmlns:a16="http://schemas.microsoft.com/office/drawing/2014/main" id="{BD3DA03C-66EC-574B-987C-026515B04D63}"/>
              </a:ext>
            </a:extLst>
          </p:cNvPr>
          <p:cNvSpPr>
            <a:spLocks noChangeShapeType="1"/>
          </p:cNvSpPr>
          <p:nvPr/>
        </p:nvSpPr>
        <p:spPr bwMode="auto">
          <a:xfrm flipV="1">
            <a:off x="2480442" y="1844676"/>
            <a:ext cx="2450334" cy="71438"/>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8" name="Line 36">
            <a:extLst>
              <a:ext uri="{FF2B5EF4-FFF2-40B4-BE49-F238E27FC236}">
                <a16:creationId xmlns:a16="http://schemas.microsoft.com/office/drawing/2014/main" id="{9248984B-F9CB-3541-B6B9-891CCB3C665B}"/>
              </a:ext>
            </a:extLst>
          </p:cNvPr>
          <p:cNvSpPr>
            <a:spLocks noChangeShapeType="1"/>
          </p:cNvSpPr>
          <p:nvPr/>
        </p:nvSpPr>
        <p:spPr bwMode="auto">
          <a:xfrm flipV="1">
            <a:off x="2339975" y="2276475"/>
            <a:ext cx="2663825" cy="431800"/>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10" name="Line 37">
            <a:extLst>
              <a:ext uri="{FF2B5EF4-FFF2-40B4-BE49-F238E27FC236}">
                <a16:creationId xmlns:a16="http://schemas.microsoft.com/office/drawing/2014/main" id="{F4824957-B46F-2845-BB35-13395F6CEC54}"/>
              </a:ext>
            </a:extLst>
          </p:cNvPr>
          <p:cNvSpPr>
            <a:spLocks noChangeShapeType="1"/>
          </p:cNvSpPr>
          <p:nvPr/>
        </p:nvSpPr>
        <p:spPr bwMode="auto">
          <a:xfrm>
            <a:off x="2339975" y="2708275"/>
            <a:ext cx="2663825" cy="288925"/>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11" name="Line 38">
            <a:extLst>
              <a:ext uri="{FF2B5EF4-FFF2-40B4-BE49-F238E27FC236}">
                <a16:creationId xmlns:a16="http://schemas.microsoft.com/office/drawing/2014/main" id="{77B39589-1D79-2F48-8318-963DDF14C213}"/>
              </a:ext>
            </a:extLst>
          </p:cNvPr>
          <p:cNvSpPr>
            <a:spLocks noChangeShapeType="1"/>
          </p:cNvSpPr>
          <p:nvPr/>
        </p:nvSpPr>
        <p:spPr bwMode="auto">
          <a:xfrm>
            <a:off x="3851275" y="3602859"/>
            <a:ext cx="1079500" cy="0"/>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12" name="Line 39">
            <a:extLst>
              <a:ext uri="{FF2B5EF4-FFF2-40B4-BE49-F238E27FC236}">
                <a16:creationId xmlns:a16="http://schemas.microsoft.com/office/drawing/2014/main" id="{6ADEFB92-F554-BD49-AFA5-9D5D810D07D7}"/>
              </a:ext>
            </a:extLst>
          </p:cNvPr>
          <p:cNvSpPr>
            <a:spLocks noChangeShapeType="1"/>
          </p:cNvSpPr>
          <p:nvPr/>
        </p:nvSpPr>
        <p:spPr bwMode="auto">
          <a:xfrm>
            <a:off x="3203575" y="4076152"/>
            <a:ext cx="1727200" cy="0"/>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13" name="Line 40">
            <a:extLst>
              <a:ext uri="{FF2B5EF4-FFF2-40B4-BE49-F238E27FC236}">
                <a16:creationId xmlns:a16="http://schemas.microsoft.com/office/drawing/2014/main" id="{82794528-34EF-AE44-A634-CF63185E6A36}"/>
              </a:ext>
            </a:extLst>
          </p:cNvPr>
          <p:cNvSpPr>
            <a:spLocks noChangeShapeType="1"/>
          </p:cNvSpPr>
          <p:nvPr/>
        </p:nvSpPr>
        <p:spPr bwMode="auto">
          <a:xfrm flipV="1">
            <a:off x="2627314" y="4508501"/>
            <a:ext cx="2303462" cy="288924"/>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14" name="Line 41">
            <a:extLst>
              <a:ext uri="{FF2B5EF4-FFF2-40B4-BE49-F238E27FC236}">
                <a16:creationId xmlns:a16="http://schemas.microsoft.com/office/drawing/2014/main" id="{6935D342-B0CA-8C4A-9EC4-09D32EEDC709}"/>
              </a:ext>
            </a:extLst>
          </p:cNvPr>
          <p:cNvSpPr>
            <a:spLocks noChangeShapeType="1"/>
          </p:cNvSpPr>
          <p:nvPr/>
        </p:nvSpPr>
        <p:spPr bwMode="auto">
          <a:xfrm>
            <a:off x="2627314" y="4868863"/>
            <a:ext cx="2303461" cy="360910"/>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15" name="Line 49">
            <a:extLst>
              <a:ext uri="{FF2B5EF4-FFF2-40B4-BE49-F238E27FC236}">
                <a16:creationId xmlns:a16="http://schemas.microsoft.com/office/drawing/2014/main" id="{790FCFA2-9FAE-124B-91C9-F349C84E51D1}"/>
              </a:ext>
            </a:extLst>
          </p:cNvPr>
          <p:cNvSpPr>
            <a:spLocks noChangeShapeType="1"/>
          </p:cNvSpPr>
          <p:nvPr/>
        </p:nvSpPr>
        <p:spPr bwMode="auto">
          <a:xfrm>
            <a:off x="2554288" y="5474522"/>
            <a:ext cx="2376487" cy="0"/>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2" name="CasellaDiTesto 1">
            <a:extLst>
              <a:ext uri="{FF2B5EF4-FFF2-40B4-BE49-F238E27FC236}">
                <a16:creationId xmlns:a16="http://schemas.microsoft.com/office/drawing/2014/main" id="{3F2B699A-8699-42A4-A552-F38252CD4EBA}"/>
              </a:ext>
            </a:extLst>
          </p:cNvPr>
          <p:cNvSpPr txBox="1"/>
          <p:nvPr/>
        </p:nvSpPr>
        <p:spPr>
          <a:xfrm>
            <a:off x="323850" y="6351032"/>
            <a:ext cx="2627642" cy="307777"/>
          </a:xfrm>
          <a:prstGeom prst="rect">
            <a:avLst/>
          </a:prstGeom>
          <a:noFill/>
        </p:spPr>
        <p:txBody>
          <a:bodyPr wrap="none" rtlCol="0">
            <a:spAutoFit/>
          </a:bodyPr>
          <a:lstStyle/>
          <a:p>
            <a:r>
              <a:rPr lang="it-IT" sz="1400" dirty="0">
                <a:solidFill>
                  <a:schemeClr val="tx1">
                    <a:lumMod val="75000"/>
                    <a:lumOff val="25000"/>
                  </a:schemeClr>
                </a:solidFill>
                <a:latin typeface="Century Gothic" panose="020B0502020202020204" pitchFamily="34" charset="0"/>
              </a:rPr>
              <a:t>* Soppressi dal bilancio 2016</a:t>
            </a:r>
          </a:p>
        </p:txBody>
      </p:sp>
    </p:spTree>
    <p:extLst>
      <p:ext uri="{BB962C8B-B14F-4D97-AF65-F5344CB8AC3E}">
        <p14:creationId xmlns:p14="http://schemas.microsoft.com/office/powerpoint/2010/main" val="4221872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graphicFrame>
        <p:nvGraphicFramePr>
          <p:cNvPr id="5" name="Group 34">
            <a:extLst>
              <a:ext uri="{FF2B5EF4-FFF2-40B4-BE49-F238E27FC236}">
                <a16:creationId xmlns:a16="http://schemas.microsoft.com/office/drawing/2014/main" id="{C9A0CB22-924C-FB49-8E80-A3A307DC6D3A}"/>
              </a:ext>
            </a:extLst>
          </p:cNvPr>
          <p:cNvGraphicFramePr>
            <a:graphicFrameLocks noGrp="1"/>
          </p:cNvGraphicFramePr>
          <p:nvPr>
            <p:ph idx="1"/>
            <p:extLst>
              <p:ext uri="{D42A27DB-BD31-4B8C-83A1-F6EECF244321}">
                <p14:modId xmlns:p14="http://schemas.microsoft.com/office/powerpoint/2010/main" val="833359919"/>
              </p:ext>
            </p:extLst>
          </p:nvPr>
        </p:nvGraphicFramePr>
        <p:xfrm>
          <a:off x="395288" y="981075"/>
          <a:ext cx="8424862" cy="5233989"/>
        </p:xfrm>
        <a:graphic>
          <a:graphicData uri="http://schemas.openxmlformats.org/drawingml/2006/table">
            <a:tbl>
              <a:tblPr/>
              <a:tblGrid>
                <a:gridCol w="3297237">
                  <a:extLst>
                    <a:ext uri="{9D8B030D-6E8A-4147-A177-3AD203B41FA5}">
                      <a16:colId xmlns:a16="http://schemas.microsoft.com/office/drawing/2014/main" val="20000"/>
                    </a:ext>
                  </a:extLst>
                </a:gridCol>
                <a:gridCol w="1052513">
                  <a:extLst>
                    <a:ext uri="{9D8B030D-6E8A-4147-A177-3AD203B41FA5}">
                      <a16:colId xmlns:a16="http://schemas.microsoft.com/office/drawing/2014/main" val="20001"/>
                    </a:ext>
                  </a:extLst>
                </a:gridCol>
                <a:gridCol w="4075112">
                  <a:extLst>
                    <a:ext uri="{9D8B030D-6E8A-4147-A177-3AD203B41FA5}">
                      <a16:colId xmlns:a16="http://schemas.microsoft.com/office/drawing/2014/main" val="20002"/>
                    </a:ext>
                  </a:extLst>
                </a:gridCol>
              </a:tblGrid>
              <a:tr h="447064">
                <a:tc>
                  <a:txBody>
                    <a:bodyPr/>
                    <a:lstStyle/>
                    <a:p>
                      <a:pPr marL="0" marR="0" lvl="0" indent="0" algn="ctr"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1600" b="1" i="0" u="none" strike="noStrike" cap="none" normalizeH="0" baseline="0">
                          <a:ln>
                            <a:noFill/>
                          </a:ln>
                          <a:solidFill>
                            <a:schemeClr val="bg1"/>
                          </a:solidFill>
                          <a:effectLst/>
                          <a:latin typeface="Century Gothic" panose="020B0502020202020204" pitchFamily="34" charset="0"/>
                          <a:cs typeface="Lucida Sans Unicode" charset="0"/>
                        </a:rPr>
                        <a:t>Passivo di bilancio</a:t>
                      </a:r>
                    </a:p>
                  </a:txBody>
                  <a:tcPr marL="78885" marR="78885" marT="78838" marB="78838"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1042988" rtl="0" eaLnBrk="1" fontAlgn="base" latinLnBrk="0" hangingPunct="0">
                        <a:lnSpc>
                          <a:spcPct val="95000"/>
                        </a:lnSpc>
                        <a:spcBef>
                          <a:spcPct val="0"/>
                        </a:spcBef>
                        <a:spcAft>
                          <a:spcPts val="1425"/>
                        </a:spcAft>
                        <a:buClr>
                          <a:srgbClr val="000000"/>
                        </a:buClr>
                        <a:buSzPct val="100000"/>
                        <a:buFont typeface="Wingdings" charset="2"/>
                        <a:buNone/>
                        <a:tabLst/>
                      </a:pPr>
                      <a:endParaRPr kumimoji="0" lang="it-IT" sz="1600" b="1" i="0" u="none" strike="noStrike" cap="none" normalizeH="0" baseline="0" dirty="0">
                        <a:ln>
                          <a:noFill/>
                        </a:ln>
                        <a:solidFill>
                          <a:schemeClr val="bg1"/>
                        </a:solidFill>
                        <a:effectLst/>
                        <a:latin typeface="Century Gothic" panose="020B0502020202020204" pitchFamily="34" charset="0"/>
                        <a:cs typeface="Lucida Sans Unicode" charset="0"/>
                      </a:endParaRPr>
                    </a:p>
                  </a:txBody>
                  <a:tcPr marL="78885" marR="78885" marT="78838" marB="78838" anchor="ctr" horzOverflow="overflow">
                    <a:lnL>
                      <a:noFill/>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1600" b="1" i="0" u="none" strike="noStrike" cap="none" normalizeH="0" baseline="0" dirty="0">
                          <a:ln>
                            <a:noFill/>
                          </a:ln>
                          <a:solidFill>
                            <a:schemeClr val="bg1"/>
                          </a:solidFill>
                          <a:effectLst/>
                          <a:latin typeface="Century Gothic" panose="020B0502020202020204" pitchFamily="34" charset="0"/>
                          <a:cs typeface="Lucida Sans Unicode" charset="0"/>
                        </a:rPr>
                        <a:t>Passivo riclassificato</a:t>
                      </a:r>
                    </a:p>
                  </a:txBody>
                  <a:tcPr marL="78885" marR="78885" marT="78838" marB="78838"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extLst>
                  <a:ext uri="{0D108BD9-81ED-4DB2-BD59-A6C34878D82A}">
                    <a16:rowId xmlns:a16="http://schemas.microsoft.com/office/drawing/2014/main" val="10000"/>
                  </a:ext>
                </a:extLst>
              </a:tr>
              <a:tr h="705991">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A) Patrimonio netto</a:t>
                      </a:r>
                    </a:p>
                  </a:txBody>
                  <a:tcPr marL="78885" marR="78885" marT="78838" marB="78838"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38" marB="78838" anchor="ctr"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Mezzi propri (salvo utile a dividendi)</a:t>
                      </a:r>
                    </a:p>
                  </a:txBody>
                  <a:tcPr marL="78885" marR="78885" marT="78838" marB="78838"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extLst>
                  <a:ext uri="{0D108BD9-81ED-4DB2-BD59-A6C34878D82A}">
                    <a16:rowId xmlns:a16="http://schemas.microsoft.com/office/drawing/2014/main" val="10001"/>
                  </a:ext>
                </a:extLst>
              </a:tr>
              <a:tr h="432468">
                <a:tc rowSpan="3">
                  <a:txBody>
                    <a:bodyPr/>
                    <a:lstStyle/>
                    <a:p>
                      <a:pPr marL="355600" marR="0" lvl="0" indent="-355600" algn="l" defTabSz="1042988" rtl="0" eaLnBrk="1" fontAlgn="base" latinLnBrk="0" hangingPunct="0">
                        <a:lnSpc>
                          <a:spcPct val="90000"/>
                        </a:lnSpc>
                        <a:spcBef>
                          <a:spcPct val="0"/>
                        </a:spcBef>
                        <a:spcAft>
                          <a:spcPts val="1300"/>
                        </a:spcAft>
                        <a:buClr>
                          <a:srgbClr val="000000"/>
                        </a:buClr>
                        <a:buSzPct val="100000"/>
                        <a:buFont typeface="Wingdings" charset="2"/>
                        <a:buNone/>
                        <a:tabLst/>
                      </a:pPr>
                      <a: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B)	Fondi per rischi </a:t>
                      </a:r>
                      <a:b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br>
                      <a: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ed oneri</a:t>
                      </a:r>
                    </a:p>
                  </a:txBody>
                  <a:tcPr marL="78885" marR="78885" marT="78838" marB="78838" anchor="ctr" horzOverflow="overflow">
                    <a:lnL w="28575"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38" marB="78838"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Passività consolidate</a:t>
                      </a:r>
                    </a:p>
                  </a:txBody>
                  <a:tcPr marL="78885" marR="78885" marT="78838" marB="78838"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2"/>
                  </a:ext>
                </a:extLst>
              </a:tr>
              <a:tr h="432468">
                <a:tc vMerge="1">
                  <a:txBody>
                    <a:bodyPr/>
                    <a:lstStyle/>
                    <a:p>
                      <a:endParaRPr lang="it-IT"/>
                    </a:p>
                  </a:txBody>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38" marB="78838" anchor="ctr" horzOverflow="overflow">
                    <a:lnL>
                      <a:noFill/>
                    </a:lnL>
                    <a:lnR>
                      <a:noFill/>
                    </a:lnR>
                    <a:lnT>
                      <a:noFill/>
                    </a:lnT>
                    <a:lnB>
                      <a:noFill/>
                    </a:lnB>
                    <a:lnTlToBr>
                      <a:noFill/>
                    </a:lnTlToBr>
                    <a:lnBlToTr>
                      <a:noFill/>
                    </a:lnBlToTr>
                    <a:solidFill>
                      <a:schemeClr val="bg1"/>
                    </a:solidFill>
                  </a:tcPr>
                </a:tc>
                <a:tc>
                  <a:txBody>
                    <a:bodyPr/>
                    <a:lstStyle/>
                    <a:p>
                      <a:pPr marL="538163"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r>
                        <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o</a:t>
                      </a:r>
                    </a:p>
                  </a:txBody>
                  <a:tcPr marL="78885" marR="78885" marT="78838" marB="78838"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3"/>
                  </a:ext>
                </a:extLst>
              </a:tr>
              <a:tr h="1254940">
                <a:tc vMerge="1">
                  <a:txBody>
                    <a:bodyPr/>
                    <a:lstStyle/>
                    <a:p>
                      <a:endParaRPr lang="it-IT"/>
                    </a:p>
                  </a:txBody>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38" marB="78838"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Passività correnti,</a:t>
                      </a:r>
                      <a:r>
                        <a:rPr kumimoji="0" lang="it-IT" sz="16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 secondo il presumibile momento in cui si verificherà l’evento futuro (oltre/entro l’esercizio successivo)</a:t>
                      </a:r>
                    </a:p>
                  </a:txBody>
                  <a:tcPr marL="78885" marR="78885" marT="78838" marB="78838"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4"/>
                  </a:ext>
                </a:extLst>
              </a:tr>
              <a:tr h="980529">
                <a:tc rowSpan="2">
                  <a:txBody>
                    <a:bodyPr/>
                    <a:lstStyle/>
                    <a:p>
                      <a:pPr marL="355600" marR="0" lvl="0" indent="-355600" algn="l" defTabSz="1042988" rtl="0" eaLnBrk="1" fontAlgn="base" latinLnBrk="0" hangingPunct="0">
                        <a:lnSpc>
                          <a:spcPct val="90000"/>
                        </a:lnSpc>
                        <a:spcBef>
                          <a:spcPct val="0"/>
                        </a:spcBef>
                        <a:spcAft>
                          <a:spcPts val="1300"/>
                        </a:spcAft>
                        <a:buClr>
                          <a:srgbClr val="000000"/>
                        </a:buClr>
                        <a:buSzPct val="100000"/>
                        <a:buFont typeface="Wingdings" charset="2"/>
                        <a:buNone/>
                        <a:tabLst/>
                      </a:pPr>
                      <a: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C)	Trattamento di </a:t>
                      </a:r>
                      <a:b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br>
                      <a: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fine rapporto</a:t>
                      </a:r>
                    </a:p>
                  </a:txBody>
                  <a:tcPr marL="78885" marR="78885" marT="78838" marB="78838" anchor="ctr" horzOverflow="overflow">
                    <a:lnL w="28575" cap="flat" cmpd="sng" algn="ctr">
                      <a:solidFill>
                        <a:schemeClr val="tx1"/>
                      </a:solidFill>
                      <a:prstDash val="solid"/>
                      <a:round/>
                      <a:headEnd type="none" w="med" len="med"/>
                      <a:tailEnd type="none" w="med" len="med"/>
                    </a:lnL>
                    <a:lnR>
                      <a:noFill/>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38" marB="78838"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r>
                        <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Passività consolidate,</a:t>
                      </a:r>
                      <a:r>
                        <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 salvo la quota esigibile entro l’esercizio successivo</a:t>
                      </a:r>
                      <a:endParaRPr kumimoji="0" lang="it-IT" sz="16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38" marB="78838"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5"/>
                  </a:ext>
                </a:extLst>
              </a:tr>
              <a:tr h="980529">
                <a:tc vMerge="1">
                  <a:txBody>
                    <a:bodyPr/>
                    <a:lstStyle/>
                    <a:p>
                      <a:endParaRPr lang="it-IT"/>
                    </a:p>
                  </a:txBody>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endParaRPr kumimoji="0" lang="it-IT" sz="16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38" marB="78838" anchor="ctr"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1042988" rtl="0" eaLnBrk="1" fontAlgn="base" latinLnBrk="0" hangingPunct="0">
                        <a:lnSpc>
                          <a:spcPct val="90000"/>
                        </a:lnSpc>
                        <a:spcBef>
                          <a:spcPct val="0"/>
                        </a:spcBef>
                        <a:spcAft>
                          <a:spcPts val="1300"/>
                        </a:spcAft>
                        <a:buClr>
                          <a:srgbClr val="000000"/>
                        </a:buClr>
                        <a:buSzPct val="100000"/>
                        <a:buFont typeface="Wingdings" charset="2"/>
                        <a:buNone/>
                        <a:tabLst/>
                      </a:pPr>
                      <a:r>
                        <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Passività correnti,</a:t>
                      </a:r>
                      <a:r>
                        <a:rPr kumimoji="0" lang="it-IT" sz="16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 per la quota esigibile entro l’esercizio successivo</a:t>
                      </a:r>
                      <a:endParaRPr kumimoji="0" lang="it-IT" sz="16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38" marB="78838" anchor="ctr"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6"/>
                  </a:ext>
                </a:extLst>
              </a:tr>
            </a:tbl>
          </a:graphicData>
        </a:graphic>
      </p:graphicFrame>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PROCESSO DI RICLASSIFICAZIONE DEL PASSIVO PATRIMONIALE 1/2</a:t>
            </a:r>
          </a:p>
        </p:txBody>
      </p:sp>
      <p:sp>
        <p:nvSpPr>
          <p:cNvPr id="6" name="Line 26">
            <a:extLst>
              <a:ext uri="{FF2B5EF4-FFF2-40B4-BE49-F238E27FC236}">
                <a16:creationId xmlns:a16="http://schemas.microsoft.com/office/drawing/2014/main" id="{BB413E40-FD29-F849-B56F-DB40D7887237}"/>
              </a:ext>
            </a:extLst>
          </p:cNvPr>
          <p:cNvSpPr>
            <a:spLocks noChangeShapeType="1"/>
          </p:cNvSpPr>
          <p:nvPr/>
        </p:nvSpPr>
        <p:spPr bwMode="auto">
          <a:xfrm flipV="1">
            <a:off x="2627313" y="2354317"/>
            <a:ext cx="2160587" cy="858783"/>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sz="1400">
              <a:latin typeface="Century Gothic" panose="020B0502020202020204" pitchFamily="34" charset="0"/>
            </a:endParaRPr>
          </a:p>
        </p:txBody>
      </p:sp>
      <p:sp>
        <p:nvSpPr>
          <p:cNvPr id="8" name="Line 27">
            <a:extLst>
              <a:ext uri="{FF2B5EF4-FFF2-40B4-BE49-F238E27FC236}">
                <a16:creationId xmlns:a16="http://schemas.microsoft.com/office/drawing/2014/main" id="{4B7F07B1-AEC1-AE4F-AEC2-4EB2CAEE3CEF}"/>
              </a:ext>
            </a:extLst>
          </p:cNvPr>
          <p:cNvSpPr>
            <a:spLocks noChangeShapeType="1"/>
          </p:cNvSpPr>
          <p:nvPr/>
        </p:nvSpPr>
        <p:spPr bwMode="auto">
          <a:xfrm>
            <a:off x="2627313" y="3284538"/>
            <a:ext cx="2160587" cy="431800"/>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sz="1400">
              <a:latin typeface="Century Gothic" panose="020B0502020202020204" pitchFamily="34" charset="0"/>
            </a:endParaRPr>
          </a:p>
        </p:txBody>
      </p:sp>
      <p:sp>
        <p:nvSpPr>
          <p:cNvPr id="10" name="Line 28">
            <a:extLst>
              <a:ext uri="{FF2B5EF4-FFF2-40B4-BE49-F238E27FC236}">
                <a16:creationId xmlns:a16="http://schemas.microsoft.com/office/drawing/2014/main" id="{97F7BEEB-6725-C74D-B076-59C8C7C24749}"/>
              </a:ext>
            </a:extLst>
          </p:cNvPr>
          <p:cNvSpPr>
            <a:spLocks noChangeShapeType="1"/>
          </p:cNvSpPr>
          <p:nvPr/>
        </p:nvSpPr>
        <p:spPr bwMode="auto">
          <a:xfrm flipV="1">
            <a:off x="2627313" y="4724400"/>
            <a:ext cx="2160587" cy="433388"/>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sz="1400">
              <a:latin typeface="Century Gothic" panose="020B0502020202020204" pitchFamily="34" charset="0"/>
            </a:endParaRPr>
          </a:p>
        </p:txBody>
      </p:sp>
      <p:sp>
        <p:nvSpPr>
          <p:cNvPr id="11" name="Line 29">
            <a:extLst>
              <a:ext uri="{FF2B5EF4-FFF2-40B4-BE49-F238E27FC236}">
                <a16:creationId xmlns:a16="http://schemas.microsoft.com/office/drawing/2014/main" id="{DC671910-349E-2A43-836F-11C0C6C85A16}"/>
              </a:ext>
            </a:extLst>
          </p:cNvPr>
          <p:cNvSpPr>
            <a:spLocks noChangeShapeType="1"/>
          </p:cNvSpPr>
          <p:nvPr/>
        </p:nvSpPr>
        <p:spPr bwMode="auto">
          <a:xfrm>
            <a:off x="2627314" y="5229225"/>
            <a:ext cx="2160586" cy="433388"/>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sz="1400">
              <a:latin typeface="Century Gothic" panose="020B0502020202020204" pitchFamily="34" charset="0"/>
            </a:endParaRPr>
          </a:p>
        </p:txBody>
      </p:sp>
      <p:sp>
        <p:nvSpPr>
          <p:cNvPr id="12" name="Line 30">
            <a:extLst>
              <a:ext uri="{FF2B5EF4-FFF2-40B4-BE49-F238E27FC236}">
                <a16:creationId xmlns:a16="http://schemas.microsoft.com/office/drawing/2014/main" id="{91F47AE9-9A5F-7840-8720-D4CEB09DFB96}"/>
              </a:ext>
            </a:extLst>
          </p:cNvPr>
          <p:cNvSpPr>
            <a:spLocks noChangeShapeType="1"/>
          </p:cNvSpPr>
          <p:nvPr/>
        </p:nvSpPr>
        <p:spPr bwMode="auto">
          <a:xfrm flipV="1">
            <a:off x="2627313" y="1752395"/>
            <a:ext cx="2160586" cy="10510"/>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sz="1400">
              <a:latin typeface="Century Gothic" panose="020B0502020202020204" pitchFamily="34" charset="0"/>
            </a:endParaRPr>
          </a:p>
        </p:txBody>
      </p:sp>
    </p:spTree>
    <p:extLst>
      <p:ext uri="{BB962C8B-B14F-4D97-AF65-F5344CB8AC3E}">
        <p14:creationId xmlns:p14="http://schemas.microsoft.com/office/powerpoint/2010/main" val="6754123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1672"/>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PROCESSO DI RICLASSIFICAZIONE DEL PASSIVO PATRIMONIALE 2/2</a:t>
            </a:r>
          </a:p>
        </p:txBody>
      </p:sp>
      <p:graphicFrame>
        <p:nvGraphicFramePr>
          <p:cNvPr id="5" name="Group 2">
            <a:extLst>
              <a:ext uri="{FF2B5EF4-FFF2-40B4-BE49-F238E27FC236}">
                <a16:creationId xmlns:a16="http://schemas.microsoft.com/office/drawing/2014/main" id="{4176E505-86AA-114A-BC33-AC2BB7664FC2}"/>
              </a:ext>
            </a:extLst>
          </p:cNvPr>
          <p:cNvGraphicFramePr>
            <a:graphicFrameLocks/>
          </p:cNvGraphicFramePr>
          <p:nvPr>
            <p:extLst>
              <p:ext uri="{D42A27DB-BD31-4B8C-83A1-F6EECF244321}">
                <p14:modId xmlns:p14="http://schemas.microsoft.com/office/powerpoint/2010/main" val="288391996"/>
              </p:ext>
            </p:extLst>
          </p:nvPr>
        </p:nvGraphicFramePr>
        <p:xfrm>
          <a:off x="827088" y="1484313"/>
          <a:ext cx="7937500" cy="4335461"/>
        </p:xfrm>
        <a:graphic>
          <a:graphicData uri="http://schemas.openxmlformats.org/drawingml/2006/table">
            <a:tbl>
              <a:tblPr/>
              <a:tblGrid>
                <a:gridCol w="2520950">
                  <a:extLst>
                    <a:ext uri="{9D8B030D-6E8A-4147-A177-3AD203B41FA5}">
                      <a16:colId xmlns:a16="http://schemas.microsoft.com/office/drawing/2014/main" val="20000"/>
                    </a:ext>
                  </a:extLst>
                </a:gridCol>
                <a:gridCol w="1204912">
                  <a:extLst>
                    <a:ext uri="{9D8B030D-6E8A-4147-A177-3AD203B41FA5}">
                      <a16:colId xmlns:a16="http://schemas.microsoft.com/office/drawing/2014/main" val="20001"/>
                    </a:ext>
                  </a:extLst>
                </a:gridCol>
                <a:gridCol w="4211638">
                  <a:extLst>
                    <a:ext uri="{9D8B030D-6E8A-4147-A177-3AD203B41FA5}">
                      <a16:colId xmlns:a16="http://schemas.microsoft.com/office/drawing/2014/main" val="20002"/>
                    </a:ext>
                  </a:extLst>
                </a:gridCol>
              </a:tblGrid>
              <a:tr h="447410">
                <a:tc>
                  <a:txBody>
                    <a:bodyPr/>
                    <a:lstStyle/>
                    <a:p>
                      <a:pPr marL="0" marR="0" lvl="0" indent="0" algn="ctr"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2000" b="1" i="0" u="none" strike="noStrike" cap="none" normalizeH="0" baseline="0">
                          <a:ln>
                            <a:noFill/>
                          </a:ln>
                          <a:solidFill>
                            <a:schemeClr val="bg1"/>
                          </a:solidFill>
                          <a:effectLst/>
                          <a:latin typeface="Book Antiqua" charset="0"/>
                          <a:cs typeface="Lucida Sans Unicode" charset="0"/>
                        </a:rPr>
                        <a:t>Passivo di bilancio</a:t>
                      </a:r>
                    </a:p>
                  </a:txBody>
                  <a:tcPr marL="78885" marR="78885" marT="78899" marB="78899"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1042988" rtl="0" eaLnBrk="1" fontAlgn="base" latinLnBrk="0" hangingPunct="0">
                        <a:lnSpc>
                          <a:spcPct val="95000"/>
                        </a:lnSpc>
                        <a:spcBef>
                          <a:spcPct val="0"/>
                        </a:spcBef>
                        <a:spcAft>
                          <a:spcPts val="1425"/>
                        </a:spcAft>
                        <a:buClr>
                          <a:srgbClr val="000000"/>
                        </a:buClr>
                        <a:buSzPct val="100000"/>
                        <a:buFont typeface="Wingdings" charset="2"/>
                        <a:buNone/>
                        <a:tabLst/>
                      </a:pPr>
                      <a:endParaRPr kumimoji="0" lang="it-IT" sz="2000" b="1" i="0" u="none" strike="noStrike" cap="none" normalizeH="0" baseline="0">
                        <a:ln>
                          <a:noFill/>
                        </a:ln>
                        <a:solidFill>
                          <a:schemeClr val="bg1"/>
                        </a:solidFill>
                        <a:effectLst/>
                        <a:latin typeface="Book Antiqua" charset="0"/>
                        <a:cs typeface="Lucida Sans Unicode" charset="0"/>
                      </a:endParaRPr>
                    </a:p>
                  </a:txBody>
                  <a:tcPr marL="78885" marR="78885" marT="78899" marB="78899" anchor="ctr" horzOverflow="overflow">
                    <a:lnL>
                      <a:noFill/>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tc>
                  <a:txBody>
                    <a:bodyPr/>
                    <a:lstStyle/>
                    <a:p>
                      <a:pPr marL="0" marR="0" lvl="0" indent="0" algn="ctr"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2000" b="1" i="0" u="none" strike="noStrike" cap="none" normalizeH="0" baseline="0" dirty="0">
                          <a:ln>
                            <a:noFill/>
                          </a:ln>
                          <a:solidFill>
                            <a:schemeClr val="bg1"/>
                          </a:solidFill>
                          <a:effectLst/>
                          <a:latin typeface="Book Antiqua" charset="0"/>
                          <a:cs typeface="Lucida Sans Unicode" charset="0"/>
                        </a:rPr>
                        <a:t>Passivo riclassificato</a:t>
                      </a:r>
                    </a:p>
                  </a:txBody>
                  <a:tcPr marL="78885" marR="78885" marT="78899" marB="78899"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tx1">
                        <a:lumMod val="50000"/>
                        <a:lumOff val="50000"/>
                      </a:schemeClr>
                    </a:solidFill>
                  </a:tcPr>
                </a:tc>
                <a:extLst>
                  <a:ext uri="{0D108BD9-81ED-4DB2-BD59-A6C34878D82A}">
                    <a16:rowId xmlns:a16="http://schemas.microsoft.com/office/drawing/2014/main" val="10000"/>
                  </a:ext>
                </a:extLst>
              </a:tr>
              <a:tr h="737021">
                <a:tc rowSpan="2">
                  <a:txBody>
                    <a:bodyPr/>
                    <a:lstStyle/>
                    <a:p>
                      <a:pPr marL="355600" marR="0" lvl="0" indent="-355600" algn="l"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18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D)	Debiti</a:t>
                      </a:r>
                    </a:p>
                  </a:txBody>
                  <a:tcPr marL="78885" marR="78885" marT="78899" marB="78899"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5000"/>
                        </a:lnSpc>
                        <a:spcBef>
                          <a:spcPct val="0"/>
                        </a:spcBef>
                        <a:spcAft>
                          <a:spcPts val="1425"/>
                        </a:spcAft>
                        <a:buClr>
                          <a:srgbClr val="000000"/>
                        </a:buClr>
                        <a:buSzPct val="100000"/>
                        <a:buFont typeface="Wingdings" charset="2"/>
                        <a:buNone/>
                        <a:tabLst/>
                      </a:pPr>
                      <a:endParaRPr kumimoji="0" lang="it-IT" sz="18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99" marB="78899" anchor="ctr"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18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Passività correnti, </a:t>
                      </a:r>
                      <a:r>
                        <a:rPr kumimoji="0" lang="it-IT" sz="18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per i debiti esigibili entro l’esercizio successivo.</a:t>
                      </a:r>
                      <a:endParaRPr kumimoji="0" lang="it-IT" sz="18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99" marB="78899"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extLst>
                  <a:ext uri="{0D108BD9-81ED-4DB2-BD59-A6C34878D82A}">
                    <a16:rowId xmlns:a16="http://schemas.microsoft.com/office/drawing/2014/main" val="10001"/>
                  </a:ext>
                </a:extLst>
              </a:tr>
              <a:tr h="737021">
                <a:tc vMerge="1">
                  <a:txBody>
                    <a:bodyPr/>
                    <a:lstStyle/>
                    <a:p>
                      <a:endParaRPr lang="it-IT"/>
                    </a:p>
                  </a:txBody>
                  <a:tcPr/>
                </a:tc>
                <a:tc>
                  <a:txBody>
                    <a:bodyPr/>
                    <a:lstStyle/>
                    <a:p>
                      <a:pPr marL="0" marR="0" lvl="0" indent="0" algn="l" defTabSz="1042988" rtl="0" eaLnBrk="1" fontAlgn="base" latinLnBrk="0" hangingPunct="0">
                        <a:lnSpc>
                          <a:spcPct val="95000"/>
                        </a:lnSpc>
                        <a:spcBef>
                          <a:spcPct val="0"/>
                        </a:spcBef>
                        <a:spcAft>
                          <a:spcPts val="1425"/>
                        </a:spcAft>
                        <a:buClr>
                          <a:srgbClr val="000000"/>
                        </a:buClr>
                        <a:buSzPct val="100000"/>
                        <a:buFont typeface="Wingdings" charset="2"/>
                        <a:buNone/>
                        <a:tabLst/>
                      </a:pPr>
                      <a:endParaRPr kumimoji="0" lang="it-IT" sz="18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99" marB="78899"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18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Passività consolidate, </a:t>
                      </a:r>
                      <a:r>
                        <a:rPr kumimoji="0" lang="it-IT" sz="18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 per i debiti esigibili oltre l’esercizio successivo.</a:t>
                      </a:r>
                      <a:endParaRPr kumimoji="0" lang="it-IT" sz="18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99" marB="78899"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2"/>
                  </a:ext>
                </a:extLst>
              </a:tr>
              <a:tr h="737021">
                <a:tc rowSpan="2">
                  <a:txBody>
                    <a:bodyPr/>
                    <a:lstStyle/>
                    <a:p>
                      <a:pPr marL="355600" marR="0" lvl="0" indent="-355600" algn="l"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18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E)	Ratei e risconti</a:t>
                      </a:r>
                    </a:p>
                  </a:txBody>
                  <a:tcPr marL="78885" marR="78885" marT="78899" marB="78899" anchor="ctr" horzOverflow="overflow">
                    <a:lnL w="28575"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5000"/>
                        </a:lnSpc>
                        <a:spcBef>
                          <a:spcPct val="0"/>
                        </a:spcBef>
                        <a:spcAft>
                          <a:spcPts val="1425"/>
                        </a:spcAft>
                        <a:buClr>
                          <a:srgbClr val="000000"/>
                        </a:buClr>
                        <a:buSzPct val="100000"/>
                        <a:buFont typeface="Wingdings" charset="2"/>
                        <a:buNone/>
                        <a:tabLst/>
                      </a:pPr>
                      <a:endParaRPr kumimoji="0" lang="it-IT" sz="18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99" marB="78899"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18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Passività correnti,</a:t>
                      </a:r>
                      <a:r>
                        <a:rPr kumimoji="0" lang="it-IT" sz="18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 se ratei e risconti annuali.</a:t>
                      </a:r>
                      <a:endParaRPr kumimoji="0" lang="it-IT" sz="18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99" marB="78899"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3"/>
                  </a:ext>
                </a:extLst>
              </a:tr>
              <a:tr h="939967">
                <a:tc vMerge="1">
                  <a:txBody>
                    <a:bodyPr/>
                    <a:lstStyle/>
                    <a:p>
                      <a:endParaRPr lang="it-IT"/>
                    </a:p>
                  </a:txBody>
                  <a:tcPr/>
                </a:tc>
                <a:tc>
                  <a:txBody>
                    <a:bodyPr/>
                    <a:lstStyle/>
                    <a:p>
                      <a:pPr marL="0" marR="0" lvl="0" indent="0" algn="l" defTabSz="1042988" rtl="0" eaLnBrk="1" fontAlgn="base" latinLnBrk="0" hangingPunct="0">
                        <a:lnSpc>
                          <a:spcPct val="95000"/>
                        </a:lnSpc>
                        <a:spcBef>
                          <a:spcPct val="0"/>
                        </a:spcBef>
                        <a:spcAft>
                          <a:spcPts val="1425"/>
                        </a:spcAft>
                        <a:buClr>
                          <a:srgbClr val="000000"/>
                        </a:buClr>
                        <a:buSzPct val="100000"/>
                        <a:buFont typeface="Wingdings" charset="2"/>
                        <a:buNone/>
                        <a:tabLst/>
                      </a:pPr>
                      <a:endParaRPr kumimoji="0" lang="it-IT" sz="1800" b="0"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99" marB="78899" anchor="ctr" horzOverflow="overflow">
                    <a:lnL>
                      <a:noFill/>
                    </a:lnL>
                    <a:lnR>
                      <a:noFill/>
                    </a:lnR>
                    <a:lnT>
                      <a:noFill/>
                    </a:lnT>
                    <a:lnB>
                      <a:noFill/>
                    </a:lnB>
                    <a:lnTlToBr>
                      <a:noFill/>
                    </a:lnTlToBr>
                    <a:lnBlToTr>
                      <a:noFill/>
                    </a:lnBlToTr>
                    <a:solidFill>
                      <a:schemeClr val="bg1"/>
                    </a:solidFill>
                  </a:tcPr>
                </a:tc>
                <a:tc>
                  <a:txBody>
                    <a:bodyPr/>
                    <a:lstStyle/>
                    <a:p>
                      <a:pPr marL="0" marR="0" lvl="0" indent="0" algn="l"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18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Passività consolidate, </a:t>
                      </a:r>
                      <a:r>
                        <a:rPr kumimoji="0" lang="it-IT" sz="18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 se risconti pluriennali.</a:t>
                      </a:r>
                    </a:p>
                  </a:txBody>
                  <a:tcPr marL="78885" marR="78885" marT="78899" marB="78899" anchor="ctr"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extLst>
                  <a:ext uri="{0D108BD9-81ED-4DB2-BD59-A6C34878D82A}">
                    <a16:rowId xmlns:a16="http://schemas.microsoft.com/office/drawing/2014/main" val="10004"/>
                  </a:ext>
                </a:extLst>
              </a:tr>
              <a:tr h="737021">
                <a:tc>
                  <a:txBody>
                    <a:bodyPr/>
                    <a:lstStyle/>
                    <a:p>
                      <a:pPr marL="355600" marR="0" lvl="0" indent="-355600" algn="l"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1800" b="1" i="0" u="none" strike="noStrike" cap="none" normalizeH="0" baseline="0">
                          <a:ln>
                            <a:noFill/>
                          </a:ln>
                          <a:solidFill>
                            <a:schemeClr val="tx1">
                              <a:lumMod val="65000"/>
                              <a:lumOff val="35000"/>
                            </a:schemeClr>
                          </a:solidFill>
                          <a:effectLst/>
                          <a:latin typeface="Century Gothic" panose="020B0502020202020204" pitchFamily="34" charset="0"/>
                          <a:cs typeface="Lucida Sans Unicode" charset="0"/>
                        </a:rPr>
                        <a:t>	Conti d’ordine</a:t>
                      </a:r>
                    </a:p>
                  </a:txBody>
                  <a:tcPr marL="78885" marR="78885" marT="78899" marB="78899" anchor="ctr" horzOverflow="overflow">
                    <a:lnL w="28575" cap="flat" cmpd="sng" algn="ctr">
                      <a:solidFill>
                        <a:schemeClr val="tx1"/>
                      </a:solidFill>
                      <a:prstDash val="solid"/>
                      <a:round/>
                      <a:headEnd type="none" w="med" len="med"/>
                      <a:tailEnd type="none" w="med" len="med"/>
                    </a:lnL>
                    <a:lnR>
                      <a:noFill/>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1042988" rtl="0" eaLnBrk="1" fontAlgn="base" latinLnBrk="0" hangingPunct="0">
                        <a:lnSpc>
                          <a:spcPct val="95000"/>
                        </a:lnSpc>
                        <a:spcBef>
                          <a:spcPct val="0"/>
                        </a:spcBef>
                        <a:spcAft>
                          <a:spcPts val="1425"/>
                        </a:spcAft>
                        <a:buClr>
                          <a:srgbClr val="000000"/>
                        </a:buClr>
                        <a:buSzPct val="100000"/>
                        <a:buFont typeface="Wingdings" charset="2"/>
                        <a:buNone/>
                        <a:tabLst/>
                      </a:pPr>
                      <a:endParaRPr kumimoji="0" lang="it-IT" sz="18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99" marB="78899" anchor="ctr"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1042988" rtl="0" eaLnBrk="1" fontAlgn="base" latinLnBrk="0" hangingPunct="0">
                        <a:lnSpc>
                          <a:spcPct val="95000"/>
                        </a:lnSpc>
                        <a:spcBef>
                          <a:spcPct val="0"/>
                        </a:spcBef>
                        <a:spcAft>
                          <a:spcPts val="1425"/>
                        </a:spcAft>
                        <a:buClr>
                          <a:srgbClr val="000000"/>
                        </a:buClr>
                        <a:buSzPct val="100000"/>
                        <a:buFont typeface="Wingdings" charset="2"/>
                        <a:buNone/>
                        <a:tabLst/>
                      </a:pPr>
                      <a:r>
                        <a:rPr kumimoji="0" lang="it-IT" sz="1800" b="0"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rPr>
                        <a:t>Non fanno parte del capitale di finanziamento*.</a:t>
                      </a:r>
                      <a:endParaRPr kumimoji="0" lang="it-IT" sz="1800" b="1" i="0" u="none" strike="noStrike" cap="none" normalizeH="0" baseline="0" dirty="0">
                        <a:ln>
                          <a:noFill/>
                        </a:ln>
                        <a:solidFill>
                          <a:schemeClr val="tx1">
                            <a:lumMod val="65000"/>
                            <a:lumOff val="35000"/>
                          </a:schemeClr>
                        </a:solidFill>
                        <a:effectLst/>
                        <a:latin typeface="Century Gothic" panose="020B0502020202020204" pitchFamily="34" charset="0"/>
                        <a:cs typeface="Lucida Sans Unicode" charset="0"/>
                      </a:endParaRPr>
                    </a:p>
                  </a:txBody>
                  <a:tcPr marL="78885" marR="78885" marT="78899" marB="78899" anchor="ctr"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5"/>
                  </a:ext>
                </a:extLst>
              </a:tr>
            </a:tbl>
          </a:graphicData>
        </a:graphic>
      </p:graphicFrame>
      <p:sp>
        <p:nvSpPr>
          <p:cNvPr id="6" name="Line 24">
            <a:extLst>
              <a:ext uri="{FF2B5EF4-FFF2-40B4-BE49-F238E27FC236}">
                <a16:creationId xmlns:a16="http://schemas.microsoft.com/office/drawing/2014/main" id="{8C654F61-B1C5-3F48-B883-265B9522E4B0}"/>
              </a:ext>
            </a:extLst>
          </p:cNvPr>
          <p:cNvSpPr>
            <a:spLocks noChangeShapeType="1"/>
          </p:cNvSpPr>
          <p:nvPr/>
        </p:nvSpPr>
        <p:spPr bwMode="auto">
          <a:xfrm flipV="1">
            <a:off x="2051050" y="2165130"/>
            <a:ext cx="2484437" cy="433607"/>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8" name="Line 25">
            <a:extLst>
              <a:ext uri="{FF2B5EF4-FFF2-40B4-BE49-F238E27FC236}">
                <a16:creationId xmlns:a16="http://schemas.microsoft.com/office/drawing/2014/main" id="{3CA3344E-485B-9540-9894-9035C06276E0}"/>
              </a:ext>
            </a:extLst>
          </p:cNvPr>
          <p:cNvSpPr>
            <a:spLocks noChangeShapeType="1"/>
          </p:cNvSpPr>
          <p:nvPr/>
        </p:nvSpPr>
        <p:spPr bwMode="auto">
          <a:xfrm>
            <a:off x="2051050" y="2629695"/>
            <a:ext cx="2484437" cy="287335"/>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10" name="Line 26">
            <a:extLst>
              <a:ext uri="{FF2B5EF4-FFF2-40B4-BE49-F238E27FC236}">
                <a16:creationId xmlns:a16="http://schemas.microsoft.com/office/drawing/2014/main" id="{5CA5425F-67DF-104B-945C-9D26ADA3CA72}"/>
              </a:ext>
            </a:extLst>
          </p:cNvPr>
          <p:cNvSpPr>
            <a:spLocks noChangeShapeType="1"/>
          </p:cNvSpPr>
          <p:nvPr/>
        </p:nvSpPr>
        <p:spPr bwMode="auto">
          <a:xfrm flipV="1">
            <a:off x="3022600" y="3737520"/>
            <a:ext cx="1512887" cy="504825"/>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11" name="Line 27">
            <a:extLst>
              <a:ext uri="{FF2B5EF4-FFF2-40B4-BE49-F238E27FC236}">
                <a16:creationId xmlns:a16="http://schemas.microsoft.com/office/drawing/2014/main" id="{F826EB41-344E-5A4D-AA53-6E614B5FE544}"/>
              </a:ext>
            </a:extLst>
          </p:cNvPr>
          <p:cNvSpPr>
            <a:spLocks noChangeShapeType="1"/>
          </p:cNvSpPr>
          <p:nvPr/>
        </p:nvSpPr>
        <p:spPr bwMode="auto">
          <a:xfrm>
            <a:off x="3024187" y="4228305"/>
            <a:ext cx="1511300" cy="287338"/>
          </a:xfrm>
          <a:prstGeom prst="line">
            <a:avLst/>
          </a:prstGeom>
          <a:ln>
            <a:headEnd/>
            <a:tailEnd type="triangle" w="med" len="med"/>
          </a:ln>
          <a:extLst>
            <a:ext uri="{909E8E84-426E-40DD-AFC4-6F175D3DCCD1}">
              <a14:hiddenFill xmlns:a14="http://schemas.microsoft.com/office/drawing/2010/main">
                <a:noFill/>
              </a14:hiddenFill>
            </a:ext>
          </a:extLst>
        </p:spPr>
        <p:style>
          <a:lnRef idx="1">
            <a:schemeClr val="accent2"/>
          </a:lnRef>
          <a:fillRef idx="0">
            <a:schemeClr val="accent2"/>
          </a:fillRef>
          <a:effectRef idx="0">
            <a:schemeClr val="accent2"/>
          </a:effectRef>
          <a:fontRef idx="minor">
            <a:schemeClr val="tx1"/>
          </a:fontRef>
        </p:style>
        <p:txBody>
          <a:bodyPr/>
          <a:lstStyle/>
          <a:p>
            <a:endParaRPr lang="it-IT"/>
          </a:p>
        </p:txBody>
      </p:sp>
      <p:sp>
        <p:nvSpPr>
          <p:cNvPr id="13" name="CasellaDiTesto 12">
            <a:extLst>
              <a:ext uri="{FF2B5EF4-FFF2-40B4-BE49-F238E27FC236}">
                <a16:creationId xmlns:a16="http://schemas.microsoft.com/office/drawing/2014/main" id="{3306161A-D0E7-4DC0-8751-BA9B50B5CB8A}"/>
              </a:ext>
            </a:extLst>
          </p:cNvPr>
          <p:cNvSpPr txBox="1"/>
          <p:nvPr/>
        </p:nvSpPr>
        <p:spPr>
          <a:xfrm>
            <a:off x="323850" y="6351032"/>
            <a:ext cx="2627642" cy="307777"/>
          </a:xfrm>
          <a:prstGeom prst="rect">
            <a:avLst/>
          </a:prstGeom>
          <a:noFill/>
        </p:spPr>
        <p:txBody>
          <a:bodyPr wrap="none" rtlCol="0">
            <a:spAutoFit/>
          </a:bodyPr>
          <a:lstStyle/>
          <a:p>
            <a:r>
              <a:rPr lang="it-IT" sz="1400" dirty="0">
                <a:solidFill>
                  <a:schemeClr val="tx1">
                    <a:lumMod val="75000"/>
                    <a:lumOff val="25000"/>
                  </a:schemeClr>
                </a:solidFill>
                <a:latin typeface="Century Gothic" panose="020B0502020202020204" pitchFamily="34" charset="0"/>
              </a:rPr>
              <a:t>* Soppressi dal bilancio 2016</a:t>
            </a:r>
          </a:p>
        </p:txBody>
      </p:sp>
    </p:spTree>
    <p:extLst>
      <p:ext uri="{BB962C8B-B14F-4D97-AF65-F5344CB8AC3E}">
        <p14:creationId xmlns:p14="http://schemas.microsoft.com/office/powerpoint/2010/main" val="202552243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CORRELAZIONE TRA STRUTTURA PATRIMONIALE E FINANZIARIA: ALCUNI ESEMPI</a:t>
            </a:r>
          </a:p>
        </p:txBody>
      </p:sp>
      <p:sp>
        <p:nvSpPr>
          <p:cNvPr id="19" name="AutoShape 3" descr="50%">
            <a:extLst>
              <a:ext uri="{FF2B5EF4-FFF2-40B4-BE49-F238E27FC236}">
                <a16:creationId xmlns:a16="http://schemas.microsoft.com/office/drawing/2014/main" id="{CDEC11BE-D3BE-5648-8EF2-2E594EC703C6}"/>
              </a:ext>
            </a:extLst>
          </p:cNvPr>
          <p:cNvSpPr>
            <a:spLocks noChangeArrowheads="1"/>
          </p:cNvSpPr>
          <p:nvPr/>
        </p:nvSpPr>
        <p:spPr bwMode="auto">
          <a:xfrm>
            <a:off x="684213" y="2349500"/>
            <a:ext cx="2087562" cy="935038"/>
          </a:xfrm>
          <a:prstGeom prst="cube">
            <a:avLst>
              <a:gd name="adj" fmla="val 31917"/>
            </a:avLst>
          </a:prstGeom>
          <a:solidFill>
            <a:schemeClr val="accent1">
              <a:lumMod val="40000"/>
              <a:lumOff val="60000"/>
            </a:schemeClr>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lumMod val="75000"/>
                    <a:lumOff val="25000"/>
                  </a:schemeClr>
                </a:solidFill>
                <a:latin typeface="Century Gothic" panose="020B0502020202020204" pitchFamily="34" charset="0"/>
                <a:cs typeface="Arial" panose="020B0604020202020204" pitchFamily="34" charset="0"/>
              </a:rPr>
              <a:t>AC</a:t>
            </a:r>
          </a:p>
        </p:txBody>
      </p:sp>
      <p:sp>
        <p:nvSpPr>
          <p:cNvPr id="20" name="AutoShape 4">
            <a:extLst>
              <a:ext uri="{FF2B5EF4-FFF2-40B4-BE49-F238E27FC236}">
                <a16:creationId xmlns:a16="http://schemas.microsoft.com/office/drawing/2014/main" id="{B571B542-19EB-D941-9B0F-7A355BEB9968}"/>
              </a:ext>
            </a:extLst>
          </p:cNvPr>
          <p:cNvSpPr>
            <a:spLocks noChangeArrowheads="1"/>
          </p:cNvSpPr>
          <p:nvPr/>
        </p:nvSpPr>
        <p:spPr bwMode="auto">
          <a:xfrm>
            <a:off x="684213" y="1196975"/>
            <a:ext cx="2159000" cy="1511300"/>
          </a:xfrm>
          <a:prstGeom prst="cube">
            <a:avLst>
              <a:gd name="adj" fmla="val 23111"/>
            </a:avLst>
          </a:prstGeom>
          <a:solidFill>
            <a:srgbClr val="00B0F0"/>
          </a:solidFill>
          <a:ln w="12700">
            <a:solidFill>
              <a:schemeClr val="tx1">
                <a:lumMod val="75000"/>
                <a:lumOff val="25000"/>
              </a:schemeClr>
            </a:solidFill>
            <a:miter lim="800000"/>
            <a:headEnd/>
            <a:tailEnd/>
          </a:ln>
          <a:effectLst/>
        </p:spPr>
        <p:txBody>
          <a:bodyPr wrap="none" lIns="76186" tIns="38094" rIns="76186" bIns="38094" anchor="ctr"/>
          <a:lstStyle/>
          <a:p>
            <a:pPr algn="ctr" defTabSz="536575" eaLnBrk="0">
              <a:lnSpc>
                <a:spcPct val="100000"/>
              </a:lnSpc>
              <a:buClrTx/>
              <a:buSzTx/>
              <a:buFontTx/>
              <a:buNone/>
              <a:defRPr/>
            </a:pPr>
            <a:r>
              <a:rPr lang="it-IT" sz="1600" b="1" dirty="0">
                <a:solidFill>
                  <a:schemeClr val="tx1">
                    <a:lumMod val="75000"/>
                    <a:lumOff val="25000"/>
                  </a:schemeClr>
                </a:solidFill>
                <a:latin typeface="Century Gothic" panose="020B0502020202020204" pitchFamily="34" charset="0"/>
                <a:cs typeface="Arial" charset="0"/>
              </a:rPr>
              <a:t>AF</a:t>
            </a:r>
            <a:endParaRPr lang="it-IT" sz="1600" b="1" dirty="0">
              <a:solidFill>
                <a:schemeClr val="tx1">
                  <a:lumMod val="75000"/>
                  <a:lumOff val="25000"/>
                </a:schemeClr>
              </a:solidFill>
              <a:effectLst>
                <a:outerShdw blurRad="38100" dist="38100" dir="2700000" algn="tl">
                  <a:srgbClr val="000000"/>
                </a:outerShdw>
              </a:effectLst>
              <a:latin typeface="Century Gothic" panose="020B0502020202020204" pitchFamily="34" charset="0"/>
              <a:cs typeface="Arial" charset="0"/>
            </a:endParaRPr>
          </a:p>
        </p:txBody>
      </p:sp>
      <p:sp>
        <p:nvSpPr>
          <p:cNvPr id="21" name="AutoShape 5" descr="50%">
            <a:extLst>
              <a:ext uri="{FF2B5EF4-FFF2-40B4-BE49-F238E27FC236}">
                <a16:creationId xmlns:a16="http://schemas.microsoft.com/office/drawing/2014/main" id="{4D51CBAD-1C60-5549-BDCF-506342A68071}"/>
              </a:ext>
            </a:extLst>
          </p:cNvPr>
          <p:cNvSpPr>
            <a:spLocks noChangeArrowheads="1"/>
          </p:cNvSpPr>
          <p:nvPr/>
        </p:nvSpPr>
        <p:spPr bwMode="auto">
          <a:xfrm>
            <a:off x="2484438" y="2133600"/>
            <a:ext cx="2159000" cy="1150938"/>
          </a:xfrm>
          <a:prstGeom prst="cube">
            <a:avLst>
              <a:gd name="adj" fmla="val 31588"/>
            </a:avLst>
          </a:prstGeom>
          <a:solidFill>
            <a:schemeClr val="accent6">
              <a:lumMod val="60000"/>
              <a:lumOff val="40000"/>
            </a:schemeClr>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lumMod val="75000"/>
                    <a:lumOff val="25000"/>
                  </a:schemeClr>
                </a:solidFill>
                <a:latin typeface="Century Gothic" panose="020B0502020202020204" pitchFamily="34" charset="0"/>
                <a:cs typeface="Arial" panose="020B0604020202020204" pitchFamily="34" charset="0"/>
              </a:rPr>
              <a:t>Pb</a:t>
            </a:r>
          </a:p>
        </p:txBody>
      </p:sp>
      <p:sp>
        <p:nvSpPr>
          <p:cNvPr id="22" name="AutoShape 6">
            <a:extLst>
              <a:ext uri="{FF2B5EF4-FFF2-40B4-BE49-F238E27FC236}">
                <a16:creationId xmlns:a16="http://schemas.microsoft.com/office/drawing/2014/main" id="{9DF362AB-BF91-FD41-95A4-CF63130C414B}"/>
              </a:ext>
            </a:extLst>
          </p:cNvPr>
          <p:cNvSpPr>
            <a:spLocks noChangeArrowheads="1"/>
          </p:cNvSpPr>
          <p:nvPr/>
        </p:nvSpPr>
        <p:spPr bwMode="auto">
          <a:xfrm>
            <a:off x="2484438" y="1773238"/>
            <a:ext cx="2159000" cy="719137"/>
          </a:xfrm>
          <a:prstGeom prst="cube">
            <a:avLst>
              <a:gd name="adj" fmla="val 49755"/>
            </a:avLst>
          </a:prstGeom>
          <a:solidFill>
            <a:srgbClr val="CC3300"/>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lumMod val="75000"/>
                    <a:lumOff val="25000"/>
                  </a:schemeClr>
                </a:solidFill>
                <a:latin typeface="Century Gothic" panose="020B0502020202020204" pitchFamily="34" charset="0"/>
                <a:cs typeface="Arial" panose="020B0604020202020204" pitchFamily="34" charset="0"/>
              </a:rPr>
              <a:t>Pml</a:t>
            </a:r>
          </a:p>
        </p:txBody>
      </p:sp>
      <p:sp>
        <p:nvSpPr>
          <p:cNvPr id="23" name="AutoShape 7" descr="70%">
            <a:extLst>
              <a:ext uri="{FF2B5EF4-FFF2-40B4-BE49-F238E27FC236}">
                <a16:creationId xmlns:a16="http://schemas.microsoft.com/office/drawing/2014/main" id="{FDA75C75-14DC-6B41-8E56-91776B3E4530}"/>
              </a:ext>
            </a:extLst>
          </p:cNvPr>
          <p:cNvSpPr>
            <a:spLocks noChangeArrowheads="1"/>
          </p:cNvSpPr>
          <p:nvPr/>
        </p:nvSpPr>
        <p:spPr bwMode="auto">
          <a:xfrm>
            <a:off x="2484438" y="1196975"/>
            <a:ext cx="2159000" cy="936625"/>
          </a:xfrm>
          <a:prstGeom prst="cube">
            <a:avLst>
              <a:gd name="adj" fmla="val 38134"/>
            </a:avLst>
          </a:prstGeom>
          <a:solidFill>
            <a:schemeClr val="accent4"/>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lumMod val="75000"/>
                    <a:lumOff val="25000"/>
                  </a:schemeClr>
                </a:solidFill>
                <a:latin typeface="Century Gothic" panose="020B0502020202020204" pitchFamily="34" charset="0"/>
                <a:cs typeface="Arial" panose="020B0604020202020204" pitchFamily="34" charset="0"/>
              </a:rPr>
              <a:t>MP</a:t>
            </a:r>
          </a:p>
        </p:txBody>
      </p:sp>
      <p:sp>
        <p:nvSpPr>
          <p:cNvPr id="24" name="Text Box 8">
            <a:extLst>
              <a:ext uri="{FF2B5EF4-FFF2-40B4-BE49-F238E27FC236}">
                <a16:creationId xmlns:a16="http://schemas.microsoft.com/office/drawing/2014/main" id="{28860D94-D560-9A4D-BFFC-6301595EBA5D}"/>
              </a:ext>
            </a:extLst>
          </p:cNvPr>
          <p:cNvSpPr txBox="1">
            <a:spLocks noChangeArrowheads="1"/>
          </p:cNvSpPr>
          <p:nvPr/>
        </p:nvSpPr>
        <p:spPr bwMode="auto">
          <a:xfrm>
            <a:off x="4859338" y="1549281"/>
            <a:ext cx="3763664"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hangingPunct="1">
              <a:lnSpc>
                <a:spcPct val="100000"/>
              </a:lnSpc>
              <a:spcBef>
                <a:spcPct val="50000"/>
              </a:spcBef>
              <a:buClrTx/>
              <a:buSzTx/>
              <a:buFontTx/>
              <a:buNone/>
            </a:pP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La situazione è </a:t>
            </a:r>
            <a:r>
              <a:rPr lang="it-IT" altLang="it-IT" sz="1400" b="1" dirty="0">
                <a:solidFill>
                  <a:schemeClr val="tx1">
                    <a:lumMod val="75000"/>
                    <a:lumOff val="25000"/>
                  </a:schemeClr>
                </a:solidFill>
                <a:latin typeface="Century Gothic" panose="020B0502020202020204" pitchFamily="34" charset="0"/>
                <a:cs typeface="Arial" panose="020B0604020202020204" pitchFamily="34" charset="0"/>
              </a:rPr>
              <a:t>squilibrata</a:t>
            </a: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 </a:t>
            </a:r>
          </a:p>
          <a:p>
            <a:pPr hangingPunct="1">
              <a:lnSpc>
                <a:spcPct val="100000"/>
              </a:lnSpc>
              <a:buClrTx/>
              <a:buSzTx/>
              <a:buFontTx/>
              <a:buNone/>
            </a:pP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Le passività a breve finanziano investimenti a medio-lungo termine. L’azienda è sottocapitalizzata e con evidenti problemi finanziari. Sia la solidità che la liquidità sono carenti.</a:t>
            </a:r>
          </a:p>
        </p:txBody>
      </p:sp>
      <p:sp>
        <p:nvSpPr>
          <p:cNvPr id="25" name="AutoShape 9" descr="50%">
            <a:extLst>
              <a:ext uri="{FF2B5EF4-FFF2-40B4-BE49-F238E27FC236}">
                <a16:creationId xmlns:a16="http://schemas.microsoft.com/office/drawing/2014/main" id="{471250EC-B22A-BF4E-8833-48BFF5B49DF5}"/>
              </a:ext>
            </a:extLst>
          </p:cNvPr>
          <p:cNvSpPr>
            <a:spLocks noChangeArrowheads="1"/>
          </p:cNvSpPr>
          <p:nvPr/>
        </p:nvSpPr>
        <p:spPr bwMode="auto">
          <a:xfrm>
            <a:off x="684213" y="5084763"/>
            <a:ext cx="2087562" cy="1008062"/>
          </a:xfrm>
          <a:prstGeom prst="cube">
            <a:avLst>
              <a:gd name="adj" fmla="val 29449"/>
            </a:avLst>
          </a:prstGeom>
          <a:solidFill>
            <a:schemeClr val="accent1">
              <a:lumMod val="40000"/>
              <a:lumOff val="60000"/>
            </a:schemeClr>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lumMod val="75000"/>
                    <a:lumOff val="25000"/>
                  </a:schemeClr>
                </a:solidFill>
                <a:latin typeface="Century Gothic" panose="020B0502020202020204" pitchFamily="34" charset="0"/>
                <a:cs typeface="Arial" panose="020B0604020202020204" pitchFamily="34" charset="0"/>
              </a:rPr>
              <a:t>AC</a:t>
            </a:r>
          </a:p>
        </p:txBody>
      </p:sp>
      <p:sp>
        <p:nvSpPr>
          <p:cNvPr id="26" name="AutoShape 10">
            <a:extLst>
              <a:ext uri="{FF2B5EF4-FFF2-40B4-BE49-F238E27FC236}">
                <a16:creationId xmlns:a16="http://schemas.microsoft.com/office/drawing/2014/main" id="{721676D5-63C6-4241-AE13-104BCADEAD09}"/>
              </a:ext>
            </a:extLst>
          </p:cNvPr>
          <p:cNvSpPr>
            <a:spLocks noChangeArrowheads="1"/>
          </p:cNvSpPr>
          <p:nvPr/>
        </p:nvSpPr>
        <p:spPr bwMode="auto">
          <a:xfrm>
            <a:off x="684213" y="4005263"/>
            <a:ext cx="2159000" cy="1368425"/>
          </a:xfrm>
          <a:prstGeom prst="cube">
            <a:avLst>
              <a:gd name="adj" fmla="val 25593"/>
            </a:avLst>
          </a:prstGeom>
          <a:solidFill>
            <a:srgbClr val="00B0F0"/>
          </a:solidFill>
          <a:ln w="12700">
            <a:solidFill>
              <a:schemeClr val="tx1">
                <a:lumMod val="75000"/>
                <a:lumOff val="25000"/>
              </a:schemeClr>
            </a:solidFill>
            <a:miter lim="800000"/>
            <a:headEnd/>
            <a:tailEnd/>
          </a:ln>
          <a:effectLst/>
        </p:spPr>
        <p:txBody>
          <a:bodyPr wrap="none" lIns="76186" tIns="38094" rIns="76186" bIns="38094" anchor="ctr"/>
          <a:lstStyle/>
          <a:p>
            <a:pPr algn="ctr" defTabSz="536575" eaLnBrk="0">
              <a:lnSpc>
                <a:spcPct val="100000"/>
              </a:lnSpc>
              <a:buClrTx/>
              <a:buSzTx/>
              <a:buFontTx/>
              <a:buNone/>
              <a:defRPr/>
            </a:pPr>
            <a:r>
              <a:rPr lang="it-IT" sz="1600" b="1">
                <a:solidFill>
                  <a:schemeClr val="tx1">
                    <a:lumMod val="75000"/>
                    <a:lumOff val="25000"/>
                  </a:schemeClr>
                </a:solidFill>
                <a:latin typeface="Century Gothic" panose="020B0502020202020204" pitchFamily="34" charset="0"/>
                <a:cs typeface="Arial" charset="0"/>
              </a:rPr>
              <a:t>AF</a:t>
            </a:r>
            <a:endParaRPr lang="it-IT" sz="1600" b="1">
              <a:solidFill>
                <a:schemeClr val="tx1">
                  <a:lumMod val="75000"/>
                  <a:lumOff val="25000"/>
                </a:schemeClr>
              </a:solidFill>
              <a:effectLst>
                <a:outerShdw blurRad="38100" dist="38100" dir="2700000" algn="tl">
                  <a:srgbClr val="000000"/>
                </a:outerShdw>
              </a:effectLst>
              <a:latin typeface="Century Gothic" panose="020B0502020202020204" pitchFamily="34" charset="0"/>
              <a:cs typeface="Arial" charset="0"/>
            </a:endParaRPr>
          </a:p>
        </p:txBody>
      </p:sp>
      <p:sp>
        <p:nvSpPr>
          <p:cNvPr id="27" name="AutoShape 11" descr="50%">
            <a:extLst>
              <a:ext uri="{FF2B5EF4-FFF2-40B4-BE49-F238E27FC236}">
                <a16:creationId xmlns:a16="http://schemas.microsoft.com/office/drawing/2014/main" id="{CADC8803-645C-2347-BC9C-AB68693D72FB}"/>
              </a:ext>
            </a:extLst>
          </p:cNvPr>
          <p:cNvSpPr>
            <a:spLocks noChangeArrowheads="1"/>
          </p:cNvSpPr>
          <p:nvPr/>
        </p:nvSpPr>
        <p:spPr bwMode="auto">
          <a:xfrm>
            <a:off x="2484438" y="5157788"/>
            <a:ext cx="2159000" cy="935037"/>
          </a:xfrm>
          <a:prstGeom prst="cube">
            <a:avLst>
              <a:gd name="adj" fmla="val 37685"/>
            </a:avLst>
          </a:prstGeom>
          <a:solidFill>
            <a:schemeClr val="accent6">
              <a:lumMod val="60000"/>
              <a:lumOff val="40000"/>
            </a:schemeClr>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lumMod val="75000"/>
                    <a:lumOff val="25000"/>
                  </a:schemeClr>
                </a:solidFill>
                <a:latin typeface="Century Gothic" panose="020B0502020202020204" pitchFamily="34" charset="0"/>
                <a:cs typeface="Arial" panose="020B0604020202020204" pitchFamily="34" charset="0"/>
              </a:rPr>
              <a:t>Pb</a:t>
            </a:r>
          </a:p>
        </p:txBody>
      </p:sp>
      <p:sp>
        <p:nvSpPr>
          <p:cNvPr id="28" name="AutoShape 12">
            <a:extLst>
              <a:ext uri="{FF2B5EF4-FFF2-40B4-BE49-F238E27FC236}">
                <a16:creationId xmlns:a16="http://schemas.microsoft.com/office/drawing/2014/main" id="{2F546AA6-CAEF-AD4F-A2C1-C9D6BDDB5433}"/>
              </a:ext>
            </a:extLst>
          </p:cNvPr>
          <p:cNvSpPr>
            <a:spLocks noChangeArrowheads="1"/>
          </p:cNvSpPr>
          <p:nvPr/>
        </p:nvSpPr>
        <p:spPr bwMode="auto">
          <a:xfrm>
            <a:off x="2484438" y="4508500"/>
            <a:ext cx="2159000" cy="1008063"/>
          </a:xfrm>
          <a:prstGeom prst="cube">
            <a:avLst>
              <a:gd name="adj" fmla="val 34171"/>
            </a:avLst>
          </a:prstGeom>
          <a:solidFill>
            <a:srgbClr val="CC3300"/>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lumMod val="75000"/>
                    <a:lumOff val="25000"/>
                  </a:schemeClr>
                </a:solidFill>
                <a:latin typeface="Century Gothic" panose="020B0502020202020204" pitchFamily="34" charset="0"/>
                <a:cs typeface="Arial" panose="020B0604020202020204" pitchFamily="34" charset="0"/>
              </a:rPr>
              <a:t>Pml</a:t>
            </a:r>
          </a:p>
        </p:txBody>
      </p:sp>
      <p:sp>
        <p:nvSpPr>
          <p:cNvPr id="29" name="AutoShape 13" descr="70%">
            <a:extLst>
              <a:ext uri="{FF2B5EF4-FFF2-40B4-BE49-F238E27FC236}">
                <a16:creationId xmlns:a16="http://schemas.microsoft.com/office/drawing/2014/main" id="{37A70E23-2FB6-DF4A-B288-D352520EA037}"/>
              </a:ext>
            </a:extLst>
          </p:cNvPr>
          <p:cNvSpPr>
            <a:spLocks noChangeArrowheads="1"/>
          </p:cNvSpPr>
          <p:nvPr/>
        </p:nvSpPr>
        <p:spPr bwMode="auto">
          <a:xfrm>
            <a:off x="2484438" y="4005263"/>
            <a:ext cx="2159000" cy="863600"/>
          </a:xfrm>
          <a:prstGeom prst="cube">
            <a:avLst>
              <a:gd name="adj" fmla="val 38972"/>
            </a:avLst>
          </a:prstGeom>
          <a:solidFill>
            <a:schemeClr val="accent4"/>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lumMod val="75000"/>
                    <a:lumOff val="25000"/>
                  </a:schemeClr>
                </a:solidFill>
                <a:latin typeface="Century Gothic" panose="020B0502020202020204" pitchFamily="34" charset="0"/>
                <a:cs typeface="Arial" panose="020B0604020202020204" pitchFamily="34" charset="0"/>
              </a:rPr>
              <a:t>MP</a:t>
            </a:r>
          </a:p>
        </p:txBody>
      </p:sp>
      <p:sp>
        <p:nvSpPr>
          <p:cNvPr id="30" name="Text Box 14">
            <a:extLst>
              <a:ext uri="{FF2B5EF4-FFF2-40B4-BE49-F238E27FC236}">
                <a16:creationId xmlns:a16="http://schemas.microsoft.com/office/drawing/2014/main" id="{486970CF-6E96-CE43-9784-FADB859640CC}"/>
              </a:ext>
            </a:extLst>
          </p:cNvPr>
          <p:cNvSpPr txBox="1">
            <a:spLocks noChangeArrowheads="1"/>
          </p:cNvSpPr>
          <p:nvPr/>
        </p:nvSpPr>
        <p:spPr bwMode="auto">
          <a:xfrm>
            <a:off x="4859338" y="4347012"/>
            <a:ext cx="3763664"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hangingPunct="1">
              <a:lnSpc>
                <a:spcPct val="100000"/>
              </a:lnSpc>
              <a:spcBef>
                <a:spcPct val="50000"/>
              </a:spcBef>
              <a:buClrTx/>
              <a:buSzTx/>
              <a:buFontTx/>
              <a:buNone/>
            </a:pP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L’equilibrio di scadenze tra finanziamenti e investimenti è raggiunto. Tuttavia, i mezzi propri risultano limitati rispetto alla struttura patrimoniale.</a:t>
            </a:r>
          </a:p>
        </p:txBody>
      </p:sp>
      <p:pic>
        <p:nvPicPr>
          <p:cNvPr id="35" name="Elemento grafico 34" descr="Avviso">
            <a:extLst>
              <a:ext uri="{FF2B5EF4-FFF2-40B4-BE49-F238E27FC236}">
                <a16:creationId xmlns:a16="http://schemas.microsoft.com/office/drawing/2014/main" id="{F7AF340C-4CA6-0343-A513-ED51C46A349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451411" y="909817"/>
            <a:ext cx="588846" cy="588846"/>
          </a:xfrm>
          <a:prstGeom prst="rect">
            <a:avLst/>
          </a:prstGeom>
        </p:spPr>
      </p:pic>
    </p:spTree>
    <p:extLst>
      <p:ext uri="{BB962C8B-B14F-4D97-AF65-F5344CB8AC3E}">
        <p14:creationId xmlns:p14="http://schemas.microsoft.com/office/powerpoint/2010/main" val="1285849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CORRELAZIONE TRA STRUTTURA PATRIMONIALE E FINANZIARIA: ALCUNI ESEMPI</a:t>
            </a:r>
          </a:p>
        </p:txBody>
      </p:sp>
      <p:sp>
        <p:nvSpPr>
          <p:cNvPr id="43" name="AutoShape 3" descr="50%">
            <a:extLst>
              <a:ext uri="{FF2B5EF4-FFF2-40B4-BE49-F238E27FC236}">
                <a16:creationId xmlns:a16="http://schemas.microsoft.com/office/drawing/2014/main" id="{BD8B97D2-2E16-7340-B0FE-A918A7C28135}"/>
              </a:ext>
            </a:extLst>
          </p:cNvPr>
          <p:cNvSpPr>
            <a:spLocks noChangeArrowheads="1"/>
          </p:cNvSpPr>
          <p:nvPr/>
        </p:nvSpPr>
        <p:spPr bwMode="auto">
          <a:xfrm>
            <a:off x="684213" y="1844675"/>
            <a:ext cx="2087562" cy="1439863"/>
          </a:xfrm>
          <a:prstGeom prst="cube">
            <a:avLst>
              <a:gd name="adj" fmla="val 20287"/>
            </a:avLst>
          </a:prstGeom>
          <a:solidFill>
            <a:schemeClr val="accent1">
              <a:lumMod val="40000"/>
              <a:lumOff val="60000"/>
            </a:schemeClr>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AC</a:t>
            </a:r>
          </a:p>
        </p:txBody>
      </p:sp>
      <p:sp>
        <p:nvSpPr>
          <p:cNvPr id="44" name="AutoShape 4">
            <a:extLst>
              <a:ext uri="{FF2B5EF4-FFF2-40B4-BE49-F238E27FC236}">
                <a16:creationId xmlns:a16="http://schemas.microsoft.com/office/drawing/2014/main" id="{086C8644-7834-8A4D-8FCF-60E0FBC36088}"/>
              </a:ext>
            </a:extLst>
          </p:cNvPr>
          <p:cNvSpPr>
            <a:spLocks noChangeArrowheads="1"/>
          </p:cNvSpPr>
          <p:nvPr/>
        </p:nvSpPr>
        <p:spPr bwMode="auto">
          <a:xfrm>
            <a:off x="684213" y="1196975"/>
            <a:ext cx="2159000" cy="936625"/>
          </a:xfrm>
          <a:prstGeom prst="cube">
            <a:avLst>
              <a:gd name="adj" fmla="val 38134"/>
            </a:avLst>
          </a:prstGeom>
          <a:solidFill>
            <a:srgbClr val="00B0F0"/>
          </a:solidFill>
          <a:ln w="12700">
            <a:solidFill>
              <a:schemeClr val="tx1">
                <a:lumMod val="75000"/>
                <a:lumOff val="25000"/>
              </a:schemeClr>
            </a:solidFill>
            <a:miter lim="800000"/>
            <a:headEnd/>
            <a:tailEnd/>
          </a:ln>
          <a:effectLst/>
        </p:spPr>
        <p:txBody>
          <a:bodyPr wrap="none" lIns="76186" tIns="38094" rIns="76186" bIns="38094" anchor="ctr"/>
          <a:lstStyle/>
          <a:p>
            <a:pPr algn="ctr" defTabSz="536575" eaLnBrk="0">
              <a:lnSpc>
                <a:spcPct val="100000"/>
              </a:lnSpc>
              <a:buClrTx/>
              <a:buSzTx/>
              <a:buFontTx/>
              <a:buNone/>
              <a:defRPr/>
            </a:pPr>
            <a:r>
              <a:rPr lang="it-IT" sz="1600" b="1" dirty="0">
                <a:latin typeface="Century Gothic" panose="020B0502020202020204" pitchFamily="34" charset="0"/>
                <a:cs typeface="Arial" charset="0"/>
              </a:rPr>
              <a:t>AF</a:t>
            </a:r>
            <a:endParaRPr lang="it-IT" sz="1600" b="1" dirty="0">
              <a:effectLst>
                <a:outerShdw blurRad="38100" dist="38100" dir="2700000" algn="tl">
                  <a:srgbClr val="000000"/>
                </a:outerShdw>
              </a:effectLst>
              <a:latin typeface="Century Gothic" panose="020B0502020202020204" pitchFamily="34" charset="0"/>
              <a:cs typeface="Arial" charset="0"/>
            </a:endParaRPr>
          </a:p>
        </p:txBody>
      </p:sp>
      <p:sp>
        <p:nvSpPr>
          <p:cNvPr id="45" name="AutoShape 5" descr="50%">
            <a:extLst>
              <a:ext uri="{FF2B5EF4-FFF2-40B4-BE49-F238E27FC236}">
                <a16:creationId xmlns:a16="http://schemas.microsoft.com/office/drawing/2014/main" id="{0BCB0DB7-9EC3-434C-BFA1-7B9884BAD5FA}"/>
              </a:ext>
            </a:extLst>
          </p:cNvPr>
          <p:cNvSpPr>
            <a:spLocks noChangeArrowheads="1"/>
          </p:cNvSpPr>
          <p:nvPr/>
        </p:nvSpPr>
        <p:spPr bwMode="auto">
          <a:xfrm>
            <a:off x="2484438" y="2133600"/>
            <a:ext cx="2159000" cy="1150938"/>
          </a:xfrm>
          <a:prstGeom prst="cube">
            <a:avLst>
              <a:gd name="adj" fmla="val 31588"/>
            </a:avLst>
          </a:prstGeom>
          <a:solidFill>
            <a:schemeClr val="accent6">
              <a:lumMod val="60000"/>
              <a:lumOff val="40000"/>
            </a:schemeClr>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Pb</a:t>
            </a:r>
          </a:p>
        </p:txBody>
      </p:sp>
      <p:sp>
        <p:nvSpPr>
          <p:cNvPr id="46" name="AutoShape 6">
            <a:extLst>
              <a:ext uri="{FF2B5EF4-FFF2-40B4-BE49-F238E27FC236}">
                <a16:creationId xmlns:a16="http://schemas.microsoft.com/office/drawing/2014/main" id="{22CC56BB-6749-7849-870A-4FFAC7F92C68}"/>
              </a:ext>
            </a:extLst>
          </p:cNvPr>
          <p:cNvSpPr>
            <a:spLocks noChangeArrowheads="1"/>
          </p:cNvSpPr>
          <p:nvPr/>
        </p:nvSpPr>
        <p:spPr bwMode="auto">
          <a:xfrm>
            <a:off x="2484438" y="1341438"/>
            <a:ext cx="2159000" cy="1150937"/>
          </a:xfrm>
          <a:prstGeom prst="cube">
            <a:avLst>
              <a:gd name="adj" fmla="val 31171"/>
            </a:avLst>
          </a:prstGeom>
          <a:solidFill>
            <a:srgbClr val="CC3300"/>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latin typeface="Century Gothic" panose="020B0502020202020204" pitchFamily="34" charset="0"/>
                <a:cs typeface="Arial" panose="020B0604020202020204" pitchFamily="34" charset="0"/>
              </a:rPr>
              <a:t>Pml</a:t>
            </a:r>
          </a:p>
        </p:txBody>
      </p:sp>
      <p:sp>
        <p:nvSpPr>
          <p:cNvPr id="47" name="AutoShape 7" descr="70%">
            <a:extLst>
              <a:ext uri="{FF2B5EF4-FFF2-40B4-BE49-F238E27FC236}">
                <a16:creationId xmlns:a16="http://schemas.microsoft.com/office/drawing/2014/main" id="{5245D880-28DB-5546-BDDB-6698C88EF482}"/>
              </a:ext>
            </a:extLst>
          </p:cNvPr>
          <p:cNvSpPr>
            <a:spLocks noChangeArrowheads="1"/>
          </p:cNvSpPr>
          <p:nvPr/>
        </p:nvSpPr>
        <p:spPr bwMode="auto">
          <a:xfrm>
            <a:off x="2484438" y="1196975"/>
            <a:ext cx="2159000" cy="719138"/>
          </a:xfrm>
          <a:prstGeom prst="cube">
            <a:avLst>
              <a:gd name="adj" fmla="val 49005"/>
            </a:avLst>
          </a:prstGeom>
          <a:solidFill>
            <a:schemeClr val="accent4"/>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MP</a:t>
            </a:r>
          </a:p>
        </p:txBody>
      </p:sp>
      <p:sp>
        <p:nvSpPr>
          <p:cNvPr id="48" name="Text Box 8">
            <a:extLst>
              <a:ext uri="{FF2B5EF4-FFF2-40B4-BE49-F238E27FC236}">
                <a16:creationId xmlns:a16="http://schemas.microsoft.com/office/drawing/2014/main" id="{B7816442-0AF0-7A43-A678-697F44E5E6FD}"/>
              </a:ext>
            </a:extLst>
          </p:cNvPr>
          <p:cNvSpPr txBox="1">
            <a:spLocks noChangeArrowheads="1"/>
          </p:cNvSpPr>
          <p:nvPr/>
        </p:nvSpPr>
        <p:spPr bwMode="auto">
          <a:xfrm>
            <a:off x="5076825" y="1556544"/>
            <a:ext cx="3546177"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hangingPunct="1">
              <a:lnSpc>
                <a:spcPct val="100000"/>
              </a:lnSpc>
              <a:spcBef>
                <a:spcPct val="50000"/>
              </a:spcBef>
              <a:buClrTx/>
              <a:buSzTx/>
              <a:buFontTx/>
              <a:buNone/>
            </a:pPr>
            <a:r>
              <a:rPr lang="it-IT" altLang="it-IT" sz="1400" dirty="0">
                <a:solidFill>
                  <a:schemeClr val="tx1">
                    <a:lumMod val="65000"/>
                    <a:lumOff val="35000"/>
                  </a:schemeClr>
                </a:solidFill>
                <a:latin typeface="Century Gothic" panose="020B0502020202020204" pitchFamily="34" charset="0"/>
                <a:cs typeface="Arial" panose="020B0604020202020204" pitchFamily="34" charset="0"/>
              </a:rPr>
              <a:t>In questo caso, in aggiunta all’equilibrio delle scadenze tra finanziamenti ed investimenti, la situazione presenta una struttura assai flessibile degli investimenti. </a:t>
            </a:r>
          </a:p>
        </p:txBody>
      </p:sp>
      <p:sp>
        <p:nvSpPr>
          <p:cNvPr id="49" name="AutoShape 9" descr="50%">
            <a:extLst>
              <a:ext uri="{FF2B5EF4-FFF2-40B4-BE49-F238E27FC236}">
                <a16:creationId xmlns:a16="http://schemas.microsoft.com/office/drawing/2014/main" id="{F7A0C8A0-8435-D04D-AB0D-549E3A572CFB}"/>
              </a:ext>
            </a:extLst>
          </p:cNvPr>
          <p:cNvSpPr>
            <a:spLocks noChangeArrowheads="1"/>
          </p:cNvSpPr>
          <p:nvPr/>
        </p:nvSpPr>
        <p:spPr bwMode="auto">
          <a:xfrm>
            <a:off x="684213" y="4797425"/>
            <a:ext cx="2087562" cy="1295400"/>
          </a:xfrm>
          <a:prstGeom prst="cube">
            <a:avLst>
              <a:gd name="adj" fmla="val 21935"/>
            </a:avLst>
          </a:prstGeom>
          <a:solidFill>
            <a:schemeClr val="accent1">
              <a:lumMod val="40000"/>
              <a:lumOff val="60000"/>
            </a:schemeClr>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AC</a:t>
            </a:r>
          </a:p>
        </p:txBody>
      </p:sp>
      <p:sp>
        <p:nvSpPr>
          <p:cNvPr id="50" name="AutoShape 10">
            <a:extLst>
              <a:ext uri="{FF2B5EF4-FFF2-40B4-BE49-F238E27FC236}">
                <a16:creationId xmlns:a16="http://schemas.microsoft.com/office/drawing/2014/main" id="{66662A44-F679-9F4A-B65A-1EBB9271E0DC}"/>
              </a:ext>
            </a:extLst>
          </p:cNvPr>
          <p:cNvSpPr>
            <a:spLocks noChangeArrowheads="1"/>
          </p:cNvSpPr>
          <p:nvPr/>
        </p:nvSpPr>
        <p:spPr bwMode="auto">
          <a:xfrm>
            <a:off x="684213" y="4005263"/>
            <a:ext cx="2159000" cy="1223962"/>
          </a:xfrm>
          <a:prstGeom prst="cube">
            <a:avLst>
              <a:gd name="adj" fmla="val 25593"/>
            </a:avLst>
          </a:prstGeom>
          <a:solidFill>
            <a:srgbClr val="00B0F0"/>
          </a:solidFill>
          <a:ln w="12700">
            <a:solidFill>
              <a:schemeClr val="tx1">
                <a:lumMod val="75000"/>
                <a:lumOff val="25000"/>
              </a:schemeClr>
            </a:solidFill>
            <a:miter lim="800000"/>
            <a:headEnd/>
            <a:tailEnd/>
          </a:ln>
          <a:effectLst/>
        </p:spPr>
        <p:txBody>
          <a:bodyPr wrap="none" lIns="76186" tIns="38094" rIns="76186" bIns="38094" anchor="ctr"/>
          <a:lstStyle/>
          <a:p>
            <a:pPr algn="ctr" defTabSz="536575" eaLnBrk="0">
              <a:lnSpc>
                <a:spcPct val="100000"/>
              </a:lnSpc>
              <a:buClrTx/>
              <a:buSzTx/>
              <a:buFontTx/>
              <a:buNone/>
              <a:defRPr/>
            </a:pPr>
            <a:r>
              <a:rPr lang="it-IT" sz="1600" b="1">
                <a:latin typeface="Century Gothic" panose="020B0502020202020204" pitchFamily="34" charset="0"/>
                <a:cs typeface="Arial" charset="0"/>
              </a:rPr>
              <a:t>AF</a:t>
            </a:r>
            <a:endParaRPr lang="it-IT" sz="1600" b="1">
              <a:effectLst>
                <a:outerShdw blurRad="38100" dist="38100" dir="2700000" algn="tl">
                  <a:srgbClr val="000000"/>
                </a:outerShdw>
              </a:effectLst>
              <a:latin typeface="Century Gothic" panose="020B0502020202020204" pitchFamily="34" charset="0"/>
              <a:cs typeface="Arial" charset="0"/>
            </a:endParaRPr>
          </a:p>
        </p:txBody>
      </p:sp>
      <p:sp>
        <p:nvSpPr>
          <p:cNvPr id="51" name="AutoShape 11" descr="50%">
            <a:extLst>
              <a:ext uri="{FF2B5EF4-FFF2-40B4-BE49-F238E27FC236}">
                <a16:creationId xmlns:a16="http://schemas.microsoft.com/office/drawing/2014/main" id="{725114BA-8AEF-AB42-A3ED-3FD0DCB8794A}"/>
              </a:ext>
            </a:extLst>
          </p:cNvPr>
          <p:cNvSpPr>
            <a:spLocks noChangeArrowheads="1"/>
          </p:cNvSpPr>
          <p:nvPr/>
        </p:nvSpPr>
        <p:spPr bwMode="auto">
          <a:xfrm>
            <a:off x="2484438" y="5373688"/>
            <a:ext cx="2159000" cy="719137"/>
          </a:xfrm>
          <a:prstGeom prst="cube">
            <a:avLst>
              <a:gd name="adj" fmla="val 45833"/>
            </a:avLst>
          </a:prstGeom>
          <a:solidFill>
            <a:schemeClr val="accent6">
              <a:lumMod val="60000"/>
              <a:lumOff val="40000"/>
            </a:schemeClr>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Pb</a:t>
            </a:r>
          </a:p>
        </p:txBody>
      </p:sp>
      <p:sp>
        <p:nvSpPr>
          <p:cNvPr id="52" name="AutoShape 12">
            <a:extLst>
              <a:ext uri="{FF2B5EF4-FFF2-40B4-BE49-F238E27FC236}">
                <a16:creationId xmlns:a16="http://schemas.microsoft.com/office/drawing/2014/main" id="{37CA39DD-46E5-034D-BA0B-DA0421B09A9F}"/>
              </a:ext>
            </a:extLst>
          </p:cNvPr>
          <p:cNvSpPr>
            <a:spLocks noChangeArrowheads="1"/>
          </p:cNvSpPr>
          <p:nvPr/>
        </p:nvSpPr>
        <p:spPr bwMode="auto">
          <a:xfrm>
            <a:off x="2484438" y="5086350"/>
            <a:ext cx="2159000" cy="647700"/>
          </a:xfrm>
          <a:prstGeom prst="cube">
            <a:avLst>
              <a:gd name="adj" fmla="val 49019"/>
            </a:avLst>
          </a:prstGeom>
          <a:solidFill>
            <a:srgbClr val="CC3300"/>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latin typeface="Century Gothic" panose="020B0502020202020204" pitchFamily="34" charset="0"/>
                <a:cs typeface="Arial" panose="020B0604020202020204" pitchFamily="34" charset="0"/>
              </a:rPr>
              <a:t>Pml</a:t>
            </a:r>
          </a:p>
        </p:txBody>
      </p:sp>
      <p:sp>
        <p:nvSpPr>
          <p:cNvPr id="53" name="AutoShape 13" descr="70%">
            <a:extLst>
              <a:ext uri="{FF2B5EF4-FFF2-40B4-BE49-F238E27FC236}">
                <a16:creationId xmlns:a16="http://schemas.microsoft.com/office/drawing/2014/main" id="{C29D9DE7-C4CC-DC46-9BBE-C1B2ABD73CB0}"/>
              </a:ext>
            </a:extLst>
          </p:cNvPr>
          <p:cNvSpPr>
            <a:spLocks noChangeArrowheads="1"/>
          </p:cNvSpPr>
          <p:nvPr/>
        </p:nvSpPr>
        <p:spPr bwMode="auto">
          <a:xfrm>
            <a:off x="2484438" y="4005263"/>
            <a:ext cx="2160587" cy="1439862"/>
          </a:xfrm>
          <a:prstGeom prst="cube">
            <a:avLst>
              <a:gd name="adj" fmla="val 21611"/>
            </a:avLst>
          </a:prstGeom>
          <a:solidFill>
            <a:schemeClr val="accent4"/>
          </a:solidFill>
          <a:ln w="12700">
            <a:solidFill>
              <a:schemeClr val="tx1">
                <a:lumMod val="75000"/>
                <a:lumOff val="25000"/>
              </a:schemeClr>
            </a:solidFill>
            <a:miter lim="800000"/>
            <a:headEnd/>
            <a:tailEnd/>
          </a:ln>
        </p:spPr>
        <p:txBody>
          <a:bodyPr wrap="none" lIns="76186" tIns="38094" rIns="76186" bIns="38094" anchor="ctr"/>
          <a:lstStyle>
            <a:lvl1pPr defTabSz="536575" eaLnBrk="0">
              <a:defRPr>
                <a:solidFill>
                  <a:schemeClr val="bg1"/>
                </a:solidFill>
                <a:latin typeface="Arial" panose="020B0604020202020204" pitchFamily="34" charset="0"/>
                <a:cs typeface="Lucida Sans Unicode" panose="020B0602030504020204" pitchFamily="34" charset="0"/>
              </a:defRPr>
            </a:lvl1pPr>
            <a:lvl2pPr defTabSz="536575" eaLnBrk="0">
              <a:defRPr>
                <a:solidFill>
                  <a:schemeClr val="bg1"/>
                </a:solidFill>
                <a:latin typeface="Arial" panose="020B0604020202020204" pitchFamily="34" charset="0"/>
                <a:cs typeface="Lucida Sans Unicode" panose="020B0602030504020204" pitchFamily="34" charset="0"/>
              </a:defRPr>
            </a:lvl2pPr>
            <a:lvl3pPr defTabSz="536575" eaLnBrk="0">
              <a:defRPr>
                <a:solidFill>
                  <a:schemeClr val="bg1"/>
                </a:solidFill>
                <a:latin typeface="Arial" panose="020B0604020202020204" pitchFamily="34" charset="0"/>
                <a:cs typeface="Lucida Sans Unicode" panose="020B0602030504020204" pitchFamily="34" charset="0"/>
              </a:defRPr>
            </a:lvl3pPr>
            <a:lvl4pPr defTabSz="536575" eaLnBrk="0">
              <a:defRPr>
                <a:solidFill>
                  <a:schemeClr val="bg1"/>
                </a:solidFill>
                <a:latin typeface="Arial" panose="020B0604020202020204" pitchFamily="34" charset="0"/>
                <a:cs typeface="Lucida Sans Unicode" panose="020B0602030504020204" pitchFamily="34" charset="0"/>
              </a:defRPr>
            </a:lvl4pPr>
            <a:lvl5pPr defTabSz="536575" eaLnBrk="0">
              <a:defRPr>
                <a:solidFill>
                  <a:schemeClr val="bg1"/>
                </a:solidFill>
                <a:latin typeface="Arial" panose="020B0604020202020204" pitchFamily="34" charset="0"/>
                <a:cs typeface="Lucida Sans Unicode" panose="020B0602030504020204" pitchFamily="34" charset="0"/>
              </a:defRPr>
            </a:lvl5pPr>
            <a:lvl6pPr marL="25146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536575"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MP</a:t>
            </a:r>
          </a:p>
        </p:txBody>
      </p:sp>
      <p:sp>
        <p:nvSpPr>
          <p:cNvPr id="54" name="Text Box 14">
            <a:extLst>
              <a:ext uri="{FF2B5EF4-FFF2-40B4-BE49-F238E27FC236}">
                <a16:creationId xmlns:a16="http://schemas.microsoft.com/office/drawing/2014/main" id="{65A9360B-DE30-B145-9E30-0E91ABA14757}"/>
              </a:ext>
            </a:extLst>
          </p:cNvPr>
          <p:cNvSpPr txBox="1">
            <a:spLocks noChangeArrowheads="1"/>
          </p:cNvSpPr>
          <p:nvPr/>
        </p:nvSpPr>
        <p:spPr bwMode="auto">
          <a:xfrm>
            <a:off x="5076825" y="4365625"/>
            <a:ext cx="3546177"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hangingPunct="1">
              <a:lnSpc>
                <a:spcPct val="100000"/>
              </a:lnSpc>
              <a:spcBef>
                <a:spcPct val="50000"/>
              </a:spcBef>
              <a:buClrTx/>
              <a:buSzTx/>
              <a:buFontTx/>
              <a:buNone/>
            </a:pPr>
            <a:r>
              <a:rPr lang="it-IT" altLang="it-IT" sz="1400" dirty="0">
                <a:solidFill>
                  <a:schemeClr val="tx1">
                    <a:lumMod val="65000"/>
                    <a:lumOff val="35000"/>
                  </a:schemeClr>
                </a:solidFill>
                <a:latin typeface="Century Gothic" panose="020B0502020202020204" pitchFamily="34" charset="0"/>
                <a:cs typeface="Arial" panose="020B0604020202020204" pitchFamily="34" charset="0"/>
              </a:rPr>
              <a:t>E’ la situazione </a:t>
            </a:r>
            <a:r>
              <a:rPr lang="it-IT" altLang="it-IT" sz="1400" b="1" dirty="0">
                <a:solidFill>
                  <a:schemeClr val="tx1">
                    <a:lumMod val="65000"/>
                    <a:lumOff val="35000"/>
                  </a:schemeClr>
                </a:solidFill>
                <a:latin typeface="Century Gothic" panose="020B0502020202020204" pitchFamily="34" charset="0"/>
                <a:cs typeface="Arial" panose="020B0604020202020204" pitchFamily="34" charset="0"/>
              </a:rPr>
              <a:t>migliore </a:t>
            </a:r>
            <a:r>
              <a:rPr lang="it-IT" altLang="it-IT" sz="1400" dirty="0">
                <a:solidFill>
                  <a:schemeClr val="tx1">
                    <a:lumMod val="65000"/>
                    <a:lumOff val="35000"/>
                  </a:schemeClr>
                </a:solidFill>
                <a:latin typeface="Century Gothic" panose="020B0502020202020204" pitchFamily="34" charset="0"/>
                <a:cs typeface="Arial" panose="020B0604020202020204" pitchFamily="34" charset="0"/>
              </a:rPr>
              <a:t>in termini di sicurezza ed indipendenza finanziaria. I mezzi propri finanziano totalmente gli investimenti durevoli, attribuendo all’azienda un elevato grado di solidità e di liquidità.</a:t>
            </a:r>
          </a:p>
        </p:txBody>
      </p:sp>
      <p:pic>
        <p:nvPicPr>
          <p:cNvPr id="3" name="Elemento grafico 2" descr="Pollice in alto">
            <a:extLst>
              <a:ext uri="{FF2B5EF4-FFF2-40B4-BE49-F238E27FC236}">
                <a16:creationId xmlns:a16="http://schemas.microsoft.com/office/drawing/2014/main" id="{AFD065B5-D6BE-6D48-8123-E469F176C3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555918" y="3777635"/>
            <a:ext cx="587990" cy="587990"/>
          </a:xfrm>
          <a:prstGeom prst="rect">
            <a:avLst/>
          </a:prstGeom>
        </p:spPr>
      </p:pic>
    </p:spTree>
    <p:extLst>
      <p:ext uri="{BB962C8B-B14F-4D97-AF65-F5344CB8AC3E}">
        <p14:creationId xmlns:p14="http://schemas.microsoft.com/office/powerpoint/2010/main" val="92120034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13" name="Rectangle 3">
            <a:extLst>
              <a:ext uri="{FF2B5EF4-FFF2-40B4-BE49-F238E27FC236}">
                <a16:creationId xmlns:a16="http://schemas.microsoft.com/office/drawing/2014/main" id="{FA4127A5-C228-C34B-8442-F161442B8863}"/>
              </a:ext>
            </a:extLst>
          </p:cNvPr>
          <p:cNvSpPr>
            <a:spLocks noChangeArrowheads="1"/>
          </p:cNvSpPr>
          <p:nvPr/>
        </p:nvSpPr>
        <p:spPr bwMode="auto">
          <a:xfrm>
            <a:off x="1213616" y="3179762"/>
            <a:ext cx="7146627" cy="400736"/>
          </a:xfrm>
          <a:prstGeom prst="rect">
            <a:avLst/>
          </a:prstGeom>
          <a:gradFill>
            <a:gsLst>
              <a:gs pos="0">
                <a:schemeClr val="accent4">
                  <a:lumMod val="75000"/>
                </a:schemeClr>
              </a:gs>
              <a:gs pos="50000">
                <a:schemeClr val="accent4">
                  <a:lumMod val="105000"/>
                  <a:satMod val="103000"/>
                  <a:tint val="73000"/>
                </a:schemeClr>
              </a:gs>
              <a:gs pos="100000">
                <a:schemeClr val="accent4">
                  <a:lumMod val="105000"/>
                  <a:satMod val="109000"/>
                  <a:tint val="81000"/>
                </a:schemeClr>
              </a:gs>
            </a:gsLst>
          </a:gradFill>
          <a:ln>
            <a:headEnd/>
            <a:tailEnd/>
          </a:ln>
        </p:spPr>
        <p:style>
          <a:lnRef idx="1">
            <a:schemeClr val="accent4"/>
          </a:lnRef>
          <a:fillRef idx="2">
            <a:schemeClr val="accent4"/>
          </a:fillRef>
          <a:effectRef idx="1">
            <a:schemeClr val="accent4"/>
          </a:effectRef>
          <a:fontRef idx="minor">
            <a:schemeClr val="dk1"/>
          </a:fontRef>
        </p:style>
        <p:txBody>
          <a:bodyPr wrap="square" lIns="92059" tIns="46030" rIns="92059" bIns="46030">
            <a:spAutoFit/>
          </a:bodyPr>
          <a:lstStyle/>
          <a:p>
            <a:pPr algn="ctr" eaLnBrk="0">
              <a:defRPr/>
            </a:pPr>
            <a:r>
              <a:rPr lang="it-IT" sz="2000" b="1" dirty="0">
                <a:solidFill>
                  <a:schemeClr val="tx1">
                    <a:lumMod val="65000"/>
                    <a:lumOff val="35000"/>
                  </a:schemeClr>
                </a:solidFill>
                <a:latin typeface="Century Gothic" panose="020B0502020202020204" pitchFamily="34" charset="0"/>
                <a:ea typeface="Arial" charset="0"/>
                <a:cs typeface="Arial" charset="0"/>
              </a:rPr>
              <a:t>Il modello finanziario di riclassificazione</a:t>
            </a:r>
          </a:p>
        </p:txBody>
      </p:sp>
      <p:sp>
        <p:nvSpPr>
          <p:cNvPr id="14" name="AutoShape 6">
            <a:extLst>
              <a:ext uri="{FF2B5EF4-FFF2-40B4-BE49-F238E27FC236}">
                <a16:creationId xmlns:a16="http://schemas.microsoft.com/office/drawing/2014/main" id="{1964B606-F84F-9E4C-9870-8EBE5D536BA2}"/>
              </a:ext>
            </a:extLst>
          </p:cNvPr>
          <p:cNvSpPr>
            <a:spLocks noChangeArrowheads="1"/>
          </p:cNvSpPr>
          <p:nvPr/>
        </p:nvSpPr>
        <p:spPr bwMode="auto">
          <a:xfrm>
            <a:off x="348429" y="2890837"/>
            <a:ext cx="679205" cy="976313"/>
          </a:xfrm>
          <a:prstGeom prst="rightArrowCallout">
            <a:avLst>
              <a:gd name="adj1" fmla="val 35673"/>
              <a:gd name="adj2" fmla="val 35673"/>
              <a:gd name="adj3" fmla="val 16667"/>
              <a:gd name="adj4" fmla="val 66667"/>
            </a:avLst>
          </a:prstGeom>
          <a:ln>
            <a:headEnd/>
            <a:tailEnd/>
          </a:ln>
        </p:spPr>
        <p:style>
          <a:lnRef idx="1">
            <a:schemeClr val="accent4"/>
          </a:lnRef>
          <a:fillRef idx="2">
            <a:schemeClr val="accent4"/>
          </a:fillRef>
          <a:effectRef idx="1">
            <a:schemeClr val="accent4"/>
          </a:effectRef>
          <a:fontRef idx="minor">
            <a:schemeClr val="dk1"/>
          </a:fontRef>
        </p:style>
        <p:txBody>
          <a:bodyPr wrap="none" lIns="92075" tIns="46038" rIns="92075" bIns="46038" anchor="ctr"/>
          <a:lstStyle/>
          <a:p>
            <a:pPr algn="ctr" hangingPunct="1">
              <a:lnSpc>
                <a:spcPct val="100000"/>
              </a:lnSpc>
              <a:buClrTx/>
              <a:buSzTx/>
              <a:buFontTx/>
              <a:buNone/>
            </a:pPr>
            <a:r>
              <a:rPr lang="it-IT" altLang="it-IT" sz="1400">
                <a:solidFill>
                  <a:schemeClr val="tx1">
                    <a:lumMod val="65000"/>
                    <a:lumOff val="35000"/>
                  </a:schemeClr>
                </a:solidFill>
                <a:latin typeface="Century Gothic" panose="020B0502020202020204" pitchFamily="34" charset="0"/>
                <a:cs typeface="Arial" panose="020B0604020202020204" pitchFamily="34" charset="0"/>
              </a:rPr>
              <a:t>1</a:t>
            </a:r>
          </a:p>
        </p:txBody>
      </p:sp>
      <p:sp>
        <p:nvSpPr>
          <p:cNvPr id="8" name="CasellaDiTesto 7">
            <a:extLst>
              <a:ext uri="{FF2B5EF4-FFF2-40B4-BE49-F238E27FC236}">
                <a16:creationId xmlns:a16="http://schemas.microsoft.com/office/drawing/2014/main" id="{F447DCC8-6FD6-B544-81FE-F03425AEEF1D}"/>
              </a:ext>
            </a:extLst>
          </p:cNvPr>
          <p:cNvSpPr txBox="1"/>
          <p:nvPr/>
        </p:nvSpPr>
        <p:spPr>
          <a:xfrm>
            <a:off x="1213616" y="3749843"/>
            <a:ext cx="7146627" cy="369332"/>
          </a:xfrm>
          <a:prstGeom prst="rect">
            <a:avLst/>
          </a:prstGeom>
          <a:gradFill>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p:spPr>
        <p:txBody>
          <a:bodyPr wrap="square" rtlCol="0">
            <a:spAutoFit/>
          </a:bodyPr>
          <a:lstStyle/>
          <a:p>
            <a:r>
              <a:rPr lang="it-IT" dirty="0"/>
              <a:t>B) Il Conto economico</a:t>
            </a:r>
          </a:p>
        </p:txBody>
      </p:sp>
    </p:spTree>
    <p:extLst>
      <p:ext uri="{BB962C8B-B14F-4D97-AF65-F5344CB8AC3E}">
        <p14:creationId xmlns:p14="http://schemas.microsoft.com/office/powerpoint/2010/main" val="26231570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Il conto economico per aree di gestione</a:t>
            </a:r>
          </a:p>
        </p:txBody>
      </p:sp>
      <p:sp>
        <p:nvSpPr>
          <p:cNvPr id="5" name="Text Box 2">
            <a:extLst>
              <a:ext uri="{FF2B5EF4-FFF2-40B4-BE49-F238E27FC236}">
                <a16:creationId xmlns:a16="http://schemas.microsoft.com/office/drawing/2014/main" id="{3EA27329-173B-4039-9680-A81E5FFB512F}"/>
              </a:ext>
            </a:extLst>
          </p:cNvPr>
          <p:cNvSpPr txBox="1">
            <a:spLocks noChangeArrowheads="1"/>
          </p:cNvSpPr>
          <p:nvPr/>
        </p:nvSpPr>
        <p:spPr bwMode="auto">
          <a:xfrm>
            <a:off x="146051" y="3556330"/>
            <a:ext cx="1162133" cy="357930"/>
          </a:xfrm>
          <a:prstGeom prst="rect">
            <a:avLst/>
          </a:prstGeom>
          <a:solidFill>
            <a:srgbClr val="C00000"/>
          </a:solidFill>
          <a:ln w="9525">
            <a:noFill/>
            <a:miter lim="800000"/>
            <a:headEnd/>
            <a:tailEnd/>
          </a:ln>
          <a:effectLst/>
        </p:spPr>
        <p:txBody>
          <a:bodyPr wrap="none" lIns="80147" tIns="40074" rIns="80147" bIns="40074">
            <a:spAutoFit/>
          </a:bodyPr>
          <a:lstStyle/>
          <a:p>
            <a:pPr defTabSz="914400" hangingPunct="1">
              <a:lnSpc>
                <a:spcPct val="100000"/>
              </a:lnSpc>
              <a:buClrTx/>
              <a:buSzTx/>
              <a:buFontTx/>
              <a:buNone/>
              <a:defRPr/>
            </a:pPr>
            <a:r>
              <a:rPr lang="it-IT" b="1" dirty="0">
                <a:solidFill>
                  <a:schemeClr val="bg1"/>
                </a:solidFill>
                <a:latin typeface="Century Gothic" panose="020B0502020202020204" pitchFamily="34" charset="0"/>
                <a:ea typeface="Arial" charset="0"/>
                <a:cs typeface="Arial" charset="0"/>
              </a:rPr>
              <a:t>Gestione</a:t>
            </a:r>
          </a:p>
        </p:txBody>
      </p:sp>
      <p:sp>
        <p:nvSpPr>
          <p:cNvPr id="6" name="Text Box 3" descr="Quadretti">
            <a:extLst>
              <a:ext uri="{FF2B5EF4-FFF2-40B4-BE49-F238E27FC236}">
                <a16:creationId xmlns:a16="http://schemas.microsoft.com/office/drawing/2014/main" id="{FF97DB52-7BE5-4200-A2A9-9439E07EF088}"/>
              </a:ext>
            </a:extLst>
          </p:cNvPr>
          <p:cNvSpPr txBox="1">
            <a:spLocks noChangeArrowheads="1"/>
          </p:cNvSpPr>
          <p:nvPr/>
        </p:nvSpPr>
        <p:spPr bwMode="auto">
          <a:xfrm>
            <a:off x="1690688" y="2619705"/>
            <a:ext cx="1800225" cy="357930"/>
          </a:xfrm>
          <a:prstGeom prst="rect">
            <a:avLst/>
          </a:prstGeom>
          <a:solidFill>
            <a:schemeClr val="accent5">
              <a:lumMod val="75000"/>
            </a:schemeClr>
          </a:solidFill>
          <a:ln>
            <a:noFill/>
          </a:ln>
        </p:spPr>
        <p:txBody>
          <a:bodyPr lIns="80147" tIns="40074" rIns="80147" bIns="40074">
            <a:sp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b="1">
                <a:latin typeface="Century Gothic" panose="020B0502020202020204" pitchFamily="34" charset="0"/>
                <a:cs typeface="Arial" panose="020B0604020202020204" pitchFamily="34" charset="0"/>
              </a:rPr>
              <a:t>Ordinaria</a:t>
            </a:r>
          </a:p>
        </p:txBody>
      </p:sp>
      <p:sp>
        <p:nvSpPr>
          <p:cNvPr id="8" name="Text Box 4">
            <a:extLst>
              <a:ext uri="{FF2B5EF4-FFF2-40B4-BE49-F238E27FC236}">
                <a16:creationId xmlns:a16="http://schemas.microsoft.com/office/drawing/2014/main" id="{95EF2267-9D58-418B-894F-D80626439C94}"/>
              </a:ext>
            </a:extLst>
          </p:cNvPr>
          <p:cNvSpPr txBox="1">
            <a:spLocks noChangeArrowheads="1"/>
          </p:cNvSpPr>
          <p:nvPr/>
        </p:nvSpPr>
        <p:spPr bwMode="auto">
          <a:xfrm>
            <a:off x="1794200" y="4708855"/>
            <a:ext cx="1578914" cy="357930"/>
          </a:xfrm>
          <a:prstGeom prst="rect">
            <a:avLst/>
          </a:prstGeom>
          <a:solidFill>
            <a:schemeClr val="accent6">
              <a:lumMod val="40000"/>
              <a:lumOff val="60000"/>
            </a:schemeClr>
          </a:solidFill>
          <a:ln>
            <a:noFill/>
          </a:ln>
        </p:spPr>
        <p:txBody>
          <a:bodyPr wrap="none" lIns="80147" tIns="40074" rIns="80147" bIns="40074">
            <a:sp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Straordinaria</a:t>
            </a:r>
          </a:p>
        </p:txBody>
      </p:sp>
      <p:sp>
        <p:nvSpPr>
          <p:cNvPr id="10" name="Text Box 5" descr="Scacchi piccoli">
            <a:extLst>
              <a:ext uri="{FF2B5EF4-FFF2-40B4-BE49-F238E27FC236}">
                <a16:creationId xmlns:a16="http://schemas.microsoft.com/office/drawing/2014/main" id="{ABB8B724-90D1-40D0-8654-A34CCA2CFADD}"/>
              </a:ext>
            </a:extLst>
          </p:cNvPr>
          <p:cNvSpPr txBox="1">
            <a:spLocks noChangeArrowheads="1"/>
          </p:cNvSpPr>
          <p:nvPr/>
        </p:nvSpPr>
        <p:spPr bwMode="auto">
          <a:xfrm>
            <a:off x="4210051" y="1900568"/>
            <a:ext cx="1589087" cy="357930"/>
          </a:xfrm>
          <a:prstGeom prst="rect">
            <a:avLst/>
          </a:prstGeom>
          <a:solidFill>
            <a:schemeClr val="accent5">
              <a:lumMod val="75000"/>
            </a:schemeClr>
          </a:solidFill>
          <a:ln>
            <a:noFill/>
          </a:ln>
        </p:spPr>
        <p:txBody>
          <a:bodyPr lIns="80147" tIns="40074" rIns="80147" bIns="40074">
            <a:sp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b="1">
                <a:latin typeface="Century Gothic" panose="020B0502020202020204" pitchFamily="34" charset="0"/>
                <a:cs typeface="Arial" panose="020B0604020202020204" pitchFamily="34" charset="0"/>
              </a:rPr>
              <a:t>Operativa</a:t>
            </a:r>
          </a:p>
        </p:txBody>
      </p:sp>
      <p:sp>
        <p:nvSpPr>
          <p:cNvPr id="11" name="Text Box 6" descr="Scacchi piccoli">
            <a:extLst>
              <a:ext uri="{FF2B5EF4-FFF2-40B4-BE49-F238E27FC236}">
                <a16:creationId xmlns:a16="http://schemas.microsoft.com/office/drawing/2014/main" id="{0B11E9FF-4B0A-46E2-B485-851B4DC45591}"/>
              </a:ext>
            </a:extLst>
          </p:cNvPr>
          <p:cNvSpPr txBox="1">
            <a:spLocks noChangeArrowheads="1"/>
          </p:cNvSpPr>
          <p:nvPr/>
        </p:nvSpPr>
        <p:spPr bwMode="auto">
          <a:xfrm>
            <a:off x="4224338" y="2872540"/>
            <a:ext cx="1696713" cy="357930"/>
          </a:xfrm>
          <a:prstGeom prst="rect">
            <a:avLst/>
          </a:prstGeom>
          <a:solidFill>
            <a:schemeClr val="accent5">
              <a:lumMod val="75000"/>
            </a:schemeClr>
          </a:solidFill>
          <a:ln>
            <a:noFill/>
          </a:ln>
        </p:spPr>
        <p:txBody>
          <a:bodyPr wrap="square" lIns="80147" tIns="40074" rIns="80147" bIns="40074">
            <a:sp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b="1" dirty="0">
                <a:latin typeface="Century Gothic" panose="020B0502020202020204" pitchFamily="34" charset="0"/>
                <a:cs typeface="Arial" panose="020B0604020202020204" pitchFamily="34" charset="0"/>
              </a:rPr>
              <a:t>Finanziaria (*)</a:t>
            </a:r>
          </a:p>
        </p:txBody>
      </p:sp>
      <p:sp>
        <p:nvSpPr>
          <p:cNvPr id="12" name="Text Box 7" descr="Scacchi piccoli">
            <a:extLst>
              <a:ext uri="{FF2B5EF4-FFF2-40B4-BE49-F238E27FC236}">
                <a16:creationId xmlns:a16="http://schemas.microsoft.com/office/drawing/2014/main" id="{4BDBE663-D252-47FA-8005-9A4EABDEEFA7}"/>
              </a:ext>
            </a:extLst>
          </p:cNvPr>
          <p:cNvSpPr txBox="1">
            <a:spLocks noChangeArrowheads="1"/>
          </p:cNvSpPr>
          <p:nvPr/>
        </p:nvSpPr>
        <p:spPr bwMode="auto">
          <a:xfrm>
            <a:off x="6443663" y="1324305"/>
            <a:ext cx="2447925" cy="357930"/>
          </a:xfrm>
          <a:prstGeom prst="rect">
            <a:avLst/>
          </a:prstGeom>
          <a:solidFill>
            <a:schemeClr val="accent5">
              <a:lumMod val="75000"/>
            </a:schemeClr>
          </a:solidFill>
          <a:ln>
            <a:noFill/>
          </a:ln>
        </p:spPr>
        <p:txBody>
          <a:bodyPr lIns="80147" tIns="40074" rIns="80147" bIns="40074">
            <a:sp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b="1">
                <a:latin typeface="Century Gothic" panose="020B0502020202020204" pitchFamily="34" charset="0"/>
                <a:cs typeface="Arial" panose="020B0604020202020204" pitchFamily="34" charset="0"/>
              </a:rPr>
              <a:t>Caratteristica</a:t>
            </a:r>
          </a:p>
        </p:txBody>
      </p:sp>
      <p:sp>
        <p:nvSpPr>
          <p:cNvPr id="13" name="Text Box 8" descr="Scacchi piccoli">
            <a:extLst>
              <a:ext uri="{FF2B5EF4-FFF2-40B4-BE49-F238E27FC236}">
                <a16:creationId xmlns:a16="http://schemas.microsoft.com/office/drawing/2014/main" id="{4D3695EB-BC03-4641-9AF4-A511E7537FE6}"/>
              </a:ext>
            </a:extLst>
          </p:cNvPr>
          <p:cNvSpPr txBox="1">
            <a:spLocks noChangeArrowheads="1"/>
          </p:cNvSpPr>
          <p:nvPr/>
        </p:nvSpPr>
        <p:spPr bwMode="auto">
          <a:xfrm>
            <a:off x="6442076" y="2187905"/>
            <a:ext cx="2447925" cy="524129"/>
          </a:xfrm>
          <a:prstGeom prst="rect">
            <a:avLst/>
          </a:prstGeom>
          <a:solidFill>
            <a:schemeClr val="accent5">
              <a:lumMod val="75000"/>
            </a:schemeClr>
          </a:solidFill>
          <a:ln>
            <a:noFill/>
          </a:ln>
        </p:spPr>
        <p:txBody>
          <a:bodyPr lIns="80147" tIns="40074" rIns="80147" bIns="40074">
            <a:sp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0000"/>
              </a:lnSpc>
              <a:buClrTx/>
              <a:buSzTx/>
              <a:buFontTx/>
              <a:buNone/>
            </a:pPr>
            <a:r>
              <a:rPr lang="it-IT" altLang="it-IT" b="1">
                <a:latin typeface="Century Gothic" panose="020B0502020202020204" pitchFamily="34" charset="0"/>
                <a:cs typeface="Arial" panose="020B0604020202020204" pitchFamily="34" charset="0"/>
              </a:rPr>
              <a:t>Extracaratteristica </a:t>
            </a:r>
            <a:br>
              <a:rPr lang="it-IT" altLang="it-IT" b="1">
                <a:latin typeface="Century Gothic" panose="020B0502020202020204" pitchFamily="34" charset="0"/>
                <a:cs typeface="Arial" panose="020B0604020202020204" pitchFamily="34" charset="0"/>
              </a:rPr>
            </a:br>
            <a:r>
              <a:rPr lang="it-IT" altLang="it-IT" b="1">
                <a:latin typeface="Century Gothic" panose="020B0502020202020204" pitchFamily="34" charset="0"/>
                <a:cs typeface="Arial" panose="020B0604020202020204" pitchFamily="34" charset="0"/>
              </a:rPr>
              <a:t>o accessoria</a:t>
            </a:r>
          </a:p>
        </p:txBody>
      </p:sp>
      <p:cxnSp>
        <p:nvCxnSpPr>
          <p:cNvPr id="14" name="AutoShape 10">
            <a:extLst>
              <a:ext uri="{FF2B5EF4-FFF2-40B4-BE49-F238E27FC236}">
                <a16:creationId xmlns:a16="http://schemas.microsoft.com/office/drawing/2014/main" id="{F1E032BE-FA6D-4896-A997-195E938EBE90}"/>
              </a:ext>
            </a:extLst>
          </p:cNvPr>
          <p:cNvCxnSpPr>
            <a:cxnSpLocks noChangeShapeType="1"/>
            <a:stCxn id="5" idx="0"/>
            <a:endCxn id="6" idx="1"/>
          </p:cNvCxnSpPr>
          <p:nvPr/>
        </p:nvCxnSpPr>
        <p:spPr bwMode="auto">
          <a:xfrm rot="5400000" flipH="1" flipV="1">
            <a:off x="830073" y="2695715"/>
            <a:ext cx="757660" cy="963570"/>
          </a:xfrm>
          <a:prstGeom prst="bentConnector2">
            <a:avLst/>
          </a:prstGeom>
          <a:ln>
            <a:headEnd/>
            <a:tailEnd type="triangle" w="med" len="med"/>
          </a:ln>
          <a:extLst>
            <a:ext uri="{909E8E84-426E-40DD-AFC4-6F175D3DCCD1}">
              <a14:hiddenFill xmlns:a14="http://schemas.microsoft.com/office/drawing/2010/main">
                <a:noFill/>
              </a14:hiddenFill>
            </a:ext>
          </a:extLst>
        </p:spPr>
        <p:style>
          <a:lnRef idx="3">
            <a:schemeClr val="accent1"/>
          </a:lnRef>
          <a:fillRef idx="0">
            <a:schemeClr val="accent1"/>
          </a:fillRef>
          <a:effectRef idx="2">
            <a:schemeClr val="accent1"/>
          </a:effectRef>
          <a:fontRef idx="minor">
            <a:schemeClr val="tx1"/>
          </a:fontRef>
        </p:style>
      </p:cxnSp>
      <p:cxnSp>
        <p:nvCxnSpPr>
          <p:cNvPr id="15" name="AutoShape 11">
            <a:extLst>
              <a:ext uri="{FF2B5EF4-FFF2-40B4-BE49-F238E27FC236}">
                <a16:creationId xmlns:a16="http://schemas.microsoft.com/office/drawing/2014/main" id="{2BF7A19F-013A-4672-BB39-A0A4A373FCBE}"/>
              </a:ext>
            </a:extLst>
          </p:cNvPr>
          <p:cNvCxnSpPr>
            <a:cxnSpLocks noChangeShapeType="1"/>
            <a:stCxn id="5" idx="2"/>
            <a:endCxn id="8" idx="1"/>
          </p:cNvCxnSpPr>
          <p:nvPr/>
        </p:nvCxnSpPr>
        <p:spPr bwMode="auto">
          <a:xfrm rot="16200000" flipH="1">
            <a:off x="773879" y="3867499"/>
            <a:ext cx="973560" cy="1067082"/>
          </a:xfrm>
          <a:prstGeom prst="bentConnector2">
            <a:avLst/>
          </a:prstGeom>
          <a:ln>
            <a:headEnd/>
            <a:tailEnd type="triangle" w="med" len="med"/>
          </a:ln>
          <a:extLst>
            <a:ext uri="{909E8E84-426E-40DD-AFC4-6F175D3DCCD1}">
              <a14:hiddenFill xmlns:a14="http://schemas.microsoft.com/office/drawing/2010/main">
                <a:noFill/>
              </a14:hiddenFill>
            </a:ext>
          </a:extLst>
        </p:spPr>
        <p:style>
          <a:lnRef idx="3">
            <a:schemeClr val="accent1"/>
          </a:lnRef>
          <a:fillRef idx="0">
            <a:schemeClr val="accent1"/>
          </a:fillRef>
          <a:effectRef idx="2">
            <a:schemeClr val="accent1"/>
          </a:effectRef>
          <a:fontRef idx="minor">
            <a:schemeClr val="tx1"/>
          </a:fontRef>
        </p:style>
      </p:cxnSp>
      <p:cxnSp>
        <p:nvCxnSpPr>
          <p:cNvPr id="16" name="AutoShape 12">
            <a:extLst>
              <a:ext uri="{FF2B5EF4-FFF2-40B4-BE49-F238E27FC236}">
                <a16:creationId xmlns:a16="http://schemas.microsoft.com/office/drawing/2014/main" id="{892C4176-E68F-491D-B3A9-ECC557E1A919}"/>
              </a:ext>
            </a:extLst>
          </p:cNvPr>
          <p:cNvCxnSpPr>
            <a:cxnSpLocks noChangeShapeType="1"/>
            <a:stCxn id="6" idx="3"/>
            <a:endCxn id="10" idx="1"/>
          </p:cNvCxnSpPr>
          <p:nvPr/>
        </p:nvCxnSpPr>
        <p:spPr bwMode="auto">
          <a:xfrm flipV="1">
            <a:off x="3490913" y="2079533"/>
            <a:ext cx="719138" cy="719137"/>
          </a:xfrm>
          <a:prstGeom prst="bentConnector3">
            <a:avLst>
              <a:gd name="adj1" fmla="val 50000"/>
            </a:avLst>
          </a:prstGeom>
          <a:ln>
            <a:headEnd/>
            <a:tailEnd type="triangle" w="med" len="med"/>
          </a:ln>
          <a:extLst>
            <a:ext uri="{909E8E84-426E-40DD-AFC4-6F175D3DCCD1}">
              <a14:hiddenFill xmlns:a14="http://schemas.microsoft.com/office/drawing/2010/main">
                <a:noFill/>
              </a14:hiddenFill>
            </a:ext>
          </a:extLst>
        </p:spPr>
        <p:style>
          <a:lnRef idx="3">
            <a:schemeClr val="accent1"/>
          </a:lnRef>
          <a:fillRef idx="0">
            <a:schemeClr val="accent1"/>
          </a:fillRef>
          <a:effectRef idx="2">
            <a:schemeClr val="accent1"/>
          </a:effectRef>
          <a:fontRef idx="minor">
            <a:schemeClr val="tx1"/>
          </a:fontRef>
        </p:style>
      </p:cxnSp>
      <p:cxnSp>
        <p:nvCxnSpPr>
          <p:cNvPr id="17" name="AutoShape 13">
            <a:extLst>
              <a:ext uri="{FF2B5EF4-FFF2-40B4-BE49-F238E27FC236}">
                <a16:creationId xmlns:a16="http://schemas.microsoft.com/office/drawing/2014/main" id="{42B9EABB-9B93-420B-9170-C83AE9196A1B}"/>
              </a:ext>
            </a:extLst>
          </p:cNvPr>
          <p:cNvCxnSpPr>
            <a:cxnSpLocks noChangeShapeType="1"/>
            <a:stCxn id="6" idx="3"/>
            <a:endCxn id="11" idx="1"/>
          </p:cNvCxnSpPr>
          <p:nvPr/>
        </p:nvCxnSpPr>
        <p:spPr bwMode="auto">
          <a:xfrm>
            <a:off x="3490913" y="2798670"/>
            <a:ext cx="733425" cy="252835"/>
          </a:xfrm>
          <a:prstGeom prst="bentConnector3">
            <a:avLst>
              <a:gd name="adj1" fmla="val 50000"/>
            </a:avLst>
          </a:prstGeom>
          <a:ln>
            <a:headEnd/>
            <a:tailEnd type="triangle" w="med" len="med"/>
          </a:ln>
          <a:extLst>
            <a:ext uri="{909E8E84-426E-40DD-AFC4-6F175D3DCCD1}">
              <a14:hiddenFill xmlns:a14="http://schemas.microsoft.com/office/drawing/2010/main">
                <a:noFill/>
              </a14:hiddenFill>
            </a:ext>
          </a:extLst>
        </p:spPr>
        <p:style>
          <a:lnRef idx="3">
            <a:schemeClr val="accent1"/>
          </a:lnRef>
          <a:fillRef idx="0">
            <a:schemeClr val="accent1"/>
          </a:fillRef>
          <a:effectRef idx="2">
            <a:schemeClr val="accent1"/>
          </a:effectRef>
          <a:fontRef idx="minor">
            <a:schemeClr val="tx1"/>
          </a:fontRef>
        </p:style>
      </p:cxnSp>
      <p:cxnSp>
        <p:nvCxnSpPr>
          <p:cNvPr id="18" name="AutoShape 14">
            <a:extLst>
              <a:ext uri="{FF2B5EF4-FFF2-40B4-BE49-F238E27FC236}">
                <a16:creationId xmlns:a16="http://schemas.microsoft.com/office/drawing/2014/main" id="{7F195923-02FF-49BC-9846-D29BB6CA1D00}"/>
              </a:ext>
            </a:extLst>
          </p:cNvPr>
          <p:cNvCxnSpPr>
            <a:cxnSpLocks noChangeShapeType="1"/>
            <a:stCxn id="10" idx="3"/>
            <a:endCxn id="13" idx="1"/>
          </p:cNvCxnSpPr>
          <p:nvPr/>
        </p:nvCxnSpPr>
        <p:spPr bwMode="auto">
          <a:xfrm>
            <a:off x="5799138" y="2079533"/>
            <a:ext cx="642938" cy="370437"/>
          </a:xfrm>
          <a:prstGeom prst="bentConnector3">
            <a:avLst>
              <a:gd name="adj1" fmla="val 50000"/>
            </a:avLst>
          </a:prstGeom>
          <a:ln>
            <a:headEnd/>
            <a:tailEnd type="triangle" w="med" len="med"/>
          </a:ln>
          <a:extLst>
            <a:ext uri="{909E8E84-426E-40DD-AFC4-6F175D3DCCD1}">
              <a14:hiddenFill xmlns:a14="http://schemas.microsoft.com/office/drawing/2010/main">
                <a:noFill/>
              </a14:hiddenFill>
            </a:ext>
          </a:extLst>
        </p:spPr>
        <p:style>
          <a:lnRef idx="3">
            <a:schemeClr val="accent1"/>
          </a:lnRef>
          <a:fillRef idx="0">
            <a:schemeClr val="accent1"/>
          </a:fillRef>
          <a:effectRef idx="2">
            <a:schemeClr val="accent1"/>
          </a:effectRef>
          <a:fontRef idx="minor">
            <a:schemeClr val="tx1"/>
          </a:fontRef>
        </p:style>
      </p:cxnSp>
      <p:cxnSp>
        <p:nvCxnSpPr>
          <p:cNvPr id="19" name="AutoShape 15">
            <a:extLst>
              <a:ext uri="{FF2B5EF4-FFF2-40B4-BE49-F238E27FC236}">
                <a16:creationId xmlns:a16="http://schemas.microsoft.com/office/drawing/2014/main" id="{E5FC49E6-D940-406A-9CC4-C00F26D5F712}"/>
              </a:ext>
            </a:extLst>
          </p:cNvPr>
          <p:cNvCxnSpPr>
            <a:cxnSpLocks noChangeShapeType="1"/>
            <a:stCxn id="10" idx="3"/>
            <a:endCxn id="12" idx="1"/>
          </p:cNvCxnSpPr>
          <p:nvPr/>
        </p:nvCxnSpPr>
        <p:spPr bwMode="auto">
          <a:xfrm flipV="1">
            <a:off x="5799138" y="1503270"/>
            <a:ext cx="644525" cy="576263"/>
          </a:xfrm>
          <a:prstGeom prst="bentConnector3">
            <a:avLst>
              <a:gd name="adj1" fmla="val 50000"/>
            </a:avLst>
          </a:prstGeom>
          <a:ln>
            <a:headEnd/>
            <a:tailEnd type="triangle" w="med" len="med"/>
          </a:ln>
          <a:extLst>
            <a:ext uri="{909E8E84-426E-40DD-AFC4-6F175D3DCCD1}">
              <a14:hiddenFill xmlns:a14="http://schemas.microsoft.com/office/drawing/2010/main">
                <a:noFill/>
              </a14:hiddenFill>
            </a:ext>
          </a:extLst>
        </p:spPr>
        <p:style>
          <a:lnRef idx="3">
            <a:schemeClr val="accent1"/>
          </a:lnRef>
          <a:fillRef idx="0">
            <a:schemeClr val="accent1"/>
          </a:fillRef>
          <a:effectRef idx="2">
            <a:schemeClr val="accent1"/>
          </a:effectRef>
          <a:fontRef idx="minor">
            <a:schemeClr val="tx1"/>
          </a:fontRef>
        </p:style>
      </p:cxnSp>
      <p:sp>
        <p:nvSpPr>
          <p:cNvPr id="20" name="Text Box 16" descr="Scacchi piccoli">
            <a:extLst>
              <a:ext uri="{FF2B5EF4-FFF2-40B4-BE49-F238E27FC236}">
                <a16:creationId xmlns:a16="http://schemas.microsoft.com/office/drawing/2014/main" id="{8D6D0274-C852-48F0-B2F2-FCCC74B980E0}"/>
              </a:ext>
            </a:extLst>
          </p:cNvPr>
          <p:cNvSpPr txBox="1">
            <a:spLocks noChangeArrowheads="1"/>
          </p:cNvSpPr>
          <p:nvPr/>
        </p:nvSpPr>
        <p:spPr bwMode="auto">
          <a:xfrm>
            <a:off x="4224338" y="3915105"/>
            <a:ext cx="1696713" cy="357930"/>
          </a:xfrm>
          <a:prstGeom prst="rect">
            <a:avLst/>
          </a:prstGeom>
          <a:solidFill>
            <a:schemeClr val="accent5">
              <a:lumMod val="75000"/>
            </a:schemeClr>
          </a:solidFill>
          <a:ln>
            <a:noFill/>
          </a:ln>
        </p:spPr>
        <p:txBody>
          <a:bodyPr wrap="square" lIns="80147" tIns="40074" rIns="80147" bIns="40074">
            <a:spAutoFit/>
          </a:bodyP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b="1" dirty="0">
                <a:latin typeface="Century Gothic" panose="020B0502020202020204" pitchFamily="34" charset="0"/>
                <a:cs typeface="Arial" panose="020B0604020202020204" pitchFamily="34" charset="0"/>
              </a:rPr>
              <a:t>Tributaria (**)</a:t>
            </a:r>
          </a:p>
        </p:txBody>
      </p:sp>
      <p:sp>
        <p:nvSpPr>
          <p:cNvPr id="21" name="Text Box 17">
            <a:extLst>
              <a:ext uri="{FF2B5EF4-FFF2-40B4-BE49-F238E27FC236}">
                <a16:creationId xmlns:a16="http://schemas.microsoft.com/office/drawing/2014/main" id="{519E570B-5C2E-4E04-B82D-0797CB24B419}"/>
              </a:ext>
            </a:extLst>
          </p:cNvPr>
          <p:cNvSpPr txBox="1">
            <a:spLocks noChangeArrowheads="1"/>
          </p:cNvSpPr>
          <p:nvPr/>
        </p:nvSpPr>
        <p:spPr bwMode="auto">
          <a:xfrm>
            <a:off x="63351" y="6275810"/>
            <a:ext cx="8496300"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lnSpc>
                <a:spcPct val="80000"/>
              </a:lnSpc>
              <a:spcBef>
                <a:spcPct val="50000"/>
              </a:spcBef>
              <a:buClrTx/>
              <a:buSzTx/>
              <a:buFontTx/>
              <a:buNone/>
            </a:pPr>
            <a:r>
              <a:rPr lang="it-IT" altLang="it-IT" sz="1200" dirty="0">
                <a:solidFill>
                  <a:schemeClr val="tx1">
                    <a:lumMod val="75000"/>
                    <a:lumOff val="25000"/>
                  </a:schemeClr>
                </a:solidFill>
                <a:latin typeface="Century Gothic" panose="020B0502020202020204" pitchFamily="34" charset="0"/>
                <a:cs typeface="Arial" panose="020B0604020202020204" pitchFamily="34" charset="0"/>
              </a:rPr>
              <a:t>(*) Solo gli oneri finanziari, legati al reperimento di risorse per l’attivazione dei processi produttivi.</a:t>
            </a:r>
          </a:p>
          <a:p>
            <a:pPr hangingPunct="1">
              <a:lnSpc>
                <a:spcPct val="80000"/>
              </a:lnSpc>
              <a:spcBef>
                <a:spcPct val="50000"/>
              </a:spcBef>
              <a:buClrTx/>
              <a:buSzTx/>
              <a:buFontTx/>
              <a:buNone/>
            </a:pPr>
            <a:r>
              <a:rPr lang="it-IT" altLang="it-IT" sz="1200" dirty="0">
                <a:solidFill>
                  <a:schemeClr val="tx1">
                    <a:lumMod val="75000"/>
                    <a:lumOff val="25000"/>
                  </a:schemeClr>
                </a:solidFill>
                <a:latin typeface="Century Gothic" panose="020B0502020202020204" pitchFamily="34" charset="0"/>
                <a:cs typeface="Arial" panose="020B0604020202020204" pitchFamily="34" charset="0"/>
              </a:rPr>
              <a:t>(**) Riguarda le imposte sul reddito. E’ ordinaria, ma è influenzata anche dai valori di </a:t>
            </a:r>
            <a:r>
              <a:rPr lang="it-IT" altLang="it-IT" sz="1200" dirty="0" err="1">
                <a:solidFill>
                  <a:schemeClr val="tx1">
                    <a:lumMod val="75000"/>
                    <a:lumOff val="25000"/>
                  </a:schemeClr>
                </a:solidFill>
                <a:latin typeface="Century Gothic" panose="020B0502020202020204" pitchFamily="34" charset="0"/>
                <a:cs typeface="Arial" panose="020B0604020202020204" pitchFamily="34" charset="0"/>
              </a:rPr>
              <a:t>R</a:t>
            </a:r>
            <a:r>
              <a:rPr lang="it-IT" altLang="it-IT" sz="1200" dirty="0">
                <a:solidFill>
                  <a:schemeClr val="tx1">
                    <a:lumMod val="75000"/>
                    <a:lumOff val="25000"/>
                  </a:schemeClr>
                </a:solidFill>
                <a:latin typeface="Century Gothic" panose="020B0502020202020204" pitchFamily="34" charset="0"/>
                <a:cs typeface="Arial" panose="020B0604020202020204" pitchFamily="34" charset="0"/>
              </a:rPr>
              <a:t> e C straordinari.</a:t>
            </a:r>
          </a:p>
        </p:txBody>
      </p:sp>
      <p:cxnSp>
        <p:nvCxnSpPr>
          <p:cNvPr id="23" name="AutoShape 19">
            <a:extLst>
              <a:ext uri="{FF2B5EF4-FFF2-40B4-BE49-F238E27FC236}">
                <a16:creationId xmlns:a16="http://schemas.microsoft.com/office/drawing/2014/main" id="{C3192D25-0782-4C6D-B0A6-2520CE4621A6}"/>
              </a:ext>
            </a:extLst>
          </p:cNvPr>
          <p:cNvCxnSpPr>
            <a:cxnSpLocks noChangeShapeType="1"/>
            <a:stCxn id="6" idx="3"/>
            <a:endCxn id="20" idx="1"/>
          </p:cNvCxnSpPr>
          <p:nvPr/>
        </p:nvCxnSpPr>
        <p:spPr bwMode="auto">
          <a:xfrm>
            <a:off x="3490913" y="2798670"/>
            <a:ext cx="733425" cy="1295400"/>
          </a:xfrm>
          <a:prstGeom prst="bentConnector3">
            <a:avLst>
              <a:gd name="adj1" fmla="val 50000"/>
            </a:avLst>
          </a:prstGeom>
          <a:ln>
            <a:headEnd/>
            <a:tailEnd type="triangle" w="med" len="med"/>
          </a:ln>
          <a:extLst>
            <a:ext uri="{909E8E84-426E-40DD-AFC4-6F175D3DCCD1}">
              <a14:hiddenFill xmlns:a14="http://schemas.microsoft.com/office/drawing/2010/main">
                <a:noFill/>
              </a14:hiddenFill>
            </a:ext>
          </a:extLst>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100438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Il conto economico per aree di gestione</a:t>
            </a:r>
          </a:p>
        </p:txBody>
      </p:sp>
      <p:sp>
        <p:nvSpPr>
          <p:cNvPr id="24" name="Rectangle 3">
            <a:extLst>
              <a:ext uri="{FF2B5EF4-FFF2-40B4-BE49-F238E27FC236}">
                <a16:creationId xmlns:a16="http://schemas.microsoft.com/office/drawing/2014/main" id="{8E4E6A42-A71C-487B-897C-AC347974EB95}"/>
              </a:ext>
            </a:extLst>
          </p:cNvPr>
          <p:cNvSpPr>
            <a:spLocks noChangeArrowheads="1"/>
          </p:cNvSpPr>
          <p:nvPr/>
        </p:nvSpPr>
        <p:spPr bwMode="auto">
          <a:xfrm>
            <a:off x="215106" y="616333"/>
            <a:ext cx="8032453" cy="646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59" tIns="46030" rIns="92059" bIns="46030">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eaLnBrk="0">
              <a:lnSpc>
                <a:spcPct val="100000"/>
              </a:lnSpc>
              <a:buClrTx/>
              <a:buSzTx/>
              <a:buFontTx/>
              <a:buNone/>
            </a:pPr>
            <a:r>
              <a:rPr lang="it-IT" altLang="it-IT" b="1" dirty="0">
                <a:solidFill>
                  <a:schemeClr val="tx1">
                    <a:lumMod val="65000"/>
                    <a:lumOff val="35000"/>
                  </a:schemeClr>
                </a:solidFill>
                <a:latin typeface="Century Gothic" panose="020B0502020202020204" pitchFamily="34" charset="0"/>
                <a:cs typeface="Arial" panose="020B0604020202020204" pitchFamily="34" charset="0"/>
              </a:rPr>
              <a:t>La riclassificazione dei componenti </a:t>
            </a:r>
            <a:r>
              <a:rPr lang="it-IT" altLang="it-IT" b="1">
                <a:solidFill>
                  <a:schemeClr val="tx1">
                    <a:lumMod val="65000"/>
                    <a:lumOff val="35000"/>
                  </a:schemeClr>
                </a:solidFill>
                <a:latin typeface="Century Gothic" panose="020B0502020202020204" pitchFamily="34" charset="0"/>
                <a:cs typeface="Arial" panose="020B0604020202020204" pitchFamily="34" charset="0"/>
              </a:rPr>
              <a:t>di reddito </a:t>
            </a:r>
            <a:r>
              <a:rPr lang="it-IT" altLang="it-IT" b="1" dirty="0">
                <a:solidFill>
                  <a:schemeClr val="tx1">
                    <a:lumMod val="65000"/>
                    <a:lumOff val="35000"/>
                  </a:schemeClr>
                </a:solidFill>
                <a:latin typeface="Century Gothic" panose="020B0502020202020204" pitchFamily="34" charset="0"/>
                <a:cs typeface="Arial" panose="020B0604020202020204" pitchFamily="34" charset="0"/>
              </a:rPr>
              <a:t>OPERATIVI può seguire tre logiche:</a:t>
            </a:r>
          </a:p>
        </p:txBody>
      </p:sp>
      <p:sp>
        <p:nvSpPr>
          <p:cNvPr id="25" name="Rectangle 4">
            <a:extLst>
              <a:ext uri="{FF2B5EF4-FFF2-40B4-BE49-F238E27FC236}">
                <a16:creationId xmlns:a16="http://schemas.microsoft.com/office/drawing/2014/main" id="{E72E37D9-DEC4-4C7B-9199-79860112100E}"/>
              </a:ext>
            </a:extLst>
          </p:cNvPr>
          <p:cNvSpPr>
            <a:spLocks noChangeArrowheads="1"/>
          </p:cNvSpPr>
          <p:nvPr/>
        </p:nvSpPr>
        <p:spPr bwMode="auto">
          <a:xfrm>
            <a:off x="935830" y="1612901"/>
            <a:ext cx="2157413" cy="462291"/>
          </a:xfrm>
          <a:prstGeom prst="rect">
            <a:avLst/>
          </a:prstGeom>
          <a:solidFill>
            <a:schemeClr val="accent6">
              <a:lumMod val="60000"/>
              <a:lumOff val="40000"/>
            </a:schemeClr>
          </a:solidFill>
          <a:ln w="9525">
            <a:solidFill>
              <a:schemeClr val="hlink"/>
            </a:solidFill>
            <a:miter lim="800000"/>
            <a:headEnd/>
            <a:tailEnd/>
          </a:ln>
          <a:effectLst>
            <a:outerShdw blurRad="63500" dist="107763" dir="2700000" algn="ctr" rotWithShape="0">
              <a:schemeClr val="bg2">
                <a:alpha val="50000"/>
              </a:schemeClr>
            </a:outerShdw>
          </a:effectLst>
        </p:spPr>
        <p:txBody>
          <a:bodyPr wrap="square" lIns="92059" tIns="46030" rIns="92059" bIns="46030">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algn="ctr" eaLnBrk="0">
              <a:lnSpc>
                <a:spcPct val="100000"/>
              </a:lnSpc>
              <a:buClrTx/>
              <a:buSzTx/>
              <a:buFontTx/>
              <a:buNone/>
              <a:defRPr/>
            </a:pPr>
            <a:r>
              <a:rPr lang="it-IT" sz="2400" b="1">
                <a:solidFill>
                  <a:schemeClr val="tx1">
                    <a:lumMod val="65000"/>
                    <a:lumOff val="35000"/>
                  </a:schemeClr>
                </a:solidFill>
                <a:latin typeface="Century Gothic" panose="020B0502020202020204" pitchFamily="34" charset="0"/>
                <a:ea typeface="Arial" charset="0"/>
                <a:cs typeface="Arial" charset="0"/>
              </a:rPr>
              <a:t>natura</a:t>
            </a:r>
          </a:p>
        </p:txBody>
      </p:sp>
      <p:sp>
        <p:nvSpPr>
          <p:cNvPr id="26" name="Rectangle 5">
            <a:extLst>
              <a:ext uri="{FF2B5EF4-FFF2-40B4-BE49-F238E27FC236}">
                <a16:creationId xmlns:a16="http://schemas.microsoft.com/office/drawing/2014/main" id="{0A4D0455-DDE5-4F04-80FA-3172D07BFBC6}"/>
              </a:ext>
            </a:extLst>
          </p:cNvPr>
          <p:cNvSpPr>
            <a:spLocks noChangeArrowheads="1"/>
          </p:cNvSpPr>
          <p:nvPr/>
        </p:nvSpPr>
        <p:spPr bwMode="auto">
          <a:xfrm>
            <a:off x="935831" y="3189288"/>
            <a:ext cx="2087562" cy="462291"/>
          </a:xfrm>
          <a:prstGeom prst="rect">
            <a:avLst/>
          </a:prstGeom>
          <a:solidFill>
            <a:schemeClr val="accent5">
              <a:lumMod val="40000"/>
              <a:lumOff val="60000"/>
            </a:schemeClr>
          </a:solidFill>
          <a:ln w="9525">
            <a:solidFill>
              <a:schemeClr val="hlink"/>
            </a:solidFill>
            <a:miter lim="800000"/>
            <a:headEnd/>
            <a:tailEnd/>
          </a:ln>
          <a:effectLst>
            <a:outerShdw blurRad="63500" dist="107763" dir="2700000" algn="ctr" rotWithShape="0">
              <a:schemeClr val="bg2">
                <a:alpha val="50000"/>
              </a:schemeClr>
            </a:outerShdw>
          </a:effectLst>
        </p:spPr>
        <p:txBody>
          <a:bodyPr lIns="92059" tIns="46030" rIns="92059" bIns="46030">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algn="ctr" eaLnBrk="0">
              <a:lnSpc>
                <a:spcPct val="100000"/>
              </a:lnSpc>
              <a:buClrTx/>
              <a:buSzTx/>
              <a:buFontTx/>
              <a:buNone/>
              <a:defRPr/>
            </a:pPr>
            <a:r>
              <a:rPr lang="it-IT" sz="2400" b="1">
                <a:solidFill>
                  <a:schemeClr val="tx1">
                    <a:lumMod val="65000"/>
                    <a:lumOff val="35000"/>
                  </a:schemeClr>
                </a:solidFill>
                <a:latin typeface="Century Gothic" panose="020B0502020202020204" pitchFamily="34" charset="0"/>
                <a:ea typeface="Arial" charset="0"/>
                <a:cs typeface="Arial" charset="0"/>
              </a:rPr>
              <a:t>destinazione</a:t>
            </a:r>
          </a:p>
        </p:txBody>
      </p:sp>
      <p:sp>
        <p:nvSpPr>
          <p:cNvPr id="27" name="Rectangle 6">
            <a:extLst>
              <a:ext uri="{FF2B5EF4-FFF2-40B4-BE49-F238E27FC236}">
                <a16:creationId xmlns:a16="http://schemas.microsoft.com/office/drawing/2014/main" id="{0274F129-B748-442A-8CC4-6A60B318773B}"/>
              </a:ext>
            </a:extLst>
          </p:cNvPr>
          <p:cNvSpPr>
            <a:spLocks noChangeArrowheads="1"/>
          </p:cNvSpPr>
          <p:nvPr/>
        </p:nvSpPr>
        <p:spPr bwMode="auto">
          <a:xfrm>
            <a:off x="935831" y="4979988"/>
            <a:ext cx="2124075" cy="462291"/>
          </a:xfrm>
          <a:prstGeom prst="rect">
            <a:avLst/>
          </a:prstGeom>
          <a:solidFill>
            <a:srgbClr val="FFCC00"/>
          </a:solidFill>
          <a:ln w="9525">
            <a:solidFill>
              <a:schemeClr val="hlink"/>
            </a:solidFill>
            <a:miter lim="800000"/>
            <a:headEnd/>
            <a:tailEnd/>
          </a:ln>
          <a:effectLst>
            <a:outerShdw blurRad="63500" dist="107763" dir="2700000" algn="ctr" rotWithShape="0">
              <a:schemeClr val="bg2">
                <a:alpha val="50000"/>
              </a:schemeClr>
            </a:outerShdw>
          </a:effectLst>
        </p:spPr>
        <p:txBody>
          <a:bodyPr lIns="92059" tIns="46030" rIns="92059" bIns="46030">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algn="ctr" eaLnBrk="0">
              <a:lnSpc>
                <a:spcPct val="100000"/>
              </a:lnSpc>
              <a:buClrTx/>
              <a:buSzTx/>
              <a:buFontTx/>
              <a:buNone/>
              <a:defRPr/>
            </a:pPr>
            <a:r>
              <a:rPr lang="it-IT" sz="2400" b="1">
                <a:solidFill>
                  <a:schemeClr val="tx1">
                    <a:lumMod val="65000"/>
                    <a:lumOff val="35000"/>
                  </a:schemeClr>
                </a:solidFill>
                <a:latin typeface="Century Gothic" panose="020B0502020202020204" pitchFamily="34" charset="0"/>
                <a:cs typeface="Arial" charset="0"/>
              </a:rPr>
              <a:t>variabilità</a:t>
            </a:r>
          </a:p>
        </p:txBody>
      </p:sp>
      <p:sp>
        <p:nvSpPr>
          <p:cNvPr id="31" name="Rectangle 10">
            <a:extLst>
              <a:ext uri="{FF2B5EF4-FFF2-40B4-BE49-F238E27FC236}">
                <a16:creationId xmlns:a16="http://schemas.microsoft.com/office/drawing/2014/main" id="{C30F82D6-F4F8-4FB2-B7E8-8E13562E4AFC}"/>
              </a:ext>
            </a:extLst>
          </p:cNvPr>
          <p:cNvSpPr>
            <a:spLocks noChangeArrowheads="1"/>
          </p:cNvSpPr>
          <p:nvPr/>
        </p:nvSpPr>
        <p:spPr bwMode="auto">
          <a:xfrm>
            <a:off x="1040606" y="2093913"/>
            <a:ext cx="2919412" cy="523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eaLnBrk="0">
              <a:lnSpc>
                <a:spcPct val="100000"/>
              </a:lnSpc>
              <a:buClrTx/>
              <a:buSzTx/>
              <a:buFontTx/>
              <a:buNone/>
            </a:pPr>
            <a:r>
              <a:rPr lang="it-IT" altLang="it-IT" sz="1400" dirty="0">
                <a:solidFill>
                  <a:schemeClr val="tx1">
                    <a:lumMod val="65000"/>
                    <a:lumOff val="35000"/>
                  </a:schemeClr>
                </a:solidFill>
                <a:latin typeface="Century Gothic" panose="020B0502020202020204" pitchFamily="34" charset="0"/>
                <a:cs typeface="Arial" panose="020B0604020202020204" pitchFamily="34" charset="0"/>
              </a:rPr>
              <a:t>Costo del personale</a:t>
            </a:r>
          </a:p>
          <a:p>
            <a:pPr eaLnBrk="0">
              <a:lnSpc>
                <a:spcPct val="100000"/>
              </a:lnSpc>
              <a:buClrTx/>
              <a:buSzTx/>
              <a:buFontTx/>
              <a:buNone/>
            </a:pPr>
            <a:r>
              <a:rPr lang="it-IT" altLang="it-IT" sz="1400" dirty="0">
                <a:solidFill>
                  <a:schemeClr val="tx1">
                    <a:lumMod val="65000"/>
                    <a:lumOff val="35000"/>
                  </a:schemeClr>
                </a:solidFill>
                <a:latin typeface="Century Gothic" panose="020B0502020202020204" pitchFamily="34" charset="0"/>
                <a:cs typeface="Arial" panose="020B0604020202020204" pitchFamily="34" charset="0"/>
              </a:rPr>
              <a:t>…</a:t>
            </a:r>
          </a:p>
        </p:txBody>
      </p:sp>
      <p:sp>
        <p:nvSpPr>
          <p:cNvPr id="32" name="Rectangle 11">
            <a:extLst>
              <a:ext uri="{FF2B5EF4-FFF2-40B4-BE49-F238E27FC236}">
                <a16:creationId xmlns:a16="http://schemas.microsoft.com/office/drawing/2014/main" id="{3FFBE4E5-40D1-412C-A112-52669AA4106F}"/>
              </a:ext>
            </a:extLst>
          </p:cNvPr>
          <p:cNvSpPr>
            <a:spLocks noChangeArrowheads="1"/>
          </p:cNvSpPr>
          <p:nvPr/>
        </p:nvSpPr>
        <p:spPr bwMode="auto">
          <a:xfrm>
            <a:off x="935831" y="3751263"/>
            <a:ext cx="2117535" cy="7392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59" tIns="46030" rIns="92059" bIns="46030">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eaLnBrk="0">
              <a:lnSpc>
                <a:spcPct val="100000"/>
              </a:lnSpc>
              <a:buClrTx/>
              <a:buSzTx/>
              <a:buFontTx/>
              <a:buNone/>
            </a:pPr>
            <a:r>
              <a:rPr lang="it-IT" altLang="it-IT" sz="1400" dirty="0">
                <a:solidFill>
                  <a:schemeClr val="tx1">
                    <a:lumMod val="65000"/>
                    <a:lumOff val="35000"/>
                  </a:schemeClr>
                </a:solidFill>
                <a:latin typeface="Century Gothic" panose="020B0502020202020204" pitchFamily="34" charset="0"/>
                <a:cs typeface="Arial" panose="020B0604020202020204" pitchFamily="34" charset="0"/>
              </a:rPr>
              <a:t>costo del personale:</a:t>
            </a:r>
          </a:p>
          <a:p>
            <a:pPr eaLnBrk="0">
              <a:lnSpc>
                <a:spcPct val="100000"/>
              </a:lnSpc>
              <a:buClrTx/>
              <a:buSzTx/>
              <a:buFontTx/>
              <a:buNone/>
            </a:pPr>
            <a:r>
              <a:rPr lang="it-IT" altLang="it-IT" sz="1400" dirty="0">
                <a:solidFill>
                  <a:schemeClr val="tx1">
                    <a:lumMod val="65000"/>
                    <a:lumOff val="35000"/>
                  </a:schemeClr>
                </a:solidFill>
                <a:latin typeface="Century Gothic" panose="020B0502020202020204" pitchFamily="34" charset="0"/>
                <a:cs typeface="Arial" panose="020B0604020202020204" pitchFamily="34" charset="0"/>
              </a:rPr>
              <a:t>- dell’area produzione</a:t>
            </a:r>
          </a:p>
          <a:p>
            <a:pPr eaLnBrk="0">
              <a:lnSpc>
                <a:spcPct val="100000"/>
              </a:lnSpc>
              <a:buClrTx/>
              <a:buSzTx/>
              <a:buFontTx/>
              <a:buNone/>
            </a:pPr>
            <a:r>
              <a:rPr lang="it-IT" altLang="it-IT" sz="1400" dirty="0">
                <a:solidFill>
                  <a:schemeClr val="tx1">
                    <a:lumMod val="65000"/>
                    <a:lumOff val="35000"/>
                  </a:schemeClr>
                </a:solidFill>
                <a:latin typeface="Century Gothic" panose="020B0502020202020204" pitchFamily="34" charset="0"/>
                <a:cs typeface="Arial" panose="020B0604020202020204" pitchFamily="34" charset="0"/>
              </a:rPr>
              <a:t>- …</a:t>
            </a:r>
          </a:p>
        </p:txBody>
      </p:sp>
      <p:sp>
        <p:nvSpPr>
          <p:cNvPr id="33" name="Rectangle 12">
            <a:extLst>
              <a:ext uri="{FF2B5EF4-FFF2-40B4-BE49-F238E27FC236}">
                <a16:creationId xmlns:a16="http://schemas.microsoft.com/office/drawing/2014/main" id="{F0A92A49-F3A3-45FE-A94F-49BCE3E848D6}"/>
              </a:ext>
            </a:extLst>
          </p:cNvPr>
          <p:cNvSpPr>
            <a:spLocks noChangeArrowheads="1"/>
          </p:cNvSpPr>
          <p:nvPr/>
        </p:nvSpPr>
        <p:spPr bwMode="auto">
          <a:xfrm>
            <a:off x="958056" y="5478463"/>
            <a:ext cx="1168557" cy="523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59" tIns="46030" rIns="92059" bIns="46030">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eaLnBrk="0">
              <a:lnSpc>
                <a:spcPct val="100000"/>
              </a:lnSpc>
              <a:buClrTx/>
              <a:buSzTx/>
              <a:buFontTx/>
              <a:buNone/>
            </a:pPr>
            <a:r>
              <a:rPr lang="it-IT" altLang="it-IT" sz="1400">
                <a:solidFill>
                  <a:schemeClr val="tx1">
                    <a:lumMod val="65000"/>
                    <a:lumOff val="35000"/>
                  </a:schemeClr>
                </a:solidFill>
                <a:latin typeface="Century Gothic" panose="020B0502020202020204" pitchFamily="34" charset="0"/>
                <a:cs typeface="Arial" panose="020B0604020202020204" pitchFamily="34" charset="0"/>
              </a:rPr>
              <a:t>costo MOD</a:t>
            </a:r>
          </a:p>
          <a:p>
            <a:pPr eaLnBrk="0">
              <a:lnSpc>
                <a:spcPct val="100000"/>
              </a:lnSpc>
              <a:buClrTx/>
              <a:buSzTx/>
              <a:buFontTx/>
              <a:buNone/>
            </a:pPr>
            <a:r>
              <a:rPr lang="it-IT" altLang="it-IT" sz="1400">
                <a:solidFill>
                  <a:schemeClr val="tx1">
                    <a:lumMod val="65000"/>
                    <a:lumOff val="35000"/>
                  </a:schemeClr>
                </a:solidFill>
                <a:latin typeface="Century Gothic" panose="020B0502020202020204" pitchFamily="34" charset="0"/>
                <a:cs typeface="Arial" panose="020B0604020202020204" pitchFamily="34" charset="0"/>
              </a:rPr>
              <a:t>costo MOI</a:t>
            </a:r>
          </a:p>
        </p:txBody>
      </p:sp>
      <p:sp>
        <p:nvSpPr>
          <p:cNvPr id="34" name="AutoShape 13">
            <a:extLst>
              <a:ext uri="{FF2B5EF4-FFF2-40B4-BE49-F238E27FC236}">
                <a16:creationId xmlns:a16="http://schemas.microsoft.com/office/drawing/2014/main" id="{C7C80465-1856-4F42-BD45-30509541E325}"/>
              </a:ext>
            </a:extLst>
          </p:cNvPr>
          <p:cNvSpPr>
            <a:spLocks noChangeArrowheads="1"/>
          </p:cNvSpPr>
          <p:nvPr/>
        </p:nvSpPr>
        <p:spPr bwMode="auto">
          <a:xfrm>
            <a:off x="3198812" y="1621075"/>
            <a:ext cx="433387" cy="446088"/>
          </a:xfrm>
          <a:prstGeom prst="rightArrow">
            <a:avLst>
              <a:gd name="adj1" fmla="val 50000"/>
              <a:gd name="adj2" fmla="val 50005"/>
            </a:avLst>
          </a:prstGeom>
          <a:solidFill>
            <a:srgbClr val="6699FF"/>
          </a:solidFill>
          <a:ln w="12700">
            <a:solidFill>
              <a:schemeClr val="tx1"/>
            </a:solidFill>
            <a:miter lim="800000"/>
            <a:headEnd/>
            <a:tailEnd/>
          </a:ln>
        </p:spPr>
        <p:txBody>
          <a:bodyPr wrap="none" anchor="ct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endParaRPr lang="it-IT" altLang="it-IT" sz="1600">
              <a:latin typeface="Century Gothic" panose="020B0502020202020204" pitchFamily="34" charset="0"/>
            </a:endParaRPr>
          </a:p>
        </p:txBody>
      </p:sp>
      <p:sp>
        <p:nvSpPr>
          <p:cNvPr id="35" name="AutoShape 14">
            <a:extLst>
              <a:ext uri="{FF2B5EF4-FFF2-40B4-BE49-F238E27FC236}">
                <a16:creationId xmlns:a16="http://schemas.microsoft.com/office/drawing/2014/main" id="{0E3940AE-43DD-4627-83BB-EAF555AAB0DF}"/>
              </a:ext>
            </a:extLst>
          </p:cNvPr>
          <p:cNvSpPr>
            <a:spLocks noChangeArrowheads="1"/>
          </p:cNvSpPr>
          <p:nvPr/>
        </p:nvSpPr>
        <p:spPr bwMode="auto">
          <a:xfrm>
            <a:off x="3198812" y="4989677"/>
            <a:ext cx="433387" cy="442912"/>
          </a:xfrm>
          <a:prstGeom prst="rightArrow">
            <a:avLst>
              <a:gd name="adj1" fmla="val 50000"/>
              <a:gd name="adj2" fmla="val 50005"/>
            </a:avLst>
          </a:prstGeom>
          <a:solidFill>
            <a:srgbClr val="6699FF"/>
          </a:solidFill>
          <a:ln w="12700">
            <a:solidFill>
              <a:schemeClr val="tx1"/>
            </a:solidFill>
            <a:miter lim="800000"/>
            <a:headEnd/>
            <a:tailEnd/>
          </a:ln>
        </p:spPr>
        <p:txBody>
          <a:bodyPr wrap="none" anchor="ct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endParaRPr lang="it-IT" altLang="it-IT" sz="1600">
              <a:latin typeface="Century Gothic" panose="020B0502020202020204" pitchFamily="34" charset="0"/>
            </a:endParaRPr>
          </a:p>
        </p:txBody>
      </p:sp>
      <p:sp>
        <p:nvSpPr>
          <p:cNvPr id="36" name="AutoShape 15">
            <a:extLst>
              <a:ext uri="{FF2B5EF4-FFF2-40B4-BE49-F238E27FC236}">
                <a16:creationId xmlns:a16="http://schemas.microsoft.com/office/drawing/2014/main" id="{694A311E-21C1-4ED7-89CE-7624EEF50BC5}"/>
              </a:ext>
            </a:extLst>
          </p:cNvPr>
          <p:cNvSpPr>
            <a:spLocks noChangeArrowheads="1"/>
          </p:cNvSpPr>
          <p:nvPr/>
        </p:nvSpPr>
        <p:spPr bwMode="auto">
          <a:xfrm>
            <a:off x="3197224" y="3196417"/>
            <a:ext cx="434975" cy="444500"/>
          </a:xfrm>
          <a:prstGeom prst="rightArrow">
            <a:avLst>
              <a:gd name="adj1" fmla="val 50000"/>
              <a:gd name="adj2" fmla="val 50005"/>
            </a:avLst>
          </a:prstGeom>
          <a:solidFill>
            <a:srgbClr val="6699FF"/>
          </a:solidFill>
          <a:ln w="12700">
            <a:solidFill>
              <a:schemeClr val="tx1"/>
            </a:solidFill>
            <a:miter lim="800000"/>
            <a:headEnd/>
            <a:tailEnd/>
          </a:ln>
        </p:spPr>
        <p:txBody>
          <a:bodyPr wrap="none" anchor="ct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endParaRPr lang="it-IT" altLang="it-IT" sz="1600">
              <a:latin typeface="Century Gothic" panose="020B0502020202020204" pitchFamily="34" charset="0"/>
            </a:endParaRPr>
          </a:p>
        </p:txBody>
      </p:sp>
      <p:sp>
        <p:nvSpPr>
          <p:cNvPr id="37" name="Text Box 17">
            <a:extLst>
              <a:ext uri="{FF2B5EF4-FFF2-40B4-BE49-F238E27FC236}">
                <a16:creationId xmlns:a16="http://schemas.microsoft.com/office/drawing/2014/main" id="{5765E136-18C5-4E51-956C-D8124A5ED39D}"/>
              </a:ext>
            </a:extLst>
          </p:cNvPr>
          <p:cNvSpPr txBox="1">
            <a:spLocks noChangeArrowheads="1"/>
          </p:cNvSpPr>
          <p:nvPr/>
        </p:nvSpPr>
        <p:spPr bwMode="auto">
          <a:xfrm>
            <a:off x="3632993" y="1594325"/>
            <a:ext cx="2879725" cy="683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algn="just" hangingPunct="1">
              <a:lnSpc>
                <a:spcPct val="80000"/>
              </a:lnSpc>
              <a:spcBef>
                <a:spcPct val="50000"/>
              </a:spcBef>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Riguarda la natura del fattore produttivo che ha originato il costo</a:t>
            </a:r>
          </a:p>
        </p:txBody>
      </p:sp>
      <p:sp>
        <p:nvSpPr>
          <p:cNvPr id="38" name="Text Box 18">
            <a:extLst>
              <a:ext uri="{FF2B5EF4-FFF2-40B4-BE49-F238E27FC236}">
                <a16:creationId xmlns:a16="http://schemas.microsoft.com/office/drawing/2014/main" id="{38824E31-08CD-4E54-B5E3-6D681340C744}"/>
              </a:ext>
            </a:extLst>
          </p:cNvPr>
          <p:cNvSpPr txBox="1">
            <a:spLocks noChangeArrowheads="1"/>
          </p:cNvSpPr>
          <p:nvPr/>
        </p:nvSpPr>
        <p:spPr bwMode="auto">
          <a:xfrm>
            <a:off x="3632199" y="3060173"/>
            <a:ext cx="2879725" cy="880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algn="just" hangingPunct="1">
              <a:lnSpc>
                <a:spcPct val="80000"/>
              </a:lnSpc>
              <a:spcBef>
                <a:spcPct val="50000"/>
              </a:spcBef>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Riguarda la funzione aziendale in cui è impiegato il fattore che ha originato il costo</a:t>
            </a:r>
          </a:p>
        </p:txBody>
      </p:sp>
      <p:sp>
        <p:nvSpPr>
          <p:cNvPr id="39" name="Text Box 19">
            <a:extLst>
              <a:ext uri="{FF2B5EF4-FFF2-40B4-BE49-F238E27FC236}">
                <a16:creationId xmlns:a16="http://schemas.microsoft.com/office/drawing/2014/main" id="{A6119FB3-7538-4CE9-8027-C0B7715C7B4B}"/>
              </a:ext>
            </a:extLst>
          </p:cNvPr>
          <p:cNvSpPr txBox="1">
            <a:spLocks noChangeArrowheads="1"/>
          </p:cNvSpPr>
          <p:nvPr/>
        </p:nvSpPr>
        <p:spPr bwMode="auto">
          <a:xfrm>
            <a:off x="3632199" y="4895723"/>
            <a:ext cx="2879725" cy="880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algn="just" hangingPunct="1">
              <a:lnSpc>
                <a:spcPct val="80000"/>
              </a:lnSpc>
              <a:spcBef>
                <a:spcPct val="50000"/>
              </a:spcBef>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Riguarda le relazioni fra il costo e le variazioni dei volumi di produzione e vendita</a:t>
            </a:r>
          </a:p>
        </p:txBody>
      </p:sp>
      <p:sp>
        <p:nvSpPr>
          <p:cNvPr id="40" name="AutoShape 20">
            <a:extLst>
              <a:ext uri="{FF2B5EF4-FFF2-40B4-BE49-F238E27FC236}">
                <a16:creationId xmlns:a16="http://schemas.microsoft.com/office/drawing/2014/main" id="{BEB43710-0E56-47C2-8B75-94BEED018156}"/>
              </a:ext>
            </a:extLst>
          </p:cNvPr>
          <p:cNvSpPr>
            <a:spLocks noChangeArrowheads="1"/>
          </p:cNvSpPr>
          <p:nvPr/>
        </p:nvSpPr>
        <p:spPr bwMode="auto">
          <a:xfrm>
            <a:off x="6619874" y="1619620"/>
            <a:ext cx="433388" cy="446087"/>
          </a:xfrm>
          <a:prstGeom prst="rightArrow">
            <a:avLst>
              <a:gd name="adj1" fmla="val 50000"/>
              <a:gd name="adj2" fmla="val 50005"/>
            </a:avLst>
          </a:prstGeom>
          <a:solidFill>
            <a:srgbClr val="6699FF"/>
          </a:solidFill>
          <a:ln w="12700">
            <a:solidFill>
              <a:schemeClr val="tx1"/>
            </a:solidFill>
            <a:miter lim="800000"/>
            <a:headEnd/>
            <a:tailEnd/>
          </a:ln>
        </p:spPr>
        <p:txBody>
          <a:bodyPr wrap="none" anchor="ct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endParaRPr lang="it-IT" altLang="it-IT" sz="1600">
              <a:latin typeface="Century Gothic" panose="020B0502020202020204" pitchFamily="34" charset="0"/>
            </a:endParaRPr>
          </a:p>
        </p:txBody>
      </p:sp>
      <p:sp>
        <p:nvSpPr>
          <p:cNvPr id="41" name="AutoShape 21">
            <a:extLst>
              <a:ext uri="{FF2B5EF4-FFF2-40B4-BE49-F238E27FC236}">
                <a16:creationId xmlns:a16="http://schemas.microsoft.com/office/drawing/2014/main" id="{B1BCA464-7A2E-4787-BB36-E5D237A840CE}"/>
              </a:ext>
            </a:extLst>
          </p:cNvPr>
          <p:cNvSpPr>
            <a:spLocks noChangeArrowheads="1"/>
          </p:cNvSpPr>
          <p:nvPr/>
        </p:nvSpPr>
        <p:spPr bwMode="auto">
          <a:xfrm>
            <a:off x="6620668" y="4974744"/>
            <a:ext cx="433388" cy="442913"/>
          </a:xfrm>
          <a:prstGeom prst="rightArrow">
            <a:avLst>
              <a:gd name="adj1" fmla="val 50000"/>
              <a:gd name="adj2" fmla="val 50005"/>
            </a:avLst>
          </a:prstGeom>
          <a:solidFill>
            <a:srgbClr val="6699FF"/>
          </a:solidFill>
          <a:ln w="12700">
            <a:solidFill>
              <a:schemeClr val="tx1"/>
            </a:solidFill>
            <a:miter lim="800000"/>
            <a:headEnd/>
            <a:tailEnd/>
          </a:ln>
        </p:spPr>
        <p:txBody>
          <a:bodyPr wrap="none" anchor="ct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endParaRPr lang="it-IT" altLang="it-IT" sz="1600">
              <a:latin typeface="Century Gothic" panose="020B0502020202020204" pitchFamily="34" charset="0"/>
            </a:endParaRPr>
          </a:p>
        </p:txBody>
      </p:sp>
      <p:sp>
        <p:nvSpPr>
          <p:cNvPr id="42" name="AutoShape 22">
            <a:extLst>
              <a:ext uri="{FF2B5EF4-FFF2-40B4-BE49-F238E27FC236}">
                <a16:creationId xmlns:a16="http://schemas.microsoft.com/office/drawing/2014/main" id="{1736B750-FA7E-4D6C-82E9-AE95B68DD8CE}"/>
              </a:ext>
            </a:extLst>
          </p:cNvPr>
          <p:cNvSpPr>
            <a:spLocks noChangeArrowheads="1"/>
          </p:cNvSpPr>
          <p:nvPr/>
        </p:nvSpPr>
        <p:spPr bwMode="auto">
          <a:xfrm>
            <a:off x="6619081" y="3207079"/>
            <a:ext cx="434975" cy="444500"/>
          </a:xfrm>
          <a:prstGeom prst="rightArrow">
            <a:avLst>
              <a:gd name="adj1" fmla="val 50000"/>
              <a:gd name="adj2" fmla="val 50005"/>
            </a:avLst>
          </a:prstGeom>
          <a:solidFill>
            <a:srgbClr val="6699FF"/>
          </a:solidFill>
          <a:ln w="12700">
            <a:solidFill>
              <a:schemeClr val="tx1"/>
            </a:solidFill>
            <a:miter lim="800000"/>
            <a:headEnd/>
            <a:tailEnd/>
          </a:ln>
        </p:spPr>
        <p:txBody>
          <a:bodyPr wrap="none" anchor="ct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endParaRPr lang="it-IT" altLang="it-IT" sz="1600">
              <a:latin typeface="Century Gothic" panose="020B0502020202020204" pitchFamily="34" charset="0"/>
            </a:endParaRPr>
          </a:p>
        </p:txBody>
      </p:sp>
      <p:sp>
        <p:nvSpPr>
          <p:cNvPr id="43" name="Text Box 23">
            <a:extLst>
              <a:ext uri="{FF2B5EF4-FFF2-40B4-BE49-F238E27FC236}">
                <a16:creationId xmlns:a16="http://schemas.microsoft.com/office/drawing/2014/main" id="{63E12443-5F98-4AC2-B35B-620D94CFDC40}"/>
              </a:ext>
            </a:extLst>
          </p:cNvPr>
          <p:cNvSpPr txBox="1">
            <a:spLocks noChangeArrowheads="1"/>
          </p:cNvSpPr>
          <p:nvPr/>
        </p:nvSpPr>
        <p:spPr bwMode="auto">
          <a:xfrm>
            <a:off x="7054056" y="1500465"/>
            <a:ext cx="1873250" cy="683264"/>
          </a:xfrm>
          <a:prstGeom prst="rect">
            <a:avLst/>
          </a:prstGeom>
          <a:solidFill>
            <a:schemeClr val="accent6">
              <a:lumMod val="60000"/>
              <a:lumOff val="40000"/>
            </a:schemeClr>
          </a:solidFill>
          <a:ln>
            <a:noFill/>
          </a:ln>
        </p:spPr>
        <p:txBody>
          <a:bodyPr>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algn="ctr" hangingPunct="1">
              <a:lnSpc>
                <a:spcPct val="80000"/>
              </a:lnSpc>
              <a:spcBef>
                <a:spcPct val="50000"/>
              </a:spcBef>
              <a:buClrTx/>
              <a:buSzTx/>
              <a:buFontTx/>
              <a:buNone/>
            </a:pPr>
            <a:r>
              <a:rPr lang="it-IT" altLang="it-IT" sz="1600" b="1" dirty="0">
                <a:solidFill>
                  <a:schemeClr val="tx1">
                    <a:lumMod val="65000"/>
                    <a:lumOff val="35000"/>
                  </a:schemeClr>
                </a:solidFill>
                <a:latin typeface="Century Gothic" panose="020B0502020202020204" pitchFamily="34" charset="0"/>
                <a:cs typeface="Arial" panose="020B0604020202020204" pitchFamily="34" charset="0"/>
              </a:rPr>
              <a:t>A valore della produzione e valore aggiunto</a:t>
            </a:r>
          </a:p>
        </p:txBody>
      </p:sp>
      <p:sp>
        <p:nvSpPr>
          <p:cNvPr id="44" name="Text Box 24">
            <a:extLst>
              <a:ext uri="{FF2B5EF4-FFF2-40B4-BE49-F238E27FC236}">
                <a16:creationId xmlns:a16="http://schemas.microsoft.com/office/drawing/2014/main" id="{00784B71-7514-4BB9-AE1C-B50C1758A27D}"/>
              </a:ext>
            </a:extLst>
          </p:cNvPr>
          <p:cNvSpPr txBox="1">
            <a:spLocks noChangeArrowheads="1"/>
          </p:cNvSpPr>
          <p:nvPr/>
        </p:nvSpPr>
        <p:spPr bwMode="auto">
          <a:xfrm>
            <a:off x="7054056" y="3086244"/>
            <a:ext cx="1873250" cy="683264"/>
          </a:xfrm>
          <a:prstGeom prst="rect">
            <a:avLst/>
          </a:prstGeom>
          <a:solidFill>
            <a:schemeClr val="accent5">
              <a:lumMod val="40000"/>
              <a:lumOff val="60000"/>
            </a:schemeClr>
          </a:solidFill>
          <a:ln>
            <a:noFill/>
          </a:ln>
        </p:spPr>
        <p:txBody>
          <a:bodyPr>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algn="ctr" hangingPunct="1">
              <a:lnSpc>
                <a:spcPct val="80000"/>
              </a:lnSpc>
              <a:spcBef>
                <a:spcPct val="50000"/>
              </a:spcBef>
              <a:buClrTx/>
              <a:buSzTx/>
              <a:buFontTx/>
              <a:buNone/>
            </a:pPr>
            <a:r>
              <a:rPr lang="it-IT" altLang="it-IT" sz="1600" b="1" dirty="0">
                <a:solidFill>
                  <a:schemeClr val="tx1">
                    <a:lumMod val="65000"/>
                    <a:lumOff val="35000"/>
                  </a:schemeClr>
                </a:solidFill>
                <a:latin typeface="Century Gothic" panose="020B0502020202020204" pitchFamily="34" charset="0"/>
                <a:cs typeface="Arial" panose="020B0604020202020204" pitchFamily="34" charset="0"/>
              </a:rPr>
              <a:t>A costo (industriale) del venduto</a:t>
            </a:r>
          </a:p>
        </p:txBody>
      </p:sp>
      <p:sp>
        <p:nvSpPr>
          <p:cNvPr id="45" name="Text Box 25">
            <a:extLst>
              <a:ext uri="{FF2B5EF4-FFF2-40B4-BE49-F238E27FC236}">
                <a16:creationId xmlns:a16="http://schemas.microsoft.com/office/drawing/2014/main" id="{CD6D0B95-CBA4-47F0-9607-340DDE4412DF}"/>
              </a:ext>
            </a:extLst>
          </p:cNvPr>
          <p:cNvSpPr txBox="1">
            <a:spLocks noChangeArrowheads="1"/>
          </p:cNvSpPr>
          <p:nvPr/>
        </p:nvSpPr>
        <p:spPr bwMode="auto">
          <a:xfrm>
            <a:off x="7054056" y="4993743"/>
            <a:ext cx="1873250" cy="486287"/>
          </a:xfrm>
          <a:prstGeom prst="rect">
            <a:avLst/>
          </a:prstGeom>
          <a:solidFill>
            <a:schemeClr val="accent4"/>
          </a:solidFill>
          <a:ln>
            <a:noFill/>
          </a:ln>
        </p:spPr>
        <p:txBody>
          <a:bodyPr>
            <a:spAutoFit/>
          </a:bodyPr>
          <a:lstStyle>
            <a:defPPr>
              <a:defRPr lang="en-GB"/>
            </a:defPPr>
            <a:lvl1pPr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1pPr>
            <a:lvl2pPr marL="742950" indent="-28575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2pPr>
            <a:lvl3pPr marL="11430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3pPr>
            <a:lvl4pPr marL="16002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4pPr>
            <a:lvl5pPr marL="2057400" indent="-228600" algn="l" defTabSz="449263" rtl="0" fontAlgn="base" hangingPunct="0">
              <a:lnSpc>
                <a:spcPct val="93000"/>
              </a:lnSpc>
              <a:spcBef>
                <a:spcPct val="0"/>
              </a:spcBef>
              <a:spcAft>
                <a:spcPct val="0"/>
              </a:spcAft>
              <a:buClr>
                <a:srgbClr val="000000"/>
              </a:buClr>
              <a:buSzPct val="100000"/>
              <a:buFont typeface="Times New Roman" panose="02020603050405020304" pitchFamily="18" charset="0"/>
              <a:defRPr kern="1200">
                <a:solidFill>
                  <a:schemeClr val="bg1"/>
                </a:solidFill>
                <a:latin typeface="Arial" panose="020B0604020202020204" pitchFamily="34" charset="0"/>
                <a:ea typeface="+mn-ea"/>
                <a:cs typeface="Lucida Sans Unicode" panose="020B0602030504020204" pitchFamily="34" charset="0"/>
              </a:defRPr>
            </a:lvl5pPr>
            <a:lvl6pPr marL="22860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6pPr>
            <a:lvl7pPr marL="27432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7pPr>
            <a:lvl8pPr marL="32004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8pPr>
            <a:lvl9pPr marL="3657600" algn="l" defTabSz="914400" rtl="0" eaLnBrk="1" latinLnBrk="0" hangingPunct="1">
              <a:defRPr kern="1200">
                <a:solidFill>
                  <a:schemeClr val="bg1"/>
                </a:solidFill>
                <a:latin typeface="Arial" panose="020B0604020202020204" pitchFamily="34" charset="0"/>
                <a:ea typeface="+mn-ea"/>
                <a:cs typeface="Lucida Sans Unicode" panose="020B0602030504020204" pitchFamily="34" charset="0"/>
              </a:defRPr>
            </a:lvl9pPr>
          </a:lstStyle>
          <a:p>
            <a:pPr algn="ctr" hangingPunct="1">
              <a:lnSpc>
                <a:spcPct val="80000"/>
              </a:lnSpc>
              <a:spcBef>
                <a:spcPct val="50000"/>
              </a:spcBef>
              <a:buClrTx/>
              <a:buSzTx/>
              <a:buFontTx/>
              <a:buNone/>
            </a:pPr>
            <a:r>
              <a:rPr lang="it-IT" altLang="it-IT" sz="1600" b="1" dirty="0">
                <a:solidFill>
                  <a:schemeClr val="tx1">
                    <a:lumMod val="65000"/>
                    <a:lumOff val="35000"/>
                  </a:schemeClr>
                </a:solidFill>
                <a:latin typeface="Century Gothic" panose="020B0502020202020204" pitchFamily="34" charset="0"/>
                <a:cs typeface="Arial" panose="020B0604020202020204" pitchFamily="34" charset="0"/>
              </a:rPr>
              <a:t>A margine di contribuzione</a:t>
            </a:r>
          </a:p>
        </p:txBody>
      </p:sp>
      <p:pic>
        <p:nvPicPr>
          <p:cNvPr id="3" name="Elemento grafico 2" descr="Dorso della mano con indice che punta verso destra  ">
            <a:extLst>
              <a:ext uri="{FF2B5EF4-FFF2-40B4-BE49-F238E27FC236}">
                <a16:creationId xmlns:a16="http://schemas.microsoft.com/office/drawing/2014/main" id="{6A722216-17D7-0B49-AD7C-39A1F1162E4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15106" y="1570067"/>
            <a:ext cx="542451" cy="542451"/>
          </a:xfrm>
          <a:prstGeom prst="rect">
            <a:avLst/>
          </a:prstGeom>
        </p:spPr>
      </p:pic>
      <p:pic>
        <p:nvPicPr>
          <p:cNvPr id="46" name="Elemento grafico 45" descr="Dorso della mano con indice che punta verso destra  ">
            <a:extLst>
              <a:ext uri="{FF2B5EF4-FFF2-40B4-BE49-F238E27FC236}">
                <a16:creationId xmlns:a16="http://schemas.microsoft.com/office/drawing/2014/main" id="{09ECD5C3-07FB-1649-AB34-09BD4F41E58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15106" y="3152302"/>
            <a:ext cx="542451" cy="542451"/>
          </a:xfrm>
          <a:prstGeom prst="rect">
            <a:avLst/>
          </a:prstGeom>
        </p:spPr>
      </p:pic>
      <p:pic>
        <p:nvPicPr>
          <p:cNvPr id="47" name="Elemento grafico 46" descr="Dorso della mano con indice che punta verso destra  ">
            <a:extLst>
              <a:ext uri="{FF2B5EF4-FFF2-40B4-BE49-F238E27FC236}">
                <a16:creationId xmlns:a16="http://schemas.microsoft.com/office/drawing/2014/main" id="{74A724AE-0217-1C41-A789-8EDAB0947DF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15105" y="4965660"/>
            <a:ext cx="542451" cy="542451"/>
          </a:xfrm>
          <a:prstGeom prst="rect">
            <a:avLst/>
          </a:prstGeom>
        </p:spPr>
      </p:pic>
    </p:spTree>
    <p:extLst>
      <p:ext uri="{BB962C8B-B14F-4D97-AF65-F5344CB8AC3E}">
        <p14:creationId xmlns:p14="http://schemas.microsoft.com/office/powerpoint/2010/main" val="11714396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I modelli di riclassificazione più noti</a:t>
            </a:r>
          </a:p>
        </p:txBody>
      </p:sp>
      <p:sp>
        <p:nvSpPr>
          <p:cNvPr id="28" name="Rectangle 2">
            <a:extLst>
              <a:ext uri="{FF2B5EF4-FFF2-40B4-BE49-F238E27FC236}">
                <a16:creationId xmlns:a16="http://schemas.microsoft.com/office/drawing/2014/main" id="{5B44535F-C7C7-FC46-B999-ABF11B8D4A65}"/>
              </a:ext>
            </a:extLst>
          </p:cNvPr>
          <p:cNvSpPr>
            <a:spLocks noChangeArrowheads="1"/>
          </p:cNvSpPr>
          <p:nvPr/>
        </p:nvSpPr>
        <p:spPr bwMode="auto">
          <a:xfrm>
            <a:off x="468313" y="2852738"/>
            <a:ext cx="3468687" cy="1355725"/>
          </a:xfrm>
          <a:prstGeom prst="rect">
            <a:avLst/>
          </a:prstGeom>
          <a:solidFill>
            <a:schemeClr val="accent6">
              <a:lumMod val="60000"/>
              <a:lumOff val="40000"/>
            </a:schemeClr>
          </a:solidFill>
          <a:ln w="9525">
            <a:noFill/>
            <a:miter lim="800000"/>
            <a:headEnd/>
            <a:tailEnd/>
          </a:ln>
          <a:effectLst>
            <a:outerShdw blurRad="63500" dist="107763" dir="2700000" algn="ctr" rotWithShape="0">
              <a:schemeClr val="bg2">
                <a:alpha val="74998"/>
              </a:schemeClr>
            </a:outerShdw>
          </a:effectLst>
        </p:spPr>
        <p:txBody>
          <a:bodyPr lIns="105012" tIns="52507" rIns="105012" bIns="52507" anchor="ctr"/>
          <a:lstStyle/>
          <a:p>
            <a:pPr algn="ctr" defTabSz="869950" eaLnBrk="0">
              <a:lnSpc>
                <a:spcPct val="110000"/>
              </a:lnSpc>
              <a:buClrTx/>
              <a:buSzTx/>
              <a:buFontTx/>
              <a:buNone/>
              <a:defRPr/>
            </a:pPr>
            <a:r>
              <a:rPr lang="it-IT" sz="1900" b="1" dirty="0">
                <a:solidFill>
                  <a:schemeClr val="tx1">
                    <a:lumMod val="75000"/>
                    <a:lumOff val="25000"/>
                  </a:schemeClr>
                </a:solidFill>
                <a:latin typeface="Century Gothic" panose="020B0502020202020204" pitchFamily="34" charset="0"/>
                <a:ea typeface="Arial" charset="0"/>
                <a:cs typeface="Arial" charset="0"/>
              </a:rPr>
              <a:t>C/E</a:t>
            </a:r>
          </a:p>
          <a:p>
            <a:pPr algn="ctr" defTabSz="869950" eaLnBrk="0">
              <a:lnSpc>
                <a:spcPct val="110000"/>
              </a:lnSpc>
              <a:buClrTx/>
              <a:buSzTx/>
              <a:buFontTx/>
              <a:buNone/>
              <a:defRPr/>
            </a:pPr>
            <a:r>
              <a:rPr lang="it-IT" sz="1900" b="1" dirty="0">
                <a:solidFill>
                  <a:schemeClr val="tx1">
                    <a:lumMod val="75000"/>
                    <a:lumOff val="25000"/>
                  </a:schemeClr>
                </a:solidFill>
                <a:latin typeface="Century Gothic" panose="020B0502020202020204" pitchFamily="34" charset="0"/>
                <a:ea typeface="Arial" charset="0"/>
                <a:cs typeface="Arial" charset="0"/>
              </a:rPr>
              <a:t>A VALORE DELLA PRODUZIONE E VALORE</a:t>
            </a:r>
          </a:p>
          <a:p>
            <a:pPr algn="ctr" defTabSz="869950" eaLnBrk="0">
              <a:lnSpc>
                <a:spcPct val="110000"/>
              </a:lnSpc>
              <a:buClrTx/>
              <a:buSzTx/>
              <a:buFontTx/>
              <a:buNone/>
              <a:defRPr/>
            </a:pPr>
            <a:r>
              <a:rPr lang="it-IT" sz="1900" b="1" dirty="0">
                <a:solidFill>
                  <a:schemeClr val="tx1">
                    <a:lumMod val="75000"/>
                    <a:lumOff val="25000"/>
                  </a:schemeClr>
                </a:solidFill>
                <a:latin typeface="Century Gothic" panose="020B0502020202020204" pitchFamily="34" charset="0"/>
                <a:ea typeface="Arial" charset="0"/>
                <a:cs typeface="Arial" charset="0"/>
              </a:rPr>
              <a:t>AGGIUNTO</a:t>
            </a:r>
          </a:p>
        </p:txBody>
      </p:sp>
      <p:sp>
        <p:nvSpPr>
          <p:cNvPr id="29" name="Rectangle 3">
            <a:extLst>
              <a:ext uri="{FF2B5EF4-FFF2-40B4-BE49-F238E27FC236}">
                <a16:creationId xmlns:a16="http://schemas.microsoft.com/office/drawing/2014/main" id="{8B45BB5B-E72B-2342-8112-CAC26D4AC288}"/>
              </a:ext>
            </a:extLst>
          </p:cNvPr>
          <p:cNvSpPr>
            <a:spLocks noChangeArrowheads="1"/>
          </p:cNvSpPr>
          <p:nvPr/>
        </p:nvSpPr>
        <p:spPr bwMode="auto">
          <a:xfrm>
            <a:off x="395288" y="4724400"/>
            <a:ext cx="3536950" cy="1301750"/>
          </a:xfrm>
          <a:prstGeom prst="rect">
            <a:avLst/>
          </a:prstGeom>
          <a:solidFill>
            <a:schemeClr val="accent4"/>
          </a:solidFill>
          <a:ln w="9525">
            <a:noFill/>
            <a:miter lim="800000"/>
            <a:headEnd/>
            <a:tailEnd/>
          </a:ln>
          <a:effectLst>
            <a:outerShdw blurRad="63500" dist="107763" dir="2700000" algn="ctr" rotWithShape="0">
              <a:schemeClr val="bg2">
                <a:alpha val="74998"/>
              </a:schemeClr>
            </a:outerShdw>
          </a:effectLst>
        </p:spPr>
        <p:txBody>
          <a:bodyPr lIns="105012" tIns="52507" rIns="105012" bIns="52507" anchor="ctr"/>
          <a:lstStyle/>
          <a:p>
            <a:pPr algn="ctr" defTabSz="869950" eaLnBrk="0">
              <a:lnSpc>
                <a:spcPct val="110000"/>
              </a:lnSpc>
              <a:buClrTx/>
              <a:buSzTx/>
              <a:buFontTx/>
              <a:buNone/>
              <a:defRPr/>
            </a:pPr>
            <a:r>
              <a:rPr lang="it-IT" sz="1900" b="1">
                <a:solidFill>
                  <a:schemeClr val="tx1">
                    <a:lumMod val="75000"/>
                    <a:lumOff val="25000"/>
                  </a:schemeClr>
                </a:solidFill>
                <a:latin typeface="Century Gothic" panose="020B0502020202020204" pitchFamily="34" charset="0"/>
                <a:ea typeface="Arial" charset="0"/>
                <a:cs typeface="Arial" charset="0"/>
              </a:rPr>
              <a:t>C/E</a:t>
            </a:r>
          </a:p>
          <a:p>
            <a:pPr algn="ctr" defTabSz="869950" eaLnBrk="0">
              <a:lnSpc>
                <a:spcPct val="110000"/>
              </a:lnSpc>
              <a:buClrTx/>
              <a:buSzTx/>
              <a:buFontTx/>
              <a:buNone/>
              <a:defRPr/>
            </a:pPr>
            <a:r>
              <a:rPr lang="it-IT" sz="1900" b="1">
                <a:solidFill>
                  <a:schemeClr val="tx1">
                    <a:lumMod val="75000"/>
                    <a:lumOff val="25000"/>
                  </a:schemeClr>
                </a:solidFill>
                <a:latin typeface="Century Gothic" panose="020B0502020202020204" pitchFamily="34" charset="0"/>
                <a:ea typeface="Arial" charset="0"/>
                <a:cs typeface="Arial" charset="0"/>
              </a:rPr>
              <a:t>A MARGINE DI</a:t>
            </a:r>
          </a:p>
          <a:p>
            <a:pPr algn="ctr" defTabSz="869950" eaLnBrk="0">
              <a:lnSpc>
                <a:spcPct val="110000"/>
              </a:lnSpc>
              <a:buClrTx/>
              <a:buSzTx/>
              <a:buFontTx/>
              <a:buNone/>
              <a:defRPr/>
            </a:pPr>
            <a:r>
              <a:rPr lang="it-IT" sz="1900" b="1">
                <a:solidFill>
                  <a:schemeClr val="tx1">
                    <a:lumMod val="75000"/>
                    <a:lumOff val="25000"/>
                  </a:schemeClr>
                </a:solidFill>
                <a:latin typeface="Century Gothic" panose="020B0502020202020204" pitchFamily="34" charset="0"/>
                <a:ea typeface="Arial" charset="0"/>
                <a:cs typeface="Arial" charset="0"/>
              </a:rPr>
              <a:t>CONTRIBUZIONE</a:t>
            </a:r>
          </a:p>
        </p:txBody>
      </p:sp>
      <p:sp>
        <p:nvSpPr>
          <p:cNvPr id="30" name="Rectangle 4">
            <a:extLst>
              <a:ext uri="{FF2B5EF4-FFF2-40B4-BE49-F238E27FC236}">
                <a16:creationId xmlns:a16="http://schemas.microsoft.com/office/drawing/2014/main" id="{8A0FFCDD-F70E-9D45-8543-79892518AE15}"/>
              </a:ext>
            </a:extLst>
          </p:cNvPr>
          <p:cNvSpPr>
            <a:spLocks noChangeArrowheads="1"/>
          </p:cNvSpPr>
          <p:nvPr/>
        </p:nvSpPr>
        <p:spPr bwMode="auto">
          <a:xfrm>
            <a:off x="468313" y="981075"/>
            <a:ext cx="3468687" cy="1376363"/>
          </a:xfrm>
          <a:prstGeom prst="rect">
            <a:avLst/>
          </a:prstGeom>
          <a:solidFill>
            <a:schemeClr val="accent5">
              <a:lumMod val="60000"/>
              <a:lumOff val="40000"/>
            </a:schemeClr>
          </a:solidFill>
          <a:ln w="9525">
            <a:noFill/>
            <a:miter lim="800000"/>
            <a:headEnd/>
            <a:tailEnd/>
          </a:ln>
          <a:effectLst>
            <a:outerShdw blurRad="63500" dist="107763" dir="2700000" algn="ctr" rotWithShape="0">
              <a:schemeClr val="bg2">
                <a:alpha val="74998"/>
              </a:schemeClr>
            </a:outerShdw>
          </a:effectLst>
        </p:spPr>
        <p:txBody>
          <a:bodyPr lIns="105012" tIns="52507" rIns="105012" bIns="52507" anchor="ctr"/>
          <a:lstStyle/>
          <a:p>
            <a:pPr algn="ctr" defTabSz="869950" eaLnBrk="0">
              <a:lnSpc>
                <a:spcPct val="110000"/>
              </a:lnSpc>
              <a:buClrTx/>
              <a:buSzTx/>
              <a:buFontTx/>
              <a:buNone/>
              <a:defRPr/>
            </a:pPr>
            <a:r>
              <a:rPr lang="it-IT" sz="1900" b="1">
                <a:solidFill>
                  <a:schemeClr val="tx1">
                    <a:lumMod val="75000"/>
                    <a:lumOff val="25000"/>
                  </a:schemeClr>
                </a:solidFill>
                <a:latin typeface="Century Gothic" panose="020B0502020202020204" pitchFamily="34" charset="0"/>
                <a:ea typeface="Arial" charset="0"/>
                <a:cs typeface="Arial" charset="0"/>
              </a:rPr>
              <a:t>C/E</a:t>
            </a:r>
          </a:p>
          <a:p>
            <a:pPr algn="ctr" defTabSz="869950" eaLnBrk="0">
              <a:lnSpc>
                <a:spcPct val="110000"/>
              </a:lnSpc>
              <a:buClrTx/>
              <a:buSzTx/>
              <a:buFontTx/>
              <a:buNone/>
              <a:defRPr/>
            </a:pPr>
            <a:r>
              <a:rPr lang="it-IT" sz="1900" b="1">
                <a:solidFill>
                  <a:schemeClr val="tx1">
                    <a:lumMod val="75000"/>
                    <a:lumOff val="25000"/>
                  </a:schemeClr>
                </a:solidFill>
                <a:latin typeface="Century Gothic" panose="020B0502020202020204" pitchFamily="34" charset="0"/>
                <a:ea typeface="Arial" charset="0"/>
                <a:cs typeface="Arial" charset="0"/>
              </a:rPr>
              <a:t>A COSTI E RICAVI  </a:t>
            </a:r>
          </a:p>
          <a:p>
            <a:pPr algn="ctr" defTabSz="869950" eaLnBrk="0">
              <a:lnSpc>
                <a:spcPct val="110000"/>
              </a:lnSpc>
              <a:buClrTx/>
              <a:buSzTx/>
              <a:buFontTx/>
              <a:buNone/>
              <a:defRPr/>
            </a:pPr>
            <a:r>
              <a:rPr lang="it-IT" sz="1900" b="1">
                <a:solidFill>
                  <a:schemeClr val="tx1">
                    <a:lumMod val="75000"/>
                    <a:lumOff val="25000"/>
                  </a:schemeClr>
                </a:solidFill>
                <a:latin typeface="Century Gothic" panose="020B0502020202020204" pitchFamily="34" charset="0"/>
                <a:ea typeface="Arial" charset="0"/>
                <a:cs typeface="Arial" charset="0"/>
              </a:rPr>
              <a:t>DEL VENDUTO</a:t>
            </a:r>
          </a:p>
        </p:txBody>
      </p:sp>
      <p:sp>
        <p:nvSpPr>
          <p:cNvPr id="48" name="Text Box 6">
            <a:extLst>
              <a:ext uri="{FF2B5EF4-FFF2-40B4-BE49-F238E27FC236}">
                <a16:creationId xmlns:a16="http://schemas.microsoft.com/office/drawing/2014/main" id="{C723CA9B-C1DD-DB43-9B6E-23C82C7CC2CC}"/>
              </a:ext>
            </a:extLst>
          </p:cNvPr>
          <p:cNvSpPr txBox="1">
            <a:spLocks noChangeArrowheads="1"/>
          </p:cNvSpPr>
          <p:nvPr/>
        </p:nvSpPr>
        <p:spPr bwMode="auto">
          <a:xfrm>
            <a:off x="6156325" y="3068638"/>
            <a:ext cx="2663825" cy="915987"/>
          </a:xfrm>
          <a:prstGeom prst="rect">
            <a:avLst/>
          </a:prstGeom>
          <a:gradFill rotWithShape="1">
            <a:gsLst>
              <a:gs pos="0">
                <a:srgbClr val="BBE0E3"/>
              </a:gs>
              <a:gs pos="100000">
                <a:srgbClr val="D8EDE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p>
            <a:pPr algn="ctr" hangingPunct="1">
              <a:lnSpc>
                <a:spcPct val="100000"/>
              </a:lnSpc>
              <a:spcBef>
                <a:spcPct val="50000"/>
              </a:spcBef>
              <a:buClrTx/>
              <a:buSzTx/>
              <a:buFontTx/>
              <a:buNone/>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Differenze nella riclassificazione di ricavi e costi operativi</a:t>
            </a:r>
          </a:p>
        </p:txBody>
      </p:sp>
      <p:cxnSp>
        <p:nvCxnSpPr>
          <p:cNvPr id="49" name="AutoShape 7">
            <a:extLst>
              <a:ext uri="{FF2B5EF4-FFF2-40B4-BE49-F238E27FC236}">
                <a16:creationId xmlns:a16="http://schemas.microsoft.com/office/drawing/2014/main" id="{AFAB2412-372F-9445-9E0B-0A8B2BC4DBED}"/>
              </a:ext>
            </a:extLst>
          </p:cNvPr>
          <p:cNvCxnSpPr>
            <a:cxnSpLocks noChangeShapeType="1"/>
            <a:stCxn id="30" idx="3"/>
            <a:endCxn id="48" idx="0"/>
          </p:cNvCxnSpPr>
          <p:nvPr/>
        </p:nvCxnSpPr>
        <p:spPr bwMode="auto">
          <a:xfrm>
            <a:off x="3937000" y="1670050"/>
            <a:ext cx="3551238" cy="1398588"/>
          </a:xfrm>
          <a:prstGeom prst="bentConnector2">
            <a:avLst/>
          </a:prstGeom>
          <a:noFill/>
          <a:ln w="76200">
            <a:solidFill>
              <a:schemeClr val="accent1"/>
            </a:solidFill>
            <a:miter lim="800000"/>
            <a:headEnd/>
            <a:tailEnd type="triangle" w="med" len="med"/>
          </a:ln>
          <a:extLst>
            <a:ext uri="{909E8E84-426E-40DD-AFC4-6F175D3DCCD1}">
              <a14:hiddenFill xmlns:a14="http://schemas.microsoft.com/office/drawing/2010/main">
                <a:noFill/>
              </a14:hiddenFill>
            </a:ext>
          </a:extLst>
        </p:spPr>
      </p:cxnSp>
      <p:cxnSp>
        <p:nvCxnSpPr>
          <p:cNvPr id="50" name="AutoShape 8">
            <a:extLst>
              <a:ext uri="{FF2B5EF4-FFF2-40B4-BE49-F238E27FC236}">
                <a16:creationId xmlns:a16="http://schemas.microsoft.com/office/drawing/2014/main" id="{903C659C-9535-2F4A-9506-A967D05DDA31}"/>
              </a:ext>
            </a:extLst>
          </p:cNvPr>
          <p:cNvCxnSpPr>
            <a:cxnSpLocks noChangeShapeType="1"/>
            <a:stCxn id="29" idx="3"/>
            <a:endCxn id="48" idx="2"/>
          </p:cNvCxnSpPr>
          <p:nvPr/>
        </p:nvCxnSpPr>
        <p:spPr bwMode="auto">
          <a:xfrm flipV="1">
            <a:off x="3932238" y="3984625"/>
            <a:ext cx="3556000" cy="1390650"/>
          </a:xfrm>
          <a:prstGeom prst="bentConnector2">
            <a:avLst/>
          </a:prstGeom>
          <a:noFill/>
          <a:ln w="76200">
            <a:solidFill>
              <a:schemeClr val="accent1"/>
            </a:solidFill>
            <a:miter lim="800000"/>
            <a:headEnd/>
            <a:tailEnd type="triangle" w="med" len="med"/>
          </a:ln>
          <a:extLst>
            <a:ext uri="{909E8E84-426E-40DD-AFC4-6F175D3DCCD1}">
              <a14:hiddenFill xmlns:a14="http://schemas.microsoft.com/office/drawing/2010/main">
                <a:noFill/>
              </a14:hiddenFill>
            </a:ext>
          </a:extLst>
        </p:spPr>
      </p:cxnSp>
      <p:cxnSp>
        <p:nvCxnSpPr>
          <p:cNvPr id="51" name="AutoShape 9">
            <a:extLst>
              <a:ext uri="{FF2B5EF4-FFF2-40B4-BE49-F238E27FC236}">
                <a16:creationId xmlns:a16="http://schemas.microsoft.com/office/drawing/2014/main" id="{2FFA74D2-E272-B24E-BB63-5B232632C73B}"/>
              </a:ext>
            </a:extLst>
          </p:cNvPr>
          <p:cNvCxnSpPr>
            <a:cxnSpLocks noChangeShapeType="1"/>
            <a:stCxn id="28" idx="3"/>
            <a:endCxn id="48" idx="1"/>
          </p:cNvCxnSpPr>
          <p:nvPr/>
        </p:nvCxnSpPr>
        <p:spPr bwMode="auto">
          <a:xfrm flipV="1">
            <a:off x="3937000" y="3527425"/>
            <a:ext cx="2219325" cy="3175"/>
          </a:xfrm>
          <a:prstGeom prst="straightConnector1">
            <a:avLst/>
          </a:prstGeom>
          <a:noFill/>
          <a:ln w="76200">
            <a:solidFill>
              <a:schemeClr val="accent1"/>
            </a:solidFill>
            <a:round/>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4839543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In sintesi…</a:t>
            </a:r>
          </a:p>
        </p:txBody>
      </p:sp>
      <p:sp>
        <p:nvSpPr>
          <p:cNvPr id="19" name="Rectangle 3">
            <a:extLst>
              <a:ext uri="{FF2B5EF4-FFF2-40B4-BE49-F238E27FC236}">
                <a16:creationId xmlns:a16="http://schemas.microsoft.com/office/drawing/2014/main" id="{CCAEC2AD-AE11-124F-8750-1C4779D65E6F}"/>
              </a:ext>
            </a:extLst>
          </p:cNvPr>
          <p:cNvSpPr>
            <a:spLocks noChangeArrowheads="1"/>
          </p:cNvSpPr>
          <p:nvPr/>
        </p:nvSpPr>
        <p:spPr bwMode="auto">
          <a:xfrm>
            <a:off x="538162" y="1369508"/>
            <a:ext cx="4608513" cy="591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59" tIns="46030" rIns="92059" bIns="46030">
            <a:spAutoFit/>
          </a:bodyPr>
          <a:lstStyle/>
          <a:p>
            <a:pPr algn="ctr" eaLnBrk="0">
              <a:lnSpc>
                <a:spcPct val="90000"/>
              </a:lnSpc>
              <a:buClrTx/>
              <a:buSzTx/>
              <a:buFontTx/>
              <a:buNone/>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 ricavi operativi g. caratteristica</a:t>
            </a:r>
          </a:p>
          <a:p>
            <a:pPr algn="ctr" eaLnBrk="0">
              <a:lnSpc>
                <a:spcPct val="90000"/>
              </a:lnSpc>
              <a:buClrTx/>
              <a:buSzTx/>
              <a:buFontTx/>
              <a:buNone/>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 costi operativi g. caratteristica</a:t>
            </a:r>
          </a:p>
        </p:txBody>
      </p:sp>
      <p:sp>
        <p:nvSpPr>
          <p:cNvPr id="20" name="Rectangle 4">
            <a:extLst>
              <a:ext uri="{FF2B5EF4-FFF2-40B4-BE49-F238E27FC236}">
                <a16:creationId xmlns:a16="http://schemas.microsoft.com/office/drawing/2014/main" id="{44BC42BC-3309-C949-B154-18FFD63116A3}"/>
              </a:ext>
            </a:extLst>
          </p:cNvPr>
          <p:cNvSpPr>
            <a:spLocks noChangeArrowheads="1"/>
          </p:cNvSpPr>
          <p:nvPr/>
        </p:nvSpPr>
        <p:spPr bwMode="auto">
          <a:xfrm>
            <a:off x="538163" y="3213100"/>
            <a:ext cx="4608512" cy="400736"/>
          </a:xfrm>
          <a:prstGeom prst="rect">
            <a:avLst/>
          </a:prstGeom>
          <a:solidFill>
            <a:srgbClr val="EAEAEA"/>
          </a:solidFill>
          <a:ln w="19050">
            <a:solidFill>
              <a:srgbClr val="008000"/>
            </a:solidFill>
            <a:miter lim="800000"/>
            <a:headEnd/>
            <a:tailEnd/>
          </a:ln>
        </p:spPr>
        <p:txBody>
          <a:bodyPr lIns="92059" tIns="46030" rIns="92059" bIns="46030">
            <a:spAutoFit/>
          </a:bodyPr>
          <a:lstStyle/>
          <a:p>
            <a:pPr algn="ctr" eaLnBrk="0">
              <a:lnSpc>
                <a:spcPct val="100000"/>
              </a:lnSpc>
              <a:buClrTx/>
              <a:buSzTx/>
              <a:buFontTx/>
              <a:buNone/>
            </a:pPr>
            <a:r>
              <a:rPr lang="it-IT" altLang="it-IT" sz="2000" b="1">
                <a:solidFill>
                  <a:schemeClr val="tx1">
                    <a:lumMod val="75000"/>
                    <a:lumOff val="25000"/>
                  </a:schemeClr>
                </a:solidFill>
                <a:latin typeface="Century Gothic" panose="020B0502020202020204" pitchFamily="34" charset="0"/>
                <a:cs typeface="Arial" panose="020B0604020202020204" pitchFamily="34" charset="0"/>
              </a:rPr>
              <a:t>Ris. operativo aziendale (EBIT)</a:t>
            </a:r>
          </a:p>
        </p:txBody>
      </p:sp>
      <p:sp>
        <p:nvSpPr>
          <p:cNvPr id="21" name="Rectangle 5">
            <a:extLst>
              <a:ext uri="{FF2B5EF4-FFF2-40B4-BE49-F238E27FC236}">
                <a16:creationId xmlns:a16="http://schemas.microsoft.com/office/drawing/2014/main" id="{551FBC34-C60E-0641-B89A-AA524C4C4CC6}"/>
              </a:ext>
            </a:extLst>
          </p:cNvPr>
          <p:cNvSpPr>
            <a:spLocks noChangeArrowheads="1"/>
          </p:cNvSpPr>
          <p:nvPr/>
        </p:nvSpPr>
        <p:spPr bwMode="auto">
          <a:xfrm>
            <a:off x="820738" y="3587750"/>
            <a:ext cx="3892550" cy="36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p>
            <a:pPr algn="ctr" eaLnBrk="0">
              <a:lnSpc>
                <a:spcPct val="100000"/>
              </a:lnSpc>
              <a:buClrTx/>
              <a:buSzTx/>
              <a:buFontTx/>
              <a:buNone/>
            </a:pPr>
            <a:r>
              <a:rPr lang="it-IT" altLang="it-IT" b="1">
                <a:solidFill>
                  <a:schemeClr val="tx1">
                    <a:lumMod val="75000"/>
                    <a:lumOff val="25000"/>
                  </a:schemeClr>
                </a:solidFill>
                <a:latin typeface="Century Gothic" panose="020B0502020202020204" pitchFamily="34" charset="0"/>
                <a:cs typeface="Arial" panose="020B0604020202020204" pitchFamily="34" charset="0"/>
              </a:rPr>
              <a:t>- oneri finanziari</a:t>
            </a:r>
          </a:p>
        </p:txBody>
      </p:sp>
      <p:sp>
        <p:nvSpPr>
          <p:cNvPr id="22" name="Rectangle 6">
            <a:extLst>
              <a:ext uri="{FF2B5EF4-FFF2-40B4-BE49-F238E27FC236}">
                <a16:creationId xmlns:a16="http://schemas.microsoft.com/office/drawing/2014/main" id="{5F6F6D72-28A3-C14D-8289-8D925070DBC6}"/>
              </a:ext>
            </a:extLst>
          </p:cNvPr>
          <p:cNvSpPr>
            <a:spLocks noChangeArrowheads="1"/>
          </p:cNvSpPr>
          <p:nvPr/>
        </p:nvSpPr>
        <p:spPr bwMode="auto">
          <a:xfrm>
            <a:off x="538163" y="3954463"/>
            <a:ext cx="4608512" cy="400736"/>
          </a:xfrm>
          <a:prstGeom prst="rect">
            <a:avLst/>
          </a:prstGeom>
          <a:solidFill>
            <a:srgbClr val="EAEAEA"/>
          </a:solidFill>
          <a:ln w="19050">
            <a:solidFill>
              <a:srgbClr val="FF9900"/>
            </a:solidFill>
            <a:miter lim="800000"/>
            <a:headEnd/>
            <a:tailEnd/>
          </a:ln>
        </p:spPr>
        <p:txBody>
          <a:bodyPr lIns="92059" tIns="46030" rIns="92059" bIns="46030">
            <a:spAutoFit/>
          </a:bodyPr>
          <a:lstStyle/>
          <a:p>
            <a:pPr algn="ctr" eaLnBrk="0">
              <a:lnSpc>
                <a:spcPct val="100000"/>
              </a:lnSpc>
              <a:buClrTx/>
              <a:buSzTx/>
              <a:buFontTx/>
              <a:buNone/>
            </a:pPr>
            <a:r>
              <a:rPr lang="it-IT" altLang="it-IT" sz="2000" b="1">
                <a:solidFill>
                  <a:schemeClr val="tx1">
                    <a:lumMod val="75000"/>
                    <a:lumOff val="25000"/>
                  </a:schemeClr>
                </a:solidFill>
                <a:latin typeface="Century Gothic" panose="020B0502020202020204" pitchFamily="34" charset="0"/>
                <a:cs typeface="Arial" panose="020B0604020202020204" pitchFamily="34" charset="0"/>
              </a:rPr>
              <a:t>Ris. gestione ordinaria </a:t>
            </a:r>
            <a:r>
              <a:rPr lang="it-IT" altLang="it-IT" sz="1600" b="1">
                <a:solidFill>
                  <a:schemeClr val="tx1">
                    <a:lumMod val="75000"/>
                    <a:lumOff val="25000"/>
                  </a:schemeClr>
                </a:solidFill>
                <a:latin typeface="Century Gothic" panose="020B0502020202020204" pitchFamily="34" charset="0"/>
                <a:cs typeface="Arial" panose="020B0604020202020204" pitchFamily="34" charset="0"/>
              </a:rPr>
              <a:t>(RGO)</a:t>
            </a:r>
            <a:r>
              <a:rPr lang="it-IT" altLang="it-IT" sz="2000" b="1">
                <a:solidFill>
                  <a:schemeClr val="tx1">
                    <a:lumMod val="75000"/>
                    <a:lumOff val="25000"/>
                  </a:schemeClr>
                </a:solidFill>
                <a:latin typeface="Century Gothic" panose="020B0502020202020204" pitchFamily="34" charset="0"/>
                <a:cs typeface="Arial" panose="020B0604020202020204" pitchFamily="34" charset="0"/>
              </a:rPr>
              <a:t> </a:t>
            </a:r>
          </a:p>
        </p:txBody>
      </p:sp>
      <p:sp>
        <p:nvSpPr>
          <p:cNvPr id="23" name="Rectangle 7">
            <a:extLst>
              <a:ext uri="{FF2B5EF4-FFF2-40B4-BE49-F238E27FC236}">
                <a16:creationId xmlns:a16="http://schemas.microsoft.com/office/drawing/2014/main" id="{DE870A06-802D-154E-BF6F-9BDF543CAC63}"/>
              </a:ext>
            </a:extLst>
          </p:cNvPr>
          <p:cNvSpPr>
            <a:spLocks noChangeArrowheads="1"/>
          </p:cNvSpPr>
          <p:nvPr/>
        </p:nvSpPr>
        <p:spPr bwMode="auto">
          <a:xfrm>
            <a:off x="688975" y="4379913"/>
            <a:ext cx="4152900" cy="36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p>
            <a:pPr algn="ctr" eaLnBrk="0">
              <a:lnSpc>
                <a:spcPct val="100000"/>
              </a:lnSpc>
              <a:buClrTx/>
              <a:buSzTx/>
              <a:buFontTx/>
              <a:buNone/>
            </a:pPr>
            <a:r>
              <a:rPr lang="it-IT" altLang="it-IT" b="1">
                <a:solidFill>
                  <a:schemeClr val="tx1">
                    <a:lumMod val="75000"/>
                    <a:lumOff val="25000"/>
                  </a:schemeClr>
                </a:solidFill>
                <a:latin typeface="Century Gothic" panose="020B0502020202020204" pitchFamily="34" charset="0"/>
                <a:cs typeface="Arial" panose="020B0604020202020204" pitchFamily="34" charset="0"/>
              </a:rPr>
              <a:t>+ proventi - oneri straordinari</a:t>
            </a:r>
          </a:p>
        </p:txBody>
      </p:sp>
      <p:sp>
        <p:nvSpPr>
          <p:cNvPr id="24" name="Rectangle 8">
            <a:extLst>
              <a:ext uri="{FF2B5EF4-FFF2-40B4-BE49-F238E27FC236}">
                <a16:creationId xmlns:a16="http://schemas.microsoft.com/office/drawing/2014/main" id="{E9CDEFDD-668D-5243-A5C0-AFA555E7D45F}"/>
              </a:ext>
            </a:extLst>
          </p:cNvPr>
          <p:cNvSpPr>
            <a:spLocks noChangeArrowheads="1"/>
          </p:cNvSpPr>
          <p:nvPr/>
        </p:nvSpPr>
        <p:spPr bwMode="auto">
          <a:xfrm>
            <a:off x="1293813" y="5243513"/>
            <a:ext cx="2946400" cy="36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p>
            <a:pPr algn="ctr" eaLnBrk="0">
              <a:lnSpc>
                <a:spcPct val="100000"/>
              </a:lnSpc>
              <a:buClrTx/>
              <a:buSzTx/>
              <a:buFontTx/>
              <a:buNone/>
            </a:pPr>
            <a:r>
              <a:rPr lang="it-IT" altLang="it-IT" b="1">
                <a:solidFill>
                  <a:schemeClr val="tx1">
                    <a:lumMod val="75000"/>
                    <a:lumOff val="25000"/>
                  </a:schemeClr>
                </a:solidFill>
                <a:latin typeface="Century Gothic" panose="020B0502020202020204" pitchFamily="34" charset="0"/>
                <a:cs typeface="Arial" panose="020B0604020202020204" pitchFamily="34" charset="0"/>
              </a:rPr>
              <a:t>- imposte sul reddito</a:t>
            </a:r>
          </a:p>
        </p:txBody>
      </p:sp>
      <p:sp>
        <p:nvSpPr>
          <p:cNvPr id="25" name="Rectangle 9">
            <a:extLst>
              <a:ext uri="{FF2B5EF4-FFF2-40B4-BE49-F238E27FC236}">
                <a16:creationId xmlns:a16="http://schemas.microsoft.com/office/drawing/2014/main" id="{6D35B0E5-5EAD-7B4D-B06B-B8945B47D611}"/>
              </a:ext>
            </a:extLst>
          </p:cNvPr>
          <p:cNvSpPr>
            <a:spLocks noChangeArrowheads="1"/>
          </p:cNvSpPr>
          <p:nvPr/>
        </p:nvSpPr>
        <p:spPr bwMode="auto">
          <a:xfrm>
            <a:off x="538163" y="4818063"/>
            <a:ext cx="4608512" cy="400736"/>
          </a:xfrm>
          <a:prstGeom prst="rect">
            <a:avLst/>
          </a:prstGeom>
          <a:solidFill>
            <a:srgbClr val="EAEAEA"/>
          </a:solidFill>
          <a:ln w="19050">
            <a:solidFill>
              <a:schemeClr val="hlink"/>
            </a:solidFill>
            <a:miter lim="800000"/>
            <a:headEnd/>
            <a:tailEnd/>
          </a:ln>
        </p:spPr>
        <p:txBody>
          <a:bodyPr lIns="92059" tIns="46030" rIns="92059" bIns="46030">
            <a:spAutoFit/>
          </a:bodyPr>
          <a:lstStyle/>
          <a:p>
            <a:pPr algn="ctr" eaLnBrk="0">
              <a:lnSpc>
                <a:spcPct val="100000"/>
              </a:lnSpc>
              <a:buClrTx/>
              <a:buSzTx/>
              <a:buFontTx/>
              <a:buNone/>
            </a:pPr>
            <a:r>
              <a:rPr lang="it-IT" altLang="it-IT" sz="2000" b="1">
                <a:solidFill>
                  <a:schemeClr val="tx1">
                    <a:lumMod val="75000"/>
                    <a:lumOff val="25000"/>
                  </a:schemeClr>
                </a:solidFill>
                <a:latin typeface="Century Gothic" panose="020B0502020202020204" pitchFamily="34" charset="0"/>
                <a:cs typeface="Arial" panose="020B0604020202020204" pitchFamily="34" charset="0"/>
              </a:rPr>
              <a:t>Risultato ante imposte </a:t>
            </a:r>
            <a:r>
              <a:rPr lang="it-IT" altLang="it-IT" sz="1400" b="1">
                <a:solidFill>
                  <a:schemeClr val="tx1">
                    <a:lumMod val="75000"/>
                    <a:lumOff val="25000"/>
                  </a:schemeClr>
                </a:solidFill>
                <a:latin typeface="Century Gothic" panose="020B0502020202020204" pitchFamily="34" charset="0"/>
                <a:cs typeface="Arial" panose="020B0604020202020204" pitchFamily="34" charset="0"/>
              </a:rPr>
              <a:t>(EBT)</a:t>
            </a:r>
          </a:p>
        </p:txBody>
      </p:sp>
      <p:sp>
        <p:nvSpPr>
          <p:cNvPr id="26" name="Rectangle 10">
            <a:extLst>
              <a:ext uri="{FF2B5EF4-FFF2-40B4-BE49-F238E27FC236}">
                <a16:creationId xmlns:a16="http://schemas.microsoft.com/office/drawing/2014/main" id="{5F26F8F1-3046-104A-BC2A-3E8972CBB4FA}"/>
              </a:ext>
            </a:extLst>
          </p:cNvPr>
          <p:cNvSpPr>
            <a:spLocks noChangeArrowheads="1"/>
          </p:cNvSpPr>
          <p:nvPr/>
        </p:nvSpPr>
        <p:spPr bwMode="auto">
          <a:xfrm>
            <a:off x="538163" y="5624513"/>
            <a:ext cx="4608512" cy="400736"/>
          </a:xfrm>
          <a:prstGeom prst="rect">
            <a:avLst/>
          </a:prstGeom>
          <a:solidFill>
            <a:srgbClr val="EAEAEA"/>
          </a:solidFill>
          <a:ln w="19050">
            <a:noFill/>
            <a:miter lim="800000"/>
            <a:headEnd/>
            <a:tailEnd/>
          </a:ln>
          <a:effectLst>
            <a:outerShdw blurRad="63500" dist="107763" dir="2700000" algn="ctr" rotWithShape="0">
              <a:srgbClr val="CC3399">
                <a:alpha val="50000"/>
              </a:srgbClr>
            </a:outerShdw>
          </a:effectLst>
        </p:spPr>
        <p:txBody>
          <a:bodyPr lIns="92059" tIns="46030" rIns="92059" bIns="46030">
            <a:spAutoFit/>
          </a:bodyPr>
          <a:lstStyle/>
          <a:p>
            <a:pPr algn="ctr" eaLnBrk="0">
              <a:lnSpc>
                <a:spcPct val="100000"/>
              </a:lnSpc>
              <a:buClrTx/>
              <a:buSzTx/>
              <a:buFontTx/>
              <a:buNone/>
              <a:defRPr/>
            </a:pPr>
            <a:r>
              <a:rPr lang="it-IT" sz="2000" b="1">
                <a:solidFill>
                  <a:schemeClr val="tx1">
                    <a:lumMod val="75000"/>
                    <a:lumOff val="25000"/>
                  </a:schemeClr>
                </a:solidFill>
                <a:latin typeface="Century Gothic" panose="020B0502020202020204" pitchFamily="34" charset="0"/>
                <a:ea typeface="Arial" charset="0"/>
                <a:cs typeface="Arial" charset="0"/>
              </a:rPr>
              <a:t>Risultato netto </a:t>
            </a:r>
            <a:r>
              <a:rPr lang="it-IT" sz="1600" b="1">
                <a:solidFill>
                  <a:schemeClr val="tx1">
                    <a:lumMod val="75000"/>
                    <a:lumOff val="25000"/>
                  </a:schemeClr>
                </a:solidFill>
                <a:latin typeface="Century Gothic" panose="020B0502020202020204" pitchFamily="34" charset="0"/>
                <a:ea typeface="Arial" charset="0"/>
                <a:cs typeface="Arial" charset="0"/>
              </a:rPr>
              <a:t>(RN)</a:t>
            </a:r>
          </a:p>
        </p:txBody>
      </p:sp>
      <p:sp>
        <p:nvSpPr>
          <p:cNvPr id="27" name="Rectangle 12">
            <a:extLst>
              <a:ext uri="{FF2B5EF4-FFF2-40B4-BE49-F238E27FC236}">
                <a16:creationId xmlns:a16="http://schemas.microsoft.com/office/drawing/2014/main" id="{83978820-4869-A742-BCD6-52F0487ECCC6}"/>
              </a:ext>
            </a:extLst>
          </p:cNvPr>
          <p:cNvSpPr>
            <a:spLocks noChangeArrowheads="1"/>
          </p:cNvSpPr>
          <p:nvPr/>
        </p:nvSpPr>
        <p:spPr bwMode="auto">
          <a:xfrm>
            <a:off x="322263" y="2852738"/>
            <a:ext cx="5041900" cy="36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p>
            <a:pPr algn="ctr" eaLnBrk="0">
              <a:lnSpc>
                <a:spcPct val="100000"/>
              </a:lnSpc>
              <a:buClrTx/>
              <a:buSzTx/>
              <a:buFontTx/>
              <a:buNone/>
            </a:pPr>
            <a:r>
              <a:rPr lang="it-IT" altLang="it-IT" b="1">
                <a:solidFill>
                  <a:schemeClr val="tx1">
                    <a:lumMod val="75000"/>
                    <a:lumOff val="25000"/>
                  </a:schemeClr>
                </a:solidFill>
                <a:latin typeface="Century Gothic" panose="020B0502020202020204" pitchFamily="34" charset="0"/>
                <a:cs typeface="Arial" panose="020B0604020202020204" pitchFamily="34" charset="0"/>
              </a:rPr>
              <a:t>+ ricavi accessori        - costi accessori</a:t>
            </a:r>
          </a:p>
        </p:txBody>
      </p:sp>
      <p:sp>
        <p:nvSpPr>
          <p:cNvPr id="31" name="Rectangle 13">
            <a:extLst>
              <a:ext uri="{FF2B5EF4-FFF2-40B4-BE49-F238E27FC236}">
                <a16:creationId xmlns:a16="http://schemas.microsoft.com/office/drawing/2014/main" id="{08CBC688-F7F2-7244-A646-F2F498AF7A1A}"/>
              </a:ext>
            </a:extLst>
          </p:cNvPr>
          <p:cNvSpPr>
            <a:spLocks noChangeArrowheads="1"/>
          </p:cNvSpPr>
          <p:nvPr/>
        </p:nvSpPr>
        <p:spPr bwMode="auto">
          <a:xfrm>
            <a:off x="539750" y="2262188"/>
            <a:ext cx="4608513" cy="400736"/>
          </a:xfrm>
          <a:prstGeom prst="rect">
            <a:avLst/>
          </a:prstGeom>
          <a:solidFill>
            <a:srgbClr val="EAEAEA"/>
          </a:solidFill>
          <a:ln w="19050">
            <a:solidFill>
              <a:srgbClr val="008000"/>
            </a:solidFill>
            <a:miter lim="800000"/>
            <a:headEnd/>
            <a:tailEnd/>
          </a:ln>
        </p:spPr>
        <p:txBody>
          <a:bodyPr lIns="92059" tIns="46030" rIns="92059" bIns="46030">
            <a:spAutoFit/>
          </a:bodyPr>
          <a:lstStyle/>
          <a:p>
            <a:pPr algn="ctr" eaLnBrk="0">
              <a:lnSpc>
                <a:spcPct val="100000"/>
              </a:lnSpc>
              <a:buClrTx/>
              <a:buSzTx/>
              <a:buFontTx/>
              <a:buNone/>
            </a:pPr>
            <a:r>
              <a:rPr lang="it-IT" altLang="it-IT" sz="2000" b="1">
                <a:solidFill>
                  <a:schemeClr val="tx1">
                    <a:lumMod val="75000"/>
                    <a:lumOff val="25000"/>
                  </a:schemeClr>
                </a:solidFill>
                <a:latin typeface="Century Gothic" panose="020B0502020202020204" pitchFamily="34" charset="0"/>
                <a:cs typeface="Arial" panose="020B0604020202020204" pitchFamily="34" charset="0"/>
              </a:rPr>
              <a:t>Ris. operativo ges. caratt. </a:t>
            </a:r>
            <a:r>
              <a:rPr lang="it-IT" altLang="it-IT" sz="1400" b="1">
                <a:solidFill>
                  <a:schemeClr val="tx1">
                    <a:lumMod val="75000"/>
                    <a:lumOff val="25000"/>
                  </a:schemeClr>
                </a:solidFill>
                <a:latin typeface="Century Gothic" panose="020B0502020202020204" pitchFamily="34" charset="0"/>
                <a:cs typeface="Arial" panose="020B0604020202020204" pitchFamily="34" charset="0"/>
              </a:rPr>
              <a:t>(ROGC)</a:t>
            </a:r>
          </a:p>
        </p:txBody>
      </p:sp>
      <p:sp>
        <p:nvSpPr>
          <p:cNvPr id="32" name="Rectangle 14">
            <a:extLst>
              <a:ext uri="{FF2B5EF4-FFF2-40B4-BE49-F238E27FC236}">
                <a16:creationId xmlns:a16="http://schemas.microsoft.com/office/drawing/2014/main" id="{FC65D552-DFE0-CA48-BD83-85298685681B}"/>
              </a:ext>
            </a:extLst>
          </p:cNvPr>
          <p:cNvSpPr>
            <a:spLocks noChangeArrowheads="1"/>
          </p:cNvSpPr>
          <p:nvPr/>
        </p:nvSpPr>
        <p:spPr bwMode="auto">
          <a:xfrm>
            <a:off x="539750" y="1196975"/>
            <a:ext cx="4608513" cy="936625"/>
          </a:xfrm>
          <a:prstGeom prst="rect">
            <a:avLst/>
          </a:prstGeom>
          <a:noFill/>
          <a:ln w="57150">
            <a:solidFill>
              <a:srgbClr val="CC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sz="1600">
              <a:solidFill>
                <a:schemeClr val="tx1">
                  <a:lumMod val="75000"/>
                  <a:lumOff val="25000"/>
                </a:schemeClr>
              </a:solidFill>
              <a:latin typeface="Century Gothic" panose="020B0502020202020204" pitchFamily="34" charset="0"/>
            </a:endParaRPr>
          </a:p>
        </p:txBody>
      </p:sp>
      <p:sp>
        <p:nvSpPr>
          <p:cNvPr id="33" name="Rectangle 15">
            <a:extLst>
              <a:ext uri="{FF2B5EF4-FFF2-40B4-BE49-F238E27FC236}">
                <a16:creationId xmlns:a16="http://schemas.microsoft.com/office/drawing/2014/main" id="{80831DAA-4AC4-D846-B52B-C2D51AE27B11}"/>
              </a:ext>
            </a:extLst>
          </p:cNvPr>
          <p:cNvSpPr>
            <a:spLocks noChangeArrowheads="1"/>
          </p:cNvSpPr>
          <p:nvPr/>
        </p:nvSpPr>
        <p:spPr bwMode="auto">
          <a:xfrm>
            <a:off x="6084888" y="433904"/>
            <a:ext cx="2243137" cy="719137"/>
          </a:xfrm>
          <a:prstGeom prst="rect">
            <a:avLst/>
          </a:prstGeom>
          <a:solidFill>
            <a:schemeClr val="accent5">
              <a:lumMod val="40000"/>
              <a:lumOff val="60000"/>
            </a:schemeClr>
          </a:solidFill>
          <a:ln w="9525">
            <a:noFill/>
            <a:miter lim="800000"/>
            <a:headEnd/>
            <a:tailEnd/>
          </a:ln>
          <a:effectLst>
            <a:outerShdw blurRad="63500" dist="107763" dir="2700000" algn="ctr" rotWithShape="0">
              <a:schemeClr val="bg2">
                <a:alpha val="74998"/>
              </a:schemeClr>
            </a:outerShdw>
          </a:effectLst>
        </p:spPr>
        <p:txBody>
          <a:bodyPr lIns="105012" tIns="52507" rIns="105012" bIns="52507" anchor="ctr"/>
          <a:lstStyle/>
          <a:p>
            <a:pPr algn="ctr" defTabSz="869950" eaLnBrk="0">
              <a:lnSpc>
                <a:spcPct val="110000"/>
              </a:lnSpc>
              <a:buClrTx/>
              <a:buSzTx/>
              <a:buFontTx/>
              <a:buNone/>
              <a:defRPr/>
            </a:pPr>
            <a:r>
              <a:rPr lang="it-IT" sz="1400" b="1">
                <a:solidFill>
                  <a:schemeClr val="tx1">
                    <a:lumMod val="75000"/>
                    <a:lumOff val="25000"/>
                  </a:schemeClr>
                </a:solidFill>
                <a:latin typeface="Century Gothic" panose="020B0502020202020204" pitchFamily="34" charset="0"/>
                <a:ea typeface="Arial" charset="0"/>
                <a:cs typeface="Arial" charset="0"/>
              </a:rPr>
              <a:t>C/E</a:t>
            </a:r>
          </a:p>
          <a:p>
            <a:pPr algn="ctr" defTabSz="869950" eaLnBrk="0">
              <a:lnSpc>
                <a:spcPct val="110000"/>
              </a:lnSpc>
              <a:buClrTx/>
              <a:buSzTx/>
              <a:buFontTx/>
              <a:buNone/>
              <a:defRPr/>
            </a:pPr>
            <a:r>
              <a:rPr lang="it-IT" sz="1400" b="1">
                <a:solidFill>
                  <a:schemeClr val="tx1">
                    <a:lumMod val="75000"/>
                    <a:lumOff val="25000"/>
                  </a:schemeClr>
                </a:solidFill>
                <a:latin typeface="Century Gothic" panose="020B0502020202020204" pitchFamily="34" charset="0"/>
                <a:ea typeface="Arial" charset="0"/>
                <a:cs typeface="Arial" charset="0"/>
              </a:rPr>
              <a:t>A COSTI E RICAVI  </a:t>
            </a:r>
          </a:p>
          <a:p>
            <a:pPr algn="ctr" defTabSz="869950" eaLnBrk="0">
              <a:lnSpc>
                <a:spcPct val="110000"/>
              </a:lnSpc>
              <a:buClrTx/>
              <a:buSzTx/>
              <a:buFontTx/>
              <a:buNone/>
              <a:defRPr/>
            </a:pPr>
            <a:r>
              <a:rPr lang="it-IT" sz="1400" b="1">
                <a:solidFill>
                  <a:schemeClr val="tx1">
                    <a:lumMod val="75000"/>
                    <a:lumOff val="25000"/>
                  </a:schemeClr>
                </a:solidFill>
                <a:latin typeface="Century Gothic" panose="020B0502020202020204" pitchFamily="34" charset="0"/>
                <a:ea typeface="Arial" charset="0"/>
                <a:cs typeface="Arial" charset="0"/>
              </a:rPr>
              <a:t>DEL VENDUTO</a:t>
            </a:r>
          </a:p>
        </p:txBody>
      </p:sp>
      <p:sp>
        <p:nvSpPr>
          <p:cNvPr id="34" name="Rectangle 16">
            <a:extLst>
              <a:ext uri="{FF2B5EF4-FFF2-40B4-BE49-F238E27FC236}">
                <a16:creationId xmlns:a16="http://schemas.microsoft.com/office/drawing/2014/main" id="{1D212CD7-CE14-9B4D-A83A-EB512239909A}"/>
              </a:ext>
            </a:extLst>
          </p:cNvPr>
          <p:cNvSpPr>
            <a:spLocks noChangeArrowheads="1"/>
          </p:cNvSpPr>
          <p:nvPr/>
        </p:nvSpPr>
        <p:spPr bwMode="auto">
          <a:xfrm>
            <a:off x="6084888" y="1297504"/>
            <a:ext cx="2232025" cy="792162"/>
          </a:xfrm>
          <a:prstGeom prst="rect">
            <a:avLst/>
          </a:prstGeom>
          <a:solidFill>
            <a:schemeClr val="accent6">
              <a:lumMod val="60000"/>
              <a:lumOff val="40000"/>
            </a:schemeClr>
          </a:solidFill>
          <a:ln w="9525">
            <a:noFill/>
            <a:miter lim="800000"/>
            <a:headEnd/>
            <a:tailEnd/>
          </a:ln>
          <a:effectLst>
            <a:outerShdw blurRad="63500" dist="107763" dir="2700000" algn="ctr" rotWithShape="0">
              <a:schemeClr val="bg2">
                <a:alpha val="74998"/>
              </a:schemeClr>
            </a:outerShdw>
          </a:effectLst>
        </p:spPr>
        <p:txBody>
          <a:bodyPr lIns="105012" tIns="52507" rIns="105012" bIns="52507" anchor="ctr"/>
          <a:lstStyle/>
          <a:p>
            <a:pPr algn="ctr" defTabSz="869950" eaLnBrk="0">
              <a:lnSpc>
                <a:spcPct val="110000"/>
              </a:lnSpc>
              <a:buClrTx/>
              <a:buSzTx/>
              <a:buFontTx/>
              <a:buNone/>
              <a:defRPr/>
            </a:pPr>
            <a:r>
              <a:rPr lang="it-IT" sz="1400" b="1" dirty="0">
                <a:solidFill>
                  <a:schemeClr val="tx1">
                    <a:lumMod val="75000"/>
                    <a:lumOff val="25000"/>
                  </a:schemeClr>
                </a:solidFill>
                <a:latin typeface="Century Gothic" panose="020B0502020202020204" pitchFamily="34" charset="0"/>
                <a:ea typeface="Arial" charset="0"/>
                <a:cs typeface="Arial" charset="0"/>
              </a:rPr>
              <a:t>C/E A VALORE DELLA PROD. E VAL.</a:t>
            </a:r>
          </a:p>
          <a:p>
            <a:pPr algn="ctr" defTabSz="869950" eaLnBrk="0">
              <a:lnSpc>
                <a:spcPct val="110000"/>
              </a:lnSpc>
              <a:buClrTx/>
              <a:buSzTx/>
              <a:buFontTx/>
              <a:buNone/>
              <a:defRPr/>
            </a:pPr>
            <a:r>
              <a:rPr lang="it-IT" sz="1400" b="1" dirty="0">
                <a:solidFill>
                  <a:schemeClr val="tx1">
                    <a:lumMod val="75000"/>
                    <a:lumOff val="25000"/>
                  </a:schemeClr>
                </a:solidFill>
                <a:latin typeface="Century Gothic" panose="020B0502020202020204" pitchFamily="34" charset="0"/>
                <a:ea typeface="Arial" charset="0"/>
                <a:cs typeface="Arial" charset="0"/>
              </a:rPr>
              <a:t>AGG.</a:t>
            </a:r>
          </a:p>
        </p:txBody>
      </p:sp>
      <p:sp>
        <p:nvSpPr>
          <p:cNvPr id="35" name="Rectangle 17">
            <a:extLst>
              <a:ext uri="{FF2B5EF4-FFF2-40B4-BE49-F238E27FC236}">
                <a16:creationId xmlns:a16="http://schemas.microsoft.com/office/drawing/2014/main" id="{740F95C0-B0DB-A34F-83FA-6A129EEA57A6}"/>
              </a:ext>
            </a:extLst>
          </p:cNvPr>
          <p:cNvSpPr>
            <a:spLocks noChangeArrowheads="1"/>
          </p:cNvSpPr>
          <p:nvPr/>
        </p:nvSpPr>
        <p:spPr bwMode="auto">
          <a:xfrm>
            <a:off x="6084888" y="2234129"/>
            <a:ext cx="2232025" cy="865187"/>
          </a:xfrm>
          <a:prstGeom prst="rect">
            <a:avLst/>
          </a:prstGeom>
          <a:solidFill>
            <a:schemeClr val="accent4"/>
          </a:solidFill>
          <a:ln w="9525">
            <a:noFill/>
            <a:miter lim="800000"/>
            <a:headEnd/>
            <a:tailEnd/>
          </a:ln>
          <a:effectLst>
            <a:outerShdw blurRad="63500" dist="107763" dir="2700000" algn="ctr" rotWithShape="0">
              <a:schemeClr val="bg2">
                <a:alpha val="74998"/>
              </a:schemeClr>
            </a:outerShdw>
          </a:effectLst>
        </p:spPr>
        <p:txBody>
          <a:bodyPr lIns="105012" tIns="52507" rIns="105012" bIns="52507" anchor="ctr"/>
          <a:lstStyle/>
          <a:p>
            <a:pPr algn="ctr" defTabSz="869950" eaLnBrk="0">
              <a:lnSpc>
                <a:spcPct val="110000"/>
              </a:lnSpc>
              <a:buClrTx/>
              <a:buSzTx/>
              <a:buFontTx/>
              <a:buNone/>
              <a:defRPr/>
            </a:pPr>
            <a:r>
              <a:rPr lang="it-IT" sz="1400" b="1" dirty="0">
                <a:solidFill>
                  <a:schemeClr val="tx1">
                    <a:lumMod val="75000"/>
                    <a:lumOff val="25000"/>
                  </a:schemeClr>
                </a:solidFill>
                <a:latin typeface="Century Gothic" panose="020B0502020202020204" pitchFamily="34" charset="0"/>
                <a:ea typeface="Arial" charset="0"/>
                <a:cs typeface="Arial" charset="0"/>
              </a:rPr>
              <a:t>C/E</a:t>
            </a:r>
          </a:p>
          <a:p>
            <a:pPr algn="ctr" defTabSz="869950" eaLnBrk="0">
              <a:lnSpc>
                <a:spcPct val="110000"/>
              </a:lnSpc>
              <a:buClrTx/>
              <a:buSzTx/>
              <a:buFontTx/>
              <a:buNone/>
              <a:defRPr/>
            </a:pPr>
            <a:r>
              <a:rPr lang="it-IT" sz="1400" b="1" dirty="0">
                <a:solidFill>
                  <a:schemeClr val="tx1">
                    <a:lumMod val="75000"/>
                    <a:lumOff val="25000"/>
                  </a:schemeClr>
                </a:solidFill>
                <a:latin typeface="Century Gothic" panose="020B0502020202020204" pitchFamily="34" charset="0"/>
                <a:ea typeface="Arial" charset="0"/>
                <a:cs typeface="Arial" charset="0"/>
              </a:rPr>
              <a:t>A MARGINE DI</a:t>
            </a:r>
          </a:p>
          <a:p>
            <a:pPr algn="ctr" defTabSz="869950" eaLnBrk="0">
              <a:lnSpc>
                <a:spcPct val="110000"/>
              </a:lnSpc>
              <a:buClrTx/>
              <a:buSzTx/>
              <a:buFontTx/>
              <a:buNone/>
              <a:defRPr/>
            </a:pPr>
            <a:r>
              <a:rPr lang="it-IT" sz="1400" b="1" dirty="0">
                <a:solidFill>
                  <a:schemeClr val="tx1">
                    <a:lumMod val="75000"/>
                    <a:lumOff val="25000"/>
                  </a:schemeClr>
                </a:solidFill>
                <a:latin typeface="Century Gothic" panose="020B0502020202020204" pitchFamily="34" charset="0"/>
                <a:ea typeface="Arial" charset="0"/>
                <a:cs typeface="Arial" charset="0"/>
              </a:rPr>
              <a:t>CONTRIBUZIONE</a:t>
            </a:r>
          </a:p>
        </p:txBody>
      </p:sp>
      <p:cxnSp>
        <p:nvCxnSpPr>
          <p:cNvPr id="36" name="AutoShape 18">
            <a:extLst>
              <a:ext uri="{FF2B5EF4-FFF2-40B4-BE49-F238E27FC236}">
                <a16:creationId xmlns:a16="http://schemas.microsoft.com/office/drawing/2014/main" id="{ED0244DA-BDC5-674A-8600-1A3F6E959ADE}"/>
              </a:ext>
            </a:extLst>
          </p:cNvPr>
          <p:cNvCxnSpPr>
            <a:cxnSpLocks noChangeShapeType="1"/>
            <a:stCxn id="32" idx="3"/>
            <a:endCxn id="33" idx="1"/>
          </p:cNvCxnSpPr>
          <p:nvPr/>
        </p:nvCxnSpPr>
        <p:spPr bwMode="auto">
          <a:xfrm flipV="1">
            <a:off x="5148263" y="793473"/>
            <a:ext cx="936625" cy="871815"/>
          </a:xfrm>
          <a:prstGeom prst="bentConnector3">
            <a:avLst>
              <a:gd name="adj1" fmla="val 50000"/>
            </a:avLst>
          </a:prstGeom>
          <a:noFill/>
          <a:ln w="57150">
            <a:solidFill>
              <a:srgbClr val="CC0000"/>
            </a:solidFill>
            <a:prstDash val="sysDot"/>
            <a:miter lim="800000"/>
            <a:headEnd/>
            <a:tailEnd type="triangle" w="med" len="med"/>
          </a:ln>
          <a:extLst>
            <a:ext uri="{909E8E84-426E-40DD-AFC4-6F175D3DCCD1}">
              <a14:hiddenFill xmlns:a14="http://schemas.microsoft.com/office/drawing/2010/main">
                <a:noFill/>
              </a14:hiddenFill>
            </a:ext>
          </a:extLst>
        </p:spPr>
      </p:cxnSp>
      <p:cxnSp>
        <p:nvCxnSpPr>
          <p:cNvPr id="37" name="AutoShape 19">
            <a:extLst>
              <a:ext uri="{FF2B5EF4-FFF2-40B4-BE49-F238E27FC236}">
                <a16:creationId xmlns:a16="http://schemas.microsoft.com/office/drawing/2014/main" id="{9565E0FD-DA9B-B64E-A775-66396373D494}"/>
              </a:ext>
            </a:extLst>
          </p:cNvPr>
          <p:cNvCxnSpPr>
            <a:cxnSpLocks noChangeShapeType="1"/>
            <a:stCxn id="32" idx="3"/>
            <a:endCxn id="34" idx="1"/>
          </p:cNvCxnSpPr>
          <p:nvPr/>
        </p:nvCxnSpPr>
        <p:spPr bwMode="auto">
          <a:xfrm>
            <a:off x="5148263" y="1665288"/>
            <a:ext cx="936625" cy="28297"/>
          </a:xfrm>
          <a:prstGeom prst="bentConnector3">
            <a:avLst>
              <a:gd name="adj1" fmla="val 50000"/>
            </a:avLst>
          </a:prstGeom>
          <a:noFill/>
          <a:ln w="57150">
            <a:solidFill>
              <a:srgbClr val="CC0000"/>
            </a:solidFill>
            <a:prstDash val="sysDot"/>
            <a:miter lim="800000"/>
            <a:headEnd/>
            <a:tailEnd type="triangle" w="med" len="med"/>
          </a:ln>
          <a:extLst>
            <a:ext uri="{909E8E84-426E-40DD-AFC4-6F175D3DCCD1}">
              <a14:hiddenFill xmlns:a14="http://schemas.microsoft.com/office/drawing/2010/main">
                <a:noFill/>
              </a14:hiddenFill>
            </a:ext>
          </a:extLst>
        </p:spPr>
      </p:cxnSp>
      <p:cxnSp>
        <p:nvCxnSpPr>
          <p:cNvPr id="38" name="AutoShape 20">
            <a:extLst>
              <a:ext uri="{FF2B5EF4-FFF2-40B4-BE49-F238E27FC236}">
                <a16:creationId xmlns:a16="http://schemas.microsoft.com/office/drawing/2014/main" id="{9F54D18B-1DDF-A74B-852A-47B80FD6BA1C}"/>
              </a:ext>
            </a:extLst>
          </p:cNvPr>
          <p:cNvCxnSpPr>
            <a:cxnSpLocks noChangeShapeType="1"/>
            <a:stCxn id="32" idx="3"/>
            <a:endCxn id="35" idx="1"/>
          </p:cNvCxnSpPr>
          <p:nvPr/>
        </p:nvCxnSpPr>
        <p:spPr bwMode="auto">
          <a:xfrm>
            <a:off x="5148263" y="1665288"/>
            <a:ext cx="936625" cy="1001435"/>
          </a:xfrm>
          <a:prstGeom prst="bentConnector3">
            <a:avLst>
              <a:gd name="adj1" fmla="val 50000"/>
            </a:avLst>
          </a:prstGeom>
          <a:noFill/>
          <a:ln w="57150">
            <a:solidFill>
              <a:srgbClr val="CC0000"/>
            </a:solidFill>
            <a:prstDash val="sysDot"/>
            <a:miter lim="800000"/>
            <a:headEnd/>
            <a:tailEnd type="triangle" w="med" len="med"/>
          </a:ln>
          <a:extLst>
            <a:ext uri="{909E8E84-426E-40DD-AFC4-6F175D3DCCD1}">
              <a14:hiddenFill xmlns:a14="http://schemas.microsoft.com/office/drawing/2010/main">
                <a:noFill/>
              </a14:hiddenFill>
            </a:ext>
          </a:extLst>
        </p:spPr>
      </p:cxnSp>
      <p:sp>
        <p:nvSpPr>
          <p:cNvPr id="39" name="Text Box 21">
            <a:extLst>
              <a:ext uri="{FF2B5EF4-FFF2-40B4-BE49-F238E27FC236}">
                <a16:creationId xmlns:a16="http://schemas.microsoft.com/office/drawing/2014/main" id="{32AE95AB-C65D-3C47-902E-3731E5D8537C}"/>
              </a:ext>
            </a:extLst>
          </p:cNvPr>
          <p:cNvSpPr txBox="1">
            <a:spLocks noChangeArrowheads="1"/>
          </p:cNvSpPr>
          <p:nvPr/>
        </p:nvSpPr>
        <p:spPr bwMode="auto">
          <a:xfrm>
            <a:off x="5508626" y="3644900"/>
            <a:ext cx="2808288" cy="396070"/>
          </a:xfrm>
          <a:prstGeom prst="rect">
            <a:avLst/>
          </a:prstGeom>
          <a:noFill/>
          <a:ln w="9525" cap="rnd">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hangingPunct="1">
              <a:lnSpc>
                <a:spcPct val="70000"/>
              </a:lnSpc>
              <a:spcBef>
                <a:spcPct val="50000"/>
              </a:spcBef>
              <a:buClrTx/>
              <a:buSzTx/>
              <a:buFontTx/>
              <a:buNone/>
            </a:pP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Comprendono i proventi finanziari</a:t>
            </a:r>
          </a:p>
        </p:txBody>
      </p:sp>
      <p:sp>
        <p:nvSpPr>
          <p:cNvPr id="40" name="Oval 22">
            <a:extLst>
              <a:ext uri="{FF2B5EF4-FFF2-40B4-BE49-F238E27FC236}">
                <a16:creationId xmlns:a16="http://schemas.microsoft.com/office/drawing/2014/main" id="{82E70534-FB0D-3343-A0CE-464BD2AF297F}"/>
              </a:ext>
            </a:extLst>
          </p:cNvPr>
          <p:cNvSpPr>
            <a:spLocks noChangeArrowheads="1"/>
          </p:cNvSpPr>
          <p:nvPr/>
        </p:nvSpPr>
        <p:spPr bwMode="auto">
          <a:xfrm>
            <a:off x="1692275" y="3357563"/>
            <a:ext cx="71438" cy="71437"/>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sz="1600">
              <a:solidFill>
                <a:schemeClr val="tx1">
                  <a:lumMod val="75000"/>
                  <a:lumOff val="25000"/>
                </a:schemeClr>
              </a:solidFill>
              <a:latin typeface="Century Gothic" panose="020B0502020202020204" pitchFamily="34" charset="0"/>
            </a:endParaRPr>
          </a:p>
        </p:txBody>
      </p:sp>
      <p:cxnSp>
        <p:nvCxnSpPr>
          <p:cNvPr id="41" name="AutoShape 23">
            <a:extLst>
              <a:ext uri="{FF2B5EF4-FFF2-40B4-BE49-F238E27FC236}">
                <a16:creationId xmlns:a16="http://schemas.microsoft.com/office/drawing/2014/main" id="{22EA045E-AC43-8547-942E-720537491151}"/>
              </a:ext>
            </a:extLst>
          </p:cNvPr>
          <p:cNvCxnSpPr>
            <a:cxnSpLocks noChangeShapeType="1"/>
          </p:cNvCxnSpPr>
          <p:nvPr/>
        </p:nvCxnSpPr>
        <p:spPr bwMode="auto">
          <a:xfrm rot="10800000">
            <a:off x="1619250" y="2924175"/>
            <a:ext cx="3971925" cy="714375"/>
          </a:xfrm>
          <a:prstGeom prst="bentConnector4">
            <a:avLst>
              <a:gd name="adj1" fmla="val 4833"/>
              <a:gd name="adj2" fmla="val 118662"/>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42" name="Text Box 24">
            <a:extLst>
              <a:ext uri="{FF2B5EF4-FFF2-40B4-BE49-F238E27FC236}">
                <a16:creationId xmlns:a16="http://schemas.microsoft.com/office/drawing/2014/main" id="{27C46672-329C-8448-8978-1457099C687C}"/>
              </a:ext>
            </a:extLst>
          </p:cNvPr>
          <p:cNvSpPr txBox="1">
            <a:spLocks noChangeArrowheads="1"/>
          </p:cNvSpPr>
          <p:nvPr/>
        </p:nvSpPr>
        <p:spPr bwMode="auto">
          <a:xfrm>
            <a:off x="5981699" y="4745471"/>
            <a:ext cx="2751319" cy="544765"/>
          </a:xfrm>
          <a:prstGeom prst="rect">
            <a:avLst/>
          </a:prstGeom>
          <a:noFill/>
          <a:ln w="9525" cap="rnd">
            <a:solidFill>
              <a:srgbClr val="FF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p>
            <a:pPr algn="ctr" hangingPunct="1">
              <a:lnSpc>
                <a:spcPct val="80000"/>
              </a:lnSpc>
              <a:spcBef>
                <a:spcPct val="50000"/>
              </a:spcBef>
              <a:buClrTx/>
              <a:buSzTx/>
              <a:buFontTx/>
              <a:buNone/>
            </a:pPr>
            <a:r>
              <a:rPr lang="it-IT" altLang="it-IT" sz="1400" i="1" dirty="0">
                <a:solidFill>
                  <a:schemeClr val="tx1">
                    <a:lumMod val="75000"/>
                    <a:lumOff val="25000"/>
                  </a:schemeClr>
                </a:solidFill>
                <a:latin typeface="Century Gothic" panose="020B0502020202020204" pitchFamily="34" charset="0"/>
                <a:cs typeface="Arial" panose="020B0604020202020204" pitchFamily="34" charset="0"/>
              </a:rPr>
              <a:t>Earnings before taxes</a:t>
            </a: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 </a:t>
            </a:r>
          </a:p>
          <a:p>
            <a:pPr algn="ctr" hangingPunct="1">
              <a:lnSpc>
                <a:spcPct val="80000"/>
              </a:lnSpc>
              <a:spcBef>
                <a:spcPct val="50000"/>
              </a:spcBef>
              <a:buClrTx/>
              <a:buSzTx/>
              <a:buFontTx/>
              <a:buNone/>
            </a:pP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(Risultato lordo)</a:t>
            </a:r>
          </a:p>
        </p:txBody>
      </p:sp>
      <p:cxnSp>
        <p:nvCxnSpPr>
          <p:cNvPr id="43" name="AutoShape 25">
            <a:extLst>
              <a:ext uri="{FF2B5EF4-FFF2-40B4-BE49-F238E27FC236}">
                <a16:creationId xmlns:a16="http://schemas.microsoft.com/office/drawing/2014/main" id="{23789D0F-50B1-A347-90E2-28322FF329C3}"/>
              </a:ext>
            </a:extLst>
          </p:cNvPr>
          <p:cNvCxnSpPr>
            <a:cxnSpLocks noChangeShapeType="1"/>
            <a:stCxn id="42" idx="1"/>
            <a:endCxn id="25" idx="3"/>
          </p:cNvCxnSpPr>
          <p:nvPr/>
        </p:nvCxnSpPr>
        <p:spPr bwMode="auto">
          <a:xfrm flipH="1">
            <a:off x="5146675" y="5017854"/>
            <a:ext cx="835024" cy="577"/>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5016643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8" name="CasellaDiTesto 7">
            <a:extLst>
              <a:ext uri="{FF2B5EF4-FFF2-40B4-BE49-F238E27FC236}">
                <a16:creationId xmlns:a16="http://schemas.microsoft.com/office/drawing/2014/main" id="{F447DCC8-6FD6-B544-81FE-F03425AEEF1D}"/>
              </a:ext>
            </a:extLst>
          </p:cNvPr>
          <p:cNvSpPr txBox="1"/>
          <p:nvPr/>
        </p:nvSpPr>
        <p:spPr>
          <a:xfrm>
            <a:off x="1266081" y="3322623"/>
            <a:ext cx="7146627" cy="369332"/>
          </a:xfrm>
          <a:prstGeom prst="rect">
            <a:avLst/>
          </a:prstGeom>
          <a:gradFill>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p:spPr>
        <p:txBody>
          <a:bodyPr wrap="square" rtlCol="0">
            <a:spAutoFit/>
          </a:bodyPr>
          <a:lstStyle/>
          <a:p>
            <a:pPr algn="ctr"/>
            <a:r>
              <a:rPr lang="it-IT" dirty="0"/>
              <a:t>1) Il Conto economico a «costo del venduto»</a:t>
            </a:r>
          </a:p>
        </p:txBody>
      </p:sp>
    </p:spTree>
    <p:extLst>
      <p:ext uri="{BB962C8B-B14F-4D97-AF65-F5344CB8AC3E}">
        <p14:creationId xmlns:p14="http://schemas.microsoft.com/office/powerpoint/2010/main" val="844304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Il conto economico a ricavi e costi del venduto</a:t>
            </a:r>
          </a:p>
        </p:txBody>
      </p:sp>
      <p:graphicFrame>
        <p:nvGraphicFramePr>
          <p:cNvPr id="5" name="Group 77">
            <a:extLst>
              <a:ext uri="{FF2B5EF4-FFF2-40B4-BE49-F238E27FC236}">
                <a16:creationId xmlns:a16="http://schemas.microsoft.com/office/drawing/2014/main" id="{C3C1B7BF-6036-1946-8001-2A01AA130A01}"/>
              </a:ext>
            </a:extLst>
          </p:cNvPr>
          <p:cNvGraphicFramePr>
            <a:graphicFrameLocks noGrp="1"/>
          </p:cNvGraphicFramePr>
          <p:nvPr>
            <p:extLst>
              <p:ext uri="{D42A27DB-BD31-4B8C-83A1-F6EECF244321}">
                <p14:modId xmlns:p14="http://schemas.microsoft.com/office/powerpoint/2010/main" val="820638238"/>
              </p:ext>
            </p:extLst>
          </p:nvPr>
        </p:nvGraphicFramePr>
        <p:xfrm>
          <a:off x="717317" y="1177338"/>
          <a:ext cx="7709365" cy="4552412"/>
        </p:xfrm>
        <a:graphic>
          <a:graphicData uri="http://schemas.openxmlformats.org/drawingml/2006/table">
            <a:tbl>
              <a:tblPr firstRow="1">
                <a:tableStyleId>{7DF18680-E054-41AD-8BC1-D1AEF772440D}</a:tableStyleId>
              </a:tblPr>
              <a:tblGrid>
                <a:gridCol w="4469277">
                  <a:extLst>
                    <a:ext uri="{9D8B030D-6E8A-4147-A177-3AD203B41FA5}">
                      <a16:colId xmlns:a16="http://schemas.microsoft.com/office/drawing/2014/main" val="20000"/>
                    </a:ext>
                  </a:extLst>
                </a:gridCol>
                <a:gridCol w="1584325">
                  <a:extLst>
                    <a:ext uri="{9D8B030D-6E8A-4147-A177-3AD203B41FA5}">
                      <a16:colId xmlns:a16="http://schemas.microsoft.com/office/drawing/2014/main" val="20001"/>
                    </a:ext>
                  </a:extLst>
                </a:gridCol>
                <a:gridCol w="1655763">
                  <a:extLst>
                    <a:ext uri="{9D8B030D-6E8A-4147-A177-3AD203B41FA5}">
                      <a16:colId xmlns:a16="http://schemas.microsoft.com/office/drawing/2014/main" val="20002"/>
                    </a:ext>
                  </a:extLst>
                </a:gridCol>
              </a:tblGrid>
              <a:tr h="299985">
                <a:tc>
                  <a:txBody>
                    <a:body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dirty="0">
                        <a:ln>
                          <a:noFill/>
                        </a:ln>
                        <a:solidFill>
                          <a:schemeClr val="tx1"/>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a:ln>
                            <a:noFill/>
                          </a:ln>
                          <a:effectLst/>
                        </a:rPr>
                        <a:t>Parziali</a:t>
                      </a:r>
                      <a:endParaRPr kumimoji="0" lang="it-IT" sz="1600" b="1" i="0" u="none" strike="noStrike" cap="none" normalizeH="0" baseline="0">
                        <a:ln>
                          <a:noFill/>
                        </a:ln>
                        <a:solidFill>
                          <a:schemeClr val="tx1"/>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dirty="0">
                          <a:ln>
                            <a:noFill/>
                          </a:ln>
                          <a:effectLst/>
                        </a:rPr>
                        <a:t>Totali</a:t>
                      </a:r>
                      <a:endParaRPr kumimoji="0" lang="it-IT" sz="1600" b="1" i="0" u="none" strike="noStrike" cap="none" normalizeH="0" baseline="0" dirty="0">
                        <a:ln>
                          <a:noFill/>
                        </a:ln>
                        <a:solidFill>
                          <a:schemeClr val="tx1"/>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327469">
                <a:tc>
                  <a:txBody>
                    <a:bodyPr/>
                    <a:lstStyle/>
                    <a:p>
                      <a:pPr marL="179388" marR="0" lvl="1" indent="0" algn="l" defTabSz="1042988" rtl="0" eaLnBrk="1" fontAlgn="base" latinLnBrk="0" hangingPunct="0">
                        <a:lnSpc>
                          <a:spcPct val="90000"/>
                        </a:lnSpc>
                        <a:spcBef>
                          <a:spcPct val="0"/>
                        </a:spcBef>
                        <a:spcAft>
                          <a:spcPts val="1138"/>
                        </a:spcAft>
                        <a:buClr>
                          <a:srgbClr val="000000"/>
                        </a:buClr>
                        <a:buSzPct val="100000"/>
                        <a:buFont typeface="Times New Roman" charset="0"/>
                        <a:buNone/>
                        <a:tabLst/>
                      </a:pPr>
                      <a:r>
                        <a:rPr kumimoji="0" lang="it-IT" sz="1800" u="none" strike="noStrike" cap="none" normalizeH="0" baseline="0" dirty="0">
                          <a:ln>
                            <a:noFill/>
                          </a:ln>
                          <a:solidFill>
                            <a:schemeClr val="tx1">
                              <a:lumMod val="75000"/>
                              <a:lumOff val="25000"/>
                            </a:schemeClr>
                          </a:solidFill>
                          <a:effectLst/>
                        </a:rPr>
                        <a:t>Ricavi netti (V)</a:t>
                      </a:r>
                      <a:endParaRPr kumimoji="0" lang="it-IT" sz="1800" b="0"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a:ln>
                            <a:noFill/>
                          </a:ln>
                          <a:effectLst/>
                        </a:rPr>
                        <a:t>.....................</a:t>
                      </a: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381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381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326897">
                <a:tc>
                  <a:txBody>
                    <a:body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charset="2"/>
                        <a:buNone/>
                        <a:tabLst>
                          <a:tab pos="182563" algn="l"/>
                        </a:tabLst>
                      </a:pPr>
                      <a:r>
                        <a:rPr kumimoji="0" lang="it-IT" sz="1800" u="none" strike="noStrike" cap="none" normalizeH="0" baseline="0" dirty="0">
                          <a:ln>
                            <a:noFill/>
                          </a:ln>
                          <a:solidFill>
                            <a:schemeClr val="tx1">
                              <a:lumMod val="75000"/>
                              <a:lumOff val="25000"/>
                            </a:schemeClr>
                          </a:solidFill>
                          <a:effectLst/>
                          <a:sym typeface="Symbol" charset="2"/>
                        </a:rPr>
                        <a:t> Costo del venduto</a:t>
                      </a:r>
                      <a:endParaRPr kumimoji="0" lang="it-IT" sz="1800" b="0"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a:ln>
                            <a:noFill/>
                          </a:ln>
                          <a:effectLst/>
                        </a:rPr>
                        <a:t>.....................</a:t>
                      </a: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326897">
                <a:tc>
                  <a:txBody>
                    <a:bodyPr/>
                    <a:lstStyle/>
                    <a:p>
                      <a:pPr marL="179388" marR="0" lvl="1" indent="0" algn="l" defTabSz="1042988" rtl="0" eaLnBrk="1" fontAlgn="base" latinLnBrk="0" hangingPunct="0">
                        <a:lnSpc>
                          <a:spcPct val="90000"/>
                        </a:lnSpc>
                        <a:spcBef>
                          <a:spcPct val="0"/>
                        </a:spcBef>
                        <a:spcAft>
                          <a:spcPts val="1138"/>
                        </a:spcAft>
                        <a:buClr>
                          <a:srgbClr val="000000"/>
                        </a:buClr>
                        <a:buSzPct val="100000"/>
                        <a:buFont typeface="Times New Roman" charset="0"/>
                        <a:buNone/>
                        <a:tabLst/>
                      </a:pPr>
                      <a:r>
                        <a:rPr kumimoji="0" lang="it-IT" sz="1800" b="1" u="none" strike="noStrike" cap="none" normalizeH="0" baseline="0" dirty="0">
                          <a:ln>
                            <a:noFill/>
                          </a:ln>
                          <a:solidFill>
                            <a:schemeClr val="tx1">
                              <a:lumMod val="75000"/>
                              <a:lumOff val="25000"/>
                            </a:schemeClr>
                          </a:solidFill>
                          <a:effectLst/>
                          <a:sym typeface="Symbol" charset="2"/>
                        </a:rPr>
                        <a:t>Risultato op. gestione caratteristica (ROGC)</a:t>
                      </a:r>
                      <a:endParaRPr kumimoji="0" lang="it-IT" sz="1800" b="1"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b="1" u="none" strike="noStrike" cap="none" normalizeH="0" baseline="0" dirty="0">
                          <a:ln>
                            <a:noFill/>
                          </a:ln>
                          <a:effectLst/>
                        </a:rPr>
                        <a:t>.....................</a:t>
                      </a: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327469">
                <a:tc>
                  <a:txBody>
                    <a:body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charset="2"/>
                        <a:buNone/>
                        <a:tabLst>
                          <a:tab pos="182563" algn="l"/>
                        </a:tabLst>
                      </a:pPr>
                      <a:r>
                        <a:rPr kumimoji="0" lang="it-IT" sz="1800" u="none" strike="noStrike" cap="none" normalizeH="0" baseline="0" dirty="0">
                          <a:ln>
                            <a:noFill/>
                          </a:ln>
                          <a:solidFill>
                            <a:schemeClr val="tx1">
                              <a:lumMod val="75000"/>
                              <a:lumOff val="25000"/>
                            </a:schemeClr>
                          </a:solidFill>
                          <a:effectLst/>
                          <a:sym typeface="Symbol" charset="2"/>
                        </a:rPr>
                        <a:t>+	Proventi gestione accessoria</a:t>
                      </a:r>
                      <a:endParaRPr kumimoji="0" lang="it-IT" sz="1800" b="0"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a:ln>
                            <a:noFill/>
                          </a:ln>
                          <a:effectLst/>
                        </a:rPr>
                        <a:t>.....................</a:t>
                      </a: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326897">
                <a:tc>
                  <a:txBody>
                    <a:body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charset="2"/>
                        <a:buNone/>
                        <a:tabLst>
                          <a:tab pos="182563" algn="l"/>
                        </a:tabLst>
                      </a:pPr>
                      <a:r>
                        <a:rPr kumimoji="0" lang="it-IT" sz="1800" u="none" strike="noStrike" cap="none" normalizeH="0" baseline="0" dirty="0">
                          <a:ln>
                            <a:noFill/>
                          </a:ln>
                          <a:solidFill>
                            <a:schemeClr val="tx1">
                              <a:lumMod val="75000"/>
                              <a:lumOff val="25000"/>
                            </a:schemeClr>
                          </a:solidFill>
                          <a:effectLst/>
                          <a:sym typeface="Symbol" charset="2"/>
                        </a:rPr>
                        <a:t>	Oneri gestione accessoria</a:t>
                      </a:r>
                      <a:endParaRPr kumimoji="0" lang="it-IT" sz="1800" b="0"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a:ln>
                            <a:noFill/>
                          </a:ln>
                          <a:effectLst/>
                        </a:rPr>
                        <a:t>.....................</a:t>
                      </a: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dirty="0">
                          <a:ln>
                            <a:noFill/>
                          </a:ln>
                          <a:effectLst/>
                        </a:rPr>
                        <a:t>.....................</a:t>
                      </a: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26897">
                <a:tc>
                  <a:txBody>
                    <a:bodyPr/>
                    <a:lstStyle/>
                    <a:p>
                      <a:pPr marL="179388" marR="0" lvl="1" indent="0" algn="l" defTabSz="1042988" rtl="0" eaLnBrk="1" fontAlgn="base" latinLnBrk="0" hangingPunct="0">
                        <a:lnSpc>
                          <a:spcPct val="90000"/>
                        </a:lnSpc>
                        <a:spcBef>
                          <a:spcPct val="0"/>
                        </a:spcBef>
                        <a:spcAft>
                          <a:spcPts val="1138"/>
                        </a:spcAft>
                        <a:buClr>
                          <a:srgbClr val="000000"/>
                        </a:buClr>
                        <a:buSzPct val="100000"/>
                        <a:buFont typeface="Times New Roman" charset="0"/>
                        <a:buNone/>
                        <a:tabLst/>
                      </a:pPr>
                      <a:r>
                        <a:rPr kumimoji="0" lang="it-IT" sz="1800" b="1" u="none" strike="noStrike" cap="none" normalizeH="0" baseline="0" dirty="0">
                          <a:ln>
                            <a:noFill/>
                          </a:ln>
                          <a:solidFill>
                            <a:schemeClr val="tx1">
                              <a:lumMod val="75000"/>
                              <a:lumOff val="25000"/>
                            </a:schemeClr>
                          </a:solidFill>
                          <a:effectLst/>
                          <a:sym typeface="Symbol" charset="2"/>
                        </a:rPr>
                        <a:t>Risultato operativo aziendale (EBIT)</a:t>
                      </a:r>
                      <a:endParaRPr kumimoji="0" lang="it-IT" sz="1800" b="1"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b="1" u="none" strike="noStrike" cap="none" normalizeH="0" baseline="0" dirty="0">
                          <a:ln>
                            <a:noFill/>
                          </a:ln>
                          <a:effectLst/>
                        </a:rPr>
                        <a:t>.....................</a:t>
                      </a: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326897">
                <a:tc>
                  <a:txBody>
                    <a:body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charset="2"/>
                        <a:buNone/>
                        <a:tabLst>
                          <a:tab pos="182563" algn="l"/>
                        </a:tabLst>
                      </a:pPr>
                      <a:r>
                        <a:rPr kumimoji="0" lang="it-IT" sz="1800" u="none" strike="noStrike" cap="none" normalizeH="0" baseline="0" dirty="0">
                          <a:ln>
                            <a:noFill/>
                          </a:ln>
                          <a:solidFill>
                            <a:schemeClr val="tx1">
                              <a:lumMod val="75000"/>
                              <a:lumOff val="25000"/>
                            </a:schemeClr>
                          </a:solidFill>
                          <a:effectLst/>
                          <a:sym typeface="Symbol" charset="2"/>
                        </a:rPr>
                        <a:t>	Oneri finanziari</a:t>
                      </a:r>
                      <a:endParaRPr kumimoji="0" lang="it-IT" sz="1800" b="0"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a:ln>
                            <a:noFill/>
                          </a:ln>
                          <a:effectLst/>
                        </a:rPr>
                        <a:t>.....................</a:t>
                      </a: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26897">
                <a:tc>
                  <a:txBody>
                    <a:bodyPr/>
                    <a:lstStyle/>
                    <a:p>
                      <a:pPr marL="179388" marR="0" lvl="1" indent="0" algn="l" defTabSz="1042988" rtl="0" eaLnBrk="1" fontAlgn="base" latinLnBrk="0" hangingPunct="0">
                        <a:lnSpc>
                          <a:spcPct val="90000"/>
                        </a:lnSpc>
                        <a:spcBef>
                          <a:spcPct val="0"/>
                        </a:spcBef>
                        <a:spcAft>
                          <a:spcPts val="1138"/>
                        </a:spcAft>
                        <a:buClr>
                          <a:srgbClr val="000000"/>
                        </a:buClr>
                        <a:buSzPct val="100000"/>
                        <a:buFont typeface="Times New Roman" charset="0"/>
                        <a:buNone/>
                        <a:tabLst/>
                      </a:pPr>
                      <a:r>
                        <a:rPr kumimoji="0" lang="it-IT" sz="1800" b="1" u="none" strike="noStrike" cap="none" normalizeH="0" baseline="0">
                          <a:ln>
                            <a:noFill/>
                          </a:ln>
                          <a:solidFill>
                            <a:schemeClr val="tx1">
                              <a:lumMod val="75000"/>
                              <a:lumOff val="25000"/>
                            </a:schemeClr>
                          </a:solidFill>
                          <a:effectLst/>
                          <a:sym typeface="Symbol" charset="2"/>
                        </a:rPr>
                        <a:t>Risultato  gestione ordinaria (RGO)</a:t>
                      </a:r>
                      <a:endParaRPr kumimoji="0" lang="it-IT" sz="1800" b="1" i="0" u="none" strike="noStrike" cap="none" normalizeH="0" baseline="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b="1" u="none" strike="noStrike" cap="none" normalizeH="0" baseline="0" dirty="0">
                          <a:ln>
                            <a:noFill/>
                          </a:ln>
                          <a:effectLst/>
                        </a:rPr>
                        <a:t>.....................</a:t>
                      </a: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8"/>
                  </a:ext>
                </a:extLst>
              </a:tr>
              <a:tr h="327469">
                <a:tc>
                  <a:txBody>
                    <a:body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charset="2"/>
                        <a:buNone/>
                        <a:tabLst>
                          <a:tab pos="182563" algn="l"/>
                        </a:tabLst>
                      </a:pPr>
                      <a:r>
                        <a:rPr kumimoji="0" lang="it-IT" sz="1800" u="none" strike="noStrike" cap="none" normalizeH="0" baseline="0" dirty="0">
                          <a:ln>
                            <a:noFill/>
                          </a:ln>
                          <a:solidFill>
                            <a:schemeClr val="tx1">
                              <a:lumMod val="75000"/>
                              <a:lumOff val="25000"/>
                            </a:schemeClr>
                          </a:solidFill>
                          <a:effectLst/>
                          <a:sym typeface="Symbol" charset="2"/>
                        </a:rPr>
                        <a:t>+	Proventi  straordinari</a:t>
                      </a:r>
                      <a:endParaRPr kumimoji="0" lang="it-IT" sz="1800" b="0"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a:ln>
                            <a:noFill/>
                          </a:ln>
                          <a:effectLst/>
                        </a:rPr>
                        <a:t>.....................</a:t>
                      </a: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09"/>
                  </a:ext>
                </a:extLst>
              </a:tr>
              <a:tr h="326897">
                <a:tc>
                  <a:txBody>
                    <a:body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charset="2"/>
                        <a:buNone/>
                        <a:tabLst>
                          <a:tab pos="182563" algn="l"/>
                        </a:tabLst>
                      </a:pPr>
                      <a:r>
                        <a:rPr kumimoji="0" lang="it-IT" sz="1800" u="none" strike="noStrike" cap="none" normalizeH="0" baseline="0" dirty="0">
                          <a:ln>
                            <a:noFill/>
                          </a:ln>
                          <a:solidFill>
                            <a:schemeClr val="tx1">
                              <a:lumMod val="75000"/>
                              <a:lumOff val="25000"/>
                            </a:schemeClr>
                          </a:solidFill>
                          <a:effectLst/>
                          <a:sym typeface="Symbol" charset="2"/>
                        </a:rPr>
                        <a:t>	Oneri  straordinari</a:t>
                      </a:r>
                      <a:endParaRPr kumimoji="0" lang="it-IT" sz="1800" b="0"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a:ln>
                            <a:noFill/>
                          </a:ln>
                          <a:effectLst/>
                        </a:rPr>
                        <a:t>.....................</a:t>
                      </a: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dirty="0">
                          <a:ln>
                            <a:noFill/>
                          </a:ln>
                          <a:effectLst/>
                        </a:rPr>
                        <a:t>.....................</a:t>
                      </a: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10"/>
                  </a:ext>
                </a:extLst>
              </a:tr>
              <a:tr h="326897">
                <a:tc>
                  <a:txBody>
                    <a:bodyPr/>
                    <a:lstStyle/>
                    <a:p>
                      <a:pPr marL="179388" marR="0" lvl="1" indent="0" algn="l" defTabSz="1042988" rtl="0" eaLnBrk="1" fontAlgn="base" latinLnBrk="0" hangingPunct="0">
                        <a:lnSpc>
                          <a:spcPct val="90000"/>
                        </a:lnSpc>
                        <a:spcBef>
                          <a:spcPct val="0"/>
                        </a:spcBef>
                        <a:spcAft>
                          <a:spcPts val="1138"/>
                        </a:spcAft>
                        <a:buClr>
                          <a:srgbClr val="000000"/>
                        </a:buClr>
                        <a:buSzPct val="100000"/>
                        <a:buFont typeface="Times New Roman" charset="0"/>
                        <a:buNone/>
                        <a:tabLst/>
                      </a:pPr>
                      <a:r>
                        <a:rPr kumimoji="0" lang="it-IT" sz="1800" b="1" u="none" strike="noStrike" cap="none" normalizeH="0" baseline="0" dirty="0">
                          <a:ln>
                            <a:noFill/>
                          </a:ln>
                          <a:solidFill>
                            <a:schemeClr val="tx1">
                              <a:lumMod val="75000"/>
                              <a:lumOff val="25000"/>
                            </a:schemeClr>
                          </a:solidFill>
                          <a:effectLst/>
                          <a:sym typeface="Symbol" charset="2"/>
                        </a:rPr>
                        <a:t>Risultato ante imposte (EBT)</a:t>
                      </a:r>
                      <a:endParaRPr kumimoji="0" lang="it-IT" sz="1800" b="1"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b="1" u="none" strike="noStrike" cap="none" normalizeH="0" baseline="0" dirty="0">
                          <a:ln>
                            <a:noFill/>
                          </a:ln>
                          <a:effectLst/>
                        </a:rPr>
                        <a:t>.....................</a:t>
                      </a: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11"/>
                  </a:ext>
                </a:extLst>
              </a:tr>
              <a:tr h="326897">
                <a:tc>
                  <a:txBody>
                    <a:body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charset="2"/>
                        <a:buNone/>
                        <a:tabLst>
                          <a:tab pos="182563" algn="l"/>
                        </a:tabLst>
                      </a:pPr>
                      <a:r>
                        <a:rPr kumimoji="0" lang="it-IT" sz="1800" u="none" strike="noStrike" cap="none" normalizeH="0" baseline="0" dirty="0">
                          <a:ln>
                            <a:noFill/>
                          </a:ln>
                          <a:solidFill>
                            <a:schemeClr val="tx1">
                              <a:lumMod val="75000"/>
                              <a:lumOff val="25000"/>
                            </a:schemeClr>
                          </a:solidFill>
                          <a:effectLst/>
                          <a:sym typeface="Symbol" charset="2"/>
                        </a:rPr>
                        <a:t>	Imposte	</a:t>
                      </a:r>
                      <a:endParaRPr kumimoji="0" lang="it-IT" sz="1800" b="0"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u="none" strike="noStrike" cap="none" normalizeH="0" baseline="0" dirty="0">
                          <a:ln>
                            <a:noFill/>
                          </a:ln>
                          <a:effectLst/>
                        </a:rPr>
                        <a:t>.....................</a:t>
                      </a: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12"/>
                  </a:ext>
                </a:extLst>
              </a:tr>
              <a:tr h="326897">
                <a:tc>
                  <a:txBody>
                    <a:bodyPr/>
                    <a:lstStyle/>
                    <a:p>
                      <a:pPr marL="179388" marR="0" lvl="1" indent="0" algn="l" defTabSz="1042988" rtl="0" eaLnBrk="1" fontAlgn="base" latinLnBrk="0" hangingPunct="0">
                        <a:lnSpc>
                          <a:spcPct val="90000"/>
                        </a:lnSpc>
                        <a:spcBef>
                          <a:spcPct val="0"/>
                        </a:spcBef>
                        <a:spcAft>
                          <a:spcPts val="1138"/>
                        </a:spcAft>
                        <a:buClr>
                          <a:srgbClr val="000000"/>
                        </a:buClr>
                        <a:buSzPct val="100000"/>
                        <a:buFont typeface="Times New Roman" charset="0"/>
                        <a:buNone/>
                        <a:tabLst/>
                      </a:pPr>
                      <a:r>
                        <a:rPr kumimoji="0" lang="it-IT" sz="1800" b="1" u="none" strike="noStrike" cap="none" normalizeH="0" baseline="0" dirty="0">
                          <a:ln>
                            <a:noFill/>
                          </a:ln>
                          <a:solidFill>
                            <a:schemeClr val="tx1">
                              <a:lumMod val="75000"/>
                              <a:lumOff val="25000"/>
                            </a:schemeClr>
                          </a:solidFill>
                          <a:effectLst/>
                          <a:sym typeface="Symbol" charset="2"/>
                        </a:rPr>
                        <a:t>Risultato netto (RN)</a:t>
                      </a:r>
                      <a:endParaRPr kumimoji="0" lang="it-IT" sz="1800" b="1" i="0" u="none" strike="noStrike" cap="none" normalizeH="0" baseline="0" dirty="0">
                        <a:ln>
                          <a:noFill/>
                        </a:ln>
                        <a:solidFill>
                          <a:schemeClr val="tx1">
                            <a:lumMod val="75000"/>
                            <a:lumOff val="25000"/>
                          </a:schemeClr>
                        </a:solidFill>
                        <a:effectLst/>
                        <a:latin typeface="Book Antiqua" charset="0"/>
                        <a:cs typeface="Lucida Sans Unicode" charset="0"/>
                        <a:sym typeface="Symbol" charset="2"/>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endParaRPr kumimoji="0" lang="it-IT" sz="1600" b="1" i="0" u="none" strike="noStrike" cap="none" normalizeH="0" baseline="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charset="2"/>
                        <a:buNone/>
                        <a:tabLst/>
                      </a:pPr>
                      <a:r>
                        <a:rPr kumimoji="0" lang="it-IT" sz="1600" b="1" u="none" strike="noStrike" cap="none" normalizeH="0" baseline="0" dirty="0">
                          <a:ln>
                            <a:noFill/>
                          </a:ln>
                          <a:solidFill>
                            <a:schemeClr val="tx1">
                              <a:lumMod val="75000"/>
                              <a:lumOff val="25000"/>
                            </a:schemeClr>
                          </a:solidFill>
                          <a:effectLst/>
                        </a:rPr>
                        <a:t>.....................</a:t>
                      </a:r>
                      <a:endParaRPr kumimoji="0" lang="it-IT" sz="1600" b="1" i="0" u="none" strike="noStrike" cap="none" normalizeH="0" baseline="0" dirty="0">
                        <a:ln>
                          <a:noFill/>
                        </a:ln>
                        <a:solidFill>
                          <a:schemeClr val="tx1">
                            <a:lumMod val="75000"/>
                            <a:lumOff val="25000"/>
                          </a:schemeClr>
                        </a:solidFill>
                        <a:effectLst/>
                        <a:latin typeface="Book Antiqua" charset="0"/>
                        <a:cs typeface="Lucida Sans Unicode" charset="0"/>
                      </a:endParaRPr>
                    </a:p>
                  </a:txBody>
                  <a:tcPr marL="80147" marR="80147" marT="40057" marB="40057" horzOverflow="overflow">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33269702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39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La composizione del costo del venduto</a:t>
            </a:r>
          </a:p>
        </p:txBody>
      </p:sp>
      <p:graphicFrame>
        <p:nvGraphicFramePr>
          <p:cNvPr id="5" name="Group 2">
            <a:extLst>
              <a:ext uri="{FF2B5EF4-FFF2-40B4-BE49-F238E27FC236}">
                <a16:creationId xmlns:a16="http://schemas.microsoft.com/office/drawing/2014/main" id="{16E17912-DF3B-D146-9F35-6788D10BA019}"/>
              </a:ext>
            </a:extLst>
          </p:cNvPr>
          <p:cNvGraphicFramePr>
            <a:graphicFrameLocks noGrp="1"/>
          </p:cNvGraphicFramePr>
          <p:nvPr>
            <p:extLst>
              <p:ext uri="{D42A27DB-BD31-4B8C-83A1-F6EECF244321}">
                <p14:modId xmlns:p14="http://schemas.microsoft.com/office/powerpoint/2010/main" val="920512770"/>
              </p:ext>
            </p:extLst>
          </p:nvPr>
        </p:nvGraphicFramePr>
        <p:xfrm>
          <a:off x="1245703" y="1553898"/>
          <a:ext cx="6652594" cy="3750204"/>
        </p:xfrm>
        <a:graphic>
          <a:graphicData uri="http://schemas.openxmlformats.org/drawingml/2006/table">
            <a:tbl>
              <a:tblPr firstRow="1" lastRow="1">
                <a:tableStyleId>{46F890A9-2807-4EBB-B81D-B2AA78EC7F39}</a:tableStyleId>
              </a:tblPr>
              <a:tblGrid>
                <a:gridCol w="5118155">
                  <a:extLst>
                    <a:ext uri="{9D8B030D-6E8A-4147-A177-3AD203B41FA5}">
                      <a16:colId xmlns:a16="http://schemas.microsoft.com/office/drawing/2014/main" val="1488872439"/>
                    </a:ext>
                  </a:extLst>
                </a:gridCol>
                <a:gridCol w="1534439">
                  <a:extLst>
                    <a:ext uri="{9D8B030D-6E8A-4147-A177-3AD203B41FA5}">
                      <a16:colId xmlns:a16="http://schemas.microsoft.com/office/drawing/2014/main" val="3004726275"/>
                    </a:ext>
                  </a:extLst>
                </a:gridCol>
              </a:tblGrid>
              <a:tr h="312473">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endParaRPr kumimoji="0" lang="it-IT" altLang="it-IT" sz="1600" b="0"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effectLst/>
                        </a:rPr>
                        <a:t>Parziali</a:t>
                      </a:r>
                      <a:endParaRPr kumimoji="0" lang="it-IT" altLang="it-IT" sz="1600" b="0"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4257741358"/>
                  </a:ext>
                </a:extLst>
              </a:tr>
              <a:tr h="311944">
                <a:tc>
                  <a:txBody>
                    <a:bodyPr/>
                    <a:lstStyle>
                      <a:lvl1pPr defTabSz="1042988" eaLnBrk="0">
                        <a:spcAft>
                          <a:spcPts val="1425"/>
                        </a:spcAft>
                        <a:buFont typeface="Wingdings" pitchFamily="2" charset="2"/>
                        <a:tabLst>
                          <a:tab pos="182563" algn="l"/>
                        </a:tabLst>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tabLst>
                          <a:tab pos="182563" algn="l"/>
                        </a:tabLs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tabLst>
                          <a:tab pos="182563" algn="l"/>
                        </a:tabLs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tabLst>
                          <a:tab pos="182563" algn="l"/>
                        </a:tabLs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tabLst>
                          <a:tab pos="182563" algn="l"/>
                        </a:tabLs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itchFamily="2" charset="2"/>
                        <a:buNone/>
                        <a:tabLst>
                          <a:tab pos="182563" algn="l"/>
                        </a:tabLst>
                      </a:pPr>
                      <a:r>
                        <a:rPr kumimoji="0" lang="it-IT" altLang="it-IT" sz="1600" u="none" strike="noStrike" cap="none" normalizeH="0" baseline="0" dirty="0">
                          <a:ln>
                            <a:noFill/>
                          </a:ln>
                          <a:solidFill>
                            <a:schemeClr val="tx1">
                              <a:lumMod val="75000"/>
                              <a:lumOff val="25000"/>
                            </a:schemeClr>
                          </a:solidFill>
                          <a:effectLst/>
                          <a:sym typeface="Symbol" pitchFamily="2" charset="2"/>
                        </a:rPr>
                        <a:t>+ Acquisti</a:t>
                      </a:r>
                      <a:endParaRPr kumimoji="0" lang="it-IT" altLang="it-IT" sz="16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2578379259"/>
                  </a:ext>
                </a:extLst>
              </a:tr>
              <a:tr h="311944">
                <a:tc>
                  <a:txBody>
                    <a:bodyPr/>
                    <a:lstStyle>
                      <a:lvl1pPr defTabSz="1042988" eaLnBrk="0">
                        <a:spcAft>
                          <a:spcPts val="1425"/>
                        </a:spcAft>
                        <a:buFont typeface="Wingdings" pitchFamily="2" charset="2"/>
                        <a:tabLst>
                          <a:tab pos="182563" algn="l"/>
                        </a:tabLst>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tabLst>
                          <a:tab pos="182563" algn="l"/>
                        </a:tabLs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tabLst>
                          <a:tab pos="182563" algn="l"/>
                        </a:tabLs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tabLst>
                          <a:tab pos="182563" algn="l"/>
                        </a:tabLs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tabLst>
                          <a:tab pos="182563" algn="l"/>
                        </a:tabLs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itchFamily="2" charset="2"/>
                        <a:buNone/>
                        <a:tabLst>
                          <a:tab pos="182563" algn="l"/>
                        </a:tabLst>
                      </a:pPr>
                      <a:r>
                        <a:rPr kumimoji="0" lang="it-IT" altLang="it-IT" sz="1600" u="none" strike="noStrike" cap="none" normalizeH="0" baseline="0" dirty="0">
                          <a:ln>
                            <a:noFill/>
                          </a:ln>
                          <a:solidFill>
                            <a:schemeClr val="tx1">
                              <a:lumMod val="75000"/>
                              <a:lumOff val="25000"/>
                            </a:schemeClr>
                          </a:solidFill>
                          <a:effectLst/>
                          <a:sym typeface="Symbol" pitchFamily="2" charset="2"/>
                        </a:rPr>
                        <a:t>+	Costo del lavoro</a:t>
                      </a:r>
                      <a:endParaRPr kumimoji="0" lang="it-IT" altLang="it-IT" sz="16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1347185179"/>
                  </a:ext>
                </a:extLst>
              </a:tr>
              <a:tr h="311944">
                <a:tc>
                  <a:txBody>
                    <a:bodyPr/>
                    <a:lstStyle>
                      <a:lvl1pPr defTabSz="1042988" eaLnBrk="0">
                        <a:spcAft>
                          <a:spcPts val="1425"/>
                        </a:spcAft>
                        <a:buFont typeface="Wingdings" pitchFamily="2" charset="2"/>
                        <a:tabLst>
                          <a:tab pos="182563" algn="l"/>
                        </a:tabLst>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tabLst>
                          <a:tab pos="182563" algn="l"/>
                        </a:tabLs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tabLst>
                          <a:tab pos="182563" algn="l"/>
                        </a:tabLs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tabLst>
                          <a:tab pos="182563" algn="l"/>
                        </a:tabLs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tabLst>
                          <a:tab pos="182563" algn="l"/>
                        </a:tabLs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itchFamily="2" charset="2"/>
                        <a:buNone/>
                        <a:tabLst>
                          <a:tab pos="182563" algn="l"/>
                        </a:tabLst>
                      </a:pPr>
                      <a:r>
                        <a:rPr kumimoji="0" lang="it-IT" altLang="it-IT" sz="1600" u="none" strike="noStrike" cap="none" normalizeH="0" baseline="0" dirty="0">
                          <a:ln>
                            <a:noFill/>
                          </a:ln>
                          <a:solidFill>
                            <a:schemeClr val="tx1">
                              <a:lumMod val="75000"/>
                              <a:lumOff val="25000"/>
                            </a:schemeClr>
                          </a:solidFill>
                          <a:effectLst/>
                          <a:sym typeface="Symbol" pitchFamily="2" charset="2"/>
                        </a:rPr>
                        <a:t>+ TFR</a:t>
                      </a:r>
                      <a:endParaRPr kumimoji="0" lang="it-IT" altLang="it-IT" sz="16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1624518027"/>
                  </a:ext>
                </a:extLst>
              </a:tr>
              <a:tr h="311944">
                <a:tc>
                  <a:txBody>
                    <a:bodyPr/>
                    <a:lstStyle>
                      <a:lvl1pPr defTabSz="1042988" eaLnBrk="0">
                        <a:spcAft>
                          <a:spcPts val="1425"/>
                        </a:spcAft>
                        <a:buFont typeface="Wingdings" pitchFamily="2" charset="2"/>
                        <a:tabLst>
                          <a:tab pos="182563" algn="l"/>
                        </a:tabLst>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tabLst>
                          <a:tab pos="182563" algn="l"/>
                        </a:tabLs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tabLst>
                          <a:tab pos="182563" algn="l"/>
                        </a:tabLs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tabLst>
                          <a:tab pos="182563" algn="l"/>
                        </a:tabLs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tabLst>
                          <a:tab pos="182563" algn="l"/>
                        </a:tabLs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itchFamily="2" charset="2"/>
                        <a:buNone/>
                        <a:tabLst>
                          <a:tab pos="182563" algn="l"/>
                        </a:tabLst>
                      </a:pPr>
                      <a:r>
                        <a:rPr kumimoji="0" lang="it-IT" altLang="it-IT" sz="1600" u="none" strike="noStrike" cap="none" normalizeH="0" baseline="0" dirty="0">
                          <a:ln>
                            <a:noFill/>
                          </a:ln>
                          <a:solidFill>
                            <a:schemeClr val="tx1">
                              <a:lumMod val="75000"/>
                              <a:lumOff val="25000"/>
                            </a:schemeClr>
                          </a:solidFill>
                          <a:effectLst/>
                          <a:sym typeface="Symbol" pitchFamily="2" charset="2"/>
                        </a:rPr>
                        <a:t>+ Prestazioni di servizi</a:t>
                      </a:r>
                      <a:endParaRPr kumimoji="0" lang="it-IT" altLang="it-IT" sz="16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2507486940"/>
                  </a:ext>
                </a:extLst>
              </a:tr>
              <a:tr h="311944">
                <a:tc>
                  <a:txBody>
                    <a:bodyPr/>
                    <a:lstStyle>
                      <a:lvl1pPr defTabSz="1042988" eaLnBrk="0">
                        <a:spcAft>
                          <a:spcPts val="1425"/>
                        </a:spcAft>
                        <a:buFont typeface="Wingdings" pitchFamily="2" charset="2"/>
                        <a:tabLst>
                          <a:tab pos="182563" algn="l"/>
                        </a:tabLst>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tabLst>
                          <a:tab pos="182563" algn="l"/>
                        </a:tabLs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tabLst>
                          <a:tab pos="182563" algn="l"/>
                        </a:tabLs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tabLst>
                          <a:tab pos="182563" algn="l"/>
                        </a:tabLs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tabLst>
                          <a:tab pos="182563" algn="l"/>
                        </a:tabLs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itchFamily="2" charset="2"/>
                        <a:buNone/>
                        <a:tabLst>
                          <a:tab pos="182563" algn="l"/>
                        </a:tabLst>
                      </a:pPr>
                      <a:r>
                        <a:rPr kumimoji="0" lang="it-IT" altLang="it-IT" sz="1600" u="none" strike="noStrike" cap="none" normalizeH="0" baseline="0" dirty="0">
                          <a:ln>
                            <a:noFill/>
                          </a:ln>
                          <a:solidFill>
                            <a:schemeClr val="tx1">
                              <a:lumMod val="75000"/>
                              <a:lumOff val="25000"/>
                            </a:schemeClr>
                          </a:solidFill>
                          <a:effectLst/>
                          <a:sym typeface="Symbol" pitchFamily="2" charset="2"/>
                        </a:rPr>
                        <a:t>+ Oneri diversi di gest. caratteristica</a:t>
                      </a:r>
                      <a:endParaRPr kumimoji="0" lang="it-IT" altLang="it-IT" sz="16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3043301044"/>
                  </a:ext>
                </a:extLst>
              </a:tr>
              <a:tr h="311944">
                <a:tc>
                  <a:txBody>
                    <a:bodyPr/>
                    <a:lstStyle>
                      <a:lvl1pPr defTabSz="1042988" eaLnBrk="0">
                        <a:spcAft>
                          <a:spcPts val="1425"/>
                        </a:spcAft>
                        <a:buFont typeface="Wingdings" pitchFamily="2" charset="2"/>
                        <a:tabLst>
                          <a:tab pos="182563" algn="l"/>
                        </a:tabLst>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tabLst>
                          <a:tab pos="182563" algn="l"/>
                        </a:tabLs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tabLst>
                          <a:tab pos="182563" algn="l"/>
                        </a:tabLs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tabLst>
                          <a:tab pos="182563" algn="l"/>
                        </a:tabLs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tabLst>
                          <a:tab pos="182563" algn="l"/>
                        </a:tabLs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itchFamily="2" charset="2"/>
                        <a:buNone/>
                        <a:tabLst>
                          <a:tab pos="182563" algn="l"/>
                        </a:tabLst>
                      </a:pPr>
                      <a:r>
                        <a:rPr kumimoji="0" lang="it-IT" altLang="it-IT" sz="1600" u="none" strike="noStrike" cap="none" normalizeH="0" baseline="0" dirty="0">
                          <a:ln>
                            <a:noFill/>
                          </a:ln>
                          <a:solidFill>
                            <a:schemeClr val="tx1">
                              <a:lumMod val="75000"/>
                              <a:lumOff val="25000"/>
                            </a:schemeClr>
                          </a:solidFill>
                          <a:effectLst/>
                          <a:sym typeface="Symbol" pitchFamily="2" charset="2"/>
                        </a:rPr>
                        <a:t>+ Ammortamenti gest. caratteristica</a:t>
                      </a:r>
                      <a:endParaRPr kumimoji="0" lang="it-IT" altLang="it-IT" sz="16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2140695237"/>
                  </a:ext>
                </a:extLst>
              </a:tr>
              <a:tr h="311944">
                <a:tc>
                  <a:txBody>
                    <a:bodyPr/>
                    <a:lstStyle>
                      <a:lvl1pPr defTabSz="1042988" eaLnBrk="0">
                        <a:spcAft>
                          <a:spcPts val="1425"/>
                        </a:spcAft>
                        <a:buFont typeface="Wingdings" pitchFamily="2" charset="2"/>
                        <a:tabLst>
                          <a:tab pos="182563" algn="l"/>
                        </a:tabLst>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tabLst>
                          <a:tab pos="182563" algn="l"/>
                        </a:tabLs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tabLst>
                          <a:tab pos="182563" algn="l"/>
                        </a:tabLs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tabLst>
                          <a:tab pos="182563" algn="l"/>
                        </a:tabLs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tabLst>
                          <a:tab pos="182563" algn="l"/>
                        </a:tabLs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itchFamily="2" charset="2"/>
                        <a:buNone/>
                        <a:tabLst>
                          <a:tab pos="182563" algn="l"/>
                        </a:tabLst>
                      </a:pPr>
                      <a:r>
                        <a:rPr kumimoji="0" lang="it-IT" altLang="it-IT" sz="1600" u="none" strike="noStrike" cap="none" normalizeH="0" baseline="0" dirty="0">
                          <a:ln>
                            <a:noFill/>
                          </a:ln>
                          <a:solidFill>
                            <a:schemeClr val="tx1">
                              <a:lumMod val="75000"/>
                              <a:lumOff val="25000"/>
                            </a:schemeClr>
                          </a:solidFill>
                          <a:effectLst/>
                          <a:sym typeface="Symbol" pitchFamily="2" charset="2"/>
                        </a:rPr>
                        <a:t>+ Svalutazione crediti commerciali</a:t>
                      </a:r>
                      <a:endParaRPr kumimoji="0" lang="it-IT" altLang="it-IT" sz="16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3794187708"/>
                  </a:ext>
                </a:extLst>
              </a:tr>
              <a:tr h="318291">
                <a:tc>
                  <a:txBody>
                    <a:bodyPr/>
                    <a:lstStyle>
                      <a:lvl1pPr defTabSz="1042988" eaLnBrk="0">
                        <a:spcAft>
                          <a:spcPts val="1425"/>
                        </a:spcAft>
                        <a:buFont typeface="Wingdings" pitchFamily="2" charset="2"/>
                        <a:tabLst>
                          <a:tab pos="182563" algn="l"/>
                        </a:tabLst>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tabLst>
                          <a:tab pos="182563" algn="l"/>
                        </a:tabLs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tabLst>
                          <a:tab pos="182563" algn="l"/>
                        </a:tabLs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tabLst>
                          <a:tab pos="182563" algn="l"/>
                        </a:tabLs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tabLst>
                          <a:tab pos="182563" algn="l"/>
                        </a:tabLs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itchFamily="2" charset="2"/>
                        <a:buNone/>
                        <a:tabLst>
                          <a:tab pos="182563" algn="l"/>
                        </a:tabLst>
                      </a:pPr>
                      <a:r>
                        <a:rPr kumimoji="0" lang="it-IT" altLang="it-IT" sz="1600" u="none" strike="noStrike" cap="none" normalizeH="0" baseline="0" dirty="0">
                          <a:ln>
                            <a:noFill/>
                          </a:ln>
                          <a:solidFill>
                            <a:schemeClr val="tx1">
                              <a:lumMod val="75000"/>
                              <a:lumOff val="25000"/>
                            </a:schemeClr>
                          </a:solidFill>
                          <a:effectLst/>
                          <a:sym typeface="Symbol" pitchFamily="2" charset="2"/>
                        </a:rPr>
                        <a:t>± Variazione rimanenze</a:t>
                      </a:r>
                      <a:endParaRPr kumimoji="0" lang="it-IT" altLang="it-IT" sz="16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2096776398"/>
                  </a:ext>
                </a:extLst>
              </a:tr>
              <a:tr h="311944">
                <a:tc>
                  <a:txBody>
                    <a:bodyPr/>
                    <a:lstStyle>
                      <a:lvl1pPr defTabSz="1042988" eaLnBrk="0">
                        <a:spcAft>
                          <a:spcPts val="1425"/>
                        </a:spcAft>
                        <a:buFont typeface="Wingdings" pitchFamily="2" charset="2"/>
                        <a:tabLst>
                          <a:tab pos="182563" algn="l"/>
                        </a:tabLst>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tabLst>
                          <a:tab pos="182563" algn="l"/>
                        </a:tabLs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tabLst>
                          <a:tab pos="182563" algn="l"/>
                        </a:tabLs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tabLst>
                          <a:tab pos="182563" algn="l"/>
                        </a:tabLs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tabLst>
                          <a:tab pos="182563" algn="l"/>
                        </a:tabLs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itchFamily="2" charset="2"/>
                        <a:buNone/>
                        <a:tabLst>
                          <a:tab pos="182563" algn="l"/>
                        </a:tabLst>
                      </a:pPr>
                      <a:r>
                        <a:rPr kumimoji="0" lang="it-IT" altLang="it-IT" sz="1600" u="none" strike="noStrike" cap="none" normalizeH="0" baseline="0" dirty="0">
                          <a:ln>
                            <a:noFill/>
                          </a:ln>
                          <a:solidFill>
                            <a:schemeClr val="tx1">
                              <a:lumMod val="75000"/>
                              <a:lumOff val="25000"/>
                            </a:schemeClr>
                          </a:solidFill>
                          <a:effectLst/>
                          <a:sym typeface="Symbol" pitchFamily="2" charset="2"/>
                        </a:rPr>
                        <a:t> Rettifiche di costi (rimborsi e capitalizzazioni)</a:t>
                      </a:r>
                      <a:endParaRPr kumimoji="0" lang="it-IT" altLang="it-IT" sz="16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1249413970"/>
                  </a:ext>
                </a:extLst>
              </a:tr>
              <a:tr h="311944">
                <a:tc>
                  <a:txBody>
                    <a:bodyPr/>
                    <a:lstStyle>
                      <a:lvl1pPr defTabSz="1042988" eaLnBrk="0">
                        <a:spcAft>
                          <a:spcPts val="1425"/>
                        </a:spcAft>
                        <a:buFont typeface="Wingdings" pitchFamily="2" charset="2"/>
                        <a:tabLst>
                          <a:tab pos="182563" algn="l"/>
                        </a:tabLst>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tabLst>
                          <a:tab pos="182563" algn="l"/>
                        </a:tabLs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tabLst>
                          <a:tab pos="182563" algn="l"/>
                        </a:tabLs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tabLst>
                          <a:tab pos="182563" algn="l"/>
                        </a:tabLs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tabLst>
                          <a:tab pos="182563" algn="l"/>
                        </a:tabLs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tabLst>
                          <a:tab pos="182563" algn="l"/>
                        </a:tabLs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Symbol" pitchFamily="2" charset="2"/>
                        <a:buChar char="-"/>
                        <a:tabLst>
                          <a:tab pos="182563" algn="l"/>
                        </a:tabLst>
                      </a:pPr>
                      <a:r>
                        <a:rPr kumimoji="0" lang="it-IT" altLang="it-IT" sz="1600" u="none" strike="noStrike" cap="none" normalizeH="0" baseline="0" dirty="0">
                          <a:ln>
                            <a:noFill/>
                          </a:ln>
                          <a:solidFill>
                            <a:schemeClr val="tx1">
                              <a:lumMod val="75000"/>
                              <a:lumOff val="25000"/>
                            </a:schemeClr>
                          </a:solidFill>
                          <a:effectLst/>
                          <a:sym typeface="Symbol" pitchFamily="2" charset="2"/>
                        </a:rPr>
                        <a:t> Incrementi per lavori interni</a:t>
                      </a:r>
                      <a:endParaRPr kumimoji="0" lang="it-IT" altLang="it-IT" sz="16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2987243175"/>
                  </a:ext>
                </a:extLst>
              </a:tr>
              <a:tr h="311944">
                <a:tc>
                  <a:txBody>
                    <a:bodyPr/>
                    <a:lstStyle>
                      <a:lvl1pPr marL="342900" indent="-342900"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179388" marR="0" lvl="1" indent="0" algn="l" defTabSz="1042988" rtl="0" eaLnBrk="1" fontAlgn="base" latinLnBrk="0" hangingPunct="0">
                        <a:lnSpc>
                          <a:spcPct val="90000"/>
                        </a:lnSpc>
                        <a:spcBef>
                          <a:spcPct val="0"/>
                        </a:spcBef>
                        <a:spcAft>
                          <a:spcPts val="1138"/>
                        </a:spcAft>
                        <a:buClr>
                          <a:srgbClr val="000000"/>
                        </a:buClr>
                        <a:buSzPct val="100000"/>
                        <a:buFont typeface="Times New Roman" panose="02020603050405020304" pitchFamily="18" charset="0"/>
                        <a:buNone/>
                        <a:tabLst/>
                      </a:pPr>
                      <a:r>
                        <a:rPr kumimoji="0" lang="it-IT" altLang="it-IT" sz="1600" u="none" strike="noStrike" cap="none" normalizeH="0" baseline="0" dirty="0">
                          <a:ln>
                            <a:noFill/>
                          </a:ln>
                          <a:solidFill>
                            <a:schemeClr val="tx1">
                              <a:lumMod val="75000"/>
                              <a:lumOff val="25000"/>
                            </a:schemeClr>
                          </a:solidFill>
                          <a:effectLst/>
                          <a:sym typeface="Symbol" pitchFamily="2" charset="2"/>
                        </a:rPr>
                        <a:t>COSTO DEL VENDUTO</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sym typeface="Symbol" pitchFamily="2" charset="2"/>
                      </a:endParaRPr>
                    </a:p>
                  </a:txBody>
                  <a:tcPr marL="80147" marR="80147" marT="40074" marB="40074" horzOverflow="overflow"/>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defTabSz="1042988" eaLnBrk="0">
                        <a:spcAft>
                          <a:spcPts val="850"/>
                        </a:spcAft>
                        <a:defRPr>
                          <a:solidFill>
                            <a:schemeClr val="tx1"/>
                          </a:solidFill>
                          <a:latin typeface="Trebuchet MS" panose="020B070302020209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600" u="none" strike="noStrike" cap="none" normalizeH="0" baseline="0" dirty="0">
                          <a:ln>
                            <a:noFill/>
                          </a:ln>
                          <a:solidFill>
                            <a:schemeClr val="tx1">
                              <a:lumMod val="75000"/>
                              <a:lumOff val="25000"/>
                            </a:schemeClr>
                          </a:solidFill>
                          <a:effectLst/>
                        </a:rPr>
                        <a:t>..................</a:t>
                      </a:r>
                      <a:endParaRPr kumimoji="0" lang="it-IT" altLang="it-IT" sz="1600" b="1"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3853680496"/>
                  </a:ext>
                </a:extLst>
              </a:tr>
            </a:tbl>
          </a:graphicData>
        </a:graphic>
      </p:graphicFrame>
    </p:spTree>
    <p:extLst>
      <p:ext uri="{BB962C8B-B14F-4D97-AF65-F5344CB8AC3E}">
        <p14:creationId xmlns:p14="http://schemas.microsoft.com/office/powerpoint/2010/main" val="9658286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Varianti del ce a costi del venduto</a:t>
            </a:r>
          </a:p>
        </p:txBody>
      </p:sp>
      <p:sp>
        <p:nvSpPr>
          <p:cNvPr id="8" name="Text Box 5">
            <a:extLst>
              <a:ext uri="{FF2B5EF4-FFF2-40B4-BE49-F238E27FC236}">
                <a16:creationId xmlns:a16="http://schemas.microsoft.com/office/drawing/2014/main" id="{BCAFBBDD-2D80-4AE9-AF84-3E907ECD6FAE}"/>
              </a:ext>
            </a:extLst>
          </p:cNvPr>
          <p:cNvSpPr txBox="1">
            <a:spLocks noChangeArrowheads="1"/>
          </p:cNvSpPr>
          <p:nvPr/>
        </p:nvSpPr>
        <p:spPr bwMode="auto">
          <a:xfrm>
            <a:off x="137948" y="994134"/>
            <a:ext cx="80645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defTabSz="449263" fontAlgn="base">
              <a:spcBef>
                <a:spcPct val="50000"/>
              </a:spcBef>
              <a:spcAft>
                <a:spcPct val="0"/>
              </a:spcAft>
            </a:pP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All’interno dei costi operativi, si può anche operare una suddivisione tra costi industriali e costi delle altre aree (R§S, commerciale, amministrativa)</a:t>
            </a:r>
          </a:p>
        </p:txBody>
      </p:sp>
      <p:graphicFrame>
        <p:nvGraphicFramePr>
          <p:cNvPr id="3" name="Tabella 2">
            <a:extLst>
              <a:ext uri="{FF2B5EF4-FFF2-40B4-BE49-F238E27FC236}">
                <a16:creationId xmlns:a16="http://schemas.microsoft.com/office/drawing/2014/main" id="{36131048-C56E-4825-9F15-1D1E266B2826}"/>
              </a:ext>
            </a:extLst>
          </p:cNvPr>
          <p:cNvGraphicFramePr>
            <a:graphicFrameLocks noGrp="1"/>
          </p:cNvGraphicFramePr>
          <p:nvPr>
            <p:extLst>
              <p:ext uri="{D42A27DB-BD31-4B8C-83A1-F6EECF244321}">
                <p14:modId xmlns:p14="http://schemas.microsoft.com/office/powerpoint/2010/main" val="4033373164"/>
              </p:ext>
            </p:extLst>
          </p:nvPr>
        </p:nvGraphicFramePr>
        <p:xfrm>
          <a:off x="2137558" y="2406982"/>
          <a:ext cx="6246420" cy="3254043"/>
        </p:xfrm>
        <a:graphic>
          <a:graphicData uri="http://schemas.openxmlformats.org/drawingml/2006/table">
            <a:tbl>
              <a:tblPr/>
              <a:tblGrid>
                <a:gridCol w="3805390">
                  <a:extLst>
                    <a:ext uri="{9D8B030D-6E8A-4147-A177-3AD203B41FA5}">
                      <a16:colId xmlns:a16="http://schemas.microsoft.com/office/drawing/2014/main" val="852581471"/>
                    </a:ext>
                  </a:extLst>
                </a:gridCol>
                <a:gridCol w="1220515">
                  <a:extLst>
                    <a:ext uri="{9D8B030D-6E8A-4147-A177-3AD203B41FA5}">
                      <a16:colId xmlns:a16="http://schemas.microsoft.com/office/drawing/2014/main" val="830958509"/>
                    </a:ext>
                  </a:extLst>
                </a:gridCol>
                <a:gridCol w="1220515">
                  <a:extLst>
                    <a:ext uri="{9D8B030D-6E8A-4147-A177-3AD203B41FA5}">
                      <a16:colId xmlns:a16="http://schemas.microsoft.com/office/drawing/2014/main" val="2802159710"/>
                    </a:ext>
                  </a:extLst>
                </a:gridCol>
              </a:tblGrid>
              <a:tr h="201653">
                <a:tc>
                  <a:txBody>
                    <a:bodyPr/>
                    <a:lstStyle/>
                    <a:p>
                      <a:pPr algn="l" fontAlgn="b"/>
                      <a:r>
                        <a:rPr lang="it-IT" sz="1200" b="1" i="0" u="none" strike="noStrike">
                          <a:solidFill>
                            <a:srgbClr val="404040"/>
                          </a:solidFill>
                          <a:effectLst/>
                          <a:latin typeface="Century Gothic" panose="020B0502020202020204" pitchFamily="34" charset="0"/>
                        </a:rPr>
                        <a:t>- Costo industriale del venduto</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326749712"/>
                  </a:ext>
                </a:extLst>
              </a:tr>
              <a:tr h="201653">
                <a:tc>
                  <a:txBody>
                    <a:bodyPr/>
                    <a:lstStyle/>
                    <a:p>
                      <a:pPr algn="r" fontAlgn="b"/>
                      <a:r>
                        <a:rPr lang="it-IT" sz="1200" b="0" i="1" u="none" strike="noStrike" dirty="0">
                          <a:solidFill>
                            <a:srgbClr val="404040"/>
                          </a:solidFill>
                          <a:effectLst/>
                          <a:latin typeface="Century Gothic" panose="020B0502020202020204" pitchFamily="34" charset="0"/>
                        </a:rPr>
                        <a:t>+  Acquisti</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388604768"/>
                  </a:ext>
                </a:extLst>
              </a:tr>
              <a:tr h="201653">
                <a:tc>
                  <a:txBody>
                    <a:bodyPr/>
                    <a:lstStyle/>
                    <a:p>
                      <a:pPr algn="r" fontAlgn="b"/>
                      <a:r>
                        <a:rPr lang="el-GR" sz="1200" b="0" i="1" u="none" strike="noStrike" dirty="0">
                          <a:solidFill>
                            <a:srgbClr val="404040"/>
                          </a:solidFill>
                          <a:effectLst/>
                          <a:latin typeface="Century Gothic" panose="020B0502020202020204" pitchFamily="34" charset="0"/>
                        </a:rPr>
                        <a:t>±  Δ </a:t>
                      </a:r>
                      <a:r>
                        <a:rPr lang="it-IT" sz="1200" b="0" i="1" u="none" strike="noStrike" dirty="0">
                          <a:solidFill>
                            <a:srgbClr val="404040"/>
                          </a:solidFill>
                          <a:effectLst/>
                          <a:latin typeface="Century Gothic" panose="020B0502020202020204" pitchFamily="34" charset="0"/>
                        </a:rPr>
                        <a:t>rimanenze di magazzino</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132480912"/>
                  </a:ext>
                </a:extLst>
              </a:tr>
              <a:tr h="201653">
                <a:tc>
                  <a:txBody>
                    <a:bodyPr/>
                    <a:lstStyle/>
                    <a:p>
                      <a:pPr algn="r" fontAlgn="b"/>
                      <a:r>
                        <a:rPr lang="it-IT" sz="1200" b="0" i="1" u="none" strike="noStrike" dirty="0">
                          <a:solidFill>
                            <a:srgbClr val="404040"/>
                          </a:solidFill>
                          <a:effectLst/>
                          <a:latin typeface="Century Gothic" panose="020B0502020202020204" pitchFamily="34" charset="0"/>
                        </a:rPr>
                        <a:t>+  Costo del lavoro industriale (compreso TFR)</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98638094"/>
                  </a:ext>
                </a:extLst>
              </a:tr>
              <a:tr h="201653">
                <a:tc>
                  <a:txBody>
                    <a:bodyPr/>
                    <a:lstStyle/>
                    <a:p>
                      <a:pPr algn="r" fontAlgn="b"/>
                      <a:r>
                        <a:rPr lang="it-IT" sz="1200" b="0" i="1" u="none" strike="noStrike" dirty="0">
                          <a:solidFill>
                            <a:srgbClr val="404040"/>
                          </a:solidFill>
                          <a:effectLst/>
                          <a:latin typeface="Century Gothic" panose="020B0502020202020204" pitchFamily="34" charset="0"/>
                        </a:rPr>
                        <a:t>+ Ammortamenti industriali</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53010172"/>
                  </a:ext>
                </a:extLst>
              </a:tr>
              <a:tr h="201653">
                <a:tc>
                  <a:txBody>
                    <a:bodyPr/>
                    <a:lstStyle/>
                    <a:p>
                      <a:pPr algn="r" fontAlgn="b"/>
                      <a:r>
                        <a:rPr lang="it-IT" sz="1200" b="0" i="1" u="none" strike="noStrike" dirty="0">
                          <a:solidFill>
                            <a:srgbClr val="404040"/>
                          </a:solidFill>
                          <a:effectLst/>
                          <a:latin typeface="Century Gothic" panose="020B0502020202020204" pitchFamily="34" charset="0"/>
                        </a:rPr>
                        <a:t>+ Altri costi industriali</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2182762843"/>
                  </a:ext>
                </a:extLst>
              </a:tr>
              <a:tr h="201653">
                <a:tc>
                  <a:txBody>
                    <a:bodyPr/>
                    <a:lstStyle/>
                    <a:p>
                      <a:pPr algn="r" fontAlgn="b"/>
                      <a:r>
                        <a:rPr lang="it-IT" sz="1200" b="0" i="1" u="none" strike="noStrike" dirty="0">
                          <a:solidFill>
                            <a:srgbClr val="404040"/>
                          </a:solidFill>
                          <a:effectLst/>
                          <a:latin typeface="Century Gothic" panose="020B0502020202020204" pitchFamily="34" charset="0"/>
                        </a:rPr>
                        <a:t>- Rettifiche di costi</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542903857"/>
                  </a:ext>
                </a:extLst>
              </a:tr>
              <a:tr h="201653">
                <a:tc>
                  <a:txBody>
                    <a:bodyPr/>
                    <a:lstStyle/>
                    <a:p>
                      <a:pPr algn="r" fontAlgn="b"/>
                      <a:r>
                        <a:rPr lang="it-IT" sz="1200" b="0" i="1" u="none" strike="noStrike" dirty="0">
                          <a:solidFill>
                            <a:srgbClr val="404040"/>
                          </a:solidFill>
                          <a:effectLst/>
                          <a:latin typeface="Century Gothic" panose="020B0502020202020204" pitchFamily="34" charset="0"/>
                        </a:rPr>
                        <a:t>- Incrementi per lavori interni</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340432580"/>
                  </a:ext>
                </a:extLst>
              </a:tr>
              <a:tr h="316277">
                <a:tc>
                  <a:txBody>
                    <a:bodyPr/>
                    <a:lstStyle/>
                    <a:p>
                      <a:pPr algn="l" fontAlgn="b"/>
                      <a:r>
                        <a:rPr lang="it-IT" sz="1400" b="1" i="0" u="none" strike="noStrike" dirty="0">
                          <a:solidFill>
                            <a:srgbClr val="404040"/>
                          </a:solidFill>
                          <a:effectLst/>
                          <a:latin typeface="Century Gothic" panose="020B0502020202020204" pitchFamily="34" charset="0"/>
                        </a:rPr>
                        <a:t>Risultato lordo industriale</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1" i="0" u="none" strike="noStrike" dirty="0">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091779229"/>
                  </a:ext>
                </a:extLst>
              </a:tr>
              <a:tr h="201653">
                <a:tc>
                  <a:txBody>
                    <a:bodyPr/>
                    <a:lstStyle/>
                    <a:p>
                      <a:pPr algn="l" fontAlgn="b"/>
                      <a:endParaRPr lang="it-IT" sz="1200" b="0" i="0" u="none" strike="noStrike">
                        <a:solidFill>
                          <a:srgbClr val="404040"/>
                        </a:solidFill>
                        <a:effectLst/>
                        <a:latin typeface="Century Gothic" panose="020B0502020202020204" pitchFamily="34" charset="0"/>
                      </a:endParaRP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dirty="0">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906727656"/>
                  </a:ext>
                </a:extLst>
              </a:tr>
              <a:tr h="201653">
                <a:tc>
                  <a:txBody>
                    <a:bodyPr/>
                    <a:lstStyle/>
                    <a:p>
                      <a:pPr algn="l" fontAlgn="b"/>
                      <a:r>
                        <a:rPr lang="it-IT" sz="1200" b="1" i="0" u="none" strike="noStrike">
                          <a:solidFill>
                            <a:srgbClr val="404040"/>
                          </a:solidFill>
                          <a:effectLst/>
                          <a:latin typeface="Century Gothic" panose="020B0502020202020204" pitchFamily="34" charset="0"/>
                        </a:rPr>
                        <a:t>- Costi di ricerca e sviluppo</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dirty="0">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149089546"/>
                  </a:ext>
                </a:extLst>
              </a:tr>
              <a:tr h="201653">
                <a:tc>
                  <a:txBody>
                    <a:bodyPr/>
                    <a:lstStyle/>
                    <a:p>
                      <a:pPr algn="l" fontAlgn="b"/>
                      <a:r>
                        <a:rPr lang="it-IT" sz="1200" b="1" i="0" u="none" strike="noStrike">
                          <a:solidFill>
                            <a:srgbClr val="404040"/>
                          </a:solidFill>
                          <a:effectLst/>
                          <a:latin typeface="Century Gothic" panose="020B0502020202020204" pitchFamily="34" charset="0"/>
                        </a:rPr>
                        <a:t>- Costi commerciali</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dirty="0">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359910744"/>
                  </a:ext>
                </a:extLst>
              </a:tr>
              <a:tr h="201653">
                <a:tc>
                  <a:txBody>
                    <a:bodyPr/>
                    <a:lstStyle/>
                    <a:p>
                      <a:pPr algn="l" fontAlgn="b"/>
                      <a:r>
                        <a:rPr lang="it-IT" sz="1200" b="1" i="0" u="none" strike="noStrike">
                          <a:solidFill>
                            <a:srgbClr val="404040"/>
                          </a:solidFill>
                          <a:effectLst/>
                          <a:latin typeface="Century Gothic" panose="020B0502020202020204" pitchFamily="34" charset="0"/>
                        </a:rPr>
                        <a:t>- Costi amministrativi</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dirty="0">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1587378999"/>
                  </a:ext>
                </a:extLst>
              </a:tr>
              <a:tr h="201653">
                <a:tc>
                  <a:txBody>
                    <a:bodyPr/>
                    <a:lstStyle/>
                    <a:p>
                      <a:pPr algn="l" fontAlgn="b"/>
                      <a:endParaRPr lang="it-IT" sz="1200" b="0" i="0" u="none" strike="noStrike">
                        <a:solidFill>
                          <a:srgbClr val="404040"/>
                        </a:solidFill>
                        <a:effectLst/>
                        <a:latin typeface="Century Gothic" panose="020B0502020202020204" pitchFamily="34" charset="0"/>
                      </a:endParaRP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dirty="0">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830189059"/>
                  </a:ext>
                </a:extLst>
              </a:tr>
              <a:tr h="316277">
                <a:tc>
                  <a:txBody>
                    <a:bodyPr/>
                    <a:lstStyle/>
                    <a:p>
                      <a:pPr algn="l" fontAlgn="b"/>
                      <a:r>
                        <a:rPr lang="it-IT" sz="1400" b="1" i="0" u="none" strike="noStrike" dirty="0">
                          <a:solidFill>
                            <a:srgbClr val="404040"/>
                          </a:solidFill>
                          <a:effectLst/>
                          <a:latin typeface="Century Gothic" panose="020B0502020202020204" pitchFamily="34" charset="0"/>
                        </a:rPr>
                        <a:t>Risultato operativo gestione caratteristica</a:t>
                      </a:r>
                    </a:p>
                  </a:txBody>
                  <a:tcPr marL="9525" marR="9525" marT="9525" marB="0" anchor="b">
                    <a:lnL>
                      <a:noFill/>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0" i="0" u="none" strike="noStrike">
                          <a:solidFill>
                            <a:srgbClr val="000000"/>
                          </a:solidFill>
                          <a:effectLst/>
                          <a:latin typeface="Century Gothic" panose="020B0502020202020204" pitchFamily="34" charset="0"/>
                        </a:rPr>
                        <a:t> </a:t>
                      </a:r>
                    </a:p>
                  </a:txBody>
                  <a:tcPr marL="9525" marR="9525" marT="9525"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a:noFill/>
                    </a:lnT>
                    <a:lnB>
                      <a:noFill/>
                    </a:lnB>
                  </a:tcPr>
                </a:tc>
                <a:tc>
                  <a:txBody>
                    <a:bodyPr/>
                    <a:lstStyle/>
                    <a:p>
                      <a:pPr algn="l" fontAlgn="b"/>
                      <a:r>
                        <a:rPr lang="it-IT" sz="1200" b="1" i="0" u="none" strike="noStrike" dirty="0">
                          <a:solidFill>
                            <a:srgbClr val="000000"/>
                          </a:solidFill>
                          <a:effectLst/>
                          <a:latin typeface="Century Gothic" panose="020B0502020202020204" pitchFamily="34" charset="0"/>
                        </a:rPr>
                        <a:t>........................</a:t>
                      </a:r>
                    </a:p>
                  </a:txBody>
                  <a:tcPr marL="9525" marR="9525" marT="9525" marB="0" anchor="b">
                    <a:lnL w="6350" cap="flat" cmpd="sng" algn="ctr">
                      <a:solidFill>
                        <a:srgbClr val="808080"/>
                      </a:solidFill>
                      <a:prstDash val="solid"/>
                      <a:round/>
                      <a:headEnd type="none" w="med" len="med"/>
                      <a:tailEnd type="none" w="med" len="med"/>
                    </a:lnL>
                    <a:lnR>
                      <a:noFill/>
                    </a:lnR>
                    <a:lnT>
                      <a:noFill/>
                    </a:lnT>
                    <a:lnB>
                      <a:noFill/>
                    </a:lnB>
                  </a:tcPr>
                </a:tc>
                <a:extLst>
                  <a:ext uri="{0D108BD9-81ED-4DB2-BD59-A6C34878D82A}">
                    <a16:rowId xmlns:a16="http://schemas.microsoft.com/office/drawing/2014/main" val="353665108"/>
                  </a:ext>
                </a:extLst>
              </a:tr>
            </a:tbl>
          </a:graphicData>
        </a:graphic>
      </p:graphicFrame>
      <p:grpSp>
        <p:nvGrpSpPr>
          <p:cNvPr id="16" name="Gruppo 15">
            <a:extLst>
              <a:ext uri="{FF2B5EF4-FFF2-40B4-BE49-F238E27FC236}">
                <a16:creationId xmlns:a16="http://schemas.microsoft.com/office/drawing/2014/main" id="{69CE08D1-BCA6-4263-BE24-87DD52CC3786}"/>
              </a:ext>
            </a:extLst>
          </p:cNvPr>
          <p:cNvGrpSpPr/>
          <p:nvPr/>
        </p:nvGrpSpPr>
        <p:grpSpPr>
          <a:xfrm>
            <a:off x="2008889" y="2406982"/>
            <a:ext cx="2719449" cy="1627021"/>
            <a:chOff x="1997014" y="2288966"/>
            <a:chExt cx="2719449" cy="1627021"/>
          </a:xfrm>
        </p:grpSpPr>
        <p:sp>
          <p:nvSpPr>
            <p:cNvPr id="14" name="Rettangolo 13">
              <a:extLst>
                <a:ext uri="{FF2B5EF4-FFF2-40B4-BE49-F238E27FC236}">
                  <a16:creationId xmlns:a16="http://schemas.microsoft.com/office/drawing/2014/main" id="{1A4AC7EC-6B83-4E32-A168-CBD01D92016C}"/>
                </a:ext>
              </a:extLst>
            </p:cNvPr>
            <p:cNvSpPr/>
            <p:nvPr/>
          </p:nvSpPr>
          <p:spPr>
            <a:xfrm>
              <a:off x="1997014" y="2288966"/>
              <a:ext cx="2719449" cy="216728"/>
            </a:xfrm>
            <a:prstGeom prst="rect">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Parentesi graffa aperta 14">
              <a:extLst>
                <a:ext uri="{FF2B5EF4-FFF2-40B4-BE49-F238E27FC236}">
                  <a16:creationId xmlns:a16="http://schemas.microsoft.com/office/drawing/2014/main" id="{2E57B434-4753-4A0B-998C-2F401EE8A0F0}"/>
                </a:ext>
              </a:extLst>
            </p:cNvPr>
            <p:cNvSpPr/>
            <p:nvPr/>
          </p:nvSpPr>
          <p:spPr>
            <a:xfrm>
              <a:off x="2125683" y="2592951"/>
              <a:ext cx="712520" cy="1323036"/>
            </a:xfrm>
            <a:prstGeom prst="leftBrace">
              <a:avLst/>
            </a:prstGeom>
            <a:ln w="19050">
              <a:solidFill>
                <a:srgbClr val="C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it-IT"/>
            </a:p>
          </p:txBody>
        </p:sp>
      </p:grpSp>
      <p:cxnSp>
        <p:nvCxnSpPr>
          <p:cNvPr id="18" name="Connettore 2 17">
            <a:extLst>
              <a:ext uri="{FF2B5EF4-FFF2-40B4-BE49-F238E27FC236}">
                <a16:creationId xmlns:a16="http://schemas.microsoft.com/office/drawing/2014/main" id="{AE24A2CA-399E-42D6-AF34-24265505E25E}"/>
              </a:ext>
            </a:extLst>
          </p:cNvPr>
          <p:cNvCxnSpPr/>
          <p:nvPr/>
        </p:nvCxnSpPr>
        <p:spPr>
          <a:xfrm flipV="1">
            <a:off x="506083" y="3429000"/>
            <a:ext cx="1144587" cy="905494"/>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0" name="Connettore 2 19">
            <a:extLst>
              <a:ext uri="{FF2B5EF4-FFF2-40B4-BE49-F238E27FC236}">
                <a16:creationId xmlns:a16="http://schemas.microsoft.com/office/drawing/2014/main" id="{E0FA23CD-7C26-4736-A106-40C0E89E1161}"/>
              </a:ext>
            </a:extLst>
          </p:cNvPr>
          <p:cNvCxnSpPr/>
          <p:nvPr/>
        </p:nvCxnSpPr>
        <p:spPr>
          <a:xfrm>
            <a:off x="506083" y="4334494"/>
            <a:ext cx="1144587" cy="581890"/>
          </a:xfrm>
          <a:prstGeom prst="straightConnector1">
            <a:avLst/>
          </a:prstGeom>
          <a:ln w="285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5804140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Riflessioni per la riclassificazione</a:t>
            </a:r>
          </a:p>
        </p:txBody>
      </p:sp>
      <p:sp>
        <p:nvSpPr>
          <p:cNvPr id="13" name="CasellaDiTesto 11">
            <a:extLst>
              <a:ext uri="{FF2B5EF4-FFF2-40B4-BE49-F238E27FC236}">
                <a16:creationId xmlns:a16="http://schemas.microsoft.com/office/drawing/2014/main" id="{1BA9349C-A04D-468B-82BF-4C3209A26E34}"/>
              </a:ext>
            </a:extLst>
          </p:cNvPr>
          <p:cNvSpPr txBox="1">
            <a:spLocks noChangeArrowheads="1"/>
          </p:cNvSpPr>
          <p:nvPr/>
        </p:nvSpPr>
        <p:spPr bwMode="auto">
          <a:xfrm>
            <a:off x="317202" y="6386698"/>
            <a:ext cx="8305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charset="0"/>
                <a:ea typeface="Lucida Sans Unicode" charset="0"/>
                <a:cs typeface="Lucida Sans Unicode" charset="0"/>
              </a:defRPr>
            </a:lvl1pPr>
            <a:lvl2pPr marL="37931725" indent="-37474525" eaLnBrk="0">
              <a:defRPr sz="2400">
                <a:solidFill>
                  <a:schemeClr val="bg1"/>
                </a:solidFill>
                <a:latin typeface="Arial" charset="0"/>
                <a:ea typeface="Lucida Sans Unicode" charset="0"/>
                <a:cs typeface="Lucida Sans Unicode" charset="0"/>
              </a:defRPr>
            </a:lvl2pPr>
            <a:lvl3pPr eaLnBrk="0">
              <a:defRPr sz="2400">
                <a:solidFill>
                  <a:schemeClr val="bg1"/>
                </a:solidFill>
                <a:latin typeface="Arial" charset="0"/>
                <a:ea typeface="Lucida Sans Unicode" charset="0"/>
                <a:cs typeface="Lucida Sans Unicode" charset="0"/>
              </a:defRPr>
            </a:lvl3pPr>
            <a:lvl4pPr eaLnBrk="0">
              <a:defRPr sz="2400">
                <a:solidFill>
                  <a:schemeClr val="bg1"/>
                </a:solidFill>
                <a:latin typeface="Arial" charset="0"/>
                <a:ea typeface="Lucida Sans Unicode" charset="0"/>
                <a:cs typeface="Lucida Sans Unicode" charset="0"/>
              </a:defRPr>
            </a:lvl4pPr>
            <a:lvl5pPr eaLnBrk="0">
              <a:defRPr sz="2400">
                <a:solidFill>
                  <a:schemeClr val="bg1"/>
                </a:solidFill>
                <a:latin typeface="Arial" charset="0"/>
                <a:ea typeface="Lucida Sans Unicode" charset="0"/>
                <a:cs typeface="Lucida Sans Unicode" charset="0"/>
              </a:defRPr>
            </a:lvl5pPr>
            <a:lvl6pPr marL="457200" eaLnBrk="0" fontAlgn="base" hangingPunct="0">
              <a:lnSpc>
                <a:spcPct val="93000"/>
              </a:lnSpc>
              <a:spcBef>
                <a:spcPct val="0"/>
              </a:spcBef>
              <a:spcAft>
                <a:spcPct val="0"/>
              </a:spcAft>
              <a:defRPr sz="2400">
                <a:solidFill>
                  <a:schemeClr val="bg1"/>
                </a:solidFill>
                <a:latin typeface="Arial" charset="0"/>
                <a:ea typeface="Lucida Sans Unicode" charset="0"/>
                <a:cs typeface="Lucida Sans Unicode" charset="0"/>
              </a:defRPr>
            </a:lvl6pPr>
            <a:lvl7pPr marL="914400" eaLnBrk="0" fontAlgn="base" hangingPunct="0">
              <a:lnSpc>
                <a:spcPct val="93000"/>
              </a:lnSpc>
              <a:spcBef>
                <a:spcPct val="0"/>
              </a:spcBef>
              <a:spcAft>
                <a:spcPct val="0"/>
              </a:spcAft>
              <a:defRPr sz="2400">
                <a:solidFill>
                  <a:schemeClr val="bg1"/>
                </a:solidFill>
                <a:latin typeface="Arial" charset="0"/>
                <a:ea typeface="Lucida Sans Unicode" charset="0"/>
                <a:cs typeface="Lucida Sans Unicode" charset="0"/>
              </a:defRPr>
            </a:lvl7pPr>
            <a:lvl8pPr marL="1371600" eaLnBrk="0" fontAlgn="base" hangingPunct="0">
              <a:lnSpc>
                <a:spcPct val="93000"/>
              </a:lnSpc>
              <a:spcBef>
                <a:spcPct val="0"/>
              </a:spcBef>
              <a:spcAft>
                <a:spcPct val="0"/>
              </a:spcAft>
              <a:defRPr sz="2400">
                <a:solidFill>
                  <a:schemeClr val="bg1"/>
                </a:solidFill>
                <a:latin typeface="Arial" charset="0"/>
                <a:ea typeface="Lucida Sans Unicode" charset="0"/>
                <a:cs typeface="Lucida Sans Unicode" charset="0"/>
              </a:defRPr>
            </a:lvl8pPr>
            <a:lvl9pPr marL="1828800" eaLnBrk="0" fontAlgn="base" hangingPunct="0">
              <a:lnSpc>
                <a:spcPct val="93000"/>
              </a:lnSpc>
              <a:spcBef>
                <a:spcPct val="0"/>
              </a:spcBef>
              <a:spcAft>
                <a:spcPct val="0"/>
              </a:spcAft>
              <a:defRPr sz="2400">
                <a:solidFill>
                  <a:schemeClr val="bg1"/>
                </a:solidFill>
                <a:latin typeface="Arial" charset="0"/>
                <a:ea typeface="Lucida Sans Unicode" charset="0"/>
                <a:cs typeface="Lucida Sans Unicode" charset="0"/>
              </a:defRPr>
            </a:lvl9pPr>
          </a:lstStyle>
          <a:p>
            <a:pPr eaLnBrk="1"/>
            <a:r>
              <a:rPr lang="it-IT" sz="1200" dirty="0">
                <a:solidFill>
                  <a:schemeClr val="tx1">
                    <a:lumMod val="75000"/>
                    <a:lumOff val="25000"/>
                  </a:schemeClr>
                </a:solidFill>
                <a:latin typeface="Century Gothic" panose="020B0502020202020204" pitchFamily="34" charset="0"/>
                <a:cs typeface="Times New Roman" charset="0"/>
              </a:rPr>
              <a:t>(*) A rettifica del costo del venduto.</a:t>
            </a:r>
          </a:p>
          <a:p>
            <a:pPr eaLnBrk="1"/>
            <a:r>
              <a:rPr lang="it-IT" sz="1200" dirty="0">
                <a:solidFill>
                  <a:schemeClr val="tx1">
                    <a:lumMod val="75000"/>
                    <a:lumOff val="25000"/>
                  </a:schemeClr>
                </a:solidFill>
                <a:latin typeface="Century Gothic" panose="020B0502020202020204" pitchFamily="34" charset="0"/>
                <a:cs typeface="Times New Roman" charset="0"/>
              </a:rPr>
              <a:t>(**) A rettifica del valore degli oneri finanziari</a:t>
            </a:r>
          </a:p>
        </p:txBody>
      </p:sp>
      <p:graphicFrame>
        <p:nvGraphicFramePr>
          <p:cNvPr id="3" name="Tabella 2">
            <a:extLst>
              <a:ext uri="{FF2B5EF4-FFF2-40B4-BE49-F238E27FC236}">
                <a16:creationId xmlns:a16="http://schemas.microsoft.com/office/drawing/2014/main" id="{BF2D826F-EB7C-450B-AC51-C64E4BD86769}"/>
              </a:ext>
            </a:extLst>
          </p:cNvPr>
          <p:cNvGraphicFramePr>
            <a:graphicFrameLocks noGrp="1"/>
          </p:cNvGraphicFramePr>
          <p:nvPr>
            <p:extLst>
              <p:ext uri="{D42A27DB-BD31-4B8C-83A1-F6EECF244321}">
                <p14:modId xmlns:p14="http://schemas.microsoft.com/office/powerpoint/2010/main" val="3857229759"/>
              </p:ext>
            </p:extLst>
          </p:nvPr>
        </p:nvGraphicFramePr>
        <p:xfrm>
          <a:off x="132348" y="469381"/>
          <a:ext cx="8936557" cy="4728653"/>
        </p:xfrm>
        <a:graphic>
          <a:graphicData uri="http://schemas.openxmlformats.org/drawingml/2006/table">
            <a:tbl>
              <a:tblPr/>
              <a:tblGrid>
                <a:gridCol w="347726">
                  <a:extLst>
                    <a:ext uri="{9D8B030D-6E8A-4147-A177-3AD203B41FA5}">
                      <a16:colId xmlns:a16="http://schemas.microsoft.com/office/drawing/2014/main" val="1398074977"/>
                    </a:ext>
                  </a:extLst>
                </a:gridCol>
                <a:gridCol w="591135">
                  <a:extLst>
                    <a:ext uri="{9D8B030D-6E8A-4147-A177-3AD203B41FA5}">
                      <a16:colId xmlns:a16="http://schemas.microsoft.com/office/drawing/2014/main" val="2507158246"/>
                    </a:ext>
                  </a:extLst>
                </a:gridCol>
                <a:gridCol w="365113">
                  <a:extLst>
                    <a:ext uri="{9D8B030D-6E8A-4147-A177-3AD203B41FA5}">
                      <a16:colId xmlns:a16="http://schemas.microsoft.com/office/drawing/2014/main" val="91754295"/>
                    </a:ext>
                  </a:extLst>
                </a:gridCol>
                <a:gridCol w="3807598">
                  <a:extLst>
                    <a:ext uri="{9D8B030D-6E8A-4147-A177-3AD203B41FA5}">
                      <a16:colId xmlns:a16="http://schemas.microsoft.com/office/drawing/2014/main" val="520929741"/>
                    </a:ext>
                  </a:extLst>
                </a:gridCol>
                <a:gridCol w="3824985">
                  <a:extLst>
                    <a:ext uri="{9D8B030D-6E8A-4147-A177-3AD203B41FA5}">
                      <a16:colId xmlns:a16="http://schemas.microsoft.com/office/drawing/2014/main" val="2421051234"/>
                    </a:ext>
                  </a:extLst>
                </a:gridCol>
              </a:tblGrid>
              <a:tr h="427510">
                <a:tc gridSpan="4">
                  <a:txBody>
                    <a:bodyPr/>
                    <a:lstStyle/>
                    <a:p>
                      <a:pPr algn="ctr" rtl="0" fontAlgn="ctr"/>
                      <a:r>
                        <a:rPr lang="it-IT" sz="1200" b="1" i="0" u="none" strike="noStrike">
                          <a:solidFill>
                            <a:srgbClr val="FFFFFF"/>
                          </a:solidFill>
                          <a:effectLst/>
                          <a:latin typeface="Century Gothic" panose="020B0502020202020204" pitchFamily="34" charset="0"/>
                        </a:rPr>
                        <a:t> CONTO ECONOMICO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p>
                      <a:pPr algn="ctr" rtl="0" fontAlgn="ctr"/>
                      <a:r>
                        <a:rPr lang="it-IT" sz="1200" b="1" i="0" u="none" strike="noStrike">
                          <a:solidFill>
                            <a:srgbClr val="FFFFFF"/>
                          </a:solidFill>
                          <a:effectLst/>
                          <a:latin typeface="Century Gothic" panose="020B0502020202020204" pitchFamily="34" charset="0"/>
                        </a:rPr>
                        <a:t>CONTO ECONOMICO RICLASSIFICATO A RICAVI E COSTO DEL VENDUTO</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extLst>
                  <a:ext uri="{0D108BD9-81ED-4DB2-BD59-A6C34878D82A}">
                    <a16:rowId xmlns:a16="http://schemas.microsoft.com/office/drawing/2014/main" val="1167082681"/>
                  </a:ext>
                </a:extLst>
              </a:tr>
              <a:tr h="226327">
                <a:tc>
                  <a:txBody>
                    <a:bodyPr/>
                    <a:lstStyle/>
                    <a:p>
                      <a:pPr algn="ctr" rtl="0" fontAlgn="ctr"/>
                      <a:r>
                        <a:rPr lang="it-IT" sz="1200" b="1" i="0" u="none" strike="noStrike">
                          <a:solidFill>
                            <a:srgbClr val="404040"/>
                          </a:solidFill>
                          <a:effectLst/>
                          <a:latin typeface="Century Gothic" panose="020B0502020202020204" pitchFamily="34" charset="0"/>
                        </a:rPr>
                        <a:t> A)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200" b="1" i="0" u="none" strike="noStrike">
                          <a:solidFill>
                            <a:srgbClr val="404040"/>
                          </a:solidFill>
                          <a:effectLst/>
                          <a:latin typeface="Century Gothic" panose="020B0502020202020204" pitchFamily="34" charset="0"/>
                        </a:rPr>
                        <a:t> VALORE DELLA PRODUZIONE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200" b="0" i="0"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257009242"/>
                  </a:ext>
                </a:extLst>
              </a:tr>
              <a:tr h="226327">
                <a:tc>
                  <a:txBody>
                    <a:bodyPr/>
                    <a:lstStyle/>
                    <a:p>
                      <a:pPr algn="ctr" rtl="0" fontAlgn="ctr"/>
                      <a:r>
                        <a:rPr lang="it-IT" sz="12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200" b="0" i="1" u="none" strike="noStrike">
                          <a:solidFill>
                            <a:srgbClr val="404040"/>
                          </a:solidFill>
                          <a:effectLst/>
                          <a:latin typeface="Century Gothic" panose="020B0502020202020204" pitchFamily="34" charset="0"/>
                        </a:rPr>
                        <a:t> 1)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gridSpan="2">
                  <a:txBody>
                    <a:bodyPr/>
                    <a:lstStyle/>
                    <a:p>
                      <a:pPr algn="l" rtl="0" fontAlgn="ctr"/>
                      <a:r>
                        <a:rPr lang="it-IT" sz="1200" b="0" i="1" u="none" strike="noStrike">
                          <a:solidFill>
                            <a:srgbClr val="404040"/>
                          </a:solidFill>
                          <a:effectLst/>
                          <a:latin typeface="Century Gothic" panose="020B0502020202020204" pitchFamily="34" charset="0"/>
                        </a:rPr>
                        <a:t> Ricavi delle vendite e delle prestazioni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hMerge="1">
                  <a:txBody>
                    <a:bodyPr/>
                    <a:lstStyle/>
                    <a:p>
                      <a:endParaRPr lang="it-IT"/>
                    </a:p>
                  </a:txBody>
                  <a:tcPr/>
                </a:tc>
                <a:tc>
                  <a:txBody>
                    <a:bodyPr/>
                    <a:lstStyle/>
                    <a:p>
                      <a:pPr algn="ctr" rtl="0" fontAlgn="ctr"/>
                      <a:r>
                        <a:rPr lang="it-IT" sz="1200" b="0" i="0" u="none" strike="noStrike">
                          <a:solidFill>
                            <a:srgbClr val="0070C0"/>
                          </a:solidFill>
                          <a:effectLst/>
                          <a:latin typeface="Century Gothic" panose="020B0502020202020204" pitchFamily="34" charset="0"/>
                        </a:rPr>
                        <a:t> Ricavi netti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3096484008"/>
                  </a:ext>
                </a:extLst>
              </a:tr>
              <a:tr h="420367">
                <a:tc>
                  <a:txBody>
                    <a:bodyPr/>
                    <a:lstStyle/>
                    <a:p>
                      <a:pPr algn="ctr" rtl="0" fontAlgn="ctr"/>
                      <a:r>
                        <a:rPr lang="it-IT" sz="12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200" b="0" i="1" u="none" strike="noStrike">
                          <a:solidFill>
                            <a:srgbClr val="404040"/>
                          </a:solidFill>
                          <a:effectLst/>
                          <a:latin typeface="Century Gothic" panose="020B0502020202020204" pitchFamily="34" charset="0"/>
                        </a:rPr>
                        <a:t> 2)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gridSpan="2">
                  <a:txBody>
                    <a:bodyPr/>
                    <a:lstStyle/>
                    <a:p>
                      <a:pPr algn="l" rtl="0" fontAlgn="ctr"/>
                      <a:r>
                        <a:rPr lang="it-IT" sz="1200" b="0" i="1" u="none" strike="noStrike">
                          <a:solidFill>
                            <a:srgbClr val="404040"/>
                          </a:solidFill>
                          <a:effectLst/>
                          <a:latin typeface="Century Gothic" panose="020B0502020202020204" pitchFamily="34" charset="0"/>
                        </a:rPr>
                        <a:t> Variazioni delle rimanenze di prodotti in corso di lavorazione, semilavorati e finiti + (-)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hMerge="1">
                  <a:txBody>
                    <a:bodyPr/>
                    <a:lstStyle/>
                    <a:p>
                      <a:endParaRPr lang="it-IT"/>
                    </a:p>
                  </a:txBody>
                  <a:tcPr/>
                </a:tc>
                <a:tc>
                  <a:txBody>
                    <a:bodyPr/>
                    <a:lstStyle/>
                    <a:p>
                      <a:pPr algn="ctr" rtl="0" fontAlgn="ctr"/>
                      <a:r>
                        <a:rPr lang="it-IT" sz="1200" b="0" i="0" u="none" strike="noStrike">
                          <a:solidFill>
                            <a:srgbClr val="0070C0"/>
                          </a:solidFill>
                          <a:effectLst/>
                          <a:latin typeface="Century Gothic" panose="020B0502020202020204" pitchFamily="34" charset="0"/>
                        </a:rPr>
                        <a:t> Costo del venduto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1170342350"/>
                  </a:ext>
                </a:extLst>
              </a:tr>
              <a:tr h="226327">
                <a:tc>
                  <a:txBody>
                    <a:bodyPr/>
                    <a:lstStyle/>
                    <a:p>
                      <a:pPr algn="ctr" rtl="0" fontAlgn="ctr"/>
                      <a:r>
                        <a:rPr lang="it-IT" sz="12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200" b="0" i="1" u="none" strike="noStrike">
                          <a:solidFill>
                            <a:srgbClr val="404040"/>
                          </a:solidFill>
                          <a:effectLst/>
                          <a:latin typeface="Century Gothic" panose="020B0502020202020204" pitchFamily="34" charset="0"/>
                        </a:rPr>
                        <a:t> 3)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gridSpan="2">
                  <a:txBody>
                    <a:bodyPr/>
                    <a:lstStyle/>
                    <a:p>
                      <a:pPr algn="l" rtl="0" fontAlgn="ctr"/>
                      <a:r>
                        <a:rPr lang="it-IT" sz="1200" b="0" i="1" u="none" strike="noStrike">
                          <a:solidFill>
                            <a:srgbClr val="404040"/>
                          </a:solidFill>
                          <a:effectLst/>
                          <a:latin typeface="Century Gothic" panose="020B0502020202020204" pitchFamily="34" charset="0"/>
                        </a:rPr>
                        <a:t> Variazioni dei lavori in corso su ordinazione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hMerge="1">
                  <a:txBody>
                    <a:bodyPr/>
                    <a:lstStyle/>
                    <a:p>
                      <a:endParaRPr lang="it-IT"/>
                    </a:p>
                  </a:txBody>
                  <a:tcPr/>
                </a:tc>
                <a:tc>
                  <a:txBody>
                    <a:bodyPr/>
                    <a:lstStyle/>
                    <a:p>
                      <a:pPr algn="ctr" rtl="0" fontAlgn="ctr"/>
                      <a:r>
                        <a:rPr lang="it-IT" sz="1200" b="0" i="0" u="none" strike="noStrike">
                          <a:solidFill>
                            <a:srgbClr val="0070C0"/>
                          </a:solidFill>
                          <a:effectLst/>
                          <a:latin typeface="Century Gothic" panose="020B0502020202020204" pitchFamily="34" charset="0"/>
                        </a:rPr>
                        <a:t> Costo del venduto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3040546345"/>
                  </a:ext>
                </a:extLst>
              </a:tr>
              <a:tr h="226327">
                <a:tc>
                  <a:txBody>
                    <a:bodyPr/>
                    <a:lstStyle/>
                    <a:p>
                      <a:pPr algn="ctr" rtl="0" fontAlgn="ctr"/>
                      <a:r>
                        <a:rPr lang="it-IT" sz="12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200" b="0" i="1" u="none" strike="noStrike">
                          <a:solidFill>
                            <a:srgbClr val="404040"/>
                          </a:solidFill>
                          <a:effectLst/>
                          <a:latin typeface="Century Gothic" panose="020B0502020202020204" pitchFamily="34" charset="0"/>
                        </a:rPr>
                        <a:t> 4)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gridSpan="2">
                  <a:txBody>
                    <a:bodyPr/>
                    <a:lstStyle/>
                    <a:p>
                      <a:pPr algn="l" rtl="0" fontAlgn="ctr"/>
                      <a:r>
                        <a:rPr lang="it-IT" sz="1200" b="0" i="1" u="none" strike="noStrike">
                          <a:solidFill>
                            <a:srgbClr val="404040"/>
                          </a:solidFill>
                          <a:effectLst/>
                          <a:latin typeface="Century Gothic" panose="020B0502020202020204" pitchFamily="34" charset="0"/>
                        </a:rPr>
                        <a:t> Incrementi di immobilizzazioni per lavori interni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hMerge="1">
                  <a:txBody>
                    <a:bodyPr/>
                    <a:lstStyle/>
                    <a:p>
                      <a:endParaRPr lang="it-IT"/>
                    </a:p>
                  </a:txBody>
                  <a:tcPr/>
                </a:tc>
                <a:tc>
                  <a:txBody>
                    <a:bodyPr/>
                    <a:lstStyle/>
                    <a:p>
                      <a:pPr algn="ctr" rtl="0" fontAlgn="ctr"/>
                      <a:r>
                        <a:rPr lang="it-IT" sz="1200" b="0" i="0" u="none" strike="noStrike">
                          <a:solidFill>
                            <a:srgbClr val="0070C0"/>
                          </a:solidFill>
                          <a:effectLst/>
                          <a:latin typeface="Century Gothic" panose="020B0502020202020204" pitchFamily="34" charset="0"/>
                        </a:rPr>
                        <a:t> Costo del venduto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538713074"/>
                  </a:ext>
                </a:extLst>
              </a:tr>
              <a:tr h="226327">
                <a:tc>
                  <a:txBody>
                    <a:bodyPr/>
                    <a:lstStyle/>
                    <a:p>
                      <a:pPr algn="ctr" rtl="0" fontAlgn="ctr"/>
                      <a:r>
                        <a:rPr lang="it-IT" sz="12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200" b="0" i="1" u="none" strike="noStrike">
                          <a:solidFill>
                            <a:srgbClr val="404040"/>
                          </a:solidFill>
                          <a:effectLst/>
                          <a:latin typeface="Century Gothic" panose="020B0502020202020204" pitchFamily="34" charset="0"/>
                        </a:rPr>
                        <a:t> 5)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gridSpan="2">
                  <a:txBody>
                    <a:bodyPr/>
                    <a:lstStyle/>
                    <a:p>
                      <a:pPr algn="l" rtl="0" fontAlgn="ctr"/>
                      <a:r>
                        <a:rPr lang="it-IT" sz="1200" b="0" i="1" u="none" strike="noStrike">
                          <a:solidFill>
                            <a:srgbClr val="404040"/>
                          </a:solidFill>
                          <a:effectLst/>
                          <a:latin typeface="Century Gothic" panose="020B0502020202020204" pitchFamily="34" charset="0"/>
                        </a:rPr>
                        <a:t> Altri ricavi e proventi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hMerge="1">
                  <a:txBody>
                    <a:bodyPr/>
                    <a:lstStyle/>
                    <a:p>
                      <a:endParaRPr lang="it-IT"/>
                    </a:p>
                  </a:txBody>
                  <a:tcPr/>
                </a:tc>
                <a:tc>
                  <a:txBody>
                    <a:bodyPr/>
                    <a:lstStyle/>
                    <a:p>
                      <a:pPr algn="ctr" rtl="0" fontAlgn="ctr"/>
                      <a:r>
                        <a:rPr lang="it-IT" sz="1200" b="0" i="0" u="none" strike="noStrike" dirty="0">
                          <a:solidFill>
                            <a:srgbClr val="0070C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1254554029"/>
                  </a:ext>
                </a:extLst>
              </a:tr>
              <a:tr h="864323">
                <a:tc>
                  <a:txBody>
                    <a:bodyPr/>
                    <a:lstStyle/>
                    <a:p>
                      <a:pPr algn="ctr" rtl="0" fontAlgn="ctr"/>
                      <a:r>
                        <a:rPr lang="it-IT" sz="1200" b="0"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200" b="0" i="1" u="none" strike="noStrike">
                          <a:solidFill>
                            <a:srgbClr val="404040"/>
                          </a:solidFill>
                          <a:effectLst/>
                          <a:latin typeface="Century Gothic" panose="020B0502020202020204" pitchFamily="34" charset="0"/>
                        </a:rPr>
                        <a:t>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r" rtl="0" fontAlgn="ctr"/>
                      <a:r>
                        <a:rPr lang="it-IT" sz="1200" b="0" i="1" u="none" strike="noStrike">
                          <a:solidFill>
                            <a:srgbClr val="404040"/>
                          </a:solidFill>
                          <a:effectLst/>
                          <a:latin typeface="Century Gothic" panose="020B0502020202020204" pitchFamily="34" charset="0"/>
                        </a:rPr>
                        <a:t> a)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l" rtl="0" fontAlgn="ctr"/>
                      <a:r>
                        <a:rPr lang="it-IT" sz="1200" b="0" i="1" u="none" strike="noStrike" dirty="0">
                          <a:solidFill>
                            <a:srgbClr val="404040"/>
                          </a:solidFill>
                          <a:effectLst/>
                          <a:latin typeface="Century Gothic" panose="020B0502020202020204" pitchFamily="34" charset="0"/>
                        </a:rPr>
                        <a:t> contributi in conto esercizio</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l" rtl="0" fontAlgn="ctr"/>
                      <a:r>
                        <a:rPr lang="it-IT" sz="1200" b="0" i="0" u="none" strike="noStrike" dirty="0">
                          <a:solidFill>
                            <a:srgbClr val="0070C0"/>
                          </a:solidFill>
                          <a:effectLst/>
                          <a:latin typeface="Century Gothic" panose="020B0502020202020204" pitchFamily="34" charset="0"/>
                        </a:rPr>
                        <a:t> Distinguere se:</a:t>
                      </a:r>
                      <a:br>
                        <a:rPr lang="it-IT" sz="1200" b="0" i="0" u="none" strike="noStrike" dirty="0">
                          <a:solidFill>
                            <a:srgbClr val="0070C0"/>
                          </a:solidFill>
                          <a:effectLst/>
                          <a:latin typeface="Century Gothic" panose="020B0502020202020204" pitchFamily="34" charset="0"/>
                        </a:rPr>
                      </a:br>
                      <a:r>
                        <a:rPr lang="it-IT" sz="1200" b="0" i="0" u="none" strike="noStrike" dirty="0">
                          <a:solidFill>
                            <a:srgbClr val="0070C0"/>
                          </a:solidFill>
                          <a:effectLst/>
                          <a:latin typeface="Century Gothic" panose="020B0502020202020204" pitchFamily="34" charset="0"/>
                        </a:rPr>
                        <a:t>1) occasionali = Componenti straordinari;</a:t>
                      </a:r>
                      <a:br>
                        <a:rPr lang="it-IT" sz="1200" b="0" i="0" u="none" strike="noStrike" dirty="0">
                          <a:solidFill>
                            <a:srgbClr val="0070C0"/>
                          </a:solidFill>
                          <a:effectLst/>
                          <a:latin typeface="Century Gothic" panose="020B0502020202020204" pitchFamily="34" charset="0"/>
                        </a:rPr>
                      </a:br>
                      <a:r>
                        <a:rPr lang="it-IT" sz="1200" b="0" i="0" u="none" strike="noStrike" dirty="0">
                          <a:solidFill>
                            <a:srgbClr val="0070C0"/>
                          </a:solidFill>
                          <a:effectLst/>
                          <a:latin typeface="Century Gothic" panose="020B0502020202020204" pitchFamily="34" charset="0"/>
                        </a:rPr>
                        <a:t>2) relativi a costi di </a:t>
                      </a:r>
                      <a:r>
                        <a:rPr lang="it-IT" sz="1200" b="0" i="0" u="none" strike="noStrike" dirty="0" err="1">
                          <a:solidFill>
                            <a:srgbClr val="0070C0"/>
                          </a:solidFill>
                          <a:effectLst/>
                          <a:latin typeface="Century Gothic" panose="020B0502020202020204" pitchFamily="34" charset="0"/>
                        </a:rPr>
                        <a:t>g.caratter</a:t>
                      </a:r>
                      <a:r>
                        <a:rPr lang="it-IT" sz="1200" b="0" i="0" u="none" strike="noStrike" dirty="0">
                          <a:solidFill>
                            <a:srgbClr val="0070C0"/>
                          </a:solidFill>
                          <a:effectLst/>
                          <a:latin typeface="Century Gothic" panose="020B0502020202020204" pitchFamily="34" charset="0"/>
                        </a:rPr>
                        <a:t>. = (Costo del venduto) (*);</a:t>
                      </a:r>
                      <a:br>
                        <a:rPr lang="it-IT" sz="1200" b="0" i="0" u="none" strike="noStrike" dirty="0">
                          <a:solidFill>
                            <a:srgbClr val="0070C0"/>
                          </a:solidFill>
                          <a:effectLst/>
                          <a:latin typeface="Century Gothic" panose="020B0502020202020204" pitchFamily="34" charset="0"/>
                        </a:rPr>
                      </a:br>
                      <a:r>
                        <a:rPr lang="it-IT" sz="1200" b="0" i="0" u="none" strike="noStrike" dirty="0">
                          <a:solidFill>
                            <a:srgbClr val="0070C0"/>
                          </a:solidFill>
                          <a:effectLst/>
                          <a:latin typeface="Century Gothic" panose="020B0502020202020204" pitchFamily="34" charset="0"/>
                        </a:rPr>
                        <a:t>3) relativi ad oneri finanziari = (Oneri finanziari)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792067875"/>
                  </a:ext>
                </a:extLst>
              </a:tr>
              <a:tr h="1372689">
                <a:tc>
                  <a:txBody>
                    <a:bodyPr/>
                    <a:lstStyle/>
                    <a:p>
                      <a:pPr algn="ctr" rtl="0" fontAlgn="ctr"/>
                      <a:r>
                        <a:rPr lang="it-IT" sz="1200" b="0"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200" b="0" i="1" u="none" strike="noStrike">
                          <a:solidFill>
                            <a:srgbClr val="404040"/>
                          </a:solidFill>
                          <a:effectLst/>
                          <a:latin typeface="Century Gothic" panose="020B0502020202020204" pitchFamily="34" charset="0"/>
                        </a:rPr>
                        <a:t>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r" rtl="0" fontAlgn="ctr"/>
                      <a:r>
                        <a:rPr lang="it-IT" sz="1200" b="0" i="1" u="none" strike="noStrike">
                          <a:solidFill>
                            <a:srgbClr val="404040"/>
                          </a:solidFill>
                          <a:effectLst/>
                          <a:latin typeface="Century Gothic" panose="020B0502020202020204" pitchFamily="34" charset="0"/>
                        </a:rPr>
                        <a:t> b)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l" rtl="0" fontAlgn="ctr"/>
                      <a:r>
                        <a:rPr lang="it-IT" sz="1200" b="0" i="1" u="none" strike="noStrike" dirty="0">
                          <a:solidFill>
                            <a:srgbClr val="404040"/>
                          </a:solidFill>
                          <a:effectLst/>
                          <a:latin typeface="Century Gothic" panose="020B0502020202020204" pitchFamily="34" charset="0"/>
                        </a:rPr>
                        <a:t> altri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l" rtl="0" fontAlgn="ctr"/>
                      <a:r>
                        <a:rPr lang="it-IT" sz="1200" b="0" i="0" u="none" strike="noStrike" dirty="0">
                          <a:solidFill>
                            <a:srgbClr val="0070C0"/>
                          </a:solidFill>
                          <a:effectLst/>
                          <a:latin typeface="Century Gothic" panose="020B0502020202020204" pitchFamily="34" charset="0"/>
                        </a:rPr>
                        <a:t> Classe residuale che può includere diverse tipologie:</a:t>
                      </a:r>
                      <a:br>
                        <a:rPr lang="it-IT" sz="1200" b="0" i="0" u="none" strike="noStrike" dirty="0">
                          <a:solidFill>
                            <a:srgbClr val="0070C0"/>
                          </a:solidFill>
                          <a:effectLst/>
                          <a:latin typeface="Century Gothic" panose="020B0502020202020204" pitchFamily="34" charset="0"/>
                        </a:rPr>
                      </a:br>
                      <a:r>
                        <a:rPr lang="it-IT" sz="1200" b="0" i="0" u="none" strike="noStrike" dirty="0">
                          <a:solidFill>
                            <a:srgbClr val="0070C0"/>
                          </a:solidFill>
                          <a:effectLst/>
                          <a:latin typeface="Century Gothic" panose="020B0502020202020204" pitchFamily="34" charset="0"/>
                        </a:rPr>
                        <a:t>1) Fitti attivi = G. accessoria (extra-</a:t>
                      </a:r>
                      <a:r>
                        <a:rPr lang="it-IT" sz="1200" b="0" i="0" u="none" strike="noStrike" dirty="0" err="1">
                          <a:solidFill>
                            <a:srgbClr val="0070C0"/>
                          </a:solidFill>
                          <a:effectLst/>
                          <a:latin typeface="Century Gothic" panose="020B0502020202020204" pitchFamily="34" charset="0"/>
                        </a:rPr>
                        <a:t>caratterist</a:t>
                      </a:r>
                      <a:r>
                        <a:rPr lang="it-IT" sz="1200" b="0" i="0" u="none" strike="noStrike" dirty="0">
                          <a:solidFill>
                            <a:srgbClr val="0070C0"/>
                          </a:solidFill>
                          <a:effectLst/>
                          <a:latin typeface="Century Gothic" panose="020B0502020202020204" pitchFamily="34" charset="0"/>
                        </a:rPr>
                        <a:t>.);</a:t>
                      </a:r>
                      <a:br>
                        <a:rPr lang="it-IT" sz="1200" b="0" i="0" u="none" strike="noStrike" dirty="0">
                          <a:solidFill>
                            <a:srgbClr val="0070C0"/>
                          </a:solidFill>
                          <a:effectLst/>
                          <a:latin typeface="Century Gothic" panose="020B0502020202020204" pitchFamily="34" charset="0"/>
                        </a:rPr>
                      </a:br>
                      <a:r>
                        <a:rPr lang="it-IT" sz="1200" b="0" i="0" u="none" strike="noStrike" dirty="0">
                          <a:solidFill>
                            <a:srgbClr val="0070C0"/>
                          </a:solidFill>
                          <a:effectLst/>
                          <a:latin typeface="Century Gothic" panose="020B0502020202020204" pitchFamily="34" charset="0"/>
                        </a:rPr>
                        <a:t>2) Plusvalenze = Componenti straordinari;</a:t>
                      </a:r>
                      <a:br>
                        <a:rPr lang="it-IT" sz="1200" b="0" i="0" u="none" strike="noStrike" dirty="0">
                          <a:solidFill>
                            <a:srgbClr val="0070C0"/>
                          </a:solidFill>
                          <a:effectLst/>
                          <a:latin typeface="Century Gothic" panose="020B0502020202020204" pitchFamily="34" charset="0"/>
                        </a:rPr>
                      </a:br>
                      <a:r>
                        <a:rPr lang="it-IT" sz="1200" b="0" i="0" u="none" strike="noStrike" dirty="0">
                          <a:solidFill>
                            <a:srgbClr val="0070C0"/>
                          </a:solidFill>
                          <a:effectLst/>
                          <a:latin typeface="Century Gothic" panose="020B0502020202020204" pitchFamily="34" charset="0"/>
                        </a:rPr>
                        <a:t>3) Ripristini di valore = Componenti straordinari;</a:t>
                      </a:r>
                      <a:br>
                        <a:rPr lang="it-IT" sz="1200" b="0" i="0" u="none" strike="noStrike" dirty="0">
                          <a:solidFill>
                            <a:srgbClr val="0070C0"/>
                          </a:solidFill>
                          <a:effectLst/>
                          <a:latin typeface="Century Gothic" panose="020B0502020202020204" pitchFamily="34" charset="0"/>
                        </a:rPr>
                      </a:br>
                      <a:r>
                        <a:rPr lang="it-IT" sz="1200" b="0" i="0" u="none" strike="noStrike" dirty="0">
                          <a:solidFill>
                            <a:srgbClr val="0070C0"/>
                          </a:solidFill>
                          <a:effectLst/>
                          <a:latin typeface="Century Gothic" panose="020B0502020202020204" pitchFamily="34" charset="0"/>
                        </a:rPr>
                        <a:t>4) ecc.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4041895060"/>
                  </a:ext>
                </a:extLst>
              </a:tr>
              <a:tr h="226327">
                <a:tc>
                  <a:txBody>
                    <a:bodyPr/>
                    <a:lstStyle/>
                    <a:p>
                      <a:pPr algn="ctr" rtl="0" fontAlgn="ctr"/>
                      <a:r>
                        <a:rPr lang="it-IT" sz="12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a:txBody>
                    <a:bodyPr/>
                    <a:lstStyle/>
                    <a:p>
                      <a:pPr algn="ctr" rtl="0" fontAlgn="ctr"/>
                      <a:r>
                        <a:rPr lang="it-IT" sz="1200" b="1" i="1" u="none" strike="noStrike">
                          <a:solidFill>
                            <a:srgbClr val="404040"/>
                          </a:solidFill>
                          <a:effectLst/>
                          <a:latin typeface="Century Gothic" panose="020B0502020202020204" pitchFamily="34" charset="0"/>
                        </a:rPr>
                        <a:t>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2">
                  <a:txBody>
                    <a:bodyPr/>
                    <a:lstStyle/>
                    <a:p>
                      <a:pPr algn="r" rtl="0" fontAlgn="ctr"/>
                      <a:r>
                        <a:rPr lang="it-IT" sz="1200" b="1" i="1" u="none" strike="noStrike">
                          <a:solidFill>
                            <a:srgbClr val="404040"/>
                          </a:solidFill>
                          <a:effectLst/>
                          <a:latin typeface="Century Gothic" panose="020B0502020202020204" pitchFamily="34" charset="0"/>
                        </a:rPr>
                        <a:t> Totale altri ricavi e proventi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a:txBody>
                    <a:bodyPr/>
                    <a:lstStyle/>
                    <a:p>
                      <a:pPr algn="ctr" rtl="0" fontAlgn="ctr"/>
                      <a:r>
                        <a:rPr lang="it-IT" sz="1200" b="0" i="0" u="none" strike="noStrike">
                          <a:solidFill>
                            <a:srgbClr val="0000D4"/>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2504348964"/>
                  </a:ext>
                </a:extLst>
              </a:tr>
              <a:tr h="226327">
                <a:tc>
                  <a:txBody>
                    <a:bodyPr/>
                    <a:lstStyle/>
                    <a:p>
                      <a:pPr algn="ctr" rtl="0" fontAlgn="ctr"/>
                      <a:r>
                        <a:rPr lang="it-IT" sz="1200" b="1" i="0"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r" rtl="0" fontAlgn="ctr"/>
                      <a:r>
                        <a:rPr lang="it-IT" sz="1200" b="1" i="0" u="none" strike="noStrike">
                          <a:solidFill>
                            <a:srgbClr val="404040"/>
                          </a:solidFill>
                          <a:effectLst/>
                          <a:latin typeface="Century Gothic" panose="020B0502020202020204" pitchFamily="34" charset="0"/>
                        </a:rPr>
                        <a:t> Totale valore della produzione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200" b="0" i="0" u="none" strike="noStrike" dirty="0">
                          <a:solidFill>
                            <a:srgbClr val="0000D4"/>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907897867"/>
                  </a:ext>
                </a:extLst>
              </a:tr>
            </a:tbl>
          </a:graphicData>
        </a:graphic>
      </p:graphicFrame>
    </p:spTree>
    <p:extLst>
      <p:ext uri="{BB962C8B-B14F-4D97-AF65-F5344CB8AC3E}">
        <p14:creationId xmlns:p14="http://schemas.microsoft.com/office/powerpoint/2010/main" val="124856739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Riflessioni per la riclassificazione</a:t>
            </a:r>
          </a:p>
        </p:txBody>
      </p:sp>
      <p:sp>
        <p:nvSpPr>
          <p:cNvPr id="10" name="CasellaDiTesto 10">
            <a:extLst>
              <a:ext uri="{FF2B5EF4-FFF2-40B4-BE49-F238E27FC236}">
                <a16:creationId xmlns:a16="http://schemas.microsoft.com/office/drawing/2014/main" id="{062CE530-5F23-499D-9237-CCE2B230D29A}"/>
              </a:ext>
            </a:extLst>
          </p:cNvPr>
          <p:cNvSpPr txBox="1">
            <a:spLocks noChangeArrowheads="1"/>
          </p:cNvSpPr>
          <p:nvPr/>
        </p:nvSpPr>
        <p:spPr bwMode="auto">
          <a:xfrm>
            <a:off x="0" y="6478846"/>
            <a:ext cx="8610600" cy="415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charset="0"/>
                <a:ea typeface="Lucida Sans Unicode" charset="0"/>
                <a:cs typeface="Lucida Sans Unicode" charset="0"/>
              </a:defRPr>
            </a:lvl1pPr>
            <a:lvl2pPr marL="37931725" indent="-37474525" eaLnBrk="0">
              <a:defRPr sz="2400">
                <a:solidFill>
                  <a:schemeClr val="bg1"/>
                </a:solidFill>
                <a:latin typeface="Arial" charset="0"/>
                <a:ea typeface="Lucida Sans Unicode" charset="0"/>
                <a:cs typeface="Lucida Sans Unicode" charset="0"/>
              </a:defRPr>
            </a:lvl2pPr>
            <a:lvl3pPr eaLnBrk="0">
              <a:defRPr sz="2400">
                <a:solidFill>
                  <a:schemeClr val="bg1"/>
                </a:solidFill>
                <a:latin typeface="Arial" charset="0"/>
                <a:ea typeface="Lucida Sans Unicode" charset="0"/>
                <a:cs typeface="Lucida Sans Unicode" charset="0"/>
              </a:defRPr>
            </a:lvl3pPr>
            <a:lvl4pPr eaLnBrk="0">
              <a:defRPr sz="2400">
                <a:solidFill>
                  <a:schemeClr val="bg1"/>
                </a:solidFill>
                <a:latin typeface="Arial" charset="0"/>
                <a:ea typeface="Lucida Sans Unicode" charset="0"/>
                <a:cs typeface="Lucida Sans Unicode" charset="0"/>
              </a:defRPr>
            </a:lvl4pPr>
            <a:lvl5pPr eaLnBrk="0">
              <a:defRPr sz="2400">
                <a:solidFill>
                  <a:schemeClr val="bg1"/>
                </a:solidFill>
                <a:latin typeface="Arial" charset="0"/>
                <a:ea typeface="Lucida Sans Unicode" charset="0"/>
                <a:cs typeface="Lucida Sans Unicode" charset="0"/>
              </a:defRPr>
            </a:lvl5pPr>
            <a:lvl6pPr marL="457200" eaLnBrk="0" fontAlgn="base" hangingPunct="0">
              <a:lnSpc>
                <a:spcPct val="93000"/>
              </a:lnSpc>
              <a:spcBef>
                <a:spcPct val="0"/>
              </a:spcBef>
              <a:spcAft>
                <a:spcPct val="0"/>
              </a:spcAft>
              <a:defRPr sz="2400">
                <a:solidFill>
                  <a:schemeClr val="bg1"/>
                </a:solidFill>
                <a:latin typeface="Arial" charset="0"/>
                <a:ea typeface="Lucida Sans Unicode" charset="0"/>
                <a:cs typeface="Lucida Sans Unicode" charset="0"/>
              </a:defRPr>
            </a:lvl6pPr>
            <a:lvl7pPr marL="914400" eaLnBrk="0" fontAlgn="base" hangingPunct="0">
              <a:lnSpc>
                <a:spcPct val="93000"/>
              </a:lnSpc>
              <a:spcBef>
                <a:spcPct val="0"/>
              </a:spcBef>
              <a:spcAft>
                <a:spcPct val="0"/>
              </a:spcAft>
              <a:defRPr sz="2400">
                <a:solidFill>
                  <a:schemeClr val="bg1"/>
                </a:solidFill>
                <a:latin typeface="Arial" charset="0"/>
                <a:ea typeface="Lucida Sans Unicode" charset="0"/>
                <a:cs typeface="Lucida Sans Unicode" charset="0"/>
              </a:defRPr>
            </a:lvl7pPr>
            <a:lvl8pPr marL="1371600" eaLnBrk="0" fontAlgn="base" hangingPunct="0">
              <a:lnSpc>
                <a:spcPct val="93000"/>
              </a:lnSpc>
              <a:spcBef>
                <a:spcPct val="0"/>
              </a:spcBef>
              <a:spcAft>
                <a:spcPct val="0"/>
              </a:spcAft>
              <a:defRPr sz="2400">
                <a:solidFill>
                  <a:schemeClr val="bg1"/>
                </a:solidFill>
                <a:latin typeface="Arial" charset="0"/>
                <a:ea typeface="Lucida Sans Unicode" charset="0"/>
                <a:cs typeface="Lucida Sans Unicode" charset="0"/>
              </a:defRPr>
            </a:lvl8pPr>
            <a:lvl9pPr marL="1828800" eaLnBrk="0" fontAlgn="base" hangingPunct="0">
              <a:lnSpc>
                <a:spcPct val="93000"/>
              </a:lnSpc>
              <a:spcBef>
                <a:spcPct val="0"/>
              </a:spcBef>
              <a:spcAft>
                <a:spcPct val="0"/>
              </a:spcAft>
              <a:defRPr sz="2400">
                <a:solidFill>
                  <a:schemeClr val="bg1"/>
                </a:solidFill>
                <a:latin typeface="Arial" charset="0"/>
                <a:ea typeface="Lucida Sans Unicode" charset="0"/>
                <a:cs typeface="Lucida Sans Unicode" charset="0"/>
              </a:defRPr>
            </a:lvl9pPr>
          </a:lstStyle>
          <a:p>
            <a:pPr eaLnBrk="1">
              <a:lnSpc>
                <a:spcPts val="1275"/>
              </a:lnSpc>
            </a:pPr>
            <a:r>
              <a:rPr lang="it-IT" sz="1050" dirty="0">
                <a:solidFill>
                  <a:schemeClr val="tx1">
                    <a:lumMod val="75000"/>
                    <a:lumOff val="25000"/>
                  </a:schemeClr>
                </a:solidFill>
                <a:latin typeface="Century Gothic" panose="020B0502020202020204" pitchFamily="34" charset="0"/>
                <a:cs typeface="Times New Roman" charset="0"/>
              </a:rPr>
              <a:t>(*) Se l’accantonamento riguarda operazioni estranee al costo del venduto, va classificato nelle specifiche aree di riferimento (accessoria/extra-caratteristica, straordinaria).</a:t>
            </a:r>
          </a:p>
        </p:txBody>
      </p:sp>
      <p:graphicFrame>
        <p:nvGraphicFramePr>
          <p:cNvPr id="2" name="Tabella 1">
            <a:extLst>
              <a:ext uri="{FF2B5EF4-FFF2-40B4-BE49-F238E27FC236}">
                <a16:creationId xmlns:a16="http://schemas.microsoft.com/office/drawing/2014/main" id="{FB9DCFA9-B4BC-4C5C-8D3A-CF21471BFECF}"/>
              </a:ext>
            </a:extLst>
          </p:cNvPr>
          <p:cNvGraphicFramePr>
            <a:graphicFrameLocks noGrp="1"/>
          </p:cNvGraphicFramePr>
          <p:nvPr>
            <p:extLst>
              <p:ext uri="{D42A27DB-BD31-4B8C-83A1-F6EECF244321}">
                <p14:modId xmlns:p14="http://schemas.microsoft.com/office/powerpoint/2010/main" val="547552995"/>
              </p:ext>
            </p:extLst>
          </p:nvPr>
        </p:nvGraphicFramePr>
        <p:xfrm>
          <a:off x="96253" y="497908"/>
          <a:ext cx="8972651" cy="5854317"/>
        </p:xfrm>
        <a:graphic>
          <a:graphicData uri="http://schemas.openxmlformats.org/drawingml/2006/table">
            <a:tbl>
              <a:tblPr/>
              <a:tblGrid>
                <a:gridCol w="349129">
                  <a:extLst>
                    <a:ext uri="{9D8B030D-6E8A-4147-A177-3AD203B41FA5}">
                      <a16:colId xmlns:a16="http://schemas.microsoft.com/office/drawing/2014/main" val="3387795082"/>
                    </a:ext>
                  </a:extLst>
                </a:gridCol>
                <a:gridCol w="593522">
                  <a:extLst>
                    <a:ext uri="{9D8B030D-6E8A-4147-A177-3AD203B41FA5}">
                      <a16:colId xmlns:a16="http://schemas.microsoft.com/office/drawing/2014/main" val="3220747868"/>
                    </a:ext>
                  </a:extLst>
                </a:gridCol>
                <a:gridCol w="366589">
                  <a:extLst>
                    <a:ext uri="{9D8B030D-6E8A-4147-A177-3AD203B41FA5}">
                      <a16:colId xmlns:a16="http://schemas.microsoft.com/office/drawing/2014/main" val="1073257229"/>
                    </a:ext>
                  </a:extLst>
                </a:gridCol>
                <a:gridCol w="3822979">
                  <a:extLst>
                    <a:ext uri="{9D8B030D-6E8A-4147-A177-3AD203B41FA5}">
                      <a16:colId xmlns:a16="http://schemas.microsoft.com/office/drawing/2014/main" val="810993303"/>
                    </a:ext>
                  </a:extLst>
                </a:gridCol>
                <a:gridCol w="3840432">
                  <a:extLst>
                    <a:ext uri="{9D8B030D-6E8A-4147-A177-3AD203B41FA5}">
                      <a16:colId xmlns:a16="http://schemas.microsoft.com/office/drawing/2014/main" val="826175159"/>
                    </a:ext>
                  </a:extLst>
                </a:gridCol>
              </a:tblGrid>
              <a:tr h="290160">
                <a:tc>
                  <a:txBody>
                    <a:bodyPr/>
                    <a:lstStyle/>
                    <a:p>
                      <a:pPr algn="ctr" fontAlgn="ctr"/>
                      <a:r>
                        <a:rPr lang="it-IT" sz="1050" b="0" i="0" u="none" strike="noStrike">
                          <a:solidFill>
                            <a:srgbClr val="00000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tc gridSpan="3">
                  <a:txBody>
                    <a:bodyPr/>
                    <a:lstStyle/>
                    <a:p>
                      <a:pPr algn="ctr" rtl="0" fontAlgn="ctr"/>
                      <a:r>
                        <a:rPr lang="it-IT" sz="1050" b="1" i="0" u="none" strike="noStrike">
                          <a:solidFill>
                            <a:srgbClr val="FFFFFF"/>
                          </a:solidFill>
                          <a:effectLst/>
                          <a:latin typeface="Century Gothic" panose="020B0502020202020204" pitchFamily="34" charset="0"/>
                        </a:rPr>
                        <a:t>CONTO ECONOMICO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tc hMerge="1">
                  <a:txBody>
                    <a:bodyPr/>
                    <a:lstStyle/>
                    <a:p>
                      <a:endParaRPr lang="it-IT"/>
                    </a:p>
                  </a:txBody>
                  <a:tcPr/>
                </a:tc>
                <a:tc hMerge="1">
                  <a:txBody>
                    <a:bodyPr/>
                    <a:lstStyle/>
                    <a:p>
                      <a:endParaRPr lang="it-IT"/>
                    </a:p>
                  </a:txBody>
                  <a:tcPr/>
                </a:tc>
                <a:tc>
                  <a:txBody>
                    <a:bodyPr/>
                    <a:lstStyle/>
                    <a:p>
                      <a:pPr algn="ctr" rtl="0" fontAlgn="ctr"/>
                      <a:r>
                        <a:rPr lang="it-IT" sz="1050" b="1" i="0" u="none" strike="noStrike">
                          <a:solidFill>
                            <a:srgbClr val="FFFFFF"/>
                          </a:solidFill>
                          <a:effectLst/>
                          <a:latin typeface="Century Gothic" panose="020B0502020202020204" pitchFamily="34" charset="0"/>
                        </a:rPr>
                        <a:t>CONTO ECONOMICO RICLASSIFICATO A RICAVI E COSTO DEL VENDUTO</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extLst>
                  <a:ext uri="{0D108BD9-81ED-4DB2-BD59-A6C34878D82A}">
                    <a16:rowId xmlns:a16="http://schemas.microsoft.com/office/drawing/2014/main" val="1523022882"/>
                  </a:ext>
                </a:extLst>
              </a:tr>
              <a:tr h="148001">
                <a:tc>
                  <a:txBody>
                    <a:bodyPr/>
                    <a:lstStyle/>
                    <a:p>
                      <a:pPr algn="ctr" rtl="0" fontAlgn="ctr"/>
                      <a:r>
                        <a:rPr lang="it-IT" sz="1050" b="1" i="0" u="none" strike="noStrike">
                          <a:solidFill>
                            <a:srgbClr val="404040"/>
                          </a:solidFill>
                          <a:effectLst/>
                          <a:latin typeface="Century Gothic" panose="020B0502020202020204" pitchFamily="34" charset="0"/>
                        </a:rPr>
                        <a:t> B)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050" b="1" i="0" u="none" strike="noStrike">
                          <a:solidFill>
                            <a:srgbClr val="404040"/>
                          </a:solidFill>
                          <a:effectLst/>
                          <a:latin typeface="Century Gothic" panose="020B0502020202020204" pitchFamily="34" charset="0"/>
                        </a:rPr>
                        <a:t> COSTI DELLA PRODUZIONE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050" b="0" i="0"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882267502"/>
                  </a:ext>
                </a:extLst>
              </a:tr>
              <a:tr h="250541">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6)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Per materie prime, sussidiarie, di consumo e merci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Costo del venduto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302518464"/>
                  </a:ext>
                </a:extLst>
              </a:tr>
              <a:tr h="148001">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7)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Per servizi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Costo del venduto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753182313"/>
                  </a:ext>
                </a:extLst>
              </a:tr>
              <a:tr h="180711">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8)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dirty="0">
                          <a:solidFill>
                            <a:srgbClr val="404040"/>
                          </a:solidFill>
                          <a:effectLst/>
                          <a:latin typeface="Century Gothic" panose="020B0502020202020204" pitchFamily="34" charset="0"/>
                        </a:rPr>
                        <a:t> Per godimento di be	ni di terzi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Costo del venduto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610009994"/>
                  </a:ext>
                </a:extLst>
              </a:tr>
              <a:tr h="148001">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9)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Per il personale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814739994"/>
                  </a:ext>
                </a:extLst>
              </a:tr>
              <a:tr h="148001">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a)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salari e stipendi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5">
                  <a:txBody>
                    <a:bodyPr/>
                    <a:lstStyle/>
                    <a:p>
                      <a:pPr algn="ctr" rtl="0" fontAlgn="ctr"/>
                      <a:r>
                        <a:rPr lang="it-IT" sz="1050" b="0" i="0" u="none" strike="noStrike">
                          <a:solidFill>
                            <a:srgbClr val="0070C0"/>
                          </a:solidFill>
                          <a:effectLst/>
                          <a:latin typeface="Century Gothic" panose="020B0502020202020204" pitchFamily="34" charset="0"/>
                        </a:rPr>
                        <a:t> Costo del venduto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982674106"/>
                  </a:ext>
                </a:extLst>
              </a:tr>
              <a:tr h="148001">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b)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oneri sociali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4157176981"/>
                  </a:ext>
                </a:extLst>
              </a:tr>
              <a:tr h="148001">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c)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trattamento di fine rapporto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3706743274"/>
                  </a:ext>
                </a:extLst>
              </a:tr>
              <a:tr h="148001">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d)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trattamento di quiescenza e simili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3458434564"/>
                  </a:ext>
                </a:extLst>
              </a:tr>
              <a:tr h="148001">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e)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altri costi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303981457"/>
                  </a:ext>
                </a:extLst>
              </a:tr>
              <a:tr h="148001">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Totale costi per il personale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413952977"/>
                  </a:ext>
                </a:extLst>
              </a:tr>
              <a:tr h="148001">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10)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Ammortamenti e svalutazioni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235978169"/>
                  </a:ext>
                </a:extLst>
              </a:tr>
              <a:tr h="254692">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a)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ammortamento immobilizzazioni immateriali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0" u="none" strike="noStrike">
                          <a:solidFill>
                            <a:srgbClr val="0070C0"/>
                          </a:solidFill>
                          <a:effectLst/>
                          <a:latin typeface="Century Gothic" panose="020B0502020202020204" pitchFamily="34" charset="0"/>
                        </a:rPr>
                        <a:t> Costo del venduto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96003689"/>
                  </a:ext>
                </a:extLst>
              </a:tr>
              <a:tr h="254692">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b)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ammortamento immobilizzazioni materiali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0" u="none" strike="noStrike">
                          <a:solidFill>
                            <a:srgbClr val="0070C0"/>
                          </a:solidFill>
                          <a:effectLst/>
                          <a:latin typeface="Century Gothic" panose="020B0502020202020204" pitchFamily="34" charset="0"/>
                        </a:rPr>
                        <a:t> Costo del venduto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233319409"/>
                  </a:ext>
                </a:extLst>
              </a:tr>
              <a:tr h="269674">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c)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altre svalutazioni delle immobilizzazioni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0" u="none" strike="noStrike">
                          <a:solidFill>
                            <a:srgbClr val="0070C0"/>
                          </a:solidFill>
                          <a:effectLst/>
                          <a:latin typeface="Century Gothic" panose="020B0502020202020204" pitchFamily="34" charset="0"/>
                        </a:rPr>
                        <a:t> Componenti straordinari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018761433"/>
                  </a:ext>
                </a:extLst>
              </a:tr>
              <a:tr h="382039">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d)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svalutazione dei crediti compresi nell'attivo circolante e delle disponibilità liquide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0" u="none" strike="noStrike">
                          <a:solidFill>
                            <a:srgbClr val="0070C0"/>
                          </a:solidFill>
                          <a:effectLst/>
                          <a:latin typeface="Century Gothic" panose="020B0502020202020204" pitchFamily="34" charset="0"/>
                        </a:rPr>
                        <a:t> Costo del venduto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147490318"/>
                  </a:ext>
                </a:extLst>
              </a:tr>
              <a:tr h="148001">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Totale ammortamenti e svalutazioni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787716737"/>
                  </a:ext>
                </a:extLst>
              </a:tr>
              <a:tr h="290160">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11)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Variazioni delle rimanenze di materie prime sussidiarie, di consumo e merci (+) -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Costo del venduto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589364747"/>
                  </a:ext>
                </a:extLst>
              </a:tr>
              <a:tr h="148001">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12)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Accantonamenti per rischi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Costo del venduto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488042931"/>
                  </a:ext>
                </a:extLst>
              </a:tr>
              <a:tr h="148001">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13)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Altri accantonamenti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Costo del venduto (*)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863204066"/>
                  </a:ext>
                </a:extLst>
              </a:tr>
              <a:tr h="1098437">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1" i="1" u="none" strike="noStrike">
                          <a:solidFill>
                            <a:srgbClr val="404040"/>
                          </a:solidFill>
                          <a:effectLst/>
                          <a:latin typeface="Century Gothic" panose="020B0502020202020204" pitchFamily="34" charset="0"/>
                        </a:rPr>
                        <a:t> 14)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Oneri diversi di gestione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050" b="0" i="0" u="none" strike="noStrike" dirty="0">
                          <a:solidFill>
                            <a:srgbClr val="0070C0"/>
                          </a:solidFill>
                          <a:effectLst/>
                          <a:latin typeface="Century Gothic" panose="020B0502020202020204" pitchFamily="34" charset="0"/>
                        </a:rPr>
                        <a:t>Distinguere se:</a:t>
                      </a:r>
                      <a:br>
                        <a:rPr lang="it-IT" sz="1050" b="0" i="0" u="none" strike="noStrike" dirty="0">
                          <a:solidFill>
                            <a:srgbClr val="0070C0"/>
                          </a:solidFill>
                          <a:effectLst/>
                          <a:latin typeface="Century Gothic" panose="020B0502020202020204" pitchFamily="34" charset="0"/>
                        </a:rPr>
                      </a:br>
                      <a:r>
                        <a:rPr lang="it-IT" sz="1050" b="0" i="0" u="none" strike="noStrike" dirty="0">
                          <a:solidFill>
                            <a:srgbClr val="0070C0"/>
                          </a:solidFill>
                          <a:effectLst/>
                          <a:latin typeface="Century Gothic" panose="020B0502020202020204" pitchFamily="34" charset="0"/>
                        </a:rPr>
                        <a:t>1) perdite su crediti esercizio = Costo del venduto;</a:t>
                      </a:r>
                      <a:br>
                        <a:rPr lang="it-IT" sz="1050" b="0" i="0" u="none" strike="noStrike" dirty="0">
                          <a:solidFill>
                            <a:srgbClr val="0070C0"/>
                          </a:solidFill>
                          <a:effectLst/>
                          <a:latin typeface="Century Gothic" panose="020B0502020202020204" pitchFamily="34" charset="0"/>
                        </a:rPr>
                      </a:br>
                      <a:r>
                        <a:rPr lang="it-IT" sz="1050" b="0" i="0" u="none" strike="noStrike" dirty="0">
                          <a:solidFill>
                            <a:srgbClr val="0070C0"/>
                          </a:solidFill>
                          <a:effectLst/>
                          <a:latin typeface="Century Gothic" panose="020B0502020202020204" pitchFamily="34" charset="0"/>
                        </a:rPr>
                        <a:t>2) perdite su crediti esercizi precedenti = Componenti straordinari;</a:t>
                      </a:r>
                      <a:br>
                        <a:rPr lang="it-IT" sz="1050" b="0" i="0" u="none" strike="noStrike" dirty="0">
                          <a:solidFill>
                            <a:srgbClr val="0070C0"/>
                          </a:solidFill>
                          <a:effectLst/>
                          <a:latin typeface="Century Gothic" panose="020B0502020202020204" pitchFamily="34" charset="0"/>
                        </a:rPr>
                      </a:br>
                      <a:r>
                        <a:rPr lang="it-IT" sz="1050" b="0" i="0" u="none" strike="noStrike" dirty="0">
                          <a:solidFill>
                            <a:srgbClr val="0070C0"/>
                          </a:solidFill>
                          <a:effectLst/>
                          <a:latin typeface="Century Gothic" panose="020B0502020202020204" pitchFamily="34" charset="0"/>
                        </a:rPr>
                        <a:t>3) minusvalenze = Componenti straordinari;</a:t>
                      </a:r>
                      <a:br>
                        <a:rPr lang="it-IT" sz="1050" b="0" i="0" u="none" strike="noStrike" dirty="0">
                          <a:solidFill>
                            <a:srgbClr val="0070C0"/>
                          </a:solidFill>
                          <a:effectLst/>
                          <a:latin typeface="Century Gothic" panose="020B0502020202020204" pitchFamily="34" charset="0"/>
                        </a:rPr>
                      </a:br>
                      <a:r>
                        <a:rPr lang="it-IT" sz="1050" b="0" i="0" u="none" strike="noStrike" dirty="0">
                          <a:solidFill>
                            <a:srgbClr val="0070C0"/>
                          </a:solidFill>
                          <a:effectLst/>
                          <a:latin typeface="Century Gothic" panose="020B0502020202020204" pitchFamily="34" charset="0"/>
                        </a:rPr>
                        <a:t>4) Altri costi operativi = Costo del venduto;</a:t>
                      </a:r>
                      <a:br>
                        <a:rPr lang="it-IT" sz="1050" b="0" i="0" u="none" strike="noStrike" dirty="0">
                          <a:solidFill>
                            <a:srgbClr val="0070C0"/>
                          </a:solidFill>
                          <a:effectLst/>
                          <a:latin typeface="Century Gothic" panose="020B0502020202020204" pitchFamily="34" charset="0"/>
                        </a:rPr>
                      </a:br>
                      <a:r>
                        <a:rPr lang="it-IT" sz="1050" b="0" i="0" u="none" strike="noStrike" dirty="0">
                          <a:solidFill>
                            <a:srgbClr val="0070C0"/>
                          </a:solidFill>
                          <a:effectLst/>
                          <a:latin typeface="Century Gothic" panose="020B0502020202020204" pitchFamily="34" charset="0"/>
                        </a:rPr>
                        <a:t>5) Sopravvenienze passive = Componenti straordinari.</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333207438"/>
                  </a:ext>
                </a:extLst>
              </a:tr>
              <a:tr h="148001">
                <a:tc>
                  <a:txBody>
                    <a:bodyPr/>
                    <a:lstStyle/>
                    <a:p>
                      <a:pPr algn="ctr" rtl="0" fontAlgn="ctr"/>
                      <a:r>
                        <a:rPr lang="it-IT" sz="1050" b="1" i="0"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r" rtl="0" fontAlgn="ctr"/>
                      <a:r>
                        <a:rPr lang="it-IT" sz="1050" b="1" i="0" u="none" strike="noStrike">
                          <a:solidFill>
                            <a:srgbClr val="404040"/>
                          </a:solidFill>
                          <a:effectLst/>
                          <a:latin typeface="Century Gothic" panose="020B0502020202020204" pitchFamily="34" charset="0"/>
                        </a:rPr>
                        <a:t> Totale costi della produzione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4101534872"/>
                  </a:ext>
                </a:extLst>
              </a:tr>
              <a:tr h="148001">
                <a:tc>
                  <a:txBody>
                    <a:bodyPr/>
                    <a:lstStyle/>
                    <a:p>
                      <a:pPr algn="ctr" rtl="0" fontAlgn="ctr"/>
                      <a:r>
                        <a:rPr lang="it-IT" sz="1050" b="1" i="0"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r" rtl="0" fontAlgn="ctr"/>
                      <a:r>
                        <a:rPr lang="it-IT" sz="1050" b="1" i="0" u="none" strike="noStrike">
                          <a:solidFill>
                            <a:srgbClr val="404040"/>
                          </a:solidFill>
                          <a:effectLst/>
                          <a:latin typeface="Century Gothic" panose="020B0502020202020204" pitchFamily="34" charset="0"/>
                        </a:rPr>
                        <a:t> Differenza tra valore e costi della produzione (A - B)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050" b="0" i="0" u="none" strike="noStrike" dirty="0">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3849700137"/>
                  </a:ext>
                </a:extLst>
              </a:tr>
            </a:tbl>
          </a:graphicData>
        </a:graphic>
      </p:graphicFrame>
    </p:spTree>
    <p:extLst>
      <p:ext uri="{BB962C8B-B14F-4D97-AF65-F5344CB8AC3E}">
        <p14:creationId xmlns:p14="http://schemas.microsoft.com/office/powerpoint/2010/main" val="19534985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Riflessioni per la riclassificazione</a:t>
            </a:r>
          </a:p>
        </p:txBody>
      </p:sp>
      <p:graphicFrame>
        <p:nvGraphicFramePr>
          <p:cNvPr id="5" name="Tabella 4">
            <a:extLst>
              <a:ext uri="{FF2B5EF4-FFF2-40B4-BE49-F238E27FC236}">
                <a16:creationId xmlns:a16="http://schemas.microsoft.com/office/drawing/2014/main" id="{9EDC59BB-D074-41CD-833D-0E379892D057}"/>
              </a:ext>
            </a:extLst>
          </p:cNvPr>
          <p:cNvGraphicFramePr>
            <a:graphicFrameLocks noGrp="1"/>
          </p:cNvGraphicFramePr>
          <p:nvPr>
            <p:extLst>
              <p:ext uri="{D42A27DB-BD31-4B8C-83A1-F6EECF244321}">
                <p14:modId xmlns:p14="http://schemas.microsoft.com/office/powerpoint/2010/main" val="4203218282"/>
              </p:ext>
            </p:extLst>
          </p:nvPr>
        </p:nvGraphicFramePr>
        <p:xfrm>
          <a:off x="132348" y="497907"/>
          <a:ext cx="8936556" cy="6244359"/>
        </p:xfrm>
        <a:graphic>
          <a:graphicData uri="http://schemas.openxmlformats.org/drawingml/2006/table">
            <a:tbl>
              <a:tblPr/>
              <a:tblGrid>
                <a:gridCol w="347725">
                  <a:extLst>
                    <a:ext uri="{9D8B030D-6E8A-4147-A177-3AD203B41FA5}">
                      <a16:colId xmlns:a16="http://schemas.microsoft.com/office/drawing/2014/main" val="3855499105"/>
                    </a:ext>
                  </a:extLst>
                </a:gridCol>
                <a:gridCol w="591134">
                  <a:extLst>
                    <a:ext uri="{9D8B030D-6E8A-4147-A177-3AD203B41FA5}">
                      <a16:colId xmlns:a16="http://schemas.microsoft.com/office/drawing/2014/main" val="3668384275"/>
                    </a:ext>
                  </a:extLst>
                </a:gridCol>
                <a:gridCol w="365113">
                  <a:extLst>
                    <a:ext uri="{9D8B030D-6E8A-4147-A177-3AD203B41FA5}">
                      <a16:colId xmlns:a16="http://schemas.microsoft.com/office/drawing/2014/main" val="266625614"/>
                    </a:ext>
                  </a:extLst>
                </a:gridCol>
                <a:gridCol w="3807599">
                  <a:extLst>
                    <a:ext uri="{9D8B030D-6E8A-4147-A177-3AD203B41FA5}">
                      <a16:colId xmlns:a16="http://schemas.microsoft.com/office/drawing/2014/main" val="3876828046"/>
                    </a:ext>
                  </a:extLst>
                </a:gridCol>
                <a:gridCol w="3824985">
                  <a:extLst>
                    <a:ext uri="{9D8B030D-6E8A-4147-A177-3AD203B41FA5}">
                      <a16:colId xmlns:a16="http://schemas.microsoft.com/office/drawing/2014/main" val="3533400107"/>
                    </a:ext>
                  </a:extLst>
                </a:gridCol>
              </a:tblGrid>
              <a:tr h="273715">
                <a:tc gridSpan="4">
                  <a:txBody>
                    <a:bodyPr/>
                    <a:lstStyle/>
                    <a:p>
                      <a:pPr algn="ctr" rtl="0" fontAlgn="ctr"/>
                      <a:r>
                        <a:rPr lang="it-IT" sz="1100" b="1" i="0" u="none" strike="noStrike">
                          <a:solidFill>
                            <a:srgbClr val="FFFFFF"/>
                          </a:solidFill>
                          <a:effectLst/>
                          <a:latin typeface="Century Gothic" panose="020B0502020202020204" pitchFamily="34" charset="0"/>
                        </a:rPr>
                        <a:t> CONTO ECONOMICO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p>
                      <a:pPr algn="ctr" rtl="0" fontAlgn="ctr"/>
                      <a:r>
                        <a:rPr lang="it-IT" sz="1100" b="1" i="0" u="none" strike="noStrike">
                          <a:solidFill>
                            <a:srgbClr val="FFFFFF"/>
                          </a:solidFill>
                          <a:effectLst/>
                          <a:latin typeface="Century Gothic" panose="020B0502020202020204" pitchFamily="34" charset="0"/>
                        </a:rPr>
                        <a:t>CONTO ECONOMICO RICLASSIFICATO A RICAVI E COSTO DEL VENDUTO</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extLst>
                  <a:ext uri="{0D108BD9-81ED-4DB2-BD59-A6C34878D82A}">
                    <a16:rowId xmlns:a16="http://schemas.microsoft.com/office/drawing/2014/main" val="290224189"/>
                  </a:ext>
                </a:extLst>
              </a:tr>
              <a:tr h="142244">
                <a:tc>
                  <a:txBody>
                    <a:bodyPr/>
                    <a:lstStyle/>
                    <a:p>
                      <a:pPr algn="ctr" rtl="0" fontAlgn="ctr"/>
                      <a:r>
                        <a:rPr lang="it-IT" sz="1100" b="1" i="0" u="none" strike="noStrike">
                          <a:solidFill>
                            <a:srgbClr val="404040"/>
                          </a:solidFill>
                          <a:effectLst/>
                          <a:latin typeface="Century Gothic" panose="020B0502020202020204" pitchFamily="34" charset="0"/>
                        </a:rPr>
                        <a:t>C)</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100" b="1" i="0" u="none" strike="noStrike">
                          <a:solidFill>
                            <a:srgbClr val="404040"/>
                          </a:solidFill>
                          <a:effectLst/>
                          <a:latin typeface="Century Gothic" panose="020B0502020202020204" pitchFamily="34" charset="0"/>
                        </a:rPr>
                        <a:t> PROVENTI ED ONERI FINANZIARI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100" b="0" i="0"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3388886653"/>
                  </a:ext>
                </a:extLst>
              </a:tr>
              <a:tr h="142244">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1" u="none" strike="noStrike">
                          <a:solidFill>
                            <a:srgbClr val="404040"/>
                          </a:solidFill>
                          <a:effectLst/>
                          <a:latin typeface="Century Gothic" panose="020B0502020202020204" pitchFamily="34" charset="0"/>
                        </a:rPr>
                        <a:t> 15)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1" i="1" u="none" strike="noStrike">
                          <a:solidFill>
                            <a:srgbClr val="404040"/>
                          </a:solidFill>
                          <a:effectLst/>
                          <a:latin typeface="Century Gothic" panose="020B0502020202020204" pitchFamily="34" charset="0"/>
                        </a:rPr>
                        <a:t> Proventi da partecipazioni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100" b="0" i="0" u="none" strike="noStrike">
                          <a:solidFill>
                            <a:srgbClr val="0070C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008312492"/>
                  </a:ext>
                </a:extLst>
              </a:tr>
              <a:tr h="140809">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 a)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404040"/>
                          </a:solidFill>
                          <a:effectLst/>
                          <a:latin typeface="Century Gothic" panose="020B0502020202020204" pitchFamily="34" charset="0"/>
                        </a:rPr>
                        <a:t> in imprese controllate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5">
                  <a:txBody>
                    <a:bodyPr/>
                    <a:lstStyle/>
                    <a:p>
                      <a:pPr algn="ctr" rtl="0" fontAlgn="ctr"/>
                      <a:r>
                        <a:rPr lang="it-IT" sz="1100" b="0" i="0" u="none" strike="noStrike">
                          <a:solidFill>
                            <a:srgbClr val="0070C0"/>
                          </a:solidFill>
                          <a:effectLst/>
                          <a:latin typeface="Century Gothic" panose="020B0502020202020204" pitchFamily="34" charset="0"/>
                        </a:rPr>
                        <a:t> Gestione accessoria (extra-caratterist.)</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820709085"/>
                  </a:ext>
                </a:extLst>
              </a:tr>
              <a:tr h="140809">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 b)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404040"/>
                          </a:solidFill>
                          <a:effectLst/>
                          <a:latin typeface="Century Gothic" panose="020B0502020202020204" pitchFamily="34" charset="0"/>
                        </a:rPr>
                        <a:t> in imprese collegate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250853689"/>
                  </a:ext>
                </a:extLst>
              </a:tr>
              <a:tr h="140809">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 c)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404040"/>
                          </a:solidFill>
                          <a:effectLst/>
                          <a:latin typeface="Century Gothic" panose="020B0502020202020204" pitchFamily="34" charset="0"/>
                        </a:rPr>
                        <a:t> in imprese controllanti</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219232647"/>
                  </a:ext>
                </a:extLst>
              </a:tr>
              <a:tr h="154981">
                <a:tc>
                  <a:txBody>
                    <a:bodyPr/>
                    <a:lstStyle/>
                    <a:p>
                      <a:pPr algn="ctr" fontAlgn="ctr"/>
                      <a:r>
                        <a:rPr lang="it-IT" sz="1100" b="0" i="0" u="none" strike="noStrike" dirty="0">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d)</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404040"/>
                          </a:solidFill>
                          <a:effectLst/>
                          <a:latin typeface="Century Gothic" panose="020B0502020202020204" pitchFamily="34" charset="0"/>
                        </a:rPr>
                        <a:t>in imprese sottoposte al controllo delle controllanti</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3434472087"/>
                  </a:ext>
                </a:extLst>
              </a:tr>
              <a:tr h="142244">
                <a:tc>
                  <a:txBody>
                    <a:bodyPr/>
                    <a:lstStyle/>
                    <a:p>
                      <a:pPr algn="ctr" rtl="0" fontAlgn="ctr"/>
                      <a:r>
                        <a:rPr lang="it-IT" sz="1100" b="0" i="0" u="none" strike="noStrike">
                          <a:solidFill>
                            <a:srgbClr val="00000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e)</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404040"/>
                          </a:solidFill>
                          <a:effectLst/>
                          <a:latin typeface="Century Gothic" panose="020B0502020202020204" pitchFamily="34" charset="0"/>
                        </a:rPr>
                        <a:t>in altre imprese</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64706169"/>
                  </a:ext>
                </a:extLst>
              </a:tr>
              <a:tr h="140809">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100" b="1" i="1" u="none" strike="noStrike">
                          <a:solidFill>
                            <a:srgbClr val="404040"/>
                          </a:solidFill>
                          <a:effectLst/>
                          <a:latin typeface="Century Gothic" panose="020B0502020202020204" pitchFamily="34" charset="0"/>
                        </a:rPr>
                        <a:t> Totale proventi da partecipazioni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a:txBody>
                    <a:bodyPr/>
                    <a:lstStyle/>
                    <a:p>
                      <a:pPr algn="l" rtl="0" fontAlgn="ctr"/>
                      <a:r>
                        <a:rPr lang="it-IT" sz="1100" b="1"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391401838"/>
                  </a:ext>
                </a:extLst>
              </a:tr>
              <a:tr h="142244">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1" u="none" strike="noStrike">
                          <a:solidFill>
                            <a:srgbClr val="404040"/>
                          </a:solidFill>
                          <a:effectLst/>
                          <a:latin typeface="Century Gothic" panose="020B0502020202020204" pitchFamily="34" charset="0"/>
                        </a:rPr>
                        <a:t> 16)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1" i="1" u="none" strike="noStrike">
                          <a:solidFill>
                            <a:srgbClr val="404040"/>
                          </a:solidFill>
                          <a:effectLst/>
                          <a:latin typeface="Century Gothic" panose="020B0502020202020204" pitchFamily="34" charset="0"/>
                        </a:rPr>
                        <a:t> Altri proventi finanziari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100" b="0" i="0" u="none" strike="noStrike">
                          <a:solidFill>
                            <a:srgbClr val="0070C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012471653"/>
                  </a:ext>
                </a:extLst>
              </a:tr>
              <a:tr h="142244">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 a)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0" i="1" u="none" strike="noStrike">
                          <a:solidFill>
                            <a:srgbClr val="404040"/>
                          </a:solidFill>
                          <a:effectLst/>
                          <a:latin typeface="Century Gothic" panose="020B0502020202020204" pitchFamily="34" charset="0"/>
                        </a:rPr>
                        <a:t> da crediti iscritti nelle immobilizzazioni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899761276"/>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terzi</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5">
                  <a:txBody>
                    <a:bodyPr/>
                    <a:lstStyle/>
                    <a:p>
                      <a:pPr algn="ctr" rtl="0" fontAlgn="ctr"/>
                      <a:r>
                        <a:rPr lang="it-IT" sz="1100" b="0" i="0" u="none" strike="noStrike">
                          <a:solidFill>
                            <a:srgbClr val="0070C0"/>
                          </a:solidFill>
                          <a:effectLst/>
                          <a:latin typeface="Century Gothic" panose="020B0502020202020204" pitchFamily="34" charset="0"/>
                        </a:rPr>
                        <a:t> Gestione accessoria (extra-caratterist.)</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325205583"/>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II</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imprese controllate</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781113312"/>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III</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imprese collegate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228730807"/>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IV</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imprese controllanti</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479498798"/>
                  </a:ext>
                </a:extLst>
              </a:tr>
              <a:tr h="168552">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V</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imprese sottoposte al controllo delle controllanti</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809363953"/>
                  </a:ext>
                </a:extLst>
              </a:tr>
              <a:tr h="142244">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0" i="1" u="none" strike="noStrike">
                          <a:solidFill>
                            <a:srgbClr val="404040"/>
                          </a:solidFill>
                          <a:effectLst/>
                          <a:latin typeface="Century Gothic" panose="020B0502020202020204" pitchFamily="34" charset="0"/>
                        </a:rPr>
                        <a:t> totale da crediti iscritti nelle immobilizzazioni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215504899"/>
                  </a:ext>
                </a:extLst>
              </a:tr>
              <a:tr h="273715">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 b)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0" i="1" u="none" strike="noStrike">
                          <a:solidFill>
                            <a:srgbClr val="404040"/>
                          </a:solidFill>
                          <a:effectLst/>
                          <a:latin typeface="Century Gothic" panose="020B0502020202020204" pitchFamily="34" charset="0"/>
                        </a:rPr>
                        <a:t> da titoli iscritti nelle immobilizzazioni che non costituiscono partecipazioni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100" b="0" i="0" u="none" strike="noStrike">
                          <a:solidFill>
                            <a:srgbClr val="0070C0"/>
                          </a:solidFill>
                          <a:effectLst/>
                          <a:latin typeface="Century Gothic" panose="020B0502020202020204" pitchFamily="34" charset="0"/>
                        </a:rPr>
                        <a:t> Gestione accessoria (extra-caratterist.)</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537090180"/>
                  </a:ext>
                </a:extLst>
              </a:tr>
              <a:tr h="273715">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 c)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0" i="1" u="none" strike="noStrike" dirty="0">
                          <a:solidFill>
                            <a:srgbClr val="404040"/>
                          </a:solidFill>
                          <a:effectLst/>
                          <a:latin typeface="Century Gothic" panose="020B0502020202020204" pitchFamily="34" charset="0"/>
                        </a:rPr>
                        <a:t> da titoli iscritti nell'attivo circolante che non costituiscono partecipazioni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100" b="0" i="0" u="none" strike="noStrike">
                          <a:solidFill>
                            <a:srgbClr val="0070C0"/>
                          </a:solidFill>
                          <a:effectLst/>
                          <a:latin typeface="Century Gothic" panose="020B0502020202020204" pitchFamily="34" charset="0"/>
                        </a:rPr>
                        <a:t> Gestione accessoria (extra-caratterist.)</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955847159"/>
                  </a:ext>
                </a:extLst>
              </a:tr>
              <a:tr h="142244">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 d)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0" i="1" u="none" strike="noStrike">
                          <a:solidFill>
                            <a:srgbClr val="404040"/>
                          </a:solidFill>
                          <a:effectLst/>
                          <a:latin typeface="Century Gothic" panose="020B0502020202020204" pitchFamily="34" charset="0"/>
                        </a:rPr>
                        <a:t> proventi diversi dai precedenti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008383343"/>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da terzi</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5">
                  <a:txBody>
                    <a:bodyPr/>
                    <a:lstStyle/>
                    <a:p>
                      <a:pPr algn="ctr" rtl="0" fontAlgn="ctr"/>
                      <a:r>
                        <a:rPr lang="it-IT" sz="1100" b="0" i="0" u="none" strike="noStrike">
                          <a:solidFill>
                            <a:srgbClr val="0070C0"/>
                          </a:solidFill>
                          <a:effectLst/>
                          <a:latin typeface="Century Gothic" panose="020B0502020202020204" pitchFamily="34" charset="0"/>
                        </a:rPr>
                        <a:t> Gestione accessoria (extra-caratterist.)</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039988392"/>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II</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imprese controllate</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188825049"/>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III</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imprese collegate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4051843451"/>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IV</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imprese controllanti</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519649631"/>
                  </a:ext>
                </a:extLst>
              </a:tr>
              <a:tr h="143726">
                <a:tc>
                  <a:txBody>
                    <a:bodyPr/>
                    <a:lstStyle/>
                    <a:p>
                      <a:pPr algn="ctr" rtl="0" fontAlgn="ctr"/>
                      <a:r>
                        <a:rPr lang="it-IT" sz="1100" b="0" i="0"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0" u="none" strike="noStrike" dirty="0">
                          <a:solidFill>
                            <a:srgbClr val="404040"/>
                          </a:solidFill>
                          <a:effectLst/>
                          <a:latin typeface="Century Gothic" panose="020B0502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V</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imprese sottoposte al controllo delle controllanti</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391811571"/>
                  </a:ext>
                </a:extLst>
              </a:tr>
              <a:tr h="142244">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ctr" rtl="0" fontAlgn="ctr"/>
                      <a:r>
                        <a:rPr lang="it-IT" sz="1100" b="0" i="1" u="none" strike="noStrike">
                          <a:solidFill>
                            <a:srgbClr val="404040"/>
                          </a:solidFill>
                          <a:effectLst/>
                          <a:latin typeface="Century Gothic" panose="020B0502020202020204" pitchFamily="34" charset="0"/>
                        </a:rPr>
                        <a:t> totale proventi diversi dai precedenti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369750691"/>
                  </a:ext>
                </a:extLst>
              </a:tr>
              <a:tr h="140809">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100" b="1" i="1" u="none" strike="noStrike">
                          <a:solidFill>
                            <a:srgbClr val="404040"/>
                          </a:solidFill>
                          <a:effectLst/>
                          <a:latin typeface="Century Gothic" panose="020B0502020202020204" pitchFamily="34" charset="0"/>
                        </a:rPr>
                        <a:t> Totale altri proventi finanziari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a:txBody>
                    <a:bodyPr/>
                    <a:lstStyle/>
                    <a:p>
                      <a:pPr algn="l" rtl="0" fontAlgn="ctr"/>
                      <a:r>
                        <a:rPr lang="it-IT" sz="1100" b="1"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909711597"/>
                  </a:ext>
                </a:extLst>
              </a:tr>
              <a:tr h="140809">
                <a:tc>
                  <a:txBody>
                    <a:bodyPr/>
                    <a:lstStyle/>
                    <a:p>
                      <a:pPr algn="l" fontAlgn="b"/>
                      <a:endParaRPr lang="it-IT" sz="1100" b="0" i="0" u="none" strike="noStrike">
                        <a:solidFill>
                          <a:srgbClr val="000000"/>
                        </a:solidFill>
                        <a:effectLst/>
                        <a:latin typeface="Calibri" panose="020F0502020204030204" pitchFamily="34" charset="0"/>
                      </a:endParaRPr>
                    </a:p>
                  </a:txBody>
                  <a:tcPr marL="6343" marR="6343" marT="6343"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1" u="none" strike="noStrike">
                          <a:solidFill>
                            <a:srgbClr val="404040"/>
                          </a:solidFill>
                          <a:effectLst/>
                          <a:latin typeface="Century Gothic" panose="020B0502020202020204" pitchFamily="34" charset="0"/>
                        </a:rPr>
                        <a:t> 17)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1" i="1" u="none" strike="noStrike">
                          <a:solidFill>
                            <a:srgbClr val="404040"/>
                          </a:solidFill>
                          <a:effectLst/>
                          <a:latin typeface="Century Gothic" panose="020B0502020202020204" pitchFamily="34" charset="0"/>
                        </a:rPr>
                        <a:t> Interessi ed altri oneri finanziari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100" b="1"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594343933"/>
                  </a:ext>
                </a:extLst>
              </a:tr>
              <a:tr h="142244">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terzi</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4">
                  <a:txBody>
                    <a:bodyPr/>
                    <a:lstStyle/>
                    <a:p>
                      <a:pPr algn="ctr" rtl="0" fontAlgn="ctr"/>
                      <a:r>
                        <a:rPr lang="it-IT" sz="1100" b="0" i="0" u="none" strike="noStrike">
                          <a:solidFill>
                            <a:srgbClr val="0070C0"/>
                          </a:solidFill>
                          <a:effectLst/>
                          <a:latin typeface="Century Gothic" panose="020B0502020202020204" pitchFamily="34" charset="0"/>
                        </a:rPr>
                        <a:t>Oneri finanziari</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936022396"/>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II</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imprese controllate</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617156721"/>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III</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dirty="0">
                          <a:solidFill>
                            <a:srgbClr val="404040"/>
                          </a:solidFill>
                          <a:effectLst/>
                          <a:latin typeface="Century Gothic" panose="020B0502020202020204" pitchFamily="34" charset="0"/>
                        </a:rPr>
                        <a:t>verso imprese collegate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4241396465"/>
                  </a:ext>
                </a:extLst>
              </a:tr>
              <a:tr h="142244">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404040"/>
                          </a:solidFill>
                          <a:effectLst/>
                          <a:latin typeface="Century Gothic" panose="020B0502020202020204" pitchFamily="34" charset="0"/>
                        </a:rPr>
                        <a:t>IV</a:t>
                      </a:r>
                    </a:p>
                  </a:txBody>
                  <a:tcPr marL="6343" marR="6343" marT="6343"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0" u="none" strike="noStrike">
                          <a:solidFill>
                            <a:srgbClr val="404040"/>
                          </a:solidFill>
                          <a:effectLst/>
                          <a:latin typeface="Century Gothic" panose="020B0502020202020204" pitchFamily="34" charset="0"/>
                        </a:rPr>
                        <a:t>verso imprese controllanti</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566779146"/>
                  </a:ext>
                </a:extLst>
              </a:tr>
              <a:tr h="142244">
                <a:tc>
                  <a:txBody>
                    <a:bodyPr/>
                    <a:lstStyle/>
                    <a:p>
                      <a:pPr algn="ctr" rtl="0" fontAlgn="ctr"/>
                      <a:r>
                        <a:rPr lang="it-IT" sz="1100" b="1" i="0" u="none" strike="noStrike">
                          <a:solidFill>
                            <a:srgbClr val="40404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100" b="1" i="0" u="none" strike="noStrike" dirty="0">
                          <a:solidFill>
                            <a:srgbClr val="404040"/>
                          </a:solidFill>
                          <a:effectLst/>
                          <a:latin typeface="Century Gothic" panose="020B0502020202020204" pitchFamily="34" charset="0"/>
                        </a:rPr>
                        <a:t> Totale interessi ed altri oneri finanziari </a:t>
                      </a:r>
                    </a:p>
                  </a:txBody>
                  <a:tcPr marL="6343" marR="6343" marT="6343"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noFill/>
                  </a:tcPr>
                </a:tc>
                <a:tc hMerge="1">
                  <a:txBody>
                    <a:bodyPr/>
                    <a:lstStyle/>
                    <a:p>
                      <a:endParaRPr lang="it-IT"/>
                    </a:p>
                  </a:txBody>
                  <a:tcPr/>
                </a:tc>
                <a:tc hMerge="1">
                  <a:txBody>
                    <a:bodyPr/>
                    <a:lstStyle/>
                    <a:p>
                      <a:endParaRPr lang="it-IT"/>
                    </a:p>
                  </a:txBody>
                  <a:tcPr/>
                </a:tc>
                <a:tc>
                  <a:txBody>
                    <a:bodyPr/>
                    <a:lstStyle/>
                    <a:p>
                      <a:pPr algn="l" rtl="0" fontAlgn="ctr"/>
                      <a:r>
                        <a:rPr lang="it-IT" sz="1100" b="0" i="0" u="none" strike="noStrike" dirty="0">
                          <a:solidFill>
                            <a:srgbClr val="0070C0"/>
                          </a:solidFill>
                          <a:effectLst/>
                          <a:latin typeface="Century Gothic" panose="020B0502020202020204" pitchFamily="34" charset="0"/>
                        </a:rPr>
                        <a:t> </a:t>
                      </a:r>
                    </a:p>
                  </a:txBody>
                  <a:tcPr marL="6343" marR="6343" marT="6343"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noFill/>
                  </a:tcPr>
                </a:tc>
                <a:extLst>
                  <a:ext uri="{0D108BD9-81ED-4DB2-BD59-A6C34878D82A}">
                    <a16:rowId xmlns:a16="http://schemas.microsoft.com/office/drawing/2014/main" val="2073982013"/>
                  </a:ext>
                </a:extLst>
              </a:tr>
            </a:tbl>
          </a:graphicData>
        </a:graphic>
      </p:graphicFrame>
    </p:spTree>
    <p:extLst>
      <p:ext uri="{BB962C8B-B14F-4D97-AF65-F5344CB8AC3E}">
        <p14:creationId xmlns:p14="http://schemas.microsoft.com/office/powerpoint/2010/main" val="131639483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Riflessioni per la riclassificazione</a:t>
            </a:r>
          </a:p>
        </p:txBody>
      </p:sp>
      <p:graphicFrame>
        <p:nvGraphicFramePr>
          <p:cNvPr id="6" name="Tabella 5">
            <a:extLst>
              <a:ext uri="{FF2B5EF4-FFF2-40B4-BE49-F238E27FC236}">
                <a16:creationId xmlns:a16="http://schemas.microsoft.com/office/drawing/2014/main" id="{403CCF80-01D7-41E1-8C2B-EB171BDC705B}"/>
              </a:ext>
            </a:extLst>
          </p:cNvPr>
          <p:cNvGraphicFramePr>
            <a:graphicFrameLocks noGrp="1"/>
          </p:cNvGraphicFramePr>
          <p:nvPr>
            <p:extLst>
              <p:ext uri="{D42A27DB-BD31-4B8C-83A1-F6EECF244321}">
                <p14:modId xmlns:p14="http://schemas.microsoft.com/office/powerpoint/2010/main" val="3967301713"/>
              </p:ext>
            </p:extLst>
          </p:nvPr>
        </p:nvGraphicFramePr>
        <p:xfrm>
          <a:off x="132348" y="522337"/>
          <a:ext cx="8936555" cy="5549998"/>
        </p:xfrm>
        <a:graphic>
          <a:graphicData uri="http://schemas.openxmlformats.org/drawingml/2006/table">
            <a:tbl>
              <a:tblPr/>
              <a:tblGrid>
                <a:gridCol w="347726">
                  <a:extLst>
                    <a:ext uri="{9D8B030D-6E8A-4147-A177-3AD203B41FA5}">
                      <a16:colId xmlns:a16="http://schemas.microsoft.com/office/drawing/2014/main" val="2366266160"/>
                    </a:ext>
                  </a:extLst>
                </a:gridCol>
                <a:gridCol w="591134">
                  <a:extLst>
                    <a:ext uri="{9D8B030D-6E8A-4147-A177-3AD203B41FA5}">
                      <a16:colId xmlns:a16="http://schemas.microsoft.com/office/drawing/2014/main" val="2651990552"/>
                    </a:ext>
                  </a:extLst>
                </a:gridCol>
                <a:gridCol w="365113">
                  <a:extLst>
                    <a:ext uri="{9D8B030D-6E8A-4147-A177-3AD203B41FA5}">
                      <a16:colId xmlns:a16="http://schemas.microsoft.com/office/drawing/2014/main" val="1890350956"/>
                    </a:ext>
                  </a:extLst>
                </a:gridCol>
                <a:gridCol w="3807599">
                  <a:extLst>
                    <a:ext uri="{9D8B030D-6E8A-4147-A177-3AD203B41FA5}">
                      <a16:colId xmlns:a16="http://schemas.microsoft.com/office/drawing/2014/main" val="99933851"/>
                    </a:ext>
                  </a:extLst>
                </a:gridCol>
                <a:gridCol w="3824983">
                  <a:extLst>
                    <a:ext uri="{9D8B030D-6E8A-4147-A177-3AD203B41FA5}">
                      <a16:colId xmlns:a16="http://schemas.microsoft.com/office/drawing/2014/main" val="2339068608"/>
                    </a:ext>
                  </a:extLst>
                </a:gridCol>
              </a:tblGrid>
              <a:tr h="280731">
                <a:tc gridSpan="4">
                  <a:txBody>
                    <a:bodyPr/>
                    <a:lstStyle/>
                    <a:p>
                      <a:pPr algn="ctr" rtl="0" fontAlgn="ctr"/>
                      <a:r>
                        <a:rPr lang="it-IT" sz="1200" b="1" i="0" u="none" strike="noStrike" dirty="0">
                          <a:solidFill>
                            <a:srgbClr val="FFFFFF"/>
                          </a:solidFill>
                          <a:effectLst/>
                          <a:latin typeface="Century Gothic" panose="020B0502020202020204" pitchFamily="34" charset="0"/>
                        </a:rPr>
                        <a:t>CONTO ECONOMICO </a:t>
                      </a:r>
                    </a:p>
                  </a:txBody>
                  <a:tcPr marL="8257" marR="8257" marT="8257" marB="0" anchor="ctr">
                    <a:lnL w="12700" cap="flat" cmpd="sng" algn="ctr">
                      <a:solidFill>
                        <a:schemeClr val="tx1"/>
                      </a:solidFill>
                      <a:prstDash val="solid"/>
                      <a:round/>
                      <a:headEnd type="none" w="med" len="med"/>
                      <a:tailEnd type="none" w="med" len="med"/>
                    </a:lnL>
                    <a:lnR w="635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p>
                      <a:pPr algn="ctr" rtl="0" fontAlgn="ctr"/>
                      <a:r>
                        <a:rPr lang="it-IT" sz="1200" b="1" i="0" u="none" strike="noStrike">
                          <a:solidFill>
                            <a:srgbClr val="FFFFFF"/>
                          </a:solidFill>
                          <a:effectLst/>
                          <a:latin typeface="Century Gothic" panose="020B0502020202020204" pitchFamily="34" charset="0"/>
                        </a:rPr>
                        <a:t>CONTO ECONOMICO RICLASSIFICATO A RICAVI E COSTO DEL VENDUTO</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extLst>
                  <a:ext uri="{0D108BD9-81ED-4DB2-BD59-A6C34878D82A}">
                    <a16:rowId xmlns:a16="http://schemas.microsoft.com/office/drawing/2014/main" val="3268127609"/>
                  </a:ext>
                </a:extLst>
              </a:tr>
              <a:tr h="842194">
                <a:tc>
                  <a:txBody>
                    <a:bodyPr/>
                    <a:lstStyle/>
                    <a:p>
                      <a:pPr algn="l" fontAlgn="b"/>
                      <a:r>
                        <a:rPr lang="it-IT" sz="1200" b="0" i="0" u="none" strike="noStrike" dirty="0">
                          <a:solidFill>
                            <a:srgbClr val="000000"/>
                          </a:solidFill>
                          <a:effectLst/>
                          <a:latin typeface="Calibri" panose="020F0502020204030204" pitchFamily="34" charset="0"/>
                        </a:rPr>
                        <a:t> </a:t>
                      </a:r>
                    </a:p>
                  </a:txBody>
                  <a:tcPr marL="8257" marR="8257" marT="8257" marB="0" anchor="b">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1" i="1" u="none" strike="noStrike">
                          <a:solidFill>
                            <a:srgbClr val="000000"/>
                          </a:solidFill>
                          <a:effectLst/>
                          <a:latin typeface="Century Gothic" panose="020B0502020202020204" pitchFamily="34" charset="0"/>
                        </a:rPr>
                        <a:t> 17bis)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200" b="1" i="1" u="none" strike="noStrike">
                          <a:solidFill>
                            <a:srgbClr val="000000"/>
                          </a:solidFill>
                          <a:effectLst/>
                          <a:latin typeface="Century Gothic" panose="020B0502020202020204" pitchFamily="34" charset="0"/>
                        </a:rPr>
                        <a:t> Utili (perdite) su cambi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200" b="0" i="0" u="none" strike="noStrike">
                          <a:solidFill>
                            <a:srgbClr val="0070C0"/>
                          </a:solidFill>
                          <a:effectLst/>
                          <a:latin typeface="Century Gothic" panose="020B0502020202020204" pitchFamily="34" charset="0"/>
                        </a:rPr>
                        <a:t> Il collocamento dipende dall’area di gestione cui è riferita l'operazione originaria. Se relativi a operazioni di acquisto e vendita, devono essere inseriti nel reddito operativo della gestione caratteristica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046396179"/>
                  </a:ext>
                </a:extLst>
              </a:tr>
              <a:tr h="272475">
                <a:tc>
                  <a:txBody>
                    <a:bodyPr/>
                    <a:lstStyle/>
                    <a:p>
                      <a:pPr algn="ctr" rtl="0" fontAlgn="ctr"/>
                      <a:r>
                        <a:rPr lang="it-IT" sz="1200" b="1" i="0" u="none" strike="noStrike">
                          <a:solidFill>
                            <a:srgbClr val="404040"/>
                          </a:solidFill>
                          <a:effectLst/>
                          <a:latin typeface="Century Gothic" panose="020B0502020202020204" pitchFamily="34" charset="0"/>
                        </a:rPr>
                        <a:t>D)</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200" b="1" i="0" u="none" strike="noStrike">
                          <a:solidFill>
                            <a:srgbClr val="404040"/>
                          </a:solidFill>
                          <a:effectLst/>
                          <a:latin typeface="Century Gothic" panose="020B0502020202020204" pitchFamily="34" charset="0"/>
                        </a:rPr>
                        <a:t>RETTIFICHE DI VALORE DI ATTIVITA' E PASSIVITA' FINANZIARIE</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200" b="0" i="0" u="none" strike="noStrike">
                          <a:solidFill>
                            <a:srgbClr val="40404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789223429"/>
                  </a:ext>
                </a:extLst>
              </a:tr>
              <a:tr h="140366">
                <a:tc>
                  <a:txBody>
                    <a:bodyPr/>
                    <a:lstStyle/>
                    <a:p>
                      <a:pPr algn="ctr" rtl="0" fontAlgn="ctr"/>
                      <a:r>
                        <a:rPr lang="it-IT" sz="1200" b="1"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200" b="1" i="1" u="none" strike="noStrike">
                          <a:solidFill>
                            <a:srgbClr val="000000"/>
                          </a:solidFill>
                          <a:effectLst/>
                          <a:latin typeface="Century Gothic" panose="020B0502020202020204" pitchFamily="34" charset="0"/>
                        </a:rPr>
                        <a:t> 18)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200" b="1" i="1" u="none" strike="noStrike">
                          <a:solidFill>
                            <a:srgbClr val="000000"/>
                          </a:solidFill>
                          <a:effectLst/>
                          <a:latin typeface="Century Gothic" panose="020B0502020202020204" pitchFamily="34" charset="0"/>
                        </a:rPr>
                        <a:t> Rivalutazioni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200" b="1" i="1" u="none" strike="noStrike">
                          <a:solidFill>
                            <a:srgbClr val="00000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67527677"/>
                  </a:ext>
                </a:extLst>
              </a:tr>
              <a:tr h="140366">
                <a:tc>
                  <a:txBody>
                    <a:bodyPr/>
                    <a:lstStyle/>
                    <a:p>
                      <a:pPr algn="ctr" rtl="0" fontAlgn="ctr"/>
                      <a:r>
                        <a:rPr lang="it-IT" sz="12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b"/>
                      <a:r>
                        <a:rPr lang="it-IT" sz="1200" b="0" i="0" u="none" strike="noStrike">
                          <a:solidFill>
                            <a:srgbClr val="000000"/>
                          </a:solidFill>
                          <a:effectLst/>
                          <a:latin typeface="Calibri" panose="020F0502020204030204" pitchFamily="34" charset="0"/>
                        </a:rPr>
                        <a:t> </a:t>
                      </a:r>
                    </a:p>
                  </a:txBody>
                  <a:tcPr marL="8257" marR="8257" marT="8257"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a)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di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4">
                  <a:txBody>
                    <a:bodyPr/>
                    <a:lstStyle/>
                    <a:p>
                      <a:pPr algn="l" rtl="0" fontAlgn="ctr"/>
                      <a:r>
                        <a:rPr lang="it-IT" sz="1200" b="0" i="0" u="none" strike="noStrike">
                          <a:solidFill>
                            <a:srgbClr val="0070C0"/>
                          </a:solidFill>
                          <a:effectLst/>
                          <a:latin typeface="Century Gothic" panose="020B0502020202020204" pitchFamily="34" charset="0"/>
                        </a:rPr>
                        <a:t> 1) Gestione accessoria (extra-caratterist.) (se metodo del patrimonio netto per le partecipazioni)</a:t>
                      </a:r>
                      <a:br>
                        <a:rPr lang="it-IT" sz="1200" b="0" i="0" u="none" strike="noStrike">
                          <a:solidFill>
                            <a:srgbClr val="0070C0"/>
                          </a:solidFill>
                          <a:effectLst/>
                          <a:latin typeface="Century Gothic" panose="020B0502020202020204" pitchFamily="34" charset="0"/>
                        </a:rPr>
                      </a:br>
                      <a:r>
                        <a:rPr lang="it-IT" sz="1200" b="0" i="0" u="none" strike="noStrike">
                          <a:solidFill>
                            <a:srgbClr val="0070C0"/>
                          </a:solidFill>
                          <a:effectLst/>
                          <a:latin typeface="Century Gothic" panose="020B0502020202020204" pitchFamily="34" charset="0"/>
                        </a:rPr>
                        <a:t>2) Gestione straordinaria (per ripristino da perdite durevoli di valore)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378626744"/>
                  </a:ext>
                </a:extLst>
              </a:tr>
              <a:tr h="280731">
                <a:tc>
                  <a:txBody>
                    <a:bodyPr/>
                    <a:lstStyle/>
                    <a:p>
                      <a:pPr algn="ctr" rtl="0" fontAlgn="ctr"/>
                      <a:r>
                        <a:rPr lang="it-IT" sz="12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b"/>
                      <a:r>
                        <a:rPr lang="it-IT" sz="1200" b="0" i="0" u="none" strike="noStrike">
                          <a:solidFill>
                            <a:srgbClr val="000000"/>
                          </a:solidFill>
                          <a:effectLst/>
                          <a:latin typeface="Calibri" panose="020F0502020204030204" pitchFamily="34" charset="0"/>
                        </a:rPr>
                        <a:t> </a:t>
                      </a:r>
                    </a:p>
                  </a:txBody>
                  <a:tcPr marL="8257" marR="8257" marT="8257"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b)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di immobilizzazioni finanziarie che non costituiscono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365774574"/>
                  </a:ext>
                </a:extLst>
              </a:tr>
              <a:tr h="280731">
                <a:tc>
                  <a:txBody>
                    <a:bodyPr/>
                    <a:lstStyle/>
                    <a:p>
                      <a:pPr algn="ctr" rtl="0" fontAlgn="ctr"/>
                      <a:r>
                        <a:rPr lang="it-IT" sz="12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b"/>
                      <a:r>
                        <a:rPr lang="it-IT" sz="1200" b="0" i="0" u="none" strike="noStrike">
                          <a:solidFill>
                            <a:srgbClr val="000000"/>
                          </a:solidFill>
                          <a:effectLst/>
                          <a:latin typeface="Calibri" panose="020F0502020204030204" pitchFamily="34" charset="0"/>
                        </a:rPr>
                        <a:t> </a:t>
                      </a:r>
                    </a:p>
                  </a:txBody>
                  <a:tcPr marL="8257" marR="8257" marT="8257"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c)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di titoli iscritti nell'attivo circolante che non costituiscono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4020627502"/>
                  </a:ext>
                </a:extLst>
              </a:tr>
              <a:tr h="140366">
                <a:tc>
                  <a:txBody>
                    <a:bodyPr/>
                    <a:lstStyle/>
                    <a:p>
                      <a:pPr algn="ctr" fontAlgn="ctr"/>
                      <a:r>
                        <a:rPr lang="it-IT" sz="1200" b="0" i="0" u="none" strike="noStrike">
                          <a:solidFill>
                            <a:srgbClr val="000000"/>
                          </a:solidFill>
                          <a:effectLst/>
                          <a:latin typeface="Arial" panose="020B0604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b"/>
                      <a:r>
                        <a:rPr lang="it-IT" sz="1200" b="0" i="0" u="none" strike="noStrike">
                          <a:solidFill>
                            <a:srgbClr val="000000"/>
                          </a:solidFill>
                          <a:effectLst/>
                          <a:latin typeface="Calibri" panose="020F0502020204030204" pitchFamily="34" charset="0"/>
                        </a:rPr>
                        <a:t> </a:t>
                      </a:r>
                    </a:p>
                  </a:txBody>
                  <a:tcPr marL="8257" marR="8257" marT="8257"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d)</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di strumenti finanziari derivati</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4015126425"/>
                  </a:ext>
                </a:extLst>
              </a:tr>
              <a:tr h="140366">
                <a:tc>
                  <a:txBody>
                    <a:bodyPr/>
                    <a:lstStyle/>
                    <a:p>
                      <a:pPr algn="ctr" rtl="0" fontAlgn="ctr"/>
                      <a:r>
                        <a:rPr lang="it-IT" sz="1200" b="1"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200" b="1" i="1" u="none" strike="noStrike">
                          <a:solidFill>
                            <a:srgbClr val="000000"/>
                          </a:solidFill>
                          <a:effectLst/>
                          <a:latin typeface="Century Gothic" panose="020B0502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200" b="1" i="1" u="none" strike="noStrike">
                          <a:solidFill>
                            <a:srgbClr val="000000"/>
                          </a:solidFill>
                          <a:effectLst/>
                          <a:latin typeface="Century Gothic" panose="020B0502020202020204" pitchFamily="34" charset="0"/>
                        </a:rPr>
                        <a:t> Totale rivalutazioni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200" b="1" i="1" u="none" strike="noStrike">
                          <a:solidFill>
                            <a:srgbClr val="00000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647980806"/>
                  </a:ext>
                </a:extLst>
              </a:tr>
              <a:tr h="140366">
                <a:tc>
                  <a:txBody>
                    <a:bodyPr/>
                    <a:lstStyle/>
                    <a:p>
                      <a:pPr algn="ctr" rtl="0" fontAlgn="ctr"/>
                      <a:r>
                        <a:rPr lang="it-IT" sz="1200" b="1"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200" b="1" i="1" u="none" strike="noStrike">
                          <a:solidFill>
                            <a:srgbClr val="000000"/>
                          </a:solidFill>
                          <a:effectLst/>
                          <a:latin typeface="Century Gothic" panose="020B0502020202020204" pitchFamily="34" charset="0"/>
                        </a:rPr>
                        <a:t> 19)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200" b="1" i="1" u="none" strike="noStrike">
                          <a:solidFill>
                            <a:srgbClr val="000000"/>
                          </a:solidFill>
                          <a:effectLst/>
                          <a:latin typeface="Century Gothic" panose="020B0502020202020204" pitchFamily="34" charset="0"/>
                        </a:rPr>
                        <a:t> Svalutazioni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200" b="1" i="1" u="none" strike="noStrike">
                          <a:solidFill>
                            <a:srgbClr val="00000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154483678"/>
                  </a:ext>
                </a:extLst>
              </a:tr>
              <a:tr h="140366">
                <a:tc>
                  <a:txBody>
                    <a:bodyPr/>
                    <a:lstStyle/>
                    <a:p>
                      <a:pPr algn="ctr" rtl="0" fontAlgn="ctr"/>
                      <a:r>
                        <a:rPr lang="it-IT" sz="12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200" b="0" i="1" u="none" strike="noStrike">
                          <a:solidFill>
                            <a:srgbClr val="000000"/>
                          </a:solidFill>
                          <a:effectLst/>
                          <a:latin typeface="Century Gothic" panose="020B0502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a)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di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4">
                  <a:txBody>
                    <a:bodyPr/>
                    <a:lstStyle/>
                    <a:p>
                      <a:pPr algn="l" rtl="0" fontAlgn="ctr"/>
                      <a:r>
                        <a:rPr lang="it-IT" sz="1200" b="0" i="0" u="none" strike="noStrike">
                          <a:solidFill>
                            <a:srgbClr val="0070C0"/>
                          </a:solidFill>
                          <a:effectLst/>
                          <a:latin typeface="Century Gothic" panose="020B0502020202020204" pitchFamily="34" charset="0"/>
                        </a:rPr>
                        <a:t>1) Gestione accessoria (extra-caratterist.) (se metodo del patrimonio netto per le partecipazioni)</a:t>
                      </a:r>
                      <a:br>
                        <a:rPr lang="it-IT" sz="1200" b="0" i="0" u="none" strike="noStrike">
                          <a:solidFill>
                            <a:srgbClr val="0070C0"/>
                          </a:solidFill>
                          <a:effectLst/>
                          <a:latin typeface="Century Gothic" panose="020B0502020202020204" pitchFamily="34" charset="0"/>
                        </a:rPr>
                      </a:br>
                      <a:r>
                        <a:rPr lang="it-IT" sz="1200" b="0" i="0" u="none" strike="noStrike">
                          <a:solidFill>
                            <a:srgbClr val="0070C0"/>
                          </a:solidFill>
                          <a:effectLst/>
                          <a:latin typeface="Century Gothic" panose="020B0502020202020204" pitchFamily="34" charset="0"/>
                        </a:rPr>
                        <a:t>2) Gestione straordinaria (per perdite durevoli di valore)</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177000892"/>
                  </a:ext>
                </a:extLst>
              </a:tr>
              <a:tr h="280731">
                <a:tc>
                  <a:txBody>
                    <a:bodyPr/>
                    <a:lstStyle/>
                    <a:p>
                      <a:pPr algn="ctr" rtl="0" fontAlgn="ctr"/>
                      <a:r>
                        <a:rPr lang="it-IT" sz="12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200" b="0" i="1" u="none" strike="noStrike">
                          <a:solidFill>
                            <a:srgbClr val="000000"/>
                          </a:solidFill>
                          <a:effectLst/>
                          <a:latin typeface="Century Gothic" panose="020B0502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b)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di immobilizzazioni finanziarie che non costituiscono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402917718"/>
                  </a:ext>
                </a:extLst>
              </a:tr>
              <a:tr h="280731">
                <a:tc>
                  <a:txBody>
                    <a:bodyPr/>
                    <a:lstStyle/>
                    <a:p>
                      <a:pPr algn="ctr" rtl="0" fontAlgn="ctr"/>
                      <a:r>
                        <a:rPr lang="it-IT" sz="12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200" b="0" i="1" u="none" strike="noStrike">
                          <a:solidFill>
                            <a:srgbClr val="000000"/>
                          </a:solidFill>
                          <a:effectLst/>
                          <a:latin typeface="Century Gothic" panose="020B0502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c)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 di titoli iscritti nell'attivo circolante che non costituiscono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855992022"/>
                  </a:ext>
                </a:extLst>
              </a:tr>
              <a:tr h="140366">
                <a:tc>
                  <a:txBody>
                    <a:bodyPr/>
                    <a:lstStyle/>
                    <a:p>
                      <a:pPr algn="ctr" fontAlgn="ctr"/>
                      <a:r>
                        <a:rPr lang="it-IT" sz="1200" b="0" i="0" u="none" strike="noStrike">
                          <a:solidFill>
                            <a:srgbClr val="000000"/>
                          </a:solidFill>
                          <a:effectLst/>
                          <a:latin typeface="Arial" panose="020B0604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200" b="0" i="0" u="none" strike="noStrike">
                          <a:solidFill>
                            <a:srgbClr val="000000"/>
                          </a:solidFill>
                          <a:effectLst/>
                          <a:latin typeface="Arial" panose="020B0604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d)</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200" b="0" i="1" u="none" strike="noStrike">
                          <a:solidFill>
                            <a:srgbClr val="000000"/>
                          </a:solidFill>
                          <a:effectLst/>
                          <a:latin typeface="Century Gothic" panose="020B0502020202020204" pitchFamily="34" charset="0"/>
                        </a:rPr>
                        <a:t>di strumenti finanziari derivati</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3662505112"/>
                  </a:ext>
                </a:extLst>
              </a:tr>
              <a:tr h="140366">
                <a:tc>
                  <a:txBody>
                    <a:bodyPr/>
                    <a:lstStyle/>
                    <a:p>
                      <a:pPr algn="ctr" rtl="0" fontAlgn="ctr"/>
                      <a:r>
                        <a:rPr lang="it-IT" sz="1200" b="1"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200" b="1" i="1" u="none" strike="noStrike">
                          <a:solidFill>
                            <a:srgbClr val="000000"/>
                          </a:solidFill>
                          <a:effectLst/>
                          <a:latin typeface="Century Gothic" panose="020B0502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200" b="1" i="1" u="none" strike="noStrike">
                          <a:solidFill>
                            <a:srgbClr val="000000"/>
                          </a:solidFill>
                          <a:effectLst/>
                          <a:latin typeface="Century Gothic" panose="020B0502020202020204" pitchFamily="34" charset="0"/>
                        </a:rPr>
                        <a:t> Totale svalutazioni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200" b="1" i="1" u="none" strike="noStrike">
                          <a:solidFill>
                            <a:srgbClr val="00000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309365494"/>
                  </a:ext>
                </a:extLst>
              </a:tr>
              <a:tr h="140366">
                <a:tc>
                  <a:txBody>
                    <a:bodyPr/>
                    <a:lstStyle/>
                    <a:p>
                      <a:pPr algn="ctr" rtl="0" fontAlgn="ctr"/>
                      <a:r>
                        <a:rPr lang="it-IT" sz="1200" b="1" i="0"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200" b="1" i="0" u="none" strike="noStrike">
                          <a:solidFill>
                            <a:srgbClr val="000000"/>
                          </a:solidFill>
                          <a:effectLst/>
                          <a:latin typeface="Century Gothic" panose="020B0502020202020204" pitchFamily="34" charset="0"/>
                        </a:rPr>
                        <a:t> Totale delle rettifiche di valore + (-)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a:txBody>
                    <a:bodyPr/>
                    <a:lstStyle/>
                    <a:p>
                      <a:pPr algn="l" rtl="0" fontAlgn="ctr"/>
                      <a:r>
                        <a:rPr lang="it-IT" sz="1200" b="1" i="0" u="none" strike="noStrike">
                          <a:solidFill>
                            <a:srgbClr val="00000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323137877"/>
                  </a:ext>
                </a:extLst>
              </a:tr>
              <a:tr h="140366">
                <a:tc>
                  <a:txBody>
                    <a:bodyPr/>
                    <a:lstStyle/>
                    <a:p>
                      <a:pPr algn="l" rtl="0" fontAlgn="ctr"/>
                      <a:r>
                        <a:rPr lang="it-IT" sz="1200" b="1" i="0"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200" b="1" i="0" u="none" strike="noStrike">
                          <a:solidFill>
                            <a:srgbClr val="000000"/>
                          </a:solidFill>
                          <a:effectLst/>
                          <a:latin typeface="Century Gothic" panose="020B0502020202020204" pitchFamily="34" charset="0"/>
                        </a:rPr>
                        <a:t> Risultato prima delle imposte + (-)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l" fontAlgn="b"/>
                      <a:r>
                        <a:rPr lang="it-IT" sz="1200" b="0" i="0" u="none" strike="noStrike">
                          <a:solidFill>
                            <a:srgbClr val="000000"/>
                          </a:solidFill>
                          <a:effectLst/>
                          <a:latin typeface="Calibri" panose="020F0502020204030204" pitchFamily="34" charset="0"/>
                        </a:rPr>
                        <a:t> </a:t>
                      </a:r>
                    </a:p>
                  </a:txBody>
                  <a:tcPr marL="8257" marR="8257" marT="8257" marB="0" anchor="b">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1926450324"/>
                  </a:ext>
                </a:extLst>
              </a:tr>
              <a:tr h="148623">
                <a:tc>
                  <a:txBody>
                    <a:bodyPr/>
                    <a:lstStyle/>
                    <a:p>
                      <a:pPr algn="l" rtl="0" fontAlgn="ctr"/>
                      <a:r>
                        <a:rPr lang="it-IT" sz="1200" b="1" i="0"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200" b="1" i="0" u="none" strike="noStrike">
                          <a:solidFill>
                            <a:srgbClr val="000000"/>
                          </a:solidFill>
                          <a:effectLst/>
                          <a:latin typeface="Century Gothic" panose="020B0502020202020204" pitchFamily="34" charset="0"/>
                        </a:rPr>
                        <a:t> Imposte anticipate / differite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rowSpan="2">
                  <a:txBody>
                    <a:bodyPr/>
                    <a:lstStyle/>
                    <a:p>
                      <a:pPr algn="l" rtl="0" fontAlgn="ctr"/>
                      <a:r>
                        <a:rPr lang="it-IT" sz="1200" b="0" i="0" u="none" strike="noStrike" dirty="0">
                          <a:solidFill>
                            <a:srgbClr val="0070C0"/>
                          </a:solidFill>
                          <a:effectLst/>
                          <a:latin typeface="Century Gothic" panose="020B0502020202020204" pitchFamily="34" charset="0"/>
                        </a:rPr>
                        <a:t> Imposte </a:t>
                      </a:r>
                    </a:p>
                    <a:p>
                      <a:pPr algn="l" fontAlgn="b"/>
                      <a:r>
                        <a:rPr lang="it-IT" sz="1200" b="0" i="0" u="none" strike="noStrike" dirty="0">
                          <a:solidFill>
                            <a:srgbClr val="000000"/>
                          </a:solidFill>
                          <a:effectLst/>
                          <a:latin typeface="Calibri" panose="020F050202020403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027726267"/>
                  </a:ext>
                </a:extLst>
              </a:tr>
              <a:tr h="140366">
                <a:tc>
                  <a:txBody>
                    <a:bodyPr/>
                    <a:lstStyle/>
                    <a:p>
                      <a:pPr algn="l" rtl="0" fontAlgn="ctr"/>
                      <a:r>
                        <a:rPr lang="it-IT" sz="1200" b="1" i="0"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200" b="1" i="0" u="none" strike="noStrike">
                          <a:solidFill>
                            <a:srgbClr val="000000"/>
                          </a:solidFill>
                          <a:effectLst/>
                          <a:latin typeface="Century Gothic" panose="020B0502020202020204" pitchFamily="34" charset="0"/>
                        </a:rPr>
                        <a:t> Imposte sul reddito dell'esercizio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vMerge="1">
                  <a:txBody>
                    <a:bodyPr/>
                    <a:lstStyle/>
                    <a:p>
                      <a:pPr algn="l" fontAlgn="b"/>
                      <a:endParaRPr lang="it-IT" sz="1200" b="0" i="0" u="none" strike="noStrike" dirty="0">
                        <a:solidFill>
                          <a:srgbClr val="000000"/>
                        </a:solidFill>
                        <a:effectLst/>
                        <a:latin typeface="Calibri" panose="020F0502020204030204" pitchFamily="34" charset="0"/>
                      </a:endParaRPr>
                    </a:p>
                  </a:txBody>
                  <a:tcPr marL="8257" marR="8257" marT="8257" marB="0" anchor="b">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036641801"/>
                  </a:ext>
                </a:extLst>
              </a:tr>
              <a:tr h="140366">
                <a:tc gridSpan="4">
                  <a:txBody>
                    <a:bodyPr/>
                    <a:lstStyle/>
                    <a:p>
                      <a:pPr algn="l" rtl="0" fontAlgn="ctr"/>
                      <a:r>
                        <a:rPr lang="it-IT" sz="1200" b="1" i="0" u="none" strike="noStrike">
                          <a:solidFill>
                            <a:srgbClr val="000000"/>
                          </a:solidFill>
                          <a:effectLst/>
                          <a:latin typeface="Century Gothic" panose="020B0502020202020204" pitchFamily="34" charset="0"/>
                        </a:rPr>
                        <a:t> Utile (perdita) dell'esercizio </a:t>
                      </a:r>
                    </a:p>
                  </a:txBody>
                  <a:tcPr marL="8257" marR="8257" marT="8257" marB="0" anchor="ctr">
                    <a:lnL w="12700" cap="flat" cmpd="sng" algn="ctr">
                      <a:solidFill>
                        <a:schemeClr val="tx1"/>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p>
                      <a:pPr algn="l" fontAlgn="b"/>
                      <a:r>
                        <a:rPr lang="it-IT" sz="1200" b="0" i="0" u="none" strike="noStrike" dirty="0">
                          <a:solidFill>
                            <a:srgbClr val="000000"/>
                          </a:solidFill>
                          <a:effectLst/>
                          <a:latin typeface="Calibri" panose="020F0502020204030204" pitchFamily="34" charset="0"/>
                        </a:rPr>
                        <a:t> </a:t>
                      </a:r>
                    </a:p>
                  </a:txBody>
                  <a:tcPr marL="8257" marR="8257" marT="8257" marB="0" anchor="b">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extLst>
                  <a:ext uri="{0D108BD9-81ED-4DB2-BD59-A6C34878D82A}">
                    <a16:rowId xmlns:a16="http://schemas.microsoft.com/office/drawing/2014/main" val="3772237868"/>
                  </a:ext>
                </a:extLst>
              </a:tr>
            </a:tbl>
          </a:graphicData>
        </a:graphic>
      </p:graphicFrame>
    </p:spTree>
    <p:extLst>
      <p:ext uri="{BB962C8B-B14F-4D97-AF65-F5344CB8AC3E}">
        <p14:creationId xmlns:p14="http://schemas.microsoft.com/office/powerpoint/2010/main" val="112121692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8" name="CasellaDiTesto 7">
            <a:extLst>
              <a:ext uri="{FF2B5EF4-FFF2-40B4-BE49-F238E27FC236}">
                <a16:creationId xmlns:a16="http://schemas.microsoft.com/office/drawing/2014/main" id="{F447DCC8-6FD6-B544-81FE-F03425AEEF1D}"/>
              </a:ext>
            </a:extLst>
          </p:cNvPr>
          <p:cNvSpPr txBox="1"/>
          <p:nvPr/>
        </p:nvSpPr>
        <p:spPr>
          <a:xfrm>
            <a:off x="1266081" y="3322623"/>
            <a:ext cx="7146627" cy="369332"/>
          </a:xfrm>
          <a:prstGeom prst="rect">
            <a:avLst/>
          </a:prstGeom>
          <a:gradFill>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p:spPr>
        <p:txBody>
          <a:bodyPr wrap="square" rtlCol="0">
            <a:spAutoFit/>
          </a:bodyPr>
          <a:lstStyle/>
          <a:p>
            <a:pPr algn="ctr"/>
            <a:r>
              <a:rPr lang="it-IT" dirty="0"/>
              <a:t>2) Il Conto economico a «valore della produzione e valore aggiunto»</a:t>
            </a:r>
          </a:p>
        </p:txBody>
      </p:sp>
    </p:spTree>
    <p:extLst>
      <p:ext uri="{BB962C8B-B14F-4D97-AF65-F5344CB8AC3E}">
        <p14:creationId xmlns:p14="http://schemas.microsoft.com/office/powerpoint/2010/main" val="8912935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CE a valore della produzione e valore aggiunto </a:t>
            </a:r>
          </a:p>
        </p:txBody>
      </p:sp>
      <p:sp>
        <p:nvSpPr>
          <p:cNvPr id="10" name="Rectangle 2">
            <a:extLst>
              <a:ext uri="{FF2B5EF4-FFF2-40B4-BE49-F238E27FC236}">
                <a16:creationId xmlns:a16="http://schemas.microsoft.com/office/drawing/2014/main" id="{BA0B1C14-3246-438D-B5F1-D1669674BA2D}"/>
              </a:ext>
            </a:extLst>
          </p:cNvPr>
          <p:cNvSpPr>
            <a:spLocks noChangeArrowheads="1"/>
          </p:cNvSpPr>
          <p:nvPr/>
        </p:nvSpPr>
        <p:spPr bwMode="auto">
          <a:xfrm>
            <a:off x="468313" y="982663"/>
            <a:ext cx="4391025" cy="3167062"/>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lIns="92059" tIns="46030" rIns="92059" bIns="46030"/>
          <a:lstStyle>
            <a:lvl1pPr defTabSz="869950" eaLnBrk="0">
              <a:defRPr>
                <a:solidFill>
                  <a:schemeClr val="bg1"/>
                </a:solidFill>
                <a:latin typeface="Arial" panose="020B0604020202020204" pitchFamily="34" charset="0"/>
                <a:cs typeface="Lucida Sans Unicode" panose="020B0602030504020204" pitchFamily="34" charset="0"/>
              </a:defRPr>
            </a:lvl1pPr>
            <a:lvl2pPr defTabSz="869950" eaLnBrk="0">
              <a:defRPr>
                <a:solidFill>
                  <a:schemeClr val="bg1"/>
                </a:solidFill>
                <a:latin typeface="Arial" panose="020B0604020202020204" pitchFamily="34" charset="0"/>
                <a:cs typeface="Lucida Sans Unicode" panose="020B0602030504020204" pitchFamily="34" charset="0"/>
              </a:defRPr>
            </a:lvl2pPr>
            <a:lvl3pPr defTabSz="869950" eaLnBrk="0">
              <a:defRPr>
                <a:solidFill>
                  <a:schemeClr val="bg1"/>
                </a:solidFill>
                <a:latin typeface="Arial" panose="020B0604020202020204" pitchFamily="34" charset="0"/>
                <a:cs typeface="Lucida Sans Unicode" panose="020B0602030504020204" pitchFamily="34" charset="0"/>
              </a:defRPr>
            </a:lvl3pPr>
            <a:lvl4pPr defTabSz="869950" eaLnBrk="0">
              <a:defRPr>
                <a:solidFill>
                  <a:schemeClr val="bg1"/>
                </a:solidFill>
                <a:latin typeface="Arial" panose="020B0604020202020204" pitchFamily="34" charset="0"/>
                <a:cs typeface="Lucida Sans Unicode" panose="020B0602030504020204" pitchFamily="34" charset="0"/>
              </a:defRPr>
            </a:lvl4pPr>
            <a:lvl5pPr defTabSz="869950" eaLnBrk="0">
              <a:defRPr>
                <a:solidFill>
                  <a:schemeClr val="bg1"/>
                </a:solidFill>
                <a:latin typeface="Arial" panose="020B0604020202020204" pitchFamily="34" charset="0"/>
                <a:cs typeface="Lucida Sans Unicode" panose="020B0602030504020204" pitchFamily="34" charset="0"/>
              </a:defRPr>
            </a:lvl5pPr>
            <a:lvl6pPr marL="2514600" indent="-228600" defTabSz="86995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86995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86995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86995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eaLnBrk="1">
              <a:lnSpc>
                <a:spcPct val="125000"/>
              </a:lnSpc>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Valore della produzione - </a:t>
            </a:r>
          </a:p>
          <a:p>
            <a:pPr eaLnBrk="1">
              <a:lnSpc>
                <a:spcPct val="125000"/>
              </a:lnSpc>
              <a:buFont typeface="Wingdings" panose="05000000000000000000" pitchFamily="2" charset="2"/>
              <a:buNone/>
            </a:pPr>
            <a:r>
              <a:rPr lang="it-IT" altLang="it-IT" sz="1600" u="sng" dirty="0">
                <a:solidFill>
                  <a:schemeClr val="tx1">
                    <a:lumMod val="75000"/>
                    <a:lumOff val="25000"/>
                  </a:schemeClr>
                </a:solidFill>
                <a:latin typeface="Century Gothic" panose="020B0502020202020204" pitchFamily="34" charset="0"/>
              </a:rPr>
              <a:t>Costi esterni</a:t>
            </a:r>
            <a:endParaRPr lang="it-IT" altLang="it-IT" sz="1600" dirty="0">
              <a:solidFill>
                <a:schemeClr val="tx1">
                  <a:lumMod val="75000"/>
                  <a:lumOff val="25000"/>
                </a:schemeClr>
              </a:solidFill>
              <a:latin typeface="Century Gothic" panose="020B0502020202020204" pitchFamily="34" charset="0"/>
            </a:endParaRPr>
          </a:p>
          <a:p>
            <a:pPr eaLnBrk="1">
              <a:lnSpc>
                <a:spcPct val="125000"/>
              </a:lnSpc>
              <a:buFont typeface="Wingdings" panose="05000000000000000000" pitchFamily="2" charset="2"/>
              <a:buNone/>
            </a:pPr>
            <a:r>
              <a:rPr lang="it-IT" altLang="it-IT" sz="1600" b="1" dirty="0">
                <a:solidFill>
                  <a:schemeClr val="tx1">
                    <a:lumMod val="75000"/>
                    <a:lumOff val="25000"/>
                  </a:schemeClr>
                </a:solidFill>
                <a:latin typeface="Century Gothic" panose="020B0502020202020204" pitchFamily="34" charset="0"/>
              </a:rPr>
              <a:t>Valore aggiunto -</a:t>
            </a:r>
          </a:p>
          <a:p>
            <a:pPr eaLnBrk="1">
              <a:lnSpc>
                <a:spcPct val="125000"/>
              </a:lnSpc>
              <a:buFont typeface="Wingdings" panose="05000000000000000000" pitchFamily="2" charset="2"/>
              <a:buNone/>
            </a:pPr>
            <a:r>
              <a:rPr lang="it-IT" altLang="it-IT" sz="1600" u="sng" dirty="0">
                <a:solidFill>
                  <a:schemeClr val="tx1">
                    <a:lumMod val="75000"/>
                    <a:lumOff val="25000"/>
                  </a:schemeClr>
                </a:solidFill>
                <a:latin typeface="Century Gothic" panose="020B0502020202020204" pitchFamily="34" charset="0"/>
              </a:rPr>
              <a:t>Costo del lavoro </a:t>
            </a:r>
            <a:endParaRPr lang="it-IT" altLang="it-IT" sz="1600" dirty="0">
              <a:solidFill>
                <a:schemeClr val="tx1">
                  <a:lumMod val="75000"/>
                  <a:lumOff val="25000"/>
                </a:schemeClr>
              </a:solidFill>
              <a:latin typeface="Century Gothic" panose="020B0502020202020204" pitchFamily="34" charset="0"/>
            </a:endParaRPr>
          </a:p>
          <a:p>
            <a:pPr eaLnBrk="1">
              <a:lnSpc>
                <a:spcPct val="125000"/>
              </a:lnSpc>
              <a:buFont typeface="Wingdings" panose="05000000000000000000" pitchFamily="2" charset="2"/>
              <a:buNone/>
            </a:pPr>
            <a:r>
              <a:rPr lang="it-IT" altLang="it-IT" sz="1600" b="1" dirty="0">
                <a:solidFill>
                  <a:srgbClr val="CC0000"/>
                </a:solidFill>
                <a:latin typeface="Century Gothic" panose="020B0502020202020204" pitchFamily="34" charset="0"/>
              </a:rPr>
              <a:t>Margine </a:t>
            </a:r>
            <a:r>
              <a:rPr lang="it-IT" altLang="it-IT" sz="1600" b="1" dirty="0" err="1">
                <a:solidFill>
                  <a:srgbClr val="CC0000"/>
                </a:solidFill>
                <a:latin typeface="Century Gothic" panose="020B0502020202020204" pitchFamily="34" charset="0"/>
              </a:rPr>
              <a:t>oper</a:t>
            </a:r>
            <a:r>
              <a:rPr lang="it-IT" altLang="it-IT" sz="1600" b="1" dirty="0">
                <a:solidFill>
                  <a:srgbClr val="CC0000"/>
                </a:solidFill>
                <a:latin typeface="Century Gothic" panose="020B0502020202020204" pitchFamily="34" charset="0"/>
              </a:rPr>
              <a:t>. lordo (MOL o EBITDA*) -</a:t>
            </a:r>
          </a:p>
          <a:p>
            <a:pPr eaLnBrk="1">
              <a:lnSpc>
                <a:spcPct val="125000"/>
              </a:lnSpc>
              <a:buFont typeface="Wingdings" panose="05000000000000000000" pitchFamily="2" charset="2"/>
              <a:buNone/>
            </a:pPr>
            <a:r>
              <a:rPr lang="it-IT" altLang="it-IT" sz="1600" u="sng" dirty="0">
                <a:solidFill>
                  <a:schemeClr val="tx1">
                    <a:lumMod val="75000"/>
                    <a:lumOff val="25000"/>
                  </a:schemeClr>
                </a:solidFill>
                <a:latin typeface="Century Gothic" panose="020B0502020202020204" pitchFamily="34" charset="0"/>
              </a:rPr>
              <a:t>Ammortamenti e accantonamenti operativi</a:t>
            </a:r>
          </a:p>
          <a:p>
            <a:pPr eaLnBrk="1">
              <a:lnSpc>
                <a:spcPct val="125000"/>
              </a:lnSpc>
              <a:buFont typeface="Wingdings" panose="05000000000000000000" pitchFamily="2" charset="2"/>
              <a:buNone/>
            </a:pPr>
            <a:r>
              <a:rPr lang="it-IT" altLang="it-IT" sz="1600" b="1" dirty="0">
                <a:solidFill>
                  <a:schemeClr val="tx1">
                    <a:lumMod val="75000"/>
                    <a:lumOff val="25000"/>
                  </a:schemeClr>
                </a:solidFill>
                <a:latin typeface="Century Gothic" panose="020B0502020202020204" pitchFamily="34" charset="0"/>
              </a:rPr>
              <a:t>Margine operativo netto (MON) </a:t>
            </a:r>
          </a:p>
          <a:p>
            <a:pPr eaLnBrk="1">
              <a:lnSpc>
                <a:spcPct val="125000"/>
              </a:lnSpc>
              <a:buFont typeface="Wingdings" panose="05000000000000000000" pitchFamily="2" charset="2"/>
              <a:buNone/>
            </a:pPr>
            <a:r>
              <a:rPr lang="it-IT" altLang="it-IT" sz="1200" b="1" i="1" dirty="0">
                <a:solidFill>
                  <a:schemeClr val="tx1">
                    <a:lumMod val="75000"/>
                    <a:lumOff val="25000"/>
                  </a:schemeClr>
                </a:solidFill>
                <a:latin typeface="Century Gothic" panose="020B0502020202020204" pitchFamily="34" charset="0"/>
              </a:rPr>
              <a:t>(nel nostro caso coincide con il “Risultato operativo gestione caratteristica”)</a:t>
            </a:r>
          </a:p>
          <a:p>
            <a:pPr eaLnBrk="1">
              <a:lnSpc>
                <a:spcPct val="125000"/>
              </a:lnSpc>
              <a:buFont typeface="Wingdings" panose="05000000000000000000" pitchFamily="2" charset="2"/>
              <a:buNone/>
            </a:pPr>
            <a:endParaRPr lang="it-IT" altLang="it-IT" sz="1200" b="1" i="1" dirty="0">
              <a:solidFill>
                <a:schemeClr val="tx1"/>
              </a:solidFill>
              <a:latin typeface="Century Gothic" panose="020B0502020202020204" pitchFamily="34" charset="0"/>
            </a:endParaRPr>
          </a:p>
        </p:txBody>
      </p:sp>
      <p:sp>
        <p:nvSpPr>
          <p:cNvPr id="11" name="Rectangle 4">
            <a:extLst>
              <a:ext uri="{FF2B5EF4-FFF2-40B4-BE49-F238E27FC236}">
                <a16:creationId xmlns:a16="http://schemas.microsoft.com/office/drawing/2014/main" id="{F2E48DE5-B5B0-472D-A0D2-A23566A02CFB}"/>
              </a:ext>
            </a:extLst>
          </p:cNvPr>
          <p:cNvSpPr>
            <a:spLocks noChangeArrowheads="1"/>
          </p:cNvSpPr>
          <p:nvPr/>
        </p:nvSpPr>
        <p:spPr bwMode="auto">
          <a:xfrm>
            <a:off x="1331913" y="4859338"/>
            <a:ext cx="7272337" cy="1200955"/>
          </a:xfrm>
          <a:prstGeom prst="rect">
            <a:avLst/>
          </a:prstGeom>
          <a:noFill/>
          <a:ln w="9525">
            <a:solidFill>
              <a:srgbClr val="FF0000"/>
            </a:solidFill>
            <a:prstDash val="dash"/>
            <a:miter lim="800000"/>
            <a:headEnd/>
            <a:tailEnd/>
          </a:ln>
          <a:extLst>
            <a:ext uri="{909E8E84-426E-40DD-AFC4-6F175D3DCCD1}">
              <a14:hiddenFill xmlns:a14="http://schemas.microsoft.com/office/drawing/2010/main">
                <a:solidFill>
                  <a:srgbClr val="FFFFFF"/>
                </a:solidFill>
              </a14:hiddenFill>
            </a:ext>
          </a:extLst>
        </p:spPr>
        <p:txBody>
          <a:bodyPr lIns="92059" tIns="46030" rIns="92059" bIns="46030">
            <a:spAutoFit/>
          </a:bodyPr>
          <a:lstStyle>
            <a:lvl1pPr marL="185738" indent="-185738" defTabSz="762000" eaLnBrk="0">
              <a:defRPr>
                <a:solidFill>
                  <a:schemeClr val="bg1"/>
                </a:solidFill>
                <a:latin typeface="Arial" panose="020B0604020202020204" pitchFamily="34" charset="0"/>
                <a:cs typeface="Lucida Sans Unicode" panose="020B0602030504020204" pitchFamily="34" charset="0"/>
              </a:defRPr>
            </a:lvl1pPr>
            <a:lvl2pPr defTabSz="762000" eaLnBrk="0">
              <a:defRPr>
                <a:solidFill>
                  <a:schemeClr val="bg1"/>
                </a:solidFill>
                <a:latin typeface="Arial" panose="020B0604020202020204" pitchFamily="34" charset="0"/>
                <a:cs typeface="Lucida Sans Unicode" panose="020B0602030504020204" pitchFamily="34" charset="0"/>
              </a:defRPr>
            </a:lvl2pPr>
            <a:lvl3pPr defTabSz="762000" eaLnBrk="0">
              <a:defRPr>
                <a:solidFill>
                  <a:schemeClr val="bg1"/>
                </a:solidFill>
                <a:latin typeface="Arial" panose="020B0604020202020204" pitchFamily="34" charset="0"/>
                <a:cs typeface="Lucida Sans Unicode" panose="020B0602030504020204" pitchFamily="34" charset="0"/>
              </a:defRPr>
            </a:lvl3pPr>
            <a:lvl4pPr defTabSz="762000" eaLnBrk="0">
              <a:defRPr>
                <a:solidFill>
                  <a:schemeClr val="bg1"/>
                </a:solidFill>
                <a:latin typeface="Arial" panose="020B0604020202020204" pitchFamily="34" charset="0"/>
                <a:cs typeface="Lucida Sans Unicode" panose="020B0602030504020204" pitchFamily="34" charset="0"/>
              </a:defRPr>
            </a:lvl4pPr>
            <a:lvl5pPr defTabSz="762000" eaLnBrk="0">
              <a:defRPr>
                <a:solidFill>
                  <a:schemeClr val="bg1"/>
                </a:solidFill>
                <a:latin typeface="Arial" panose="020B0604020202020204" pitchFamily="34" charset="0"/>
                <a:cs typeface="Lucida Sans Unicode" panose="020B0602030504020204" pitchFamily="34" charset="0"/>
              </a:defRPr>
            </a:lvl5pPr>
            <a:lvl6pPr marL="2514600" indent="-228600" defTabSz="7620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defTabSz="7620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defTabSz="7620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defTabSz="7620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nSpc>
                <a:spcPct val="100000"/>
              </a:lnSpc>
              <a:buClrTx/>
              <a:buSzTx/>
              <a:buFontTx/>
              <a:buNone/>
            </a:pPr>
            <a:r>
              <a:rPr lang="it-IT" altLang="it-IT" sz="1200" dirty="0">
                <a:solidFill>
                  <a:schemeClr val="tx1"/>
                </a:solidFill>
                <a:latin typeface="Century Gothic" panose="020B0502020202020204" pitchFamily="34" charset="0"/>
                <a:cs typeface="Arial" panose="020B0604020202020204" pitchFamily="34" charset="0"/>
              </a:rPr>
              <a:t>Il </a:t>
            </a:r>
            <a:r>
              <a:rPr lang="it-IT" altLang="it-IT" sz="1200" b="1" dirty="0">
                <a:solidFill>
                  <a:schemeClr val="tx1"/>
                </a:solidFill>
                <a:latin typeface="Century Gothic" panose="020B0502020202020204" pitchFamily="34" charset="0"/>
                <a:cs typeface="Arial" panose="020B0604020202020204" pitchFamily="34" charset="0"/>
              </a:rPr>
              <a:t>MOL:</a:t>
            </a:r>
          </a:p>
          <a:p>
            <a:pPr>
              <a:lnSpc>
                <a:spcPct val="100000"/>
              </a:lnSpc>
              <a:buClrTx/>
              <a:buSzTx/>
              <a:buFontTx/>
              <a:buChar char="•"/>
            </a:pPr>
            <a:r>
              <a:rPr lang="it-IT" altLang="it-IT" sz="1200" dirty="0">
                <a:solidFill>
                  <a:schemeClr val="tx1"/>
                </a:solidFill>
                <a:latin typeface="Century Gothic" panose="020B0502020202020204" pitchFamily="34" charset="0"/>
                <a:cs typeface="Arial" panose="020B0604020202020204" pitchFamily="34" charset="0"/>
              </a:rPr>
              <a:t>non è influenzato da politiche contabili discrezionali</a:t>
            </a:r>
          </a:p>
          <a:p>
            <a:pPr>
              <a:lnSpc>
                <a:spcPct val="100000"/>
              </a:lnSpc>
              <a:buClrTx/>
              <a:buSzTx/>
              <a:buFontTx/>
              <a:buChar char="•"/>
            </a:pPr>
            <a:r>
              <a:rPr lang="it-IT" altLang="it-IT" sz="1200" dirty="0">
                <a:solidFill>
                  <a:schemeClr val="tx1"/>
                </a:solidFill>
                <a:latin typeface="Century Gothic" panose="020B0502020202020204" pitchFamily="34" charset="0"/>
                <a:cs typeface="Arial" panose="020B0604020202020204" pitchFamily="34" charset="0"/>
              </a:rPr>
              <a:t>ha una valenza  finanziaria poiché i valori che lo formano generano (ad eccezione di parte del TFR) variazioni a livello finanziario nel Capitale circolante netto. Può essere definito come la variazione di circolante prodotta dalla gestione caratteristica nel periodo. Se &gt; 0 la gestione ha prodotto CCN; se &lt; 0 la gestione ha assorbito CCN.</a:t>
            </a:r>
            <a:endParaRPr lang="it-IT" altLang="it-IT" sz="1200" i="1" dirty="0">
              <a:solidFill>
                <a:schemeClr val="tx1"/>
              </a:solidFill>
              <a:latin typeface="Century Gothic" panose="020B0502020202020204" pitchFamily="34" charset="0"/>
              <a:cs typeface="Arial" panose="020B0604020202020204" pitchFamily="34" charset="0"/>
            </a:endParaRPr>
          </a:p>
        </p:txBody>
      </p:sp>
      <p:sp>
        <p:nvSpPr>
          <p:cNvPr id="12" name="Text Box 6">
            <a:extLst>
              <a:ext uri="{FF2B5EF4-FFF2-40B4-BE49-F238E27FC236}">
                <a16:creationId xmlns:a16="http://schemas.microsoft.com/office/drawing/2014/main" id="{78371AC0-AED5-4CD1-9BC3-579F1B50C473}"/>
              </a:ext>
            </a:extLst>
          </p:cNvPr>
          <p:cNvSpPr txBox="1">
            <a:spLocks noChangeArrowheads="1"/>
          </p:cNvSpPr>
          <p:nvPr/>
        </p:nvSpPr>
        <p:spPr bwMode="auto">
          <a:xfrm>
            <a:off x="5219700" y="634822"/>
            <a:ext cx="3744913" cy="461665"/>
          </a:xfrm>
          <a:prstGeom prst="rect">
            <a:avLst/>
          </a:prstGeom>
          <a:solidFill>
            <a:schemeClr val="accent6">
              <a:lumMod val="60000"/>
              <a:lumOff val="40000"/>
            </a:schemeClr>
          </a:solidFill>
          <a:ln w="9525" cap="rnd">
            <a:solidFill>
              <a:schemeClr val="tx1"/>
            </a:solidFill>
            <a:prstDash val="sysDot"/>
            <a:miter lim="800000"/>
            <a:headEnd/>
            <a:tailEnd/>
          </a:ln>
        </p:spPr>
        <p:txBody>
          <a:bodyPr wrap="square">
            <a:spAutoFit/>
          </a:bodyPr>
          <a:lstStyle/>
          <a:p>
            <a:pPr hangingPunct="1">
              <a:lnSpc>
                <a:spcPct val="100000"/>
              </a:lnSpc>
              <a:spcBef>
                <a:spcPct val="50000"/>
              </a:spcBef>
              <a:buClrTx/>
              <a:buSzTx/>
              <a:buFontTx/>
              <a:buNone/>
            </a:pPr>
            <a:r>
              <a:rPr lang="it-IT" altLang="it-IT" sz="1200" dirty="0">
                <a:solidFill>
                  <a:schemeClr val="tx1"/>
                </a:solidFill>
                <a:latin typeface="Century Gothic" panose="020B0502020202020204" pitchFamily="34" charset="0"/>
                <a:cs typeface="Arial" panose="020B0604020202020204" pitchFamily="34" charset="0"/>
              </a:rPr>
              <a:t>Riguardano i costi dei fattori produttivi acquisiti all’esterno ma non strutturali.</a:t>
            </a:r>
          </a:p>
        </p:txBody>
      </p:sp>
      <p:sp>
        <p:nvSpPr>
          <p:cNvPr id="13" name="Oval 7">
            <a:extLst>
              <a:ext uri="{FF2B5EF4-FFF2-40B4-BE49-F238E27FC236}">
                <a16:creationId xmlns:a16="http://schemas.microsoft.com/office/drawing/2014/main" id="{955076E0-390E-44C2-89DD-42EEC0DC1FDC}"/>
              </a:ext>
            </a:extLst>
          </p:cNvPr>
          <p:cNvSpPr>
            <a:spLocks noChangeArrowheads="1"/>
          </p:cNvSpPr>
          <p:nvPr/>
        </p:nvSpPr>
        <p:spPr bwMode="auto">
          <a:xfrm>
            <a:off x="1908175" y="1341438"/>
            <a:ext cx="71438" cy="71437"/>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sz="1600">
              <a:latin typeface="Century Gothic" panose="020B0502020202020204" pitchFamily="34" charset="0"/>
            </a:endParaRPr>
          </a:p>
        </p:txBody>
      </p:sp>
      <p:cxnSp>
        <p:nvCxnSpPr>
          <p:cNvPr id="14" name="AutoShape 8">
            <a:extLst>
              <a:ext uri="{FF2B5EF4-FFF2-40B4-BE49-F238E27FC236}">
                <a16:creationId xmlns:a16="http://schemas.microsoft.com/office/drawing/2014/main" id="{75853524-FD29-4A4A-B79D-4C9B06B77357}"/>
              </a:ext>
            </a:extLst>
          </p:cNvPr>
          <p:cNvCxnSpPr>
            <a:cxnSpLocks noChangeShapeType="1"/>
            <a:stCxn id="12" idx="1"/>
          </p:cNvCxnSpPr>
          <p:nvPr/>
        </p:nvCxnSpPr>
        <p:spPr bwMode="auto">
          <a:xfrm flipH="1">
            <a:off x="1791325" y="865655"/>
            <a:ext cx="3428375" cy="610876"/>
          </a:xfrm>
          <a:prstGeom prst="straightConnector1">
            <a:avLst/>
          </a:prstGeom>
          <a:noFill/>
          <a:ln w="9525" cap="rnd">
            <a:solidFill>
              <a:srgbClr val="C00000"/>
            </a:solidFill>
            <a:prstDash val="sysDot"/>
            <a:round/>
            <a:headEnd/>
            <a:tailEnd type="triangle" w="med" len="med"/>
          </a:ln>
          <a:extLst>
            <a:ext uri="{909E8E84-426E-40DD-AFC4-6F175D3DCCD1}">
              <a14:hiddenFill xmlns:a14="http://schemas.microsoft.com/office/drawing/2010/main">
                <a:noFill/>
              </a14:hiddenFill>
            </a:ext>
          </a:extLst>
        </p:spPr>
      </p:cxnSp>
      <p:sp>
        <p:nvSpPr>
          <p:cNvPr id="15" name="Text Box 9">
            <a:extLst>
              <a:ext uri="{FF2B5EF4-FFF2-40B4-BE49-F238E27FC236}">
                <a16:creationId xmlns:a16="http://schemas.microsoft.com/office/drawing/2014/main" id="{3523E038-25C6-4512-813A-848ED1881001}"/>
              </a:ext>
            </a:extLst>
          </p:cNvPr>
          <p:cNvSpPr txBox="1">
            <a:spLocks noChangeArrowheads="1"/>
          </p:cNvSpPr>
          <p:nvPr/>
        </p:nvSpPr>
        <p:spPr bwMode="auto">
          <a:xfrm>
            <a:off x="5219700" y="1557338"/>
            <a:ext cx="3744913" cy="923330"/>
          </a:xfrm>
          <a:prstGeom prst="rect">
            <a:avLst/>
          </a:prstGeom>
          <a:solidFill>
            <a:schemeClr val="accent6">
              <a:lumMod val="60000"/>
              <a:lumOff val="40000"/>
            </a:schemeClr>
          </a:solidFill>
          <a:ln w="9525" cap="rnd">
            <a:solidFill>
              <a:schemeClr val="tx1"/>
            </a:solidFill>
            <a:prstDash val="sysDot"/>
            <a:miter lim="800000"/>
            <a:headEnd/>
            <a:tailEnd/>
          </a:ln>
        </p:spPr>
        <p:txBody>
          <a:bodyPr>
            <a:spAutoFit/>
          </a:bodyPr>
          <a:lstStyle/>
          <a:p>
            <a:pPr hangingPunct="1">
              <a:lnSpc>
                <a:spcPct val="90000"/>
              </a:lnSpc>
              <a:spcBef>
                <a:spcPct val="50000"/>
              </a:spcBef>
              <a:buClrTx/>
              <a:buSzTx/>
              <a:buFontTx/>
              <a:buNone/>
            </a:pPr>
            <a:r>
              <a:rPr lang="it-IT" altLang="it-IT" sz="1200">
                <a:solidFill>
                  <a:schemeClr val="tx1"/>
                </a:solidFill>
                <a:latin typeface="Century Gothic" panose="020B0502020202020204" pitchFamily="34" charset="0"/>
                <a:cs typeface="Arial" panose="020B0604020202020204" pitchFamily="34" charset="0"/>
              </a:rPr>
              <a:t>Mette in evidenza il valore che l’impresa, con i propri fattori, aggiunge a quello delle risorse periodicamente ottenute dall’esterno.</a:t>
            </a:r>
          </a:p>
          <a:p>
            <a:pPr hangingPunct="1">
              <a:lnSpc>
                <a:spcPct val="90000"/>
              </a:lnSpc>
              <a:buClrTx/>
              <a:buSzTx/>
              <a:buFontTx/>
              <a:buNone/>
            </a:pPr>
            <a:r>
              <a:rPr lang="it-IT" altLang="it-IT" sz="1200">
                <a:solidFill>
                  <a:schemeClr val="tx1"/>
                </a:solidFill>
                <a:latin typeface="Century Gothic" panose="020B0502020202020204" pitchFamily="34" charset="0"/>
                <a:cs typeface="Arial" panose="020B0604020202020204" pitchFamily="34" charset="0"/>
              </a:rPr>
              <a:t>Leggendo il CE dal valore aggiunto al risultato netto, si può vedere a chi viene distribuito:</a:t>
            </a:r>
          </a:p>
        </p:txBody>
      </p:sp>
      <p:sp>
        <p:nvSpPr>
          <p:cNvPr id="16" name="Oval 10">
            <a:extLst>
              <a:ext uri="{FF2B5EF4-FFF2-40B4-BE49-F238E27FC236}">
                <a16:creationId xmlns:a16="http://schemas.microsoft.com/office/drawing/2014/main" id="{43EE3D2F-9000-4722-B89C-3EBC58EE547B}"/>
              </a:ext>
            </a:extLst>
          </p:cNvPr>
          <p:cNvSpPr>
            <a:spLocks noChangeArrowheads="1"/>
          </p:cNvSpPr>
          <p:nvPr/>
        </p:nvSpPr>
        <p:spPr bwMode="auto">
          <a:xfrm>
            <a:off x="2268538" y="1701800"/>
            <a:ext cx="71437" cy="71438"/>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sz="1600">
              <a:latin typeface="Century Gothic" panose="020B0502020202020204" pitchFamily="34" charset="0"/>
            </a:endParaRPr>
          </a:p>
        </p:txBody>
      </p:sp>
      <p:cxnSp>
        <p:nvCxnSpPr>
          <p:cNvPr id="17" name="AutoShape 11">
            <a:extLst>
              <a:ext uri="{FF2B5EF4-FFF2-40B4-BE49-F238E27FC236}">
                <a16:creationId xmlns:a16="http://schemas.microsoft.com/office/drawing/2014/main" id="{552E4127-2C48-4324-A6EC-992BA23047D8}"/>
              </a:ext>
            </a:extLst>
          </p:cNvPr>
          <p:cNvCxnSpPr>
            <a:cxnSpLocks noChangeShapeType="1"/>
            <a:stCxn id="15" idx="1"/>
          </p:cNvCxnSpPr>
          <p:nvPr/>
        </p:nvCxnSpPr>
        <p:spPr bwMode="auto">
          <a:xfrm flipH="1" flipV="1">
            <a:off x="2339975" y="1773238"/>
            <a:ext cx="2879725" cy="245765"/>
          </a:xfrm>
          <a:prstGeom prst="straightConnector1">
            <a:avLst/>
          </a:prstGeom>
          <a:noFill/>
          <a:ln w="9525" cap="rnd">
            <a:solidFill>
              <a:srgbClr val="C00000"/>
            </a:solidFill>
            <a:prstDash val="sysDot"/>
            <a:round/>
            <a:headEnd/>
            <a:tailEnd type="triangle" w="med" len="med"/>
          </a:ln>
          <a:extLst>
            <a:ext uri="{909E8E84-426E-40DD-AFC4-6F175D3DCCD1}">
              <a14:hiddenFill xmlns:a14="http://schemas.microsoft.com/office/drawing/2010/main">
                <a:noFill/>
              </a14:hiddenFill>
            </a:ext>
          </a:extLst>
        </p:spPr>
      </p:cxnSp>
      <p:graphicFrame>
        <p:nvGraphicFramePr>
          <p:cNvPr id="18" name="Group 12">
            <a:extLst>
              <a:ext uri="{FF2B5EF4-FFF2-40B4-BE49-F238E27FC236}">
                <a16:creationId xmlns:a16="http://schemas.microsoft.com/office/drawing/2014/main" id="{3A038849-FF5A-4213-8B99-0599A6748AC3}"/>
              </a:ext>
            </a:extLst>
          </p:cNvPr>
          <p:cNvGraphicFramePr>
            <a:graphicFrameLocks noGrp="1"/>
          </p:cNvGraphicFramePr>
          <p:nvPr>
            <p:extLst>
              <p:ext uri="{D42A27DB-BD31-4B8C-83A1-F6EECF244321}">
                <p14:modId xmlns:p14="http://schemas.microsoft.com/office/powerpoint/2010/main" val="2999428887"/>
              </p:ext>
            </p:extLst>
          </p:nvPr>
        </p:nvGraphicFramePr>
        <p:xfrm>
          <a:off x="5454352" y="3016548"/>
          <a:ext cx="3168650" cy="1562100"/>
        </p:xfrm>
        <a:graphic>
          <a:graphicData uri="http://schemas.openxmlformats.org/drawingml/2006/table">
            <a:tbl>
              <a:tblPr>
                <a:tableStyleId>{775DCB02-9BB8-47FD-8907-85C794F793BA}</a:tableStyleId>
              </a:tblPr>
              <a:tblGrid>
                <a:gridCol w="1835150">
                  <a:extLst>
                    <a:ext uri="{9D8B030D-6E8A-4147-A177-3AD203B41FA5}">
                      <a16:colId xmlns:a16="http://schemas.microsoft.com/office/drawing/2014/main" val="20000"/>
                    </a:ext>
                  </a:extLst>
                </a:gridCol>
                <a:gridCol w="1333500">
                  <a:extLst>
                    <a:ext uri="{9D8B030D-6E8A-4147-A177-3AD203B41FA5}">
                      <a16:colId xmlns:a16="http://schemas.microsoft.com/office/drawing/2014/main" val="20001"/>
                    </a:ext>
                  </a:extLst>
                </a:gridCol>
              </a:tblGrid>
              <a:tr h="260350">
                <a:tc>
                  <a:txBody>
                    <a:bodyPr/>
                    <a:lstStyle/>
                    <a:p>
                      <a:pPr marL="0" marR="0" lvl="0" indent="0" algn="ctr"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b="1" u="none" strike="noStrike" cap="none" normalizeH="0" baseline="0" dirty="0">
                          <a:ln>
                            <a:noFill/>
                          </a:ln>
                          <a:effectLst/>
                          <a:latin typeface="Century Gothic" panose="020B0502020202020204" pitchFamily="34" charset="0"/>
                        </a:rPr>
                        <a:t>DESTINATARI</a:t>
                      </a:r>
                      <a:endParaRPr kumimoji="0" lang="it-IT" sz="1200" b="1" i="0" u="none" strike="noStrike" cap="none" normalizeH="0" baseline="0" dirty="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tc>
                  <a:txBody>
                    <a:bodyPr/>
                    <a:lstStyle/>
                    <a:p>
                      <a:pPr marL="0" marR="0" lvl="0" indent="0" algn="ctr"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b="1" u="none" strike="noStrike" cap="none" normalizeH="0" baseline="0" dirty="0">
                          <a:ln>
                            <a:noFill/>
                          </a:ln>
                          <a:effectLst/>
                          <a:latin typeface="Century Gothic" panose="020B0502020202020204" pitchFamily="34" charset="0"/>
                        </a:rPr>
                        <a:t>ELEMENTI</a:t>
                      </a:r>
                      <a:endParaRPr kumimoji="0" lang="it-IT" sz="1200" b="1" i="0" u="none" strike="noStrike" cap="none" normalizeH="0" baseline="0" dirty="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extLst>
                  <a:ext uri="{0D108BD9-81ED-4DB2-BD59-A6C34878D82A}">
                    <a16:rowId xmlns:a16="http://schemas.microsoft.com/office/drawing/2014/main" val="10000"/>
                  </a:ext>
                </a:extLst>
              </a:tr>
              <a:tr h="260350">
                <a:tc>
                  <a:txBody>
                    <a:bodyPr/>
                    <a:lstStyle/>
                    <a:p>
                      <a:pPr marL="0" marR="0" lvl="0" indent="0" algn="l"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u="none" strike="noStrike" cap="none" normalizeH="0" baseline="0">
                          <a:ln>
                            <a:noFill/>
                          </a:ln>
                          <a:effectLst/>
                          <a:latin typeface="Century Gothic" panose="020B0502020202020204" pitchFamily="34" charset="0"/>
                        </a:rPr>
                        <a:t>Forza lavoro</a:t>
                      </a:r>
                      <a:endParaRPr kumimoji="0" lang="it-IT" sz="1200" b="0" i="0" u="none" strike="noStrike" cap="none" normalizeH="0" baseline="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tc>
                  <a:txBody>
                    <a:bodyPr/>
                    <a:lstStyle/>
                    <a:p>
                      <a:pPr marL="0" marR="0" lvl="0" indent="0" algn="l"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u="none" strike="noStrike" cap="none" normalizeH="0" baseline="0">
                          <a:ln>
                            <a:noFill/>
                          </a:ln>
                          <a:effectLst/>
                          <a:latin typeface="Century Gothic" panose="020B0502020202020204" pitchFamily="34" charset="0"/>
                        </a:rPr>
                        <a:t>Costo lavoro</a:t>
                      </a:r>
                      <a:endParaRPr kumimoji="0" lang="it-IT" sz="1200" b="0" i="0" u="none" strike="noStrike" cap="none" normalizeH="0" baseline="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extLst>
                  <a:ext uri="{0D108BD9-81ED-4DB2-BD59-A6C34878D82A}">
                    <a16:rowId xmlns:a16="http://schemas.microsoft.com/office/drawing/2014/main" val="10001"/>
                  </a:ext>
                </a:extLst>
              </a:tr>
              <a:tr h="260350">
                <a:tc>
                  <a:txBody>
                    <a:bodyPr/>
                    <a:lstStyle/>
                    <a:p>
                      <a:pPr marL="0" marR="0" lvl="0" indent="0" algn="l"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u="none" strike="noStrike" cap="none" normalizeH="0" baseline="0">
                          <a:ln>
                            <a:noFill/>
                          </a:ln>
                          <a:effectLst/>
                          <a:latin typeface="Century Gothic" panose="020B0502020202020204" pitchFamily="34" charset="0"/>
                        </a:rPr>
                        <a:t>Azienda (cap.fisico)</a:t>
                      </a:r>
                      <a:endParaRPr kumimoji="0" lang="it-IT" sz="1200" b="0" i="0" u="none" strike="noStrike" cap="none" normalizeH="0" baseline="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tc>
                  <a:txBody>
                    <a:bodyPr/>
                    <a:lstStyle/>
                    <a:p>
                      <a:pPr marL="0" marR="0" lvl="0" indent="0" algn="l"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u="none" strike="noStrike" cap="none" normalizeH="0" baseline="0">
                          <a:ln>
                            <a:noFill/>
                          </a:ln>
                          <a:effectLst/>
                          <a:latin typeface="Century Gothic" panose="020B0502020202020204" pitchFamily="34" charset="0"/>
                        </a:rPr>
                        <a:t>Ammortam.</a:t>
                      </a:r>
                      <a:endParaRPr kumimoji="0" lang="it-IT" sz="1200" b="0" i="0" u="none" strike="noStrike" cap="none" normalizeH="0" baseline="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extLst>
                  <a:ext uri="{0D108BD9-81ED-4DB2-BD59-A6C34878D82A}">
                    <a16:rowId xmlns:a16="http://schemas.microsoft.com/office/drawing/2014/main" val="10002"/>
                  </a:ext>
                </a:extLst>
              </a:tr>
              <a:tr h="260350">
                <a:tc>
                  <a:txBody>
                    <a:bodyPr/>
                    <a:lstStyle/>
                    <a:p>
                      <a:pPr marL="0" marR="0" lvl="0" indent="0" algn="l"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u="none" strike="noStrike" cap="none" normalizeH="0" baseline="0">
                          <a:ln>
                            <a:noFill/>
                          </a:ln>
                          <a:effectLst/>
                          <a:latin typeface="Century Gothic" panose="020B0502020202020204" pitchFamily="34" charset="0"/>
                        </a:rPr>
                        <a:t>Conferenti cap.cred.</a:t>
                      </a:r>
                      <a:endParaRPr kumimoji="0" lang="it-IT" sz="1200" b="0" i="0" u="none" strike="noStrike" cap="none" normalizeH="0" baseline="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tc>
                  <a:txBody>
                    <a:bodyPr/>
                    <a:lstStyle/>
                    <a:p>
                      <a:pPr marL="0" marR="0" lvl="0" indent="0" algn="l"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u="none" strike="noStrike" cap="none" normalizeH="0" baseline="0">
                          <a:ln>
                            <a:noFill/>
                          </a:ln>
                          <a:effectLst/>
                          <a:latin typeface="Century Gothic" panose="020B0502020202020204" pitchFamily="34" charset="0"/>
                        </a:rPr>
                        <a:t>Oneri finanz.</a:t>
                      </a:r>
                      <a:endParaRPr kumimoji="0" lang="it-IT" sz="1200" b="0" i="0" u="none" strike="noStrike" cap="none" normalizeH="0" baseline="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extLst>
                  <a:ext uri="{0D108BD9-81ED-4DB2-BD59-A6C34878D82A}">
                    <a16:rowId xmlns:a16="http://schemas.microsoft.com/office/drawing/2014/main" val="10003"/>
                  </a:ext>
                </a:extLst>
              </a:tr>
              <a:tr h="260350">
                <a:tc>
                  <a:txBody>
                    <a:bodyPr/>
                    <a:lstStyle/>
                    <a:p>
                      <a:pPr marL="0" marR="0" lvl="0" indent="0" algn="l"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u="none" strike="noStrike" cap="none" normalizeH="0" baseline="0">
                          <a:ln>
                            <a:noFill/>
                          </a:ln>
                          <a:effectLst/>
                          <a:latin typeface="Century Gothic" panose="020B0502020202020204" pitchFamily="34" charset="0"/>
                        </a:rPr>
                        <a:t>Stato</a:t>
                      </a:r>
                      <a:endParaRPr kumimoji="0" lang="it-IT" sz="1200" b="0" i="0" u="none" strike="noStrike" cap="none" normalizeH="0" baseline="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tc>
                  <a:txBody>
                    <a:bodyPr/>
                    <a:lstStyle/>
                    <a:p>
                      <a:pPr marL="0" marR="0" lvl="0" indent="0" algn="l"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u="none" strike="noStrike" cap="none" normalizeH="0" baseline="0">
                          <a:ln>
                            <a:noFill/>
                          </a:ln>
                          <a:effectLst/>
                          <a:latin typeface="Century Gothic" panose="020B0502020202020204" pitchFamily="34" charset="0"/>
                        </a:rPr>
                        <a:t>Imposte</a:t>
                      </a:r>
                      <a:endParaRPr kumimoji="0" lang="it-IT" sz="1200" b="0" i="0" u="none" strike="noStrike" cap="none" normalizeH="0" baseline="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extLst>
                  <a:ext uri="{0D108BD9-81ED-4DB2-BD59-A6C34878D82A}">
                    <a16:rowId xmlns:a16="http://schemas.microsoft.com/office/drawing/2014/main" val="10004"/>
                  </a:ext>
                </a:extLst>
              </a:tr>
              <a:tr h="260350">
                <a:tc>
                  <a:txBody>
                    <a:bodyPr/>
                    <a:lstStyle/>
                    <a:p>
                      <a:pPr marL="0" marR="0" lvl="0" indent="0" algn="l"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u="none" strike="noStrike" cap="none" normalizeH="0" baseline="0">
                          <a:ln>
                            <a:noFill/>
                          </a:ln>
                          <a:effectLst/>
                          <a:latin typeface="Century Gothic" panose="020B0502020202020204" pitchFamily="34" charset="0"/>
                        </a:rPr>
                        <a:t>Conferenti cap. risp.</a:t>
                      </a:r>
                      <a:endParaRPr kumimoji="0" lang="it-IT" sz="1200" b="0" i="0" u="none" strike="noStrike" cap="none" normalizeH="0" baseline="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tc>
                  <a:txBody>
                    <a:bodyPr/>
                    <a:lstStyle/>
                    <a:p>
                      <a:pPr marL="0" marR="0" lvl="0" indent="0" algn="l" defTabSz="914400" rtl="0" eaLnBrk="1" fontAlgn="base" latinLnBrk="0" hangingPunct="0">
                        <a:lnSpc>
                          <a:spcPct val="80000"/>
                        </a:lnSpc>
                        <a:spcBef>
                          <a:spcPct val="0"/>
                        </a:spcBef>
                        <a:spcAft>
                          <a:spcPts val="1425"/>
                        </a:spcAft>
                        <a:buClr>
                          <a:srgbClr val="000000"/>
                        </a:buClr>
                        <a:buSzPct val="100000"/>
                        <a:buFont typeface="Wingdings" charset="2"/>
                        <a:buNone/>
                        <a:tabLst/>
                      </a:pPr>
                      <a:r>
                        <a:rPr kumimoji="0" lang="it-IT" sz="1200" u="none" strike="noStrike" cap="none" normalizeH="0" baseline="0" dirty="0">
                          <a:ln>
                            <a:noFill/>
                          </a:ln>
                          <a:effectLst/>
                          <a:latin typeface="Century Gothic" panose="020B0502020202020204" pitchFamily="34" charset="0"/>
                        </a:rPr>
                        <a:t>Reddito netto</a:t>
                      </a:r>
                      <a:endParaRPr kumimoji="0" lang="it-IT" sz="1200" b="0" i="0" u="none" strike="noStrike" cap="none" normalizeH="0" baseline="0" dirty="0">
                        <a:ln>
                          <a:noFill/>
                        </a:ln>
                        <a:solidFill>
                          <a:schemeClr val="tx1"/>
                        </a:solidFill>
                        <a:effectLst/>
                        <a:latin typeface="Century Gothic" panose="020B0502020202020204" pitchFamily="34" charset="0"/>
                        <a:ea typeface="Lucida Sans Unicode" charset="0"/>
                        <a:cs typeface="Lucida Sans Unicode" charset="0"/>
                      </a:endParaRPr>
                    </a:p>
                  </a:txBody>
                  <a:tcPr horzOverflow="overflow"/>
                </a:tc>
                <a:extLst>
                  <a:ext uri="{0D108BD9-81ED-4DB2-BD59-A6C34878D82A}">
                    <a16:rowId xmlns:a16="http://schemas.microsoft.com/office/drawing/2014/main" val="10005"/>
                  </a:ext>
                </a:extLst>
              </a:tr>
            </a:tbl>
          </a:graphicData>
        </a:graphic>
      </p:graphicFrame>
      <p:sp>
        <p:nvSpPr>
          <p:cNvPr id="19" name="AutoShape 35">
            <a:extLst>
              <a:ext uri="{FF2B5EF4-FFF2-40B4-BE49-F238E27FC236}">
                <a16:creationId xmlns:a16="http://schemas.microsoft.com/office/drawing/2014/main" id="{FF64251B-DEBE-44B4-9E30-103E63ACA4CD}"/>
              </a:ext>
            </a:extLst>
          </p:cNvPr>
          <p:cNvSpPr>
            <a:spLocks noChangeArrowheads="1"/>
          </p:cNvSpPr>
          <p:nvPr/>
        </p:nvSpPr>
        <p:spPr bwMode="auto">
          <a:xfrm>
            <a:off x="6840537" y="2510580"/>
            <a:ext cx="503238" cy="360362"/>
          </a:xfrm>
          <a:prstGeom prst="downArrow">
            <a:avLst>
              <a:gd name="adj1" fmla="val 50000"/>
              <a:gd name="adj2" fmla="val 25000"/>
            </a:avLst>
          </a:prstGeom>
          <a:solidFill>
            <a:schemeClr val="accent2"/>
          </a:solidFill>
          <a:ln w="9525">
            <a:solidFill>
              <a:schemeClr val="tx1"/>
            </a:solidFill>
            <a:miter lim="800000"/>
            <a:headEnd/>
            <a:tailEnd/>
          </a:ln>
        </p:spPr>
        <p:txBody>
          <a:bodyPr wrap="none" anchor="ctr"/>
          <a:lstStyle/>
          <a:p>
            <a:endParaRPr lang="it-IT" altLang="it-IT" sz="1600">
              <a:latin typeface="Century Gothic" panose="020B0502020202020204" pitchFamily="34" charset="0"/>
            </a:endParaRPr>
          </a:p>
        </p:txBody>
      </p:sp>
      <p:sp>
        <p:nvSpPr>
          <p:cNvPr id="20" name="Text Box 36">
            <a:extLst>
              <a:ext uri="{FF2B5EF4-FFF2-40B4-BE49-F238E27FC236}">
                <a16:creationId xmlns:a16="http://schemas.microsoft.com/office/drawing/2014/main" id="{30C229F4-4070-46D0-979B-49D858EB5CAC}"/>
              </a:ext>
            </a:extLst>
          </p:cNvPr>
          <p:cNvSpPr txBox="1">
            <a:spLocks noChangeArrowheads="1"/>
          </p:cNvSpPr>
          <p:nvPr/>
        </p:nvSpPr>
        <p:spPr bwMode="auto">
          <a:xfrm>
            <a:off x="200364" y="6251396"/>
            <a:ext cx="62642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lnSpc>
                <a:spcPct val="100000"/>
              </a:lnSpc>
              <a:spcBef>
                <a:spcPct val="50000"/>
              </a:spcBef>
              <a:buClrTx/>
              <a:buSzTx/>
              <a:buFontTx/>
              <a:buNone/>
            </a:pPr>
            <a:r>
              <a:rPr lang="it-IT" altLang="it-IT" sz="1200" dirty="0">
                <a:solidFill>
                  <a:schemeClr val="tx1"/>
                </a:solidFill>
                <a:latin typeface="Century Gothic" panose="020B0502020202020204" pitchFamily="34" charset="0"/>
                <a:cs typeface="Arial" panose="020B0604020202020204" pitchFamily="34" charset="0"/>
              </a:rPr>
              <a:t>(*) EBITDA = Earnings before interest, taxes, depreciation and </a:t>
            </a:r>
            <a:r>
              <a:rPr lang="it-IT" altLang="it-IT" sz="1200" dirty="0" err="1">
                <a:solidFill>
                  <a:schemeClr val="tx1"/>
                </a:solidFill>
                <a:latin typeface="Century Gothic" panose="020B0502020202020204" pitchFamily="34" charset="0"/>
                <a:cs typeface="Arial" panose="020B0604020202020204" pitchFamily="34" charset="0"/>
              </a:rPr>
              <a:t>amortization</a:t>
            </a:r>
            <a:endParaRPr lang="it-IT" altLang="it-IT" sz="1200" dirty="0">
              <a:solidFill>
                <a:schemeClr val="tx1"/>
              </a:solidFill>
              <a:latin typeface="Century Gothic" panose="020B0502020202020204" pitchFamily="34" charset="0"/>
              <a:cs typeface="Arial" panose="020B0604020202020204" pitchFamily="34" charset="0"/>
            </a:endParaRPr>
          </a:p>
        </p:txBody>
      </p:sp>
      <p:sp>
        <p:nvSpPr>
          <p:cNvPr id="21" name="Line 37">
            <a:extLst>
              <a:ext uri="{FF2B5EF4-FFF2-40B4-BE49-F238E27FC236}">
                <a16:creationId xmlns:a16="http://schemas.microsoft.com/office/drawing/2014/main" id="{FB36D831-093D-4190-88AF-CE11DE52425E}"/>
              </a:ext>
            </a:extLst>
          </p:cNvPr>
          <p:cNvSpPr>
            <a:spLocks noChangeShapeType="1"/>
          </p:cNvSpPr>
          <p:nvPr/>
        </p:nvSpPr>
        <p:spPr bwMode="auto">
          <a:xfrm>
            <a:off x="271801" y="6251396"/>
            <a:ext cx="40338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sp>
        <p:nvSpPr>
          <p:cNvPr id="22" name="Oval 38">
            <a:extLst>
              <a:ext uri="{FF2B5EF4-FFF2-40B4-BE49-F238E27FC236}">
                <a16:creationId xmlns:a16="http://schemas.microsoft.com/office/drawing/2014/main" id="{34C344F9-E2E1-4505-8738-D6B1B18F57AE}"/>
              </a:ext>
            </a:extLst>
          </p:cNvPr>
          <p:cNvSpPr>
            <a:spLocks noChangeArrowheads="1"/>
          </p:cNvSpPr>
          <p:nvPr/>
        </p:nvSpPr>
        <p:spPr bwMode="auto">
          <a:xfrm>
            <a:off x="323850" y="2420938"/>
            <a:ext cx="71438" cy="71437"/>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endParaRPr lang="it-IT" altLang="it-IT" sz="1600">
              <a:latin typeface="Century Gothic" panose="020B0502020202020204" pitchFamily="34" charset="0"/>
            </a:endParaRPr>
          </a:p>
        </p:txBody>
      </p:sp>
      <p:cxnSp>
        <p:nvCxnSpPr>
          <p:cNvPr id="23" name="AutoShape 39">
            <a:extLst>
              <a:ext uri="{FF2B5EF4-FFF2-40B4-BE49-F238E27FC236}">
                <a16:creationId xmlns:a16="http://schemas.microsoft.com/office/drawing/2014/main" id="{30F9CEFF-43FC-4018-ACAB-162DC788BF8B}"/>
              </a:ext>
            </a:extLst>
          </p:cNvPr>
          <p:cNvCxnSpPr>
            <a:cxnSpLocks noChangeShapeType="1"/>
            <a:stCxn id="11" idx="1"/>
            <a:endCxn id="22" idx="2"/>
          </p:cNvCxnSpPr>
          <p:nvPr/>
        </p:nvCxnSpPr>
        <p:spPr bwMode="auto">
          <a:xfrm rot="10800000">
            <a:off x="323851" y="2456658"/>
            <a:ext cx="1008063" cy="3003159"/>
          </a:xfrm>
          <a:prstGeom prst="bentConnector3">
            <a:avLst>
              <a:gd name="adj1" fmla="val 122677"/>
            </a:avLst>
          </a:prstGeom>
          <a:noFill/>
          <a:ln w="19050" cap="rnd">
            <a:solidFill>
              <a:srgbClr val="FF0000"/>
            </a:solidFill>
            <a:prstDash val="sysDot"/>
            <a:miter lim="800000"/>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3331570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CE a valore della produzione e valore aggiunto </a:t>
            </a:r>
          </a:p>
        </p:txBody>
      </p:sp>
      <p:graphicFrame>
        <p:nvGraphicFramePr>
          <p:cNvPr id="6" name="Group 130">
            <a:extLst>
              <a:ext uri="{FF2B5EF4-FFF2-40B4-BE49-F238E27FC236}">
                <a16:creationId xmlns:a16="http://schemas.microsoft.com/office/drawing/2014/main" id="{CE551B6F-FFBD-4CA2-BC85-3646400CC4FD}"/>
              </a:ext>
            </a:extLst>
          </p:cNvPr>
          <p:cNvGraphicFramePr>
            <a:graphicFrameLocks noGrp="1"/>
          </p:cNvGraphicFramePr>
          <p:nvPr>
            <p:extLst>
              <p:ext uri="{D42A27DB-BD31-4B8C-83A1-F6EECF244321}">
                <p14:modId xmlns:p14="http://schemas.microsoft.com/office/powerpoint/2010/main" val="1748352679"/>
              </p:ext>
            </p:extLst>
          </p:nvPr>
        </p:nvGraphicFramePr>
        <p:xfrm>
          <a:off x="986017" y="688375"/>
          <a:ext cx="6650967" cy="5481250"/>
        </p:xfrm>
        <a:graphic>
          <a:graphicData uri="http://schemas.openxmlformats.org/drawingml/2006/table">
            <a:tbl>
              <a:tblPr firstRow="1">
                <a:tableStyleId>{35758FB7-9AC5-4552-8A53-C91805E547FA}</a:tableStyleId>
              </a:tblPr>
              <a:tblGrid>
                <a:gridCol w="3949911">
                  <a:extLst>
                    <a:ext uri="{9D8B030D-6E8A-4147-A177-3AD203B41FA5}">
                      <a16:colId xmlns:a16="http://schemas.microsoft.com/office/drawing/2014/main" val="20000"/>
                    </a:ext>
                  </a:extLst>
                </a:gridCol>
                <a:gridCol w="1310750">
                  <a:extLst>
                    <a:ext uri="{9D8B030D-6E8A-4147-A177-3AD203B41FA5}">
                      <a16:colId xmlns:a16="http://schemas.microsoft.com/office/drawing/2014/main" val="20001"/>
                    </a:ext>
                  </a:extLst>
                </a:gridCol>
                <a:gridCol w="1390306">
                  <a:extLst>
                    <a:ext uri="{9D8B030D-6E8A-4147-A177-3AD203B41FA5}">
                      <a16:colId xmlns:a16="http://schemas.microsoft.com/office/drawing/2014/main" val="20002"/>
                    </a:ext>
                  </a:extLst>
                </a:gridCol>
              </a:tblGrid>
              <a:tr h="203203">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a:ln>
                          <a:noFill/>
                        </a:ln>
                        <a:solidFill>
                          <a:schemeClr val="bg1"/>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a:noFill/>
                    </a:lnR>
                    <a:lnT w="6350" cap="flat" cmpd="sng" algn="ctr">
                      <a:noFill/>
                      <a:prstDash val="solid"/>
                      <a:miter lim="800000"/>
                    </a:lnT>
                    <a:lnB w="12700" cap="flat" cmpd="sng" algn="ctr">
                      <a:noFill/>
                      <a:prstDash val="solid"/>
                      <a:miter lim="800000"/>
                    </a:lnB>
                    <a:lnTlToBr w="12700" cmpd="sng">
                      <a:noFill/>
                      <a:prstDash val="solid"/>
                    </a:lnTlToBr>
                    <a:lnBlToTr w="12700" cmpd="sng">
                      <a:noFill/>
                      <a:prstDash val="solid"/>
                    </a:lnBlToTr>
                    <a:solidFill>
                      <a:srgbClr val="0070C0"/>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a:ln>
                            <a:noFill/>
                          </a:ln>
                          <a:solidFill>
                            <a:schemeClr val="bg1"/>
                          </a:solidFill>
                          <a:effectLst/>
                        </a:rPr>
                        <a:t>Parziali</a:t>
                      </a:r>
                      <a:endParaRPr kumimoji="0" lang="it-IT" sz="1400" b="1" i="0" u="none" strike="noStrike" cap="none" normalizeH="0" baseline="0">
                        <a:ln>
                          <a:noFill/>
                        </a:ln>
                        <a:solidFill>
                          <a:schemeClr val="bg1"/>
                        </a:solidFill>
                        <a:effectLst/>
                        <a:latin typeface="Century Gothic" panose="020B0502020202020204" pitchFamily="34" charset="0"/>
                        <a:cs typeface="Lucida Sans Unicode" charset="0"/>
                      </a:endParaRPr>
                    </a:p>
                  </a:txBody>
                  <a:tcPr marL="80147" marR="80147" marT="37163" marB="37163" anchor="ctr" horzOverflow="overflow">
                    <a:lnL>
                      <a:noFill/>
                    </a:lnL>
                    <a:lnR>
                      <a:noFill/>
                    </a:lnR>
                    <a:lnT w="6350" cap="flat" cmpd="sng" algn="ctr">
                      <a:noFill/>
                      <a:prstDash val="solid"/>
                      <a:miter lim="800000"/>
                    </a:lnT>
                    <a:lnB w="12700" cap="flat" cmpd="sng" algn="ctr">
                      <a:noFill/>
                      <a:prstDash val="solid"/>
                      <a:miter lim="800000"/>
                    </a:lnB>
                    <a:lnTlToBr w="12700" cmpd="sng">
                      <a:noFill/>
                      <a:prstDash val="solid"/>
                    </a:lnTlToBr>
                    <a:lnBlToTr w="12700" cmpd="sng">
                      <a:noFill/>
                      <a:prstDash val="solid"/>
                    </a:lnBlToTr>
                    <a:solidFill>
                      <a:srgbClr val="0070C0"/>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bg1"/>
                          </a:solidFill>
                          <a:effectLst/>
                        </a:rPr>
                        <a:t>Totali</a:t>
                      </a:r>
                      <a:endParaRPr kumimoji="0" lang="it-IT" sz="1400" b="1" i="0" u="none" strike="noStrike" cap="none" normalizeH="0" baseline="0" dirty="0">
                        <a:ln>
                          <a:noFill/>
                        </a:ln>
                        <a:solidFill>
                          <a:schemeClr val="bg1"/>
                        </a:solidFill>
                        <a:effectLst/>
                        <a:latin typeface="Century Gothic" panose="020B0502020202020204" pitchFamily="34" charset="0"/>
                        <a:cs typeface="Lucida Sans Unicode" charset="0"/>
                      </a:endParaRPr>
                    </a:p>
                  </a:txBody>
                  <a:tcPr marL="80147" marR="80147" marT="37163" marB="37163" anchor="ctr" horzOverflow="overflow">
                    <a:lnL>
                      <a:noFill/>
                    </a:lnL>
                    <a:lnR w="6350" cap="flat" cmpd="sng" algn="ctr">
                      <a:noFill/>
                      <a:prstDash val="solid"/>
                      <a:miter lim="800000"/>
                    </a:lnR>
                    <a:lnT w="6350" cap="flat" cmpd="sng" algn="ctr">
                      <a:noFill/>
                      <a:prstDash val="solid"/>
                      <a:miter lim="800000"/>
                    </a:lnT>
                    <a:lnB w="12700" cap="flat" cmpd="sng" algn="ctr">
                      <a:noFill/>
                      <a:prstDash val="solid"/>
                      <a:miter lim="800000"/>
                    </a:lnB>
                    <a:lnTlToBr w="12700" cmpd="sng">
                      <a:noFill/>
                      <a:prstDash val="solid"/>
                    </a:lnTlToBr>
                    <a:lnBlToTr w="12700" cmpd="sng">
                      <a:noFill/>
                      <a:prstDash val="solid"/>
                    </a:lnBlToTr>
                    <a:solidFill>
                      <a:srgbClr val="0070C0"/>
                    </a:solidFill>
                  </a:tcPr>
                </a:tc>
                <a:extLst>
                  <a:ext uri="{0D108BD9-81ED-4DB2-BD59-A6C34878D82A}">
                    <a16:rowId xmlns:a16="http://schemas.microsoft.com/office/drawing/2014/main" val="10000"/>
                  </a:ext>
                </a:extLst>
              </a:tr>
              <a:tr h="203212">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179388" marR="0" lvl="1" indent="0" algn="l" defTabSz="1042988" rtl="0" eaLnBrk="1" fontAlgn="base" latinLnBrk="0" hangingPunct="0">
                        <a:lnSpc>
                          <a:spcPct val="60000"/>
                        </a:lnSpc>
                        <a:spcBef>
                          <a:spcPct val="0"/>
                        </a:spcBef>
                        <a:spcAft>
                          <a:spcPts val="1138"/>
                        </a:spcAft>
                        <a:buClr>
                          <a:srgbClr val="000000"/>
                        </a:buClr>
                        <a:buSzPct val="100000"/>
                        <a:buFont typeface="Times New Roman" charset="0"/>
                        <a:buNone/>
                        <a:tabLst/>
                      </a:pPr>
                      <a:r>
                        <a:rPr kumimoji="0" lang="it-IT" sz="1400" b="0" u="none" strike="noStrike" cap="none" normalizeH="0" baseline="0" dirty="0">
                          <a:ln>
                            <a:noFill/>
                          </a:ln>
                          <a:solidFill>
                            <a:schemeClr val="tx1">
                              <a:lumMod val="75000"/>
                              <a:lumOff val="25000"/>
                            </a:schemeClr>
                          </a:solidFill>
                          <a:effectLst/>
                        </a:rPr>
                        <a:t>Ricavi netti (V)</a:t>
                      </a:r>
                      <a:endParaRPr kumimoji="0" lang="it-IT" sz="14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1270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b="0" u="none" strike="noStrike" cap="none" normalizeH="0" baseline="0" dirty="0">
                          <a:ln>
                            <a:noFill/>
                          </a:ln>
                          <a:solidFill>
                            <a:schemeClr val="tx1">
                              <a:lumMod val="75000"/>
                              <a:lumOff val="25000"/>
                            </a:schemeClr>
                          </a:solidFill>
                          <a:effectLst/>
                        </a:rPr>
                        <a:t>.............</a:t>
                      </a:r>
                      <a:endParaRPr kumimoji="0" lang="it-IT" sz="14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1270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1270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1"/>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 rimanenze di magazzino prodotti finiti</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2"/>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 rimanenze di mag. prodotti in corso di lav.</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3"/>
                  </a:ext>
                </a:extLst>
              </a:tr>
              <a:tr h="203212">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dirty="0">
                          <a:ln>
                            <a:noFill/>
                          </a:ln>
                          <a:solidFill>
                            <a:schemeClr val="tx1">
                              <a:lumMod val="75000"/>
                              <a:lumOff val="25000"/>
                            </a:schemeClr>
                          </a:solidFill>
                          <a:effectLst/>
                          <a:sym typeface="Symbol" charset="2"/>
                        </a:rPr>
                        <a:t>+	Incrementi per lavori interni</a:t>
                      </a:r>
                      <a:endParaRPr kumimoji="0" lang="it-IT" sz="14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4"/>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179388" marR="0" lvl="1" indent="0" algn="l" defTabSz="1042988" rtl="0" eaLnBrk="1" fontAlgn="base" latinLnBrk="0" hangingPunct="0">
                        <a:lnSpc>
                          <a:spcPct val="60000"/>
                        </a:lnSpc>
                        <a:spcBef>
                          <a:spcPct val="0"/>
                        </a:spcBef>
                        <a:spcAft>
                          <a:spcPts val="1138"/>
                        </a:spcAft>
                        <a:buClr>
                          <a:srgbClr val="000000"/>
                        </a:buClr>
                        <a:buSzPct val="100000"/>
                        <a:buFont typeface="Times New Roman" charset="0"/>
                        <a:buNone/>
                        <a:tabLst/>
                      </a:pPr>
                      <a:r>
                        <a:rPr kumimoji="0" lang="it-IT" sz="1400" b="1" u="none" strike="noStrike" cap="none" normalizeH="0" baseline="0">
                          <a:ln>
                            <a:noFill/>
                          </a:ln>
                          <a:solidFill>
                            <a:schemeClr val="tx1">
                              <a:lumMod val="75000"/>
                              <a:lumOff val="25000"/>
                            </a:schemeClr>
                          </a:solidFill>
                          <a:effectLst/>
                          <a:sym typeface="Symbol" charset="2"/>
                        </a:rPr>
                        <a:t>Valore della produzione (VP)</a:t>
                      </a: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b="1"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5"/>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Acquisti</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6"/>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 rimanenze di magazzino materie prime</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7"/>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Prestazioni di servizi</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8"/>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Altri costi per fattori acquisiti all’esterno</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09"/>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179388" marR="0" lvl="1" indent="0" algn="l" defTabSz="1042988" rtl="0" eaLnBrk="1" fontAlgn="base" latinLnBrk="0" hangingPunct="0">
                        <a:lnSpc>
                          <a:spcPct val="60000"/>
                        </a:lnSpc>
                        <a:spcBef>
                          <a:spcPct val="0"/>
                        </a:spcBef>
                        <a:spcAft>
                          <a:spcPts val="1138"/>
                        </a:spcAft>
                        <a:buClr>
                          <a:srgbClr val="000000"/>
                        </a:buClr>
                        <a:buSzPct val="100000"/>
                        <a:buFont typeface="Times New Roman" charset="0"/>
                        <a:buNone/>
                        <a:tabLst/>
                      </a:pPr>
                      <a:r>
                        <a:rPr kumimoji="0" lang="it-IT" sz="1400" b="1" u="none" strike="noStrike" cap="none" normalizeH="0" baseline="0" dirty="0">
                          <a:ln>
                            <a:noFill/>
                          </a:ln>
                          <a:solidFill>
                            <a:schemeClr val="tx1">
                              <a:lumMod val="75000"/>
                              <a:lumOff val="25000"/>
                            </a:schemeClr>
                          </a:solidFill>
                          <a:effectLst/>
                          <a:sym typeface="Symbol" charset="2"/>
                        </a:rPr>
                        <a:t>Valore aggiunto (VA)</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b="1"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0"/>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Costo del lavoro (comprensivo di TFR)</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1"/>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179388" marR="0" lvl="1" indent="0" algn="l" defTabSz="1042988" rtl="0" eaLnBrk="1" fontAlgn="base" latinLnBrk="0" hangingPunct="0">
                        <a:lnSpc>
                          <a:spcPct val="60000"/>
                        </a:lnSpc>
                        <a:spcBef>
                          <a:spcPct val="0"/>
                        </a:spcBef>
                        <a:spcAft>
                          <a:spcPts val="1138"/>
                        </a:spcAft>
                        <a:buClr>
                          <a:srgbClr val="000000"/>
                        </a:buClr>
                        <a:buSzPct val="100000"/>
                        <a:buFont typeface="Times New Roman" charset="0"/>
                        <a:buNone/>
                        <a:tabLst/>
                      </a:pPr>
                      <a:r>
                        <a:rPr kumimoji="0" lang="it-IT" sz="1400" b="1" u="none" strike="noStrike" cap="none" normalizeH="0" baseline="0">
                          <a:ln>
                            <a:noFill/>
                          </a:ln>
                          <a:solidFill>
                            <a:schemeClr val="tx1">
                              <a:lumMod val="75000"/>
                              <a:lumOff val="25000"/>
                            </a:schemeClr>
                          </a:solidFill>
                          <a:effectLst/>
                          <a:sym typeface="Symbol" charset="2"/>
                        </a:rPr>
                        <a:t>Margine operativo lordo (EBITDA)</a:t>
                      </a: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b="1"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2"/>
                  </a:ext>
                </a:extLst>
              </a:tr>
              <a:tr h="203212">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Symbol" charset="2"/>
                        <a:buChar char="-"/>
                        <a:tabLst>
                          <a:tab pos="182563" algn="l"/>
                        </a:tabLst>
                      </a:pPr>
                      <a:r>
                        <a:rPr kumimoji="0" lang="it-IT" sz="1400" u="none" strike="noStrike" cap="none" normalizeH="0" baseline="0">
                          <a:ln>
                            <a:noFill/>
                          </a:ln>
                          <a:solidFill>
                            <a:schemeClr val="tx1">
                              <a:lumMod val="75000"/>
                              <a:lumOff val="25000"/>
                            </a:schemeClr>
                          </a:solidFill>
                          <a:effectLst/>
                          <a:sym typeface="Symbol" charset="2"/>
                        </a:rPr>
                        <a:t>Ammortamenti</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3"/>
                  </a:ext>
                </a:extLst>
              </a:tr>
              <a:tr h="203212">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Symbol" charset="2"/>
                        <a:buChar char="-"/>
                        <a:tabLst>
                          <a:tab pos="182563" algn="l"/>
                        </a:tabLst>
                      </a:pPr>
                      <a:r>
                        <a:rPr kumimoji="0" lang="it-IT" sz="1400" u="none" strike="noStrike" cap="none" normalizeH="0" baseline="0">
                          <a:ln>
                            <a:noFill/>
                          </a:ln>
                          <a:solidFill>
                            <a:schemeClr val="tx1">
                              <a:lumMod val="75000"/>
                              <a:lumOff val="25000"/>
                            </a:schemeClr>
                          </a:solidFill>
                          <a:effectLst/>
                          <a:sym typeface="Symbol" charset="2"/>
                        </a:rPr>
                        <a:t>Accantonamenti</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4"/>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179388" marR="0" lvl="1" indent="0" algn="l" defTabSz="1042988" rtl="0" eaLnBrk="1" fontAlgn="base" latinLnBrk="0" hangingPunct="0">
                        <a:lnSpc>
                          <a:spcPct val="60000"/>
                        </a:lnSpc>
                        <a:spcBef>
                          <a:spcPct val="0"/>
                        </a:spcBef>
                        <a:spcAft>
                          <a:spcPts val="1138"/>
                        </a:spcAft>
                        <a:buClr>
                          <a:srgbClr val="000000"/>
                        </a:buClr>
                        <a:buSzPct val="100000"/>
                        <a:buFont typeface="Times New Roman" charset="0"/>
                        <a:buNone/>
                        <a:tabLst/>
                      </a:pPr>
                      <a:r>
                        <a:rPr kumimoji="0" lang="it-IT" sz="1400" b="1" u="none" strike="noStrike" cap="none" normalizeH="0" baseline="0">
                          <a:ln>
                            <a:noFill/>
                          </a:ln>
                          <a:solidFill>
                            <a:schemeClr val="tx1">
                              <a:lumMod val="75000"/>
                              <a:lumOff val="25000"/>
                            </a:schemeClr>
                          </a:solidFill>
                          <a:effectLst/>
                          <a:sym typeface="Symbol" charset="2"/>
                        </a:rPr>
                        <a:t>Ris. op. gestione caratteristica (ROGC) (*) </a:t>
                      </a: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b="1"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5"/>
                  </a:ext>
                </a:extLst>
              </a:tr>
              <a:tr h="203212">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Proventi gestione accessoria</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6"/>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Oneri gestione accessoria</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7"/>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179388" marR="0" lvl="1" indent="0" algn="l" defTabSz="1042988" rtl="0" eaLnBrk="1" fontAlgn="base" latinLnBrk="0" hangingPunct="0">
                        <a:lnSpc>
                          <a:spcPct val="60000"/>
                        </a:lnSpc>
                        <a:spcBef>
                          <a:spcPct val="0"/>
                        </a:spcBef>
                        <a:spcAft>
                          <a:spcPts val="1138"/>
                        </a:spcAft>
                        <a:buClr>
                          <a:srgbClr val="000000"/>
                        </a:buClr>
                        <a:buSzPct val="100000"/>
                        <a:buFont typeface="Times New Roman" charset="0"/>
                        <a:buNone/>
                        <a:tabLst/>
                      </a:pPr>
                      <a:r>
                        <a:rPr kumimoji="0" lang="it-IT" sz="1400" b="1" u="none" strike="noStrike" cap="none" normalizeH="0" baseline="0" dirty="0">
                          <a:ln>
                            <a:noFill/>
                          </a:ln>
                          <a:solidFill>
                            <a:schemeClr val="tx1">
                              <a:lumMod val="75000"/>
                              <a:lumOff val="25000"/>
                            </a:schemeClr>
                          </a:solidFill>
                          <a:effectLst/>
                          <a:sym typeface="Symbol" charset="2"/>
                        </a:rPr>
                        <a:t>Risultato operativo aziendale (EBIT)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b="1"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8"/>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Oneri finanziari</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19"/>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179388" marR="0" lvl="1" indent="0" algn="l" defTabSz="1042988" rtl="0" eaLnBrk="1" fontAlgn="base" latinLnBrk="0" hangingPunct="0">
                        <a:lnSpc>
                          <a:spcPct val="60000"/>
                        </a:lnSpc>
                        <a:spcBef>
                          <a:spcPct val="0"/>
                        </a:spcBef>
                        <a:spcAft>
                          <a:spcPts val="1138"/>
                        </a:spcAft>
                        <a:buClr>
                          <a:srgbClr val="000000"/>
                        </a:buClr>
                        <a:buSzPct val="100000"/>
                        <a:buFont typeface="Times New Roman" charset="0"/>
                        <a:buNone/>
                        <a:tabLst/>
                      </a:pPr>
                      <a:r>
                        <a:rPr kumimoji="0" lang="it-IT" sz="1400" b="1" u="none" strike="noStrike" cap="none" normalizeH="0" baseline="0">
                          <a:ln>
                            <a:noFill/>
                          </a:ln>
                          <a:solidFill>
                            <a:schemeClr val="tx1">
                              <a:lumMod val="75000"/>
                              <a:lumOff val="25000"/>
                            </a:schemeClr>
                          </a:solidFill>
                          <a:effectLst/>
                          <a:sym typeface="Symbol" charset="2"/>
                        </a:rPr>
                        <a:t>Risultato  gestione ordinaria (RGO)</a:t>
                      </a: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b="1"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20"/>
                  </a:ext>
                </a:extLst>
              </a:tr>
              <a:tr h="203212">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Proventi  straordinari</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21"/>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Oneri  straordinari</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22"/>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179388" marR="0" lvl="1" indent="0" algn="l" defTabSz="1042988" rtl="0" eaLnBrk="1" fontAlgn="base" latinLnBrk="0" hangingPunct="0">
                        <a:lnSpc>
                          <a:spcPct val="60000"/>
                        </a:lnSpc>
                        <a:spcBef>
                          <a:spcPct val="0"/>
                        </a:spcBef>
                        <a:spcAft>
                          <a:spcPts val="1138"/>
                        </a:spcAft>
                        <a:buClr>
                          <a:srgbClr val="000000"/>
                        </a:buClr>
                        <a:buSzPct val="100000"/>
                        <a:buFont typeface="Times New Roman" charset="0"/>
                        <a:buNone/>
                        <a:tabLst/>
                      </a:pPr>
                      <a:r>
                        <a:rPr kumimoji="0" lang="it-IT" sz="1400" b="1" u="none" strike="noStrike" cap="none" normalizeH="0" baseline="0">
                          <a:ln>
                            <a:noFill/>
                          </a:ln>
                          <a:solidFill>
                            <a:schemeClr val="tx1">
                              <a:lumMod val="75000"/>
                              <a:lumOff val="25000"/>
                            </a:schemeClr>
                          </a:solidFill>
                          <a:effectLst/>
                          <a:sym typeface="Symbol" charset="2"/>
                        </a:rPr>
                        <a:t>Risultato ante imposte (EBT)</a:t>
                      </a: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b="1"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23"/>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l" defTabSz="1042988" rtl="0" eaLnBrk="1" fontAlgn="base" latinLnBrk="0" hangingPunct="0">
                        <a:lnSpc>
                          <a:spcPct val="60000"/>
                        </a:lnSpc>
                        <a:spcBef>
                          <a:spcPct val="0"/>
                        </a:spcBef>
                        <a:spcAft>
                          <a:spcPts val="1425"/>
                        </a:spcAft>
                        <a:buClr>
                          <a:srgbClr val="000000"/>
                        </a:buClr>
                        <a:buSzPct val="100000"/>
                        <a:buFont typeface="Wingdings" charset="2"/>
                        <a:buNone/>
                        <a:tabLst>
                          <a:tab pos="182563" algn="l"/>
                        </a:tabLst>
                      </a:pPr>
                      <a:r>
                        <a:rPr kumimoji="0" lang="it-IT" sz="1400" u="none" strike="noStrike" cap="none" normalizeH="0" baseline="0">
                          <a:ln>
                            <a:noFill/>
                          </a:ln>
                          <a:solidFill>
                            <a:schemeClr val="tx1">
                              <a:lumMod val="75000"/>
                              <a:lumOff val="25000"/>
                            </a:schemeClr>
                          </a:solidFill>
                          <a:effectLst/>
                          <a:sym typeface="Symbol" charset="2"/>
                        </a:rPr>
                        <a:t>	Imposte	</a:t>
                      </a:r>
                      <a:endParaRPr kumimoji="0" lang="it-IT" sz="14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24"/>
                  </a:ext>
                </a:extLst>
              </a:tr>
              <a:tr h="203090">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179388" marR="0" lvl="1" indent="0" algn="l" defTabSz="1042988" rtl="0" eaLnBrk="1" fontAlgn="base" latinLnBrk="0" hangingPunct="0">
                        <a:lnSpc>
                          <a:spcPct val="60000"/>
                        </a:lnSpc>
                        <a:spcBef>
                          <a:spcPct val="0"/>
                        </a:spcBef>
                        <a:spcAft>
                          <a:spcPts val="1138"/>
                        </a:spcAft>
                        <a:buClr>
                          <a:srgbClr val="000000"/>
                        </a:buClr>
                        <a:buSzPct val="100000"/>
                        <a:buFont typeface="Times New Roman" charset="0"/>
                        <a:buNone/>
                        <a:tabLst/>
                      </a:pPr>
                      <a:r>
                        <a:rPr kumimoji="0" lang="it-IT" sz="1400" b="1" u="none" strike="noStrike" cap="none" normalizeH="0" baseline="0">
                          <a:ln>
                            <a:noFill/>
                          </a:ln>
                          <a:solidFill>
                            <a:schemeClr val="tx1">
                              <a:lumMod val="75000"/>
                              <a:lumOff val="25000"/>
                            </a:schemeClr>
                          </a:solidFill>
                          <a:effectLst/>
                          <a:sym typeface="Symbol" charset="2"/>
                        </a:rPr>
                        <a:t>Risultato netto (RN)</a:t>
                      </a: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sym typeface="Symbol" charset="2"/>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endParaRPr kumimoji="0" lang="it-IT" sz="14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tc>
                  <a:txBody>
                    <a:bodyPr/>
                    <a:lstStyle>
                      <a:lvl1pPr marL="0" algn="l" defTabSz="685800" rtl="0" eaLnBrk="1" latinLnBrk="0" hangingPunct="1">
                        <a:defRPr sz="1350" kern="1200">
                          <a:solidFill>
                            <a:schemeClr val="tx1"/>
                          </a:solidFill>
                          <a:latin typeface="Trebuchet MS"/>
                          <a:ea typeface="Lucida Sans Unicode"/>
                          <a:cs typeface="Lucida Sans Unicode"/>
                        </a:defRPr>
                      </a:lvl1pPr>
                      <a:lvl2pPr marL="342900" algn="l" defTabSz="685800" rtl="0" eaLnBrk="1" latinLnBrk="0" hangingPunct="1">
                        <a:defRPr sz="1350" kern="1200">
                          <a:solidFill>
                            <a:schemeClr val="tx1"/>
                          </a:solidFill>
                          <a:latin typeface="Trebuchet MS"/>
                          <a:ea typeface="Lucida Sans Unicode"/>
                          <a:cs typeface="Lucida Sans Unicode"/>
                        </a:defRPr>
                      </a:lvl2pPr>
                      <a:lvl3pPr marL="685800" algn="l" defTabSz="685800" rtl="0" eaLnBrk="1" latinLnBrk="0" hangingPunct="1">
                        <a:defRPr sz="1350" kern="1200">
                          <a:solidFill>
                            <a:schemeClr val="tx1"/>
                          </a:solidFill>
                          <a:latin typeface="Trebuchet MS"/>
                          <a:ea typeface="Lucida Sans Unicode"/>
                          <a:cs typeface="Lucida Sans Unicode"/>
                        </a:defRPr>
                      </a:lvl3pPr>
                      <a:lvl4pPr marL="1028700" algn="l" defTabSz="685800" rtl="0" eaLnBrk="1" latinLnBrk="0" hangingPunct="1">
                        <a:defRPr sz="1350" kern="1200">
                          <a:solidFill>
                            <a:schemeClr val="tx1"/>
                          </a:solidFill>
                          <a:latin typeface="Trebuchet MS"/>
                          <a:ea typeface="Lucida Sans Unicode"/>
                          <a:cs typeface="Lucida Sans Unicode"/>
                        </a:defRPr>
                      </a:lvl4pPr>
                      <a:lvl5pPr marL="1371600" algn="l" defTabSz="685800" rtl="0" eaLnBrk="1" latinLnBrk="0" hangingPunct="1">
                        <a:defRPr sz="1350" kern="1200">
                          <a:solidFill>
                            <a:schemeClr val="tx1"/>
                          </a:solidFill>
                          <a:latin typeface="Trebuchet MS"/>
                          <a:ea typeface="Lucida Sans Unicode"/>
                          <a:cs typeface="Lucida Sans Unicode"/>
                        </a:defRPr>
                      </a:lvl5pPr>
                      <a:lvl6pPr marL="1714500" algn="l" defTabSz="685800" rtl="0" eaLnBrk="1" latinLnBrk="0" hangingPunct="1">
                        <a:defRPr sz="1350" kern="1200">
                          <a:solidFill>
                            <a:schemeClr val="tx1"/>
                          </a:solidFill>
                          <a:latin typeface="Trebuchet MS"/>
                          <a:ea typeface="Lucida Sans Unicode"/>
                          <a:cs typeface="Lucida Sans Unicode"/>
                        </a:defRPr>
                      </a:lvl6pPr>
                      <a:lvl7pPr marL="2057400" algn="l" defTabSz="685800" rtl="0" eaLnBrk="1" latinLnBrk="0" hangingPunct="1">
                        <a:defRPr sz="1350" kern="1200">
                          <a:solidFill>
                            <a:schemeClr val="tx1"/>
                          </a:solidFill>
                          <a:latin typeface="Trebuchet MS"/>
                          <a:ea typeface="Lucida Sans Unicode"/>
                          <a:cs typeface="Lucida Sans Unicode"/>
                        </a:defRPr>
                      </a:lvl7pPr>
                      <a:lvl8pPr marL="2400300" algn="l" defTabSz="685800" rtl="0" eaLnBrk="1" latinLnBrk="0" hangingPunct="1">
                        <a:defRPr sz="1350" kern="1200">
                          <a:solidFill>
                            <a:schemeClr val="tx1"/>
                          </a:solidFill>
                          <a:latin typeface="Trebuchet MS"/>
                          <a:ea typeface="Lucida Sans Unicode"/>
                          <a:cs typeface="Lucida Sans Unicode"/>
                        </a:defRPr>
                      </a:lvl8pPr>
                      <a:lvl9pPr marL="2743200" algn="l" defTabSz="685800" rtl="0" eaLnBrk="1" latinLnBrk="0" hangingPunct="1">
                        <a:defRPr sz="1350" kern="1200">
                          <a:solidFill>
                            <a:schemeClr val="tx1"/>
                          </a:solidFill>
                          <a:latin typeface="Trebuchet MS"/>
                          <a:ea typeface="Lucida Sans Unicode"/>
                          <a:cs typeface="Lucida Sans Unicode"/>
                        </a:defRPr>
                      </a:lvl9pPr>
                    </a:lstStyle>
                    <a:p>
                      <a:pPr marL="0" marR="0" lvl="0" indent="0" algn="ctr" defTabSz="1042988" rtl="0" eaLnBrk="1" fontAlgn="base" latinLnBrk="0" hangingPunct="0">
                        <a:lnSpc>
                          <a:spcPct val="60000"/>
                        </a:lnSpc>
                        <a:spcBef>
                          <a:spcPct val="0"/>
                        </a:spcBef>
                        <a:spcAft>
                          <a:spcPts val="1425"/>
                        </a:spcAft>
                        <a:buClr>
                          <a:srgbClr val="000000"/>
                        </a:buClr>
                        <a:buSzPct val="100000"/>
                        <a:buFont typeface="Wingdings" charset="2"/>
                        <a:buNone/>
                        <a:tabLst/>
                      </a:pPr>
                      <a:r>
                        <a:rPr kumimoji="0" lang="it-IT" sz="1400" b="1" u="none" strike="noStrike" cap="none" normalizeH="0" baseline="0" dirty="0">
                          <a:ln>
                            <a:noFill/>
                          </a:ln>
                          <a:solidFill>
                            <a:schemeClr val="tx1">
                              <a:lumMod val="75000"/>
                              <a:lumOff val="25000"/>
                            </a:schemeClr>
                          </a:solidFill>
                          <a:effectLst/>
                        </a:rPr>
                        <a:t>.............</a:t>
                      </a:r>
                      <a:endParaRPr kumimoji="0" lang="it-IT" sz="14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charset="0"/>
                      </a:endParaRPr>
                    </a:p>
                  </a:txBody>
                  <a:tcPr marL="80147" marR="80147" marT="37163" marB="37163"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solidFill>
                      <a:schemeClr val="accent5">
                        <a:lumMod val="20000"/>
                        <a:lumOff val="80000"/>
                      </a:schemeClr>
                    </a:solidFill>
                  </a:tcPr>
                </a:tc>
                <a:extLst>
                  <a:ext uri="{0D108BD9-81ED-4DB2-BD59-A6C34878D82A}">
                    <a16:rowId xmlns:a16="http://schemas.microsoft.com/office/drawing/2014/main" val="10025"/>
                  </a:ext>
                </a:extLst>
              </a:tr>
            </a:tbl>
          </a:graphicData>
        </a:graphic>
      </p:graphicFrame>
      <p:sp>
        <p:nvSpPr>
          <p:cNvPr id="8" name="Text Box 127">
            <a:extLst>
              <a:ext uri="{FF2B5EF4-FFF2-40B4-BE49-F238E27FC236}">
                <a16:creationId xmlns:a16="http://schemas.microsoft.com/office/drawing/2014/main" id="{B6683550-1FC4-4CDA-BD2C-C07EAECD2EF3}"/>
              </a:ext>
            </a:extLst>
          </p:cNvPr>
          <p:cNvSpPr txBox="1">
            <a:spLocks noChangeArrowheads="1"/>
          </p:cNvSpPr>
          <p:nvPr/>
        </p:nvSpPr>
        <p:spPr bwMode="auto">
          <a:xfrm>
            <a:off x="55996" y="6398287"/>
            <a:ext cx="64436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spcBef>
                <a:spcPct val="50000"/>
              </a:spcBef>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 In questo schema coincide con il Margine operativo netto (MON)</a:t>
            </a:r>
          </a:p>
        </p:txBody>
      </p:sp>
    </p:spTree>
    <p:extLst>
      <p:ext uri="{BB962C8B-B14F-4D97-AF65-F5344CB8AC3E}">
        <p14:creationId xmlns:p14="http://schemas.microsoft.com/office/powerpoint/2010/main" val="185742120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Riflessioni per la riclassificazione</a:t>
            </a:r>
          </a:p>
        </p:txBody>
      </p:sp>
      <p:graphicFrame>
        <p:nvGraphicFramePr>
          <p:cNvPr id="5" name="Tabella 4">
            <a:extLst>
              <a:ext uri="{FF2B5EF4-FFF2-40B4-BE49-F238E27FC236}">
                <a16:creationId xmlns:a16="http://schemas.microsoft.com/office/drawing/2014/main" id="{F9B6F126-1D33-457E-A7C6-A8BED03F61F1}"/>
              </a:ext>
            </a:extLst>
          </p:cNvPr>
          <p:cNvGraphicFramePr>
            <a:graphicFrameLocks noGrp="1"/>
          </p:cNvGraphicFramePr>
          <p:nvPr>
            <p:extLst>
              <p:ext uri="{D42A27DB-BD31-4B8C-83A1-F6EECF244321}">
                <p14:modId xmlns:p14="http://schemas.microsoft.com/office/powerpoint/2010/main" val="886076724"/>
              </p:ext>
            </p:extLst>
          </p:nvPr>
        </p:nvGraphicFramePr>
        <p:xfrm>
          <a:off x="180474" y="500124"/>
          <a:ext cx="8888430" cy="4466119"/>
        </p:xfrm>
        <a:graphic>
          <a:graphicData uri="http://schemas.openxmlformats.org/drawingml/2006/table">
            <a:tbl>
              <a:tblPr/>
              <a:tblGrid>
                <a:gridCol w="345853">
                  <a:extLst>
                    <a:ext uri="{9D8B030D-6E8A-4147-A177-3AD203B41FA5}">
                      <a16:colId xmlns:a16="http://schemas.microsoft.com/office/drawing/2014/main" val="338196564"/>
                    </a:ext>
                  </a:extLst>
                </a:gridCol>
                <a:gridCol w="587951">
                  <a:extLst>
                    <a:ext uri="{9D8B030D-6E8A-4147-A177-3AD203B41FA5}">
                      <a16:colId xmlns:a16="http://schemas.microsoft.com/office/drawing/2014/main" val="484274151"/>
                    </a:ext>
                  </a:extLst>
                </a:gridCol>
                <a:gridCol w="363146">
                  <a:extLst>
                    <a:ext uri="{9D8B030D-6E8A-4147-A177-3AD203B41FA5}">
                      <a16:colId xmlns:a16="http://schemas.microsoft.com/office/drawing/2014/main" val="3347817395"/>
                    </a:ext>
                  </a:extLst>
                </a:gridCol>
                <a:gridCol w="3787093">
                  <a:extLst>
                    <a:ext uri="{9D8B030D-6E8A-4147-A177-3AD203B41FA5}">
                      <a16:colId xmlns:a16="http://schemas.microsoft.com/office/drawing/2014/main" val="3560740278"/>
                    </a:ext>
                  </a:extLst>
                </a:gridCol>
                <a:gridCol w="3804387">
                  <a:extLst>
                    <a:ext uri="{9D8B030D-6E8A-4147-A177-3AD203B41FA5}">
                      <a16:colId xmlns:a16="http://schemas.microsoft.com/office/drawing/2014/main" val="3595263727"/>
                    </a:ext>
                  </a:extLst>
                </a:gridCol>
              </a:tblGrid>
              <a:tr h="319537">
                <a:tc gridSpan="4">
                  <a:txBody>
                    <a:bodyPr/>
                    <a:lstStyle/>
                    <a:p>
                      <a:pPr algn="ctr" rtl="0" fontAlgn="ctr"/>
                      <a:r>
                        <a:rPr lang="it-IT" sz="1100" b="1" i="0" u="none" strike="noStrike">
                          <a:solidFill>
                            <a:srgbClr val="FFFFFF"/>
                          </a:solidFill>
                          <a:effectLst/>
                          <a:latin typeface="Century Gothic" panose="020B0502020202020204" pitchFamily="34" charset="0"/>
                        </a:rPr>
                        <a:t> CONTO ECONOMICO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p>
                      <a:pPr algn="ctr" rtl="0" fontAlgn="ctr"/>
                      <a:r>
                        <a:rPr lang="it-IT" sz="1100" b="1" i="0" u="none" strike="noStrike">
                          <a:solidFill>
                            <a:srgbClr val="FFFFFF"/>
                          </a:solidFill>
                          <a:effectLst/>
                          <a:latin typeface="Century Gothic" panose="020B0502020202020204" pitchFamily="34" charset="0"/>
                        </a:rPr>
                        <a:t>CONTO ECONOMICO A VALORE DELLA PRODUZ. E VALORE AGG.</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extLst>
                  <a:ext uri="{0D108BD9-81ED-4DB2-BD59-A6C34878D82A}">
                    <a16:rowId xmlns:a16="http://schemas.microsoft.com/office/drawing/2014/main" val="4125666467"/>
                  </a:ext>
                </a:extLst>
              </a:tr>
              <a:tr h="169166">
                <a:tc>
                  <a:txBody>
                    <a:bodyPr/>
                    <a:lstStyle/>
                    <a:p>
                      <a:pPr algn="ctr" rtl="0" fontAlgn="ctr"/>
                      <a:r>
                        <a:rPr lang="it-IT" sz="1100" b="1" i="0" u="none" strike="noStrike">
                          <a:solidFill>
                            <a:srgbClr val="404040"/>
                          </a:solidFill>
                          <a:effectLst/>
                          <a:latin typeface="Century Gothic" panose="020B0502020202020204" pitchFamily="34" charset="0"/>
                        </a:rPr>
                        <a:t> A)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100" b="1" i="0" u="none" strike="noStrike">
                          <a:solidFill>
                            <a:srgbClr val="404040"/>
                          </a:solidFill>
                          <a:effectLst/>
                          <a:latin typeface="Century Gothic" panose="020B0502020202020204" pitchFamily="34" charset="0"/>
                        </a:rPr>
                        <a:t> VALORE DELLA PRODUZIONE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100" b="0" i="0"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68019349"/>
                  </a:ext>
                </a:extLst>
              </a:tr>
              <a:tr h="169166">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100" b="0" i="1" u="none" strike="noStrike">
                          <a:solidFill>
                            <a:srgbClr val="404040"/>
                          </a:solidFill>
                          <a:effectLst/>
                          <a:latin typeface="Century Gothic" panose="020B0502020202020204" pitchFamily="34" charset="0"/>
                        </a:rPr>
                        <a:t> 1)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gridSpan="2">
                  <a:txBody>
                    <a:bodyPr/>
                    <a:lstStyle/>
                    <a:p>
                      <a:pPr algn="l" rtl="0" fontAlgn="ctr"/>
                      <a:r>
                        <a:rPr lang="it-IT" sz="1100" b="0" i="1" u="none" strike="noStrike">
                          <a:solidFill>
                            <a:srgbClr val="404040"/>
                          </a:solidFill>
                          <a:effectLst/>
                          <a:latin typeface="Century Gothic" panose="020B0502020202020204" pitchFamily="34" charset="0"/>
                        </a:rPr>
                        <a:t> Ricavi delle vendite e delle prestazioni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hMerge="1">
                  <a:txBody>
                    <a:bodyPr/>
                    <a:lstStyle/>
                    <a:p>
                      <a:endParaRPr lang="it-IT"/>
                    </a:p>
                  </a:txBody>
                  <a:tcPr/>
                </a:tc>
                <a:tc>
                  <a:txBody>
                    <a:bodyPr/>
                    <a:lstStyle/>
                    <a:p>
                      <a:pPr algn="ctr" rtl="0" fontAlgn="ctr"/>
                      <a:r>
                        <a:rPr lang="it-IT" sz="1100" b="0" i="0" u="none" strike="noStrike">
                          <a:solidFill>
                            <a:srgbClr val="0070C0"/>
                          </a:solidFill>
                          <a:effectLst/>
                          <a:latin typeface="Century Gothic" panose="020B0502020202020204" pitchFamily="34" charset="0"/>
                        </a:rPr>
                        <a:t>Valore della produzione</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3783666082"/>
                  </a:ext>
                </a:extLst>
              </a:tr>
              <a:tr h="310139">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100" b="0" i="1" u="none" strike="noStrike">
                          <a:solidFill>
                            <a:srgbClr val="404040"/>
                          </a:solidFill>
                          <a:effectLst/>
                          <a:latin typeface="Century Gothic" panose="020B0502020202020204" pitchFamily="34" charset="0"/>
                        </a:rPr>
                        <a:t> 2)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gridSpan="2">
                  <a:txBody>
                    <a:bodyPr/>
                    <a:lstStyle/>
                    <a:p>
                      <a:pPr algn="l" rtl="0" fontAlgn="ctr"/>
                      <a:r>
                        <a:rPr lang="it-IT" sz="1100" b="0" i="1" u="none" strike="noStrike" dirty="0">
                          <a:solidFill>
                            <a:srgbClr val="404040"/>
                          </a:solidFill>
                          <a:effectLst/>
                          <a:latin typeface="Century Gothic" panose="020B0502020202020204" pitchFamily="34" charset="0"/>
                        </a:rPr>
                        <a:t> Variazioni delle rimanenze di prodotti in corso di lavorazione, semilavorati e finiti + (-)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hMerge="1">
                  <a:txBody>
                    <a:bodyPr/>
                    <a:lstStyle/>
                    <a:p>
                      <a:endParaRPr lang="it-IT"/>
                    </a:p>
                  </a:txBody>
                  <a:tcPr/>
                </a:tc>
                <a:tc>
                  <a:txBody>
                    <a:bodyPr/>
                    <a:lstStyle/>
                    <a:p>
                      <a:pPr algn="ctr" rtl="0" fontAlgn="ctr"/>
                      <a:r>
                        <a:rPr lang="it-IT" sz="1100" b="0" i="0" u="none" strike="noStrike">
                          <a:solidFill>
                            <a:srgbClr val="0070C0"/>
                          </a:solidFill>
                          <a:effectLst/>
                          <a:latin typeface="Century Gothic" panose="020B0502020202020204" pitchFamily="34" charset="0"/>
                        </a:rPr>
                        <a:t>Valore della produzione</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3033855268"/>
                  </a:ext>
                </a:extLst>
              </a:tr>
              <a:tr h="169166">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100" b="0" i="1" u="none" strike="noStrike">
                          <a:solidFill>
                            <a:srgbClr val="404040"/>
                          </a:solidFill>
                          <a:effectLst/>
                          <a:latin typeface="Century Gothic" panose="020B0502020202020204" pitchFamily="34" charset="0"/>
                        </a:rPr>
                        <a:t> 3)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gridSpan="2">
                  <a:txBody>
                    <a:bodyPr/>
                    <a:lstStyle/>
                    <a:p>
                      <a:pPr algn="l" rtl="0" fontAlgn="ctr"/>
                      <a:r>
                        <a:rPr lang="it-IT" sz="1100" b="0" i="1" u="none" strike="noStrike">
                          <a:solidFill>
                            <a:srgbClr val="404040"/>
                          </a:solidFill>
                          <a:effectLst/>
                          <a:latin typeface="Century Gothic" panose="020B0502020202020204" pitchFamily="34" charset="0"/>
                        </a:rPr>
                        <a:t> Variazioni dei lavori in corso su ordinazione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hMerge="1">
                  <a:txBody>
                    <a:bodyPr/>
                    <a:lstStyle/>
                    <a:p>
                      <a:endParaRPr lang="it-IT"/>
                    </a:p>
                  </a:txBody>
                  <a:tcPr/>
                </a:tc>
                <a:tc>
                  <a:txBody>
                    <a:bodyPr/>
                    <a:lstStyle/>
                    <a:p>
                      <a:pPr algn="ctr" rtl="0" fontAlgn="ctr"/>
                      <a:r>
                        <a:rPr lang="it-IT" sz="1100" b="0" i="0" u="none" strike="noStrike">
                          <a:solidFill>
                            <a:srgbClr val="0070C0"/>
                          </a:solidFill>
                          <a:effectLst/>
                          <a:latin typeface="Century Gothic" panose="020B0502020202020204" pitchFamily="34" charset="0"/>
                        </a:rPr>
                        <a:t>Valore della produzione</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2851789274"/>
                  </a:ext>
                </a:extLst>
              </a:tr>
              <a:tr h="169166">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100" b="0" i="1" u="none" strike="noStrike">
                          <a:solidFill>
                            <a:srgbClr val="404040"/>
                          </a:solidFill>
                          <a:effectLst/>
                          <a:latin typeface="Century Gothic" panose="020B0502020202020204" pitchFamily="34" charset="0"/>
                        </a:rPr>
                        <a:t> 4)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gridSpan="2">
                  <a:txBody>
                    <a:bodyPr/>
                    <a:lstStyle/>
                    <a:p>
                      <a:pPr algn="l" rtl="0" fontAlgn="ctr"/>
                      <a:r>
                        <a:rPr lang="it-IT" sz="1100" b="0" i="1" u="none" strike="noStrike">
                          <a:solidFill>
                            <a:srgbClr val="404040"/>
                          </a:solidFill>
                          <a:effectLst/>
                          <a:latin typeface="Century Gothic" panose="020B0502020202020204" pitchFamily="34" charset="0"/>
                        </a:rPr>
                        <a:t> Incrementi di immobilizzazioni per lavori interni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hMerge="1">
                  <a:txBody>
                    <a:bodyPr/>
                    <a:lstStyle/>
                    <a:p>
                      <a:endParaRPr lang="it-IT"/>
                    </a:p>
                  </a:txBody>
                  <a:tcPr/>
                </a:tc>
                <a:tc>
                  <a:txBody>
                    <a:bodyPr/>
                    <a:lstStyle/>
                    <a:p>
                      <a:pPr algn="ctr" rtl="0" fontAlgn="ctr"/>
                      <a:r>
                        <a:rPr lang="it-IT" sz="1100" b="0" i="0" u="none" strike="noStrike">
                          <a:solidFill>
                            <a:srgbClr val="0070C0"/>
                          </a:solidFill>
                          <a:effectLst/>
                          <a:latin typeface="Century Gothic" panose="020B0502020202020204" pitchFamily="34" charset="0"/>
                        </a:rPr>
                        <a:t>Valore della produzione</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2620142945"/>
                  </a:ext>
                </a:extLst>
              </a:tr>
              <a:tr h="169166">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100" b="0" i="1" u="none" strike="noStrike">
                          <a:solidFill>
                            <a:srgbClr val="404040"/>
                          </a:solidFill>
                          <a:effectLst/>
                          <a:latin typeface="Century Gothic" panose="020B0502020202020204" pitchFamily="34" charset="0"/>
                        </a:rPr>
                        <a:t> 5)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gridSpan="2">
                  <a:txBody>
                    <a:bodyPr/>
                    <a:lstStyle/>
                    <a:p>
                      <a:pPr algn="l" rtl="0" fontAlgn="ctr"/>
                      <a:r>
                        <a:rPr lang="it-IT" sz="1100" b="0" i="1" u="none" strike="noStrike">
                          <a:solidFill>
                            <a:srgbClr val="404040"/>
                          </a:solidFill>
                          <a:effectLst/>
                          <a:latin typeface="Century Gothic" panose="020B0502020202020204" pitchFamily="34" charset="0"/>
                        </a:rPr>
                        <a:t> Altri ricavi e proventi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hMerge="1">
                  <a:txBody>
                    <a:bodyPr/>
                    <a:lstStyle/>
                    <a:p>
                      <a:endParaRPr lang="it-IT"/>
                    </a:p>
                  </a:txBody>
                  <a:tcPr/>
                </a:tc>
                <a:tc>
                  <a:txBody>
                    <a:bodyPr/>
                    <a:lstStyle/>
                    <a:p>
                      <a:pPr algn="ctr" rtl="0" fontAlgn="ctr"/>
                      <a:r>
                        <a:rPr lang="it-IT" sz="1100" b="0" i="0" u="none" strike="noStrike">
                          <a:solidFill>
                            <a:srgbClr val="0070C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2498798776"/>
                  </a:ext>
                </a:extLst>
              </a:tr>
              <a:tr h="1184165">
                <a:tc>
                  <a:txBody>
                    <a:bodyPr/>
                    <a:lstStyle/>
                    <a:p>
                      <a:pPr algn="ctr" rtl="0" fontAlgn="ctr"/>
                      <a:r>
                        <a:rPr lang="it-IT" sz="1100" b="0" i="1" u="none" strike="noStrike" dirty="0">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r" rtl="0" fontAlgn="ctr"/>
                      <a:r>
                        <a:rPr lang="it-IT" sz="1100" b="0" i="1" u="none" strike="noStrike">
                          <a:solidFill>
                            <a:srgbClr val="404040"/>
                          </a:solidFill>
                          <a:effectLst/>
                          <a:latin typeface="Century Gothic" panose="020B0502020202020204" pitchFamily="34" charset="0"/>
                        </a:rPr>
                        <a:t> a)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l" rtl="0" fontAlgn="ctr"/>
                      <a:r>
                        <a:rPr lang="it-IT" sz="1100" b="0" i="1" u="none" strike="noStrike">
                          <a:solidFill>
                            <a:srgbClr val="404040"/>
                          </a:solidFill>
                          <a:effectLst/>
                          <a:latin typeface="Century Gothic" panose="020B0502020202020204" pitchFamily="34" charset="0"/>
                        </a:rPr>
                        <a:t> contributi in conto esercizio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l" rtl="0" fontAlgn="ctr"/>
                      <a:r>
                        <a:rPr lang="it-IT" sz="1100" b="0" i="0" u="none" strike="noStrike">
                          <a:solidFill>
                            <a:srgbClr val="0070C0"/>
                          </a:solidFill>
                          <a:effectLst/>
                          <a:latin typeface="Century Gothic" panose="020B0502020202020204" pitchFamily="34" charset="0"/>
                        </a:rPr>
                        <a:t>Distinguere se:</a:t>
                      </a:r>
                      <a:br>
                        <a:rPr lang="it-IT" sz="1100" b="0" i="0" u="none" strike="noStrike">
                          <a:solidFill>
                            <a:srgbClr val="0070C0"/>
                          </a:solidFill>
                          <a:effectLst/>
                          <a:latin typeface="Century Gothic" panose="020B0502020202020204" pitchFamily="34" charset="0"/>
                        </a:rPr>
                      </a:br>
                      <a:r>
                        <a:rPr lang="it-IT" sz="1100" b="0" i="0" u="none" strike="noStrike">
                          <a:solidFill>
                            <a:srgbClr val="0070C0"/>
                          </a:solidFill>
                          <a:effectLst/>
                          <a:latin typeface="Century Gothic" panose="020B0502020202020204" pitchFamily="34" charset="0"/>
                        </a:rPr>
                        <a:t>1) occasionali = Componenti straordinari;</a:t>
                      </a:r>
                      <a:br>
                        <a:rPr lang="it-IT" sz="1100" b="0" i="0" u="none" strike="noStrike">
                          <a:solidFill>
                            <a:srgbClr val="0070C0"/>
                          </a:solidFill>
                          <a:effectLst/>
                          <a:latin typeface="Century Gothic" panose="020B0502020202020204" pitchFamily="34" charset="0"/>
                        </a:rPr>
                      </a:br>
                      <a:r>
                        <a:rPr lang="it-IT" sz="1100" b="0" i="0" u="none" strike="noStrike">
                          <a:solidFill>
                            <a:srgbClr val="0070C0"/>
                          </a:solidFill>
                          <a:effectLst/>
                          <a:latin typeface="Century Gothic" panose="020B0502020202020204" pitchFamily="34" charset="0"/>
                        </a:rPr>
                        <a:t>2) relativi a costi di g.caratter. = dipende dalla tipologia di fattore produttivo a cui sono correlati;</a:t>
                      </a:r>
                      <a:br>
                        <a:rPr lang="it-IT" sz="1100" b="0" i="0" u="none" strike="noStrike">
                          <a:solidFill>
                            <a:srgbClr val="0070C0"/>
                          </a:solidFill>
                          <a:effectLst/>
                          <a:latin typeface="Century Gothic" panose="020B0502020202020204" pitchFamily="34" charset="0"/>
                        </a:rPr>
                      </a:br>
                      <a:r>
                        <a:rPr lang="it-IT" sz="1100" b="0" i="0" u="none" strike="noStrike">
                          <a:solidFill>
                            <a:srgbClr val="0070C0"/>
                          </a:solidFill>
                          <a:effectLst/>
                          <a:latin typeface="Century Gothic" panose="020B0502020202020204" pitchFamily="34" charset="0"/>
                        </a:rPr>
                        <a:t>3) relativi ad oneri finanziari = (Oneri finanziari) (*)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3345232882"/>
                  </a:ext>
                </a:extLst>
              </a:tr>
              <a:tr h="1353332">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ctr" rtl="0" fontAlgn="ctr"/>
                      <a:r>
                        <a:rPr lang="it-IT" sz="1100" b="0" i="1" u="none" strike="noStrike">
                          <a:solidFill>
                            <a:srgbClr val="404040"/>
                          </a:solidFill>
                          <a:effectLst/>
                          <a:latin typeface="Century Gothic" panose="020B0502020202020204" pitchFamily="34" charset="0"/>
                        </a:rPr>
                        <a:t>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r" rtl="0" fontAlgn="ctr"/>
                      <a:r>
                        <a:rPr lang="it-IT" sz="1100" b="0" i="1" u="none" strike="noStrike">
                          <a:solidFill>
                            <a:srgbClr val="404040"/>
                          </a:solidFill>
                          <a:effectLst/>
                          <a:latin typeface="Century Gothic" panose="020B0502020202020204" pitchFamily="34" charset="0"/>
                        </a:rPr>
                        <a:t> b)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l" rtl="0" fontAlgn="ctr"/>
                      <a:r>
                        <a:rPr lang="it-IT" sz="1100" b="0" i="1" u="none" strike="noStrike">
                          <a:solidFill>
                            <a:srgbClr val="404040"/>
                          </a:solidFill>
                          <a:effectLst/>
                          <a:latin typeface="Century Gothic" panose="020B0502020202020204" pitchFamily="34" charset="0"/>
                        </a:rPr>
                        <a:t> altri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tc>
                  <a:txBody>
                    <a:bodyPr/>
                    <a:lstStyle/>
                    <a:p>
                      <a:pPr algn="l" rtl="0" fontAlgn="ctr"/>
                      <a:r>
                        <a:rPr lang="it-IT" sz="1100" b="0" i="0" u="none" strike="noStrike">
                          <a:solidFill>
                            <a:srgbClr val="0070C0"/>
                          </a:solidFill>
                          <a:effectLst/>
                          <a:latin typeface="Century Gothic" panose="020B0502020202020204" pitchFamily="34" charset="0"/>
                        </a:rPr>
                        <a:t> Classe residuale che può includere diverse tipologie:</a:t>
                      </a:r>
                      <a:br>
                        <a:rPr lang="it-IT" sz="1100" b="0" i="0" u="none" strike="noStrike">
                          <a:solidFill>
                            <a:srgbClr val="0070C0"/>
                          </a:solidFill>
                          <a:effectLst/>
                          <a:latin typeface="Century Gothic" panose="020B0502020202020204" pitchFamily="34" charset="0"/>
                        </a:rPr>
                      </a:br>
                      <a:r>
                        <a:rPr lang="it-IT" sz="1100" b="0" i="0" u="none" strike="noStrike">
                          <a:solidFill>
                            <a:srgbClr val="0070C0"/>
                          </a:solidFill>
                          <a:effectLst/>
                          <a:latin typeface="Century Gothic" panose="020B0502020202020204" pitchFamily="34" charset="0"/>
                        </a:rPr>
                        <a:t>1) Fitti attivi = Gestione accessoria (extra-caratterist.);</a:t>
                      </a:r>
                      <a:br>
                        <a:rPr lang="it-IT" sz="1100" b="0" i="0" u="none" strike="noStrike">
                          <a:solidFill>
                            <a:srgbClr val="0070C0"/>
                          </a:solidFill>
                          <a:effectLst/>
                          <a:latin typeface="Century Gothic" panose="020B0502020202020204" pitchFamily="34" charset="0"/>
                        </a:rPr>
                      </a:br>
                      <a:r>
                        <a:rPr lang="it-IT" sz="1100" b="0" i="0" u="none" strike="noStrike">
                          <a:solidFill>
                            <a:srgbClr val="0070C0"/>
                          </a:solidFill>
                          <a:effectLst/>
                          <a:latin typeface="Century Gothic" panose="020B0502020202020204" pitchFamily="34" charset="0"/>
                        </a:rPr>
                        <a:t>2) Plusvalenze = Componenti straordinari;</a:t>
                      </a:r>
                      <a:br>
                        <a:rPr lang="it-IT" sz="1100" b="0" i="0" u="none" strike="noStrike">
                          <a:solidFill>
                            <a:srgbClr val="0070C0"/>
                          </a:solidFill>
                          <a:effectLst/>
                          <a:latin typeface="Century Gothic" panose="020B0502020202020204" pitchFamily="34" charset="0"/>
                        </a:rPr>
                      </a:br>
                      <a:r>
                        <a:rPr lang="it-IT" sz="1100" b="0" i="0" u="none" strike="noStrike">
                          <a:solidFill>
                            <a:srgbClr val="0070C0"/>
                          </a:solidFill>
                          <a:effectLst/>
                          <a:latin typeface="Century Gothic" panose="020B0502020202020204" pitchFamily="34" charset="0"/>
                        </a:rPr>
                        <a:t>3) Ripristini di valore = Componenti straordinari;</a:t>
                      </a:r>
                      <a:br>
                        <a:rPr lang="it-IT" sz="1100" b="0" i="0" u="none" strike="noStrike">
                          <a:solidFill>
                            <a:srgbClr val="0070C0"/>
                          </a:solidFill>
                          <a:effectLst/>
                          <a:latin typeface="Century Gothic" panose="020B0502020202020204" pitchFamily="34" charset="0"/>
                        </a:rPr>
                      </a:br>
                      <a:r>
                        <a:rPr lang="it-IT" sz="1100" b="0" i="0" u="none" strike="noStrike">
                          <a:solidFill>
                            <a:srgbClr val="0070C0"/>
                          </a:solidFill>
                          <a:effectLst/>
                          <a:latin typeface="Century Gothic" panose="020B0502020202020204" pitchFamily="34" charset="0"/>
                        </a:rPr>
                        <a:t>4) ecc.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FFFFFF"/>
                    </a:solidFill>
                  </a:tcPr>
                </a:tc>
                <a:extLst>
                  <a:ext uri="{0D108BD9-81ED-4DB2-BD59-A6C34878D82A}">
                    <a16:rowId xmlns:a16="http://schemas.microsoft.com/office/drawing/2014/main" val="1704403520"/>
                  </a:ext>
                </a:extLst>
              </a:tr>
              <a:tr h="169166">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a:txBody>
                    <a:bodyPr/>
                    <a:lstStyle/>
                    <a:p>
                      <a:pPr algn="ctr" rtl="0" fontAlgn="ctr"/>
                      <a:r>
                        <a:rPr lang="it-IT" sz="1100" b="1" i="1" u="none" strike="noStrike">
                          <a:solidFill>
                            <a:srgbClr val="404040"/>
                          </a:solidFill>
                          <a:effectLst/>
                          <a:latin typeface="Century Gothic" panose="020B0502020202020204" pitchFamily="34" charset="0"/>
                        </a:rPr>
                        <a:t> </a:t>
                      </a:r>
                    </a:p>
                  </a:txBody>
                  <a:tcPr marL="9398" marR="9398" marT="9398"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2">
                  <a:txBody>
                    <a:bodyPr/>
                    <a:lstStyle/>
                    <a:p>
                      <a:pPr algn="r" rtl="0" fontAlgn="ctr"/>
                      <a:r>
                        <a:rPr lang="it-IT" sz="1100" b="1" i="1" u="none" strike="noStrike">
                          <a:solidFill>
                            <a:srgbClr val="404040"/>
                          </a:solidFill>
                          <a:effectLst/>
                          <a:latin typeface="Century Gothic" panose="020B0502020202020204" pitchFamily="34" charset="0"/>
                        </a:rPr>
                        <a:t> Totale altri ricavi e proventi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a:txBody>
                    <a:bodyPr/>
                    <a:lstStyle/>
                    <a:p>
                      <a:pPr algn="ctr" rtl="0" fontAlgn="ctr"/>
                      <a:r>
                        <a:rPr lang="it-IT" sz="1100" b="0" i="0" u="none" strike="noStrike">
                          <a:solidFill>
                            <a:srgbClr val="0000D4"/>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2800735836"/>
                  </a:ext>
                </a:extLst>
              </a:tr>
              <a:tr h="169166">
                <a:tc>
                  <a:txBody>
                    <a:bodyPr/>
                    <a:lstStyle/>
                    <a:p>
                      <a:pPr algn="ctr" rtl="0" fontAlgn="ctr"/>
                      <a:r>
                        <a:rPr lang="it-IT" sz="1100" b="1" i="0" u="none" strike="noStrike">
                          <a:solidFill>
                            <a:srgbClr val="404040"/>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r" rtl="0" fontAlgn="ctr"/>
                      <a:r>
                        <a:rPr lang="it-IT" sz="1100" b="1" i="0" u="none" strike="noStrike">
                          <a:solidFill>
                            <a:srgbClr val="404040"/>
                          </a:solidFill>
                          <a:effectLst/>
                          <a:latin typeface="Century Gothic" panose="020B0502020202020204" pitchFamily="34" charset="0"/>
                        </a:rPr>
                        <a:t> Totale valore della produzione </a:t>
                      </a:r>
                    </a:p>
                  </a:txBody>
                  <a:tcPr marL="9398" marR="9398" marT="9398"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100" b="0" i="0" u="none" strike="noStrike" dirty="0">
                          <a:solidFill>
                            <a:srgbClr val="0000D4"/>
                          </a:solidFill>
                          <a:effectLst/>
                          <a:latin typeface="Century Gothic" panose="020B0502020202020204" pitchFamily="34" charset="0"/>
                        </a:rPr>
                        <a:t> </a:t>
                      </a:r>
                    </a:p>
                  </a:txBody>
                  <a:tcPr marL="9398" marR="9398" marT="9398"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3829884197"/>
                  </a:ext>
                </a:extLst>
              </a:tr>
            </a:tbl>
          </a:graphicData>
        </a:graphic>
      </p:graphicFrame>
    </p:spTree>
    <p:extLst>
      <p:ext uri="{BB962C8B-B14F-4D97-AF65-F5344CB8AC3E}">
        <p14:creationId xmlns:p14="http://schemas.microsoft.com/office/powerpoint/2010/main" val="94030037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49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Riflessioni per la riclassificazione</a:t>
            </a:r>
          </a:p>
        </p:txBody>
      </p:sp>
      <p:graphicFrame>
        <p:nvGraphicFramePr>
          <p:cNvPr id="2" name="Tabella 1">
            <a:extLst>
              <a:ext uri="{FF2B5EF4-FFF2-40B4-BE49-F238E27FC236}">
                <a16:creationId xmlns:a16="http://schemas.microsoft.com/office/drawing/2014/main" id="{D85A2689-C312-430C-94AA-E12CFEE830CE}"/>
              </a:ext>
            </a:extLst>
          </p:cNvPr>
          <p:cNvGraphicFramePr>
            <a:graphicFrameLocks noGrp="1"/>
          </p:cNvGraphicFramePr>
          <p:nvPr>
            <p:extLst>
              <p:ext uri="{D42A27DB-BD31-4B8C-83A1-F6EECF244321}">
                <p14:modId xmlns:p14="http://schemas.microsoft.com/office/powerpoint/2010/main" val="2926003570"/>
              </p:ext>
            </p:extLst>
          </p:nvPr>
        </p:nvGraphicFramePr>
        <p:xfrm>
          <a:off x="108284" y="556657"/>
          <a:ext cx="8960619" cy="5968297"/>
        </p:xfrm>
        <a:graphic>
          <a:graphicData uri="http://schemas.openxmlformats.org/drawingml/2006/table">
            <a:tbl>
              <a:tblPr/>
              <a:tblGrid>
                <a:gridCol w="348661">
                  <a:extLst>
                    <a:ext uri="{9D8B030D-6E8A-4147-A177-3AD203B41FA5}">
                      <a16:colId xmlns:a16="http://schemas.microsoft.com/office/drawing/2014/main" val="750751594"/>
                    </a:ext>
                  </a:extLst>
                </a:gridCol>
                <a:gridCol w="592726">
                  <a:extLst>
                    <a:ext uri="{9D8B030D-6E8A-4147-A177-3AD203B41FA5}">
                      <a16:colId xmlns:a16="http://schemas.microsoft.com/office/drawing/2014/main" val="1618648906"/>
                    </a:ext>
                  </a:extLst>
                </a:gridCol>
                <a:gridCol w="366097">
                  <a:extLst>
                    <a:ext uri="{9D8B030D-6E8A-4147-A177-3AD203B41FA5}">
                      <a16:colId xmlns:a16="http://schemas.microsoft.com/office/drawing/2014/main" val="252100851"/>
                    </a:ext>
                  </a:extLst>
                </a:gridCol>
                <a:gridCol w="3817852">
                  <a:extLst>
                    <a:ext uri="{9D8B030D-6E8A-4147-A177-3AD203B41FA5}">
                      <a16:colId xmlns:a16="http://schemas.microsoft.com/office/drawing/2014/main" val="2841926535"/>
                    </a:ext>
                  </a:extLst>
                </a:gridCol>
                <a:gridCol w="3835283">
                  <a:extLst>
                    <a:ext uri="{9D8B030D-6E8A-4147-A177-3AD203B41FA5}">
                      <a16:colId xmlns:a16="http://schemas.microsoft.com/office/drawing/2014/main" val="3445517998"/>
                    </a:ext>
                  </a:extLst>
                </a:gridCol>
              </a:tblGrid>
              <a:tr h="191639">
                <a:tc>
                  <a:txBody>
                    <a:bodyPr/>
                    <a:lstStyle/>
                    <a:p>
                      <a:pPr algn="ctr" fontAlgn="ctr"/>
                      <a:r>
                        <a:rPr lang="it-IT" sz="1050" b="0" i="0" u="none" strike="noStrike">
                          <a:solidFill>
                            <a:srgbClr val="000000"/>
                          </a:solidFill>
                          <a:effectLst/>
                          <a:latin typeface="Arial" panose="020B0604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tc gridSpan="3">
                  <a:txBody>
                    <a:bodyPr/>
                    <a:lstStyle/>
                    <a:p>
                      <a:pPr algn="ctr" rtl="0" fontAlgn="ctr"/>
                      <a:r>
                        <a:rPr lang="it-IT" sz="1050" b="1" i="0" u="none" strike="noStrike">
                          <a:solidFill>
                            <a:srgbClr val="FFFFFF"/>
                          </a:solidFill>
                          <a:effectLst/>
                          <a:latin typeface="Century Gothic" panose="020B0502020202020204" pitchFamily="34" charset="0"/>
                        </a:rPr>
                        <a:t>CONTO ECONOMICO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tc hMerge="1">
                  <a:txBody>
                    <a:bodyPr/>
                    <a:lstStyle/>
                    <a:p>
                      <a:endParaRPr lang="it-IT"/>
                    </a:p>
                  </a:txBody>
                  <a:tcPr/>
                </a:tc>
                <a:tc hMerge="1">
                  <a:txBody>
                    <a:bodyPr/>
                    <a:lstStyle/>
                    <a:p>
                      <a:endParaRPr lang="it-IT"/>
                    </a:p>
                  </a:txBody>
                  <a:tcPr/>
                </a:tc>
                <a:tc>
                  <a:txBody>
                    <a:bodyPr/>
                    <a:lstStyle/>
                    <a:p>
                      <a:pPr algn="ctr" rtl="0" fontAlgn="ctr"/>
                      <a:r>
                        <a:rPr lang="it-IT" sz="1050" b="1" i="0" u="none" strike="noStrike">
                          <a:solidFill>
                            <a:srgbClr val="FFFFFF"/>
                          </a:solidFill>
                          <a:effectLst/>
                          <a:latin typeface="Century Gothic" panose="020B0502020202020204" pitchFamily="34" charset="0"/>
                        </a:rPr>
                        <a:t>CONTO ECONOMICO A VALORE DELLA PRODUZ. E VALORE AGG.</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extLst>
                  <a:ext uri="{0D108BD9-81ED-4DB2-BD59-A6C34878D82A}">
                    <a16:rowId xmlns:a16="http://schemas.microsoft.com/office/drawing/2014/main" val="2928600278"/>
                  </a:ext>
                </a:extLst>
              </a:tr>
              <a:tr h="101456">
                <a:tc>
                  <a:txBody>
                    <a:bodyPr/>
                    <a:lstStyle/>
                    <a:p>
                      <a:pPr algn="ctr" rtl="0" fontAlgn="ctr"/>
                      <a:r>
                        <a:rPr lang="it-IT" sz="1050" b="1" i="0" u="none" strike="noStrike">
                          <a:solidFill>
                            <a:srgbClr val="404040"/>
                          </a:solidFill>
                          <a:effectLst/>
                          <a:latin typeface="Century Gothic" panose="020B0502020202020204" pitchFamily="34" charset="0"/>
                        </a:rPr>
                        <a:t> B)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050" b="1" i="0" u="none" strike="noStrike">
                          <a:solidFill>
                            <a:srgbClr val="404040"/>
                          </a:solidFill>
                          <a:effectLst/>
                          <a:latin typeface="Century Gothic" panose="020B0502020202020204" pitchFamily="34" charset="0"/>
                        </a:rPr>
                        <a:t> COSTI DELLA PRODUZIONE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050" b="0" i="0"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3526312324"/>
                  </a:ext>
                </a:extLst>
              </a:tr>
              <a:tr h="186003">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6)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Per materie prime, sussidiarie, di consumo e merci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fontAlgn="ctr"/>
                      <a:r>
                        <a:rPr lang="it-IT" sz="1050" b="0" i="0" u="none" strike="noStrike">
                          <a:solidFill>
                            <a:srgbClr val="0070C0"/>
                          </a:solidFill>
                          <a:effectLst/>
                          <a:latin typeface="Century Gothic" panose="020B0502020202020204" pitchFamily="34" charset="0"/>
                        </a:rPr>
                        <a:t>Costi esterni</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752955589"/>
                  </a:ext>
                </a:extLst>
              </a:tr>
              <a:tr h="101456">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7)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Per servizi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fontAlgn="ctr"/>
                      <a:r>
                        <a:rPr lang="it-IT" sz="1050" b="0" i="0" u="none" strike="noStrike">
                          <a:solidFill>
                            <a:srgbClr val="0070C0"/>
                          </a:solidFill>
                          <a:effectLst/>
                          <a:latin typeface="Century Gothic" panose="020B0502020202020204" pitchFamily="34" charset="0"/>
                        </a:rPr>
                        <a:t>Costi esterni</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975576720"/>
                  </a:ext>
                </a:extLst>
              </a:tr>
              <a:tr h="405824">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8)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Per godimento di beni di terzi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fontAlgn="ctr"/>
                      <a:r>
                        <a:rPr lang="it-IT" sz="1050" b="0" i="0" u="none" strike="noStrike">
                          <a:solidFill>
                            <a:srgbClr val="0070C0"/>
                          </a:solidFill>
                          <a:effectLst/>
                          <a:latin typeface="Century Gothic" panose="020B0502020202020204" pitchFamily="34" charset="0"/>
                        </a:rPr>
                        <a:t>Altri costi esterni (per i canoni leasing è corretto anche l'inserimento nei costi interni - prevalenza della "sostanza sulla forma")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707254540"/>
                  </a:ext>
                </a:extLst>
              </a:tr>
              <a:tr h="101456">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9)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Per il personale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905636539"/>
                  </a:ext>
                </a:extLst>
              </a:tr>
              <a:tr h="95820">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a)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salari e stipendi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5">
                  <a:txBody>
                    <a:bodyPr/>
                    <a:lstStyle/>
                    <a:p>
                      <a:pPr algn="ctr" rtl="0" fontAlgn="ctr"/>
                      <a:r>
                        <a:rPr lang="it-IT" sz="1050" b="0" i="0" u="none" strike="noStrike">
                          <a:solidFill>
                            <a:srgbClr val="0070C0"/>
                          </a:solidFill>
                          <a:effectLst/>
                          <a:latin typeface="Century Gothic" panose="020B0502020202020204" pitchFamily="34" charset="0"/>
                        </a:rPr>
                        <a:t>Costo del lavoro</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062487143"/>
                  </a:ext>
                </a:extLst>
              </a:tr>
              <a:tr h="95820">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b)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oneri sociali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958052558"/>
                  </a:ext>
                </a:extLst>
              </a:tr>
              <a:tr h="95820">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c)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trattamento di fine rapporto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679293602"/>
                  </a:ext>
                </a:extLst>
              </a:tr>
              <a:tr h="95820">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d)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trattamento di quiescenza e simili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603308536"/>
                  </a:ext>
                </a:extLst>
              </a:tr>
              <a:tr h="95820">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e)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altri costi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870891434"/>
                  </a:ext>
                </a:extLst>
              </a:tr>
              <a:tr h="101456">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Totale costi per il personale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723740067"/>
                  </a:ext>
                </a:extLst>
              </a:tr>
              <a:tr h="101456">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10)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Ammortamenti e svalutazioni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200360209"/>
                  </a:ext>
                </a:extLst>
              </a:tr>
              <a:tr h="191639">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a)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ammortamento immobilizzazioni immateriali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0" u="none" strike="noStrike">
                          <a:solidFill>
                            <a:srgbClr val="0070C0"/>
                          </a:solidFill>
                          <a:effectLst/>
                          <a:latin typeface="Century Gothic" panose="020B0502020202020204" pitchFamily="34" charset="0"/>
                        </a:rPr>
                        <a:t>Ammortamenti/ accantonamenti</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023487822"/>
                  </a:ext>
                </a:extLst>
              </a:tr>
              <a:tr h="191639">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b)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ammortamento immobilizzazioni materiali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0" u="none" strike="noStrike">
                          <a:solidFill>
                            <a:srgbClr val="0070C0"/>
                          </a:solidFill>
                          <a:effectLst/>
                          <a:latin typeface="Century Gothic" panose="020B0502020202020204" pitchFamily="34" charset="0"/>
                        </a:rPr>
                        <a:t>Ammortamenti/ accantonamenti</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115886340"/>
                  </a:ext>
                </a:extLst>
              </a:tr>
              <a:tr h="202912">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c)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altre svalutazioni delle immobilizzazioni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0" u="none" strike="noStrike">
                          <a:solidFill>
                            <a:srgbClr val="0070C0"/>
                          </a:solidFill>
                          <a:effectLst/>
                          <a:latin typeface="Century Gothic" panose="020B0502020202020204" pitchFamily="34" charset="0"/>
                        </a:rPr>
                        <a:t>Componenti strordinari o Ammortamenti / accantonamenti</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396223895"/>
                  </a:ext>
                </a:extLst>
              </a:tr>
              <a:tr h="287459">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1" u="none" strike="noStrike">
                          <a:solidFill>
                            <a:srgbClr val="404040"/>
                          </a:solidFill>
                          <a:effectLst/>
                          <a:latin typeface="Century Gothic" panose="020B0502020202020204" pitchFamily="34" charset="0"/>
                        </a:rPr>
                        <a:t> d)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svalutazione dei crediti compresi nell'attivo circolante e delle disponibilità liquide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0" u="none" strike="noStrike">
                          <a:solidFill>
                            <a:srgbClr val="0070C0"/>
                          </a:solidFill>
                          <a:effectLst/>
                          <a:latin typeface="Century Gothic" panose="020B0502020202020204" pitchFamily="34" charset="0"/>
                        </a:rPr>
                        <a:t>Ammortamenti/ accantonamenti</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950891803"/>
                  </a:ext>
                </a:extLst>
              </a:tr>
              <a:tr h="101456">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Totale ammortamenti e svalutazioni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fontAlgn="b"/>
                      <a:r>
                        <a:rPr lang="it-IT" sz="1050" b="0" i="0" u="none" strike="noStrike">
                          <a:solidFill>
                            <a:srgbClr val="000000"/>
                          </a:solidFill>
                          <a:effectLst/>
                          <a:latin typeface="Calibri" panose="020F0502020204030204" pitchFamily="34" charset="0"/>
                        </a:rPr>
                        <a:t> </a:t>
                      </a:r>
                    </a:p>
                  </a:txBody>
                  <a:tcPr marL="5636" marR="5636" marT="5636" marB="0" anchor="b">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660785232"/>
                  </a:ext>
                </a:extLst>
              </a:tr>
              <a:tr h="186003">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11)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Variazioni delle rimanenze di materie prime sussidiarie, di consumo e merci (+) -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Costi esterni</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505835360"/>
                  </a:ext>
                </a:extLst>
              </a:tr>
              <a:tr h="101456">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12)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Accantonamenti per rischi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rowSpan="2">
                  <a:txBody>
                    <a:bodyPr/>
                    <a:lstStyle/>
                    <a:p>
                      <a:pPr algn="ctr" fontAlgn="ctr"/>
                      <a:r>
                        <a:rPr lang="it-IT" sz="1050" b="0" i="0" u="none" strike="noStrike">
                          <a:solidFill>
                            <a:srgbClr val="0070C0"/>
                          </a:solidFill>
                          <a:effectLst/>
                          <a:latin typeface="Century Gothic" panose="020B0502020202020204" pitchFamily="34" charset="0"/>
                        </a:rPr>
                        <a:t>Componenti strordinari o Ammortamenti / accantonamenti</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979687485"/>
                  </a:ext>
                </a:extLst>
              </a:tr>
              <a:tr h="101456">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13)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Altri accantonamenti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vMerge="1">
                  <a:txBody>
                    <a:bodyPr/>
                    <a:lstStyle/>
                    <a:p>
                      <a:endParaRPr lang="it-IT"/>
                    </a:p>
                  </a:txBody>
                  <a:tcPr/>
                </a:tc>
                <a:extLst>
                  <a:ext uri="{0D108BD9-81ED-4DB2-BD59-A6C34878D82A}">
                    <a16:rowId xmlns:a16="http://schemas.microsoft.com/office/drawing/2014/main" val="1920561135"/>
                  </a:ext>
                </a:extLst>
              </a:tr>
              <a:tr h="1014561">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1" i="1" u="none" strike="noStrike">
                          <a:solidFill>
                            <a:srgbClr val="404040"/>
                          </a:solidFill>
                          <a:effectLst/>
                          <a:latin typeface="Century Gothic" panose="020B0502020202020204" pitchFamily="34" charset="0"/>
                        </a:rPr>
                        <a:t> 14) </a:t>
                      </a:r>
                    </a:p>
                  </a:txBody>
                  <a:tcPr marL="5636" marR="5636" marT="5636"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Oneri diversi di gestione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l" rtl="0" fontAlgn="ctr"/>
                      <a:r>
                        <a:rPr lang="it-IT" sz="1050" b="0" i="0" u="none" strike="noStrike">
                          <a:solidFill>
                            <a:srgbClr val="0070C0"/>
                          </a:solidFill>
                          <a:effectLst/>
                          <a:latin typeface="Century Gothic" panose="020B0502020202020204" pitchFamily="34" charset="0"/>
                        </a:rPr>
                        <a:t>Distinguere se:</a:t>
                      </a:r>
                      <a:br>
                        <a:rPr lang="it-IT" sz="1050" b="0" i="0" u="none" strike="noStrike">
                          <a:solidFill>
                            <a:srgbClr val="0070C0"/>
                          </a:solidFill>
                          <a:effectLst/>
                          <a:latin typeface="Century Gothic" panose="020B0502020202020204" pitchFamily="34" charset="0"/>
                        </a:rPr>
                      </a:br>
                      <a:r>
                        <a:rPr lang="it-IT" sz="1050" b="0" i="0" u="none" strike="noStrike">
                          <a:solidFill>
                            <a:srgbClr val="0070C0"/>
                          </a:solidFill>
                          <a:effectLst/>
                          <a:latin typeface="Century Gothic" panose="020B0502020202020204" pitchFamily="34" charset="0"/>
                        </a:rPr>
                        <a:t>1) perdite su crediti dell'esercizio = Costi esterni;</a:t>
                      </a:r>
                      <a:br>
                        <a:rPr lang="it-IT" sz="1050" b="0" i="0" u="none" strike="noStrike">
                          <a:solidFill>
                            <a:srgbClr val="0070C0"/>
                          </a:solidFill>
                          <a:effectLst/>
                          <a:latin typeface="Century Gothic" panose="020B0502020202020204" pitchFamily="34" charset="0"/>
                        </a:rPr>
                      </a:br>
                      <a:r>
                        <a:rPr lang="it-IT" sz="1050" b="0" i="0" u="none" strike="noStrike">
                          <a:solidFill>
                            <a:srgbClr val="0070C0"/>
                          </a:solidFill>
                          <a:effectLst/>
                          <a:latin typeface="Century Gothic" panose="020B0502020202020204" pitchFamily="34" charset="0"/>
                        </a:rPr>
                        <a:t>2) perdite su crediti esercizi preced. = Componenti straordinari;</a:t>
                      </a:r>
                      <a:br>
                        <a:rPr lang="it-IT" sz="1050" b="0" i="0" u="none" strike="noStrike">
                          <a:solidFill>
                            <a:srgbClr val="0070C0"/>
                          </a:solidFill>
                          <a:effectLst/>
                          <a:latin typeface="Century Gothic" panose="020B0502020202020204" pitchFamily="34" charset="0"/>
                        </a:rPr>
                      </a:br>
                      <a:r>
                        <a:rPr lang="it-IT" sz="1050" b="0" i="0" u="none" strike="noStrike">
                          <a:solidFill>
                            <a:srgbClr val="0070C0"/>
                          </a:solidFill>
                          <a:effectLst/>
                          <a:latin typeface="Century Gothic" panose="020B0502020202020204" pitchFamily="34" charset="0"/>
                        </a:rPr>
                        <a:t>3) Minusvalenze = Componenti straordinari;</a:t>
                      </a:r>
                      <a:br>
                        <a:rPr lang="it-IT" sz="1050" b="0" i="0" u="none" strike="noStrike">
                          <a:solidFill>
                            <a:srgbClr val="0070C0"/>
                          </a:solidFill>
                          <a:effectLst/>
                          <a:latin typeface="Century Gothic" panose="020B0502020202020204" pitchFamily="34" charset="0"/>
                        </a:rPr>
                      </a:br>
                      <a:r>
                        <a:rPr lang="it-IT" sz="1050" b="0" i="0" u="none" strike="noStrike">
                          <a:solidFill>
                            <a:srgbClr val="0070C0"/>
                          </a:solidFill>
                          <a:effectLst/>
                          <a:latin typeface="Century Gothic" panose="020B0502020202020204" pitchFamily="34" charset="0"/>
                        </a:rPr>
                        <a:t>4)Altri costi operativi = Costi esterni;</a:t>
                      </a:r>
                      <a:br>
                        <a:rPr lang="it-IT" sz="1050" b="0" i="0" u="none" strike="noStrike">
                          <a:solidFill>
                            <a:srgbClr val="0070C0"/>
                          </a:solidFill>
                          <a:effectLst/>
                          <a:latin typeface="Century Gothic" panose="020B0502020202020204" pitchFamily="34" charset="0"/>
                        </a:rPr>
                      </a:br>
                      <a:r>
                        <a:rPr lang="it-IT" sz="1050" b="0" i="0" u="none" strike="noStrike">
                          <a:solidFill>
                            <a:srgbClr val="0070C0"/>
                          </a:solidFill>
                          <a:effectLst/>
                          <a:latin typeface="Century Gothic" panose="020B0502020202020204" pitchFamily="34" charset="0"/>
                        </a:rPr>
                        <a:t>5) Sopravvenienze passive = Componenti straordinari.</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28396205"/>
                  </a:ext>
                </a:extLst>
              </a:tr>
              <a:tr h="101456">
                <a:tc>
                  <a:txBody>
                    <a:bodyPr/>
                    <a:lstStyle/>
                    <a:p>
                      <a:pPr algn="ctr" rtl="0" fontAlgn="ctr"/>
                      <a:r>
                        <a:rPr lang="it-IT" sz="1050" b="1" i="0"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r" rtl="0" fontAlgn="ctr"/>
                      <a:r>
                        <a:rPr lang="it-IT" sz="1050" b="1" i="0" u="none" strike="noStrike">
                          <a:solidFill>
                            <a:srgbClr val="404040"/>
                          </a:solidFill>
                          <a:effectLst/>
                          <a:latin typeface="Century Gothic" panose="020B0502020202020204" pitchFamily="34" charset="0"/>
                        </a:rPr>
                        <a:t> Totale costi della produzione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2917807528"/>
                  </a:ext>
                </a:extLst>
              </a:tr>
              <a:tr h="101456">
                <a:tc>
                  <a:txBody>
                    <a:bodyPr/>
                    <a:lstStyle/>
                    <a:p>
                      <a:pPr algn="ctr" rtl="0" fontAlgn="ctr"/>
                      <a:r>
                        <a:rPr lang="it-IT" sz="1050" b="1" i="0" u="none" strike="noStrike">
                          <a:solidFill>
                            <a:srgbClr val="40404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r" rtl="0" fontAlgn="ctr"/>
                      <a:r>
                        <a:rPr lang="it-IT" sz="1050" b="1" i="0" u="none" strike="noStrike">
                          <a:solidFill>
                            <a:srgbClr val="404040"/>
                          </a:solidFill>
                          <a:effectLst/>
                          <a:latin typeface="Century Gothic" panose="020B0502020202020204" pitchFamily="34" charset="0"/>
                        </a:rPr>
                        <a:t> Differenza tra valore e costi della produzione (A - B) </a:t>
                      </a:r>
                    </a:p>
                  </a:txBody>
                  <a:tcPr marL="5636" marR="5636" marT="5636"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050" b="0" i="0" u="none" strike="noStrike" dirty="0">
                          <a:solidFill>
                            <a:srgbClr val="0070C0"/>
                          </a:solidFill>
                          <a:effectLst/>
                          <a:latin typeface="Century Gothic" panose="020B0502020202020204" pitchFamily="34" charset="0"/>
                        </a:rPr>
                        <a:t> </a:t>
                      </a:r>
                    </a:p>
                  </a:txBody>
                  <a:tcPr marL="5636" marR="5636" marT="5636"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230595082"/>
                  </a:ext>
                </a:extLst>
              </a:tr>
            </a:tbl>
          </a:graphicData>
        </a:graphic>
      </p:graphicFrame>
    </p:spTree>
    <p:extLst>
      <p:ext uri="{BB962C8B-B14F-4D97-AF65-F5344CB8AC3E}">
        <p14:creationId xmlns:p14="http://schemas.microsoft.com/office/powerpoint/2010/main" val="14599306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Riflessioni per la riclassificazione</a:t>
            </a:r>
          </a:p>
        </p:txBody>
      </p:sp>
      <p:graphicFrame>
        <p:nvGraphicFramePr>
          <p:cNvPr id="2" name="Tabella 1">
            <a:extLst>
              <a:ext uri="{FF2B5EF4-FFF2-40B4-BE49-F238E27FC236}">
                <a16:creationId xmlns:a16="http://schemas.microsoft.com/office/drawing/2014/main" id="{0C34E815-C4FD-43D3-A793-206CD716F420}"/>
              </a:ext>
            </a:extLst>
          </p:cNvPr>
          <p:cNvGraphicFramePr>
            <a:graphicFrameLocks noGrp="1"/>
          </p:cNvGraphicFramePr>
          <p:nvPr>
            <p:extLst>
              <p:ext uri="{D42A27DB-BD31-4B8C-83A1-F6EECF244321}">
                <p14:modId xmlns:p14="http://schemas.microsoft.com/office/powerpoint/2010/main" val="2259461004"/>
              </p:ext>
            </p:extLst>
          </p:nvPr>
        </p:nvGraphicFramePr>
        <p:xfrm>
          <a:off x="120316" y="530839"/>
          <a:ext cx="8948587" cy="6144565"/>
        </p:xfrm>
        <a:graphic>
          <a:graphicData uri="http://schemas.openxmlformats.org/drawingml/2006/table">
            <a:tbl>
              <a:tblPr/>
              <a:tblGrid>
                <a:gridCol w="348194">
                  <a:extLst>
                    <a:ext uri="{9D8B030D-6E8A-4147-A177-3AD203B41FA5}">
                      <a16:colId xmlns:a16="http://schemas.microsoft.com/office/drawing/2014/main" val="2520652449"/>
                    </a:ext>
                  </a:extLst>
                </a:gridCol>
                <a:gridCol w="591929">
                  <a:extLst>
                    <a:ext uri="{9D8B030D-6E8A-4147-A177-3AD203B41FA5}">
                      <a16:colId xmlns:a16="http://schemas.microsoft.com/office/drawing/2014/main" val="2261762187"/>
                    </a:ext>
                  </a:extLst>
                </a:gridCol>
                <a:gridCol w="365605">
                  <a:extLst>
                    <a:ext uri="{9D8B030D-6E8A-4147-A177-3AD203B41FA5}">
                      <a16:colId xmlns:a16="http://schemas.microsoft.com/office/drawing/2014/main" val="4134613319"/>
                    </a:ext>
                  </a:extLst>
                </a:gridCol>
                <a:gridCol w="3812724">
                  <a:extLst>
                    <a:ext uri="{9D8B030D-6E8A-4147-A177-3AD203B41FA5}">
                      <a16:colId xmlns:a16="http://schemas.microsoft.com/office/drawing/2014/main" val="2628358338"/>
                    </a:ext>
                  </a:extLst>
                </a:gridCol>
                <a:gridCol w="3830135">
                  <a:extLst>
                    <a:ext uri="{9D8B030D-6E8A-4147-A177-3AD203B41FA5}">
                      <a16:colId xmlns:a16="http://schemas.microsoft.com/office/drawing/2014/main" val="893235569"/>
                    </a:ext>
                  </a:extLst>
                </a:gridCol>
              </a:tblGrid>
              <a:tr h="215979">
                <a:tc gridSpan="4">
                  <a:txBody>
                    <a:bodyPr/>
                    <a:lstStyle/>
                    <a:p>
                      <a:pPr algn="ctr" rtl="0" fontAlgn="ctr"/>
                      <a:r>
                        <a:rPr lang="it-IT" sz="1050" b="1" i="0" u="none" strike="noStrike">
                          <a:solidFill>
                            <a:srgbClr val="FFFFFF"/>
                          </a:solidFill>
                          <a:effectLst/>
                          <a:latin typeface="Century Gothic" panose="020B0502020202020204" pitchFamily="34" charset="0"/>
                        </a:rPr>
                        <a:t> CONTO ECONOMICO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p>
                      <a:pPr algn="ctr" rtl="0" fontAlgn="ctr"/>
                      <a:r>
                        <a:rPr lang="it-IT" sz="1050" b="1" i="0" u="none" strike="noStrike">
                          <a:solidFill>
                            <a:srgbClr val="FFFFFF"/>
                          </a:solidFill>
                          <a:effectLst/>
                          <a:latin typeface="Century Gothic" panose="020B0502020202020204" pitchFamily="34" charset="0"/>
                        </a:rPr>
                        <a:t>CONTO ECONOMICO A VALORE DELLA PRODUZ. E VALORE AGG.</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extLst>
                  <a:ext uri="{0D108BD9-81ED-4DB2-BD59-A6C34878D82A}">
                    <a16:rowId xmlns:a16="http://schemas.microsoft.com/office/drawing/2014/main" val="238680118"/>
                  </a:ext>
                </a:extLst>
              </a:tr>
              <a:tr h="114342">
                <a:tc>
                  <a:txBody>
                    <a:bodyPr/>
                    <a:lstStyle/>
                    <a:p>
                      <a:pPr algn="ctr" rtl="0" fontAlgn="ctr"/>
                      <a:r>
                        <a:rPr lang="it-IT" sz="1050" b="1" i="0" u="none" strike="noStrike">
                          <a:solidFill>
                            <a:srgbClr val="404040"/>
                          </a:solidFill>
                          <a:effectLst/>
                          <a:latin typeface="Century Gothic" panose="020B0502020202020204" pitchFamily="34" charset="0"/>
                        </a:rPr>
                        <a:t>C)</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050" b="1" i="0" u="none" strike="noStrike">
                          <a:solidFill>
                            <a:srgbClr val="404040"/>
                          </a:solidFill>
                          <a:effectLst/>
                          <a:latin typeface="Century Gothic" panose="020B0502020202020204" pitchFamily="34" charset="0"/>
                        </a:rPr>
                        <a:t> PROVENTI ED ONERI FINANZIARI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050" b="0" i="0"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4214291198"/>
                  </a:ext>
                </a:extLst>
              </a:tr>
              <a:tr h="114342">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15)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Proventi da partecipazioni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1" i="0"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066887168"/>
                  </a:ext>
                </a:extLst>
              </a:tr>
              <a:tr h="107989">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in imprese controllate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5">
                  <a:txBody>
                    <a:bodyPr/>
                    <a:lstStyle/>
                    <a:p>
                      <a:pPr algn="ctr" rtl="0" fontAlgn="ctr"/>
                      <a:r>
                        <a:rPr lang="it-IT" sz="1050" b="0" i="0" u="none" strike="noStrike">
                          <a:solidFill>
                            <a:srgbClr val="0070C0"/>
                          </a:solidFill>
                          <a:effectLst/>
                          <a:latin typeface="Century Gothic" panose="020B0502020202020204" pitchFamily="34" charset="0"/>
                        </a:rPr>
                        <a:t>Gestione complementare / accessoria</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024791315"/>
                  </a:ext>
                </a:extLst>
              </a:tr>
              <a:tr h="107989">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b)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in imprese collegate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3818964998"/>
                  </a:ext>
                </a:extLst>
              </a:tr>
              <a:tr h="107989">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c)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in imprese controllanti</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3151795251"/>
                  </a:ext>
                </a:extLst>
              </a:tr>
              <a:tr h="215979">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d)</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in imprese sottoposte al controllo delle controllanti</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816062289"/>
                  </a:ext>
                </a:extLst>
              </a:tr>
              <a:tr h="114342">
                <a:tc>
                  <a:txBody>
                    <a:bodyPr/>
                    <a:lstStyle/>
                    <a:p>
                      <a:pPr algn="ctr" rtl="0" fontAlgn="ctr"/>
                      <a:r>
                        <a:rPr lang="it-IT" sz="1050" b="0" i="0" u="none" strike="noStrike">
                          <a:solidFill>
                            <a:srgbClr val="00000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e)</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1" u="none" strike="noStrike">
                          <a:solidFill>
                            <a:srgbClr val="404040"/>
                          </a:solidFill>
                          <a:effectLst/>
                          <a:latin typeface="Century Gothic" panose="020B0502020202020204" pitchFamily="34" charset="0"/>
                        </a:rPr>
                        <a:t>in altre imprese</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721287382"/>
                  </a:ext>
                </a:extLst>
              </a:tr>
              <a:tr h="107989">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050" b="1" i="1" u="none" strike="noStrike">
                          <a:solidFill>
                            <a:srgbClr val="404040"/>
                          </a:solidFill>
                          <a:effectLst/>
                          <a:latin typeface="Century Gothic" panose="020B0502020202020204" pitchFamily="34" charset="0"/>
                        </a:rPr>
                        <a:t> Totale proventi da partecipazioni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a:txBody>
                    <a:bodyPr/>
                    <a:lstStyle/>
                    <a:p>
                      <a:pPr algn="ctr" rtl="0" fontAlgn="ctr"/>
                      <a:r>
                        <a:rPr lang="it-IT" sz="1050" b="1" i="0" u="none" strike="noStrike">
                          <a:solidFill>
                            <a:srgbClr val="0070C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618154731"/>
                  </a:ext>
                </a:extLst>
              </a:tr>
              <a:tr h="114342">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16)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Altri proventi finanziari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1" i="0"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57395563"/>
                  </a:ext>
                </a:extLst>
              </a:tr>
              <a:tr h="114342">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0" i="1" u="none" strike="noStrike">
                          <a:solidFill>
                            <a:srgbClr val="404040"/>
                          </a:solidFill>
                          <a:effectLst/>
                          <a:latin typeface="Century Gothic" panose="020B0502020202020204" pitchFamily="34" charset="0"/>
                        </a:rPr>
                        <a:t> da crediti iscritti nelle immobilizzazioni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009807583"/>
                  </a:ext>
                </a:extLst>
              </a:tr>
              <a:tr h="114342">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terzi</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5">
                  <a:txBody>
                    <a:bodyPr/>
                    <a:lstStyle/>
                    <a:p>
                      <a:pPr algn="ctr" rtl="0" fontAlgn="ctr"/>
                      <a:r>
                        <a:rPr lang="it-IT" sz="1050" b="0" i="0" u="none" strike="noStrike">
                          <a:solidFill>
                            <a:srgbClr val="0070C0"/>
                          </a:solidFill>
                          <a:effectLst/>
                          <a:latin typeface="Century Gothic" panose="020B0502020202020204" pitchFamily="34" charset="0"/>
                        </a:rPr>
                        <a:t>Gestione complementare / accessoria</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928083171"/>
                  </a:ext>
                </a:extLst>
              </a:tr>
              <a:tr h="114342">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II</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controllate</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3587607036"/>
                  </a:ext>
                </a:extLst>
              </a:tr>
              <a:tr h="114342">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III</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collegate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006710196"/>
                  </a:ext>
                </a:extLst>
              </a:tr>
              <a:tr h="114342">
                <a:tc>
                  <a:txBody>
                    <a:bodyPr/>
                    <a:lstStyle/>
                    <a:p>
                      <a:pPr algn="ctr" fontAlgn="ctr"/>
                      <a:r>
                        <a:rPr lang="it-IT" sz="1050" b="0" i="0" u="none" strike="noStrike" dirty="0">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IV</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controllanti</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4230053844"/>
                  </a:ext>
                </a:extLst>
              </a:tr>
              <a:tr h="228683">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V</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sottoposte al controllo delle controllanti</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4288264358"/>
                  </a:ext>
                </a:extLst>
              </a:tr>
              <a:tr h="114342">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0" i="1" u="none" strike="noStrike">
                          <a:solidFill>
                            <a:srgbClr val="404040"/>
                          </a:solidFill>
                          <a:effectLst/>
                          <a:latin typeface="Century Gothic" panose="020B0502020202020204" pitchFamily="34" charset="0"/>
                        </a:rPr>
                        <a:t> totale da crediti iscritti nelle immobilizzazioni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694190642"/>
                  </a:ext>
                </a:extLst>
              </a:tr>
              <a:tr h="209626">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b)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0" i="1" u="none" strike="noStrike">
                          <a:solidFill>
                            <a:srgbClr val="404040"/>
                          </a:solidFill>
                          <a:effectLst/>
                          <a:latin typeface="Century Gothic" panose="020B0502020202020204" pitchFamily="34" charset="0"/>
                        </a:rPr>
                        <a:t> da titoli iscritti nelle immobilizzazioni che non costituiscono partecipazioni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Gestione complementare / accessoria</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605564162"/>
                  </a:ext>
                </a:extLst>
              </a:tr>
              <a:tr h="209626">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c)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0" i="1" u="none" strike="noStrike">
                          <a:solidFill>
                            <a:srgbClr val="404040"/>
                          </a:solidFill>
                          <a:effectLst/>
                          <a:latin typeface="Century Gothic" panose="020B0502020202020204" pitchFamily="34" charset="0"/>
                        </a:rPr>
                        <a:t> da titoli iscritti nell'attivo circolante che non costituiscono partecipazioni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Gestione complementare / accessoria</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924596624"/>
                  </a:ext>
                </a:extLst>
              </a:tr>
              <a:tr h="114342">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d)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0" i="1" u="none" strike="noStrike">
                          <a:solidFill>
                            <a:srgbClr val="404040"/>
                          </a:solidFill>
                          <a:effectLst/>
                          <a:latin typeface="Century Gothic" panose="020B0502020202020204" pitchFamily="34" charset="0"/>
                        </a:rPr>
                        <a:t> proventi diversi dai precedenti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943868623"/>
                  </a:ext>
                </a:extLst>
              </a:tr>
              <a:tr h="114342">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da terzi</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5">
                  <a:txBody>
                    <a:bodyPr/>
                    <a:lstStyle/>
                    <a:p>
                      <a:pPr algn="ctr" rtl="0" fontAlgn="ctr"/>
                      <a:r>
                        <a:rPr lang="it-IT" sz="1050" b="0" i="0" u="none" strike="noStrike">
                          <a:solidFill>
                            <a:srgbClr val="0070C0"/>
                          </a:solidFill>
                          <a:effectLst/>
                          <a:latin typeface="Century Gothic" panose="020B0502020202020204" pitchFamily="34" charset="0"/>
                        </a:rPr>
                        <a:t>Gestione complementare / accessoria</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296985801"/>
                  </a:ext>
                </a:extLst>
              </a:tr>
              <a:tr h="114342">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II</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controllate</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3111079411"/>
                  </a:ext>
                </a:extLst>
              </a:tr>
              <a:tr h="114342">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III</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collegate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522151771"/>
                  </a:ext>
                </a:extLst>
              </a:tr>
              <a:tr h="114342">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IV</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controllanti</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927469908"/>
                  </a:ext>
                </a:extLst>
              </a:tr>
              <a:tr h="228683">
                <a:tc>
                  <a:txBody>
                    <a:bodyPr/>
                    <a:lstStyle/>
                    <a:p>
                      <a:pPr algn="ctr" rtl="0" fontAlgn="ctr"/>
                      <a:r>
                        <a:rPr lang="it-IT" sz="1050" b="0" i="0"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0" u="none" strike="noStrike">
                          <a:solidFill>
                            <a:srgbClr val="404040"/>
                          </a:solidFill>
                          <a:effectLst/>
                          <a:latin typeface="Century Gothic" panose="020B0502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V</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sottoposte al controllo delle controllanti</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453040499"/>
                  </a:ext>
                </a:extLst>
              </a:tr>
              <a:tr h="114342">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ctr" rtl="0" fontAlgn="ctr"/>
                      <a:r>
                        <a:rPr lang="it-IT" sz="1050" b="0" i="1" u="none" strike="noStrike">
                          <a:solidFill>
                            <a:srgbClr val="404040"/>
                          </a:solidFill>
                          <a:effectLst/>
                          <a:latin typeface="Century Gothic" panose="020B0502020202020204" pitchFamily="34" charset="0"/>
                        </a:rPr>
                        <a:t> totale proventi diversi dai precedenti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0" i="0" u="none" strike="noStrike">
                          <a:solidFill>
                            <a:srgbClr val="0070C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801144689"/>
                  </a:ext>
                </a:extLst>
              </a:tr>
              <a:tr h="107989">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050" b="1" i="1" u="none" strike="noStrike">
                          <a:solidFill>
                            <a:srgbClr val="404040"/>
                          </a:solidFill>
                          <a:effectLst/>
                          <a:latin typeface="Century Gothic" panose="020B0502020202020204" pitchFamily="34" charset="0"/>
                        </a:rPr>
                        <a:t> Totale altri proventi finanziari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a:txBody>
                    <a:bodyPr/>
                    <a:lstStyle/>
                    <a:p>
                      <a:pPr algn="ctr" rtl="0" fontAlgn="ctr"/>
                      <a:r>
                        <a:rPr lang="it-IT" sz="1050" b="1" i="0" u="none" strike="noStrike">
                          <a:solidFill>
                            <a:srgbClr val="0070C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091432898"/>
                  </a:ext>
                </a:extLst>
              </a:tr>
              <a:tr h="107989">
                <a:tc>
                  <a:txBody>
                    <a:bodyPr/>
                    <a:lstStyle/>
                    <a:p>
                      <a:pPr algn="l" fontAlgn="b"/>
                      <a:endParaRPr lang="it-IT" sz="1050" b="0" i="0" u="none" strike="noStrike">
                        <a:solidFill>
                          <a:srgbClr val="000000"/>
                        </a:solidFill>
                        <a:effectLst/>
                        <a:latin typeface="Calibri" panose="020F0502020204030204" pitchFamily="34" charset="0"/>
                      </a:endParaRPr>
                    </a:p>
                  </a:txBody>
                  <a:tcPr marL="6352" marR="6352" marT="6352"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050" b="1" i="1" u="none" strike="noStrike">
                          <a:solidFill>
                            <a:srgbClr val="404040"/>
                          </a:solidFill>
                          <a:effectLst/>
                          <a:latin typeface="Century Gothic" panose="020B0502020202020204" pitchFamily="34" charset="0"/>
                        </a:rPr>
                        <a:t> 17)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050" b="1" i="1" u="none" strike="noStrike">
                          <a:solidFill>
                            <a:srgbClr val="404040"/>
                          </a:solidFill>
                          <a:effectLst/>
                          <a:latin typeface="Century Gothic" panose="020B0502020202020204" pitchFamily="34" charset="0"/>
                        </a:rPr>
                        <a:t> Interessi ed altri oneri finanziari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050" b="1" i="0" u="none" strike="noStrike">
                          <a:solidFill>
                            <a:srgbClr val="0070C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001860906"/>
                  </a:ext>
                </a:extLst>
              </a:tr>
              <a:tr h="114342">
                <a:tc>
                  <a:txBody>
                    <a:bodyPr/>
                    <a:lstStyle/>
                    <a:p>
                      <a:pPr algn="ctr" rtl="0" fontAlgn="ctr"/>
                      <a:r>
                        <a:rPr lang="it-IT" sz="1050" b="0"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terzi</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4">
                  <a:txBody>
                    <a:bodyPr/>
                    <a:lstStyle/>
                    <a:p>
                      <a:pPr algn="ctr" rtl="0" fontAlgn="ctr"/>
                      <a:r>
                        <a:rPr lang="it-IT" sz="1050" b="0" i="0" u="none" strike="noStrike">
                          <a:solidFill>
                            <a:srgbClr val="0070C0"/>
                          </a:solidFill>
                          <a:effectLst/>
                          <a:latin typeface="Century Gothic" panose="020B0502020202020204" pitchFamily="34" charset="0"/>
                        </a:rPr>
                        <a:t>Oneri finanziari</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101725204"/>
                  </a:ext>
                </a:extLst>
              </a:tr>
              <a:tr h="114342">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II</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controllate</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307094578"/>
                  </a:ext>
                </a:extLst>
              </a:tr>
              <a:tr h="114342">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III</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collegate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448981719"/>
                  </a:ext>
                </a:extLst>
              </a:tr>
              <a:tr h="114342">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050" b="0" i="0" u="none" strike="noStrike">
                          <a:solidFill>
                            <a:srgbClr val="000000"/>
                          </a:solidFill>
                          <a:effectLst/>
                          <a:latin typeface="Arial" panose="020B0604020202020204" pitchFamily="34" charset="0"/>
                        </a:rPr>
                        <a:t> </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050" b="0" i="0" u="none" strike="noStrike">
                          <a:solidFill>
                            <a:srgbClr val="404040"/>
                          </a:solidFill>
                          <a:effectLst/>
                          <a:latin typeface="Century Gothic" panose="020B0502020202020204" pitchFamily="34" charset="0"/>
                        </a:rPr>
                        <a:t>IV</a:t>
                      </a:r>
                    </a:p>
                  </a:txBody>
                  <a:tcPr marL="6352" marR="6352" marT="6352"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050" b="0" i="0" u="none" strike="noStrike">
                          <a:solidFill>
                            <a:srgbClr val="404040"/>
                          </a:solidFill>
                          <a:effectLst/>
                          <a:latin typeface="Century Gothic" panose="020B0502020202020204" pitchFamily="34" charset="0"/>
                        </a:rPr>
                        <a:t>verso imprese controllanti</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853335992"/>
                  </a:ext>
                </a:extLst>
              </a:tr>
              <a:tr h="107989">
                <a:tc>
                  <a:txBody>
                    <a:bodyPr/>
                    <a:lstStyle/>
                    <a:p>
                      <a:pPr algn="ctr" rtl="0" fontAlgn="ctr"/>
                      <a:r>
                        <a:rPr lang="it-IT" sz="1050" b="1" i="1" u="none" strike="noStrike">
                          <a:solidFill>
                            <a:srgbClr val="40404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050" b="1" i="1" u="none" strike="noStrike">
                          <a:solidFill>
                            <a:srgbClr val="404040"/>
                          </a:solidFill>
                          <a:effectLst/>
                          <a:latin typeface="Century Gothic" panose="020B0502020202020204" pitchFamily="34" charset="0"/>
                        </a:rPr>
                        <a:t> Totale interessi ed altri oneri finanziari </a:t>
                      </a:r>
                    </a:p>
                  </a:txBody>
                  <a:tcPr marL="6352" marR="6352" marT="6352"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a:txBody>
                    <a:bodyPr/>
                    <a:lstStyle/>
                    <a:p>
                      <a:pPr algn="ctr" rtl="0" fontAlgn="ctr"/>
                      <a:r>
                        <a:rPr lang="it-IT" sz="1050" b="1" i="0" u="none" strike="noStrike" dirty="0">
                          <a:solidFill>
                            <a:srgbClr val="0070C0"/>
                          </a:solidFill>
                          <a:effectLst/>
                          <a:latin typeface="Century Gothic" panose="020B0502020202020204" pitchFamily="34" charset="0"/>
                        </a:rPr>
                        <a:t> </a:t>
                      </a:r>
                    </a:p>
                  </a:txBody>
                  <a:tcPr marL="6352" marR="6352" marT="6352"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221617555"/>
                  </a:ext>
                </a:extLst>
              </a:tr>
            </a:tbl>
          </a:graphicData>
        </a:graphic>
      </p:graphicFrame>
    </p:spTree>
    <p:extLst>
      <p:ext uri="{BB962C8B-B14F-4D97-AF65-F5344CB8AC3E}">
        <p14:creationId xmlns:p14="http://schemas.microsoft.com/office/powerpoint/2010/main" val="49032091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Riflessioni per la riclassificazione</a:t>
            </a:r>
          </a:p>
        </p:txBody>
      </p:sp>
      <p:graphicFrame>
        <p:nvGraphicFramePr>
          <p:cNvPr id="2" name="Tabella 1">
            <a:extLst>
              <a:ext uri="{FF2B5EF4-FFF2-40B4-BE49-F238E27FC236}">
                <a16:creationId xmlns:a16="http://schemas.microsoft.com/office/drawing/2014/main" id="{DCFA66FA-FFC9-4FC6-85C4-C3A6633686E5}"/>
              </a:ext>
            </a:extLst>
          </p:cNvPr>
          <p:cNvGraphicFramePr>
            <a:graphicFrameLocks noGrp="1"/>
          </p:cNvGraphicFramePr>
          <p:nvPr>
            <p:extLst>
              <p:ext uri="{D42A27DB-BD31-4B8C-83A1-F6EECF244321}">
                <p14:modId xmlns:p14="http://schemas.microsoft.com/office/powerpoint/2010/main" val="1564089201"/>
              </p:ext>
            </p:extLst>
          </p:nvPr>
        </p:nvGraphicFramePr>
        <p:xfrm>
          <a:off x="108285" y="510306"/>
          <a:ext cx="8960618" cy="5084169"/>
        </p:xfrm>
        <a:graphic>
          <a:graphicData uri="http://schemas.openxmlformats.org/drawingml/2006/table">
            <a:tbl>
              <a:tblPr/>
              <a:tblGrid>
                <a:gridCol w="348663">
                  <a:extLst>
                    <a:ext uri="{9D8B030D-6E8A-4147-A177-3AD203B41FA5}">
                      <a16:colId xmlns:a16="http://schemas.microsoft.com/office/drawing/2014/main" val="1383847926"/>
                    </a:ext>
                  </a:extLst>
                </a:gridCol>
                <a:gridCol w="592726">
                  <a:extLst>
                    <a:ext uri="{9D8B030D-6E8A-4147-A177-3AD203B41FA5}">
                      <a16:colId xmlns:a16="http://schemas.microsoft.com/office/drawing/2014/main" val="2661948261"/>
                    </a:ext>
                  </a:extLst>
                </a:gridCol>
                <a:gridCol w="366096">
                  <a:extLst>
                    <a:ext uri="{9D8B030D-6E8A-4147-A177-3AD203B41FA5}">
                      <a16:colId xmlns:a16="http://schemas.microsoft.com/office/drawing/2014/main" val="4284907563"/>
                    </a:ext>
                  </a:extLst>
                </a:gridCol>
                <a:gridCol w="3817850">
                  <a:extLst>
                    <a:ext uri="{9D8B030D-6E8A-4147-A177-3AD203B41FA5}">
                      <a16:colId xmlns:a16="http://schemas.microsoft.com/office/drawing/2014/main" val="953276919"/>
                    </a:ext>
                  </a:extLst>
                </a:gridCol>
                <a:gridCol w="3835283">
                  <a:extLst>
                    <a:ext uri="{9D8B030D-6E8A-4147-A177-3AD203B41FA5}">
                      <a16:colId xmlns:a16="http://schemas.microsoft.com/office/drawing/2014/main" val="1808884341"/>
                    </a:ext>
                  </a:extLst>
                </a:gridCol>
              </a:tblGrid>
              <a:tr h="271285">
                <a:tc gridSpan="4">
                  <a:txBody>
                    <a:bodyPr/>
                    <a:lstStyle/>
                    <a:p>
                      <a:pPr algn="ctr" rtl="0" fontAlgn="ctr"/>
                      <a:r>
                        <a:rPr lang="it-IT" sz="1100" b="1" i="0" u="none" strike="noStrike">
                          <a:solidFill>
                            <a:srgbClr val="FFFFFF"/>
                          </a:solidFill>
                          <a:effectLst/>
                          <a:latin typeface="Century Gothic" panose="020B0502020202020204" pitchFamily="34" charset="0"/>
                        </a:rPr>
                        <a:t>CONTO ECONOMICO </a:t>
                      </a:r>
                    </a:p>
                  </a:txBody>
                  <a:tcPr marL="8257" marR="8257" marT="8257" marB="0" anchor="ctr">
                    <a:lnL w="12700" cap="flat" cmpd="sng" algn="ctr">
                      <a:solidFill>
                        <a:schemeClr val="tx1"/>
                      </a:solidFill>
                      <a:prstDash val="solid"/>
                      <a:round/>
                      <a:headEnd type="none" w="med" len="med"/>
                      <a:tailEnd type="none" w="med" len="med"/>
                    </a:lnL>
                    <a:lnR w="6350" cap="flat" cmpd="sng" algn="ctr">
                      <a:solidFill>
                        <a:srgbClr val="808080"/>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p>
                      <a:pPr algn="ctr" rtl="0" fontAlgn="ctr"/>
                      <a:r>
                        <a:rPr lang="it-IT" sz="1100" b="1" i="0" u="none" strike="noStrike">
                          <a:solidFill>
                            <a:srgbClr val="FFFFFF"/>
                          </a:solidFill>
                          <a:effectLst/>
                          <a:latin typeface="Century Gothic" panose="020B0502020202020204" pitchFamily="34" charset="0"/>
                        </a:rPr>
                        <a:t>CONTO ECONOMICO A VALORE DELLA PRODUZ. E VALORE AGG.</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1F4E79"/>
                    </a:solidFill>
                  </a:tcPr>
                </a:tc>
                <a:extLst>
                  <a:ext uri="{0D108BD9-81ED-4DB2-BD59-A6C34878D82A}">
                    <a16:rowId xmlns:a16="http://schemas.microsoft.com/office/drawing/2014/main" val="181266277"/>
                  </a:ext>
                </a:extLst>
              </a:tr>
              <a:tr h="808538">
                <a:tc>
                  <a:txBody>
                    <a:bodyPr/>
                    <a:lstStyle/>
                    <a:p>
                      <a:pPr algn="l" fontAlgn="b"/>
                      <a:r>
                        <a:rPr lang="it-IT" sz="1100" b="0" i="0" u="none" strike="noStrike">
                          <a:solidFill>
                            <a:srgbClr val="000000"/>
                          </a:solidFill>
                          <a:effectLst/>
                          <a:latin typeface="Calibri" panose="020F0502020204030204" pitchFamily="34" charset="0"/>
                        </a:rPr>
                        <a:t> </a:t>
                      </a:r>
                    </a:p>
                  </a:txBody>
                  <a:tcPr marL="8257" marR="8257" marT="8257" marB="0" anchor="b">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1" i="1" u="none" strike="noStrike">
                          <a:solidFill>
                            <a:srgbClr val="000000"/>
                          </a:solidFill>
                          <a:effectLst/>
                          <a:latin typeface="Century Gothic" panose="020B0502020202020204" pitchFamily="34" charset="0"/>
                        </a:rPr>
                        <a:t> 17bis)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1" i="1" u="none" strike="noStrike">
                          <a:solidFill>
                            <a:srgbClr val="000000"/>
                          </a:solidFill>
                          <a:effectLst/>
                          <a:latin typeface="Century Gothic" panose="020B0502020202020204" pitchFamily="34" charset="0"/>
                        </a:rPr>
                        <a:t> Utili (perdite) su cambi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100" b="0" i="0" u="none" strike="noStrike">
                          <a:solidFill>
                            <a:srgbClr val="0070C0"/>
                          </a:solidFill>
                          <a:effectLst/>
                          <a:latin typeface="Century Gothic" panose="020B0502020202020204" pitchFamily="34" charset="0"/>
                        </a:rPr>
                        <a:t>Il collocamento dipende dall’area di gestione cui è riferita l'operazione originaria. Se relativi a operazioni di acquisto e vendita, devono essere inseriti nel reddito operativo della gestione caratteristica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869943944"/>
                  </a:ext>
                </a:extLst>
              </a:tr>
              <a:tr h="271285">
                <a:tc>
                  <a:txBody>
                    <a:bodyPr/>
                    <a:lstStyle/>
                    <a:p>
                      <a:pPr algn="ctr" rtl="0" fontAlgn="ctr"/>
                      <a:r>
                        <a:rPr lang="it-IT" sz="1100" b="1" i="0" u="none" strike="noStrike">
                          <a:solidFill>
                            <a:srgbClr val="404040"/>
                          </a:solidFill>
                          <a:effectLst/>
                          <a:latin typeface="Century Gothic" panose="020B0502020202020204" pitchFamily="34" charset="0"/>
                        </a:rPr>
                        <a:t>D)</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100" b="1" i="0" u="none" strike="noStrike">
                          <a:solidFill>
                            <a:srgbClr val="404040"/>
                          </a:solidFill>
                          <a:effectLst/>
                          <a:latin typeface="Century Gothic" panose="020B0502020202020204" pitchFamily="34" charset="0"/>
                        </a:rPr>
                        <a:t>RETTIFICHE DI VALORE DI ATTIVITA' E PASSIVITA' FINANZIARIE</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ctr" rtl="0" fontAlgn="ctr"/>
                      <a:r>
                        <a:rPr lang="it-IT" sz="1100" b="0" i="0" u="none" strike="noStrike">
                          <a:solidFill>
                            <a:srgbClr val="40404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1770330362"/>
                  </a:ext>
                </a:extLst>
              </a:tr>
              <a:tr h="139606">
                <a:tc>
                  <a:txBody>
                    <a:bodyPr/>
                    <a:lstStyle/>
                    <a:p>
                      <a:pPr algn="ctr" rtl="0" fontAlgn="ctr"/>
                      <a:r>
                        <a:rPr lang="it-IT" sz="1100" b="1"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1" u="none" strike="noStrike">
                          <a:solidFill>
                            <a:srgbClr val="000000"/>
                          </a:solidFill>
                          <a:effectLst/>
                          <a:latin typeface="Century Gothic" panose="020B0502020202020204" pitchFamily="34" charset="0"/>
                        </a:rPr>
                        <a:t> 18)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1" i="1" u="none" strike="noStrike">
                          <a:solidFill>
                            <a:srgbClr val="000000"/>
                          </a:solidFill>
                          <a:effectLst/>
                          <a:latin typeface="Century Gothic" panose="020B0502020202020204" pitchFamily="34" charset="0"/>
                        </a:rPr>
                        <a:t> Rivalutazioni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100" b="1" i="0" u="none" strike="noStrike">
                          <a:solidFill>
                            <a:srgbClr val="0070C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788168953"/>
                  </a:ext>
                </a:extLst>
              </a:tr>
              <a:tr h="139606">
                <a:tc>
                  <a:txBody>
                    <a:bodyPr/>
                    <a:lstStyle/>
                    <a:p>
                      <a:pPr algn="ctr" rtl="0" fontAlgn="ctr"/>
                      <a:r>
                        <a:rPr lang="it-IT" sz="11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b"/>
                      <a:r>
                        <a:rPr lang="it-IT" sz="1100" b="0" i="0" u="none" strike="noStrike">
                          <a:solidFill>
                            <a:srgbClr val="000000"/>
                          </a:solidFill>
                          <a:effectLst/>
                          <a:latin typeface="Calibri" panose="020F0502020204030204" pitchFamily="34" charset="0"/>
                        </a:rPr>
                        <a:t> </a:t>
                      </a:r>
                    </a:p>
                  </a:txBody>
                  <a:tcPr marL="8257" marR="8257" marT="8257"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a)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di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4">
                  <a:txBody>
                    <a:bodyPr/>
                    <a:lstStyle/>
                    <a:p>
                      <a:pPr algn="l" rtl="0" fontAlgn="ctr"/>
                      <a:r>
                        <a:rPr lang="it-IT" sz="1100" b="0" i="0" u="none" strike="noStrike">
                          <a:solidFill>
                            <a:srgbClr val="0070C0"/>
                          </a:solidFill>
                          <a:effectLst/>
                          <a:latin typeface="Century Gothic" panose="020B0502020202020204" pitchFamily="34" charset="0"/>
                        </a:rPr>
                        <a:t> 1) Gestione accessoria (extra-caratterist.) (se metodo del patrimonio netto per le partecipazioni)</a:t>
                      </a:r>
                      <a:br>
                        <a:rPr lang="it-IT" sz="1100" b="0" i="0" u="none" strike="noStrike">
                          <a:solidFill>
                            <a:srgbClr val="0070C0"/>
                          </a:solidFill>
                          <a:effectLst/>
                          <a:latin typeface="Century Gothic" panose="020B0502020202020204" pitchFamily="34" charset="0"/>
                        </a:rPr>
                      </a:br>
                      <a:r>
                        <a:rPr lang="it-IT" sz="1100" b="0" i="0" u="none" strike="noStrike">
                          <a:solidFill>
                            <a:srgbClr val="0070C0"/>
                          </a:solidFill>
                          <a:effectLst/>
                          <a:latin typeface="Century Gothic" panose="020B0502020202020204" pitchFamily="34" charset="0"/>
                        </a:rPr>
                        <a:t>2) Gestione straordinaria (per ripristino da perdite durevoli di valore)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055165868"/>
                  </a:ext>
                </a:extLst>
              </a:tr>
              <a:tr h="271285">
                <a:tc>
                  <a:txBody>
                    <a:bodyPr/>
                    <a:lstStyle/>
                    <a:p>
                      <a:pPr algn="ctr" rtl="0" fontAlgn="ctr"/>
                      <a:r>
                        <a:rPr lang="it-IT" sz="11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b"/>
                      <a:r>
                        <a:rPr lang="it-IT" sz="1100" b="0" i="0" u="none" strike="noStrike">
                          <a:solidFill>
                            <a:srgbClr val="000000"/>
                          </a:solidFill>
                          <a:effectLst/>
                          <a:latin typeface="Calibri" panose="020F0502020204030204" pitchFamily="34" charset="0"/>
                        </a:rPr>
                        <a:t> </a:t>
                      </a:r>
                    </a:p>
                  </a:txBody>
                  <a:tcPr marL="8257" marR="8257" marT="8257"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b)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di immobilizzazioni finanziarie che non costituiscono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354702281"/>
                  </a:ext>
                </a:extLst>
              </a:tr>
              <a:tr h="271285">
                <a:tc>
                  <a:txBody>
                    <a:bodyPr/>
                    <a:lstStyle/>
                    <a:p>
                      <a:pPr algn="ctr" rtl="0" fontAlgn="ctr"/>
                      <a:r>
                        <a:rPr lang="it-IT" sz="11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b"/>
                      <a:r>
                        <a:rPr lang="it-IT" sz="1100" b="0" i="0" u="none" strike="noStrike">
                          <a:solidFill>
                            <a:srgbClr val="000000"/>
                          </a:solidFill>
                          <a:effectLst/>
                          <a:latin typeface="Calibri" panose="020F0502020204030204" pitchFamily="34" charset="0"/>
                        </a:rPr>
                        <a:t> </a:t>
                      </a:r>
                    </a:p>
                  </a:txBody>
                  <a:tcPr marL="8257" marR="8257" marT="8257"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c)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dirty="0">
                          <a:solidFill>
                            <a:srgbClr val="000000"/>
                          </a:solidFill>
                          <a:effectLst/>
                          <a:latin typeface="Century Gothic" panose="020B0502020202020204" pitchFamily="34" charset="0"/>
                        </a:rPr>
                        <a:t> di titoli iscritti nell'attivo circolante che non costituiscono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366738628"/>
                  </a:ext>
                </a:extLst>
              </a:tr>
              <a:tr h="139606">
                <a:tc>
                  <a:txBody>
                    <a:bodyPr/>
                    <a:lstStyle/>
                    <a:p>
                      <a:pPr algn="ctr" fontAlgn="ctr"/>
                      <a:r>
                        <a:rPr lang="it-IT" sz="1100" b="0" i="0" u="none" strike="noStrike">
                          <a:solidFill>
                            <a:srgbClr val="000000"/>
                          </a:solidFill>
                          <a:effectLst/>
                          <a:latin typeface="Arial" panose="020B0604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b"/>
                      <a:r>
                        <a:rPr lang="it-IT" sz="1100" b="0" i="0" u="none" strike="noStrike">
                          <a:solidFill>
                            <a:srgbClr val="000000"/>
                          </a:solidFill>
                          <a:effectLst/>
                          <a:latin typeface="Calibri" panose="020F0502020204030204" pitchFamily="34" charset="0"/>
                        </a:rPr>
                        <a:t> </a:t>
                      </a:r>
                    </a:p>
                  </a:txBody>
                  <a:tcPr marL="8257" marR="8257" marT="8257" marB="0" anchor="b">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d)</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di strumenti finanziari derivati</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1842279285"/>
                  </a:ext>
                </a:extLst>
              </a:tr>
              <a:tr h="139606">
                <a:tc>
                  <a:txBody>
                    <a:bodyPr/>
                    <a:lstStyle/>
                    <a:p>
                      <a:pPr algn="ctr" rtl="0" fontAlgn="ctr"/>
                      <a:r>
                        <a:rPr lang="it-IT" sz="1100" b="1"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1" u="none" strike="noStrike">
                          <a:solidFill>
                            <a:srgbClr val="000000"/>
                          </a:solidFill>
                          <a:effectLst/>
                          <a:latin typeface="Century Gothic" panose="020B0502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1" i="1" u="none" strike="noStrike">
                          <a:solidFill>
                            <a:srgbClr val="000000"/>
                          </a:solidFill>
                          <a:effectLst/>
                          <a:latin typeface="Century Gothic" panose="020B0502020202020204" pitchFamily="34" charset="0"/>
                        </a:rPr>
                        <a:t> Totale rivalutazioni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100" b="1" i="0" u="none" strike="noStrike">
                          <a:solidFill>
                            <a:srgbClr val="0070C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112128679"/>
                  </a:ext>
                </a:extLst>
              </a:tr>
              <a:tr h="139606">
                <a:tc>
                  <a:txBody>
                    <a:bodyPr/>
                    <a:lstStyle/>
                    <a:p>
                      <a:pPr algn="ctr" rtl="0" fontAlgn="ctr"/>
                      <a:r>
                        <a:rPr lang="it-IT" sz="1100" b="1"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1" u="none" strike="noStrike">
                          <a:solidFill>
                            <a:srgbClr val="000000"/>
                          </a:solidFill>
                          <a:effectLst/>
                          <a:latin typeface="Century Gothic" panose="020B0502020202020204" pitchFamily="34" charset="0"/>
                        </a:rPr>
                        <a:t> 19)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1" i="1" u="none" strike="noStrike">
                          <a:solidFill>
                            <a:srgbClr val="000000"/>
                          </a:solidFill>
                          <a:effectLst/>
                          <a:latin typeface="Century Gothic" panose="020B0502020202020204" pitchFamily="34" charset="0"/>
                        </a:rPr>
                        <a:t> Svalutazioni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100" b="1" i="0" u="none" strike="noStrike">
                          <a:solidFill>
                            <a:srgbClr val="0070C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12471743"/>
                  </a:ext>
                </a:extLst>
              </a:tr>
              <a:tr h="139606">
                <a:tc>
                  <a:txBody>
                    <a:bodyPr/>
                    <a:lstStyle/>
                    <a:p>
                      <a:pPr algn="ctr" rtl="0" fontAlgn="ctr"/>
                      <a:r>
                        <a:rPr lang="it-IT" sz="11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000000"/>
                          </a:solidFill>
                          <a:effectLst/>
                          <a:latin typeface="Century Gothic" panose="020B0502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a)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di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rowSpan="4">
                  <a:txBody>
                    <a:bodyPr/>
                    <a:lstStyle/>
                    <a:p>
                      <a:pPr algn="l" rtl="0" fontAlgn="ctr"/>
                      <a:r>
                        <a:rPr lang="it-IT" sz="1100" b="0" i="0" u="none" strike="noStrike" dirty="0">
                          <a:solidFill>
                            <a:srgbClr val="0070C0"/>
                          </a:solidFill>
                          <a:effectLst/>
                          <a:latin typeface="Century Gothic" panose="020B0502020202020204" pitchFamily="34" charset="0"/>
                        </a:rPr>
                        <a:t>1) Gestione accessoria (extra-</a:t>
                      </a:r>
                      <a:r>
                        <a:rPr lang="it-IT" sz="1100" b="0" i="0" u="none" strike="noStrike" dirty="0" err="1">
                          <a:solidFill>
                            <a:srgbClr val="0070C0"/>
                          </a:solidFill>
                          <a:effectLst/>
                          <a:latin typeface="Century Gothic" panose="020B0502020202020204" pitchFamily="34" charset="0"/>
                        </a:rPr>
                        <a:t>caratterist</a:t>
                      </a:r>
                      <a:r>
                        <a:rPr lang="it-IT" sz="1100" b="0" i="0" u="none" strike="noStrike" dirty="0">
                          <a:solidFill>
                            <a:srgbClr val="0070C0"/>
                          </a:solidFill>
                          <a:effectLst/>
                          <a:latin typeface="Century Gothic" panose="020B0502020202020204" pitchFamily="34" charset="0"/>
                        </a:rPr>
                        <a:t>.) (se metodo del patrimonio netto per le partecipazioni)</a:t>
                      </a:r>
                      <a:br>
                        <a:rPr lang="it-IT" sz="1100" b="0" i="0" u="none" strike="noStrike" dirty="0">
                          <a:solidFill>
                            <a:srgbClr val="0070C0"/>
                          </a:solidFill>
                          <a:effectLst/>
                          <a:latin typeface="Century Gothic" panose="020B0502020202020204" pitchFamily="34" charset="0"/>
                        </a:rPr>
                      </a:br>
                      <a:r>
                        <a:rPr lang="it-IT" sz="1100" b="0" i="0" u="none" strike="noStrike" dirty="0">
                          <a:solidFill>
                            <a:srgbClr val="0070C0"/>
                          </a:solidFill>
                          <a:effectLst/>
                          <a:latin typeface="Century Gothic" panose="020B0502020202020204" pitchFamily="34" charset="0"/>
                        </a:rPr>
                        <a:t>2) Gestione straordinaria (per perdite durevoli di valore)</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716235534"/>
                  </a:ext>
                </a:extLst>
              </a:tr>
              <a:tr h="271285">
                <a:tc>
                  <a:txBody>
                    <a:bodyPr/>
                    <a:lstStyle/>
                    <a:p>
                      <a:pPr algn="ctr" rtl="0" fontAlgn="ctr"/>
                      <a:r>
                        <a:rPr lang="it-IT" sz="11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000000"/>
                          </a:solidFill>
                          <a:effectLst/>
                          <a:latin typeface="Century Gothic" panose="020B0502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b)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di immobilizzazioni finanziarie che non costituiscono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2517342799"/>
                  </a:ext>
                </a:extLst>
              </a:tr>
              <a:tr h="271285">
                <a:tc>
                  <a:txBody>
                    <a:bodyPr/>
                    <a:lstStyle/>
                    <a:p>
                      <a:pPr algn="ctr" rtl="0" fontAlgn="ctr"/>
                      <a:r>
                        <a:rPr lang="it-IT" sz="1100" b="0"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0" i="1" u="none" strike="noStrike">
                          <a:solidFill>
                            <a:srgbClr val="000000"/>
                          </a:solidFill>
                          <a:effectLst/>
                          <a:latin typeface="Century Gothic" panose="020B0502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c)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 di titoli iscritti nell'attivo circolante che non costituiscono partecipazioni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58014297"/>
                  </a:ext>
                </a:extLst>
              </a:tr>
              <a:tr h="139606">
                <a:tc>
                  <a:txBody>
                    <a:bodyPr/>
                    <a:lstStyle/>
                    <a:p>
                      <a:pPr algn="ctr" fontAlgn="ctr"/>
                      <a:r>
                        <a:rPr lang="it-IT" sz="1100" b="0" i="0" u="none" strike="noStrike">
                          <a:solidFill>
                            <a:srgbClr val="000000"/>
                          </a:solidFill>
                          <a:effectLst/>
                          <a:latin typeface="Arial" panose="020B0604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0" i="0" u="none" strike="noStrike">
                          <a:solidFill>
                            <a:srgbClr val="000000"/>
                          </a:solidFill>
                          <a:effectLst/>
                          <a:latin typeface="Arial" panose="020B0604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d)</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rtl="0" fontAlgn="ctr"/>
                      <a:r>
                        <a:rPr lang="it-IT" sz="1100" b="0" i="1" u="none" strike="noStrike">
                          <a:solidFill>
                            <a:srgbClr val="000000"/>
                          </a:solidFill>
                          <a:effectLst/>
                          <a:latin typeface="Century Gothic" panose="020B0502020202020204" pitchFamily="34" charset="0"/>
                        </a:rPr>
                        <a:t>di strumenti finanziari derivati</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vMerge="1">
                  <a:txBody>
                    <a:bodyPr/>
                    <a:lstStyle/>
                    <a:p>
                      <a:endParaRPr lang="it-IT"/>
                    </a:p>
                  </a:txBody>
                  <a:tcPr/>
                </a:tc>
                <a:extLst>
                  <a:ext uri="{0D108BD9-81ED-4DB2-BD59-A6C34878D82A}">
                    <a16:rowId xmlns:a16="http://schemas.microsoft.com/office/drawing/2014/main" val="51801337"/>
                  </a:ext>
                </a:extLst>
              </a:tr>
              <a:tr h="139606">
                <a:tc>
                  <a:txBody>
                    <a:bodyPr/>
                    <a:lstStyle/>
                    <a:p>
                      <a:pPr algn="ctr" rtl="0" fontAlgn="ctr"/>
                      <a:r>
                        <a:rPr lang="it-IT" sz="1100" b="1" i="1"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1" u="none" strike="noStrike">
                          <a:solidFill>
                            <a:srgbClr val="000000"/>
                          </a:solidFill>
                          <a:effectLst/>
                          <a:latin typeface="Century Gothic" panose="020B0502020202020204" pitchFamily="34" charset="0"/>
                        </a:rPr>
                        <a:t> </a:t>
                      </a:r>
                    </a:p>
                  </a:txBody>
                  <a:tcPr marL="8257" marR="8257" marT="8257" marB="0" anchor="ctr">
                    <a:lnL>
                      <a:noFill/>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2">
                  <a:txBody>
                    <a:bodyPr/>
                    <a:lstStyle/>
                    <a:p>
                      <a:pPr algn="l" rtl="0" fontAlgn="ctr"/>
                      <a:r>
                        <a:rPr lang="it-IT" sz="1100" b="1" i="1" u="none" strike="noStrike">
                          <a:solidFill>
                            <a:srgbClr val="000000"/>
                          </a:solidFill>
                          <a:effectLst/>
                          <a:latin typeface="Century Gothic" panose="020B0502020202020204" pitchFamily="34" charset="0"/>
                        </a:rPr>
                        <a:t> Totale svalutazioni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a:txBody>
                    <a:bodyPr/>
                    <a:lstStyle/>
                    <a:p>
                      <a:pPr algn="ctr" rtl="0" fontAlgn="ctr"/>
                      <a:r>
                        <a:rPr lang="it-IT" sz="1100" b="1" i="0" u="none" strike="noStrike">
                          <a:solidFill>
                            <a:srgbClr val="0070C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70949647"/>
                  </a:ext>
                </a:extLst>
              </a:tr>
              <a:tr h="139606">
                <a:tc>
                  <a:txBody>
                    <a:bodyPr/>
                    <a:lstStyle/>
                    <a:p>
                      <a:pPr algn="ctr" rtl="0" fontAlgn="ctr"/>
                      <a:r>
                        <a:rPr lang="it-IT" sz="1100" b="1" i="0"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100" b="1" i="0" u="none" strike="noStrike">
                          <a:solidFill>
                            <a:srgbClr val="000000"/>
                          </a:solidFill>
                          <a:effectLst/>
                          <a:latin typeface="Century Gothic" panose="020B0502020202020204" pitchFamily="34" charset="0"/>
                        </a:rPr>
                        <a:t> Totale delle rettifiche di valore + (-)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a:txBody>
                    <a:bodyPr/>
                    <a:lstStyle/>
                    <a:p>
                      <a:pPr algn="ctr" rtl="0" fontAlgn="ctr"/>
                      <a:r>
                        <a:rPr lang="it-IT" sz="1100" b="1" i="0" u="none" strike="noStrike">
                          <a:solidFill>
                            <a:srgbClr val="0070C0"/>
                          </a:solidFill>
                          <a:effectLst/>
                          <a:latin typeface="Century Gothic" panose="020B050202020202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695846906"/>
                  </a:ext>
                </a:extLst>
              </a:tr>
              <a:tr h="139606">
                <a:tc>
                  <a:txBody>
                    <a:bodyPr/>
                    <a:lstStyle/>
                    <a:p>
                      <a:pPr algn="l" rtl="0" fontAlgn="ctr"/>
                      <a:r>
                        <a:rPr lang="it-IT" sz="1100" b="1" i="0"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gridSpan="3">
                  <a:txBody>
                    <a:bodyPr/>
                    <a:lstStyle/>
                    <a:p>
                      <a:pPr algn="l" rtl="0" fontAlgn="ctr"/>
                      <a:r>
                        <a:rPr lang="it-IT" sz="1100" b="1" i="0" u="none" strike="noStrike">
                          <a:solidFill>
                            <a:srgbClr val="000000"/>
                          </a:solidFill>
                          <a:effectLst/>
                          <a:latin typeface="Century Gothic" panose="020B0502020202020204" pitchFamily="34" charset="0"/>
                        </a:rPr>
                        <a:t> Risultato prima delle imposte + (-)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a:txBody>
                    <a:bodyPr/>
                    <a:lstStyle/>
                    <a:p>
                      <a:pPr algn="l" fontAlgn="b"/>
                      <a:r>
                        <a:rPr lang="it-IT" sz="1100" b="0" i="0" u="none" strike="noStrike">
                          <a:solidFill>
                            <a:srgbClr val="000000"/>
                          </a:solidFill>
                          <a:effectLst/>
                          <a:latin typeface="Calibri" panose="020F0502020204030204" pitchFamily="34" charset="0"/>
                        </a:rPr>
                        <a:t> </a:t>
                      </a:r>
                    </a:p>
                  </a:txBody>
                  <a:tcPr marL="8257" marR="8257" marT="8257" marB="0" anchor="b">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D9D9D9"/>
                    </a:solidFill>
                  </a:tcPr>
                </a:tc>
                <a:extLst>
                  <a:ext uri="{0D108BD9-81ED-4DB2-BD59-A6C34878D82A}">
                    <a16:rowId xmlns:a16="http://schemas.microsoft.com/office/drawing/2014/main" val="1271411948"/>
                  </a:ext>
                </a:extLst>
              </a:tr>
              <a:tr h="142684">
                <a:tc>
                  <a:txBody>
                    <a:bodyPr/>
                    <a:lstStyle/>
                    <a:p>
                      <a:pPr algn="l" rtl="0" fontAlgn="ctr"/>
                      <a:r>
                        <a:rPr lang="it-IT" sz="1100" b="1" i="0"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100" b="1" i="0" u="none" strike="noStrike">
                          <a:solidFill>
                            <a:srgbClr val="000000"/>
                          </a:solidFill>
                          <a:effectLst/>
                          <a:latin typeface="Century Gothic" panose="020B0502020202020204" pitchFamily="34" charset="0"/>
                        </a:rPr>
                        <a:t> Imposte anticipate / differite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rowSpan="2">
                  <a:txBody>
                    <a:bodyPr/>
                    <a:lstStyle/>
                    <a:p>
                      <a:pPr algn="l" rtl="0" fontAlgn="ctr"/>
                      <a:r>
                        <a:rPr lang="it-IT" sz="1100" b="0" i="0" u="none" strike="noStrike" dirty="0">
                          <a:solidFill>
                            <a:srgbClr val="0070C0"/>
                          </a:solidFill>
                          <a:effectLst/>
                          <a:latin typeface="Century Gothic" panose="020B0502020202020204" pitchFamily="34" charset="0"/>
                        </a:rPr>
                        <a:t> Imposte </a:t>
                      </a:r>
                    </a:p>
                    <a:p>
                      <a:pPr algn="l" fontAlgn="b"/>
                      <a:r>
                        <a:rPr lang="it-IT" sz="1100" b="0" i="0" u="none" strike="noStrike" dirty="0">
                          <a:solidFill>
                            <a:srgbClr val="000000"/>
                          </a:solidFill>
                          <a:effectLst/>
                          <a:latin typeface="Calibri" panose="020F0502020204030204" pitchFamily="34" charset="0"/>
                        </a:rPr>
                        <a:t> </a:t>
                      </a:r>
                    </a:p>
                  </a:txBody>
                  <a:tcPr marL="8257" marR="8257" marT="8257" marB="0" anchor="ctr">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079671042"/>
                  </a:ext>
                </a:extLst>
              </a:tr>
              <a:tr h="139606">
                <a:tc>
                  <a:txBody>
                    <a:bodyPr/>
                    <a:lstStyle/>
                    <a:p>
                      <a:pPr algn="l" rtl="0" fontAlgn="ctr"/>
                      <a:r>
                        <a:rPr lang="it-IT" sz="1100" b="1" i="0" u="none" strike="noStrike">
                          <a:solidFill>
                            <a:srgbClr val="000000"/>
                          </a:solidFill>
                          <a:effectLst/>
                          <a:latin typeface="Century Gothic" panose="020B0502020202020204" pitchFamily="34" charset="0"/>
                        </a:rPr>
                        <a:t> </a:t>
                      </a:r>
                    </a:p>
                  </a:txBody>
                  <a:tcPr marL="8257" marR="8257" marT="8257" marB="0" anchor="ctr">
                    <a:lnL w="12700" cap="flat" cmpd="sng" algn="ctr">
                      <a:solidFill>
                        <a:schemeClr val="tx1"/>
                      </a:solidFill>
                      <a:prstDash val="solid"/>
                      <a:round/>
                      <a:headEnd type="none" w="med" len="med"/>
                      <a:tailEnd type="none" w="med" len="med"/>
                    </a:lnL>
                    <a:lnR>
                      <a:noFill/>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gridSpan="3">
                  <a:txBody>
                    <a:bodyPr/>
                    <a:lstStyle/>
                    <a:p>
                      <a:pPr algn="l" rtl="0" fontAlgn="ctr"/>
                      <a:r>
                        <a:rPr lang="it-IT" sz="1100" b="1" i="0" u="none" strike="noStrike">
                          <a:solidFill>
                            <a:srgbClr val="000000"/>
                          </a:solidFill>
                          <a:effectLst/>
                          <a:latin typeface="Century Gothic" panose="020B0502020202020204" pitchFamily="34" charset="0"/>
                        </a:rPr>
                        <a:t> Imposte sul reddito dell'esercizio </a:t>
                      </a:r>
                    </a:p>
                  </a:txBody>
                  <a:tcPr marL="8257" marR="8257" marT="8257" marB="0" anchor="ctr">
                    <a:lnL>
                      <a:noFill/>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hMerge="1">
                  <a:txBody>
                    <a:bodyPr/>
                    <a:lstStyle/>
                    <a:p>
                      <a:endParaRPr lang="it-IT"/>
                    </a:p>
                  </a:txBody>
                  <a:tcPr/>
                </a:tc>
                <a:tc hMerge="1">
                  <a:txBody>
                    <a:bodyPr/>
                    <a:lstStyle/>
                    <a:p>
                      <a:endParaRPr lang="it-IT"/>
                    </a:p>
                  </a:txBody>
                  <a:tcPr/>
                </a:tc>
                <a:tc vMerge="1">
                  <a:txBody>
                    <a:bodyPr/>
                    <a:lstStyle/>
                    <a:p>
                      <a:pPr algn="l" fontAlgn="b"/>
                      <a:endParaRPr lang="it-IT" sz="1100" b="0" i="0" u="none" strike="noStrike" dirty="0">
                        <a:solidFill>
                          <a:srgbClr val="000000"/>
                        </a:solidFill>
                        <a:effectLst/>
                        <a:latin typeface="Calibri" panose="020F0502020204030204" pitchFamily="34" charset="0"/>
                      </a:endParaRPr>
                    </a:p>
                  </a:txBody>
                  <a:tcPr marL="8257" marR="8257" marT="8257" marB="0" anchor="b">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770095959"/>
                  </a:ext>
                </a:extLst>
              </a:tr>
              <a:tr h="139606">
                <a:tc gridSpan="4">
                  <a:txBody>
                    <a:bodyPr/>
                    <a:lstStyle/>
                    <a:p>
                      <a:pPr algn="l" rtl="0" fontAlgn="ctr"/>
                      <a:r>
                        <a:rPr lang="it-IT" sz="1100" b="1" i="0" u="none" strike="noStrike">
                          <a:solidFill>
                            <a:srgbClr val="000000"/>
                          </a:solidFill>
                          <a:effectLst/>
                          <a:latin typeface="Century Gothic" panose="020B0502020202020204" pitchFamily="34" charset="0"/>
                        </a:rPr>
                        <a:t> Utile (perdita) dell'esercizio </a:t>
                      </a:r>
                    </a:p>
                  </a:txBody>
                  <a:tcPr marL="8257" marR="8257" marT="8257" marB="0" anchor="ctr">
                    <a:lnL w="12700" cap="flat" cmpd="sng" algn="ctr">
                      <a:solidFill>
                        <a:schemeClr val="tx1"/>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p>
                      <a:pPr algn="l" fontAlgn="b"/>
                      <a:r>
                        <a:rPr lang="it-IT" sz="1100" b="0" i="0" u="none" strike="noStrike" dirty="0">
                          <a:solidFill>
                            <a:srgbClr val="000000"/>
                          </a:solidFill>
                          <a:effectLst/>
                          <a:latin typeface="Calibri" panose="020F0502020204030204" pitchFamily="34" charset="0"/>
                        </a:rPr>
                        <a:t> </a:t>
                      </a:r>
                    </a:p>
                  </a:txBody>
                  <a:tcPr marL="8257" marR="8257" marT="8257" marB="0" anchor="b">
                    <a:lnL w="6350" cap="flat" cmpd="sng" algn="ctr">
                      <a:solidFill>
                        <a:srgbClr val="808080"/>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9D9D9"/>
                    </a:solidFill>
                  </a:tcPr>
                </a:tc>
                <a:extLst>
                  <a:ext uri="{0D108BD9-81ED-4DB2-BD59-A6C34878D82A}">
                    <a16:rowId xmlns:a16="http://schemas.microsoft.com/office/drawing/2014/main" val="1725965600"/>
                  </a:ext>
                </a:extLst>
              </a:tr>
            </a:tbl>
          </a:graphicData>
        </a:graphic>
      </p:graphicFrame>
    </p:spTree>
    <p:extLst>
      <p:ext uri="{BB962C8B-B14F-4D97-AF65-F5344CB8AC3E}">
        <p14:creationId xmlns:p14="http://schemas.microsoft.com/office/powerpoint/2010/main" val="27760928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Raccordiamo gli schemi a costo del venduto e a valore aggiunto</a:t>
            </a:r>
          </a:p>
        </p:txBody>
      </p:sp>
      <p:graphicFrame>
        <p:nvGraphicFramePr>
          <p:cNvPr id="2" name="Tabella 1">
            <a:extLst>
              <a:ext uri="{FF2B5EF4-FFF2-40B4-BE49-F238E27FC236}">
                <a16:creationId xmlns:a16="http://schemas.microsoft.com/office/drawing/2014/main" id="{1441B345-B45E-455D-A585-894C9567E202}"/>
              </a:ext>
            </a:extLst>
          </p:cNvPr>
          <p:cNvGraphicFramePr>
            <a:graphicFrameLocks noGrp="1"/>
          </p:cNvGraphicFramePr>
          <p:nvPr>
            <p:extLst>
              <p:ext uri="{D42A27DB-BD31-4B8C-83A1-F6EECF244321}">
                <p14:modId xmlns:p14="http://schemas.microsoft.com/office/powerpoint/2010/main" val="2922495376"/>
              </p:ext>
            </p:extLst>
          </p:nvPr>
        </p:nvGraphicFramePr>
        <p:xfrm>
          <a:off x="463400" y="1381124"/>
          <a:ext cx="8159601" cy="4283405"/>
        </p:xfrm>
        <a:graphic>
          <a:graphicData uri="http://schemas.openxmlformats.org/drawingml/2006/table">
            <a:tbl>
              <a:tblPr/>
              <a:tblGrid>
                <a:gridCol w="1763603">
                  <a:extLst>
                    <a:ext uri="{9D8B030D-6E8A-4147-A177-3AD203B41FA5}">
                      <a16:colId xmlns:a16="http://schemas.microsoft.com/office/drawing/2014/main" val="224980745"/>
                    </a:ext>
                  </a:extLst>
                </a:gridCol>
                <a:gridCol w="513964">
                  <a:extLst>
                    <a:ext uri="{9D8B030D-6E8A-4147-A177-3AD203B41FA5}">
                      <a16:colId xmlns:a16="http://schemas.microsoft.com/office/drawing/2014/main" val="154249524"/>
                    </a:ext>
                  </a:extLst>
                </a:gridCol>
                <a:gridCol w="833092">
                  <a:extLst>
                    <a:ext uri="{9D8B030D-6E8A-4147-A177-3AD203B41FA5}">
                      <a16:colId xmlns:a16="http://schemas.microsoft.com/office/drawing/2014/main" val="2070347611"/>
                    </a:ext>
                  </a:extLst>
                </a:gridCol>
                <a:gridCol w="833092">
                  <a:extLst>
                    <a:ext uri="{9D8B030D-6E8A-4147-A177-3AD203B41FA5}">
                      <a16:colId xmlns:a16="http://schemas.microsoft.com/office/drawing/2014/main" val="528940948"/>
                    </a:ext>
                  </a:extLst>
                </a:gridCol>
                <a:gridCol w="272099">
                  <a:extLst>
                    <a:ext uri="{9D8B030D-6E8A-4147-A177-3AD203B41FA5}">
                      <a16:colId xmlns:a16="http://schemas.microsoft.com/office/drawing/2014/main" val="2225506302"/>
                    </a:ext>
                  </a:extLst>
                </a:gridCol>
                <a:gridCol w="1763603">
                  <a:extLst>
                    <a:ext uri="{9D8B030D-6E8A-4147-A177-3AD203B41FA5}">
                      <a16:colId xmlns:a16="http://schemas.microsoft.com/office/drawing/2014/main" val="3133490948"/>
                    </a:ext>
                  </a:extLst>
                </a:gridCol>
                <a:gridCol w="833092">
                  <a:extLst>
                    <a:ext uri="{9D8B030D-6E8A-4147-A177-3AD203B41FA5}">
                      <a16:colId xmlns:a16="http://schemas.microsoft.com/office/drawing/2014/main" val="2894978091"/>
                    </a:ext>
                  </a:extLst>
                </a:gridCol>
                <a:gridCol w="833092">
                  <a:extLst>
                    <a:ext uri="{9D8B030D-6E8A-4147-A177-3AD203B41FA5}">
                      <a16:colId xmlns:a16="http://schemas.microsoft.com/office/drawing/2014/main" val="368635666"/>
                    </a:ext>
                  </a:extLst>
                </a:gridCol>
                <a:gridCol w="513964">
                  <a:extLst>
                    <a:ext uri="{9D8B030D-6E8A-4147-A177-3AD203B41FA5}">
                      <a16:colId xmlns:a16="http://schemas.microsoft.com/office/drawing/2014/main" val="2399170424"/>
                    </a:ext>
                  </a:extLst>
                </a:gridCol>
              </a:tblGrid>
              <a:tr h="179305">
                <a:tc gridSpan="4">
                  <a:txBody>
                    <a:bodyPr/>
                    <a:lstStyle/>
                    <a:p>
                      <a:pPr algn="ctr" rtl="0" fontAlgn="ctr"/>
                      <a:r>
                        <a:rPr lang="it-IT" sz="1100" b="1" i="0" u="none" strike="noStrike" dirty="0">
                          <a:solidFill>
                            <a:srgbClr val="000000"/>
                          </a:solidFill>
                          <a:effectLst/>
                          <a:latin typeface="Century Gothic" panose="020B0502020202020204" pitchFamily="34" charset="0"/>
                        </a:rPr>
                        <a:t>Schema a ricavi e costo del venduto</a:t>
                      </a: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00B0F0"/>
                    </a:solidFill>
                  </a:tcPr>
                </a:tc>
                <a:tc hMerge="1">
                  <a:txBody>
                    <a:bodyPr/>
                    <a:lstStyle/>
                    <a:p>
                      <a:endParaRPr lang="it-IT"/>
                    </a:p>
                  </a:txBody>
                  <a:tcPr/>
                </a:tc>
                <a:tc hMerge="1">
                  <a:txBody>
                    <a:bodyPr/>
                    <a:lstStyle/>
                    <a:p>
                      <a:endParaRPr lang="it-IT"/>
                    </a:p>
                  </a:txBody>
                  <a:tcPr/>
                </a:tc>
                <a:tc hMerge="1">
                  <a:txBody>
                    <a:bodyPr/>
                    <a:lstStyle/>
                    <a:p>
                      <a:endParaRPr lang="it-IT"/>
                    </a:p>
                  </a:txBody>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gridSpan="4">
                  <a:txBody>
                    <a:bodyPr/>
                    <a:lstStyle/>
                    <a:p>
                      <a:pPr algn="ctr" rtl="0" fontAlgn="ctr"/>
                      <a:r>
                        <a:rPr lang="it-IT" sz="1100" b="1" i="0" u="none" strike="noStrike">
                          <a:solidFill>
                            <a:srgbClr val="000000"/>
                          </a:solidFill>
                          <a:effectLst/>
                          <a:latin typeface="Century Gothic" panose="020B0502020202020204" pitchFamily="34" charset="0"/>
                        </a:rPr>
                        <a:t>Schema a valore della produzione e valore aggiunto</a:t>
                      </a: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solidFill>
                      <a:srgbClr val="A9D08E"/>
                    </a:solid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463509559"/>
                  </a:ext>
                </a:extLst>
              </a:tr>
              <a:tr h="179305">
                <a:tc>
                  <a:txBody>
                    <a:bodyPr/>
                    <a:lstStyle/>
                    <a:p>
                      <a:pPr algn="l" rtl="0" fontAlgn="ctr"/>
                      <a:r>
                        <a:rPr lang="it-IT" sz="1100" b="0" i="0" u="none" strike="noStrike">
                          <a:solidFill>
                            <a:srgbClr val="000000"/>
                          </a:solidFill>
                          <a:effectLst/>
                          <a:latin typeface="Century Gothic" panose="020B0502020202020204" pitchFamily="34" charset="0"/>
                        </a:rPr>
                        <a:t>Ricavi (V)</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1" i="0" u="none" strike="noStrike" dirty="0">
                          <a:solidFill>
                            <a:srgbClr val="000000"/>
                          </a:solidFill>
                          <a:effectLst/>
                          <a:latin typeface="Century Gothic" panose="020B0502020202020204" pitchFamily="34" charset="0"/>
                        </a:rPr>
                        <a:t> (a)</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10.000</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Ricavi netti (V)</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dirty="0">
                          <a:solidFill>
                            <a:srgbClr val="000000"/>
                          </a:solidFill>
                          <a:effectLst/>
                          <a:latin typeface="Century Gothic" panose="020B0502020202020204" pitchFamily="34" charset="0"/>
                        </a:rPr>
                        <a:t>        10.000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1" i="0" u="none" strike="noStrike" dirty="0">
                          <a:solidFill>
                            <a:srgbClr val="000000"/>
                          </a:solidFill>
                          <a:effectLst/>
                          <a:latin typeface="Century Gothic" panose="020B0502020202020204" pitchFamily="34" charset="0"/>
                        </a:rPr>
                        <a:t>(a)</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238928883"/>
                  </a:ext>
                </a:extLst>
              </a:tr>
              <a:tr h="358611">
                <a:tc>
                  <a:txBody>
                    <a:bodyPr/>
                    <a:lstStyle/>
                    <a:p>
                      <a:pPr algn="l" rtl="0" fontAlgn="ctr"/>
                      <a:r>
                        <a:rPr lang="it-IT" sz="1100" b="0" i="0" u="none" strike="noStrike">
                          <a:solidFill>
                            <a:srgbClr val="000000"/>
                          </a:solidFill>
                          <a:effectLst/>
                          <a:latin typeface="Century Gothic" panose="020B0502020202020204" pitchFamily="34" charset="0"/>
                        </a:rPr>
                        <a:t>Acquisti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(b)</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dirty="0">
                          <a:solidFill>
                            <a:srgbClr val="000000"/>
                          </a:solidFill>
                          <a:effectLst/>
                          <a:latin typeface="Century Gothic" panose="020B0502020202020204" pitchFamily="34" charset="0"/>
                        </a:rPr>
                        <a:t>1.500</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Variazione riman. prodotti finiti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dirty="0">
                          <a:solidFill>
                            <a:srgbClr val="000000"/>
                          </a:solidFill>
                          <a:effectLst/>
                          <a:latin typeface="Century Gothic" panose="020B0502020202020204" pitchFamily="34" charset="0"/>
                        </a:rPr>
                        <a:t>             200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(i)</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255965477"/>
                  </a:ext>
                </a:extLst>
              </a:tr>
              <a:tr h="358611">
                <a:tc>
                  <a:txBody>
                    <a:bodyPr/>
                    <a:lstStyle/>
                    <a:p>
                      <a:pPr algn="l" rtl="0" fontAlgn="ctr"/>
                      <a:r>
                        <a:rPr lang="it-IT" sz="1100" b="0" i="0" u="none" strike="noStrike">
                          <a:solidFill>
                            <a:srgbClr val="000000"/>
                          </a:solidFill>
                          <a:effectLst/>
                          <a:latin typeface="Century Gothic" panose="020B0502020202020204" pitchFamily="34" charset="0"/>
                        </a:rPr>
                        <a:t>Costo del lavoro</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a:solidFill>
                            <a:srgbClr val="000000"/>
                          </a:solidFill>
                          <a:effectLst/>
                          <a:latin typeface="Century Gothic" panose="020B0502020202020204" pitchFamily="34" charset="0"/>
                        </a:rPr>
                        <a:t>(c)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1.200</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Incrementi per lavori interni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             400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(m)</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74678327"/>
                  </a:ext>
                </a:extLst>
              </a:tr>
              <a:tr h="358611">
                <a:tc>
                  <a:txBody>
                    <a:bodyPr/>
                    <a:lstStyle/>
                    <a:p>
                      <a:pPr algn="l" rtl="0" fontAlgn="ctr"/>
                      <a:r>
                        <a:rPr lang="it-IT" sz="1100" b="0" i="0" u="none" strike="noStrike">
                          <a:solidFill>
                            <a:srgbClr val="000000"/>
                          </a:solidFill>
                          <a:effectLst/>
                          <a:latin typeface="Century Gothic" panose="020B0502020202020204" pitchFamily="34" charset="0"/>
                        </a:rPr>
                        <a:t>Trattamento di fine rapp.</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(d)</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200</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Valore della produzione (VP)</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10.600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743732211"/>
                  </a:ext>
                </a:extLst>
              </a:tr>
              <a:tr h="179305">
                <a:tc>
                  <a:txBody>
                    <a:bodyPr/>
                    <a:lstStyle/>
                    <a:p>
                      <a:pPr algn="l" rtl="0" fontAlgn="ctr"/>
                      <a:r>
                        <a:rPr lang="it-IT" sz="1100" b="0" i="0" u="none" strike="noStrike">
                          <a:solidFill>
                            <a:srgbClr val="000000"/>
                          </a:solidFill>
                          <a:effectLst/>
                          <a:latin typeface="Century Gothic" panose="020B0502020202020204" pitchFamily="34" charset="0"/>
                        </a:rPr>
                        <a:t>Prestazioni di servizi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a:solidFill>
                            <a:srgbClr val="000000"/>
                          </a:solidFill>
                          <a:effectLst/>
                          <a:latin typeface="Century Gothic" panose="020B0502020202020204" pitchFamily="34" charset="0"/>
                        </a:rPr>
                        <a:t>(e)</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600</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Acquisti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          1.500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a:solidFill>
                            <a:srgbClr val="000000"/>
                          </a:solidFill>
                          <a:effectLst/>
                          <a:latin typeface="Century Gothic" panose="020B0502020202020204" pitchFamily="34" charset="0"/>
                        </a:rPr>
                        <a:t>(b)</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80716440"/>
                  </a:ext>
                </a:extLst>
              </a:tr>
              <a:tr h="358611">
                <a:tc>
                  <a:txBody>
                    <a:bodyPr/>
                    <a:lstStyle/>
                    <a:p>
                      <a:pPr algn="l" rtl="0" fontAlgn="ctr"/>
                      <a:r>
                        <a:rPr lang="it-IT" sz="1100" b="0" i="0" u="none" strike="noStrike">
                          <a:solidFill>
                            <a:srgbClr val="000000"/>
                          </a:solidFill>
                          <a:effectLst/>
                          <a:latin typeface="Century Gothic" panose="020B0502020202020204" pitchFamily="34" charset="0"/>
                        </a:rPr>
                        <a:t>Oneri diversi di gestione</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a:solidFill>
                            <a:srgbClr val="000000"/>
                          </a:solidFill>
                          <a:effectLst/>
                          <a:latin typeface="Century Gothic" panose="020B0502020202020204" pitchFamily="34" charset="0"/>
                        </a:rPr>
                        <a:t>(f)</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100</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Variazione riman. Materie prime</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dirty="0">
                          <a:solidFill>
                            <a:srgbClr val="000000"/>
                          </a:solidFill>
                          <a:effectLst/>
                          <a:latin typeface="Century Gothic" panose="020B0502020202020204" pitchFamily="34" charset="0"/>
                        </a:rPr>
                        <a:t>             100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(l)</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361803430"/>
                  </a:ext>
                </a:extLst>
              </a:tr>
              <a:tr h="179305">
                <a:tc>
                  <a:txBody>
                    <a:bodyPr/>
                    <a:lstStyle/>
                    <a:p>
                      <a:pPr algn="l" rtl="0" fontAlgn="ctr"/>
                      <a:r>
                        <a:rPr lang="it-IT" sz="1100" b="0" i="0" u="none" strike="noStrike">
                          <a:solidFill>
                            <a:srgbClr val="000000"/>
                          </a:solidFill>
                          <a:effectLst/>
                          <a:latin typeface="Century Gothic" panose="020B0502020202020204" pitchFamily="34" charset="0"/>
                        </a:rPr>
                        <a:t>Ammortamenti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(g)</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500</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Prestazioni di servizi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             600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a:solidFill>
                            <a:srgbClr val="000000"/>
                          </a:solidFill>
                          <a:effectLst/>
                          <a:latin typeface="Century Gothic" panose="020B0502020202020204" pitchFamily="34" charset="0"/>
                        </a:rPr>
                        <a:t>(e)</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982719576"/>
                  </a:ext>
                </a:extLst>
              </a:tr>
              <a:tr h="179305">
                <a:tc>
                  <a:txBody>
                    <a:bodyPr/>
                    <a:lstStyle/>
                    <a:p>
                      <a:pPr algn="l" rtl="0" fontAlgn="ctr"/>
                      <a:r>
                        <a:rPr lang="it-IT" sz="1100" b="0" i="0" u="none" strike="noStrike">
                          <a:solidFill>
                            <a:srgbClr val="000000"/>
                          </a:solidFill>
                          <a:effectLst/>
                          <a:latin typeface="Century Gothic" panose="020B0502020202020204" pitchFamily="34" charset="0"/>
                        </a:rPr>
                        <a:t>Svalutazione crediti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a:solidFill>
                            <a:srgbClr val="000000"/>
                          </a:solidFill>
                          <a:effectLst/>
                          <a:latin typeface="Century Gothic" panose="020B0502020202020204" pitchFamily="34" charset="0"/>
                        </a:rPr>
                        <a:t>(h)</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100</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Altri costi esterni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             100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2.300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(f)</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048547968"/>
                  </a:ext>
                </a:extLst>
              </a:tr>
              <a:tr h="358611">
                <a:tc>
                  <a:txBody>
                    <a:bodyPr/>
                    <a:lstStyle/>
                    <a:p>
                      <a:pPr algn="l" rtl="0" fontAlgn="ctr"/>
                      <a:r>
                        <a:rPr lang="it-IT" sz="1100" b="0" i="0" u="none" strike="noStrike">
                          <a:solidFill>
                            <a:srgbClr val="000000"/>
                          </a:solidFill>
                          <a:effectLst/>
                          <a:latin typeface="Century Gothic" panose="020B0502020202020204" pitchFamily="34" charset="0"/>
                        </a:rPr>
                        <a:t>Variazione riman. Prod. finiti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(i)</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-200</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Valore aggiunto (VA)</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8.300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944731382"/>
                  </a:ext>
                </a:extLst>
              </a:tr>
              <a:tr h="358611">
                <a:tc>
                  <a:txBody>
                    <a:bodyPr/>
                    <a:lstStyle/>
                    <a:p>
                      <a:pPr algn="l" rtl="0" fontAlgn="ctr"/>
                      <a:r>
                        <a:rPr lang="it-IT" sz="1100" b="0" i="0" u="none" strike="noStrike">
                          <a:solidFill>
                            <a:srgbClr val="000000"/>
                          </a:solidFill>
                          <a:effectLst/>
                          <a:latin typeface="Century Gothic" panose="020B0502020202020204" pitchFamily="34" charset="0"/>
                        </a:rPr>
                        <a:t>Variazione riman. Mat. prime</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(l)</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100</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Costo del lavoro</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1.400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a:solidFill>
                            <a:srgbClr val="000000"/>
                          </a:solidFill>
                          <a:effectLst/>
                          <a:latin typeface="Century Gothic" panose="020B0502020202020204" pitchFamily="34" charset="0"/>
                        </a:rPr>
                        <a:t>(c)+(d)</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52616693"/>
                  </a:ext>
                </a:extLst>
              </a:tr>
              <a:tr h="358611">
                <a:tc>
                  <a:txBody>
                    <a:bodyPr/>
                    <a:lstStyle/>
                    <a:p>
                      <a:pPr algn="l" rtl="0" fontAlgn="ctr"/>
                      <a:r>
                        <a:rPr lang="it-IT" sz="1100" b="0" i="0" u="none" strike="noStrike">
                          <a:solidFill>
                            <a:srgbClr val="000000"/>
                          </a:solidFill>
                          <a:effectLst/>
                          <a:latin typeface="Century Gothic" panose="020B0502020202020204" pitchFamily="34" charset="0"/>
                        </a:rPr>
                        <a:t>Incrementi per lavori interni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(m)</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-400</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Margine oper. lordo (EBITDA)</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6.900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532804622"/>
                  </a:ext>
                </a:extLst>
              </a:tr>
              <a:tr h="179305">
                <a:tc>
                  <a:txBody>
                    <a:bodyPr/>
                    <a:lstStyle/>
                    <a:p>
                      <a:pPr algn="l" rtl="0" fontAlgn="ctr"/>
                      <a:r>
                        <a:rPr lang="it-IT" sz="1100" b="0" i="0" u="none" strike="noStrike">
                          <a:solidFill>
                            <a:srgbClr val="000000"/>
                          </a:solidFill>
                          <a:effectLst/>
                          <a:latin typeface="Century Gothic" panose="020B0502020202020204" pitchFamily="34" charset="0"/>
                        </a:rPr>
                        <a:t>Costo del venduto</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1"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dirty="0">
                          <a:solidFill>
                            <a:srgbClr val="000000"/>
                          </a:solidFill>
                          <a:effectLst/>
                          <a:latin typeface="Century Gothic" panose="020B0502020202020204" pitchFamily="34" charset="0"/>
                        </a:rPr>
                        <a:t>3.700</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0" i="0" u="none" strike="noStrike">
                          <a:solidFill>
                            <a:srgbClr val="000000"/>
                          </a:solidFill>
                          <a:effectLst/>
                          <a:latin typeface="Century Gothic" panose="020B0502020202020204" pitchFamily="34" charset="0"/>
                        </a:rPr>
                        <a:t>Ammortamenti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500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1" i="0" u="none" strike="noStrike" dirty="0">
                          <a:solidFill>
                            <a:srgbClr val="000000"/>
                          </a:solidFill>
                          <a:effectLst/>
                          <a:latin typeface="Century Gothic" panose="020B0502020202020204" pitchFamily="34" charset="0"/>
                        </a:rPr>
                        <a:t>(g)</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672691477"/>
                  </a:ext>
                </a:extLst>
              </a:tr>
              <a:tr h="179305">
                <a:tc>
                  <a:txBody>
                    <a:bodyPr/>
                    <a:lstStyle/>
                    <a:p>
                      <a:pPr algn="l" fontAlgn="ctr"/>
                      <a:r>
                        <a:rPr lang="it-IT" sz="1100" b="0" i="0" u="none" strike="noStrike">
                          <a:solidFill>
                            <a:srgbClr val="000000"/>
                          </a:solidFill>
                          <a:effectLst/>
                          <a:latin typeface="Century Gothic" panose="020B0502020202020204" pitchFamily="34" charset="0"/>
                        </a:rPr>
                        <a:t> </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1"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fontAlgn="ctr"/>
                      <a:r>
                        <a:rPr lang="it-IT" sz="1100" b="0" i="0" u="none" strike="noStrike">
                          <a:solidFill>
                            <a:srgbClr val="000000"/>
                          </a:solidFill>
                          <a:effectLst/>
                          <a:latin typeface="Century Gothic" panose="020B0502020202020204" pitchFamily="34" charset="0"/>
                        </a:rPr>
                        <a:t>Svalutazione crediti</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100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r" fontAlgn="ctr"/>
                      <a:r>
                        <a:rPr lang="it-IT" sz="1100" b="0" i="0" u="none" strike="noStrike">
                          <a:solidFill>
                            <a:srgbClr val="000000"/>
                          </a:solidFill>
                          <a:effectLst/>
                          <a:latin typeface="Century Gothic" panose="020B0502020202020204" pitchFamily="34" charset="0"/>
                        </a:rPr>
                        <a:t>             600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tc>
                  <a:txBody>
                    <a:bodyPr/>
                    <a:lstStyle/>
                    <a:p>
                      <a:pPr algn="ctr" fontAlgn="ctr"/>
                      <a:r>
                        <a:rPr lang="it-IT" sz="1100" b="1" i="0" u="none" strike="noStrike">
                          <a:solidFill>
                            <a:srgbClr val="000000"/>
                          </a:solidFill>
                          <a:effectLst/>
                          <a:latin typeface="Century Gothic" panose="020B0502020202020204" pitchFamily="34" charset="0"/>
                        </a:rPr>
                        <a:t>(h)</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63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665746522"/>
                  </a:ext>
                </a:extLst>
              </a:tr>
              <a:tr h="517993">
                <a:tc>
                  <a:txBody>
                    <a:bodyPr/>
                    <a:lstStyle/>
                    <a:p>
                      <a:pPr algn="l" rtl="0" fontAlgn="ctr"/>
                      <a:r>
                        <a:rPr lang="it-IT" sz="1100" b="1" i="0" u="none" strike="noStrike">
                          <a:solidFill>
                            <a:srgbClr val="000000"/>
                          </a:solidFill>
                          <a:effectLst/>
                          <a:latin typeface="Century Gothic" panose="020B0502020202020204" pitchFamily="34" charset="0"/>
                        </a:rPr>
                        <a:t>Reddito operativo gest. caratteristica (ROGC)</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tcPr>
                </a:tc>
                <a:tc>
                  <a:txBody>
                    <a:bodyPr/>
                    <a:lstStyle/>
                    <a:p>
                      <a:pPr algn="r" rtl="0" fontAlgn="ctr"/>
                      <a:r>
                        <a:rPr lang="it-IT" sz="1100" b="1" i="0" u="none" strike="noStrike" dirty="0">
                          <a:solidFill>
                            <a:srgbClr val="000000"/>
                          </a:solidFill>
                          <a:effectLst/>
                          <a:latin typeface="Century Gothic" panose="020B0502020202020204" pitchFamily="34" charset="0"/>
                        </a:rPr>
                        <a:t>6.300  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tcPr>
                </a:tc>
                <a:tc>
                  <a:txBody>
                    <a:bodyPr/>
                    <a:lstStyle/>
                    <a:p>
                      <a:pPr algn="l" fontAlgn="ctr"/>
                      <a:endParaRPr lang="it-IT" sz="1100" b="0" i="0" u="none" strike="noStrike">
                        <a:solidFill>
                          <a:srgbClr val="000000"/>
                        </a:solidFill>
                        <a:effectLst/>
                        <a:latin typeface="Century Gothic" panose="020B0502020202020204" pitchFamily="34" charset="0"/>
                      </a:endParaRPr>
                    </a:p>
                  </a:txBody>
                  <a:tcPr marL="9525" marR="9525" marT="9525"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a:noFill/>
                    </a:lnT>
                    <a:lnB>
                      <a:noFill/>
                    </a:lnB>
                  </a:tcPr>
                </a:tc>
                <a:tc>
                  <a:txBody>
                    <a:bodyPr/>
                    <a:lstStyle/>
                    <a:p>
                      <a:pPr algn="l" rtl="0" fontAlgn="ctr"/>
                      <a:r>
                        <a:rPr lang="it-IT" sz="1100" b="1" i="0" u="none" strike="noStrike">
                          <a:solidFill>
                            <a:srgbClr val="000000"/>
                          </a:solidFill>
                          <a:effectLst/>
                          <a:latin typeface="Century Gothic" panose="020B0502020202020204" pitchFamily="34" charset="0"/>
                        </a:rPr>
                        <a:t>Reddito operativo gestione caratteristica (ROGC)</a:t>
                      </a:r>
                    </a:p>
                  </a:txBody>
                  <a:tcPr marL="9525" marR="9525" marT="9525" marB="0" anchor="ctr">
                    <a:lnL w="1270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tcPr>
                </a:tc>
                <a:tc>
                  <a:txBody>
                    <a:bodyPr/>
                    <a:lstStyle/>
                    <a:p>
                      <a:pPr algn="r" rtl="0" fontAlgn="ctr"/>
                      <a:r>
                        <a:rPr lang="it-IT" sz="1100" b="0" i="0" u="none" strike="noStrike">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tcPr>
                </a:tc>
                <a:tc>
                  <a:txBody>
                    <a:bodyPr/>
                    <a:lstStyle/>
                    <a:p>
                      <a:pPr algn="r" rtl="0" fontAlgn="ctr"/>
                      <a:r>
                        <a:rPr lang="it-IT" sz="1100" b="1" i="0" u="none" strike="noStrike" dirty="0">
                          <a:solidFill>
                            <a:srgbClr val="000000"/>
                          </a:solidFill>
                          <a:effectLst/>
                          <a:latin typeface="Century Gothic" panose="020B0502020202020204" pitchFamily="34" charset="0"/>
                        </a:rPr>
                        <a:t>          6.300 </a:t>
                      </a:r>
                    </a:p>
                  </a:txBody>
                  <a:tcPr marL="9525" marR="9525" marT="9525" marB="0" anchor="ctr">
                    <a:lnL w="6350" cap="flat" cmpd="sng" algn="ctr">
                      <a:solidFill>
                        <a:srgbClr val="808080"/>
                      </a:solidFill>
                      <a:prstDash val="solid"/>
                      <a:round/>
                      <a:headEnd type="none" w="med" len="med"/>
                      <a:tailEnd type="none" w="med" len="med"/>
                    </a:lnL>
                    <a:lnR w="635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tcPr>
                </a:tc>
                <a:tc>
                  <a:txBody>
                    <a:bodyPr/>
                    <a:lstStyle/>
                    <a:p>
                      <a:pPr algn="ctr" rtl="0" fontAlgn="ctr"/>
                      <a:r>
                        <a:rPr lang="it-IT" sz="1100" b="1" i="0" u="none" strike="noStrike" dirty="0">
                          <a:solidFill>
                            <a:srgbClr val="000000"/>
                          </a:solidFill>
                          <a:effectLst/>
                          <a:latin typeface="Century Gothic" panose="020B0502020202020204" pitchFamily="34" charset="0"/>
                        </a:rPr>
                        <a:t> </a:t>
                      </a:r>
                    </a:p>
                  </a:txBody>
                  <a:tcPr marL="9525" marR="9525" marT="9525" marB="0" anchor="ctr">
                    <a:lnL w="635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635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608320545"/>
                  </a:ext>
                </a:extLst>
              </a:tr>
            </a:tbl>
          </a:graphicData>
        </a:graphic>
      </p:graphicFrame>
      <p:sp>
        <p:nvSpPr>
          <p:cNvPr id="3" name="Freccia circolare in giù 2">
            <a:extLst>
              <a:ext uri="{FF2B5EF4-FFF2-40B4-BE49-F238E27FC236}">
                <a16:creationId xmlns:a16="http://schemas.microsoft.com/office/drawing/2014/main" id="{008A1864-AB6B-45C8-99B1-92CEEF5D5EE8}"/>
              </a:ext>
            </a:extLst>
          </p:cNvPr>
          <p:cNvSpPr/>
          <p:nvPr/>
        </p:nvSpPr>
        <p:spPr>
          <a:xfrm>
            <a:off x="3045268" y="603412"/>
            <a:ext cx="2995863" cy="553452"/>
          </a:xfrm>
          <a:prstGeom prst="curvedDownArrow">
            <a:avLst>
              <a:gd name="adj1" fmla="val 20720"/>
              <a:gd name="adj2" fmla="val 60957"/>
              <a:gd name="adj3" fmla="val 2500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solidFill>
                <a:schemeClr val="tx1"/>
              </a:solidFill>
            </a:endParaRPr>
          </a:p>
        </p:txBody>
      </p:sp>
      <p:sp>
        <p:nvSpPr>
          <p:cNvPr id="8" name="Freccia circolare in giù 7">
            <a:extLst>
              <a:ext uri="{FF2B5EF4-FFF2-40B4-BE49-F238E27FC236}">
                <a16:creationId xmlns:a16="http://schemas.microsoft.com/office/drawing/2014/main" id="{2A66A25E-566D-4489-899B-3C1DAE04421F}"/>
              </a:ext>
            </a:extLst>
          </p:cNvPr>
          <p:cNvSpPr/>
          <p:nvPr/>
        </p:nvSpPr>
        <p:spPr>
          <a:xfrm rot="10800000">
            <a:off x="3045266" y="5888789"/>
            <a:ext cx="2995863" cy="553452"/>
          </a:xfrm>
          <a:prstGeom prst="curvedDownArrow">
            <a:avLst>
              <a:gd name="adj1" fmla="val 20720"/>
              <a:gd name="adj2" fmla="val 60957"/>
              <a:gd name="adj3" fmla="val 2500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a:solidFill>
                <a:schemeClr val="tx1"/>
              </a:solidFill>
            </a:endParaRPr>
          </a:p>
        </p:txBody>
      </p:sp>
    </p:spTree>
    <p:extLst>
      <p:ext uri="{BB962C8B-B14F-4D97-AF65-F5344CB8AC3E}">
        <p14:creationId xmlns:p14="http://schemas.microsoft.com/office/powerpoint/2010/main" val="379465881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8" name="CasellaDiTesto 7">
            <a:extLst>
              <a:ext uri="{FF2B5EF4-FFF2-40B4-BE49-F238E27FC236}">
                <a16:creationId xmlns:a16="http://schemas.microsoft.com/office/drawing/2014/main" id="{F447DCC8-6FD6-B544-81FE-F03425AEEF1D}"/>
              </a:ext>
            </a:extLst>
          </p:cNvPr>
          <p:cNvSpPr txBox="1"/>
          <p:nvPr/>
        </p:nvSpPr>
        <p:spPr>
          <a:xfrm>
            <a:off x="1266081" y="3322623"/>
            <a:ext cx="7146627" cy="369332"/>
          </a:xfrm>
          <a:prstGeom prst="rect">
            <a:avLst/>
          </a:prstGeom>
          <a:gradFill>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p:spPr>
        <p:txBody>
          <a:bodyPr wrap="square" rtlCol="0">
            <a:spAutoFit/>
          </a:bodyPr>
          <a:lstStyle/>
          <a:p>
            <a:pPr algn="ctr"/>
            <a:r>
              <a:rPr lang="it-IT" dirty="0"/>
              <a:t>3) Il Conto economico a «margine della contribuzione»</a:t>
            </a:r>
          </a:p>
        </p:txBody>
      </p:sp>
    </p:spTree>
    <p:extLst>
      <p:ext uri="{BB962C8B-B14F-4D97-AF65-F5344CB8AC3E}">
        <p14:creationId xmlns:p14="http://schemas.microsoft.com/office/powerpoint/2010/main" val="121828488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1" y="3508"/>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CONTO ECONOMICO A MARGINE CONTRIBUZIONE</a:t>
            </a:r>
          </a:p>
        </p:txBody>
      </p:sp>
      <p:pic>
        <p:nvPicPr>
          <p:cNvPr id="5" name="Picture 3">
            <a:extLst>
              <a:ext uri="{FF2B5EF4-FFF2-40B4-BE49-F238E27FC236}">
                <a16:creationId xmlns:a16="http://schemas.microsoft.com/office/drawing/2014/main" id="{4844B3C0-9A4F-48F4-8339-AA0E3F5C886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762" y="965571"/>
            <a:ext cx="7102475" cy="53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3718747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r>
              <a:rPr lang="it-IT" b="1" cap="all" dirty="0">
                <a:solidFill>
                  <a:srgbClr val="002060"/>
                </a:solidFill>
                <a:latin typeface="Century Gothic" panose="020B0502020202020204" pitchFamily="34" charset="0"/>
              </a:rPr>
              <a:t>CONTO ECONOMICO A MARGINE CONTRIBUZIONE</a:t>
            </a:r>
          </a:p>
        </p:txBody>
      </p:sp>
      <p:pic>
        <p:nvPicPr>
          <p:cNvPr id="5" name="Picture 2">
            <a:extLst>
              <a:ext uri="{FF2B5EF4-FFF2-40B4-BE49-F238E27FC236}">
                <a16:creationId xmlns:a16="http://schemas.microsoft.com/office/drawing/2014/main" id="{DA974806-C66F-4B32-B4A9-CCD2F386E5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0762" y="1160463"/>
            <a:ext cx="7102475" cy="517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4357474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dirty="0">
              <a:solidFill>
                <a:srgbClr val="002060"/>
              </a:solidFill>
              <a:latin typeface="Century Gothic" panose="020B0502020202020204" pitchFamily="34" charset="0"/>
            </a:endParaRPr>
          </a:p>
        </p:txBody>
      </p:sp>
      <p:sp>
        <p:nvSpPr>
          <p:cNvPr id="8" name="CasellaDiTesto 7">
            <a:extLst>
              <a:ext uri="{FF2B5EF4-FFF2-40B4-BE49-F238E27FC236}">
                <a16:creationId xmlns:a16="http://schemas.microsoft.com/office/drawing/2014/main" id="{F447DCC8-6FD6-B544-81FE-F03425AEEF1D}"/>
              </a:ext>
            </a:extLst>
          </p:cNvPr>
          <p:cNvSpPr txBox="1"/>
          <p:nvPr/>
        </p:nvSpPr>
        <p:spPr>
          <a:xfrm>
            <a:off x="1266081" y="3322623"/>
            <a:ext cx="7146627" cy="369332"/>
          </a:xfrm>
          <a:prstGeom prst="rect">
            <a:avLst/>
          </a:prstGeom>
          <a:gradFill>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p:spPr>
        <p:txBody>
          <a:bodyPr wrap="square" rtlCol="0">
            <a:spAutoFit/>
          </a:bodyPr>
          <a:lstStyle/>
          <a:p>
            <a:pPr algn="ctr"/>
            <a:r>
              <a:rPr lang="it-IT" dirty="0"/>
              <a:t>4) Alcune considerazioni sulla determinazione dell’EBIT</a:t>
            </a:r>
          </a:p>
        </p:txBody>
      </p:sp>
    </p:spTree>
    <p:extLst>
      <p:ext uri="{BB962C8B-B14F-4D97-AF65-F5344CB8AC3E}">
        <p14:creationId xmlns:p14="http://schemas.microsoft.com/office/powerpoint/2010/main" val="221025014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Una modalità alternativa di determinazione dell’EBIT</a:t>
            </a:r>
          </a:p>
        </p:txBody>
      </p:sp>
      <p:sp>
        <p:nvSpPr>
          <p:cNvPr id="5" name="Rectangle 4">
            <a:extLst>
              <a:ext uri="{FF2B5EF4-FFF2-40B4-BE49-F238E27FC236}">
                <a16:creationId xmlns:a16="http://schemas.microsoft.com/office/drawing/2014/main" id="{DE7A15D1-0BDB-4D64-BDBF-8AB4829E7016}"/>
              </a:ext>
            </a:extLst>
          </p:cNvPr>
          <p:cNvSpPr>
            <a:spLocks noChangeArrowheads="1"/>
          </p:cNvSpPr>
          <p:nvPr/>
        </p:nvSpPr>
        <p:spPr bwMode="auto">
          <a:xfrm>
            <a:off x="1133475" y="4005263"/>
            <a:ext cx="1584325"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6" name="Rectangle 5">
            <a:extLst>
              <a:ext uri="{FF2B5EF4-FFF2-40B4-BE49-F238E27FC236}">
                <a16:creationId xmlns:a16="http://schemas.microsoft.com/office/drawing/2014/main" id="{0B3E9AE9-EFEA-4DD4-A9A6-908D1750E660}"/>
              </a:ext>
            </a:extLst>
          </p:cNvPr>
          <p:cNvSpPr>
            <a:spLocks noChangeArrowheads="1"/>
          </p:cNvSpPr>
          <p:nvPr/>
        </p:nvSpPr>
        <p:spPr bwMode="auto">
          <a:xfrm>
            <a:off x="3348038" y="4076700"/>
            <a:ext cx="503237"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8" name="Rectangle 6">
            <a:extLst>
              <a:ext uri="{FF2B5EF4-FFF2-40B4-BE49-F238E27FC236}">
                <a16:creationId xmlns:a16="http://schemas.microsoft.com/office/drawing/2014/main" id="{5F01E776-0B8C-4781-AA7B-0D4864385922}"/>
              </a:ext>
            </a:extLst>
          </p:cNvPr>
          <p:cNvSpPr>
            <a:spLocks noChangeArrowheads="1"/>
          </p:cNvSpPr>
          <p:nvPr/>
        </p:nvSpPr>
        <p:spPr bwMode="auto">
          <a:xfrm>
            <a:off x="6804025" y="4005263"/>
            <a:ext cx="503238" cy="2159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graphicFrame>
        <p:nvGraphicFramePr>
          <p:cNvPr id="10" name="Group 7">
            <a:extLst>
              <a:ext uri="{FF2B5EF4-FFF2-40B4-BE49-F238E27FC236}">
                <a16:creationId xmlns:a16="http://schemas.microsoft.com/office/drawing/2014/main" id="{04E6CFF0-6828-477B-B3F3-27EA2D9D1D20}"/>
              </a:ext>
            </a:extLst>
          </p:cNvPr>
          <p:cNvGraphicFramePr>
            <a:graphicFrameLocks noGrp="1"/>
          </p:cNvGraphicFramePr>
          <p:nvPr>
            <p:extLst>
              <p:ext uri="{D42A27DB-BD31-4B8C-83A1-F6EECF244321}">
                <p14:modId xmlns:p14="http://schemas.microsoft.com/office/powerpoint/2010/main" val="3963109007"/>
              </p:ext>
            </p:extLst>
          </p:nvPr>
        </p:nvGraphicFramePr>
        <p:xfrm>
          <a:off x="277351" y="1901455"/>
          <a:ext cx="3933825" cy="4002929"/>
        </p:xfrm>
        <a:graphic>
          <a:graphicData uri="http://schemas.openxmlformats.org/drawingml/2006/table">
            <a:tbl>
              <a:tblPr>
                <a:tableStyleId>{35758FB7-9AC5-4552-8A53-C91805E547FA}</a:tableStyleId>
              </a:tblPr>
              <a:tblGrid>
                <a:gridCol w="3933825">
                  <a:extLst>
                    <a:ext uri="{9D8B030D-6E8A-4147-A177-3AD203B41FA5}">
                      <a16:colId xmlns:a16="http://schemas.microsoft.com/office/drawing/2014/main" val="2105968491"/>
                    </a:ext>
                  </a:extLst>
                </a:gridCol>
              </a:tblGrid>
              <a:tr h="225425">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42900"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70000"/>
                        </a:lnSpc>
                        <a:spcBef>
                          <a:spcPct val="0"/>
                        </a:spcBef>
                        <a:spcAft>
                          <a:spcPts val="1425"/>
                        </a:spcAft>
                        <a:buClr>
                          <a:srgbClr val="000000"/>
                        </a:buClr>
                        <a:buSzPct val="100000"/>
                        <a:buFont typeface="Wingdings" panose="05000000000000000000" pitchFamily="2" charset="2"/>
                        <a:buNone/>
                        <a:tabLst/>
                      </a:pPr>
                      <a:endPar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3844642547"/>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Saldo area operativa</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2080734263"/>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en-US" altLang="it-IT" sz="2000" u="none" strike="noStrike" cap="none" normalizeH="0" baseline="0">
                          <a:ln>
                            <a:noFill/>
                          </a:ln>
                          <a:effectLst/>
                        </a:rPr>
                        <a:t>±</a:t>
                      </a:r>
                      <a:endParaRPr kumimoji="0" lang="en-US"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445037497"/>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Saldo area extra-caratteristica</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354013445"/>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en-US"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593983973"/>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Saldo area straordinaria</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3159918643"/>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en-US" altLang="it-IT" sz="2000" u="none" strike="noStrike" cap="none" normalizeH="0" baseline="0" dirty="0">
                          <a:ln>
                            <a:noFill/>
                          </a:ln>
                          <a:effectLst/>
                        </a:rPr>
                        <a:t>-</a:t>
                      </a:r>
                      <a:endParaRPr kumimoji="0" lang="it-IT" altLang="it-IT" sz="2000" b="1"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3906261180"/>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Oneri finanziari</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2792706730"/>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 Reddito lordo</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846476282"/>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2758485468"/>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Imposte</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1118576700"/>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4063583726"/>
                  </a:ext>
                </a:extLst>
              </a:tr>
              <a:tr h="227013">
                <a:tc>
                  <a:txBody>
                    <a:bodyPr/>
                    <a:lstStyle>
                      <a:lvl1pPr marL="342900" indent="-34290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179388"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1042988"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1042988"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1042988"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25146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29718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34290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3886200" indent="-228600" algn="l" defTabSz="1042988" rtl="0" eaLnBrk="0" fontAlgn="base" latinLnBrk="0" hangingPunct="0">
                        <a:lnSpc>
                          <a:spcPct val="93000"/>
                        </a:lnSpc>
                        <a:spcBef>
                          <a:spcPct val="0"/>
                        </a:spcBef>
                        <a:spcAft>
                          <a:spcPts val="288"/>
                        </a:spcAft>
                        <a:buClr>
                          <a:srgbClr val="000000"/>
                        </a:buClr>
                        <a:buSzPct val="100000"/>
                        <a:buFont typeface="Times New Roman" panose="02020603050405020304" pitchFamily="18" charset="0"/>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dirty="0">
                          <a:ln>
                            <a:noFill/>
                          </a:ln>
                          <a:effectLst/>
                        </a:rPr>
                        <a:t>Reddito netto</a:t>
                      </a:r>
                      <a:endParaRPr kumimoji="0" lang="it-IT" altLang="it-IT" sz="2000" b="1"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horzOverflow="overflow"/>
                </a:tc>
                <a:extLst>
                  <a:ext uri="{0D108BD9-81ED-4DB2-BD59-A6C34878D82A}">
                    <a16:rowId xmlns:a16="http://schemas.microsoft.com/office/drawing/2014/main" val="1253326882"/>
                  </a:ext>
                </a:extLst>
              </a:tr>
            </a:tbl>
          </a:graphicData>
        </a:graphic>
      </p:graphicFrame>
      <p:sp>
        <p:nvSpPr>
          <p:cNvPr id="11" name="Rectangle 38">
            <a:extLst>
              <a:ext uri="{FF2B5EF4-FFF2-40B4-BE49-F238E27FC236}">
                <a16:creationId xmlns:a16="http://schemas.microsoft.com/office/drawing/2014/main" id="{42985606-2E5B-4AA2-A003-C062A8AF4113}"/>
              </a:ext>
            </a:extLst>
          </p:cNvPr>
          <p:cNvSpPr>
            <a:spLocks noChangeArrowheads="1"/>
          </p:cNvSpPr>
          <p:nvPr/>
        </p:nvSpPr>
        <p:spPr bwMode="auto">
          <a:xfrm>
            <a:off x="5580063" y="2492375"/>
            <a:ext cx="3488841" cy="1081088"/>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wrap="none" anchor="ct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Lucida Sans Unicode" panose="020B0602030504020204" pitchFamily="34" charset="0"/>
              </a:rPr>
              <a:t>Fase della </a:t>
            </a:r>
            <a:r>
              <a:rPr kumimoji="0" lang="it-IT" altLang="it-IT" sz="1600" b="1" i="0" u="none" strike="noStrike" kern="0" cap="none" spc="0" normalizeH="0" baseline="0" noProof="0" dirty="0">
                <a:ln>
                  <a:noFill/>
                </a:ln>
                <a:solidFill>
                  <a:srgbClr val="000000"/>
                </a:solidFill>
                <a:effectLst/>
                <a:uLnTx/>
                <a:uFillTx/>
                <a:latin typeface="Century Gothic" panose="020B0502020202020204" pitchFamily="34" charset="0"/>
                <a:cs typeface="Lucida Sans Unicode" panose="020B0602030504020204" pitchFamily="34" charset="0"/>
              </a:rPr>
              <a:t>generazione</a:t>
            </a: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Lucida Sans Unicode" panose="020B0602030504020204" pitchFamily="34" charset="0"/>
              </a:rPr>
              <a:t> del reddito</a:t>
            </a:r>
          </a:p>
        </p:txBody>
      </p:sp>
      <p:sp>
        <p:nvSpPr>
          <p:cNvPr id="12" name="Rectangle 39">
            <a:extLst>
              <a:ext uri="{FF2B5EF4-FFF2-40B4-BE49-F238E27FC236}">
                <a16:creationId xmlns:a16="http://schemas.microsoft.com/office/drawing/2014/main" id="{6A75EA3E-8213-4D71-881F-F6A6AA4DC200}"/>
              </a:ext>
            </a:extLst>
          </p:cNvPr>
          <p:cNvSpPr>
            <a:spLocks noChangeArrowheads="1"/>
          </p:cNvSpPr>
          <p:nvPr/>
        </p:nvSpPr>
        <p:spPr bwMode="auto">
          <a:xfrm>
            <a:off x="5651500" y="4078288"/>
            <a:ext cx="3417404" cy="1079500"/>
          </a:xfrm>
          <a:prstGeom prst="rect">
            <a:avLst/>
          </a:prstGeom>
          <a:ln>
            <a:headEnd/>
            <a:tailEnd/>
          </a:ln>
        </p:spPr>
        <p:style>
          <a:lnRef idx="1">
            <a:schemeClr val="accent6"/>
          </a:lnRef>
          <a:fillRef idx="3">
            <a:schemeClr val="accent6"/>
          </a:fillRef>
          <a:effectRef idx="2">
            <a:schemeClr val="accent6"/>
          </a:effectRef>
          <a:fontRef idx="minor">
            <a:schemeClr val="lt1"/>
          </a:fontRef>
        </p:style>
        <p:txBody>
          <a:bodyPr wrap="none" anchor="ct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Lucida Sans Unicode" panose="020B0602030504020204" pitchFamily="34" charset="0"/>
              </a:rPr>
              <a:t>Fase della </a:t>
            </a:r>
            <a:r>
              <a:rPr kumimoji="0" lang="it-IT" altLang="it-IT" sz="1600" b="1" i="0" u="none" strike="noStrike" kern="0" cap="none" spc="0" normalizeH="0" baseline="0" noProof="0" dirty="0">
                <a:ln>
                  <a:noFill/>
                </a:ln>
                <a:solidFill>
                  <a:srgbClr val="000000"/>
                </a:solidFill>
                <a:effectLst/>
                <a:uLnTx/>
                <a:uFillTx/>
                <a:latin typeface="Century Gothic" panose="020B0502020202020204" pitchFamily="34" charset="0"/>
                <a:cs typeface="Lucida Sans Unicode" panose="020B0602030504020204" pitchFamily="34" charset="0"/>
              </a:rPr>
              <a:t>distribuzione</a:t>
            </a: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Lucida Sans Unicode" panose="020B0602030504020204" pitchFamily="34" charset="0"/>
              </a:rPr>
              <a:t> </a:t>
            </a:r>
          </a:p>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Lucida Sans Unicode" panose="020B0602030504020204" pitchFamily="34" charset="0"/>
              </a:rPr>
              <a:t>del reddito </a:t>
            </a:r>
          </a:p>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Lucida Sans Unicode" panose="020B0602030504020204" pitchFamily="34" charset="0"/>
              </a:rPr>
              <a:t>ai portatori del capitale </a:t>
            </a:r>
          </a:p>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Lucida Sans Unicode" panose="020B0602030504020204" pitchFamily="34" charset="0"/>
              </a:rPr>
              <a:t>(proprio/credito)</a:t>
            </a:r>
          </a:p>
        </p:txBody>
      </p:sp>
      <p:sp>
        <p:nvSpPr>
          <p:cNvPr id="13" name="Line 40">
            <a:extLst>
              <a:ext uri="{FF2B5EF4-FFF2-40B4-BE49-F238E27FC236}">
                <a16:creationId xmlns:a16="http://schemas.microsoft.com/office/drawing/2014/main" id="{79FE9F25-7D25-4589-A82A-9D0F749BD0FB}"/>
              </a:ext>
            </a:extLst>
          </p:cNvPr>
          <p:cNvSpPr>
            <a:spLocks noChangeShapeType="1"/>
          </p:cNvSpPr>
          <p:nvPr/>
        </p:nvSpPr>
        <p:spPr bwMode="auto">
          <a:xfrm flipH="1" flipV="1">
            <a:off x="3563938" y="2276475"/>
            <a:ext cx="1871662" cy="720725"/>
          </a:xfrm>
          <a:prstGeom prst="line">
            <a:avLst/>
          </a:prstGeom>
          <a:noFill/>
          <a:ln w="5715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pPr defTabSz="449263" fontAlgn="base" hangingPunct="0">
              <a:lnSpc>
                <a:spcPct val="93000"/>
              </a:lnSpc>
              <a:spcBef>
                <a:spcPct val="0"/>
              </a:spcBef>
              <a:spcAft>
                <a:spcPct val="0"/>
              </a:spcAft>
              <a:buClr>
                <a:srgbClr val="000000"/>
              </a:buClr>
              <a:buSzPct val="100000"/>
              <a:buFont typeface="Times New Roman" panose="02020603050405020304" pitchFamily="18" charset="0"/>
              <a:buNone/>
            </a:pPr>
            <a:endParaRPr lang="it-IT">
              <a:solidFill>
                <a:srgbClr val="FFFFFF"/>
              </a:solidFill>
              <a:latin typeface="Century Gothic" panose="020B0502020202020204" pitchFamily="34" charset="0"/>
              <a:cs typeface="Lucida Sans Unicode" panose="020B0602030504020204" pitchFamily="34" charset="0"/>
            </a:endParaRPr>
          </a:p>
        </p:txBody>
      </p:sp>
      <p:sp>
        <p:nvSpPr>
          <p:cNvPr id="14" name="Line 41">
            <a:extLst>
              <a:ext uri="{FF2B5EF4-FFF2-40B4-BE49-F238E27FC236}">
                <a16:creationId xmlns:a16="http://schemas.microsoft.com/office/drawing/2014/main" id="{E1220D4E-9C96-4857-B14A-7C70855E61A9}"/>
              </a:ext>
            </a:extLst>
          </p:cNvPr>
          <p:cNvSpPr>
            <a:spLocks noChangeShapeType="1"/>
          </p:cNvSpPr>
          <p:nvPr/>
        </p:nvSpPr>
        <p:spPr bwMode="auto">
          <a:xfrm flipH="1" flipV="1">
            <a:off x="4067175" y="2852738"/>
            <a:ext cx="1368425" cy="215900"/>
          </a:xfrm>
          <a:prstGeom prst="line">
            <a:avLst/>
          </a:prstGeom>
          <a:noFill/>
          <a:ln w="5715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pPr defTabSz="449263" fontAlgn="base" hangingPunct="0">
              <a:lnSpc>
                <a:spcPct val="93000"/>
              </a:lnSpc>
              <a:spcBef>
                <a:spcPct val="0"/>
              </a:spcBef>
              <a:spcAft>
                <a:spcPct val="0"/>
              </a:spcAft>
              <a:buClr>
                <a:srgbClr val="000000"/>
              </a:buClr>
              <a:buSzPct val="100000"/>
              <a:buFont typeface="Times New Roman" panose="02020603050405020304" pitchFamily="18" charset="0"/>
              <a:buNone/>
            </a:pPr>
            <a:endParaRPr lang="it-IT">
              <a:solidFill>
                <a:srgbClr val="FFFFFF"/>
              </a:solidFill>
              <a:latin typeface="Century Gothic" panose="020B0502020202020204" pitchFamily="34" charset="0"/>
              <a:cs typeface="Lucida Sans Unicode" panose="020B0602030504020204" pitchFamily="34" charset="0"/>
            </a:endParaRPr>
          </a:p>
        </p:txBody>
      </p:sp>
      <p:sp>
        <p:nvSpPr>
          <p:cNvPr id="15" name="Line 42">
            <a:extLst>
              <a:ext uri="{FF2B5EF4-FFF2-40B4-BE49-F238E27FC236}">
                <a16:creationId xmlns:a16="http://schemas.microsoft.com/office/drawing/2014/main" id="{FFDA35FE-C7F2-45CF-8A82-3F0FB20CBC86}"/>
              </a:ext>
            </a:extLst>
          </p:cNvPr>
          <p:cNvSpPr>
            <a:spLocks noChangeShapeType="1"/>
          </p:cNvSpPr>
          <p:nvPr/>
        </p:nvSpPr>
        <p:spPr bwMode="auto">
          <a:xfrm flipH="1">
            <a:off x="3708400" y="3141663"/>
            <a:ext cx="1727200" cy="287337"/>
          </a:xfrm>
          <a:prstGeom prst="line">
            <a:avLst/>
          </a:prstGeom>
          <a:noFill/>
          <a:ln w="5715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pPr defTabSz="449263" fontAlgn="base" hangingPunct="0">
              <a:lnSpc>
                <a:spcPct val="93000"/>
              </a:lnSpc>
              <a:spcBef>
                <a:spcPct val="0"/>
              </a:spcBef>
              <a:spcAft>
                <a:spcPct val="0"/>
              </a:spcAft>
              <a:buClr>
                <a:srgbClr val="000000"/>
              </a:buClr>
              <a:buSzPct val="100000"/>
              <a:buFont typeface="Times New Roman" panose="02020603050405020304" pitchFamily="18" charset="0"/>
              <a:buNone/>
            </a:pPr>
            <a:endParaRPr lang="it-IT">
              <a:solidFill>
                <a:srgbClr val="FFFFFF"/>
              </a:solidFill>
              <a:latin typeface="Century Gothic" panose="020B0502020202020204" pitchFamily="34" charset="0"/>
              <a:cs typeface="Lucida Sans Unicode" panose="020B0602030504020204" pitchFamily="34" charset="0"/>
            </a:endParaRPr>
          </a:p>
        </p:txBody>
      </p:sp>
      <p:sp>
        <p:nvSpPr>
          <p:cNvPr id="16" name="Line 43">
            <a:extLst>
              <a:ext uri="{FF2B5EF4-FFF2-40B4-BE49-F238E27FC236}">
                <a16:creationId xmlns:a16="http://schemas.microsoft.com/office/drawing/2014/main" id="{38028DC8-3E4C-4E54-B484-B45D75CEBF20}"/>
              </a:ext>
            </a:extLst>
          </p:cNvPr>
          <p:cNvSpPr>
            <a:spLocks noChangeShapeType="1"/>
          </p:cNvSpPr>
          <p:nvPr/>
        </p:nvSpPr>
        <p:spPr bwMode="auto">
          <a:xfrm flipH="1">
            <a:off x="3419475" y="4581526"/>
            <a:ext cx="2232024" cy="647700"/>
          </a:xfrm>
          <a:prstGeom prst="line">
            <a:avLst/>
          </a:prstGeom>
          <a:noFill/>
          <a:ln w="5715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pPr defTabSz="449263" fontAlgn="base" hangingPunct="0">
              <a:lnSpc>
                <a:spcPct val="93000"/>
              </a:lnSpc>
              <a:spcBef>
                <a:spcPct val="0"/>
              </a:spcBef>
              <a:spcAft>
                <a:spcPct val="0"/>
              </a:spcAft>
              <a:buClr>
                <a:srgbClr val="000000"/>
              </a:buClr>
              <a:buSzPct val="100000"/>
              <a:buFont typeface="Times New Roman" panose="02020603050405020304" pitchFamily="18" charset="0"/>
              <a:buNone/>
            </a:pPr>
            <a:endParaRPr lang="it-IT">
              <a:solidFill>
                <a:srgbClr val="FFFFFF"/>
              </a:solidFill>
              <a:latin typeface="Century Gothic" panose="020B0502020202020204" pitchFamily="34" charset="0"/>
              <a:cs typeface="Lucida Sans Unicode" panose="020B0602030504020204" pitchFamily="34" charset="0"/>
            </a:endParaRPr>
          </a:p>
        </p:txBody>
      </p:sp>
      <p:sp>
        <p:nvSpPr>
          <p:cNvPr id="17" name="Line 44">
            <a:extLst>
              <a:ext uri="{FF2B5EF4-FFF2-40B4-BE49-F238E27FC236}">
                <a16:creationId xmlns:a16="http://schemas.microsoft.com/office/drawing/2014/main" id="{D733540A-352A-4F84-9534-660FF1F8252B}"/>
              </a:ext>
            </a:extLst>
          </p:cNvPr>
          <p:cNvSpPr>
            <a:spLocks noChangeShapeType="1"/>
          </p:cNvSpPr>
          <p:nvPr/>
        </p:nvSpPr>
        <p:spPr bwMode="auto">
          <a:xfrm flipH="1" flipV="1">
            <a:off x="3348037" y="4005262"/>
            <a:ext cx="2303462" cy="504825"/>
          </a:xfrm>
          <a:prstGeom prst="line">
            <a:avLst/>
          </a:prstGeom>
          <a:noFill/>
          <a:ln w="5715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pPr defTabSz="449263" fontAlgn="base" hangingPunct="0">
              <a:lnSpc>
                <a:spcPct val="93000"/>
              </a:lnSpc>
              <a:spcBef>
                <a:spcPct val="0"/>
              </a:spcBef>
              <a:spcAft>
                <a:spcPct val="0"/>
              </a:spcAft>
              <a:buClr>
                <a:srgbClr val="000000"/>
              </a:buClr>
              <a:buSzPct val="100000"/>
              <a:buFont typeface="Times New Roman" panose="02020603050405020304" pitchFamily="18" charset="0"/>
              <a:buNone/>
            </a:pPr>
            <a:endParaRPr lang="it-IT">
              <a:solidFill>
                <a:srgbClr val="FFFFFF"/>
              </a:solidFill>
              <a:latin typeface="Century Gothic" panose="020B0502020202020204" pitchFamily="34" charset="0"/>
              <a:cs typeface="Lucida Sans Unicode" panose="020B0602030504020204" pitchFamily="34" charset="0"/>
            </a:endParaRPr>
          </a:p>
        </p:txBody>
      </p:sp>
    </p:spTree>
    <p:extLst>
      <p:ext uri="{BB962C8B-B14F-4D97-AF65-F5344CB8AC3E}">
        <p14:creationId xmlns:p14="http://schemas.microsoft.com/office/powerpoint/2010/main" val="377326473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segue</a:t>
            </a:r>
          </a:p>
        </p:txBody>
      </p:sp>
      <p:sp>
        <p:nvSpPr>
          <p:cNvPr id="5" name="Rectangle 4">
            <a:extLst>
              <a:ext uri="{FF2B5EF4-FFF2-40B4-BE49-F238E27FC236}">
                <a16:creationId xmlns:a16="http://schemas.microsoft.com/office/drawing/2014/main" id="{E0061D92-77F9-42F0-ACFF-8BC655C11D05}"/>
              </a:ext>
            </a:extLst>
          </p:cNvPr>
          <p:cNvSpPr>
            <a:spLocks noChangeArrowheads="1"/>
          </p:cNvSpPr>
          <p:nvPr/>
        </p:nvSpPr>
        <p:spPr bwMode="auto">
          <a:xfrm>
            <a:off x="1133475" y="4005263"/>
            <a:ext cx="1705960"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it-IT" altLang="it-IT">
              <a:solidFill>
                <a:schemeClr val="tx1">
                  <a:lumMod val="75000"/>
                  <a:lumOff val="25000"/>
                </a:schemeClr>
              </a:solidFill>
              <a:latin typeface="Century Gothic" panose="020B0502020202020204" pitchFamily="34" charset="0"/>
            </a:endParaRPr>
          </a:p>
        </p:txBody>
      </p:sp>
      <p:sp>
        <p:nvSpPr>
          <p:cNvPr id="6" name="Rectangle 5">
            <a:extLst>
              <a:ext uri="{FF2B5EF4-FFF2-40B4-BE49-F238E27FC236}">
                <a16:creationId xmlns:a16="http://schemas.microsoft.com/office/drawing/2014/main" id="{9379A321-1D94-4920-92D2-0D675C028345}"/>
              </a:ext>
            </a:extLst>
          </p:cNvPr>
          <p:cNvSpPr>
            <a:spLocks noChangeArrowheads="1"/>
          </p:cNvSpPr>
          <p:nvPr/>
        </p:nvSpPr>
        <p:spPr bwMode="auto">
          <a:xfrm>
            <a:off x="3348038" y="4076700"/>
            <a:ext cx="541872"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it-IT" altLang="it-IT">
              <a:solidFill>
                <a:schemeClr val="tx1">
                  <a:lumMod val="75000"/>
                  <a:lumOff val="25000"/>
                </a:schemeClr>
              </a:solidFill>
              <a:latin typeface="Century Gothic" panose="020B0502020202020204" pitchFamily="34" charset="0"/>
            </a:endParaRPr>
          </a:p>
        </p:txBody>
      </p:sp>
      <p:sp>
        <p:nvSpPr>
          <p:cNvPr id="8" name="Rectangle 6">
            <a:extLst>
              <a:ext uri="{FF2B5EF4-FFF2-40B4-BE49-F238E27FC236}">
                <a16:creationId xmlns:a16="http://schemas.microsoft.com/office/drawing/2014/main" id="{89B9DFDD-A7FB-49AA-89AF-7E66EAAA167B}"/>
              </a:ext>
            </a:extLst>
          </p:cNvPr>
          <p:cNvSpPr>
            <a:spLocks noChangeArrowheads="1"/>
          </p:cNvSpPr>
          <p:nvPr/>
        </p:nvSpPr>
        <p:spPr bwMode="auto">
          <a:xfrm>
            <a:off x="6804025" y="4005263"/>
            <a:ext cx="541874"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it-IT" altLang="it-IT">
              <a:solidFill>
                <a:schemeClr val="tx1">
                  <a:lumMod val="75000"/>
                  <a:lumOff val="25000"/>
                </a:schemeClr>
              </a:solidFill>
              <a:latin typeface="Century Gothic" panose="020B0502020202020204" pitchFamily="34" charset="0"/>
            </a:endParaRPr>
          </a:p>
        </p:txBody>
      </p:sp>
      <p:graphicFrame>
        <p:nvGraphicFramePr>
          <p:cNvPr id="10" name="Group 52">
            <a:extLst>
              <a:ext uri="{FF2B5EF4-FFF2-40B4-BE49-F238E27FC236}">
                <a16:creationId xmlns:a16="http://schemas.microsoft.com/office/drawing/2014/main" id="{DF54E241-EBEE-4BCE-B36A-E33BB4F1BB75}"/>
              </a:ext>
            </a:extLst>
          </p:cNvPr>
          <p:cNvGraphicFramePr>
            <a:graphicFrameLocks noGrp="1"/>
          </p:cNvGraphicFramePr>
          <p:nvPr>
            <p:extLst>
              <p:ext uri="{D42A27DB-BD31-4B8C-83A1-F6EECF244321}">
                <p14:modId xmlns:p14="http://schemas.microsoft.com/office/powerpoint/2010/main" val="3747044926"/>
              </p:ext>
            </p:extLst>
          </p:nvPr>
        </p:nvGraphicFramePr>
        <p:xfrm>
          <a:off x="323850" y="1268413"/>
          <a:ext cx="4235840" cy="4828451"/>
        </p:xfrm>
        <a:graphic>
          <a:graphicData uri="http://schemas.openxmlformats.org/drawingml/2006/table">
            <a:tbl>
              <a:tblPr>
                <a:tableStyleId>{35758FB7-9AC5-4552-8A53-C91805E547FA}</a:tableStyleId>
              </a:tblPr>
              <a:tblGrid>
                <a:gridCol w="4235840">
                  <a:extLst>
                    <a:ext uri="{9D8B030D-6E8A-4147-A177-3AD203B41FA5}">
                      <a16:colId xmlns:a16="http://schemas.microsoft.com/office/drawing/2014/main" val="2511301003"/>
                    </a:ext>
                  </a:extLst>
                </a:gridCol>
              </a:tblGrid>
              <a:tr h="225425">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70000"/>
                        </a:lnSpc>
                        <a:spcBef>
                          <a:spcPct val="0"/>
                        </a:spcBef>
                        <a:spcAft>
                          <a:spcPts val="1425"/>
                        </a:spcAft>
                        <a:buClr>
                          <a:srgbClr val="000000"/>
                        </a:buClr>
                        <a:buSzPct val="100000"/>
                        <a:buFont typeface="Wingdings" panose="05000000000000000000" pitchFamily="2" charset="2"/>
                        <a:buNone/>
                        <a:tabLst/>
                      </a:pPr>
                      <a:endParaRPr kumimoji="0" lang="it-IT" altLang="it-IT" sz="2000" b="0"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2303200592"/>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Saldo area operativa</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1193525975"/>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en-US" altLang="it-IT" sz="2000" u="none" strike="noStrike" cap="none" normalizeH="0" baseline="0">
                          <a:ln>
                            <a:noFill/>
                          </a:ln>
                          <a:effectLst/>
                        </a:rPr>
                        <a:t>±</a:t>
                      </a:r>
                      <a:endParaRPr kumimoji="0" lang="en-US"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3860890357"/>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Saldo area extra-caratteristica</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4002735231"/>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en-US"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2021262436"/>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Saldo area straordinaria</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787800872"/>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251083672"/>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Reddito ante oneri finanziari ed imposte (EBIT)</a:t>
                      </a:r>
                      <a:endParaRPr kumimoji="0" lang="it-IT" altLang="it-IT" sz="2000" b="1" i="0" u="none" strike="noStrike" cap="none" normalizeH="0" baseline="0">
                        <a:ln>
                          <a:noFill/>
                        </a:ln>
                        <a:solidFill>
                          <a:srgbClr val="993300"/>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3636352781"/>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en-US"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3317895177"/>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dirty="0">
                          <a:ln>
                            <a:noFill/>
                          </a:ln>
                          <a:effectLst/>
                        </a:rPr>
                        <a:t>Oneri finanziari</a:t>
                      </a:r>
                      <a:endParaRPr kumimoji="0" lang="it-IT" altLang="it-IT" sz="2000" b="1"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929096374"/>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 Reddito lordo</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1682981438"/>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3286378616"/>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Imposte</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847234217"/>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4250903945"/>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dirty="0">
                          <a:ln>
                            <a:noFill/>
                          </a:ln>
                          <a:effectLst/>
                        </a:rPr>
                        <a:t>Reddito netto</a:t>
                      </a:r>
                      <a:endParaRPr kumimoji="0" lang="it-IT" altLang="it-IT" sz="2000" b="1"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2779425136"/>
                  </a:ext>
                </a:extLst>
              </a:tr>
            </a:tbl>
          </a:graphicData>
        </a:graphic>
      </p:graphicFrame>
      <p:sp>
        <p:nvSpPr>
          <p:cNvPr id="11" name="Rectangle 42">
            <a:extLst>
              <a:ext uri="{FF2B5EF4-FFF2-40B4-BE49-F238E27FC236}">
                <a16:creationId xmlns:a16="http://schemas.microsoft.com/office/drawing/2014/main" id="{19016D0E-AC9D-4AAE-937E-C53C55FEDB08}"/>
              </a:ext>
            </a:extLst>
          </p:cNvPr>
          <p:cNvSpPr>
            <a:spLocks noChangeArrowheads="1"/>
          </p:cNvSpPr>
          <p:nvPr/>
        </p:nvSpPr>
        <p:spPr bwMode="auto">
          <a:xfrm>
            <a:off x="5601478" y="1989138"/>
            <a:ext cx="3488841" cy="792162"/>
          </a:xfrm>
          <a:prstGeom prst="rect">
            <a:avLst/>
          </a:prstGeom>
          <a:ln>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hangingPunct="1">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Fase della </a:t>
            </a:r>
            <a:r>
              <a:rPr lang="it-IT" altLang="it-IT" sz="1600" b="1">
                <a:solidFill>
                  <a:schemeClr val="tx1">
                    <a:lumMod val="75000"/>
                    <a:lumOff val="25000"/>
                  </a:schemeClr>
                </a:solidFill>
                <a:latin typeface="Century Gothic" panose="020B0502020202020204" pitchFamily="34" charset="0"/>
              </a:rPr>
              <a:t>generazione</a:t>
            </a:r>
            <a:r>
              <a:rPr lang="it-IT" altLang="it-IT" sz="1600">
                <a:solidFill>
                  <a:schemeClr val="tx1">
                    <a:lumMod val="75000"/>
                    <a:lumOff val="25000"/>
                  </a:schemeClr>
                </a:solidFill>
                <a:latin typeface="Century Gothic" panose="020B0502020202020204" pitchFamily="34" charset="0"/>
              </a:rPr>
              <a:t> del reddito</a:t>
            </a:r>
          </a:p>
        </p:txBody>
      </p:sp>
      <p:sp>
        <p:nvSpPr>
          <p:cNvPr id="12" name="Rectangle 43">
            <a:extLst>
              <a:ext uri="{FF2B5EF4-FFF2-40B4-BE49-F238E27FC236}">
                <a16:creationId xmlns:a16="http://schemas.microsoft.com/office/drawing/2014/main" id="{A60F1645-E7E8-4C83-B131-1BFC52E85C2C}"/>
              </a:ext>
            </a:extLst>
          </p:cNvPr>
          <p:cNvSpPr>
            <a:spLocks noChangeArrowheads="1"/>
          </p:cNvSpPr>
          <p:nvPr/>
        </p:nvSpPr>
        <p:spPr bwMode="auto">
          <a:xfrm>
            <a:off x="5601478" y="4221163"/>
            <a:ext cx="3467426" cy="792162"/>
          </a:xfrm>
          <a:prstGeom prst="rect">
            <a:avLst/>
          </a:prstGeom>
          <a:ln>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hangingPunct="1">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Fase della </a:t>
            </a:r>
            <a:r>
              <a:rPr lang="it-IT" altLang="it-IT" sz="1600" b="1" dirty="0">
                <a:solidFill>
                  <a:schemeClr val="tx1">
                    <a:lumMod val="75000"/>
                    <a:lumOff val="25000"/>
                  </a:schemeClr>
                </a:solidFill>
                <a:latin typeface="Century Gothic" panose="020B0502020202020204" pitchFamily="34" charset="0"/>
              </a:rPr>
              <a:t>distribuzione</a:t>
            </a:r>
            <a:r>
              <a:rPr lang="it-IT" altLang="it-IT" sz="1600" dirty="0">
                <a:solidFill>
                  <a:schemeClr val="tx1">
                    <a:lumMod val="75000"/>
                    <a:lumOff val="25000"/>
                  </a:schemeClr>
                </a:solidFill>
                <a:latin typeface="Century Gothic" panose="020B0502020202020204" pitchFamily="34" charset="0"/>
              </a:rPr>
              <a:t> </a:t>
            </a:r>
          </a:p>
          <a:p>
            <a:pPr algn="ctr" hangingPunct="1">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del reddito </a:t>
            </a:r>
          </a:p>
          <a:p>
            <a:pPr algn="ctr" hangingPunct="1">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ai portatori del capitale</a:t>
            </a:r>
          </a:p>
        </p:txBody>
      </p:sp>
      <p:sp>
        <p:nvSpPr>
          <p:cNvPr id="13" name="Line 44">
            <a:extLst>
              <a:ext uri="{FF2B5EF4-FFF2-40B4-BE49-F238E27FC236}">
                <a16:creationId xmlns:a16="http://schemas.microsoft.com/office/drawing/2014/main" id="{D6D4D282-50B1-40DB-A97E-A917D0F925E2}"/>
              </a:ext>
            </a:extLst>
          </p:cNvPr>
          <p:cNvSpPr>
            <a:spLocks noChangeShapeType="1"/>
          </p:cNvSpPr>
          <p:nvPr/>
        </p:nvSpPr>
        <p:spPr bwMode="auto">
          <a:xfrm flipH="1" flipV="1">
            <a:off x="3889910" y="1697761"/>
            <a:ext cx="1690152" cy="669993"/>
          </a:xfrm>
          <a:prstGeom prst="line">
            <a:avLst/>
          </a:prstGeom>
          <a:noFill/>
          <a:ln w="5715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14" name="Line 45">
            <a:extLst>
              <a:ext uri="{FF2B5EF4-FFF2-40B4-BE49-F238E27FC236}">
                <a16:creationId xmlns:a16="http://schemas.microsoft.com/office/drawing/2014/main" id="{47ED8FB5-8F19-4187-BF03-4988937F248E}"/>
              </a:ext>
            </a:extLst>
          </p:cNvPr>
          <p:cNvSpPr>
            <a:spLocks noChangeShapeType="1"/>
          </p:cNvSpPr>
          <p:nvPr/>
        </p:nvSpPr>
        <p:spPr bwMode="auto">
          <a:xfrm flipH="1" flipV="1">
            <a:off x="4370117" y="2345462"/>
            <a:ext cx="1231360" cy="75476"/>
          </a:xfrm>
          <a:prstGeom prst="line">
            <a:avLst/>
          </a:prstGeom>
          <a:noFill/>
          <a:ln w="5715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15" name="Line 46">
            <a:extLst>
              <a:ext uri="{FF2B5EF4-FFF2-40B4-BE49-F238E27FC236}">
                <a16:creationId xmlns:a16="http://schemas.microsoft.com/office/drawing/2014/main" id="{566185C6-1F8D-4BB4-9F4F-7E83273B161E}"/>
              </a:ext>
            </a:extLst>
          </p:cNvPr>
          <p:cNvSpPr>
            <a:spLocks noChangeShapeType="1"/>
          </p:cNvSpPr>
          <p:nvPr/>
        </p:nvSpPr>
        <p:spPr bwMode="auto">
          <a:xfrm flipH="1">
            <a:off x="3966730" y="2493963"/>
            <a:ext cx="1601473" cy="430211"/>
          </a:xfrm>
          <a:prstGeom prst="line">
            <a:avLst/>
          </a:prstGeom>
          <a:noFill/>
          <a:ln w="5715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16" name="Line 47">
            <a:extLst>
              <a:ext uri="{FF2B5EF4-FFF2-40B4-BE49-F238E27FC236}">
                <a16:creationId xmlns:a16="http://schemas.microsoft.com/office/drawing/2014/main" id="{260D4D81-F9D6-40B3-ADBA-ABC064864597}"/>
              </a:ext>
            </a:extLst>
          </p:cNvPr>
          <p:cNvSpPr>
            <a:spLocks noChangeShapeType="1"/>
          </p:cNvSpPr>
          <p:nvPr/>
        </p:nvSpPr>
        <p:spPr bwMode="auto">
          <a:xfrm flipH="1">
            <a:off x="3464013" y="4652963"/>
            <a:ext cx="2116049" cy="1277144"/>
          </a:xfrm>
          <a:prstGeom prst="line">
            <a:avLst/>
          </a:prstGeom>
          <a:noFill/>
          <a:ln w="5715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17" name="Line 48">
            <a:extLst>
              <a:ext uri="{FF2B5EF4-FFF2-40B4-BE49-F238E27FC236}">
                <a16:creationId xmlns:a16="http://schemas.microsoft.com/office/drawing/2014/main" id="{FADE3D8B-0AC6-4EA7-8A72-1AAD06C672A9}"/>
              </a:ext>
            </a:extLst>
          </p:cNvPr>
          <p:cNvSpPr>
            <a:spLocks noChangeShapeType="1"/>
          </p:cNvSpPr>
          <p:nvPr/>
        </p:nvSpPr>
        <p:spPr bwMode="auto">
          <a:xfrm flipH="1" flipV="1">
            <a:off x="3452155" y="4418807"/>
            <a:ext cx="2116049" cy="215900"/>
          </a:xfrm>
          <a:prstGeom prst="line">
            <a:avLst/>
          </a:prstGeom>
          <a:noFill/>
          <a:ln w="57150">
            <a:solidFill>
              <a:srgbClr val="993300"/>
            </a:solidFill>
            <a:round/>
            <a:headEnd/>
            <a:tailEnd type="triangle" w="med" len="me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18" name="Rectangle 49">
            <a:extLst>
              <a:ext uri="{FF2B5EF4-FFF2-40B4-BE49-F238E27FC236}">
                <a16:creationId xmlns:a16="http://schemas.microsoft.com/office/drawing/2014/main" id="{B1CAE98B-E851-4855-A43C-1B30F47E5CF8}"/>
              </a:ext>
            </a:extLst>
          </p:cNvPr>
          <p:cNvSpPr>
            <a:spLocks noChangeArrowheads="1"/>
          </p:cNvSpPr>
          <p:nvPr/>
        </p:nvSpPr>
        <p:spPr bwMode="auto">
          <a:xfrm>
            <a:off x="6315222" y="3248818"/>
            <a:ext cx="2480308" cy="647700"/>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p>
            <a:pPr algn="ctr" hangingPunct="1">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“SPARTIACQUE”</a:t>
            </a:r>
          </a:p>
        </p:txBody>
      </p:sp>
      <p:sp>
        <p:nvSpPr>
          <p:cNvPr id="19" name="AutoShape 50">
            <a:extLst>
              <a:ext uri="{FF2B5EF4-FFF2-40B4-BE49-F238E27FC236}">
                <a16:creationId xmlns:a16="http://schemas.microsoft.com/office/drawing/2014/main" id="{B982DDD2-B4B3-429E-9B66-5B7DA9D914A8}"/>
              </a:ext>
            </a:extLst>
          </p:cNvPr>
          <p:cNvSpPr>
            <a:spLocks noChangeArrowheads="1"/>
          </p:cNvSpPr>
          <p:nvPr/>
        </p:nvSpPr>
        <p:spPr bwMode="auto">
          <a:xfrm>
            <a:off x="4713749" y="3429000"/>
            <a:ext cx="1601473" cy="287337"/>
          </a:xfrm>
          <a:prstGeom prst="leftArrow">
            <a:avLst>
              <a:gd name="adj1" fmla="val 50000"/>
              <a:gd name="adj2" fmla="val 112592"/>
            </a:avLst>
          </a:prstGeom>
          <a:solidFill>
            <a:schemeClr val="accent2"/>
          </a:solidFill>
          <a:ln w="9525">
            <a:solidFill>
              <a:schemeClr val="tx1"/>
            </a:solidFill>
            <a:miter lim="800000"/>
            <a:headEnd/>
            <a:tailEnd/>
          </a:ln>
        </p:spPr>
        <p:txBody>
          <a:bodyPr wrap="none" anchor="ctr"/>
          <a:lstStyle/>
          <a:p>
            <a:endParaRPr lang="it-IT" altLang="it-IT">
              <a:solidFill>
                <a:schemeClr val="tx1">
                  <a:lumMod val="75000"/>
                  <a:lumOff val="25000"/>
                </a:schemeClr>
              </a:solidFill>
              <a:latin typeface="Century Gothic" panose="020B0502020202020204" pitchFamily="34" charset="0"/>
            </a:endParaRPr>
          </a:p>
        </p:txBody>
      </p:sp>
    </p:spTree>
    <p:extLst>
      <p:ext uri="{BB962C8B-B14F-4D97-AF65-F5344CB8AC3E}">
        <p14:creationId xmlns:p14="http://schemas.microsoft.com/office/powerpoint/2010/main" val="242638566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59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segue</a:t>
            </a:r>
          </a:p>
        </p:txBody>
      </p:sp>
      <p:sp>
        <p:nvSpPr>
          <p:cNvPr id="5" name="Rectangle 4">
            <a:extLst>
              <a:ext uri="{FF2B5EF4-FFF2-40B4-BE49-F238E27FC236}">
                <a16:creationId xmlns:a16="http://schemas.microsoft.com/office/drawing/2014/main" id="{E0061D92-77F9-42F0-ACFF-8BC655C11D05}"/>
              </a:ext>
            </a:extLst>
          </p:cNvPr>
          <p:cNvSpPr>
            <a:spLocks noChangeArrowheads="1"/>
          </p:cNvSpPr>
          <p:nvPr/>
        </p:nvSpPr>
        <p:spPr bwMode="auto">
          <a:xfrm>
            <a:off x="1133475" y="4005263"/>
            <a:ext cx="1705960"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it-IT" altLang="it-IT">
              <a:solidFill>
                <a:schemeClr val="tx1">
                  <a:lumMod val="75000"/>
                  <a:lumOff val="25000"/>
                </a:schemeClr>
              </a:solidFill>
              <a:latin typeface="Century Gothic" panose="020B0502020202020204" pitchFamily="34" charset="0"/>
            </a:endParaRPr>
          </a:p>
        </p:txBody>
      </p:sp>
      <p:sp>
        <p:nvSpPr>
          <p:cNvPr id="6" name="Rectangle 5">
            <a:extLst>
              <a:ext uri="{FF2B5EF4-FFF2-40B4-BE49-F238E27FC236}">
                <a16:creationId xmlns:a16="http://schemas.microsoft.com/office/drawing/2014/main" id="{9379A321-1D94-4920-92D2-0D675C028345}"/>
              </a:ext>
            </a:extLst>
          </p:cNvPr>
          <p:cNvSpPr>
            <a:spLocks noChangeArrowheads="1"/>
          </p:cNvSpPr>
          <p:nvPr/>
        </p:nvSpPr>
        <p:spPr bwMode="auto">
          <a:xfrm>
            <a:off x="3348038" y="4076700"/>
            <a:ext cx="541872"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it-IT" altLang="it-IT">
              <a:solidFill>
                <a:schemeClr val="tx1">
                  <a:lumMod val="75000"/>
                  <a:lumOff val="25000"/>
                </a:schemeClr>
              </a:solidFill>
              <a:latin typeface="Century Gothic" panose="020B0502020202020204" pitchFamily="34" charset="0"/>
            </a:endParaRPr>
          </a:p>
        </p:txBody>
      </p:sp>
      <p:sp>
        <p:nvSpPr>
          <p:cNvPr id="8" name="Rectangle 6">
            <a:extLst>
              <a:ext uri="{FF2B5EF4-FFF2-40B4-BE49-F238E27FC236}">
                <a16:creationId xmlns:a16="http://schemas.microsoft.com/office/drawing/2014/main" id="{89B9DFDD-A7FB-49AA-89AF-7E66EAAA167B}"/>
              </a:ext>
            </a:extLst>
          </p:cNvPr>
          <p:cNvSpPr>
            <a:spLocks noChangeArrowheads="1"/>
          </p:cNvSpPr>
          <p:nvPr/>
        </p:nvSpPr>
        <p:spPr bwMode="auto">
          <a:xfrm>
            <a:off x="6804025" y="4005263"/>
            <a:ext cx="541874" cy="2159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it-IT" altLang="it-IT">
              <a:solidFill>
                <a:schemeClr val="tx1">
                  <a:lumMod val="75000"/>
                  <a:lumOff val="25000"/>
                </a:schemeClr>
              </a:solidFill>
              <a:latin typeface="Century Gothic" panose="020B0502020202020204" pitchFamily="34" charset="0"/>
            </a:endParaRPr>
          </a:p>
        </p:txBody>
      </p:sp>
      <p:graphicFrame>
        <p:nvGraphicFramePr>
          <p:cNvPr id="10" name="Group 52">
            <a:extLst>
              <a:ext uri="{FF2B5EF4-FFF2-40B4-BE49-F238E27FC236}">
                <a16:creationId xmlns:a16="http://schemas.microsoft.com/office/drawing/2014/main" id="{DF54E241-EBEE-4BCE-B36A-E33BB4F1BB75}"/>
              </a:ext>
            </a:extLst>
          </p:cNvPr>
          <p:cNvGraphicFramePr>
            <a:graphicFrameLocks noGrp="1"/>
          </p:cNvGraphicFramePr>
          <p:nvPr>
            <p:extLst>
              <p:ext uri="{D42A27DB-BD31-4B8C-83A1-F6EECF244321}">
                <p14:modId xmlns:p14="http://schemas.microsoft.com/office/powerpoint/2010/main" val="3983561315"/>
              </p:ext>
            </p:extLst>
          </p:nvPr>
        </p:nvGraphicFramePr>
        <p:xfrm>
          <a:off x="286197" y="631331"/>
          <a:ext cx="4235840" cy="5231445"/>
        </p:xfrm>
        <a:graphic>
          <a:graphicData uri="http://schemas.openxmlformats.org/drawingml/2006/table">
            <a:tbl>
              <a:tblPr>
                <a:tableStyleId>{35758FB7-9AC5-4552-8A53-C91805E547FA}</a:tableStyleId>
              </a:tblPr>
              <a:tblGrid>
                <a:gridCol w="4235840">
                  <a:extLst>
                    <a:ext uri="{9D8B030D-6E8A-4147-A177-3AD203B41FA5}">
                      <a16:colId xmlns:a16="http://schemas.microsoft.com/office/drawing/2014/main" val="2511301003"/>
                    </a:ext>
                  </a:extLst>
                </a:gridCol>
              </a:tblGrid>
              <a:tr h="225425">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70000"/>
                        </a:lnSpc>
                        <a:spcBef>
                          <a:spcPct val="0"/>
                        </a:spcBef>
                        <a:spcAft>
                          <a:spcPts val="1425"/>
                        </a:spcAft>
                        <a:buClr>
                          <a:srgbClr val="000000"/>
                        </a:buClr>
                        <a:buSzPct val="100000"/>
                        <a:buFont typeface="Wingdings" panose="05000000000000000000" pitchFamily="2" charset="2"/>
                        <a:buNone/>
                        <a:tabLst/>
                      </a:pPr>
                      <a:endParaRPr kumimoji="0" lang="it-IT" altLang="it-IT" sz="2000" b="0"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2303200592"/>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Saldo area operativa</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1193525975"/>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en-US" altLang="it-IT" sz="2000" u="none" strike="noStrike" cap="none" normalizeH="0" baseline="0">
                          <a:ln>
                            <a:noFill/>
                          </a:ln>
                          <a:effectLst/>
                        </a:rPr>
                        <a:t>±</a:t>
                      </a:r>
                      <a:endParaRPr kumimoji="0" lang="en-US"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3860890357"/>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dirty="0">
                          <a:ln>
                            <a:noFill/>
                          </a:ln>
                          <a:effectLst/>
                        </a:rPr>
                        <a:t>Saldo area extra-caratteristica</a:t>
                      </a:r>
                      <a:endParaRPr kumimoji="0" lang="it-IT" altLang="it-IT" sz="2000" b="1"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4002735231"/>
                  </a:ext>
                </a:extLst>
              </a:tr>
              <a:tr h="227013">
                <a:tc>
                  <a:txBody>
                    <a:body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b="1"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rPr>
                        <a:t>=</a:t>
                      </a:r>
                    </a:p>
                  </a:txBody>
                  <a:tcPr marL="80147" marR="80147" marT="40074" marB="40074" anchor="ctr" horzOverflow="overflow"/>
                </a:tc>
                <a:extLst>
                  <a:ext uri="{0D108BD9-81ED-4DB2-BD59-A6C34878D82A}">
                    <a16:rowId xmlns:a16="http://schemas.microsoft.com/office/drawing/2014/main" val="3536504767"/>
                  </a:ext>
                </a:extLst>
              </a:tr>
              <a:tr h="227013">
                <a:tc>
                  <a:txBody>
                    <a:body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b="1"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rPr>
                        <a:t>EBIT NORMALIZZATO</a:t>
                      </a:r>
                    </a:p>
                  </a:txBody>
                  <a:tcPr marL="80147" marR="80147" marT="40074" marB="40074" anchor="ctr" horzOverflow="overflow"/>
                </a:tc>
                <a:extLst>
                  <a:ext uri="{0D108BD9-81ED-4DB2-BD59-A6C34878D82A}">
                    <a16:rowId xmlns:a16="http://schemas.microsoft.com/office/drawing/2014/main" val="3275936213"/>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en-US" altLang="it-IT" sz="2000" u="none" strike="noStrike" cap="none" normalizeH="0" baseline="0" dirty="0">
                          <a:ln>
                            <a:noFill/>
                          </a:ln>
                          <a:effectLst/>
                        </a:rPr>
                        <a:t>±</a:t>
                      </a:r>
                      <a:endParaRPr kumimoji="0" lang="it-IT" altLang="it-IT" sz="2000" b="1"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2021262436"/>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Saldo area straordinaria</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787800872"/>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251083672"/>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b="1" u="none" strike="noStrike" cap="none" normalizeH="0" baseline="0" dirty="0">
                          <a:ln>
                            <a:noFill/>
                          </a:ln>
                          <a:effectLst/>
                        </a:rPr>
                        <a:t>EBIT INTEGRALE</a:t>
                      </a:r>
                      <a:endParaRPr kumimoji="0" lang="it-IT" altLang="it-IT" sz="2000" b="1" i="0" u="none" strike="noStrike" cap="none" normalizeH="0" baseline="0" dirty="0">
                        <a:ln>
                          <a:noFill/>
                        </a:ln>
                        <a:solidFill>
                          <a:srgbClr val="993300"/>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3636352781"/>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en-US"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3317895177"/>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dirty="0">
                          <a:ln>
                            <a:noFill/>
                          </a:ln>
                          <a:effectLst/>
                        </a:rPr>
                        <a:t>Oneri finanziari</a:t>
                      </a:r>
                      <a:endParaRPr kumimoji="0" lang="it-IT" altLang="it-IT" sz="2000" b="1"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929096374"/>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 Reddito lordo</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1682981438"/>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3286378616"/>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Imposte</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847234217"/>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a:ln>
                            <a:noFill/>
                          </a:ln>
                          <a:effectLst/>
                        </a:rPr>
                        <a:t>=</a:t>
                      </a:r>
                      <a:endParaRPr kumimoji="0" lang="it-IT" altLang="it-IT" sz="2000" b="1"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4250903945"/>
                  </a:ext>
                </a:extLst>
              </a:tr>
              <a:tr h="227013">
                <a:tc>
                  <a:txBody>
                    <a:bodyPr/>
                    <a:lstStyle>
                      <a:lvl1pPr marL="342900" indent="-342900"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179388"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defTabSz="1042988" eaLnBrk="0">
                        <a:spcAft>
                          <a:spcPts val="850"/>
                        </a:spcAft>
                        <a:defRPr>
                          <a:solidFill>
                            <a:schemeClr val="tx1"/>
                          </a:solidFill>
                          <a:latin typeface="Trebuchet MS" panose="020B0603020202020204" pitchFamily="34" charset="0"/>
                          <a:cs typeface="Lucida Sans Unicode" panose="020B0602030504020204" pitchFamily="34" charset="0"/>
                        </a:defRPr>
                      </a:lvl3pPr>
                      <a:lvl4pPr defTabSz="1042988"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defTabSz="1042988"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25146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6pPr>
                      <a:lvl7pPr marL="29718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7pPr>
                      <a:lvl8pPr marL="34290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8pPr>
                      <a:lvl9pPr marL="3886200" indent="-228600" defTabSz="1042988"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603020202020204" pitchFamily="34" charset="0"/>
                          <a:cs typeface="Lucida Sans Unicode" panose="020B0602030504020204" pitchFamily="34" charset="0"/>
                        </a:defRPr>
                      </a:lvl9pPr>
                    </a:lstStyle>
                    <a:p>
                      <a:pPr marL="179388" marR="0" lvl="1" indent="0" algn="ctr" defTabSz="1042988" rtl="0" eaLnBrk="1" fontAlgn="base" latinLnBrk="0" hangingPunct="0">
                        <a:lnSpc>
                          <a:spcPct val="70000"/>
                        </a:lnSpc>
                        <a:spcBef>
                          <a:spcPct val="0"/>
                        </a:spcBef>
                        <a:spcAft>
                          <a:spcPts val="1138"/>
                        </a:spcAft>
                        <a:buClr>
                          <a:srgbClr val="000000"/>
                        </a:buClr>
                        <a:buSzPct val="100000"/>
                        <a:buFont typeface="Times New Roman" panose="02020603050405020304" pitchFamily="18" charset="0"/>
                        <a:buNone/>
                        <a:tabLst/>
                      </a:pPr>
                      <a:r>
                        <a:rPr kumimoji="0" lang="it-IT" altLang="it-IT" sz="2000" u="none" strike="noStrike" cap="none" normalizeH="0" baseline="0" dirty="0">
                          <a:ln>
                            <a:noFill/>
                          </a:ln>
                          <a:effectLst/>
                        </a:rPr>
                        <a:t>Reddito netto</a:t>
                      </a:r>
                      <a:endParaRPr kumimoji="0" lang="it-IT" altLang="it-IT" sz="2000" b="1" i="0" u="none" strike="noStrike" cap="none" normalizeH="0" baseline="0" dirty="0">
                        <a:ln>
                          <a:noFill/>
                        </a:ln>
                        <a:solidFill>
                          <a:schemeClr val="tx1"/>
                        </a:solidFill>
                        <a:effectLst/>
                        <a:latin typeface="Book Antiqua" panose="02040602050305030304" pitchFamily="18" charset="0"/>
                        <a:cs typeface="Lucida Sans Unicode" panose="020B0602030504020204" pitchFamily="34" charset="0"/>
                      </a:endParaRPr>
                    </a:p>
                  </a:txBody>
                  <a:tcPr marL="80147" marR="80147" marT="40074" marB="40074" anchor="ctr" horzOverflow="overflow"/>
                </a:tc>
                <a:extLst>
                  <a:ext uri="{0D108BD9-81ED-4DB2-BD59-A6C34878D82A}">
                    <a16:rowId xmlns:a16="http://schemas.microsoft.com/office/drawing/2014/main" val="2779425136"/>
                  </a:ext>
                </a:extLst>
              </a:tr>
            </a:tbl>
          </a:graphicData>
        </a:graphic>
      </p:graphicFrame>
      <p:sp>
        <p:nvSpPr>
          <p:cNvPr id="11" name="Rectangle 42">
            <a:extLst>
              <a:ext uri="{FF2B5EF4-FFF2-40B4-BE49-F238E27FC236}">
                <a16:creationId xmlns:a16="http://schemas.microsoft.com/office/drawing/2014/main" id="{19016D0E-AC9D-4AAE-937E-C53C55FEDB08}"/>
              </a:ext>
            </a:extLst>
          </p:cNvPr>
          <p:cNvSpPr>
            <a:spLocks noChangeArrowheads="1"/>
          </p:cNvSpPr>
          <p:nvPr/>
        </p:nvSpPr>
        <p:spPr bwMode="auto">
          <a:xfrm>
            <a:off x="5514485" y="1861721"/>
            <a:ext cx="3488841" cy="792162"/>
          </a:xfrm>
          <a:prstGeom prst="rect">
            <a:avLst/>
          </a:prstGeom>
          <a:ln>
            <a:headEnd/>
            <a:tailEnd/>
          </a:ln>
        </p:spPr>
        <p:style>
          <a:lnRef idx="3">
            <a:schemeClr val="lt1"/>
          </a:lnRef>
          <a:fillRef idx="1">
            <a:schemeClr val="accent4"/>
          </a:fillRef>
          <a:effectRef idx="1">
            <a:schemeClr val="accent4"/>
          </a:effectRef>
          <a:fontRef idx="minor">
            <a:schemeClr val="lt1"/>
          </a:fontRef>
        </p:style>
        <p:txBody>
          <a:bodyPr wrap="none" anchor="ctr"/>
          <a:lstStyle/>
          <a:p>
            <a:pPr algn="ctr" hangingPunct="1">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Depurato dagli effetti connessi </a:t>
            </a:r>
          </a:p>
          <a:p>
            <a:pPr algn="ctr" hangingPunct="1">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ad eventi eccezionali, </a:t>
            </a:r>
          </a:p>
          <a:p>
            <a:pPr algn="ctr" hangingPunct="1">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non ricorrenti</a:t>
            </a:r>
          </a:p>
        </p:txBody>
      </p:sp>
      <p:sp>
        <p:nvSpPr>
          <p:cNvPr id="18" name="Rectangle 49">
            <a:extLst>
              <a:ext uri="{FF2B5EF4-FFF2-40B4-BE49-F238E27FC236}">
                <a16:creationId xmlns:a16="http://schemas.microsoft.com/office/drawing/2014/main" id="{B1CAE98B-E851-4855-A43C-1B30F47E5CF8}"/>
              </a:ext>
            </a:extLst>
          </p:cNvPr>
          <p:cNvSpPr>
            <a:spLocks noChangeArrowheads="1"/>
          </p:cNvSpPr>
          <p:nvPr/>
        </p:nvSpPr>
        <p:spPr bwMode="auto">
          <a:xfrm>
            <a:off x="5563871" y="3181362"/>
            <a:ext cx="2480308" cy="647700"/>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p>
            <a:pPr algn="ctr" hangingPunct="1">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“SPARTIACQUE”</a:t>
            </a:r>
          </a:p>
        </p:txBody>
      </p:sp>
      <p:sp>
        <p:nvSpPr>
          <p:cNvPr id="19" name="AutoShape 50">
            <a:extLst>
              <a:ext uri="{FF2B5EF4-FFF2-40B4-BE49-F238E27FC236}">
                <a16:creationId xmlns:a16="http://schemas.microsoft.com/office/drawing/2014/main" id="{B982DDD2-B4B3-429E-9B66-5B7DA9D914A8}"/>
              </a:ext>
            </a:extLst>
          </p:cNvPr>
          <p:cNvSpPr>
            <a:spLocks noChangeArrowheads="1"/>
          </p:cNvSpPr>
          <p:nvPr/>
        </p:nvSpPr>
        <p:spPr bwMode="auto">
          <a:xfrm>
            <a:off x="4061557" y="3361544"/>
            <a:ext cx="1601473" cy="287337"/>
          </a:xfrm>
          <a:prstGeom prst="leftArrow">
            <a:avLst>
              <a:gd name="adj1" fmla="val 50000"/>
              <a:gd name="adj2" fmla="val 112592"/>
            </a:avLst>
          </a:prstGeom>
          <a:solidFill>
            <a:schemeClr val="accent2"/>
          </a:solidFill>
          <a:ln w="9525">
            <a:solidFill>
              <a:schemeClr val="tx1"/>
            </a:solidFill>
            <a:miter lim="800000"/>
            <a:headEnd/>
            <a:tailEnd/>
          </a:ln>
        </p:spPr>
        <p:txBody>
          <a:bodyPr wrap="none" anchor="ctr"/>
          <a:lstStyle/>
          <a:p>
            <a:endParaRPr lang="it-IT" altLang="it-IT">
              <a:solidFill>
                <a:schemeClr val="tx1">
                  <a:lumMod val="75000"/>
                  <a:lumOff val="25000"/>
                </a:schemeClr>
              </a:solidFill>
              <a:latin typeface="Century Gothic" panose="020B0502020202020204" pitchFamily="34" charset="0"/>
            </a:endParaRPr>
          </a:p>
        </p:txBody>
      </p:sp>
      <p:sp>
        <p:nvSpPr>
          <p:cNvPr id="20" name="AutoShape 50">
            <a:extLst>
              <a:ext uri="{FF2B5EF4-FFF2-40B4-BE49-F238E27FC236}">
                <a16:creationId xmlns:a16="http://schemas.microsoft.com/office/drawing/2014/main" id="{34806992-196A-834D-AFD1-F496A22E330A}"/>
              </a:ext>
            </a:extLst>
          </p:cNvPr>
          <p:cNvSpPr>
            <a:spLocks noChangeArrowheads="1"/>
          </p:cNvSpPr>
          <p:nvPr/>
        </p:nvSpPr>
        <p:spPr bwMode="auto">
          <a:xfrm>
            <a:off x="4061557" y="2179820"/>
            <a:ext cx="1601473" cy="287337"/>
          </a:xfrm>
          <a:prstGeom prst="leftArrow">
            <a:avLst>
              <a:gd name="adj1" fmla="val 50000"/>
              <a:gd name="adj2" fmla="val 112592"/>
            </a:avLst>
          </a:prstGeom>
          <a:solidFill>
            <a:schemeClr val="accent2"/>
          </a:solidFill>
          <a:ln w="9525">
            <a:solidFill>
              <a:schemeClr val="tx1"/>
            </a:solidFill>
            <a:miter lim="800000"/>
            <a:headEnd/>
            <a:tailEnd/>
          </a:ln>
        </p:spPr>
        <p:txBody>
          <a:bodyPr wrap="none" anchor="ctr"/>
          <a:lstStyle/>
          <a:p>
            <a:endParaRPr lang="it-IT" altLang="it-IT">
              <a:solidFill>
                <a:schemeClr val="tx1">
                  <a:lumMod val="75000"/>
                  <a:lumOff val="25000"/>
                </a:schemeClr>
              </a:solidFill>
              <a:latin typeface="Century Gothic" panose="020B0502020202020204" pitchFamily="34" charset="0"/>
            </a:endParaRPr>
          </a:p>
        </p:txBody>
      </p:sp>
    </p:spTree>
    <p:extLst>
      <p:ext uri="{BB962C8B-B14F-4D97-AF65-F5344CB8AC3E}">
        <p14:creationId xmlns:p14="http://schemas.microsoft.com/office/powerpoint/2010/main" val="339318237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C8CFD492-CC58-3D4C-A351-AD8949465EBB}" type="slidenum">
              <a:rPr kumimoji="0" lang="it-IT"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60</a:t>
            </a:fld>
            <a:endParaRPr kumimoji="0" lang="it-IT" sz="11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srgbClr val="002060"/>
              </a:solidFill>
              <a:effectLst/>
              <a:uLnTx/>
              <a:uFillTx/>
              <a:latin typeface="Century Gothic" panose="020B0502020202020204" pitchFamily="34" charset="0"/>
              <a:ea typeface="+mn-ea"/>
              <a:cs typeface="+mn-cs"/>
            </a:endParaRPr>
          </a:p>
        </p:txBody>
      </p:sp>
      <p:sp>
        <p:nvSpPr>
          <p:cNvPr id="13" name="Rectangle 3">
            <a:extLst>
              <a:ext uri="{FF2B5EF4-FFF2-40B4-BE49-F238E27FC236}">
                <a16:creationId xmlns:a16="http://schemas.microsoft.com/office/drawing/2014/main" id="{FA4127A5-C228-C34B-8442-F161442B8863}"/>
              </a:ext>
            </a:extLst>
          </p:cNvPr>
          <p:cNvSpPr>
            <a:spLocks noChangeArrowheads="1"/>
          </p:cNvSpPr>
          <p:nvPr/>
        </p:nvSpPr>
        <p:spPr bwMode="auto">
          <a:xfrm>
            <a:off x="1213616" y="3179762"/>
            <a:ext cx="7146627" cy="400736"/>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wrap="square" lIns="92059" tIns="46030" rIns="92059" bIns="46030">
            <a:spAutoFit/>
          </a:bodyPr>
          <a:lstStyle/>
          <a:p>
            <a:pPr marL="0" marR="0" lvl="0" indent="0" algn="ctr" defTabSz="914400" rtl="0" eaLnBrk="0"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Arial" charset="0"/>
                <a:cs typeface="Arial" charset="0"/>
              </a:rPr>
              <a:t>Il modello funzionale (o gestionale) di riclassificazione</a:t>
            </a:r>
          </a:p>
        </p:txBody>
      </p:sp>
      <p:sp>
        <p:nvSpPr>
          <p:cNvPr id="14" name="AutoShape 6">
            <a:extLst>
              <a:ext uri="{FF2B5EF4-FFF2-40B4-BE49-F238E27FC236}">
                <a16:creationId xmlns:a16="http://schemas.microsoft.com/office/drawing/2014/main" id="{1964B606-F84F-9E4C-9870-8EBE5D536BA2}"/>
              </a:ext>
            </a:extLst>
          </p:cNvPr>
          <p:cNvSpPr>
            <a:spLocks noChangeArrowheads="1"/>
          </p:cNvSpPr>
          <p:nvPr/>
        </p:nvSpPr>
        <p:spPr bwMode="auto">
          <a:xfrm>
            <a:off x="348429" y="2890837"/>
            <a:ext cx="679205" cy="976313"/>
          </a:xfrm>
          <a:prstGeom prst="rightArrowCallout">
            <a:avLst>
              <a:gd name="adj1" fmla="val 35673"/>
              <a:gd name="adj2" fmla="val 35673"/>
              <a:gd name="adj3" fmla="val 16667"/>
              <a:gd name="adj4" fmla="val 66667"/>
            </a:avLst>
          </a:prstGeom>
          <a:ln>
            <a:headEnd/>
            <a:tailEnd/>
          </a:ln>
        </p:spPr>
        <p:style>
          <a:lnRef idx="1">
            <a:schemeClr val="accent4"/>
          </a:lnRef>
          <a:fillRef idx="2">
            <a:schemeClr val="accent4"/>
          </a:fillRef>
          <a:effectRef idx="1">
            <a:schemeClr val="accent4"/>
          </a:effectRef>
          <a:fontRef idx="minor">
            <a:schemeClr val="dk1"/>
          </a:fontRef>
        </p:style>
        <p:txBody>
          <a:bodyPr wrap="none" lIns="92075" tIns="46038" rIns="92075" bIns="46038"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altLang="it-IT"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mn-ea"/>
                <a:cs typeface="Arial" panose="020B0604020202020204" pitchFamily="34" charset="0"/>
              </a:rPr>
              <a:t>2</a:t>
            </a:r>
          </a:p>
        </p:txBody>
      </p:sp>
    </p:spTree>
    <p:extLst>
      <p:ext uri="{BB962C8B-B14F-4D97-AF65-F5344CB8AC3E}">
        <p14:creationId xmlns:p14="http://schemas.microsoft.com/office/powerpoint/2010/main" val="127483105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3" y="3508"/>
            <a:ext cx="445902"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C8CFD492-CC58-3D4C-A351-AD8949465EBB}" type="slidenum">
              <a:rPr kumimoji="0" lang="it-IT"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61</a:t>
            </a:fld>
            <a:endParaRPr kumimoji="0" lang="it-IT" sz="11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it-IT" sz="1800" b="1" i="0" u="none" strike="noStrike" kern="1200" cap="none" spc="0" normalizeH="0" baseline="0" noProof="0" dirty="0">
                <a:ln>
                  <a:noFill/>
                </a:ln>
                <a:solidFill>
                  <a:srgbClr val="002060"/>
                </a:solidFill>
                <a:effectLst/>
                <a:uLnTx/>
                <a:uFillTx/>
                <a:latin typeface="Century Gothic" panose="020B0502020202020204" pitchFamily="34" charset="0"/>
                <a:ea typeface="+mn-ea"/>
                <a:cs typeface="+mn-cs"/>
              </a:rPr>
              <a:t>I CONCETTI CHIAVE</a:t>
            </a:r>
          </a:p>
        </p:txBody>
      </p:sp>
      <p:sp>
        <p:nvSpPr>
          <p:cNvPr id="5" name="Oval 2">
            <a:extLst>
              <a:ext uri="{FF2B5EF4-FFF2-40B4-BE49-F238E27FC236}">
                <a16:creationId xmlns:a16="http://schemas.microsoft.com/office/drawing/2014/main" id="{14FA661B-2726-4BAC-89A6-F959AD1C61CB}"/>
              </a:ext>
            </a:extLst>
          </p:cNvPr>
          <p:cNvSpPr>
            <a:spLocks noChangeArrowheads="1"/>
          </p:cNvSpPr>
          <p:nvPr/>
        </p:nvSpPr>
        <p:spPr bwMode="auto">
          <a:xfrm>
            <a:off x="7380287" y="5013325"/>
            <a:ext cx="1512888" cy="863600"/>
          </a:xfrm>
          <a:prstGeom prst="ellipse">
            <a:avLst/>
          </a:prstGeom>
          <a:solidFill>
            <a:srgbClr val="C00000"/>
          </a:solidFill>
          <a:ln w="9525">
            <a:solidFill>
              <a:schemeClr val="tx1"/>
            </a:solidFill>
            <a:round/>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sp>
        <p:nvSpPr>
          <p:cNvPr id="6" name="Text Box 3">
            <a:extLst>
              <a:ext uri="{FF2B5EF4-FFF2-40B4-BE49-F238E27FC236}">
                <a16:creationId xmlns:a16="http://schemas.microsoft.com/office/drawing/2014/main" id="{C0786D5D-26B2-41E3-9A03-0EAE86643A46}"/>
              </a:ext>
            </a:extLst>
          </p:cNvPr>
          <p:cNvSpPr txBox="1">
            <a:spLocks noChangeArrowheads="1"/>
          </p:cNvSpPr>
          <p:nvPr/>
        </p:nvSpPr>
        <p:spPr bwMode="auto">
          <a:xfrm>
            <a:off x="1620837" y="1989138"/>
            <a:ext cx="1271137" cy="388707"/>
          </a:xfrm>
          <a:prstGeom prst="rect">
            <a:avLst/>
          </a:prstGeom>
          <a:solidFill>
            <a:srgbClr val="0070C0"/>
          </a:solidFill>
          <a:ln w="9525">
            <a:noFill/>
            <a:miter lim="800000"/>
            <a:headEnd/>
            <a:tailEnd/>
          </a:ln>
          <a:effectLst/>
        </p:spPr>
        <p:txBody>
          <a:bodyPr wrap="none" lIns="80147" tIns="40074" rIns="80147" bIns="40074">
            <a:spAutoFit/>
          </a:bodyPr>
          <a:lstStyle/>
          <a:p>
            <a:pPr defTabSz="914400" hangingPunct="1">
              <a:lnSpc>
                <a:spcPct val="100000"/>
              </a:lnSpc>
              <a:buClrTx/>
              <a:buSzTx/>
              <a:buFontTx/>
              <a:buNone/>
              <a:defRPr/>
            </a:pPr>
            <a:r>
              <a:rPr lang="it-IT" sz="2000" b="1" dirty="0">
                <a:solidFill>
                  <a:schemeClr val="bg1"/>
                </a:solidFill>
                <a:latin typeface="Century Gothic" panose="020B0502020202020204" pitchFamily="34" charset="0"/>
                <a:ea typeface="Arial" charset="0"/>
                <a:cs typeface="Arial" charset="0"/>
              </a:rPr>
              <a:t>Gestione</a:t>
            </a:r>
          </a:p>
        </p:txBody>
      </p:sp>
      <p:sp>
        <p:nvSpPr>
          <p:cNvPr id="8" name="Text Box 4" descr="Quadretti">
            <a:extLst>
              <a:ext uri="{FF2B5EF4-FFF2-40B4-BE49-F238E27FC236}">
                <a16:creationId xmlns:a16="http://schemas.microsoft.com/office/drawing/2014/main" id="{178131BA-98BF-4295-88D1-5D57BC578B50}"/>
              </a:ext>
            </a:extLst>
          </p:cNvPr>
          <p:cNvSpPr txBox="1">
            <a:spLocks noChangeArrowheads="1"/>
          </p:cNvSpPr>
          <p:nvPr/>
        </p:nvSpPr>
        <p:spPr bwMode="auto">
          <a:xfrm>
            <a:off x="2916237" y="1373188"/>
            <a:ext cx="1800225" cy="404096"/>
          </a:xfrm>
          <a:prstGeom prst="rect">
            <a:avLst/>
          </a:prstGeom>
          <a:solidFill>
            <a:schemeClr val="accent3"/>
          </a:solidFill>
          <a:ln>
            <a:noFill/>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b="1">
                <a:solidFill>
                  <a:schemeClr val="tx1"/>
                </a:solidFill>
                <a:latin typeface="Century Gothic" panose="020B0502020202020204" pitchFamily="34" charset="0"/>
                <a:cs typeface="Arial" panose="020B0604020202020204" pitchFamily="34" charset="0"/>
              </a:rPr>
              <a:t>Ordinaria</a:t>
            </a:r>
          </a:p>
        </p:txBody>
      </p:sp>
      <p:sp>
        <p:nvSpPr>
          <p:cNvPr id="10" name="Text Box 5">
            <a:extLst>
              <a:ext uri="{FF2B5EF4-FFF2-40B4-BE49-F238E27FC236}">
                <a16:creationId xmlns:a16="http://schemas.microsoft.com/office/drawing/2014/main" id="{249E13CB-6304-4661-8BA2-7A5C9AF7BD82}"/>
              </a:ext>
            </a:extLst>
          </p:cNvPr>
          <p:cNvSpPr txBox="1">
            <a:spLocks noChangeArrowheads="1"/>
          </p:cNvSpPr>
          <p:nvPr/>
        </p:nvSpPr>
        <p:spPr bwMode="auto">
          <a:xfrm>
            <a:off x="2934852" y="2636838"/>
            <a:ext cx="1736008" cy="388707"/>
          </a:xfrm>
          <a:prstGeom prst="rect">
            <a:avLst/>
          </a:prstGeom>
          <a:solidFill>
            <a:srgbClr val="F3F8AE"/>
          </a:solidFill>
          <a:ln>
            <a:noFill/>
          </a:ln>
          <a:extLst>
            <a:ext uri="{91240B29-F687-4F45-9708-019B960494DF}">
              <a14:hiddenLine xmlns:a14="http://schemas.microsoft.com/office/drawing/2010/main" w="12700">
                <a:solidFill>
                  <a:srgbClr val="000000"/>
                </a:solidFill>
                <a:miter lim="800000"/>
                <a:headEnd/>
                <a:tailEnd/>
              </a14:hiddenLine>
            </a:ext>
          </a:extLst>
        </p:spPr>
        <p:txBody>
          <a:bodyPr wrap="none"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b="1">
                <a:solidFill>
                  <a:schemeClr val="tx1"/>
                </a:solidFill>
                <a:latin typeface="Century Gothic" panose="020B0502020202020204" pitchFamily="34" charset="0"/>
                <a:cs typeface="Arial" panose="020B0604020202020204" pitchFamily="34" charset="0"/>
              </a:rPr>
              <a:t>Straordinaria</a:t>
            </a:r>
          </a:p>
        </p:txBody>
      </p:sp>
      <p:sp>
        <p:nvSpPr>
          <p:cNvPr id="11" name="Text Box 6" descr="Scacchi piccoli">
            <a:extLst>
              <a:ext uri="{FF2B5EF4-FFF2-40B4-BE49-F238E27FC236}">
                <a16:creationId xmlns:a16="http://schemas.microsoft.com/office/drawing/2014/main" id="{368D180A-F26F-4BF9-B62D-8A6168D3694E}"/>
              </a:ext>
            </a:extLst>
          </p:cNvPr>
          <p:cNvSpPr txBox="1">
            <a:spLocks noChangeArrowheads="1"/>
          </p:cNvSpPr>
          <p:nvPr/>
        </p:nvSpPr>
        <p:spPr bwMode="auto">
          <a:xfrm>
            <a:off x="5437187" y="1012825"/>
            <a:ext cx="1589088" cy="404096"/>
          </a:xfrm>
          <a:prstGeom prst="rect">
            <a:avLst/>
          </a:prstGeom>
          <a:solidFill>
            <a:schemeClr val="accent3"/>
          </a:solidFill>
          <a:ln>
            <a:noFill/>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b="1">
                <a:solidFill>
                  <a:schemeClr val="tx1"/>
                </a:solidFill>
                <a:latin typeface="Century Gothic" panose="020B0502020202020204" pitchFamily="34" charset="0"/>
                <a:cs typeface="Arial" panose="020B0604020202020204" pitchFamily="34" charset="0"/>
              </a:rPr>
              <a:t>Operativa</a:t>
            </a:r>
          </a:p>
        </p:txBody>
      </p:sp>
      <p:sp>
        <p:nvSpPr>
          <p:cNvPr id="12" name="Text Box 7" descr="Scacchi piccoli">
            <a:extLst>
              <a:ext uri="{FF2B5EF4-FFF2-40B4-BE49-F238E27FC236}">
                <a16:creationId xmlns:a16="http://schemas.microsoft.com/office/drawing/2014/main" id="{E48448A5-83C8-4950-B73C-A79A976FFCBF}"/>
              </a:ext>
            </a:extLst>
          </p:cNvPr>
          <p:cNvSpPr txBox="1">
            <a:spLocks noChangeArrowheads="1"/>
          </p:cNvSpPr>
          <p:nvPr/>
        </p:nvSpPr>
        <p:spPr bwMode="auto">
          <a:xfrm>
            <a:off x="5437187" y="1916113"/>
            <a:ext cx="1584325" cy="404096"/>
          </a:xfrm>
          <a:prstGeom prst="rect">
            <a:avLst/>
          </a:prstGeom>
          <a:solidFill>
            <a:schemeClr val="accent3"/>
          </a:solidFill>
          <a:ln>
            <a:noFill/>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b="1">
                <a:solidFill>
                  <a:schemeClr val="tx1"/>
                </a:solidFill>
                <a:latin typeface="Century Gothic" panose="020B0502020202020204" pitchFamily="34" charset="0"/>
                <a:cs typeface="Arial" panose="020B0604020202020204" pitchFamily="34" charset="0"/>
              </a:rPr>
              <a:t>Finanziaria</a:t>
            </a:r>
          </a:p>
        </p:txBody>
      </p:sp>
      <p:cxnSp>
        <p:nvCxnSpPr>
          <p:cNvPr id="13" name="AutoShape 9">
            <a:extLst>
              <a:ext uri="{FF2B5EF4-FFF2-40B4-BE49-F238E27FC236}">
                <a16:creationId xmlns:a16="http://schemas.microsoft.com/office/drawing/2014/main" id="{A2620E73-6C11-4467-BCDD-5AF482A1874E}"/>
              </a:ext>
            </a:extLst>
          </p:cNvPr>
          <p:cNvCxnSpPr>
            <a:cxnSpLocks noChangeShapeType="1"/>
            <a:stCxn id="6" idx="0"/>
            <a:endCxn id="8" idx="1"/>
          </p:cNvCxnSpPr>
          <p:nvPr/>
        </p:nvCxnSpPr>
        <p:spPr bwMode="auto">
          <a:xfrm rot="5400000" flipH="1" flipV="1">
            <a:off x="2379370" y="1452272"/>
            <a:ext cx="413902" cy="659831"/>
          </a:xfrm>
          <a:prstGeom prst="bentConnector2">
            <a:avLst/>
          </a:prstGeom>
          <a:noFill/>
          <a:ln w="76200">
            <a:solidFill>
              <a:srgbClr val="0033CC"/>
            </a:solidFill>
            <a:miter lim="800000"/>
            <a:headEnd/>
            <a:tailEnd type="triangle" w="med" len="med"/>
          </a:ln>
          <a:extLst>
            <a:ext uri="{909E8E84-426E-40DD-AFC4-6F175D3DCCD1}">
              <a14:hiddenFill xmlns:a14="http://schemas.microsoft.com/office/drawing/2010/main">
                <a:noFill/>
              </a14:hiddenFill>
            </a:ext>
          </a:extLst>
        </p:spPr>
      </p:cxnSp>
      <p:cxnSp>
        <p:nvCxnSpPr>
          <p:cNvPr id="14" name="AutoShape 10">
            <a:extLst>
              <a:ext uri="{FF2B5EF4-FFF2-40B4-BE49-F238E27FC236}">
                <a16:creationId xmlns:a16="http://schemas.microsoft.com/office/drawing/2014/main" id="{3803342A-1730-455A-9E7F-690502C56CCA}"/>
              </a:ext>
            </a:extLst>
          </p:cNvPr>
          <p:cNvCxnSpPr>
            <a:cxnSpLocks noChangeShapeType="1"/>
            <a:stCxn id="6" idx="2"/>
            <a:endCxn id="10" idx="1"/>
          </p:cNvCxnSpPr>
          <p:nvPr/>
        </p:nvCxnSpPr>
        <p:spPr bwMode="auto">
          <a:xfrm rot="16200000" flipH="1">
            <a:off x="2368956" y="2265295"/>
            <a:ext cx="453347" cy="678446"/>
          </a:xfrm>
          <a:prstGeom prst="bentConnector2">
            <a:avLst/>
          </a:prstGeom>
          <a:noFill/>
          <a:ln w="76200">
            <a:solidFill>
              <a:srgbClr val="0033CC"/>
            </a:solidFill>
            <a:miter lim="800000"/>
            <a:headEnd/>
            <a:tailEnd type="triangle" w="med" len="med"/>
          </a:ln>
          <a:extLst>
            <a:ext uri="{909E8E84-426E-40DD-AFC4-6F175D3DCCD1}">
              <a14:hiddenFill xmlns:a14="http://schemas.microsoft.com/office/drawing/2010/main">
                <a:noFill/>
              </a14:hiddenFill>
            </a:ext>
          </a:extLst>
        </p:spPr>
      </p:cxnSp>
      <p:cxnSp>
        <p:nvCxnSpPr>
          <p:cNvPr id="15" name="AutoShape 11">
            <a:extLst>
              <a:ext uri="{FF2B5EF4-FFF2-40B4-BE49-F238E27FC236}">
                <a16:creationId xmlns:a16="http://schemas.microsoft.com/office/drawing/2014/main" id="{371D1418-0750-4DF9-A70E-979F7698DABA}"/>
              </a:ext>
            </a:extLst>
          </p:cNvPr>
          <p:cNvCxnSpPr>
            <a:cxnSpLocks noChangeShapeType="1"/>
            <a:stCxn id="8" idx="3"/>
            <a:endCxn id="11" idx="1"/>
          </p:cNvCxnSpPr>
          <p:nvPr/>
        </p:nvCxnSpPr>
        <p:spPr bwMode="auto">
          <a:xfrm flipV="1">
            <a:off x="4716462" y="1214873"/>
            <a:ext cx="720725" cy="360363"/>
          </a:xfrm>
          <a:prstGeom prst="bentConnector3">
            <a:avLst>
              <a:gd name="adj1" fmla="val 50000"/>
            </a:avLst>
          </a:prstGeom>
          <a:noFill/>
          <a:ln w="76200">
            <a:solidFill>
              <a:srgbClr val="0033CC"/>
            </a:solidFill>
            <a:miter lim="800000"/>
            <a:headEnd/>
            <a:tailEnd type="triangle" w="med" len="med"/>
          </a:ln>
          <a:extLst>
            <a:ext uri="{909E8E84-426E-40DD-AFC4-6F175D3DCCD1}">
              <a14:hiddenFill xmlns:a14="http://schemas.microsoft.com/office/drawing/2010/main">
                <a:noFill/>
              </a14:hiddenFill>
            </a:ext>
          </a:extLst>
        </p:spPr>
      </p:cxnSp>
      <p:cxnSp>
        <p:nvCxnSpPr>
          <p:cNvPr id="16" name="AutoShape 12">
            <a:extLst>
              <a:ext uri="{FF2B5EF4-FFF2-40B4-BE49-F238E27FC236}">
                <a16:creationId xmlns:a16="http://schemas.microsoft.com/office/drawing/2014/main" id="{D984C230-B225-4D39-89C4-5C09332EA43D}"/>
              </a:ext>
            </a:extLst>
          </p:cNvPr>
          <p:cNvCxnSpPr>
            <a:cxnSpLocks noChangeShapeType="1"/>
            <a:stCxn id="8" idx="3"/>
            <a:endCxn id="12" idx="1"/>
          </p:cNvCxnSpPr>
          <p:nvPr/>
        </p:nvCxnSpPr>
        <p:spPr bwMode="auto">
          <a:xfrm>
            <a:off x="4716462" y="1575236"/>
            <a:ext cx="720725" cy="542925"/>
          </a:xfrm>
          <a:prstGeom prst="bentConnector3">
            <a:avLst>
              <a:gd name="adj1" fmla="val 50000"/>
            </a:avLst>
          </a:prstGeom>
          <a:noFill/>
          <a:ln w="76200">
            <a:solidFill>
              <a:srgbClr val="0033CC"/>
            </a:solidFill>
            <a:miter lim="800000"/>
            <a:headEnd/>
            <a:tailEnd type="triangle" w="med" len="med"/>
          </a:ln>
          <a:extLst>
            <a:ext uri="{909E8E84-426E-40DD-AFC4-6F175D3DCCD1}">
              <a14:hiddenFill xmlns:a14="http://schemas.microsoft.com/office/drawing/2010/main">
                <a:noFill/>
              </a14:hiddenFill>
            </a:ext>
          </a:extLst>
        </p:spPr>
      </p:cxnSp>
      <p:cxnSp>
        <p:nvCxnSpPr>
          <p:cNvPr id="17" name="AutoShape 13">
            <a:extLst>
              <a:ext uri="{FF2B5EF4-FFF2-40B4-BE49-F238E27FC236}">
                <a16:creationId xmlns:a16="http://schemas.microsoft.com/office/drawing/2014/main" id="{5BA71CBF-716A-42C3-8C7F-09A41137B547}"/>
              </a:ext>
            </a:extLst>
          </p:cNvPr>
          <p:cNvCxnSpPr>
            <a:cxnSpLocks noChangeShapeType="1"/>
            <a:stCxn id="11" idx="3"/>
            <a:endCxn id="31" idx="6"/>
          </p:cNvCxnSpPr>
          <p:nvPr/>
        </p:nvCxnSpPr>
        <p:spPr bwMode="auto">
          <a:xfrm>
            <a:off x="7026275" y="1214873"/>
            <a:ext cx="1666875" cy="1935521"/>
          </a:xfrm>
          <a:prstGeom prst="bentConnector3">
            <a:avLst>
              <a:gd name="adj1" fmla="val 113714"/>
            </a:avLst>
          </a:prstGeom>
          <a:noFill/>
          <a:ln w="76200">
            <a:solidFill>
              <a:schemeClr val="accent6">
                <a:lumMod val="75000"/>
              </a:schemeClr>
            </a:solidFill>
            <a:prstDash val="sysDot"/>
            <a:miter lim="800000"/>
            <a:headEnd/>
            <a:tailEnd/>
          </a:ln>
          <a:extLst>
            <a:ext uri="{909E8E84-426E-40DD-AFC4-6F175D3DCCD1}">
              <a14:hiddenFill xmlns:a14="http://schemas.microsoft.com/office/drawing/2010/main">
                <a:noFill/>
              </a14:hiddenFill>
            </a:ext>
          </a:extLst>
        </p:spPr>
      </p:cxnSp>
      <p:sp>
        <p:nvSpPr>
          <p:cNvPr id="18" name="Text Box 15">
            <a:extLst>
              <a:ext uri="{FF2B5EF4-FFF2-40B4-BE49-F238E27FC236}">
                <a16:creationId xmlns:a16="http://schemas.microsoft.com/office/drawing/2014/main" id="{C3DB9D50-D6FA-41EA-99B0-17B5AD780AF5}"/>
              </a:ext>
            </a:extLst>
          </p:cNvPr>
          <p:cNvSpPr txBox="1">
            <a:spLocks noChangeArrowheads="1"/>
          </p:cNvSpPr>
          <p:nvPr/>
        </p:nvSpPr>
        <p:spPr bwMode="auto">
          <a:xfrm>
            <a:off x="250824" y="1916113"/>
            <a:ext cx="129857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600" b="1" dirty="0">
                <a:solidFill>
                  <a:schemeClr val="tx1">
                    <a:lumMod val="75000"/>
                    <a:lumOff val="25000"/>
                  </a:schemeClr>
                </a:solidFill>
                <a:latin typeface="Century Gothic" panose="020B0502020202020204" pitchFamily="34" charset="0"/>
              </a:rPr>
              <a:t>A) Aree di gestione</a:t>
            </a:r>
          </a:p>
        </p:txBody>
      </p:sp>
      <p:sp>
        <p:nvSpPr>
          <p:cNvPr id="19" name="Text Box 16">
            <a:extLst>
              <a:ext uri="{FF2B5EF4-FFF2-40B4-BE49-F238E27FC236}">
                <a16:creationId xmlns:a16="http://schemas.microsoft.com/office/drawing/2014/main" id="{F35EFC23-872F-435B-A78A-F155483808BF}"/>
              </a:ext>
            </a:extLst>
          </p:cNvPr>
          <p:cNvSpPr txBox="1">
            <a:spLocks noChangeArrowheads="1"/>
          </p:cNvSpPr>
          <p:nvPr/>
        </p:nvSpPr>
        <p:spPr bwMode="auto">
          <a:xfrm>
            <a:off x="250825" y="4292600"/>
            <a:ext cx="13700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600" b="1" dirty="0">
                <a:solidFill>
                  <a:schemeClr val="tx1">
                    <a:lumMod val="75000"/>
                    <a:lumOff val="25000"/>
                  </a:schemeClr>
                </a:solidFill>
                <a:latin typeface="Century Gothic" panose="020B0502020202020204" pitchFamily="34" charset="0"/>
              </a:rPr>
              <a:t>B) Gestione operativa e ciclo operativo</a:t>
            </a:r>
          </a:p>
        </p:txBody>
      </p:sp>
      <p:sp>
        <p:nvSpPr>
          <p:cNvPr id="20" name="Text Box 17" descr="Scacchi piccoli">
            <a:extLst>
              <a:ext uri="{FF2B5EF4-FFF2-40B4-BE49-F238E27FC236}">
                <a16:creationId xmlns:a16="http://schemas.microsoft.com/office/drawing/2014/main" id="{33943CDB-F80D-4F78-AF44-B364834AF424}"/>
              </a:ext>
            </a:extLst>
          </p:cNvPr>
          <p:cNvSpPr txBox="1">
            <a:spLocks noChangeArrowheads="1"/>
          </p:cNvSpPr>
          <p:nvPr/>
        </p:nvSpPr>
        <p:spPr bwMode="auto">
          <a:xfrm>
            <a:off x="7524750" y="1557338"/>
            <a:ext cx="1223962" cy="404096"/>
          </a:xfrm>
          <a:prstGeom prst="rect">
            <a:avLst/>
          </a:prstGeom>
          <a:solidFill>
            <a:schemeClr val="accent3"/>
          </a:solidFill>
          <a:ln>
            <a:noFill/>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b="1">
                <a:solidFill>
                  <a:schemeClr val="tx1"/>
                </a:solidFill>
                <a:latin typeface="Century Gothic" panose="020B0502020202020204" pitchFamily="34" charset="0"/>
                <a:cs typeface="Arial" panose="020B0604020202020204" pitchFamily="34" charset="0"/>
              </a:rPr>
              <a:t>Attiva</a:t>
            </a:r>
          </a:p>
        </p:txBody>
      </p:sp>
      <p:sp>
        <p:nvSpPr>
          <p:cNvPr id="21" name="Text Box 18" descr="Scacchi piccoli">
            <a:extLst>
              <a:ext uri="{FF2B5EF4-FFF2-40B4-BE49-F238E27FC236}">
                <a16:creationId xmlns:a16="http://schemas.microsoft.com/office/drawing/2014/main" id="{71744500-FB3C-45B1-8E54-F74BD67A4E4F}"/>
              </a:ext>
            </a:extLst>
          </p:cNvPr>
          <p:cNvSpPr txBox="1">
            <a:spLocks noChangeArrowheads="1"/>
          </p:cNvSpPr>
          <p:nvPr/>
        </p:nvSpPr>
        <p:spPr bwMode="auto">
          <a:xfrm>
            <a:off x="7524750" y="2276475"/>
            <a:ext cx="1223962" cy="404096"/>
          </a:xfrm>
          <a:prstGeom prst="rect">
            <a:avLst/>
          </a:prstGeom>
          <a:solidFill>
            <a:schemeClr val="accent3"/>
          </a:solidFill>
          <a:ln>
            <a:noFill/>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2000" b="1">
                <a:solidFill>
                  <a:schemeClr val="tx1"/>
                </a:solidFill>
                <a:latin typeface="Century Gothic" panose="020B0502020202020204" pitchFamily="34" charset="0"/>
                <a:cs typeface="Arial" panose="020B0604020202020204" pitchFamily="34" charset="0"/>
              </a:rPr>
              <a:t>Passiva</a:t>
            </a:r>
          </a:p>
        </p:txBody>
      </p:sp>
      <p:cxnSp>
        <p:nvCxnSpPr>
          <p:cNvPr id="22" name="AutoShape 19">
            <a:extLst>
              <a:ext uri="{FF2B5EF4-FFF2-40B4-BE49-F238E27FC236}">
                <a16:creationId xmlns:a16="http://schemas.microsoft.com/office/drawing/2014/main" id="{A8633DD3-C8A5-4888-9EEE-7FE712A08FA2}"/>
              </a:ext>
            </a:extLst>
          </p:cNvPr>
          <p:cNvCxnSpPr>
            <a:cxnSpLocks noChangeShapeType="1"/>
            <a:stCxn id="12" idx="3"/>
            <a:endCxn id="20" idx="1"/>
          </p:cNvCxnSpPr>
          <p:nvPr/>
        </p:nvCxnSpPr>
        <p:spPr bwMode="auto">
          <a:xfrm flipV="1">
            <a:off x="7021512" y="1759386"/>
            <a:ext cx="503238" cy="358775"/>
          </a:xfrm>
          <a:prstGeom prst="bentConnector3">
            <a:avLst>
              <a:gd name="adj1" fmla="val 50000"/>
            </a:avLst>
          </a:prstGeom>
          <a:noFill/>
          <a:ln w="76200">
            <a:solidFill>
              <a:srgbClr val="0033CC"/>
            </a:solidFill>
            <a:miter lim="800000"/>
            <a:headEnd/>
            <a:tailEnd type="triangle" w="med" len="med"/>
          </a:ln>
          <a:extLst>
            <a:ext uri="{909E8E84-426E-40DD-AFC4-6F175D3DCCD1}">
              <a14:hiddenFill xmlns:a14="http://schemas.microsoft.com/office/drawing/2010/main">
                <a:noFill/>
              </a14:hiddenFill>
            </a:ext>
          </a:extLst>
        </p:spPr>
      </p:cxnSp>
      <p:cxnSp>
        <p:nvCxnSpPr>
          <p:cNvPr id="23" name="AutoShape 20">
            <a:extLst>
              <a:ext uri="{FF2B5EF4-FFF2-40B4-BE49-F238E27FC236}">
                <a16:creationId xmlns:a16="http://schemas.microsoft.com/office/drawing/2014/main" id="{283FAEA4-5B24-4E39-A7E9-207034F829A9}"/>
              </a:ext>
            </a:extLst>
          </p:cNvPr>
          <p:cNvCxnSpPr>
            <a:cxnSpLocks noChangeShapeType="1"/>
            <a:stCxn id="12" idx="3"/>
            <a:endCxn id="21" idx="1"/>
          </p:cNvCxnSpPr>
          <p:nvPr/>
        </p:nvCxnSpPr>
        <p:spPr bwMode="auto">
          <a:xfrm>
            <a:off x="7021512" y="2118161"/>
            <a:ext cx="503238" cy="360362"/>
          </a:xfrm>
          <a:prstGeom prst="bentConnector3">
            <a:avLst>
              <a:gd name="adj1" fmla="val 50000"/>
            </a:avLst>
          </a:prstGeom>
          <a:noFill/>
          <a:ln w="76200">
            <a:solidFill>
              <a:srgbClr val="0033CC"/>
            </a:solidFill>
            <a:miter lim="800000"/>
            <a:headEnd/>
            <a:tailEnd type="triangle" w="med" len="med"/>
          </a:ln>
          <a:extLst>
            <a:ext uri="{909E8E84-426E-40DD-AFC4-6F175D3DCCD1}">
              <a14:hiddenFill xmlns:a14="http://schemas.microsoft.com/office/drawing/2010/main">
                <a:noFill/>
              </a14:hiddenFill>
            </a:ext>
          </a:extLst>
        </p:spPr>
      </p:cxnSp>
      <p:sp>
        <p:nvSpPr>
          <p:cNvPr id="24" name="Text Box 21">
            <a:extLst>
              <a:ext uri="{FF2B5EF4-FFF2-40B4-BE49-F238E27FC236}">
                <a16:creationId xmlns:a16="http://schemas.microsoft.com/office/drawing/2014/main" id="{E010CF86-80EB-4DF6-BEE3-C17708DE6D31}"/>
              </a:ext>
            </a:extLst>
          </p:cNvPr>
          <p:cNvSpPr txBox="1">
            <a:spLocks noChangeArrowheads="1"/>
          </p:cNvSpPr>
          <p:nvPr/>
        </p:nvSpPr>
        <p:spPr bwMode="auto">
          <a:xfrm>
            <a:off x="2413000" y="3789363"/>
            <a:ext cx="2159000" cy="530284"/>
          </a:xfrm>
          <a:prstGeom prst="rect">
            <a:avLst/>
          </a:prstGeom>
          <a:solidFill>
            <a:srgbClr val="0070C0"/>
          </a:solidFill>
          <a:ln w="9525">
            <a:noFill/>
            <a:miter lim="800000"/>
            <a:headEnd/>
            <a:tailEnd/>
          </a:ln>
          <a:effectLst/>
        </p:spPr>
        <p:txBody>
          <a:bodyPr lIns="80147" tIns="40074" rIns="80147" bIns="40074">
            <a:spAutoFit/>
          </a:bodyPr>
          <a:lstStyle/>
          <a:p>
            <a:pPr algn="ctr" defTabSz="914400" hangingPunct="1">
              <a:lnSpc>
                <a:spcPct val="73000"/>
              </a:lnSpc>
              <a:buClrTx/>
              <a:buSzTx/>
              <a:buFontTx/>
              <a:buNone/>
              <a:defRPr/>
            </a:pPr>
            <a:r>
              <a:rPr lang="it-IT" sz="2000" b="1" dirty="0">
                <a:solidFill>
                  <a:schemeClr val="bg1"/>
                </a:solidFill>
                <a:latin typeface="Century Gothic" panose="020B0502020202020204" pitchFamily="34" charset="0"/>
                <a:ea typeface="Arial" charset="0"/>
                <a:cs typeface="Arial" charset="0"/>
              </a:rPr>
              <a:t>Dimensione strutturale</a:t>
            </a:r>
          </a:p>
        </p:txBody>
      </p:sp>
      <p:sp>
        <p:nvSpPr>
          <p:cNvPr id="25" name="Text Box 22">
            <a:extLst>
              <a:ext uri="{FF2B5EF4-FFF2-40B4-BE49-F238E27FC236}">
                <a16:creationId xmlns:a16="http://schemas.microsoft.com/office/drawing/2014/main" id="{CAD58EDE-D302-493B-B351-9D8F072AB21D}"/>
              </a:ext>
            </a:extLst>
          </p:cNvPr>
          <p:cNvSpPr txBox="1">
            <a:spLocks noChangeArrowheads="1"/>
          </p:cNvSpPr>
          <p:nvPr/>
        </p:nvSpPr>
        <p:spPr bwMode="auto">
          <a:xfrm>
            <a:off x="2413000" y="5156200"/>
            <a:ext cx="2159000" cy="530284"/>
          </a:xfrm>
          <a:prstGeom prst="rect">
            <a:avLst/>
          </a:prstGeom>
          <a:solidFill>
            <a:srgbClr val="0070C0"/>
          </a:solidFill>
          <a:ln w="9525">
            <a:noFill/>
            <a:miter lim="800000"/>
            <a:headEnd/>
            <a:tailEnd/>
          </a:ln>
          <a:effectLst/>
        </p:spPr>
        <p:txBody>
          <a:bodyPr lIns="80147" tIns="40074" rIns="80147" bIns="40074">
            <a:spAutoFit/>
          </a:bodyPr>
          <a:lstStyle/>
          <a:p>
            <a:pPr algn="ctr" defTabSz="914400" hangingPunct="1">
              <a:lnSpc>
                <a:spcPct val="73000"/>
              </a:lnSpc>
              <a:buClrTx/>
              <a:buSzTx/>
              <a:buFontTx/>
              <a:buNone/>
              <a:defRPr/>
            </a:pPr>
            <a:r>
              <a:rPr lang="it-IT" sz="2000" b="1">
                <a:solidFill>
                  <a:schemeClr val="bg1"/>
                </a:solidFill>
                <a:latin typeface="Century Gothic" panose="020B0502020202020204" pitchFamily="34" charset="0"/>
                <a:ea typeface="Arial" charset="0"/>
                <a:cs typeface="Arial" charset="0"/>
              </a:rPr>
              <a:t>Dimensione corrente</a:t>
            </a:r>
          </a:p>
        </p:txBody>
      </p:sp>
      <p:cxnSp>
        <p:nvCxnSpPr>
          <p:cNvPr id="26" name="AutoShape 23">
            <a:extLst>
              <a:ext uri="{FF2B5EF4-FFF2-40B4-BE49-F238E27FC236}">
                <a16:creationId xmlns:a16="http://schemas.microsoft.com/office/drawing/2014/main" id="{B47C6BE8-FAC9-492C-A0F0-1216A89504DF}"/>
              </a:ext>
            </a:extLst>
          </p:cNvPr>
          <p:cNvCxnSpPr>
            <a:cxnSpLocks noChangeShapeType="1"/>
            <a:stCxn id="19" idx="3"/>
            <a:endCxn id="24" idx="1"/>
          </p:cNvCxnSpPr>
          <p:nvPr/>
        </p:nvCxnSpPr>
        <p:spPr bwMode="auto">
          <a:xfrm flipV="1">
            <a:off x="1620837" y="4054505"/>
            <a:ext cx="792163" cy="776704"/>
          </a:xfrm>
          <a:prstGeom prst="bentConnector3">
            <a:avLst>
              <a:gd name="adj1" fmla="val 50000"/>
            </a:avLst>
          </a:prstGeom>
          <a:noFill/>
          <a:ln w="76200">
            <a:solidFill>
              <a:schemeClr val="accent6">
                <a:lumMod val="75000"/>
              </a:schemeClr>
            </a:solidFill>
            <a:prstDash val="sysDot"/>
            <a:miter lim="800000"/>
            <a:headEnd/>
            <a:tailEnd type="triangle" w="med" len="med"/>
          </a:ln>
          <a:extLst>
            <a:ext uri="{909E8E84-426E-40DD-AFC4-6F175D3DCCD1}">
              <a14:hiddenFill xmlns:a14="http://schemas.microsoft.com/office/drawing/2010/main">
                <a:noFill/>
              </a14:hiddenFill>
            </a:ext>
          </a:extLst>
        </p:spPr>
      </p:cxnSp>
      <p:cxnSp>
        <p:nvCxnSpPr>
          <p:cNvPr id="27" name="AutoShape 24">
            <a:extLst>
              <a:ext uri="{FF2B5EF4-FFF2-40B4-BE49-F238E27FC236}">
                <a16:creationId xmlns:a16="http://schemas.microsoft.com/office/drawing/2014/main" id="{BBE8CCDE-86B6-487A-8B86-A139D11F6979}"/>
              </a:ext>
            </a:extLst>
          </p:cNvPr>
          <p:cNvCxnSpPr>
            <a:cxnSpLocks noChangeShapeType="1"/>
            <a:stCxn id="19" idx="3"/>
            <a:endCxn id="25" idx="1"/>
          </p:cNvCxnSpPr>
          <p:nvPr/>
        </p:nvCxnSpPr>
        <p:spPr bwMode="auto">
          <a:xfrm>
            <a:off x="1620837" y="4831209"/>
            <a:ext cx="792163" cy="590133"/>
          </a:xfrm>
          <a:prstGeom prst="bentConnector3">
            <a:avLst>
              <a:gd name="adj1" fmla="val 50000"/>
            </a:avLst>
          </a:prstGeom>
          <a:noFill/>
          <a:ln w="76200">
            <a:solidFill>
              <a:schemeClr val="accent6">
                <a:lumMod val="75000"/>
              </a:schemeClr>
            </a:solidFill>
            <a:prstDash val="sysDot"/>
            <a:miter lim="800000"/>
            <a:headEnd/>
            <a:tailEnd type="triangle" w="med" len="med"/>
          </a:ln>
          <a:extLst>
            <a:ext uri="{909E8E84-426E-40DD-AFC4-6F175D3DCCD1}">
              <a14:hiddenFill xmlns:a14="http://schemas.microsoft.com/office/drawing/2010/main">
                <a:noFill/>
              </a14:hiddenFill>
            </a:ext>
          </a:extLst>
        </p:spPr>
      </p:cxnSp>
      <p:sp>
        <p:nvSpPr>
          <p:cNvPr id="28" name="Text Box 25">
            <a:extLst>
              <a:ext uri="{FF2B5EF4-FFF2-40B4-BE49-F238E27FC236}">
                <a16:creationId xmlns:a16="http://schemas.microsoft.com/office/drawing/2014/main" id="{91CEC29E-DA32-4EEB-AC7D-4BCDAC156CA6}"/>
              </a:ext>
            </a:extLst>
          </p:cNvPr>
          <p:cNvSpPr txBox="1">
            <a:spLocks noChangeArrowheads="1"/>
          </p:cNvSpPr>
          <p:nvPr/>
        </p:nvSpPr>
        <p:spPr bwMode="auto">
          <a:xfrm>
            <a:off x="4716462" y="3657165"/>
            <a:ext cx="2592387" cy="879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lnSpc>
                <a:spcPct val="73000"/>
              </a:lnSpc>
              <a:spcBef>
                <a:spcPct val="50000"/>
              </a:spcBef>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Complesso di operazioni con cui si predispone, conserva e sviluppa </a:t>
            </a:r>
            <a:r>
              <a:rPr lang="it-IT" altLang="it-IT" sz="1400" b="1" dirty="0">
                <a:solidFill>
                  <a:schemeClr val="tx1">
                    <a:lumMod val="75000"/>
                    <a:lumOff val="25000"/>
                  </a:schemeClr>
                </a:solidFill>
                <a:latin typeface="Century Gothic" panose="020B0502020202020204" pitchFamily="34" charset="0"/>
              </a:rPr>
              <a:t>l’apparato produttivo stabile</a:t>
            </a:r>
            <a:r>
              <a:rPr lang="it-IT" altLang="it-IT" sz="1400" dirty="0">
                <a:solidFill>
                  <a:schemeClr val="tx1">
                    <a:lumMod val="75000"/>
                    <a:lumOff val="25000"/>
                  </a:schemeClr>
                </a:solidFill>
                <a:latin typeface="Century Gothic" panose="020B0502020202020204" pitchFamily="34" charset="0"/>
              </a:rPr>
              <a:t> dell’impresa</a:t>
            </a:r>
          </a:p>
        </p:txBody>
      </p:sp>
      <p:sp>
        <p:nvSpPr>
          <p:cNvPr id="29" name="Text Box 26">
            <a:extLst>
              <a:ext uri="{FF2B5EF4-FFF2-40B4-BE49-F238E27FC236}">
                <a16:creationId xmlns:a16="http://schemas.microsoft.com/office/drawing/2014/main" id="{A1BC6CFA-02B2-4394-B0E9-8913C80EC3F5}"/>
              </a:ext>
            </a:extLst>
          </p:cNvPr>
          <p:cNvSpPr txBox="1">
            <a:spLocks noChangeArrowheads="1"/>
          </p:cNvSpPr>
          <p:nvPr/>
        </p:nvSpPr>
        <p:spPr bwMode="auto">
          <a:xfrm>
            <a:off x="4716462" y="5060410"/>
            <a:ext cx="2663825" cy="721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lnSpc>
                <a:spcPct val="73000"/>
              </a:lnSpc>
              <a:spcBef>
                <a:spcPct val="50000"/>
              </a:spcBef>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Complesso quotidiano di operazioni di </a:t>
            </a:r>
            <a:r>
              <a:rPr lang="it-IT" altLang="it-IT" sz="1400" b="1" dirty="0">
                <a:solidFill>
                  <a:schemeClr val="tx1">
                    <a:lumMod val="75000"/>
                    <a:lumOff val="25000"/>
                  </a:schemeClr>
                </a:solidFill>
                <a:latin typeface="Century Gothic" panose="020B0502020202020204" pitchFamily="34" charset="0"/>
              </a:rPr>
              <a:t>acquisto</a:t>
            </a:r>
            <a:r>
              <a:rPr lang="it-IT" altLang="it-IT" sz="1400" dirty="0">
                <a:solidFill>
                  <a:schemeClr val="tx1">
                    <a:lumMod val="75000"/>
                    <a:lumOff val="25000"/>
                  </a:schemeClr>
                </a:solidFill>
                <a:latin typeface="Century Gothic" panose="020B0502020202020204" pitchFamily="34" charset="0"/>
              </a:rPr>
              <a:t> di fattori, loro </a:t>
            </a:r>
            <a:r>
              <a:rPr lang="it-IT" altLang="it-IT" sz="1400" b="1" dirty="0">
                <a:solidFill>
                  <a:schemeClr val="tx1">
                    <a:lumMod val="75000"/>
                    <a:lumOff val="25000"/>
                  </a:schemeClr>
                </a:solidFill>
                <a:latin typeface="Century Gothic" panose="020B0502020202020204" pitchFamily="34" charset="0"/>
              </a:rPr>
              <a:t>trasformazione</a:t>
            </a:r>
            <a:r>
              <a:rPr lang="it-IT" altLang="it-IT" sz="1400" dirty="0">
                <a:solidFill>
                  <a:schemeClr val="tx1">
                    <a:lumMod val="75000"/>
                    <a:lumOff val="25000"/>
                  </a:schemeClr>
                </a:solidFill>
                <a:latin typeface="Century Gothic" panose="020B0502020202020204" pitchFamily="34" charset="0"/>
              </a:rPr>
              <a:t> e </a:t>
            </a:r>
            <a:r>
              <a:rPr lang="it-IT" altLang="it-IT" sz="1400" b="1" dirty="0">
                <a:solidFill>
                  <a:schemeClr val="tx1">
                    <a:lumMod val="75000"/>
                    <a:lumOff val="25000"/>
                  </a:schemeClr>
                </a:solidFill>
                <a:latin typeface="Century Gothic" panose="020B0502020202020204" pitchFamily="34" charset="0"/>
              </a:rPr>
              <a:t>vendita</a:t>
            </a:r>
            <a:r>
              <a:rPr lang="it-IT" altLang="it-IT" sz="1400" dirty="0">
                <a:solidFill>
                  <a:schemeClr val="tx1">
                    <a:lumMod val="75000"/>
                    <a:lumOff val="25000"/>
                  </a:schemeClr>
                </a:solidFill>
                <a:latin typeface="Century Gothic" panose="020B0502020202020204" pitchFamily="34" charset="0"/>
              </a:rPr>
              <a:t> di beni/servizi</a:t>
            </a:r>
          </a:p>
        </p:txBody>
      </p:sp>
      <p:sp>
        <p:nvSpPr>
          <p:cNvPr id="30" name="Oval 27">
            <a:extLst>
              <a:ext uri="{FF2B5EF4-FFF2-40B4-BE49-F238E27FC236}">
                <a16:creationId xmlns:a16="http://schemas.microsoft.com/office/drawing/2014/main" id="{9ECA6EAD-A96C-4CEB-9618-D5A8F1624C14}"/>
              </a:ext>
            </a:extLst>
          </p:cNvPr>
          <p:cNvSpPr>
            <a:spLocks noChangeArrowheads="1"/>
          </p:cNvSpPr>
          <p:nvPr/>
        </p:nvSpPr>
        <p:spPr bwMode="auto">
          <a:xfrm>
            <a:off x="1547812" y="4797425"/>
            <a:ext cx="73025" cy="71438"/>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sp>
        <p:nvSpPr>
          <p:cNvPr id="31" name="Oval 28">
            <a:extLst>
              <a:ext uri="{FF2B5EF4-FFF2-40B4-BE49-F238E27FC236}">
                <a16:creationId xmlns:a16="http://schemas.microsoft.com/office/drawing/2014/main" id="{1FF7CB76-FEFD-47AD-A847-7A8AB397B591}"/>
              </a:ext>
            </a:extLst>
          </p:cNvPr>
          <p:cNvSpPr>
            <a:spLocks noChangeArrowheads="1"/>
          </p:cNvSpPr>
          <p:nvPr/>
        </p:nvSpPr>
        <p:spPr bwMode="auto">
          <a:xfrm>
            <a:off x="8675687" y="3141663"/>
            <a:ext cx="17463" cy="17462"/>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cxnSp>
        <p:nvCxnSpPr>
          <p:cNvPr id="32" name="AutoShape 29">
            <a:extLst>
              <a:ext uri="{FF2B5EF4-FFF2-40B4-BE49-F238E27FC236}">
                <a16:creationId xmlns:a16="http://schemas.microsoft.com/office/drawing/2014/main" id="{F5CD044B-8E22-4333-B9F6-0E8A47EAECE4}"/>
              </a:ext>
            </a:extLst>
          </p:cNvPr>
          <p:cNvCxnSpPr>
            <a:cxnSpLocks noChangeShapeType="1"/>
            <a:stCxn id="31" idx="2"/>
            <a:endCxn id="30" idx="7"/>
          </p:cNvCxnSpPr>
          <p:nvPr/>
        </p:nvCxnSpPr>
        <p:spPr bwMode="auto">
          <a:xfrm rot="10800000" flipV="1">
            <a:off x="1609725" y="3151188"/>
            <a:ext cx="7065962" cy="1657350"/>
          </a:xfrm>
          <a:prstGeom prst="bentConnector2">
            <a:avLst/>
          </a:prstGeom>
          <a:noFill/>
          <a:ln w="76200">
            <a:solidFill>
              <a:schemeClr val="accent6">
                <a:lumMod val="75000"/>
              </a:schemeClr>
            </a:solidFill>
            <a:prstDash val="sysDot"/>
            <a:miter lim="800000"/>
            <a:headEnd/>
            <a:tailEnd/>
          </a:ln>
          <a:extLst>
            <a:ext uri="{909E8E84-426E-40DD-AFC4-6F175D3DCCD1}">
              <a14:hiddenFill xmlns:a14="http://schemas.microsoft.com/office/drawing/2010/main">
                <a:noFill/>
              </a14:hiddenFill>
            </a:ext>
          </a:extLst>
        </p:spPr>
      </p:cxnSp>
      <p:sp>
        <p:nvSpPr>
          <p:cNvPr id="33" name="Text Box 30">
            <a:extLst>
              <a:ext uri="{FF2B5EF4-FFF2-40B4-BE49-F238E27FC236}">
                <a16:creationId xmlns:a16="http://schemas.microsoft.com/office/drawing/2014/main" id="{029F02BF-3DF3-479F-A0C1-BEED8D89E8AA}"/>
              </a:ext>
            </a:extLst>
          </p:cNvPr>
          <p:cNvSpPr txBox="1">
            <a:spLocks noChangeArrowheads="1"/>
          </p:cNvSpPr>
          <p:nvPr/>
        </p:nvSpPr>
        <p:spPr bwMode="auto">
          <a:xfrm>
            <a:off x="7398543" y="5156200"/>
            <a:ext cx="14763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b="1" dirty="0">
                <a:latin typeface="Century Gothic" panose="020B0502020202020204" pitchFamily="34" charset="0"/>
              </a:rPr>
              <a:t>CICLO OPERATIVO</a:t>
            </a:r>
          </a:p>
        </p:txBody>
      </p:sp>
      <p:sp>
        <p:nvSpPr>
          <p:cNvPr id="34" name="Rectangle 31">
            <a:extLst>
              <a:ext uri="{FF2B5EF4-FFF2-40B4-BE49-F238E27FC236}">
                <a16:creationId xmlns:a16="http://schemas.microsoft.com/office/drawing/2014/main" id="{2C5CA558-C55C-4A4A-884C-3F4BF4A05FB8}"/>
              </a:ext>
            </a:extLst>
          </p:cNvPr>
          <p:cNvSpPr>
            <a:spLocks noChangeArrowheads="1"/>
          </p:cNvSpPr>
          <p:nvPr/>
        </p:nvSpPr>
        <p:spPr bwMode="auto">
          <a:xfrm>
            <a:off x="107950" y="981075"/>
            <a:ext cx="8964612" cy="2519363"/>
          </a:xfrm>
          <a:prstGeom prst="rect">
            <a:avLst/>
          </a:prstGeom>
          <a:noFill/>
          <a:ln w="9525" cap="rnd">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sp>
        <p:nvSpPr>
          <p:cNvPr id="35" name="Rectangle 32">
            <a:extLst>
              <a:ext uri="{FF2B5EF4-FFF2-40B4-BE49-F238E27FC236}">
                <a16:creationId xmlns:a16="http://schemas.microsoft.com/office/drawing/2014/main" id="{C581CCB0-779F-4CD8-B903-CC7C77173ED0}"/>
              </a:ext>
            </a:extLst>
          </p:cNvPr>
          <p:cNvSpPr>
            <a:spLocks noChangeArrowheads="1"/>
          </p:cNvSpPr>
          <p:nvPr/>
        </p:nvSpPr>
        <p:spPr bwMode="auto">
          <a:xfrm>
            <a:off x="107950" y="3500438"/>
            <a:ext cx="8964612" cy="2520950"/>
          </a:xfrm>
          <a:prstGeom prst="rect">
            <a:avLst/>
          </a:prstGeom>
          <a:noFill/>
          <a:ln w="9525" cap="rnd">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spTree>
    <p:extLst>
      <p:ext uri="{BB962C8B-B14F-4D97-AF65-F5344CB8AC3E}">
        <p14:creationId xmlns:p14="http://schemas.microsoft.com/office/powerpoint/2010/main" val="152567616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62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SULLE AREE DI GESTIONE…</a:t>
            </a:r>
          </a:p>
        </p:txBody>
      </p:sp>
      <p:sp>
        <p:nvSpPr>
          <p:cNvPr id="5" name="Text Box 4">
            <a:extLst>
              <a:ext uri="{FF2B5EF4-FFF2-40B4-BE49-F238E27FC236}">
                <a16:creationId xmlns:a16="http://schemas.microsoft.com/office/drawing/2014/main" id="{EF4BFB44-0900-4D47-8268-731142C2C056}"/>
              </a:ext>
            </a:extLst>
          </p:cNvPr>
          <p:cNvSpPr txBox="1">
            <a:spLocks noChangeArrowheads="1"/>
          </p:cNvSpPr>
          <p:nvPr/>
        </p:nvSpPr>
        <p:spPr bwMode="auto">
          <a:xfrm>
            <a:off x="2823379" y="1057275"/>
            <a:ext cx="5616575" cy="830997"/>
          </a:xfrm>
          <a:prstGeom prst="rect">
            <a:avLst/>
          </a:prstGeom>
          <a:noFill/>
          <a:ln w="9525" cap="rnd">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Tradizionalmente considera tutte quelle operazioni svolte in modo ricorrente, secondo “l’ordine consueto e duraturo delle cose”</a:t>
            </a:r>
          </a:p>
        </p:txBody>
      </p:sp>
      <p:sp>
        <p:nvSpPr>
          <p:cNvPr id="6" name="Text Box 5">
            <a:extLst>
              <a:ext uri="{FF2B5EF4-FFF2-40B4-BE49-F238E27FC236}">
                <a16:creationId xmlns:a16="http://schemas.microsoft.com/office/drawing/2014/main" id="{BDD054E8-18C7-4EC2-92F5-35FC31C7AF46}"/>
              </a:ext>
            </a:extLst>
          </p:cNvPr>
          <p:cNvSpPr txBox="1">
            <a:spLocks noChangeArrowheads="1"/>
          </p:cNvSpPr>
          <p:nvPr/>
        </p:nvSpPr>
        <p:spPr bwMode="auto">
          <a:xfrm>
            <a:off x="230991" y="1125538"/>
            <a:ext cx="2159000" cy="720725"/>
          </a:xfrm>
          <a:prstGeom prst="rect">
            <a:avLst/>
          </a:prstGeom>
          <a:solidFill>
            <a:schemeClr val="accent5">
              <a:lumMod val="75000"/>
            </a:schemeClr>
          </a:solidFill>
          <a:ln w="9525">
            <a:noFill/>
            <a:miter lim="800000"/>
            <a:headEnd/>
            <a:tailEnd/>
          </a:ln>
          <a:effectLst/>
        </p:spPr>
        <p:txBody>
          <a:bodyPr lIns="80147" tIns="40074" rIns="80147" bIns="40074">
            <a:spAutoFit/>
          </a:bodyPr>
          <a:lstStyle/>
          <a:p>
            <a:pPr algn="ctr" defTabSz="914400" hangingPunct="1">
              <a:lnSpc>
                <a:spcPct val="100000"/>
              </a:lnSpc>
              <a:buClrTx/>
              <a:buSzTx/>
              <a:buFontTx/>
              <a:buNone/>
              <a:defRPr/>
            </a:pPr>
            <a:r>
              <a:rPr lang="it-IT" sz="2000" b="1" dirty="0">
                <a:solidFill>
                  <a:schemeClr val="bg1"/>
                </a:solidFill>
                <a:latin typeface="Century Gothic" panose="020B0502020202020204" pitchFamily="34" charset="0"/>
                <a:ea typeface="Arial" charset="0"/>
                <a:cs typeface="Arial" charset="0"/>
              </a:rPr>
              <a:t>Gestione ordinaria</a:t>
            </a:r>
          </a:p>
        </p:txBody>
      </p:sp>
      <p:sp>
        <p:nvSpPr>
          <p:cNvPr id="8" name="Text Box 6">
            <a:extLst>
              <a:ext uri="{FF2B5EF4-FFF2-40B4-BE49-F238E27FC236}">
                <a16:creationId xmlns:a16="http://schemas.microsoft.com/office/drawing/2014/main" id="{517C440F-B101-4BE4-9555-CA58998393CA}"/>
              </a:ext>
            </a:extLst>
          </p:cNvPr>
          <p:cNvSpPr txBox="1">
            <a:spLocks noChangeArrowheads="1"/>
          </p:cNvSpPr>
          <p:nvPr/>
        </p:nvSpPr>
        <p:spPr bwMode="auto">
          <a:xfrm>
            <a:off x="230991" y="2133600"/>
            <a:ext cx="2159000" cy="720725"/>
          </a:xfrm>
          <a:prstGeom prst="rect">
            <a:avLst/>
          </a:prstGeom>
          <a:solidFill>
            <a:schemeClr val="accent5">
              <a:lumMod val="75000"/>
            </a:schemeClr>
          </a:solidFill>
          <a:ln w="9525">
            <a:noFill/>
            <a:miter lim="800000"/>
            <a:headEnd/>
            <a:tailEnd/>
          </a:ln>
          <a:effectLst/>
        </p:spPr>
        <p:txBody>
          <a:bodyPr lIns="80147" tIns="40074" rIns="80147" bIns="40074">
            <a:spAutoFit/>
          </a:bodyPr>
          <a:lstStyle/>
          <a:p>
            <a:pPr algn="ctr" defTabSz="914400" hangingPunct="1">
              <a:lnSpc>
                <a:spcPct val="100000"/>
              </a:lnSpc>
              <a:buClrTx/>
              <a:buSzTx/>
              <a:buFontTx/>
              <a:buNone/>
              <a:defRPr/>
            </a:pPr>
            <a:r>
              <a:rPr lang="it-IT" sz="2000" b="1">
                <a:solidFill>
                  <a:schemeClr val="bg1"/>
                </a:solidFill>
                <a:latin typeface="Century Gothic" panose="020B0502020202020204" pitchFamily="34" charset="0"/>
                <a:ea typeface="Arial" charset="0"/>
                <a:cs typeface="Arial" charset="0"/>
              </a:rPr>
              <a:t>Gestione straordinaria</a:t>
            </a:r>
          </a:p>
        </p:txBody>
      </p:sp>
      <p:sp>
        <p:nvSpPr>
          <p:cNvPr id="10" name="Text Box 7">
            <a:extLst>
              <a:ext uri="{FF2B5EF4-FFF2-40B4-BE49-F238E27FC236}">
                <a16:creationId xmlns:a16="http://schemas.microsoft.com/office/drawing/2014/main" id="{E4ABF383-C338-43AA-81B0-4300DF6611B9}"/>
              </a:ext>
            </a:extLst>
          </p:cNvPr>
          <p:cNvSpPr txBox="1">
            <a:spLocks noChangeArrowheads="1"/>
          </p:cNvSpPr>
          <p:nvPr/>
        </p:nvSpPr>
        <p:spPr bwMode="auto">
          <a:xfrm>
            <a:off x="230991" y="3213100"/>
            <a:ext cx="2159000" cy="720725"/>
          </a:xfrm>
          <a:prstGeom prst="rect">
            <a:avLst/>
          </a:prstGeom>
          <a:solidFill>
            <a:schemeClr val="accent5">
              <a:lumMod val="75000"/>
            </a:schemeClr>
          </a:solidFill>
          <a:ln w="9525">
            <a:noFill/>
            <a:miter lim="800000"/>
            <a:headEnd/>
            <a:tailEnd/>
          </a:ln>
          <a:effectLst/>
        </p:spPr>
        <p:txBody>
          <a:bodyPr lIns="80147" tIns="40074" rIns="80147" bIns="40074">
            <a:spAutoFit/>
          </a:bodyPr>
          <a:lstStyle/>
          <a:p>
            <a:pPr algn="ctr" defTabSz="914400" hangingPunct="1">
              <a:lnSpc>
                <a:spcPct val="100000"/>
              </a:lnSpc>
              <a:buClrTx/>
              <a:buSzTx/>
              <a:buFontTx/>
              <a:buNone/>
              <a:defRPr/>
            </a:pPr>
            <a:r>
              <a:rPr lang="it-IT" sz="2000" b="1">
                <a:solidFill>
                  <a:schemeClr val="bg1"/>
                </a:solidFill>
                <a:latin typeface="Century Gothic" panose="020B0502020202020204" pitchFamily="34" charset="0"/>
                <a:ea typeface="Arial" charset="0"/>
                <a:cs typeface="Arial" charset="0"/>
              </a:rPr>
              <a:t>Gestione operativa</a:t>
            </a:r>
          </a:p>
        </p:txBody>
      </p:sp>
      <p:sp>
        <p:nvSpPr>
          <p:cNvPr id="11" name="Text Box 8">
            <a:extLst>
              <a:ext uri="{FF2B5EF4-FFF2-40B4-BE49-F238E27FC236}">
                <a16:creationId xmlns:a16="http://schemas.microsoft.com/office/drawing/2014/main" id="{18BAC818-EF37-4528-8E47-0DE268ABE2EF}"/>
              </a:ext>
            </a:extLst>
          </p:cNvPr>
          <p:cNvSpPr txBox="1">
            <a:spLocks noChangeArrowheads="1"/>
          </p:cNvSpPr>
          <p:nvPr/>
        </p:nvSpPr>
        <p:spPr bwMode="auto">
          <a:xfrm>
            <a:off x="230991" y="4851400"/>
            <a:ext cx="2159000" cy="593725"/>
          </a:xfrm>
          <a:prstGeom prst="rect">
            <a:avLst/>
          </a:prstGeom>
          <a:solidFill>
            <a:schemeClr val="accent5">
              <a:lumMod val="75000"/>
            </a:schemeClr>
          </a:solidFill>
          <a:ln w="9525">
            <a:noFill/>
            <a:miter lim="800000"/>
            <a:headEnd/>
            <a:tailEnd/>
          </a:ln>
          <a:effectLst/>
        </p:spPr>
        <p:txBody>
          <a:bodyPr lIns="80147" tIns="40074" rIns="80147" bIns="40074">
            <a:spAutoFit/>
          </a:bodyPr>
          <a:lstStyle/>
          <a:p>
            <a:pPr algn="ctr" defTabSz="914400" hangingPunct="1">
              <a:lnSpc>
                <a:spcPct val="80000"/>
              </a:lnSpc>
              <a:buClrTx/>
              <a:buSzTx/>
              <a:buFontTx/>
              <a:buNone/>
              <a:defRPr/>
            </a:pPr>
            <a:r>
              <a:rPr lang="it-IT" sz="2000" b="1">
                <a:solidFill>
                  <a:schemeClr val="bg1"/>
                </a:solidFill>
                <a:latin typeface="Century Gothic" panose="020B0502020202020204" pitchFamily="34" charset="0"/>
                <a:ea typeface="Arial" charset="0"/>
                <a:cs typeface="Arial" charset="0"/>
              </a:rPr>
              <a:t>Gestione finanziaria</a:t>
            </a:r>
          </a:p>
        </p:txBody>
      </p:sp>
      <p:sp>
        <p:nvSpPr>
          <p:cNvPr id="12" name="Text Box 9">
            <a:extLst>
              <a:ext uri="{FF2B5EF4-FFF2-40B4-BE49-F238E27FC236}">
                <a16:creationId xmlns:a16="http://schemas.microsoft.com/office/drawing/2014/main" id="{23C6E592-72A9-4DF1-8CB7-D474EA5EC0B6}"/>
              </a:ext>
            </a:extLst>
          </p:cNvPr>
          <p:cNvSpPr txBox="1">
            <a:spLocks noChangeArrowheads="1"/>
          </p:cNvSpPr>
          <p:nvPr/>
        </p:nvSpPr>
        <p:spPr bwMode="auto">
          <a:xfrm>
            <a:off x="2823379" y="2205038"/>
            <a:ext cx="5616575" cy="584775"/>
          </a:xfrm>
          <a:prstGeom prst="rect">
            <a:avLst/>
          </a:prstGeom>
          <a:noFill/>
          <a:ln w="9525" cap="rnd">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Considera quelle operazioni eccezionali per natura e/o frequenza di manifestazione</a:t>
            </a:r>
          </a:p>
        </p:txBody>
      </p:sp>
      <p:sp>
        <p:nvSpPr>
          <p:cNvPr id="13" name="Text Box 10">
            <a:extLst>
              <a:ext uri="{FF2B5EF4-FFF2-40B4-BE49-F238E27FC236}">
                <a16:creationId xmlns:a16="http://schemas.microsoft.com/office/drawing/2014/main" id="{A77985E8-1A42-48E1-A400-FAD7ADA46F1B}"/>
              </a:ext>
            </a:extLst>
          </p:cNvPr>
          <p:cNvSpPr txBox="1">
            <a:spLocks noChangeArrowheads="1"/>
          </p:cNvSpPr>
          <p:nvPr/>
        </p:nvSpPr>
        <p:spPr bwMode="auto">
          <a:xfrm>
            <a:off x="2823379" y="3257550"/>
            <a:ext cx="5616575" cy="584775"/>
          </a:xfrm>
          <a:prstGeom prst="rect">
            <a:avLst/>
          </a:prstGeom>
          <a:noFill/>
          <a:ln w="9525" cap="rnd">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Considera le operazioni che concorrono direttamente alla produzione e vendita dei beni/servizi</a:t>
            </a:r>
          </a:p>
        </p:txBody>
      </p:sp>
      <p:sp>
        <p:nvSpPr>
          <p:cNvPr id="14" name="Text Box 11">
            <a:extLst>
              <a:ext uri="{FF2B5EF4-FFF2-40B4-BE49-F238E27FC236}">
                <a16:creationId xmlns:a16="http://schemas.microsoft.com/office/drawing/2014/main" id="{BD8A6213-86D5-4736-A18E-D59F72DC5B9D}"/>
              </a:ext>
            </a:extLst>
          </p:cNvPr>
          <p:cNvSpPr txBox="1">
            <a:spLocks noChangeArrowheads="1"/>
          </p:cNvSpPr>
          <p:nvPr/>
        </p:nvSpPr>
        <p:spPr bwMode="auto">
          <a:xfrm>
            <a:off x="2823379" y="4098705"/>
            <a:ext cx="5616575" cy="2153090"/>
          </a:xfrm>
          <a:prstGeom prst="rect">
            <a:avLst/>
          </a:prstGeom>
          <a:noFill/>
          <a:ln w="9525" cap="rnd">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eaLnBrk="1" hangingPunct="1">
              <a:lnSpc>
                <a:spcPct val="83000"/>
              </a:lnSpc>
              <a:spcBef>
                <a:spcPct val="30000"/>
              </a:spcBef>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Considera le operazioni che riguardano l’approvvigionamento dei capitali monetari necessari al funzionamento dell’impresa. </a:t>
            </a:r>
          </a:p>
          <a:p>
            <a:pPr eaLnBrk="1" hangingPunct="1">
              <a:lnSpc>
                <a:spcPct val="83000"/>
              </a:lnSpc>
              <a:spcBef>
                <a:spcPct val="30000"/>
              </a:spcBef>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Può essere distinta in:</a:t>
            </a:r>
          </a:p>
          <a:p>
            <a:pPr eaLnBrk="1" hangingPunct="1">
              <a:lnSpc>
                <a:spcPct val="83000"/>
              </a:lnSpc>
              <a:spcBef>
                <a:spcPct val="30000"/>
              </a:spcBef>
              <a:buFont typeface="Arial" panose="020B0604020202020204" pitchFamily="34" charset="0"/>
              <a:buAutoNum type="arabicParenR"/>
            </a:pPr>
            <a:r>
              <a:rPr lang="it-IT" altLang="it-IT" sz="1600" b="1" dirty="0">
                <a:solidFill>
                  <a:schemeClr val="tx1">
                    <a:lumMod val="75000"/>
                    <a:lumOff val="25000"/>
                  </a:schemeClr>
                </a:solidFill>
                <a:latin typeface="Century Gothic" panose="020B0502020202020204" pitchFamily="34" charset="0"/>
              </a:rPr>
              <a:t>Attiva:</a:t>
            </a:r>
            <a:r>
              <a:rPr lang="it-IT" altLang="it-IT" sz="1600" dirty="0">
                <a:solidFill>
                  <a:schemeClr val="tx1">
                    <a:lumMod val="75000"/>
                    <a:lumOff val="25000"/>
                  </a:schemeClr>
                </a:solidFill>
                <a:latin typeface="Century Gothic" panose="020B0502020202020204" pitchFamily="34" charset="0"/>
              </a:rPr>
              <a:t> riguarda le operazioni di impiego del denaro in investimenti finanziari (titoli, partecipazioni, crediti di finanziamento)</a:t>
            </a:r>
          </a:p>
          <a:p>
            <a:pPr eaLnBrk="1" hangingPunct="1">
              <a:lnSpc>
                <a:spcPct val="83000"/>
              </a:lnSpc>
              <a:spcBef>
                <a:spcPct val="30000"/>
              </a:spcBef>
              <a:buFont typeface="Arial" panose="020B0604020202020204" pitchFamily="34" charset="0"/>
              <a:buAutoNum type="arabicParenR"/>
            </a:pPr>
            <a:r>
              <a:rPr lang="it-IT" altLang="it-IT" sz="1600" b="1" dirty="0">
                <a:solidFill>
                  <a:schemeClr val="tx1">
                    <a:lumMod val="75000"/>
                    <a:lumOff val="25000"/>
                  </a:schemeClr>
                </a:solidFill>
                <a:latin typeface="Century Gothic" panose="020B0502020202020204" pitchFamily="34" charset="0"/>
              </a:rPr>
              <a:t>Passiva</a:t>
            </a:r>
            <a:r>
              <a:rPr lang="it-IT" altLang="it-IT" sz="1600" dirty="0">
                <a:solidFill>
                  <a:schemeClr val="tx1">
                    <a:lumMod val="75000"/>
                    <a:lumOff val="25000"/>
                  </a:schemeClr>
                </a:solidFill>
                <a:latin typeface="Century Gothic" panose="020B0502020202020204" pitchFamily="34" charset="0"/>
              </a:rPr>
              <a:t>: riguarda solo le operazioni di approvvigionamento del denaro</a:t>
            </a:r>
          </a:p>
        </p:txBody>
      </p:sp>
      <p:sp>
        <p:nvSpPr>
          <p:cNvPr id="15" name="AutoShape 12">
            <a:extLst>
              <a:ext uri="{FF2B5EF4-FFF2-40B4-BE49-F238E27FC236}">
                <a16:creationId xmlns:a16="http://schemas.microsoft.com/office/drawing/2014/main" id="{40EA5662-A546-42E6-830C-AEC3EE96A4AA}"/>
              </a:ext>
            </a:extLst>
          </p:cNvPr>
          <p:cNvSpPr>
            <a:spLocks noChangeArrowheads="1"/>
          </p:cNvSpPr>
          <p:nvPr/>
        </p:nvSpPr>
        <p:spPr bwMode="auto">
          <a:xfrm>
            <a:off x="2463016" y="1412875"/>
            <a:ext cx="287338" cy="215900"/>
          </a:xfrm>
          <a:prstGeom prst="rightArrow">
            <a:avLst>
              <a:gd name="adj1" fmla="val 50000"/>
              <a:gd name="adj2" fmla="val 33272"/>
            </a:avLst>
          </a:prstGeom>
          <a:solidFill>
            <a:srgbClr val="C00000"/>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16" name="AutoShape 13">
            <a:extLst>
              <a:ext uri="{FF2B5EF4-FFF2-40B4-BE49-F238E27FC236}">
                <a16:creationId xmlns:a16="http://schemas.microsoft.com/office/drawing/2014/main" id="{5B8ED4C9-F5A0-4534-BC92-96CCBC2334FE}"/>
              </a:ext>
            </a:extLst>
          </p:cNvPr>
          <p:cNvSpPr>
            <a:spLocks noChangeArrowheads="1"/>
          </p:cNvSpPr>
          <p:nvPr/>
        </p:nvSpPr>
        <p:spPr bwMode="auto">
          <a:xfrm>
            <a:off x="2463016" y="2420938"/>
            <a:ext cx="287338" cy="215900"/>
          </a:xfrm>
          <a:prstGeom prst="rightArrow">
            <a:avLst>
              <a:gd name="adj1" fmla="val 50000"/>
              <a:gd name="adj2" fmla="val 33272"/>
            </a:avLst>
          </a:prstGeom>
          <a:solidFill>
            <a:srgbClr val="C00000"/>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17" name="AutoShape 14">
            <a:extLst>
              <a:ext uri="{FF2B5EF4-FFF2-40B4-BE49-F238E27FC236}">
                <a16:creationId xmlns:a16="http://schemas.microsoft.com/office/drawing/2014/main" id="{99572507-3EB1-4183-8E03-2DA104C0D1E1}"/>
              </a:ext>
            </a:extLst>
          </p:cNvPr>
          <p:cNvSpPr>
            <a:spLocks noChangeArrowheads="1"/>
          </p:cNvSpPr>
          <p:nvPr/>
        </p:nvSpPr>
        <p:spPr bwMode="auto">
          <a:xfrm>
            <a:off x="2463016" y="3429000"/>
            <a:ext cx="287338" cy="215900"/>
          </a:xfrm>
          <a:prstGeom prst="rightArrow">
            <a:avLst>
              <a:gd name="adj1" fmla="val 50000"/>
              <a:gd name="adj2" fmla="val 33272"/>
            </a:avLst>
          </a:prstGeom>
          <a:solidFill>
            <a:srgbClr val="C00000"/>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18" name="AutoShape 15">
            <a:extLst>
              <a:ext uri="{FF2B5EF4-FFF2-40B4-BE49-F238E27FC236}">
                <a16:creationId xmlns:a16="http://schemas.microsoft.com/office/drawing/2014/main" id="{6BB63650-2026-48BE-A8DE-5EFBF5FC5573}"/>
              </a:ext>
            </a:extLst>
          </p:cNvPr>
          <p:cNvSpPr>
            <a:spLocks noChangeArrowheads="1"/>
          </p:cNvSpPr>
          <p:nvPr/>
        </p:nvSpPr>
        <p:spPr bwMode="auto">
          <a:xfrm>
            <a:off x="2463016" y="5067300"/>
            <a:ext cx="287338" cy="215900"/>
          </a:xfrm>
          <a:prstGeom prst="rightArrow">
            <a:avLst>
              <a:gd name="adj1" fmla="val 50000"/>
              <a:gd name="adj2" fmla="val 33272"/>
            </a:avLst>
          </a:prstGeom>
          <a:solidFill>
            <a:srgbClr val="C00000"/>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Tree>
    <p:extLst>
      <p:ext uri="{BB962C8B-B14F-4D97-AF65-F5344CB8AC3E}">
        <p14:creationId xmlns:p14="http://schemas.microsoft.com/office/powerpoint/2010/main" val="209878392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C8CFD492-CC58-3D4C-A351-AD8949465EBB}" type="slidenum">
              <a:rPr kumimoji="0" lang="it-IT"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63</a:t>
            </a:fld>
            <a:endParaRPr kumimoji="0" lang="it-IT" sz="11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srgbClr val="002060"/>
              </a:solidFill>
              <a:effectLst/>
              <a:uLnTx/>
              <a:uFillTx/>
              <a:latin typeface="Century Gothic" panose="020B0502020202020204" pitchFamily="34" charset="0"/>
              <a:ea typeface="+mn-ea"/>
              <a:cs typeface="+mn-cs"/>
            </a:endParaRPr>
          </a:p>
        </p:txBody>
      </p:sp>
      <p:sp>
        <p:nvSpPr>
          <p:cNvPr id="13" name="Rectangle 3">
            <a:extLst>
              <a:ext uri="{FF2B5EF4-FFF2-40B4-BE49-F238E27FC236}">
                <a16:creationId xmlns:a16="http://schemas.microsoft.com/office/drawing/2014/main" id="{FA4127A5-C228-C34B-8442-F161442B8863}"/>
              </a:ext>
            </a:extLst>
          </p:cNvPr>
          <p:cNvSpPr>
            <a:spLocks noChangeArrowheads="1"/>
          </p:cNvSpPr>
          <p:nvPr/>
        </p:nvSpPr>
        <p:spPr bwMode="auto">
          <a:xfrm>
            <a:off x="1213616" y="3179762"/>
            <a:ext cx="7146627" cy="400736"/>
          </a:xfrm>
          <a:prstGeom prst="rect">
            <a:avLst/>
          </a:prstGeom>
          <a:gradFill>
            <a:gsLst>
              <a:gs pos="0">
                <a:schemeClr val="accent4">
                  <a:lumMod val="75000"/>
                </a:schemeClr>
              </a:gs>
              <a:gs pos="50000">
                <a:schemeClr val="accent4">
                  <a:lumMod val="105000"/>
                  <a:satMod val="103000"/>
                  <a:tint val="73000"/>
                </a:schemeClr>
              </a:gs>
              <a:gs pos="100000">
                <a:schemeClr val="accent4">
                  <a:lumMod val="105000"/>
                  <a:satMod val="109000"/>
                  <a:tint val="81000"/>
                </a:schemeClr>
              </a:gs>
            </a:gsLst>
          </a:gradFill>
          <a:ln>
            <a:headEnd/>
            <a:tailEnd/>
          </a:ln>
        </p:spPr>
        <p:style>
          <a:lnRef idx="1">
            <a:schemeClr val="accent4"/>
          </a:lnRef>
          <a:fillRef idx="2">
            <a:schemeClr val="accent4"/>
          </a:fillRef>
          <a:effectRef idx="1">
            <a:schemeClr val="accent4"/>
          </a:effectRef>
          <a:fontRef idx="minor">
            <a:schemeClr val="dk1"/>
          </a:fontRef>
        </p:style>
        <p:txBody>
          <a:bodyPr wrap="square" lIns="92059" tIns="46030" rIns="92059" bIns="46030">
            <a:spAutoFit/>
          </a:bodyPr>
          <a:lstStyle/>
          <a:p>
            <a:pPr marL="0" marR="0" lvl="0" indent="0" algn="ctr" defTabSz="914400" rtl="0" eaLnBrk="0"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Arial" charset="0"/>
                <a:cs typeface="Arial" charset="0"/>
              </a:rPr>
              <a:t>Il modello funzionale (o gestionale) di riclassificazione</a:t>
            </a:r>
          </a:p>
        </p:txBody>
      </p:sp>
      <p:sp>
        <p:nvSpPr>
          <p:cNvPr id="14" name="AutoShape 6">
            <a:extLst>
              <a:ext uri="{FF2B5EF4-FFF2-40B4-BE49-F238E27FC236}">
                <a16:creationId xmlns:a16="http://schemas.microsoft.com/office/drawing/2014/main" id="{1964B606-F84F-9E4C-9870-8EBE5D536BA2}"/>
              </a:ext>
            </a:extLst>
          </p:cNvPr>
          <p:cNvSpPr>
            <a:spLocks noChangeArrowheads="1"/>
          </p:cNvSpPr>
          <p:nvPr/>
        </p:nvSpPr>
        <p:spPr bwMode="auto">
          <a:xfrm>
            <a:off x="348429" y="2890837"/>
            <a:ext cx="679205" cy="976313"/>
          </a:xfrm>
          <a:prstGeom prst="rightArrowCallout">
            <a:avLst>
              <a:gd name="adj1" fmla="val 35673"/>
              <a:gd name="adj2" fmla="val 35673"/>
              <a:gd name="adj3" fmla="val 16667"/>
              <a:gd name="adj4" fmla="val 66667"/>
            </a:avLst>
          </a:prstGeom>
          <a:ln>
            <a:headEnd/>
            <a:tailEnd/>
          </a:ln>
        </p:spPr>
        <p:style>
          <a:lnRef idx="1">
            <a:schemeClr val="accent4"/>
          </a:lnRef>
          <a:fillRef idx="2">
            <a:schemeClr val="accent4"/>
          </a:fillRef>
          <a:effectRef idx="1">
            <a:schemeClr val="accent4"/>
          </a:effectRef>
          <a:fontRef idx="minor">
            <a:schemeClr val="dk1"/>
          </a:fontRef>
        </p:style>
        <p:txBody>
          <a:bodyPr wrap="none" lIns="92075" tIns="46038" rIns="92075" bIns="46038"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altLang="it-IT"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mn-ea"/>
                <a:cs typeface="Arial" panose="020B0604020202020204" pitchFamily="34" charset="0"/>
              </a:rPr>
              <a:t>2</a:t>
            </a:r>
          </a:p>
        </p:txBody>
      </p:sp>
      <p:sp>
        <p:nvSpPr>
          <p:cNvPr id="8" name="CasellaDiTesto 7">
            <a:extLst>
              <a:ext uri="{FF2B5EF4-FFF2-40B4-BE49-F238E27FC236}">
                <a16:creationId xmlns:a16="http://schemas.microsoft.com/office/drawing/2014/main" id="{EFD6C351-08D0-8044-BC0A-16994D8B7CF9}"/>
              </a:ext>
            </a:extLst>
          </p:cNvPr>
          <p:cNvSpPr txBox="1"/>
          <p:nvPr/>
        </p:nvSpPr>
        <p:spPr>
          <a:xfrm>
            <a:off x="1213616" y="3749843"/>
            <a:ext cx="7146627" cy="369332"/>
          </a:xfrm>
          <a:prstGeom prst="rect">
            <a:avLst/>
          </a:prstGeom>
          <a:gradFill>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p:spPr>
        <p:txBody>
          <a:bodyPr wrap="square" rtlCol="0">
            <a:spAutoFit/>
          </a:bodyPr>
          <a:lstStyle/>
          <a:p>
            <a:r>
              <a:rPr lang="it-IT" dirty="0"/>
              <a:t>A) Lo Stato patrimoniale</a:t>
            </a:r>
          </a:p>
        </p:txBody>
      </p:sp>
    </p:spTree>
    <p:extLst>
      <p:ext uri="{BB962C8B-B14F-4D97-AF65-F5344CB8AC3E}">
        <p14:creationId xmlns:p14="http://schemas.microsoft.com/office/powerpoint/2010/main" val="24923564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C8CFD492-CC58-3D4C-A351-AD8949465EBB}" type="slidenum">
              <a:rPr kumimoji="0" lang="it-IT"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64</a:t>
            </a:fld>
            <a:endParaRPr kumimoji="0" lang="it-IT" sz="11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r>
              <a:rPr lang="it-IT" b="1" dirty="0">
                <a:solidFill>
                  <a:srgbClr val="002060"/>
                </a:solidFill>
                <a:latin typeface="Century Gothic" panose="020B0502020202020204" pitchFamily="34" charset="0"/>
              </a:rPr>
              <a:t>LE “ZONE” DELL’ATTIVO DELLO SP</a:t>
            </a:r>
          </a:p>
        </p:txBody>
      </p:sp>
      <p:sp>
        <p:nvSpPr>
          <p:cNvPr id="5" name="Text Box 4">
            <a:extLst>
              <a:ext uri="{FF2B5EF4-FFF2-40B4-BE49-F238E27FC236}">
                <a16:creationId xmlns:a16="http://schemas.microsoft.com/office/drawing/2014/main" id="{8D978371-981B-426A-877A-708D94C867F3}"/>
              </a:ext>
            </a:extLst>
          </p:cNvPr>
          <p:cNvSpPr txBox="1">
            <a:spLocks noChangeArrowheads="1"/>
          </p:cNvSpPr>
          <p:nvPr/>
        </p:nvSpPr>
        <p:spPr bwMode="auto">
          <a:xfrm>
            <a:off x="2301392" y="1515209"/>
            <a:ext cx="2159000" cy="1213548"/>
          </a:xfrm>
          <a:prstGeom prst="rect">
            <a:avLst/>
          </a:prstGeom>
          <a:solidFill>
            <a:schemeClr val="accent5">
              <a:lumMod val="75000"/>
            </a:schemeClr>
          </a:solidFill>
          <a:ln w="9525">
            <a:no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1600" b="1" dirty="0">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1600" b="1" dirty="0">
                <a:latin typeface="Century Gothic" panose="020B0502020202020204" pitchFamily="34" charset="0"/>
                <a:cs typeface="Arial" panose="020B0604020202020204" pitchFamily="34" charset="0"/>
              </a:rPr>
              <a:t>Investimenti legati al ciclo operativo         (I. Correnti)</a:t>
            </a:r>
          </a:p>
          <a:p>
            <a:pPr algn="ctr" defTabSz="914400" eaLnBrk="1" hangingPunct="1">
              <a:lnSpc>
                <a:spcPct val="90000"/>
              </a:lnSpc>
              <a:buClrTx/>
              <a:buSzTx/>
              <a:buFontTx/>
              <a:buNone/>
            </a:pPr>
            <a:endParaRPr lang="it-IT" altLang="it-IT" sz="1600" b="1" dirty="0">
              <a:latin typeface="Century Gothic" panose="020B0502020202020204" pitchFamily="34" charset="0"/>
              <a:cs typeface="Arial" panose="020B0604020202020204" pitchFamily="34" charset="0"/>
            </a:endParaRPr>
          </a:p>
        </p:txBody>
      </p:sp>
      <p:sp>
        <p:nvSpPr>
          <p:cNvPr id="6" name="Text Box 5">
            <a:extLst>
              <a:ext uri="{FF2B5EF4-FFF2-40B4-BE49-F238E27FC236}">
                <a16:creationId xmlns:a16="http://schemas.microsoft.com/office/drawing/2014/main" id="{EF1DF2D4-2618-493D-9E2B-879ADB860214}"/>
              </a:ext>
            </a:extLst>
          </p:cNvPr>
          <p:cNvSpPr txBox="1">
            <a:spLocks noChangeArrowheads="1"/>
          </p:cNvSpPr>
          <p:nvPr/>
        </p:nvSpPr>
        <p:spPr bwMode="auto">
          <a:xfrm>
            <a:off x="2301392" y="3381149"/>
            <a:ext cx="2159000" cy="1065816"/>
          </a:xfrm>
          <a:prstGeom prst="rect">
            <a:avLst/>
          </a:prstGeom>
          <a:solidFill>
            <a:schemeClr val="accent5">
              <a:lumMod val="75000"/>
            </a:schemeClr>
          </a:solidFill>
          <a:ln w="9525">
            <a:noFill/>
            <a:miter lim="800000"/>
            <a:headEnd/>
            <a:tailEnd/>
          </a:ln>
          <a:effectLst/>
        </p:spPr>
        <p:txBody>
          <a:bodyPr lIns="80147" tIns="40074" rIns="80147" bIns="40074">
            <a:spAutoFit/>
          </a:bodyPr>
          <a:lstStyle>
            <a:defPPr>
              <a:defRPr lang="it-IT"/>
            </a:defPPr>
            <a:lvl1pPr algn="ctr">
              <a:lnSpc>
                <a:spcPct val="100000"/>
              </a:lnSpc>
              <a:buClrTx/>
              <a:buSzTx/>
              <a:buFontTx/>
              <a:buNone/>
              <a:defRPr sz="1600" b="1">
                <a:solidFill>
                  <a:schemeClr val="bg1"/>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dirty="0"/>
              <a:t>Investimenti legati alla struttura operativa </a:t>
            </a:r>
          </a:p>
          <a:p>
            <a:r>
              <a:rPr lang="it-IT" dirty="0"/>
              <a:t>(I. Strutturali)</a:t>
            </a:r>
          </a:p>
        </p:txBody>
      </p:sp>
      <p:sp>
        <p:nvSpPr>
          <p:cNvPr id="8" name="Text Box 6" descr="75%">
            <a:extLst>
              <a:ext uri="{FF2B5EF4-FFF2-40B4-BE49-F238E27FC236}">
                <a16:creationId xmlns:a16="http://schemas.microsoft.com/office/drawing/2014/main" id="{441DB094-CA66-4331-97D5-EC8428C45471}"/>
              </a:ext>
            </a:extLst>
          </p:cNvPr>
          <p:cNvSpPr txBox="1">
            <a:spLocks noChangeArrowheads="1"/>
          </p:cNvSpPr>
          <p:nvPr/>
        </p:nvSpPr>
        <p:spPr bwMode="auto">
          <a:xfrm>
            <a:off x="2301392" y="4937125"/>
            <a:ext cx="2159000" cy="1065816"/>
          </a:xfrm>
          <a:prstGeom prst="rect">
            <a:avLst/>
          </a:prstGeom>
          <a:pattFill prst="wdUpDiag">
            <a:fgClr>
              <a:schemeClr val="bg1">
                <a:lumMod val="85000"/>
              </a:schemeClr>
            </a:fgClr>
            <a:bgClr>
              <a:schemeClr val="bg1"/>
            </a:bgClr>
          </a:pattFill>
          <a:ln w="9525">
            <a:solidFill>
              <a:schemeClr val="tx1">
                <a:lumMod val="75000"/>
                <a:lumOff val="25000"/>
              </a:schemeClr>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1600" b="1" dirty="0">
              <a:solidFill>
                <a:srgbClr val="0070C0"/>
              </a:solidFill>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1600" b="1" dirty="0">
                <a:solidFill>
                  <a:srgbClr val="0070C0"/>
                </a:solidFill>
                <a:latin typeface="Century Gothic" panose="020B0502020202020204" pitchFamily="34" charset="0"/>
                <a:cs typeface="Arial" panose="020B0604020202020204" pitchFamily="34" charset="0"/>
              </a:rPr>
              <a:t>Investimenti finanziari</a:t>
            </a:r>
          </a:p>
          <a:p>
            <a:pPr algn="ctr" defTabSz="914400" eaLnBrk="1" hangingPunct="1">
              <a:lnSpc>
                <a:spcPct val="100000"/>
              </a:lnSpc>
              <a:buClrTx/>
              <a:buSzTx/>
              <a:buFontTx/>
              <a:buNone/>
            </a:pPr>
            <a:endParaRPr lang="it-IT" altLang="it-IT" sz="1600" b="1" dirty="0">
              <a:solidFill>
                <a:srgbClr val="0070C0"/>
              </a:solidFill>
              <a:latin typeface="Century Gothic" panose="020B0502020202020204" pitchFamily="34" charset="0"/>
              <a:cs typeface="Arial" panose="020B0604020202020204" pitchFamily="34" charset="0"/>
            </a:endParaRPr>
          </a:p>
        </p:txBody>
      </p:sp>
      <p:sp>
        <p:nvSpPr>
          <p:cNvPr id="10" name="Text Box 7">
            <a:extLst>
              <a:ext uri="{FF2B5EF4-FFF2-40B4-BE49-F238E27FC236}">
                <a16:creationId xmlns:a16="http://schemas.microsoft.com/office/drawing/2014/main" id="{08FB5570-38A8-43E0-A0DD-7EACA8FEA772}"/>
              </a:ext>
            </a:extLst>
          </p:cNvPr>
          <p:cNvSpPr txBox="1">
            <a:spLocks noChangeArrowheads="1"/>
          </p:cNvSpPr>
          <p:nvPr/>
        </p:nvSpPr>
        <p:spPr bwMode="auto">
          <a:xfrm>
            <a:off x="138540" y="2418608"/>
            <a:ext cx="1419527" cy="1492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Parte </a:t>
            </a:r>
            <a:r>
              <a:rPr lang="it-IT" altLang="it-IT" sz="1400" b="1" dirty="0">
                <a:solidFill>
                  <a:schemeClr val="tx1">
                    <a:lumMod val="75000"/>
                    <a:lumOff val="25000"/>
                  </a:schemeClr>
                </a:solidFill>
                <a:latin typeface="Century Gothic" panose="020B0502020202020204" pitchFamily="34" charset="0"/>
              </a:rPr>
              <a:t>operativa</a:t>
            </a:r>
            <a:r>
              <a:rPr lang="it-IT" altLang="it-IT" sz="1400" dirty="0">
                <a:solidFill>
                  <a:schemeClr val="tx1">
                    <a:lumMod val="75000"/>
                    <a:lumOff val="25000"/>
                  </a:schemeClr>
                </a:solidFill>
                <a:latin typeface="Century Gothic" panose="020B0502020202020204" pitchFamily="34" charset="0"/>
              </a:rPr>
              <a:t>:</a:t>
            </a:r>
          </a:p>
          <a:p>
            <a:pPr algn="ctr" eaLnBrk="1" hangingPunct="1">
              <a:spcBef>
                <a:spcPct val="50000"/>
              </a:spcBef>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Investimenti </a:t>
            </a:r>
            <a:r>
              <a:rPr lang="it-IT" altLang="it-IT" sz="1400" b="1" dirty="0">
                <a:solidFill>
                  <a:schemeClr val="tx1">
                    <a:lumMod val="75000"/>
                    <a:lumOff val="25000"/>
                  </a:schemeClr>
                </a:solidFill>
                <a:latin typeface="Century Gothic" panose="020B0502020202020204" pitchFamily="34" charset="0"/>
              </a:rPr>
              <a:t>operativi</a:t>
            </a:r>
            <a:r>
              <a:rPr lang="it-IT" altLang="it-IT" sz="1400" dirty="0">
                <a:solidFill>
                  <a:schemeClr val="tx1">
                    <a:lumMod val="75000"/>
                    <a:lumOff val="25000"/>
                  </a:schemeClr>
                </a:solidFill>
                <a:latin typeface="Century Gothic" panose="020B0502020202020204" pitchFamily="34" charset="0"/>
              </a:rPr>
              <a:t>, che distinguiamo in</a:t>
            </a:r>
          </a:p>
        </p:txBody>
      </p:sp>
      <p:sp>
        <p:nvSpPr>
          <p:cNvPr id="13" name="Text Box 10">
            <a:extLst>
              <a:ext uri="{FF2B5EF4-FFF2-40B4-BE49-F238E27FC236}">
                <a16:creationId xmlns:a16="http://schemas.microsoft.com/office/drawing/2014/main" id="{FD72EEF8-AB48-432E-856D-7D97FC98E0A3}"/>
              </a:ext>
            </a:extLst>
          </p:cNvPr>
          <p:cNvSpPr txBox="1">
            <a:spLocks noChangeArrowheads="1"/>
          </p:cNvSpPr>
          <p:nvPr/>
        </p:nvSpPr>
        <p:spPr bwMode="auto">
          <a:xfrm>
            <a:off x="4575659" y="3407765"/>
            <a:ext cx="3455988" cy="91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spcBef>
                <a:spcPct val="50000"/>
              </a:spcBef>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Ne costituiscono esempi:</a:t>
            </a:r>
          </a:p>
          <a:p>
            <a:pPr algn="just" eaLnBrk="1" hangingPunct="1">
              <a:spcBef>
                <a:spcPct val="15000"/>
              </a:spcBef>
              <a:buFont typeface="Arial" panose="020B0604020202020204" pitchFamily="34" charset="0"/>
              <a:buChar char="•"/>
            </a:pPr>
            <a:r>
              <a:rPr lang="it-IT" altLang="it-IT" sz="1200" dirty="0">
                <a:solidFill>
                  <a:schemeClr val="tx1">
                    <a:lumMod val="75000"/>
                    <a:lumOff val="25000"/>
                  </a:schemeClr>
                </a:solidFill>
                <a:latin typeface="Century Gothic" panose="020B0502020202020204" pitchFamily="34" charset="0"/>
              </a:rPr>
              <a:t>immobili industriali, </a:t>
            </a:r>
          </a:p>
          <a:p>
            <a:pPr algn="just" eaLnBrk="1" hangingPunct="1">
              <a:spcBef>
                <a:spcPct val="15000"/>
              </a:spcBef>
              <a:buFont typeface="Arial" panose="020B0604020202020204" pitchFamily="34" charset="0"/>
              <a:buChar char="•"/>
            </a:pPr>
            <a:r>
              <a:rPr lang="it-IT" altLang="it-IT" sz="1200" dirty="0">
                <a:solidFill>
                  <a:schemeClr val="tx1">
                    <a:lumMod val="75000"/>
                    <a:lumOff val="25000"/>
                  </a:schemeClr>
                </a:solidFill>
                <a:latin typeface="Century Gothic" panose="020B0502020202020204" pitchFamily="34" charset="0"/>
              </a:rPr>
              <a:t>impianti e attrezzature </a:t>
            </a:r>
          </a:p>
          <a:p>
            <a:pPr algn="just" eaLnBrk="1" hangingPunct="1">
              <a:spcBef>
                <a:spcPct val="15000"/>
              </a:spcBef>
              <a:buFont typeface="Arial" panose="020B0604020202020204" pitchFamily="34" charset="0"/>
              <a:buChar char="•"/>
            </a:pPr>
            <a:r>
              <a:rPr lang="it-IT" altLang="it-IT" sz="1200" dirty="0">
                <a:solidFill>
                  <a:schemeClr val="tx1">
                    <a:lumMod val="75000"/>
                    <a:lumOff val="25000"/>
                  </a:schemeClr>
                </a:solidFill>
                <a:latin typeface="Century Gothic" panose="020B0502020202020204" pitchFamily="34" charset="0"/>
              </a:rPr>
              <a:t>brevetti, marchi e licenze</a:t>
            </a:r>
          </a:p>
        </p:txBody>
      </p:sp>
      <p:sp>
        <p:nvSpPr>
          <p:cNvPr id="14" name="Text Box 11">
            <a:extLst>
              <a:ext uri="{FF2B5EF4-FFF2-40B4-BE49-F238E27FC236}">
                <a16:creationId xmlns:a16="http://schemas.microsoft.com/office/drawing/2014/main" id="{DA9F0BF4-E241-4945-9713-F6C23AB01C7E}"/>
              </a:ext>
            </a:extLst>
          </p:cNvPr>
          <p:cNvSpPr txBox="1">
            <a:spLocks noChangeArrowheads="1"/>
          </p:cNvSpPr>
          <p:nvPr/>
        </p:nvSpPr>
        <p:spPr bwMode="auto">
          <a:xfrm>
            <a:off x="4572000" y="1480269"/>
            <a:ext cx="3962699" cy="1283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spcBef>
                <a:spcPct val="15000"/>
              </a:spcBef>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In prima approssimazione riguardano:</a:t>
            </a:r>
          </a:p>
          <a:p>
            <a:pPr algn="just" eaLnBrk="1" hangingPunct="1">
              <a:spcBef>
                <a:spcPct val="15000"/>
              </a:spcBef>
              <a:buFont typeface="Arial" panose="020B0604020202020204" pitchFamily="34" charset="0"/>
              <a:buChar char="•"/>
            </a:pPr>
            <a:r>
              <a:rPr lang="it-IT" altLang="it-IT" sz="1200" dirty="0">
                <a:solidFill>
                  <a:schemeClr val="tx1">
                    <a:lumMod val="75000"/>
                    <a:lumOff val="25000"/>
                  </a:schemeClr>
                </a:solidFill>
                <a:latin typeface="Century Gothic" panose="020B0502020202020204" pitchFamily="34" charset="0"/>
              </a:rPr>
              <a:t>La consistenza delle scorte di magazzino;</a:t>
            </a:r>
          </a:p>
          <a:p>
            <a:pPr algn="just" eaLnBrk="1" hangingPunct="1">
              <a:spcBef>
                <a:spcPct val="15000"/>
              </a:spcBef>
              <a:buFont typeface="Arial" panose="020B0604020202020204" pitchFamily="34" charset="0"/>
              <a:buChar char="•"/>
            </a:pPr>
            <a:r>
              <a:rPr lang="it-IT" altLang="it-IT" sz="1200" dirty="0">
                <a:solidFill>
                  <a:schemeClr val="tx1">
                    <a:lumMod val="75000"/>
                    <a:lumOff val="25000"/>
                  </a:schemeClr>
                </a:solidFill>
                <a:latin typeface="Century Gothic" panose="020B0502020202020204" pitchFamily="34" charset="0"/>
              </a:rPr>
              <a:t>L’ammontare dei crediti esclusivamente di natura commerciale.</a:t>
            </a:r>
          </a:p>
          <a:p>
            <a:pPr algn="just" eaLnBrk="1" hangingPunct="1">
              <a:spcBef>
                <a:spcPct val="15000"/>
              </a:spcBef>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N.B. Scorte e crediti sono investimenti che riguardano i diversi stadi del ciclo operativo</a:t>
            </a:r>
          </a:p>
        </p:txBody>
      </p:sp>
      <p:sp>
        <p:nvSpPr>
          <p:cNvPr id="15" name="Text Box 12">
            <a:extLst>
              <a:ext uri="{FF2B5EF4-FFF2-40B4-BE49-F238E27FC236}">
                <a16:creationId xmlns:a16="http://schemas.microsoft.com/office/drawing/2014/main" id="{D2A73824-58BB-4C1D-8890-1BDF0B86353F}"/>
              </a:ext>
            </a:extLst>
          </p:cNvPr>
          <p:cNvSpPr txBox="1">
            <a:spLocks noChangeArrowheads="1"/>
          </p:cNvSpPr>
          <p:nvPr/>
        </p:nvSpPr>
        <p:spPr bwMode="auto">
          <a:xfrm>
            <a:off x="4575659" y="5008983"/>
            <a:ext cx="3455988" cy="914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4625" indent="-174625"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spcBef>
                <a:spcPct val="50000"/>
              </a:spcBef>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Ne costituiscono esempi:</a:t>
            </a:r>
          </a:p>
          <a:p>
            <a:pPr algn="just" eaLnBrk="1" hangingPunct="1">
              <a:spcBef>
                <a:spcPct val="15000"/>
              </a:spcBef>
              <a:buFont typeface="Arial" panose="020B0604020202020204" pitchFamily="34" charset="0"/>
              <a:buChar char="•"/>
            </a:pPr>
            <a:r>
              <a:rPr lang="it-IT" altLang="it-IT" sz="1200" dirty="0">
                <a:solidFill>
                  <a:schemeClr val="tx1">
                    <a:lumMod val="75000"/>
                    <a:lumOff val="25000"/>
                  </a:schemeClr>
                </a:solidFill>
                <a:latin typeface="Century Gothic" panose="020B0502020202020204" pitchFamily="34" charset="0"/>
              </a:rPr>
              <a:t>Titoli</a:t>
            </a:r>
          </a:p>
          <a:p>
            <a:pPr algn="just" eaLnBrk="1" hangingPunct="1">
              <a:spcBef>
                <a:spcPct val="15000"/>
              </a:spcBef>
              <a:buFont typeface="Arial" panose="020B0604020202020204" pitchFamily="34" charset="0"/>
              <a:buChar char="•"/>
            </a:pPr>
            <a:r>
              <a:rPr lang="it-IT" altLang="it-IT" sz="1200" dirty="0">
                <a:solidFill>
                  <a:schemeClr val="tx1">
                    <a:lumMod val="75000"/>
                    <a:lumOff val="25000"/>
                  </a:schemeClr>
                </a:solidFill>
                <a:latin typeface="Century Gothic" panose="020B0502020202020204" pitchFamily="34" charset="0"/>
              </a:rPr>
              <a:t>Crediti finanziari </a:t>
            </a:r>
          </a:p>
          <a:p>
            <a:pPr algn="just" eaLnBrk="1" hangingPunct="1">
              <a:spcBef>
                <a:spcPct val="15000"/>
              </a:spcBef>
              <a:buFont typeface="Arial" panose="020B0604020202020204" pitchFamily="34" charset="0"/>
              <a:buChar char="•"/>
            </a:pPr>
            <a:r>
              <a:rPr lang="it-IT" altLang="it-IT" sz="1200" dirty="0">
                <a:solidFill>
                  <a:schemeClr val="tx1">
                    <a:lumMod val="75000"/>
                    <a:lumOff val="25000"/>
                  </a:schemeClr>
                </a:solidFill>
                <a:latin typeface="Century Gothic" panose="020B0502020202020204" pitchFamily="34" charset="0"/>
              </a:rPr>
              <a:t>Cassa, banca e valute</a:t>
            </a:r>
          </a:p>
        </p:txBody>
      </p:sp>
      <p:sp>
        <p:nvSpPr>
          <p:cNvPr id="16" name="Text Box 13">
            <a:extLst>
              <a:ext uri="{FF2B5EF4-FFF2-40B4-BE49-F238E27FC236}">
                <a16:creationId xmlns:a16="http://schemas.microsoft.com/office/drawing/2014/main" id="{F39069C6-D312-4C8E-BCFF-8371F6934113}"/>
              </a:ext>
            </a:extLst>
          </p:cNvPr>
          <p:cNvSpPr txBox="1">
            <a:spLocks noChangeArrowheads="1"/>
          </p:cNvSpPr>
          <p:nvPr/>
        </p:nvSpPr>
        <p:spPr bwMode="auto">
          <a:xfrm>
            <a:off x="138541" y="5204421"/>
            <a:ext cx="155806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Parte </a:t>
            </a:r>
            <a:r>
              <a:rPr lang="it-IT" altLang="it-IT" sz="1400" b="1" dirty="0">
                <a:solidFill>
                  <a:schemeClr val="tx1">
                    <a:lumMod val="75000"/>
                    <a:lumOff val="25000"/>
                  </a:schemeClr>
                </a:solidFill>
                <a:latin typeface="Century Gothic" panose="020B0502020202020204" pitchFamily="34" charset="0"/>
              </a:rPr>
              <a:t>finanziaria</a:t>
            </a:r>
            <a:r>
              <a:rPr lang="it-IT" altLang="it-IT" sz="1400" dirty="0">
                <a:solidFill>
                  <a:schemeClr val="tx1">
                    <a:lumMod val="75000"/>
                    <a:lumOff val="25000"/>
                  </a:schemeClr>
                </a:solidFill>
                <a:latin typeface="Century Gothic" panose="020B0502020202020204" pitchFamily="34" charset="0"/>
              </a:rPr>
              <a:t>:</a:t>
            </a:r>
          </a:p>
        </p:txBody>
      </p:sp>
      <p:cxnSp>
        <p:nvCxnSpPr>
          <p:cNvPr id="3" name="Connettore 2 2">
            <a:extLst>
              <a:ext uri="{FF2B5EF4-FFF2-40B4-BE49-F238E27FC236}">
                <a16:creationId xmlns:a16="http://schemas.microsoft.com/office/drawing/2014/main" id="{B5252DD9-6618-417C-8FC9-A2F6AA5E8E4C}"/>
              </a:ext>
            </a:extLst>
          </p:cNvPr>
          <p:cNvCxnSpPr>
            <a:cxnSpLocks/>
            <a:stCxn id="10" idx="3"/>
            <a:endCxn id="5" idx="1"/>
          </p:cNvCxnSpPr>
          <p:nvPr/>
        </p:nvCxnSpPr>
        <p:spPr>
          <a:xfrm flipV="1">
            <a:off x="1558067" y="2121983"/>
            <a:ext cx="743325" cy="10429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Connettore 2 17">
            <a:extLst>
              <a:ext uri="{FF2B5EF4-FFF2-40B4-BE49-F238E27FC236}">
                <a16:creationId xmlns:a16="http://schemas.microsoft.com/office/drawing/2014/main" id="{DC0C4B5D-F981-4732-9624-9997D9DC28C4}"/>
              </a:ext>
            </a:extLst>
          </p:cNvPr>
          <p:cNvCxnSpPr>
            <a:cxnSpLocks/>
            <a:stCxn id="10" idx="3"/>
            <a:endCxn id="6" idx="1"/>
          </p:cNvCxnSpPr>
          <p:nvPr/>
        </p:nvCxnSpPr>
        <p:spPr>
          <a:xfrm>
            <a:off x="1558067" y="3164966"/>
            <a:ext cx="743325" cy="74909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Connettore 2 23">
            <a:extLst>
              <a:ext uri="{FF2B5EF4-FFF2-40B4-BE49-F238E27FC236}">
                <a16:creationId xmlns:a16="http://schemas.microsoft.com/office/drawing/2014/main" id="{4E40FEDE-040E-4F9E-9BAD-8AABFF42C158}"/>
              </a:ext>
            </a:extLst>
          </p:cNvPr>
          <p:cNvCxnSpPr>
            <a:stCxn id="16" idx="3"/>
            <a:endCxn id="8" idx="1"/>
          </p:cNvCxnSpPr>
          <p:nvPr/>
        </p:nvCxnSpPr>
        <p:spPr>
          <a:xfrm>
            <a:off x="1696609" y="5466031"/>
            <a:ext cx="604783" cy="40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334572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65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r>
              <a:rPr lang="it-IT" b="1" dirty="0">
                <a:solidFill>
                  <a:srgbClr val="002060"/>
                </a:solidFill>
                <a:latin typeface="Century Gothic" panose="020B0502020202020204" pitchFamily="34" charset="0"/>
              </a:rPr>
              <a:t>LE “ZONE</a:t>
            </a:r>
            <a:r>
              <a:rPr lang="it-IT" b="1">
                <a:solidFill>
                  <a:srgbClr val="002060"/>
                </a:solidFill>
                <a:latin typeface="Century Gothic" panose="020B0502020202020204" pitchFamily="34" charset="0"/>
              </a:rPr>
              <a:t>” DEL PASSIVO </a:t>
            </a:r>
            <a:r>
              <a:rPr lang="it-IT" b="1" dirty="0">
                <a:solidFill>
                  <a:srgbClr val="002060"/>
                </a:solidFill>
                <a:latin typeface="Century Gothic" panose="020B0502020202020204" pitchFamily="34" charset="0"/>
              </a:rPr>
              <a:t>DELLO SP</a:t>
            </a:r>
          </a:p>
        </p:txBody>
      </p:sp>
      <p:sp>
        <p:nvSpPr>
          <p:cNvPr id="5" name="Text Box 4">
            <a:extLst>
              <a:ext uri="{FF2B5EF4-FFF2-40B4-BE49-F238E27FC236}">
                <a16:creationId xmlns:a16="http://schemas.microsoft.com/office/drawing/2014/main" id="{6E209E20-C207-46FE-A6B9-EC73170D2549}"/>
              </a:ext>
            </a:extLst>
          </p:cNvPr>
          <p:cNvSpPr txBox="1">
            <a:spLocks noChangeArrowheads="1"/>
          </p:cNvSpPr>
          <p:nvPr/>
        </p:nvSpPr>
        <p:spPr bwMode="auto">
          <a:xfrm>
            <a:off x="2125663" y="1009650"/>
            <a:ext cx="2159000" cy="573373"/>
          </a:xfrm>
          <a:prstGeom prst="rect">
            <a:avLst/>
          </a:prstGeom>
          <a:solidFill>
            <a:schemeClr val="accent5">
              <a:lumMod val="75000"/>
            </a:schemeClr>
          </a:solidFill>
          <a:ln w="9525">
            <a:noFill/>
            <a:miter lim="800000"/>
            <a:headEnd/>
            <a:tailEnd/>
          </a:ln>
          <a:effectLst/>
        </p:spPr>
        <p:txBody>
          <a:bodyPr lIns="80147" tIns="40074" rIns="80147" bIns="40074">
            <a:spAutoFit/>
          </a:bodyPr>
          <a:lstStyle>
            <a:defPPr>
              <a:defRPr lang="it-IT"/>
            </a:defPPr>
            <a:lvl1pPr algn="ctr">
              <a:lnSpc>
                <a:spcPct val="100000"/>
              </a:lnSpc>
              <a:buClrTx/>
              <a:buSzTx/>
              <a:buFontTx/>
              <a:buNone/>
              <a:defRPr sz="2000" b="1">
                <a:solidFill>
                  <a:schemeClr val="bg1"/>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sz="1600" dirty="0"/>
              <a:t>Finanziamenti legati al ciclo operativo</a:t>
            </a:r>
          </a:p>
        </p:txBody>
      </p:sp>
      <p:sp>
        <p:nvSpPr>
          <p:cNvPr id="6" name="Text Box 5">
            <a:extLst>
              <a:ext uri="{FF2B5EF4-FFF2-40B4-BE49-F238E27FC236}">
                <a16:creationId xmlns:a16="http://schemas.microsoft.com/office/drawing/2014/main" id="{938E27D6-2389-4508-841A-0D9C22E99153}"/>
              </a:ext>
            </a:extLst>
          </p:cNvPr>
          <p:cNvSpPr txBox="1">
            <a:spLocks noChangeArrowheads="1"/>
          </p:cNvSpPr>
          <p:nvPr/>
        </p:nvSpPr>
        <p:spPr bwMode="auto">
          <a:xfrm>
            <a:off x="2124075" y="2291739"/>
            <a:ext cx="2159000" cy="819594"/>
          </a:xfrm>
          <a:prstGeom prst="rect">
            <a:avLst/>
          </a:prstGeom>
          <a:solidFill>
            <a:schemeClr val="accent5">
              <a:lumMod val="75000"/>
            </a:schemeClr>
          </a:solidFill>
          <a:ln w="9525">
            <a:noFill/>
            <a:miter lim="800000"/>
            <a:headEnd/>
            <a:tailEnd/>
          </a:ln>
          <a:effectLst/>
        </p:spPr>
        <p:txBody>
          <a:bodyPr lIns="80147" tIns="40074" rIns="80147" bIns="40074">
            <a:spAutoFit/>
          </a:bodyPr>
          <a:lstStyle>
            <a:defPPr>
              <a:defRPr lang="it-IT"/>
            </a:defPPr>
            <a:lvl1pPr algn="ctr">
              <a:lnSpc>
                <a:spcPct val="100000"/>
              </a:lnSpc>
              <a:buClrTx/>
              <a:buSzTx/>
              <a:buFontTx/>
              <a:buNone/>
              <a:defRPr sz="2000" b="1">
                <a:solidFill>
                  <a:schemeClr val="bg1"/>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sz="1600" dirty="0"/>
              <a:t>Finanziamenti legati alla struttura operativa</a:t>
            </a:r>
          </a:p>
        </p:txBody>
      </p:sp>
      <p:sp>
        <p:nvSpPr>
          <p:cNvPr id="8" name="Text Box 6" descr="75%">
            <a:extLst>
              <a:ext uri="{FF2B5EF4-FFF2-40B4-BE49-F238E27FC236}">
                <a16:creationId xmlns:a16="http://schemas.microsoft.com/office/drawing/2014/main" id="{FBA444C2-69EB-4B64-8531-4117A4575399}"/>
              </a:ext>
            </a:extLst>
          </p:cNvPr>
          <p:cNvSpPr txBox="1">
            <a:spLocks noChangeArrowheads="1"/>
          </p:cNvSpPr>
          <p:nvPr/>
        </p:nvSpPr>
        <p:spPr bwMode="auto">
          <a:xfrm>
            <a:off x="2124075" y="3860800"/>
            <a:ext cx="2159000" cy="819594"/>
          </a:xfrm>
          <a:prstGeom prst="rect">
            <a:avLst/>
          </a:prstGeom>
          <a:pattFill prst="wdUpDiag">
            <a:fgClr>
              <a:schemeClr val="bg1">
                <a:lumMod val="85000"/>
              </a:schemeClr>
            </a:fgClr>
            <a:bgClr>
              <a:schemeClr val="bg1"/>
            </a:bgClr>
          </a:pattFill>
          <a:ln w="9525">
            <a:solidFill>
              <a:schemeClr val="tx1">
                <a:lumMod val="75000"/>
                <a:lumOff val="25000"/>
              </a:schemeClr>
            </a:solidFill>
            <a:miter lim="800000"/>
            <a:headEnd/>
            <a:tailEnd/>
          </a:ln>
        </p:spPr>
        <p:txBody>
          <a:bodyPr lIns="80147" tIns="40074" rIns="80147" bIns="40074">
            <a:spAutoFit/>
          </a:bodyPr>
          <a:lstStyle>
            <a:defPPr>
              <a:defRPr lang="it-IT"/>
            </a:defPPr>
            <a:lvl1pPr algn="ctr">
              <a:lnSpc>
                <a:spcPct val="100000"/>
              </a:lnSpc>
              <a:buClrTx/>
              <a:buSzTx/>
              <a:buFontTx/>
              <a:buNone/>
              <a:defRPr sz="1600" b="1">
                <a:solidFill>
                  <a:srgbClr val="0070C0"/>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endParaRPr lang="it-IT" altLang="it-IT" dirty="0"/>
          </a:p>
          <a:p>
            <a:r>
              <a:rPr lang="it-IT" altLang="it-IT" dirty="0"/>
              <a:t>Debiti finanziari</a:t>
            </a:r>
          </a:p>
          <a:p>
            <a:endParaRPr lang="it-IT" altLang="it-IT" dirty="0"/>
          </a:p>
        </p:txBody>
      </p:sp>
      <p:sp>
        <p:nvSpPr>
          <p:cNvPr id="10" name="Text Box 7">
            <a:extLst>
              <a:ext uri="{FF2B5EF4-FFF2-40B4-BE49-F238E27FC236}">
                <a16:creationId xmlns:a16="http://schemas.microsoft.com/office/drawing/2014/main" id="{47E4926C-CFA9-4B09-818A-117F13C85182}"/>
              </a:ext>
            </a:extLst>
          </p:cNvPr>
          <p:cNvSpPr txBox="1">
            <a:spLocks noChangeArrowheads="1"/>
          </p:cNvSpPr>
          <p:nvPr/>
        </p:nvSpPr>
        <p:spPr bwMode="auto">
          <a:xfrm>
            <a:off x="34925" y="1660474"/>
            <a:ext cx="154294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Passività </a:t>
            </a:r>
            <a:r>
              <a:rPr lang="it-IT" altLang="it-IT" sz="1400" b="1" dirty="0">
                <a:solidFill>
                  <a:schemeClr val="tx1">
                    <a:lumMod val="75000"/>
                    <a:lumOff val="25000"/>
                  </a:schemeClr>
                </a:solidFill>
                <a:latin typeface="Century Gothic" panose="020B0502020202020204" pitchFamily="34" charset="0"/>
              </a:rPr>
              <a:t>operative</a:t>
            </a:r>
            <a:r>
              <a:rPr lang="it-IT" altLang="it-IT" sz="1400" dirty="0">
                <a:solidFill>
                  <a:schemeClr val="tx1">
                    <a:lumMod val="75000"/>
                    <a:lumOff val="25000"/>
                  </a:schemeClr>
                </a:solidFill>
                <a:latin typeface="Century Gothic" panose="020B0502020202020204" pitchFamily="34" charset="0"/>
              </a:rPr>
              <a:t>, che distinguiamo in</a:t>
            </a:r>
          </a:p>
        </p:txBody>
      </p:sp>
      <p:sp>
        <p:nvSpPr>
          <p:cNvPr id="13" name="Text Box 10">
            <a:extLst>
              <a:ext uri="{FF2B5EF4-FFF2-40B4-BE49-F238E27FC236}">
                <a16:creationId xmlns:a16="http://schemas.microsoft.com/office/drawing/2014/main" id="{DABC1306-183A-4179-97B4-74671B0377C3}"/>
              </a:ext>
            </a:extLst>
          </p:cNvPr>
          <p:cNvSpPr txBox="1">
            <a:spLocks noChangeArrowheads="1"/>
          </p:cNvSpPr>
          <p:nvPr/>
        </p:nvSpPr>
        <p:spPr bwMode="auto">
          <a:xfrm>
            <a:off x="4359275" y="2294584"/>
            <a:ext cx="46053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spcBef>
                <a:spcPct val="50000"/>
              </a:spcBef>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Riguardano le passività operative non legate al ciclo operativo (es. debiti v/fornitori per impianti, TFR e fondi rischi ed oneri estranei alla gestione corrente, come il fondo per lavori ciclici di manutenzione impianti).</a:t>
            </a:r>
          </a:p>
        </p:txBody>
      </p:sp>
      <p:sp>
        <p:nvSpPr>
          <p:cNvPr id="14" name="Text Box 11">
            <a:extLst>
              <a:ext uri="{FF2B5EF4-FFF2-40B4-BE49-F238E27FC236}">
                <a16:creationId xmlns:a16="http://schemas.microsoft.com/office/drawing/2014/main" id="{29BC588C-A000-433E-BADB-E4D2F6FCF2C1}"/>
              </a:ext>
            </a:extLst>
          </p:cNvPr>
          <p:cNvSpPr txBox="1">
            <a:spLocks noChangeArrowheads="1"/>
          </p:cNvSpPr>
          <p:nvPr/>
        </p:nvSpPr>
        <p:spPr bwMode="auto">
          <a:xfrm>
            <a:off x="4359276" y="682322"/>
            <a:ext cx="4605337" cy="12280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15000"/>
              </a:spcBef>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Sono espressi da debiti conseguenti a dilazioni di pagamento di fattori impiegati nel ciclo operativo, debiti tributari, ...</a:t>
            </a:r>
          </a:p>
          <a:p>
            <a:pPr eaLnBrk="1" hangingPunct="1">
              <a:spcBef>
                <a:spcPct val="15000"/>
              </a:spcBef>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Comprendono anche quei fondi rischi ed oneri concernenti attività del ciclo (fondi rischi su crediti commer.li, fondo oscillazione cambi)</a:t>
            </a:r>
          </a:p>
        </p:txBody>
      </p:sp>
      <p:sp>
        <p:nvSpPr>
          <p:cNvPr id="15" name="Text Box 12">
            <a:extLst>
              <a:ext uri="{FF2B5EF4-FFF2-40B4-BE49-F238E27FC236}">
                <a16:creationId xmlns:a16="http://schemas.microsoft.com/office/drawing/2014/main" id="{8BAE493D-629A-4623-82A6-B22886245A98}"/>
              </a:ext>
            </a:extLst>
          </p:cNvPr>
          <p:cNvSpPr txBox="1">
            <a:spLocks noChangeArrowheads="1"/>
          </p:cNvSpPr>
          <p:nvPr/>
        </p:nvSpPr>
        <p:spPr bwMode="auto">
          <a:xfrm>
            <a:off x="4359276" y="3947431"/>
            <a:ext cx="46053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spcBef>
                <a:spcPct val="50000"/>
              </a:spcBef>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Riguardano finanziamenti negoziati a titolo di credito, </a:t>
            </a:r>
            <a:r>
              <a:rPr lang="it-IT" altLang="it-IT" sz="1200" b="1" dirty="0">
                <a:solidFill>
                  <a:schemeClr val="tx1">
                    <a:lumMod val="75000"/>
                    <a:lumOff val="25000"/>
                  </a:schemeClr>
                </a:solidFill>
                <a:latin typeface="Century Gothic" panose="020B0502020202020204" pitchFamily="34" charset="0"/>
              </a:rPr>
              <a:t>sia a breve che a lungo termine</a:t>
            </a:r>
            <a:r>
              <a:rPr lang="it-IT" altLang="it-IT" sz="1200" dirty="0">
                <a:solidFill>
                  <a:schemeClr val="tx1">
                    <a:lumMod val="75000"/>
                    <a:lumOff val="25000"/>
                  </a:schemeClr>
                </a:solidFill>
                <a:latin typeface="Century Gothic" panose="020B0502020202020204" pitchFamily="34" charset="0"/>
              </a:rPr>
              <a:t> (e quindi non dilazioni ottenute dai fornitori)</a:t>
            </a:r>
          </a:p>
        </p:txBody>
      </p:sp>
      <p:sp>
        <p:nvSpPr>
          <p:cNvPr id="16" name="Text Box 13">
            <a:extLst>
              <a:ext uri="{FF2B5EF4-FFF2-40B4-BE49-F238E27FC236}">
                <a16:creationId xmlns:a16="http://schemas.microsoft.com/office/drawing/2014/main" id="{1A94FDB9-58B1-4262-8F10-445183ADA97A}"/>
              </a:ext>
            </a:extLst>
          </p:cNvPr>
          <p:cNvSpPr txBox="1">
            <a:spLocks noChangeArrowheads="1"/>
          </p:cNvSpPr>
          <p:nvPr/>
        </p:nvSpPr>
        <p:spPr bwMode="auto">
          <a:xfrm>
            <a:off x="34925" y="4468388"/>
            <a:ext cx="154294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Passività </a:t>
            </a:r>
            <a:r>
              <a:rPr lang="it-IT" altLang="it-IT" sz="1400" b="1" dirty="0">
                <a:solidFill>
                  <a:schemeClr val="tx1">
                    <a:lumMod val="75000"/>
                    <a:lumOff val="25000"/>
                  </a:schemeClr>
                </a:solidFill>
                <a:latin typeface="Century Gothic" panose="020B0502020202020204" pitchFamily="34" charset="0"/>
              </a:rPr>
              <a:t>negoziate</a:t>
            </a:r>
            <a:r>
              <a:rPr lang="it-IT" altLang="it-IT" sz="1400" dirty="0">
                <a:solidFill>
                  <a:schemeClr val="tx1">
                    <a:lumMod val="75000"/>
                    <a:lumOff val="25000"/>
                  </a:schemeClr>
                </a:solidFill>
                <a:latin typeface="Century Gothic" panose="020B0502020202020204" pitchFamily="34" charset="0"/>
              </a:rPr>
              <a:t>, che distinguiamo in</a:t>
            </a:r>
          </a:p>
        </p:txBody>
      </p:sp>
      <p:sp>
        <p:nvSpPr>
          <p:cNvPr id="19" name="Text Box 16">
            <a:extLst>
              <a:ext uri="{FF2B5EF4-FFF2-40B4-BE49-F238E27FC236}">
                <a16:creationId xmlns:a16="http://schemas.microsoft.com/office/drawing/2014/main" id="{81EACB11-1504-4D77-B5A1-ED06C790B79A}"/>
              </a:ext>
            </a:extLst>
          </p:cNvPr>
          <p:cNvSpPr txBox="1">
            <a:spLocks noChangeArrowheads="1"/>
          </p:cNvSpPr>
          <p:nvPr/>
        </p:nvSpPr>
        <p:spPr bwMode="auto">
          <a:xfrm>
            <a:off x="2124075" y="5157788"/>
            <a:ext cx="2159000" cy="599662"/>
          </a:xfrm>
          <a:prstGeom prst="rect">
            <a:avLst/>
          </a:prstGeom>
          <a:solidFill>
            <a:schemeClr val="accent6">
              <a:lumMod val="60000"/>
              <a:lumOff val="40000"/>
            </a:schemeClr>
          </a:solidFill>
          <a:ln w="9525">
            <a:no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70000"/>
              </a:lnSpc>
              <a:buClrTx/>
              <a:buSzTx/>
              <a:buFontTx/>
              <a:buNone/>
            </a:pPr>
            <a:endParaRPr lang="it-IT" altLang="it-IT" sz="16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70000"/>
              </a:lnSpc>
              <a:buClrTx/>
              <a:buSzTx/>
              <a:buFontTx/>
              <a:buNone/>
            </a:pPr>
            <a:r>
              <a:rPr lang="it-IT" altLang="it-IT" sz="1600" b="1" dirty="0">
                <a:solidFill>
                  <a:schemeClr val="tx1"/>
                </a:solidFill>
                <a:latin typeface="Century Gothic" panose="020B0502020202020204" pitchFamily="34" charset="0"/>
                <a:cs typeface="Arial" panose="020B0604020202020204" pitchFamily="34" charset="0"/>
              </a:rPr>
              <a:t>Patrimonio netto</a:t>
            </a:r>
          </a:p>
          <a:p>
            <a:pPr algn="ctr" defTabSz="914400" eaLnBrk="1" hangingPunct="1">
              <a:lnSpc>
                <a:spcPct val="70000"/>
              </a:lnSpc>
              <a:buClrTx/>
              <a:buSzTx/>
              <a:buFontTx/>
              <a:buNone/>
            </a:pPr>
            <a:endParaRPr lang="it-IT" altLang="it-IT" sz="1600" b="1" dirty="0">
              <a:solidFill>
                <a:schemeClr val="tx1"/>
              </a:solidFill>
              <a:latin typeface="Century Gothic" panose="020B0502020202020204" pitchFamily="34" charset="0"/>
              <a:cs typeface="Arial" panose="020B0604020202020204" pitchFamily="34" charset="0"/>
            </a:endParaRPr>
          </a:p>
        </p:txBody>
      </p:sp>
      <p:sp>
        <p:nvSpPr>
          <p:cNvPr id="20" name="Text Box 17">
            <a:extLst>
              <a:ext uri="{FF2B5EF4-FFF2-40B4-BE49-F238E27FC236}">
                <a16:creationId xmlns:a16="http://schemas.microsoft.com/office/drawing/2014/main" id="{4F317EF1-A9E0-4C7F-AE9C-A19DF4990288}"/>
              </a:ext>
            </a:extLst>
          </p:cNvPr>
          <p:cNvSpPr txBox="1">
            <a:spLocks noChangeArrowheads="1"/>
          </p:cNvSpPr>
          <p:nvPr/>
        </p:nvSpPr>
        <p:spPr bwMode="auto">
          <a:xfrm>
            <a:off x="4359276" y="5134453"/>
            <a:ext cx="46053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spcBef>
                <a:spcPct val="50000"/>
              </a:spcBef>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Esprime l’ammontare dei capitali investiti a titolo di rischio nell’impresa (capitale sociale, riserve, risultato economico, …)</a:t>
            </a:r>
          </a:p>
        </p:txBody>
      </p:sp>
      <p:cxnSp>
        <p:nvCxnSpPr>
          <p:cNvPr id="3" name="Connettore 2 2">
            <a:extLst>
              <a:ext uri="{FF2B5EF4-FFF2-40B4-BE49-F238E27FC236}">
                <a16:creationId xmlns:a16="http://schemas.microsoft.com/office/drawing/2014/main" id="{6E10163D-49BC-4EF5-A58B-3C56737FA214}"/>
              </a:ext>
            </a:extLst>
          </p:cNvPr>
          <p:cNvCxnSpPr>
            <a:cxnSpLocks/>
            <a:stCxn id="10" idx="3"/>
            <a:endCxn id="5" idx="1"/>
          </p:cNvCxnSpPr>
          <p:nvPr/>
        </p:nvCxnSpPr>
        <p:spPr>
          <a:xfrm flipV="1">
            <a:off x="1577872" y="1296337"/>
            <a:ext cx="547791" cy="7334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2" name="Connettore 2 21">
            <a:extLst>
              <a:ext uri="{FF2B5EF4-FFF2-40B4-BE49-F238E27FC236}">
                <a16:creationId xmlns:a16="http://schemas.microsoft.com/office/drawing/2014/main" id="{08399BEF-BB6F-4C34-B38E-9473529770FC}"/>
              </a:ext>
            </a:extLst>
          </p:cNvPr>
          <p:cNvCxnSpPr>
            <a:cxnSpLocks/>
            <a:stCxn id="10" idx="3"/>
            <a:endCxn id="6" idx="1"/>
          </p:cNvCxnSpPr>
          <p:nvPr/>
        </p:nvCxnSpPr>
        <p:spPr>
          <a:xfrm>
            <a:off x="1577872" y="2029806"/>
            <a:ext cx="546203" cy="671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Connettore 2 27">
            <a:extLst>
              <a:ext uri="{FF2B5EF4-FFF2-40B4-BE49-F238E27FC236}">
                <a16:creationId xmlns:a16="http://schemas.microsoft.com/office/drawing/2014/main" id="{C2F47CD7-ABF5-446B-A50D-8299822FC79F}"/>
              </a:ext>
            </a:extLst>
          </p:cNvPr>
          <p:cNvCxnSpPr>
            <a:stCxn id="16" idx="3"/>
            <a:endCxn id="8" idx="1"/>
          </p:cNvCxnSpPr>
          <p:nvPr/>
        </p:nvCxnSpPr>
        <p:spPr>
          <a:xfrm flipV="1">
            <a:off x="1577872" y="4270597"/>
            <a:ext cx="546203" cy="5671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Connettore 2 29">
            <a:extLst>
              <a:ext uri="{FF2B5EF4-FFF2-40B4-BE49-F238E27FC236}">
                <a16:creationId xmlns:a16="http://schemas.microsoft.com/office/drawing/2014/main" id="{DDBF84F4-337F-4A55-BF03-93D938B18549}"/>
              </a:ext>
            </a:extLst>
          </p:cNvPr>
          <p:cNvCxnSpPr>
            <a:stCxn id="16" idx="3"/>
            <a:endCxn id="19" idx="1"/>
          </p:cNvCxnSpPr>
          <p:nvPr/>
        </p:nvCxnSpPr>
        <p:spPr>
          <a:xfrm>
            <a:off x="1577872" y="4837720"/>
            <a:ext cx="546203" cy="61989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9053609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C8CFD492-CC58-3D4C-A351-AD8949465EBB}" type="slidenum">
              <a:rPr kumimoji="0" lang="it-IT"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66</a:t>
            </a:fld>
            <a:endParaRPr kumimoji="0" lang="it-IT" sz="11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r>
              <a:rPr lang="it-IT" b="1" cap="all">
                <a:solidFill>
                  <a:srgbClr val="002060"/>
                </a:solidFill>
                <a:latin typeface="Century Gothic" panose="020B0502020202020204" pitchFamily="34" charset="0"/>
              </a:rPr>
              <a:t>Le “zone” dello SP gestionale in sintesi</a:t>
            </a:r>
            <a:endParaRPr lang="it-IT" b="1" cap="all" dirty="0">
              <a:solidFill>
                <a:srgbClr val="002060"/>
              </a:solidFill>
              <a:latin typeface="Century Gothic" panose="020B0502020202020204" pitchFamily="34" charset="0"/>
            </a:endParaRPr>
          </a:p>
        </p:txBody>
      </p:sp>
      <p:sp>
        <p:nvSpPr>
          <p:cNvPr id="5" name="Text Box 4">
            <a:extLst>
              <a:ext uri="{FF2B5EF4-FFF2-40B4-BE49-F238E27FC236}">
                <a16:creationId xmlns:a16="http://schemas.microsoft.com/office/drawing/2014/main" id="{7DE7A675-7FF1-42FE-96EE-7C54FD62B10E}"/>
              </a:ext>
            </a:extLst>
          </p:cNvPr>
          <p:cNvSpPr txBox="1">
            <a:spLocks noChangeArrowheads="1"/>
          </p:cNvSpPr>
          <p:nvPr/>
        </p:nvSpPr>
        <p:spPr bwMode="auto">
          <a:xfrm>
            <a:off x="1942654" y="2024206"/>
            <a:ext cx="2159000" cy="1312037"/>
          </a:xfrm>
          <a:prstGeom prst="rect">
            <a:avLst/>
          </a:prstGeom>
          <a:solidFill>
            <a:schemeClr val="accent5">
              <a:lumMod val="75000"/>
            </a:schemeClr>
          </a:solidFill>
          <a:ln w="9525">
            <a:noFill/>
            <a:miter lim="800000"/>
            <a:headEnd/>
            <a:tailEnd/>
          </a:ln>
          <a:effectLst/>
        </p:spPr>
        <p:txBody>
          <a:bodyPr lIns="80147" tIns="40074" rIns="80147" bIns="40074">
            <a:spAutoFit/>
          </a:bodyPr>
          <a:lstStyle>
            <a:defPPr>
              <a:defRPr lang="it-IT"/>
            </a:defPPr>
            <a:lvl1pPr algn="ctr">
              <a:lnSpc>
                <a:spcPct val="100000"/>
              </a:lnSpc>
              <a:buClrTx/>
              <a:buSzTx/>
              <a:buFontTx/>
              <a:buNone/>
              <a:defRPr sz="1600" b="1">
                <a:solidFill>
                  <a:schemeClr val="bg1"/>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altLang="it-IT" sz="2000" dirty="0"/>
              <a:t>Investimenti legati al ciclo operativo</a:t>
            </a:r>
          </a:p>
          <a:p>
            <a:endParaRPr lang="it-IT" altLang="it-IT" sz="2000" dirty="0"/>
          </a:p>
        </p:txBody>
      </p:sp>
      <p:sp>
        <p:nvSpPr>
          <p:cNvPr id="6" name="Text Box 5">
            <a:extLst>
              <a:ext uri="{FF2B5EF4-FFF2-40B4-BE49-F238E27FC236}">
                <a16:creationId xmlns:a16="http://schemas.microsoft.com/office/drawing/2014/main" id="{B952936E-E569-4929-A993-6AD16F0E7767}"/>
              </a:ext>
            </a:extLst>
          </p:cNvPr>
          <p:cNvSpPr txBox="1">
            <a:spLocks noChangeArrowheads="1"/>
          </p:cNvSpPr>
          <p:nvPr/>
        </p:nvSpPr>
        <p:spPr bwMode="auto">
          <a:xfrm>
            <a:off x="1942653" y="3443913"/>
            <a:ext cx="2159000" cy="1312037"/>
          </a:xfrm>
          <a:prstGeom prst="rect">
            <a:avLst/>
          </a:prstGeom>
          <a:solidFill>
            <a:schemeClr val="accent5">
              <a:lumMod val="75000"/>
            </a:schemeClr>
          </a:solidFill>
          <a:ln w="9525">
            <a:noFill/>
            <a:miter lim="800000"/>
            <a:headEnd/>
            <a:tailEnd/>
          </a:ln>
          <a:effectLst/>
        </p:spPr>
        <p:txBody>
          <a:bodyPr lIns="80147" tIns="40074" rIns="80147" bIns="40074">
            <a:spAutoFit/>
          </a:bodyPr>
          <a:lstStyle>
            <a:defPPr>
              <a:defRPr lang="it-IT"/>
            </a:defPPr>
            <a:lvl1pPr algn="ctr">
              <a:lnSpc>
                <a:spcPct val="100000"/>
              </a:lnSpc>
              <a:buClrTx/>
              <a:buSzTx/>
              <a:buFontTx/>
              <a:buNone/>
              <a:defRPr sz="2000" b="1">
                <a:solidFill>
                  <a:schemeClr val="bg1"/>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a:t>Investimenti legati alla struttura operativa</a:t>
            </a:r>
          </a:p>
        </p:txBody>
      </p:sp>
      <p:sp>
        <p:nvSpPr>
          <p:cNvPr id="8" name="Text Box 6" descr="75%">
            <a:extLst>
              <a:ext uri="{FF2B5EF4-FFF2-40B4-BE49-F238E27FC236}">
                <a16:creationId xmlns:a16="http://schemas.microsoft.com/office/drawing/2014/main" id="{0B0C7D02-2EED-4B27-9063-1B8FABEF046B}"/>
              </a:ext>
            </a:extLst>
          </p:cNvPr>
          <p:cNvSpPr txBox="1">
            <a:spLocks noChangeArrowheads="1"/>
          </p:cNvSpPr>
          <p:nvPr/>
        </p:nvSpPr>
        <p:spPr bwMode="auto">
          <a:xfrm>
            <a:off x="1942655" y="4899706"/>
            <a:ext cx="2159000" cy="696484"/>
          </a:xfrm>
          <a:prstGeom prst="rect">
            <a:avLst/>
          </a:prstGeom>
          <a:pattFill prst="wdUpDiag">
            <a:fgClr>
              <a:schemeClr val="bg1">
                <a:lumMod val="85000"/>
              </a:schemeClr>
            </a:fgClr>
            <a:bgClr>
              <a:schemeClr val="bg1"/>
            </a:bgClr>
          </a:pattFill>
          <a:ln w="9525">
            <a:solidFill>
              <a:schemeClr val="tx1">
                <a:lumMod val="75000"/>
                <a:lumOff val="25000"/>
              </a:schemeClr>
            </a:solidFill>
            <a:miter lim="800000"/>
            <a:headEnd/>
            <a:tailEnd/>
          </a:ln>
        </p:spPr>
        <p:txBody>
          <a:bodyPr lIns="80147" tIns="40074" rIns="80147" bIns="40074">
            <a:spAutoFit/>
          </a:bodyPr>
          <a:lstStyle>
            <a:defPPr>
              <a:defRPr lang="it-IT"/>
            </a:defPPr>
            <a:lvl1pPr algn="ctr">
              <a:lnSpc>
                <a:spcPct val="100000"/>
              </a:lnSpc>
              <a:buClrTx/>
              <a:buSzTx/>
              <a:buFontTx/>
              <a:buNone/>
              <a:defRPr sz="1600" b="1">
                <a:solidFill>
                  <a:srgbClr val="0070C0"/>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altLang="it-IT" sz="2000" dirty="0"/>
              <a:t>Investimenti finanziari</a:t>
            </a:r>
          </a:p>
        </p:txBody>
      </p:sp>
      <p:sp>
        <p:nvSpPr>
          <p:cNvPr id="10" name="Text Box 7">
            <a:extLst>
              <a:ext uri="{FF2B5EF4-FFF2-40B4-BE49-F238E27FC236}">
                <a16:creationId xmlns:a16="http://schemas.microsoft.com/office/drawing/2014/main" id="{175B1909-3899-4FD5-BF43-1366A4A1A6A0}"/>
              </a:ext>
            </a:extLst>
          </p:cNvPr>
          <p:cNvSpPr txBox="1">
            <a:spLocks noChangeArrowheads="1"/>
          </p:cNvSpPr>
          <p:nvPr/>
        </p:nvSpPr>
        <p:spPr bwMode="auto">
          <a:xfrm>
            <a:off x="1798190" y="1036155"/>
            <a:ext cx="24479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600" b="1" dirty="0">
                <a:solidFill>
                  <a:schemeClr val="tx1">
                    <a:lumMod val="75000"/>
                    <a:lumOff val="25000"/>
                  </a:schemeClr>
                </a:solidFill>
                <a:latin typeface="Century Gothic" panose="020B0502020202020204" pitchFamily="34" charset="0"/>
              </a:rPr>
              <a:t>INVESTIMENTI</a:t>
            </a:r>
          </a:p>
        </p:txBody>
      </p:sp>
      <p:sp>
        <p:nvSpPr>
          <p:cNvPr id="11" name="Text Box 8">
            <a:extLst>
              <a:ext uri="{FF2B5EF4-FFF2-40B4-BE49-F238E27FC236}">
                <a16:creationId xmlns:a16="http://schemas.microsoft.com/office/drawing/2014/main" id="{A4F87BA3-AE4E-4D84-ADA8-6E4DC235E82D}"/>
              </a:ext>
            </a:extLst>
          </p:cNvPr>
          <p:cNvSpPr txBox="1">
            <a:spLocks noChangeArrowheads="1"/>
          </p:cNvSpPr>
          <p:nvPr/>
        </p:nvSpPr>
        <p:spPr bwMode="auto">
          <a:xfrm>
            <a:off x="4895404" y="2020852"/>
            <a:ext cx="2159000" cy="1004260"/>
          </a:xfrm>
          <a:prstGeom prst="rect">
            <a:avLst/>
          </a:prstGeom>
          <a:solidFill>
            <a:schemeClr val="accent5">
              <a:lumMod val="75000"/>
            </a:schemeClr>
          </a:solidFill>
          <a:ln w="9525">
            <a:noFill/>
            <a:miter lim="800000"/>
            <a:headEnd/>
            <a:tailEnd/>
          </a:ln>
          <a:effectLst/>
        </p:spPr>
        <p:txBody>
          <a:bodyPr lIns="80147" tIns="40074" rIns="80147" bIns="40074">
            <a:spAutoFit/>
          </a:bodyPr>
          <a:lstStyle>
            <a:defPPr>
              <a:defRPr lang="it-IT"/>
            </a:defPPr>
            <a:lvl1pPr algn="ctr">
              <a:lnSpc>
                <a:spcPct val="100000"/>
              </a:lnSpc>
              <a:buClrTx/>
              <a:buSzTx/>
              <a:buFontTx/>
              <a:buNone/>
              <a:defRPr sz="1600" b="1">
                <a:solidFill>
                  <a:schemeClr val="bg1"/>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sz="2000" dirty="0"/>
              <a:t>Finanziamenti legati al ciclo operativo</a:t>
            </a:r>
          </a:p>
        </p:txBody>
      </p:sp>
      <p:sp>
        <p:nvSpPr>
          <p:cNvPr id="12" name="Text Box 9">
            <a:extLst>
              <a:ext uri="{FF2B5EF4-FFF2-40B4-BE49-F238E27FC236}">
                <a16:creationId xmlns:a16="http://schemas.microsoft.com/office/drawing/2014/main" id="{8A46ACF4-39E0-4725-8DAF-E1AC76829F4D}"/>
              </a:ext>
            </a:extLst>
          </p:cNvPr>
          <p:cNvSpPr txBox="1">
            <a:spLocks noChangeArrowheads="1"/>
          </p:cNvSpPr>
          <p:nvPr/>
        </p:nvSpPr>
        <p:spPr bwMode="auto">
          <a:xfrm>
            <a:off x="4895405" y="3152483"/>
            <a:ext cx="2159000" cy="1312037"/>
          </a:xfrm>
          <a:prstGeom prst="rect">
            <a:avLst/>
          </a:prstGeom>
          <a:solidFill>
            <a:schemeClr val="accent5">
              <a:lumMod val="75000"/>
            </a:schemeClr>
          </a:solidFill>
          <a:ln w="9525">
            <a:noFill/>
            <a:miter lim="800000"/>
            <a:headEnd/>
            <a:tailEnd/>
          </a:ln>
          <a:effectLst/>
        </p:spPr>
        <p:txBody>
          <a:bodyPr lIns="80147" tIns="40074" rIns="80147" bIns="40074">
            <a:spAutoFit/>
          </a:bodyPr>
          <a:lstStyle>
            <a:defPPr>
              <a:defRPr lang="it-IT"/>
            </a:defPPr>
            <a:lvl1pPr algn="ctr">
              <a:lnSpc>
                <a:spcPct val="100000"/>
              </a:lnSpc>
              <a:buClrTx/>
              <a:buSzTx/>
              <a:buFontTx/>
              <a:buNone/>
              <a:defRPr sz="1600" b="1">
                <a:solidFill>
                  <a:schemeClr val="bg1"/>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sz="2000" dirty="0"/>
              <a:t>Finanziamenti legati alla struttura operativa</a:t>
            </a:r>
          </a:p>
        </p:txBody>
      </p:sp>
      <p:sp>
        <p:nvSpPr>
          <p:cNvPr id="13" name="Text Box 10" descr="75%">
            <a:extLst>
              <a:ext uri="{FF2B5EF4-FFF2-40B4-BE49-F238E27FC236}">
                <a16:creationId xmlns:a16="http://schemas.microsoft.com/office/drawing/2014/main" id="{18006DE3-220C-450C-BBD5-751B1FAB6855}"/>
              </a:ext>
            </a:extLst>
          </p:cNvPr>
          <p:cNvSpPr txBox="1">
            <a:spLocks noChangeArrowheads="1"/>
          </p:cNvSpPr>
          <p:nvPr/>
        </p:nvSpPr>
        <p:spPr bwMode="auto">
          <a:xfrm>
            <a:off x="4895404" y="5204098"/>
            <a:ext cx="2159000" cy="388707"/>
          </a:xfrm>
          <a:prstGeom prst="rect">
            <a:avLst/>
          </a:prstGeom>
          <a:pattFill prst="wdUpDiag">
            <a:fgClr>
              <a:schemeClr val="bg1">
                <a:lumMod val="85000"/>
              </a:schemeClr>
            </a:fgClr>
            <a:bgClr>
              <a:schemeClr val="bg1"/>
            </a:bgClr>
          </a:pattFill>
          <a:ln w="9525">
            <a:solidFill>
              <a:schemeClr val="tx1">
                <a:lumMod val="75000"/>
                <a:lumOff val="25000"/>
              </a:schemeClr>
            </a:solidFill>
            <a:miter lim="800000"/>
            <a:headEnd/>
            <a:tailEnd/>
          </a:ln>
        </p:spPr>
        <p:txBody>
          <a:bodyPr lIns="80147" tIns="40074" rIns="80147" bIns="40074">
            <a:spAutoFit/>
          </a:bodyPr>
          <a:lstStyle>
            <a:defPPr>
              <a:defRPr lang="it-IT"/>
            </a:defPPr>
            <a:lvl1pPr algn="ctr">
              <a:lnSpc>
                <a:spcPct val="100000"/>
              </a:lnSpc>
              <a:buClrTx/>
              <a:buSzTx/>
              <a:buFontTx/>
              <a:buNone/>
              <a:defRPr sz="1600" b="1">
                <a:solidFill>
                  <a:srgbClr val="0070C0"/>
                </a:solidFill>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altLang="it-IT" sz="2000" dirty="0"/>
              <a:t>Debiti finanziari</a:t>
            </a:r>
          </a:p>
        </p:txBody>
      </p:sp>
      <p:sp>
        <p:nvSpPr>
          <p:cNvPr id="14" name="Text Box 11">
            <a:extLst>
              <a:ext uri="{FF2B5EF4-FFF2-40B4-BE49-F238E27FC236}">
                <a16:creationId xmlns:a16="http://schemas.microsoft.com/office/drawing/2014/main" id="{000DF202-1E34-44A0-8C3B-4FF0D6467B25}"/>
              </a:ext>
            </a:extLst>
          </p:cNvPr>
          <p:cNvSpPr txBox="1">
            <a:spLocks noChangeArrowheads="1"/>
          </p:cNvSpPr>
          <p:nvPr/>
        </p:nvSpPr>
        <p:spPr bwMode="auto">
          <a:xfrm>
            <a:off x="4895404" y="4572379"/>
            <a:ext cx="2159000" cy="513870"/>
          </a:xfrm>
          <a:prstGeom prst="rect">
            <a:avLst/>
          </a:prstGeom>
          <a:solidFill>
            <a:schemeClr val="accent6">
              <a:lumMod val="60000"/>
              <a:lumOff val="40000"/>
            </a:schemeClr>
          </a:solidFill>
          <a:ln w="9525">
            <a:noFill/>
            <a:miter lim="800000"/>
            <a:headEnd/>
            <a:tailEnd/>
          </a:ln>
        </p:spPr>
        <p:txBody>
          <a:bodyPr lIns="80147" tIns="40074" rIns="80147" bIns="40074">
            <a:spAutoFit/>
          </a:bodyPr>
          <a:lstStyle>
            <a:defPPr>
              <a:defRPr lang="it-IT"/>
            </a:defPPr>
            <a:lvl1pPr algn="ctr">
              <a:lnSpc>
                <a:spcPct val="70000"/>
              </a:lnSpc>
              <a:buClrTx/>
              <a:buSzTx/>
              <a:buFontTx/>
              <a:buNone/>
              <a:defRPr sz="1600" b="1">
                <a:latin typeface="Century Gothic" panose="020B0502020202020204" pitchFamily="34" charset="0"/>
                <a:cs typeface="Arial" panose="020B0604020202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altLang="it-IT" sz="2000" dirty="0"/>
              <a:t>Patrimonio netto</a:t>
            </a:r>
          </a:p>
        </p:txBody>
      </p:sp>
      <p:sp>
        <p:nvSpPr>
          <p:cNvPr id="15" name="Text Box 12">
            <a:extLst>
              <a:ext uri="{FF2B5EF4-FFF2-40B4-BE49-F238E27FC236}">
                <a16:creationId xmlns:a16="http://schemas.microsoft.com/office/drawing/2014/main" id="{08428C8F-208B-4D26-86AE-DF8D2F5168EF}"/>
              </a:ext>
            </a:extLst>
          </p:cNvPr>
          <p:cNvSpPr txBox="1">
            <a:spLocks noChangeArrowheads="1"/>
          </p:cNvSpPr>
          <p:nvPr/>
        </p:nvSpPr>
        <p:spPr bwMode="auto">
          <a:xfrm>
            <a:off x="4750941" y="1033277"/>
            <a:ext cx="24479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600" b="1" dirty="0">
                <a:solidFill>
                  <a:schemeClr val="tx1">
                    <a:lumMod val="75000"/>
                    <a:lumOff val="25000"/>
                  </a:schemeClr>
                </a:solidFill>
                <a:latin typeface="Century Gothic" panose="020B0502020202020204" pitchFamily="34" charset="0"/>
              </a:rPr>
              <a:t>FINANZIAMENTI</a:t>
            </a:r>
          </a:p>
        </p:txBody>
      </p:sp>
      <p:sp>
        <p:nvSpPr>
          <p:cNvPr id="16" name="Text Box 13">
            <a:extLst>
              <a:ext uri="{FF2B5EF4-FFF2-40B4-BE49-F238E27FC236}">
                <a16:creationId xmlns:a16="http://schemas.microsoft.com/office/drawing/2014/main" id="{6AC2B561-769C-4C00-AF17-CFDBF91AB7EB}"/>
              </a:ext>
            </a:extLst>
          </p:cNvPr>
          <p:cNvSpPr txBox="1">
            <a:spLocks noChangeArrowheads="1"/>
          </p:cNvSpPr>
          <p:nvPr/>
        </p:nvSpPr>
        <p:spPr bwMode="auto">
          <a:xfrm>
            <a:off x="0" y="3085317"/>
            <a:ext cx="162691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b="1" dirty="0">
                <a:solidFill>
                  <a:schemeClr val="tx1">
                    <a:lumMod val="75000"/>
                    <a:lumOff val="25000"/>
                  </a:schemeClr>
                </a:solidFill>
                <a:latin typeface="Century Gothic" panose="020B0502020202020204" pitchFamily="34" charset="0"/>
              </a:rPr>
              <a:t>Area operativa</a:t>
            </a:r>
          </a:p>
        </p:txBody>
      </p:sp>
      <p:cxnSp>
        <p:nvCxnSpPr>
          <p:cNvPr id="17" name="AutoShape 14">
            <a:extLst>
              <a:ext uri="{FF2B5EF4-FFF2-40B4-BE49-F238E27FC236}">
                <a16:creationId xmlns:a16="http://schemas.microsoft.com/office/drawing/2014/main" id="{14384224-29E3-4CFA-933E-8B8D8F9B4079}"/>
              </a:ext>
            </a:extLst>
          </p:cNvPr>
          <p:cNvCxnSpPr>
            <a:cxnSpLocks noChangeShapeType="1"/>
            <a:stCxn id="16" idx="0"/>
            <a:endCxn id="5" idx="1"/>
          </p:cNvCxnSpPr>
          <p:nvPr/>
        </p:nvCxnSpPr>
        <p:spPr bwMode="auto">
          <a:xfrm rot="5400000" flipH="1" flipV="1">
            <a:off x="1175511" y="2318174"/>
            <a:ext cx="405092" cy="1129194"/>
          </a:xfrm>
          <a:prstGeom prst="bentConnector2">
            <a:avLst/>
          </a:prstGeom>
          <a:ln>
            <a:headEn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cxnSp>
      <p:cxnSp>
        <p:nvCxnSpPr>
          <p:cNvPr id="18" name="AutoShape 15">
            <a:extLst>
              <a:ext uri="{FF2B5EF4-FFF2-40B4-BE49-F238E27FC236}">
                <a16:creationId xmlns:a16="http://schemas.microsoft.com/office/drawing/2014/main" id="{937020AF-1926-49D5-86EF-F8FC02AAFBC6}"/>
              </a:ext>
            </a:extLst>
          </p:cNvPr>
          <p:cNvCxnSpPr>
            <a:cxnSpLocks noChangeShapeType="1"/>
            <a:stCxn id="16" idx="2"/>
            <a:endCxn id="6" idx="1"/>
          </p:cNvCxnSpPr>
          <p:nvPr/>
        </p:nvCxnSpPr>
        <p:spPr bwMode="auto">
          <a:xfrm rot="16200000" flipH="1">
            <a:off x="1024637" y="3181916"/>
            <a:ext cx="706838" cy="1129193"/>
          </a:xfrm>
          <a:prstGeom prst="bentConnector2">
            <a:avLst/>
          </a:prstGeom>
          <a:ln>
            <a:headEn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cxnSp>
      <p:sp>
        <p:nvSpPr>
          <p:cNvPr id="19" name="Text Box 16">
            <a:extLst>
              <a:ext uri="{FF2B5EF4-FFF2-40B4-BE49-F238E27FC236}">
                <a16:creationId xmlns:a16="http://schemas.microsoft.com/office/drawing/2014/main" id="{32B0E094-AA20-4234-895F-89D51E07A47A}"/>
              </a:ext>
            </a:extLst>
          </p:cNvPr>
          <p:cNvSpPr txBox="1">
            <a:spLocks noChangeArrowheads="1"/>
          </p:cNvSpPr>
          <p:nvPr/>
        </p:nvSpPr>
        <p:spPr bwMode="auto">
          <a:xfrm>
            <a:off x="7378373" y="3018060"/>
            <a:ext cx="154415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it-IT"/>
            </a:defPPr>
            <a:lvl1pPr algn="ctr">
              <a:spcBef>
                <a:spcPct val="50000"/>
              </a:spcBef>
              <a:buFont typeface="Arial" panose="020B0604020202020204" pitchFamily="34" charset="0"/>
              <a:buNone/>
              <a:defRPr sz="1400" b="1">
                <a:solidFill>
                  <a:schemeClr val="tx1">
                    <a:lumMod val="75000"/>
                    <a:lumOff val="25000"/>
                  </a:schemeClr>
                </a:solidFill>
                <a:latin typeface="Century Gothic" panose="020B0502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altLang="it-IT" dirty="0"/>
              <a:t>Area operativa</a:t>
            </a:r>
          </a:p>
        </p:txBody>
      </p:sp>
      <p:cxnSp>
        <p:nvCxnSpPr>
          <p:cNvPr id="20" name="AutoShape 17">
            <a:extLst>
              <a:ext uri="{FF2B5EF4-FFF2-40B4-BE49-F238E27FC236}">
                <a16:creationId xmlns:a16="http://schemas.microsoft.com/office/drawing/2014/main" id="{7FDD001F-B0DC-4B59-A968-2C1C7DF378D5}"/>
              </a:ext>
            </a:extLst>
          </p:cNvPr>
          <p:cNvCxnSpPr>
            <a:cxnSpLocks noChangeShapeType="1"/>
            <a:stCxn id="19" idx="0"/>
            <a:endCxn id="11" idx="3"/>
          </p:cNvCxnSpPr>
          <p:nvPr/>
        </p:nvCxnSpPr>
        <p:spPr bwMode="auto">
          <a:xfrm rot="16200000" flipV="1">
            <a:off x="7354888" y="2222498"/>
            <a:ext cx="495078" cy="1096046"/>
          </a:xfrm>
          <a:prstGeom prst="bentConnector2">
            <a:avLst/>
          </a:prstGeom>
          <a:ln>
            <a:headEn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cxnSp>
      <p:cxnSp>
        <p:nvCxnSpPr>
          <p:cNvPr id="21" name="AutoShape 18">
            <a:extLst>
              <a:ext uri="{FF2B5EF4-FFF2-40B4-BE49-F238E27FC236}">
                <a16:creationId xmlns:a16="http://schemas.microsoft.com/office/drawing/2014/main" id="{AC453CEF-4DB4-41BD-8E0B-9547F08415DA}"/>
              </a:ext>
            </a:extLst>
          </p:cNvPr>
          <p:cNvCxnSpPr>
            <a:cxnSpLocks noChangeShapeType="1"/>
            <a:stCxn id="19" idx="2"/>
            <a:endCxn id="12" idx="3"/>
          </p:cNvCxnSpPr>
          <p:nvPr/>
        </p:nvCxnSpPr>
        <p:spPr bwMode="auto">
          <a:xfrm rot="5400000">
            <a:off x="7361096" y="3019147"/>
            <a:ext cx="482665" cy="1096045"/>
          </a:xfrm>
          <a:prstGeom prst="bentConnector2">
            <a:avLst/>
          </a:prstGeom>
          <a:ln>
            <a:headEn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cxnSp>
      <p:sp>
        <p:nvSpPr>
          <p:cNvPr id="22" name="Text Box 19">
            <a:extLst>
              <a:ext uri="{FF2B5EF4-FFF2-40B4-BE49-F238E27FC236}">
                <a16:creationId xmlns:a16="http://schemas.microsoft.com/office/drawing/2014/main" id="{BD6418FB-269B-4DBF-ABA6-6415ABC39998}"/>
              </a:ext>
            </a:extLst>
          </p:cNvPr>
          <p:cNvSpPr txBox="1">
            <a:spLocks noChangeArrowheads="1"/>
          </p:cNvSpPr>
          <p:nvPr/>
        </p:nvSpPr>
        <p:spPr bwMode="auto">
          <a:xfrm>
            <a:off x="1" y="5094059"/>
            <a:ext cx="16269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it-IT"/>
            </a:defPPr>
            <a:lvl1pPr algn="ctr">
              <a:spcBef>
                <a:spcPct val="50000"/>
              </a:spcBef>
              <a:buFont typeface="Arial" panose="020B0604020202020204" pitchFamily="34" charset="0"/>
              <a:buNone/>
              <a:defRPr b="1">
                <a:solidFill>
                  <a:schemeClr val="tx1">
                    <a:lumMod val="75000"/>
                    <a:lumOff val="25000"/>
                  </a:schemeClr>
                </a:solidFill>
                <a:latin typeface="Century Gothic" panose="020B0502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altLang="it-IT" sz="1400" dirty="0"/>
              <a:t>Area finanziaria</a:t>
            </a:r>
          </a:p>
        </p:txBody>
      </p:sp>
      <p:sp>
        <p:nvSpPr>
          <p:cNvPr id="23" name="Text Box 20">
            <a:extLst>
              <a:ext uri="{FF2B5EF4-FFF2-40B4-BE49-F238E27FC236}">
                <a16:creationId xmlns:a16="http://schemas.microsoft.com/office/drawing/2014/main" id="{F889225E-05F7-4EFF-99E8-12980502E367}"/>
              </a:ext>
            </a:extLst>
          </p:cNvPr>
          <p:cNvSpPr txBox="1">
            <a:spLocks noChangeArrowheads="1"/>
          </p:cNvSpPr>
          <p:nvPr/>
        </p:nvSpPr>
        <p:spPr bwMode="auto">
          <a:xfrm>
            <a:off x="7551270" y="5240011"/>
            <a:ext cx="157919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it-IT"/>
            </a:defPPr>
            <a:lvl1pPr algn="ctr">
              <a:spcBef>
                <a:spcPct val="50000"/>
              </a:spcBef>
              <a:buFont typeface="Arial" panose="020B0604020202020204" pitchFamily="34" charset="0"/>
              <a:buNone/>
              <a:defRPr sz="1400" b="1">
                <a:solidFill>
                  <a:schemeClr val="tx1">
                    <a:lumMod val="75000"/>
                    <a:lumOff val="25000"/>
                  </a:schemeClr>
                </a:solidFill>
                <a:latin typeface="Century Gothic" panose="020B0502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r>
              <a:rPr lang="it-IT" altLang="it-IT" dirty="0"/>
              <a:t>Area finanziaria</a:t>
            </a:r>
          </a:p>
        </p:txBody>
      </p:sp>
      <p:cxnSp>
        <p:nvCxnSpPr>
          <p:cNvPr id="24" name="AutoShape 21">
            <a:extLst>
              <a:ext uri="{FF2B5EF4-FFF2-40B4-BE49-F238E27FC236}">
                <a16:creationId xmlns:a16="http://schemas.microsoft.com/office/drawing/2014/main" id="{61A2A205-1294-4DBD-A490-D5BAAAB7461C}"/>
              </a:ext>
            </a:extLst>
          </p:cNvPr>
          <p:cNvCxnSpPr>
            <a:cxnSpLocks noChangeShapeType="1"/>
            <a:stCxn id="22" idx="3"/>
            <a:endCxn id="8" idx="1"/>
          </p:cNvCxnSpPr>
          <p:nvPr/>
        </p:nvCxnSpPr>
        <p:spPr bwMode="auto">
          <a:xfrm>
            <a:off x="1626919" y="5247948"/>
            <a:ext cx="315736" cy="0"/>
          </a:xfrm>
          <a:prstGeom prst="straightConnector1">
            <a:avLst/>
          </a:prstGeom>
          <a:ln>
            <a:headEn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cxnSp>
      <p:cxnSp>
        <p:nvCxnSpPr>
          <p:cNvPr id="25" name="AutoShape 22">
            <a:extLst>
              <a:ext uri="{FF2B5EF4-FFF2-40B4-BE49-F238E27FC236}">
                <a16:creationId xmlns:a16="http://schemas.microsoft.com/office/drawing/2014/main" id="{FA39931F-44E8-445B-8A7D-AEED8F460C01}"/>
              </a:ext>
            </a:extLst>
          </p:cNvPr>
          <p:cNvCxnSpPr>
            <a:cxnSpLocks noChangeShapeType="1"/>
            <a:stCxn id="23" idx="1"/>
            <a:endCxn id="13" idx="3"/>
          </p:cNvCxnSpPr>
          <p:nvPr/>
        </p:nvCxnSpPr>
        <p:spPr bwMode="auto">
          <a:xfrm flipH="1">
            <a:off x="7054404" y="5393900"/>
            <a:ext cx="496866" cy="4552"/>
          </a:xfrm>
          <a:prstGeom prst="straightConnector1">
            <a:avLst/>
          </a:prstGeom>
          <a:ln>
            <a:headEn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396222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67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GLI OBIETTIVI CONOSCITIVI</a:t>
            </a:r>
          </a:p>
        </p:txBody>
      </p:sp>
      <p:sp>
        <p:nvSpPr>
          <p:cNvPr id="8" name="Text Box 5">
            <a:extLst>
              <a:ext uri="{FF2B5EF4-FFF2-40B4-BE49-F238E27FC236}">
                <a16:creationId xmlns:a16="http://schemas.microsoft.com/office/drawing/2014/main" id="{843F3660-D9E5-4291-8145-7EAEAE9FE1BB}"/>
              </a:ext>
            </a:extLst>
          </p:cNvPr>
          <p:cNvSpPr txBox="1">
            <a:spLocks noChangeArrowheads="1"/>
          </p:cNvSpPr>
          <p:nvPr/>
        </p:nvSpPr>
        <p:spPr bwMode="auto">
          <a:xfrm>
            <a:off x="0" y="747199"/>
            <a:ext cx="8281987" cy="632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lnSpc>
                <a:spcPct val="73000"/>
              </a:lnSpc>
              <a:spcBef>
                <a:spcPct val="50000"/>
              </a:spcBef>
              <a:buFont typeface="Arial" panose="020B0604020202020204" pitchFamily="34" charset="0"/>
              <a:buAutoNum type="arabicPeriod"/>
            </a:pPr>
            <a:r>
              <a:rPr lang="it-IT" altLang="it-IT" sz="1600" dirty="0">
                <a:solidFill>
                  <a:schemeClr val="tx1">
                    <a:lumMod val="75000"/>
                    <a:lumOff val="25000"/>
                  </a:schemeClr>
                </a:solidFill>
                <a:latin typeface="Century Gothic" panose="020B0502020202020204" pitchFamily="34" charset="0"/>
              </a:rPr>
              <a:t>Determinare i volumi di capitali raccolti dal mercato (a titolo di credito o di rischio) e impiegati nelle diverse aree della gestione, al fine di misurare il contributo offerto da tali aree al reddito complessivo dell’azienda.</a:t>
            </a:r>
          </a:p>
        </p:txBody>
      </p:sp>
      <p:sp>
        <p:nvSpPr>
          <p:cNvPr id="10" name="Text Box 6">
            <a:extLst>
              <a:ext uri="{FF2B5EF4-FFF2-40B4-BE49-F238E27FC236}">
                <a16:creationId xmlns:a16="http://schemas.microsoft.com/office/drawing/2014/main" id="{35483967-C3BE-4224-8992-1588971DB171}"/>
              </a:ext>
            </a:extLst>
          </p:cNvPr>
          <p:cNvSpPr txBox="1">
            <a:spLocks noChangeArrowheads="1"/>
          </p:cNvSpPr>
          <p:nvPr/>
        </p:nvSpPr>
        <p:spPr bwMode="auto">
          <a:xfrm>
            <a:off x="83128" y="3213100"/>
            <a:ext cx="3482398" cy="9916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lnSpc>
                <a:spcPct val="73000"/>
              </a:lnSpc>
              <a:spcBef>
                <a:spcPct val="50000"/>
              </a:spcBef>
              <a:buFont typeface="Arial" panose="020B0604020202020204" pitchFamily="34" charset="0"/>
              <a:buAutoNum type="arabicPeriod" startAt="2"/>
            </a:pPr>
            <a:r>
              <a:rPr lang="it-IT" altLang="it-IT" sz="1600" dirty="0">
                <a:solidFill>
                  <a:schemeClr val="tx1">
                    <a:lumMod val="75000"/>
                    <a:lumOff val="25000"/>
                  </a:schemeClr>
                </a:solidFill>
                <a:latin typeface="Century Gothic" panose="020B0502020202020204" pitchFamily="34" charset="0"/>
              </a:rPr>
              <a:t>In chiave finanziaria, le zone consentono di identificare le principali variabili che influiscono sui fabbisogni finanziari netti dell’azienda.</a:t>
            </a:r>
          </a:p>
        </p:txBody>
      </p:sp>
      <p:sp>
        <p:nvSpPr>
          <p:cNvPr id="11" name="Text Box 7">
            <a:extLst>
              <a:ext uri="{FF2B5EF4-FFF2-40B4-BE49-F238E27FC236}">
                <a16:creationId xmlns:a16="http://schemas.microsoft.com/office/drawing/2014/main" id="{DEF91BB0-01BF-43FF-BC05-827040B4C304}"/>
              </a:ext>
            </a:extLst>
          </p:cNvPr>
          <p:cNvSpPr txBox="1">
            <a:spLocks noChangeArrowheads="1"/>
          </p:cNvSpPr>
          <p:nvPr/>
        </p:nvSpPr>
        <p:spPr bwMode="auto">
          <a:xfrm>
            <a:off x="3708400" y="2276475"/>
            <a:ext cx="1368425" cy="738664"/>
          </a:xfrm>
          <a:prstGeom prst="rect">
            <a:avLst/>
          </a:prstGeom>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tyle>
          <a:lnRef idx="2">
            <a:schemeClr val="accent1"/>
          </a:lnRef>
          <a:fillRef idx="1">
            <a:schemeClr val="lt1"/>
          </a:fillRef>
          <a:effectRef idx="0">
            <a:schemeClr val="accent1"/>
          </a:effectRef>
          <a:fontRef idx="minor">
            <a:schemeClr val="dk1"/>
          </a:fontRef>
        </p:style>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b="1" dirty="0">
                <a:solidFill>
                  <a:schemeClr val="tx1">
                    <a:lumMod val="75000"/>
                    <a:lumOff val="25000"/>
                  </a:schemeClr>
                </a:solidFill>
                <a:latin typeface="Century Gothic" panose="020B0502020202020204" pitchFamily="34" charset="0"/>
              </a:rPr>
              <a:t>FF lordo della gestione operativa</a:t>
            </a:r>
          </a:p>
        </p:txBody>
      </p:sp>
      <p:sp>
        <p:nvSpPr>
          <p:cNvPr id="12" name="Text Box 8">
            <a:extLst>
              <a:ext uri="{FF2B5EF4-FFF2-40B4-BE49-F238E27FC236}">
                <a16:creationId xmlns:a16="http://schemas.microsoft.com/office/drawing/2014/main" id="{73838DF7-1FFB-4C33-8316-5462AD183FD2}"/>
              </a:ext>
            </a:extLst>
          </p:cNvPr>
          <p:cNvSpPr txBox="1">
            <a:spLocks noChangeArrowheads="1"/>
          </p:cNvSpPr>
          <p:nvPr/>
        </p:nvSpPr>
        <p:spPr bwMode="auto">
          <a:xfrm>
            <a:off x="3708400" y="4292600"/>
            <a:ext cx="136842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b="1" dirty="0">
                <a:solidFill>
                  <a:schemeClr val="tx1">
                    <a:lumMod val="75000"/>
                    <a:lumOff val="25000"/>
                  </a:schemeClr>
                </a:solidFill>
                <a:latin typeface="Century Gothic" panose="020B0502020202020204" pitchFamily="34" charset="0"/>
              </a:rPr>
              <a:t>FF netto della gestione operativa</a:t>
            </a:r>
          </a:p>
        </p:txBody>
      </p:sp>
      <p:sp>
        <p:nvSpPr>
          <p:cNvPr id="13" name="Text Box 9">
            <a:extLst>
              <a:ext uri="{FF2B5EF4-FFF2-40B4-BE49-F238E27FC236}">
                <a16:creationId xmlns:a16="http://schemas.microsoft.com/office/drawing/2014/main" id="{0C8C88FA-B308-43E0-8841-A03B8699FDB7}"/>
              </a:ext>
            </a:extLst>
          </p:cNvPr>
          <p:cNvSpPr txBox="1">
            <a:spLocks noChangeArrowheads="1"/>
          </p:cNvSpPr>
          <p:nvPr/>
        </p:nvSpPr>
        <p:spPr bwMode="auto">
          <a:xfrm>
            <a:off x="5795963" y="2060575"/>
            <a:ext cx="2016125" cy="764195"/>
          </a:xfrm>
          <a:prstGeom prst="rect">
            <a:avLst/>
          </a:prstGeom>
          <a:solidFill>
            <a:schemeClr val="accent5">
              <a:lumMod val="75000"/>
            </a:schemeClr>
          </a:solidFill>
          <a:ln w="9525">
            <a:no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1200" b="1">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1200" b="1">
                <a:latin typeface="Century Gothic" panose="020B0502020202020204" pitchFamily="34" charset="0"/>
                <a:cs typeface="Arial" panose="020B0604020202020204" pitchFamily="34" charset="0"/>
              </a:rPr>
              <a:t>Investimenti legati al ciclo operativo</a:t>
            </a:r>
          </a:p>
          <a:p>
            <a:pPr algn="ctr" defTabSz="914400" eaLnBrk="1" hangingPunct="1">
              <a:lnSpc>
                <a:spcPct val="90000"/>
              </a:lnSpc>
              <a:buClrTx/>
              <a:buSzTx/>
              <a:buFontTx/>
              <a:buNone/>
            </a:pPr>
            <a:endParaRPr lang="it-IT" altLang="it-IT" sz="1200" b="1">
              <a:latin typeface="Century Gothic" panose="020B0502020202020204" pitchFamily="34" charset="0"/>
              <a:cs typeface="Arial" panose="020B0604020202020204" pitchFamily="34" charset="0"/>
            </a:endParaRPr>
          </a:p>
        </p:txBody>
      </p:sp>
      <p:sp>
        <p:nvSpPr>
          <p:cNvPr id="14" name="Text Box 10">
            <a:extLst>
              <a:ext uri="{FF2B5EF4-FFF2-40B4-BE49-F238E27FC236}">
                <a16:creationId xmlns:a16="http://schemas.microsoft.com/office/drawing/2014/main" id="{8AA7DCE5-29D7-4740-A17E-AE227A31D06B}"/>
              </a:ext>
            </a:extLst>
          </p:cNvPr>
          <p:cNvSpPr txBox="1">
            <a:spLocks noChangeArrowheads="1"/>
          </p:cNvSpPr>
          <p:nvPr/>
        </p:nvSpPr>
        <p:spPr bwMode="auto">
          <a:xfrm>
            <a:off x="5795963" y="2853208"/>
            <a:ext cx="2014537" cy="413329"/>
          </a:xfrm>
          <a:prstGeom prst="rect">
            <a:avLst/>
          </a:prstGeom>
          <a:solidFill>
            <a:schemeClr val="accent5">
              <a:lumMod val="75000"/>
            </a:schemeClr>
          </a:solidFill>
          <a:ln w="9525">
            <a:noFill/>
            <a:miter lim="800000"/>
            <a:headEnd/>
            <a:tailEnd/>
          </a:ln>
          <a:effectLst/>
        </p:spPr>
        <p:txBody>
          <a:bodyPr lIns="80147" tIns="40074" rIns="80147" bIns="40074">
            <a:spAutoFit/>
          </a:bodyPr>
          <a:lstStyle/>
          <a:p>
            <a:pPr algn="ctr" defTabSz="914400" hangingPunct="1">
              <a:lnSpc>
                <a:spcPct val="90000"/>
              </a:lnSpc>
              <a:buClrTx/>
              <a:buSzTx/>
              <a:buFontTx/>
              <a:buNone/>
              <a:defRPr/>
            </a:pPr>
            <a:r>
              <a:rPr lang="it-IT" sz="1200" b="1">
                <a:solidFill>
                  <a:schemeClr val="bg1"/>
                </a:solidFill>
                <a:latin typeface="Century Gothic" panose="020B0502020202020204" pitchFamily="34" charset="0"/>
                <a:ea typeface="Arial" charset="0"/>
                <a:cs typeface="Arial" charset="0"/>
              </a:rPr>
              <a:t>Investimenti legati alla struttura operativa</a:t>
            </a:r>
          </a:p>
        </p:txBody>
      </p:sp>
      <p:sp>
        <p:nvSpPr>
          <p:cNvPr id="15" name="Text Box 11">
            <a:extLst>
              <a:ext uri="{FF2B5EF4-FFF2-40B4-BE49-F238E27FC236}">
                <a16:creationId xmlns:a16="http://schemas.microsoft.com/office/drawing/2014/main" id="{AC688C5E-0ADE-4A0B-8701-10F39673A7AA}"/>
              </a:ext>
            </a:extLst>
          </p:cNvPr>
          <p:cNvSpPr txBox="1">
            <a:spLocks noChangeArrowheads="1"/>
          </p:cNvSpPr>
          <p:nvPr/>
        </p:nvSpPr>
        <p:spPr bwMode="auto">
          <a:xfrm>
            <a:off x="5653088" y="1700213"/>
            <a:ext cx="244792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b="1">
                <a:solidFill>
                  <a:schemeClr val="tx1">
                    <a:lumMod val="75000"/>
                    <a:lumOff val="25000"/>
                  </a:schemeClr>
                </a:solidFill>
                <a:latin typeface="Century Gothic" panose="020B0502020202020204" pitchFamily="34" charset="0"/>
              </a:rPr>
              <a:t>INVESTIMENTI</a:t>
            </a:r>
          </a:p>
        </p:txBody>
      </p:sp>
      <p:sp>
        <p:nvSpPr>
          <p:cNvPr id="16" name="Text Box 12">
            <a:extLst>
              <a:ext uri="{FF2B5EF4-FFF2-40B4-BE49-F238E27FC236}">
                <a16:creationId xmlns:a16="http://schemas.microsoft.com/office/drawing/2014/main" id="{9D4864D0-E492-4F96-9BA3-C23F575566D8}"/>
              </a:ext>
            </a:extLst>
          </p:cNvPr>
          <p:cNvSpPr txBox="1">
            <a:spLocks noChangeArrowheads="1"/>
          </p:cNvSpPr>
          <p:nvPr/>
        </p:nvSpPr>
        <p:spPr bwMode="auto">
          <a:xfrm>
            <a:off x="5219700" y="4076700"/>
            <a:ext cx="1657350" cy="819594"/>
          </a:xfrm>
          <a:prstGeom prst="rect">
            <a:avLst/>
          </a:prstGeom>
          <a:solidFill>
            <a:schemeClr val="accent5">
              <a:lumMod val="75000"/>
            </a:schemeClr>
          </a:solidFill>
          <a:ln w="9525">
            <a:no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1200" b="1" dirty="0">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1200" b="1" dirty="0">
                <a:latin typeface="Century Gothic" panose="020B0502020202020204" pitchFamily="34" charset="0"/>
                <a:cs typeface="Arial" panose="020B0604020202020204" pitchFamily="34" charset="0"/>
              </a:rPr>
              <a:t>Investimenti legati al ciclo operativo</a:t>
            </a:r>
          </a:p>
          <a:p>
            <a:pPr algn="ctr" defTabSz="914400" eaLnBrk="1" hangingPunct="1">
              <a:lnSpc>
                <a:spcPct val="100000"/>
              </a:lnSpc>
              <a:buClrTx/>
              <a:buSzTx/>
              <a:buFontTx/>
              <a:buNone/>
            </a:pPr>
            <a:endParaRPr lang="it-IT" altLang="it-IT" sz="1200" b="1" dirty="0">
              <a:latin typeface="Century Gothic" panose="020B0502020202020204" pitchFamily="34" charset="0"/>
              <a:cs typeface="Arial" panose="020B0604020202020204" pitchFamily="34" charset="0"/>
            </a:endParaRPr>
          </a:p>
        </p:txBody>
      </p:sp>
      <p:sp>
        <p:nvSpPr>
          <p:cNvPr id="17" name="Text Box 13">
            <a:extLst>
              <a:ext uri="{FF2B5EF4-FFF2-40B4-BE49-F238E27FC236}">
                <a16:creationId xmlns:a16="http://schemas.microsoft.com/office/drawing/2014/main" id="{689D89B4-332A-4FD2-B250-C596C5DFAF31}"/>
              </a:ext>
            </a:extLst>
          </p:cNvPr>
          <p:cNvSpPr txBox="1">
            <a:spLocks noChangeArrowheads="1"/>
          </p:cNvSpPr>
          <p:nvPr/>
        </p:nvSpPr>
        <p:spPr bwMode="auto">
          <a:xfrm>
            <a:off x="5232140" y="5023419"/>
            <a:ext cx="1657350" cy="911927"/>
          </a:xfrm>
          <a:prstGeom prst="rect">
            <a:avLst/>
          </a:prstGeom>
          <a:solidFill>
            <a:schemeClr val="accent5">
              <a:lumMod val="75000"/>
            </a:schemeClr>
          </a:solidFill>
          <a:ln w="9525">
            <a:noFill/>
            <a:miter lim="800000"/>
            <a:headEnd/>
            <a:tailEnd/>
          </a:ln>
          <a:effectLst/>
        </p:spPr>
        <p:txBody>
          <a:bodyPr lIns="80147" tIns="40074" rIns="80147" bIns="40074">
            <a:spAutoFit/>
          </a:bodyPr>
          <a:lstStyle/>
          <a:p>
            <a:pPr algn="ctr" defTabSz="914400" hangingPunct="1">
              <a:lnSpc>
                <a:spcPct val="90000"/>
              </a:lnSpc>
              <a:buClrTx/>
              <a:buSzTx/>
              <a:buFontTx/>
              <a:buNone/>
              <a:defRPr/>
            </a:pPr>
            <a:endParaRPr lang="it-IT" sz="1200" b="1" dirty="0">
              <a:solidFill>
                <a:schemeClr val="bg1"/>
              </a:solidFill>
              <a:latin typeface="Century Gothic" panose="020B0502020202020204" pitchFamily="34" charset="0"/>
              <a:ea typeface="Arial" charset="0"/>
              <a:cs typeface="Arial" charset="0"/>
            </a:endParaRPr>
          </a:p>
          <a:p>
            <a:pPr algn="ctr" defTabSz="914400" hangingPunct="1">
              <a:lnSpc>
                <a:spcPct val="90000"/>
              </a:lnSpc>
              <a:buClrTx/>
              <a:buSzTx/>
              <a:buFontTx/>
              <a:buNone/>
              <a:defRPr/>
            </a:pPr>
            <a:r>
              <a:rPr lang="it-IT" sz="1200" b="1" dirty="0">
                <a:solidFill>
                  <a:schemeClr val="bg1"/>
                </a:solidFill>
                <a:latin typeface="Century Gothic" panose="020B0502020202020204" pitchFamily="34" charset="0"/>
                <a:ea typeface="Arial" charset="0"/>
                <a:cs typeface="Arial" charset="0"/>
              </a:rPr>
              <a:t>Investimenti legati alla struttura operativa</a:t>
            </a:r>
          </a:p>
          <a:p>
            <a:pPr algn="ctr" defTabSz="914400" hangingPunct="1">
              <a:lnSpc>
                <a:spcPct val="90000"/>
              </a:lnSpc>
              <a:buClrTx/>
              <a:buSzTx/>
              <a:buFontTx/>
              <a:buNone/>
              <a:defRPr/>
            </a:pPr>
            <a:r>
              <a:rPr lang="it-IT" sz="1200" b="1" dirty="0">
                <a:solidFill>
                  <a:schemeClr val="bg1"/>
                </a:solidFill>
                <a:latin typeface="Century Gothic" panose="020B0502020202020204" pitchFamily="34" charset="0"/>
                <a:ea typeface="Arial" charset="0"/>
                <a:cs typeface="Arial" charset="0"/>
              </a:rPr>
              <a:t>               </a:t>
            </a:r>
          </a:p>
        </p:txBody>
      </p:sp>
      <p:sp>
        <p:nvSpPr>
          <p:cNvPr id="18" name="Text Box 14">
            <a:extLst>
              <a:ext uri="{FF2B5EF4-FFF2-40B4-BE49-F238E27FC236}">
                <a16:creationId xmlns:a16="http://schemas.microsoft.com/office/drawing/2014/main" id="{63622D81-1B22-4A38-820D-ED20E49D4CEA}"/>
              </a:ext>
            </a:extLst>
          </p:cNvPr>
          <p:cNvSpPr txBox="1">
            <a:spLocks noChangeArrowheads="1"/>
          </p:cNvSpPr>
          <p:nvPr/>
        </p:nvSpPr>
        <p:spPr bwMode="auto">
          <a:xfrm>
            <a:off x="5076825" y="3717925"/>
            <a:ext cx="19431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b="1" dirty="0">
                <a:solidFill>
                  <a:schemeClr val="tx1">
                    <a:lumMod val="75000"/>
                    <a:lumOff val="25000"/>
                  </a:schemeClr>
                </a:solidFill>
                <a:latin typeface="Century Gothic" panose="020B0502020202020204" pitchFamily="34" charset="0"/>
              </a:rPr>
              <a:t>INVESTIMENTI</a:t>
            </a:r>
          </a:p>
        </p:txBody>
      </p:sp>
      <p:sp>
        <p:nvSpPr>
          <p:cNvPr id="19" name="Text Box 15">
            <a:extLst>
              <a:ext uri="{FF2B5EF4-FFF2-40B4-BE49-F238E27FC236}">
                <a16:creationId xmlns:a16="http://schemas.microsoft.com/office/drawing/2014/main" id="{CD90D82A-5145-4E02-8005-C07653DF2E69}"/>
              </a:ext>
            </a:extLst>
          </p:cNvPr>
          <p:cNvSpPr txBox="1">
            <a:spLocks noChangeArrowheads="1"/>
          </p:cNvSpPr>
          <p:nvPr/>
        </p:nvSpPr>
        <p:spPr bwMode="auto">
          <a:xfrm>
            <a:off x="6948488" y="3717925"/>
            <a:ext cx="19431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b="1" dirty="0">
                <a:solidFill>
                  <a:schemeClr val="tx1">
                    <a:lumMod val="75000"/>
                    <a:lumOff val="25000"/>
                  </a:schemeClr>
                </a:solidFill>
                <a:latin typeface="Century Gothic" panose="020B0502020202020204" pitchFamily="34" charset="0"/>
              </a:rPr>
              <a:t>FINANZIAMENTI</a:t>
            </a:r>
          </a:p>
        </p:txBody>
      </p:sp>
      <p:sp>
        <p:nvSpPr>
          <p:cNvPr id="20" name="Text Box 16">
            <a:extLst>
              <a:ext uri="{FF2B5EF4-FFF2-40B4-BE49-F238E27FC236}">
                <a16:creationId xmlns:a16="http://schemas.microsoft.com/office/drawing/2014/main" id="{A2B984EB-6807-4F77-A66D-EC16369CF543}"/>
              </a:ext>
            </a:extLst>
          </p:cNvPr>
          <p:cNvSpPr txBox="1">
            <a:spLocks noChangeArrowheads="1"/>
          </p:cNvSpPr>
          <p:nvPr/>
        </p:nvSpPr>
        <p:spPr bwMode="auto">
          <a:xfrm>
            <a:off x="6948488" y="4083050"/>
            <a:ext cx="1657350" cy="634929"/>
          </a:xfrm>
          <a:prstGeom prst="rect">
            <a:avLst/>
          </a:prstGeom>
          <a:solidFill>
            <a:schemeClr val="accent5">
              <a:lumMod val="75000"/>
            </a:schemeClr>
          </a:solidFill>
          <a:ln w="9525">
            <a:noFill/>
            <a:miter lim="800000"/>
            <a:headEnd/>
            <a:tailEnd/>
          </a:ln>
          <a:effectLst/>
        </p:spPr>
        <p:txBody>
          <a:bodyPr lIns="80147" tIns="40074" rIns="80147" bIns="40074">
            <a:spAutoFit/>
          </a:bodyPr>
          <a:lstStyle/>
          <a:p>
            <a:pPr algn="ctr" defTabSz="914400" hangingPunct="1">
              <a:lnSpc>
                <a:spcPct val="100000"/>
              </a:lnSpc>
              <a:buClrTx/>
              <a:buSzTx/>
              <a:buFontTx/>
              <a:buNone/>
              <a:defRPr/>
            </a:pPr>
            <a:r>
              <a:rPr lang="it-IT" sz="1200" b="1" dirty="0">
                <a:solidFill>
                  <a:schemeClr val="bg1"/>
                </a:solidFill>
                <a:latin typeface="Century Gothic" panose="020B0502020202020204" pitchFamily="34" charset="0"/>
                <a:ea typeface="Arial" charset="0"/>
                <a:cs typeface="Arial" charset="0"/>
              </a:rPr>
              <a:t>Finanziamenti legati al ciclo operativo</a:t>
            </a:r>
          </a:p>
          <a:p>
            <a:pPr algn="ctr" defTabSz="914400" hangingPunct="1">
              <a:lnSpc>
                <a:spcPct val="100000"/>
              </a:lnSpc>
              <a:buClrTx/>
              <a:buSzTx/>
              <a:buFontTx/>
              <a:buNone/>
              <a:defRPr/>
            </a:pPr>
            <a:endParaRPr lang="it-IT" sz="1200" b="1" dirty="0">
              <a:solidFill>
                <a:schemeClr val="bg1"/>
              </a:solidFill>
              <a:latin typeface="Century Gothic" panose="020B0502020202020204" pitchFamily="34" charset="0"/>
              <a:ea typeface="Arial" charset="0"/>
              <a:cs typeface="Arial" charset="0"/>
            </a:endParaRPr>
          </a:p>
        </p:txBody>
      </p:sp>
      <p:sp>
        <p:nvSpPr>
          <p:cNvPr id="21" name="Text Box 17">
            <a:extLst>
              <a:ext uri="{FF2B5EF4-FFF2-40B4-BE49-F238E27FC236}">
                <a16:creationId xmlns:a16="http://schemas.microsoft.com/office/drawing/2014/main" id="{9079F89E-65EE-4BBF-8501-A9CEDCED0E9A}"/>
              </a:ext>
            </a:extLst>
          </p:cNvPr>
          <p:cNvSpPr txBox="1">
            <a:spLocks noChangeArrowheads="1"/>
          </p:cNvSpPr>
          <p:nvPr/>
        </p:nvSpPr>
        <p:spPr bwMode="auto">
          <a:xfrm>
            <a:off x="6946900" y="4734068"/>
            <a:ext cx="1657350" cy="745728"/>
          </a:xfrm>
          <a:prstGeom prst="rect">
            <a:avLst/>
          </a:prstGeom>
          <a:solidFill>
            <a:schemeClr val="accent5">
              <a:lumMod val="75000"/>
            </a:schemeClr>
          </a:solidFill>
          <a:ln w="9525">
            <a:noFill/>
            <a:miter lim="800000"/>
            <a:headEnd/>
            <a:tailEnd/>
          </a:ln>
          <a:effectLst/>
        </p:spPr>
        <p:txBody>
          <a:bodyPr lIns="80147" tIns="40074" rIns="80147" bIns="40074">
            <a:spAutoFit/>
          </a:bodyPr>
          <a:lstStyle/>
          <a:p>
            <a:pPr algn="ctr" defTabSz="914400" hangingPunct="1">
              <a:lnSpc>
                <a:spcPct val="90000"/>
              </a:lnSpc>
              <a:buClrTx/>
              <a:buSzTx/>
              <a:buFontTx/>
              <a:buNone/>
              <a:defRPr/>
            </a:pPr>
            <a:r>
              <a:rPr lang="it-IT" sz="1200" b="1" dirty="0">
                <a:solidFill>
                  <a:schemeClr val="bg1"/>
                </a:solidFill>
                <a:latin typeface="Century Gothic" panose="020B0502020202020204" pitchFamily="34" charset="0"/>
                <a:ea typeface="Arial" charset="0"/>
                <a:cs typeface="Arial" charset="0"/>
              </a:rPr>
              <a:t>Finanziamenti legati alla struttura operativa</a:t>
            </a:r>
          </a:p>
          <a:p>
            <a:pPr algn="ctr" defTabSz="914400" hangingPunct="1">
              <a:lnSpc>
                <a:spcPct val="90000"/>
              </a:lnSpc>
              <a:buClrTx/>
              <a:buSzTx/>
              <a:buFontTx/>
              <a:buNone/>
              <a:defRPr/>
            </a:pPr>
            <a:endParaRPr lang="it-IT" sz="1200" b="1" dirty="0">
              <a:solidFill>
                <a:schemeClr val="bg1"/>
              </a:solidFill>
              <a:latin typeface="Century Gothic" panose="020B0502020202020204" pitchFamily="34" charset="0"/>
              <a:ea typeface="Arial" charset="0"/>
              <a:cs typeface="Arial" charset="0"/>
            </a:endParaRPr>
          </a:p>
        </p:txBody>
      </p:sp>
      <p:sp>
        <p:nvSpPr>
          <p:cNvPr id="22" name="Rectangle 18" descr="70%">
            <a:extLst>
              <a:ext uri="{FF2B5EF4-FFF2-40B4-BE49-F238E27FC236}">
                <a16:creationId xmlns:a16="http://schemas.microsoft.com/office/drawing/2014/main" id="{9F1A2A76-1C40-4CFD-87BF-29EF8D2FA8ED}"/>
              </a:ext>
            </a:extLst>
          </p:cNvPr>
          <p:cNvSpPr>
            <a:spLocks noChangeArrowheads="1"/>
          </p:cNvSpPr>
          <p:nvPr/>
        </p:nvSpPr>
        <p:spPr bwMode="auto">
          <a:xfrm>
            <a:off x="6953767" y="5508144"/>
            <a:ext cx="1655762" cy="431800"/>
          </a:xfrm>
          <a:prstGeom prst="rect">
            <a:avLst/>
          </a:prstGeom>
          <a:pattFill prst="wdUpDiag">
            <a:fgClr>
              <a:srgbClr val="C00000"/>
            </a:fgClr>
            <a:bgClr>
              <a:schemeClr val="bg1"/>
            </a:bgClr>
          </a:patt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cxnSp>
        <p:nvCxnSpPr>
          <p:cNvPr id="23" name="AutoShape 19">
            <a:extLst>
              <a:ext uri="{FF2B5EF4-FFF2-40B4-BE49-F238E27FC236}">
                <a16:creationId xmlns:a16="http://schemas.microsoft.com/office/drawing/2014/main" id="{C0E58444-CC52-40A6-B49D-54B7CF963E7D}"/>
              </a:ext>
            </a:extLst>
          </p:cNvPr>
          <p:cNvCxnSpPr>
            <a:cxnSpLocks noChangeShapeType="1"/>
            <a:stCxn id="12" idx="2"/>
            <a:endCxn id="22" idx="2"/>
          </p:cNvCxnSpPr>
          <p:nvPr/>
        </p:nvCxnSpPr>
        <p:spPr bwMode="auto">
          <a:xfrm rot="16200000" flipH="1">
            <a:off x="5632790" y="3791086"/>
            <a:ext cx="908680" cy="3389035"/>
          </a:xfrm>
          <a:prstGeom prst="bentConnector3">
            <a:avLst>
              <a:gd name="adj1" fmla="val 125157"/>
            </a:avLst>
          </a:prstGeom>
          <a:noFill/>
          <a:ln w="38100">
            <a:solidFill>
              <a:schemeClr val="accent2"/>
            </a:solidFill>
            <a:miter lim="800000"/>
            <a:headEnd type="triangle" w="med" len="med"/>
            <a:tailEnd/>
          </a:ln>
          <a:extLst>
            <a:ext uri="{909E8E84-426E-40DD-AFC4-6F175D3DCCD1}">
              <a14:hiddenFill xmlns:a14="http://schemas.microsoft.com/office/drawing/2010/main">
                <a:noFill/>
              </a14:hiddenFill>
            </a:ext>
          </a:extLst>
        </p:spPr>
      </p:cxnSp>
      <p:sp>
        <p:nvSpPr>
          <p:cNvPr id="24" name="Line 20">
            <a:extLst>
              <a:ext uri="{FF2B5EF4-FFF2-40B4-BE49-F238E27FC236}">
                <a16:creationId xmlns:a16="http://schemas.microsoft.com/office/drawing/2014/main" id="{B27690A7-569A-44FF-99D6-B2E90B41D644}"/>
              </a:ext>
            </a:extLst>
          </p:cNvPr>
          <p:cNvSpPr>
            <a:spLocks noChangeShapeType="1"/>
          </p:cNvSpPr>
          <p:nvPr/>
        </p:nvSpPr>
        <p:spPr bwMode="auto">
          <a:xfrm flipV="1">
            <a:off x="3635375" y="3141663"/>
            <a:ext cx="504825" cy="504825"/>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sp>
        <p:nvSpPr>
          <p:cNvPr id="25" name="Line 21">
            <a:extLst>
              <a:ext uri="{FF2B5EF4-FFF2-40B4-BE49-F238E27FC236}">
                <a16:creationId xmlns:a16="http://schemas.microsoft.com/office/drawing/2014/main" id="{B93C35A5-4B6E-43D7-A3BC-534127FFDD2B}"/>
              </a:ext>
            </a:extLst>
          </p:cNvPr>
          <p:cNvSpPr>
            <a:spLocks noChangeShapeType="1"/>
          </p:cNvSpPr>
          <p:nvPr/>
        </p:nvSpPr>
        <p:spPr bwMode="auto">
          <a:xfrm rot="5400000" flipV="1">
            <a:off x="3635375" y="3716338"/>
            <a:ext cx="504825" cy="504825"/>
          </a:xfrm>
          <a:prstGeom prst="line">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sp>
        <p:nvSpPr>
          <p:cNvPr id="26" name="Rectangle 22">
            <a:extLst>
              <a:ext uri="{FF2B5EF4-FFF2-40B4-BE49-F238E27FC236}">
                <a16:creationId xmlns:a16="http://schemas.microsoft.com/office/drawing/2014/main" id="{DBDDE316-61E6-4926-BCE3-A0A9B2FD36E6}"/>
              </a:ext>
            </a:extLst>
          </p:cNvPr>
          <p:cNvSpPr>
            <a:spLocks noChangeArrowheads="1"/>
          </p:cNvSpPr>
          <p:nvPr/>
        </p:nvSpPr>
        <p:spPr bwMode="auto">
          <a:xfrm>
            <a:off x="5362575" y="1700213"/>
            <a:ext cx="2881313" cy="1871662"/>
          </a:xfrm>
          <a:prstGeom prst="rect">
            <a:avLst/>
          </a:prstGeom>
          <a:noFill/>
          <a:ln w="9525" cap="rnd">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sp>
        <p:nvSpPr>
          <p:cNvPr id="27" name="Rectangle 23">
            <a:extLst>
              <a:ext uri="{FF2B5EF4-FFF2-40B4-BE49-F238E27FC236}">
                <a16:creationId xmlns:a16="http://schemas.microsoft.com/office/drawing/2014/main" id="{AFA700D8-FA9B-40C7-A3B7-2DC80CDDEB31}"/>
              </a:ext>
            </a:extLst>
          </p:cNvPr>
          <p:cNvSpPr>
            <a:spLocks noChangeArrowheads="1"/>
          </p:cNvSpPr>
          <p:nvPr/>
        </p:nvSpPr>
        <p:spPr bwMode="auto">
          <a:xfrm>
            <a:off x="5003800" y="3717925"/>
            <a:ext cx="3816350" cy="2519363"/>
          </a:xfrm>
          <a:prstGeom prst="rect">
            <a:avLst/>
          </a:prstGeom>
          <a:noFill/>
          <a:ln w="9525" cap="rnd">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spTree>
    <p:extLst>
      <p:ext uri="{BB962C8B-B14F-4D97-AF65-F5344CB8AC3E}">
        <p14:creationId xmlns:p14="http://schemas.microsoft.com/office/powerpoint/2010/main" val="3764643772"/>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egnaposto numero diapositiva 1">
            <a:extLst>
              <a:ext uri="{FF2B5EF4-FFF2-40B4-BE49-F238E27FC236}">
                <a16:creationId xmlns:a16="http://schemas.microsoft.com/office/drawing/2014/main" id="{07FD5B8B-8D03-6942-A7F8-74D0867FAD56}"/>
              </a:ext>
            </a:extLst>
          </p:cNvPr>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fld id="{A6BB0A5C-F789-804F-9ECA-51295B635564}" type="slidenum">
              <a:rPr lang="it-IT" altLang="it-IT" sz="1800">
                <a:latin typeface="Century Gothic" panose="020B0502020202020204" pitchFamily="34" charset="0"/>
              </a:rPr>
              <a:pPr eaLnBrk="1"/>
              <a:t>68</a:t>
            </a:fld>
            <a:endParaRPr lang="it-IT" altLang="it-IT" sz="1800">
              <a:latin typeface="Century Gothic" panose="020B0502020202020204" pitchFamily="34" charset="0"/>
            </a:endParaRPr>
          </a:p>
        </p:txBody>
      </p:sp>
      <p:sp>
        <p:nvSpPr>
          <p:cNvPr id="137220" name="Text Box 4">
            <a:extLst>
              <a:ext uri="{FF2B5EF4-FFF2-40B4-BE49-F238E27FC236}">
                <a16:creationId xmlns:a16="http://schemas.microsoft.com/office/drawing/2014/main" id="{35152D0C-0BFD-CB44-B78F-E150D3A0C022}"/>
              </a:ext>
            </a:extLst>
          </p:cNvPr>
          <p:cNvSpPr txBox="1">
            <a:spLocks noChangeArrowheads="1"/>
          </p:cNvSpPr>
          <p:nvPr/>
        </p:nvSpPr>
        <p:spPr bwMode="auto">
          <a:xfrm>
            <a:off x="295940" y="820916"/>
            <a:ext cx="272282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000" dirty="0">
                <a:solidFill>
                  <a:schemeClr val="tx1"/>
                </a:solidFill>
                <a:latin typeface="Century Gothic" panose="020B0502020202020204" pitchFamily="34" charset="0"/>
              </a:rPr>
              <a:t>Capitale circolante netto commerciale (</a:t>
            </a:r>
            <a:r>
              <a:rPr lang="it-IT" altLang="it-IT" sz="2000" dirty="0" err="1">
                <a:solidFill>
                  <a:schemeClr val="tx1"/>
                </a:solidFill>
                <a:latin typeface="Century Gothic" panose="020B0502020202020204" pitchFamily="34" charset="0"/>
              </a:rPr>
              <a:t>CCNc</a:t>
            </a:r>
            <a:r>
              <a:rPr lang="it-IT" altLang="it-IT" sz="2000" dirty="0">
                <a:solidFill>
                  <a:schemeClr val="tx1"/>
                </a:solidFill>
                <a:latin typeface="Century Gothic" panose="020B0502020202020204" pitchFamily="34" charset="0"/>
              </a:rPr>
              <a:t>)  =</a:t>
            </a:r>
          </a:p>
        </p:txBody>
      </p:sp>
      <p:sp>
        <p:nvSpPr>
          <p:cNvPr id="137221" name="Rectangle 5">
            <a:extLst>
              <a:ext uri="{FF2B5EF4-FFF2-40B4-BE49-F238E27FC236}">
                <a16:creationId xmlns:a16="http://schemas.microsoft.com/office/drawing/2014/main" id="{C74234F8-0069-CA47-A0D0-812C3726A258}"/>
              </a:ext>
            </a:extLst>
          </p:cNvPr>
          <p:cNvSpPr>
            <a:spLocks noChangeArrowheads="1"/>
          </p:cNvSpPr>
          <p:nvPr/>
        </p:nvSpPr>
        <p:spPr bwMode="auto">
          <a:xfrm>
            <a:off x="3132138" y="908050"/>
            <a:ext cx="3816350" cy="935038"/>
          </a:xfrm>
          <a:prstGeom prst="rect">
            <a:avLst/>
          </a:prstGeom>
          <a:solidFill>
            <a:schemeClr val="hlink"/>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r>
              <a:rPr lang="it-IT" altLang="it-IT" sz="1800">
                <a:latin typeface="Century Gothic" panose="020B0502020202020204" pitchFamily="34" charset="0"/>
              </a:rPr>
              <a:t>Attività legate al ciclo operativo</a:t>
            </a:r>
          </a:p>
          <a:p>
            <a:pPr algn="ctr" eaLnBrk="1" hangingPunct="1">
              <a:buFont typeface="Arial" panose="020B0604020202020204" pitchFamily="34" charset="0"/>
              <a:buNone/>
            </a:pPr>
            <a:r>
              <a:rPr lang="it-IT" altLang="it-IT" sz="1800">
                <a:latin typeface="Century Gothic" panose="020B0502020202020204" pitchFamily="34" charset="0"/>
              </a:rPr>
              <a:t>- </a:t>
            </a:r>
          </a:p>
          <a:p>
            <a:pPr algn="ctr" eaLnBrk="1" hangingPunct="1">
              <a:buFont typeface="Arial" panose="020B0604020202020204" pitchFamily="34" charset="0"/>
              <a:buNone/>
            </a:pPr>
            <a:r>
              <a:rPr lang="it-IT" altLang="it-IT" sz="1800">
                <a:latin typeface="Century Gothic" panose="020B0502020202020204" pitchFamily="34" charset="0"/>
              </a:rPr>
              <a:t>Passività legate al ciclo operativo</a:t>
            </a:r>
          </a:p>
        </p:txBody>
      </p:sp>
      <p:sp>
        <p:nvSpPr>
          <p:cNvPr id="137222" name="Text Box 6">
            <a:extLst>
              <a:ext uri="{FF2B5EF4-FFF2-40B4-BE49-F238E27FC236}">
                <a16:creationId xmlns:a16="http://schemas.microsoft.com/office/drawing/2014/main" id="{6BDBAFB1-BAAF-7F4E-B9F2-0D0ABE274219}"/>
              </a:ext>
            </a:extLst>
          </p:cNvPr>
          <p:cNvSpPr txBox="1">
            <a:spLocks noChangeArrowheads="1"/>
          </p:cNvSpPr>
          <p:nvPr/>
        </p:nvSpPr>
        <p:spPr bwMode="auto">
          <a:xfrm>
            <a:off x="2484438" y="2060575"/>
            <a:ext cx="2160587" cy="1763443"/>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ts val="1360"/>
              </a:lnSpc>
              <a:buClrTx/>
              <a:buSzTx/>
              <a:buFontTx/>
              <a:buNone/>
            </a:pPr>
            <a:endParaRPr lang="it-IT" altLang="it-IT" sz="1800" b="1" dirty="0">
              <a:latin typeface="Century Gothic" panose="020B0502020202020204" pitchFamily="34" charset="0"/>
              <a:cs typeface="Arial" panose="020B0604020202020204" pitchFamily="34" charset="0"/>
            </a:endParaRPr>
          </a:p>
          <a:p>
            <a:pPr algn="ctr" defTabSz="914400" eaLnBrk="1" hangingPunct="1">
              <a:lnSpc>
                <a:spcPts val="1360"/>
              </a:lnSpc>
              <a:buClrTx/>
              <a:buSzTx/>
              <a:buFontTx/>
              <a:buNone/>
            </a:pPr>
            <a:endParaRPr lang="it-IT" altLang="it-IT" sz="1800" b="1" dirty="0">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1800" b="1" dirty="0">
                <a:latin typeface="Century Gothic" panose="020B0502020202020204" pitchFamily="34" charset="0"/>
                <a:cs typeface="Arial" panose="020B0604020202020204" pitchFamily="34" charset="0"/>
              </a:rPr>
              <a:t>Investimenti legati al ciclo operativo</a:t>
            </a:r>
          </a:p>
          <a:p>
            <a:pPr algn="ctr" defTabSz="914400" eaLnBrk="1" hangingPunct="1">
              <a:lnSpc>
                <a:spcPts val="1860"/>
              </a:lnSpc>
              <a:buClrTx/>
              <a:buSzTx/>
              <a:buFontTx/>
              <a:buNone/>
            </a:pPr>
            <a:endParaRPr lang="it-IT" altLang="it-IT" sz="1400" b="1" dirty="0">
              <a:latin typeface="Century Gothic" panose="020B0502020202020204" pitchFamily="34" charset="0"/>
              <a:cs typeface="Arial" panose="020B0604020202020204" pitchFamily="34" charset="0"/>
            </a:endParaRPr>
          </a:p>
          <a:p>
            <a:pPr algn="ctr" defTabSz="914400" eaLnBrk="1" hangingPunct="1">
              <a:lnSpc>
                <a:spcPts val="1860"/>
              </a:lnSpc>
              <a:buClrTx/>
              <a:buSzTx/>
              <a:buFontTx/>
              <a:buNone/>
            </a:pPr>
            <a:endParaRPr lang="it-IT" altLang="it-IT" sz="1800" b="1" dirty="0">
              <a:latin typeface="Century Gothic" panose="020B0502020202020204" pitchFamily="34" charset="0"/>
              <a:cs typeface="Arial" panose="020B0604020202020204" pitchFamily="34" charset="0"/>
            </a:endParaRPr>
          </a:p>
        </p:txBody>
      </p:sp>
      <p:sp>
        <p:nvSpPr>
          <p:cNvPr id="137223" name="Text Box 7">
            <a:extLst>
              <a:ext uri="{FF2B5EF4-FFF2-40B4-BE49-F238E27FC236}">
                <a16:creationId xmlns:a16="http://schemas.microsoft.com/office/drawing/2014/main" id="{A9B81DD7-D9BF-EF44-9BF0-6B2D56D13E9A}"/>
              </a:ext>
            </a:extLst>
          </p:cNvPr>
          <p:cNvSpPr txBox="1">
            <a:spLocks noChangeArrowheads="1"/>
          </p:cNvSpPr>
          <p:nvPr/>
        </p:nvSpPr>
        <p:spPr bwMode="auto">
          <a:xfrm>
            <a:off x="4787900" y="2060575"/>
            <a:ext cx="2160588" cy="912813"/>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p>
            <a:pPr algn="ctr" defTabSz="914400" hangingPunct="1">
              <a:lnSpc>
                <a:spcPct val="100000"/>
              </a:lnSpc>
              <a:buClrTx/>
              <a:buSzTx/>
              <a:buFontTx/>
              <a:buNone/>
              <a:defRPr/>
            </a:pPr>
            <a:r>
              <a:rPr lang="it-IT" b="1">
                <a:latin typeface="Century Gothic" panose="020B0502020202020204" pitchFamily="34" charset="0"/>
                <a:ea typeface="Arial" charset="0"/>
                <a:cs typeface="Arial" charset="0"/>
              </a:rPr>
              <a:t>Finanziamenti legati al ciclo operativo</a:t>
            </a:r>
          </a:p>
        </p:txBody>
      </p:sp>
      <p:sp>
        <p:nvSpPr>
          <p:cNvPr id="137224" name="Text Box 8" descr="70%">
            <a:extLst>
              <a:ext uri="{FF2B5EF4-FFF2-40B4-BE49-F238E27FC236}">
                <a16:creationId xmlns:a16="http://schemas.microsoft.com/office/drawing/2014/main" id="{A45C4D0B-4F5A-9745-8FE6-1CBE5D684C4F}"/>
              </a:ext>
            </a:extLst>
          </p:cNvPr>
          <p:cNvSpPr txBox="1">
            <a:spLocks noChangeArrowheads="1"/>
          </p:cNvSpPr>
          <p:nvPr/>
        </p:nvSpPr>
        <p:spPr bwMode="auto">
          <a:xfrm>
            <a:off x="4787900" y="3034675"/>
            <a:ext cx="2160588" cy="788988"/>
          </a:xfrm>
          <a:prstGeom prst="rect">
            <a:avLst/>
          </a:prstGeom>
          <a:blipFill dpi="0" rotWithShape="0">
            <a:blip r:embed="rId2"/>
            <a:srcRect/>
            <a:tile tx="0" ty="0" sx="100000" sy="100000" flip="none" algn="tl"/>
          </a:blipFill>
          <a:ln w="9525">
            <a:solidFill>
              <a:schemeClr val="tx1"/>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5000"/>
              </a:lnSpc>
              <a:buClrTx/>
              <a:buSzTx/>
              <a:buFontTx/>
              <a:buNone/>
            </a:pPr>
            <a:endParaRPr lang="it-IT" altLang="it-IT" sz="18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85000"/>
              </a:lnSpc>
              <a:buClrTx/>
              <a:buSzTx/>
              <a:buFontTx/>
              <a:buNone/>
            </a:pPr>
            <a:r>
              <a:rPr lang="it-IT" altLang="it-IT" sz="1800" b="1" dirty="0" err="1">
                <a:solidFill>
                  <a:schemeClr val="tx1"/>
                </a:solidFill>
                <a:latin typeface="Century Gothic" panose="020B0502020202020204" pitchFamily="34" charset="0"/>
                <a:cs typeface="Arial" panose="020B0604020202020204" pitchFamily="34" charset="0"/>
              </a:rPr>
              <a:t>CCNc</a:t>
            </a:r>
            <a:endParaRPr lang="it-IT" altLang="it-IT" sz="18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85000"/>
              </a:lnSpc>
              <a:buClrTx/>
              <a:buSzTx/>
              <a:buFontTx/>
              <a:buNone/>
            </a:pPr>
            <a:endParaRPr lang="it-IT" altLang="it-IT" sz="1800" b="1" dirty="0">
              <a:solidFill>
                <a:schemeClr val="tx1"/>
              </a:solidFill>
              <a:latin typeface="Century Gothic" panose="020B0502020202020204" pitchFamily="34" charset="0"/>
              <a:cs typeface="Arial" panose="020B0604020202020204" pitchFamily="34" charset="0"/>
            </a:endParaRPr>
          </a:p>
        </p:txBody>
      </p:sp>
      <p:sp>
        <p:nvSpPr>
          <p:cNvPr id="137225" name="Text Box 9">
            <a:extLst>
              <a:ext uri="{FF2B5EF4-FFF2-40B4-BE49-F238E27FC236}">
                <a16:creationId xmlns:a16="http://schemas.microsoft.com/office/drawing/2014/main" id="{711B286A-5A43-CB44-B590-5D595CB3F430}"/>
              </a:ext>
            </a:extLst>
          </p:cNvPr>
          <p:cNvSpPr txBox="1">
            <a:spLocks noChangeArrowheads="1"/>
          </p:cNvSpPr>
          <p:nvPr/>
        </p:nvSpPr>
        <p:spPr bwMode="auto">
          <a:xfrm>
            <a:off x="7092950" y="2132013"/>
            <a:ext cx="1657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600">
                <a:solidFill>
                  <a:schemeClr val="accent2"/>
                </a:solidFill>
                <a:latin typeface="Century Gothic" panose="020B0502020202020204" pitchFamily="34" charset="0"/>
              </a:rPr>
              <a:t>Copertura spontanea del fabbisogno lordo</a:t>
            </a:r>
          </a:p>
        </p:txBody>
      </p:sp>
      <p:sp>
        <p:nvSpPr>
          <p:cNvPr id="137226" name="Text Box 10">
            <a:extLst>
              <a:ext uri="{FF2B5EF4-FFF2-40B4-BE49-F238E27FC236}">
                <a16:creationId xmlns:a16="http://schemas.microsoft.com/office/drawing/2014/main" id="{A39FD888-2A66-744E-9FF9-52B39F738A3F}"/>
              </a:ext>
            </a:extLst>
          </p:cNvPr>
          <p:cNvSpPr txBox="1">
            <a:spLocks noChangeArrowheads="1"/>
          </p:cNvSpPr>
          <p:nvPr/>
        </p:nvSpPr>
        <p:spPr bwMode="auto">
          <a:xfrm>
            <a:off x="7092950" y="3644900"/>
            <a:ext cx="1657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600">
                <a:solidFill>
                  <a:schemeClr val="accent2"/>
                </a:solidFill>
                <a:latin typeface="Century Gothic" panose="020B0502020202020204" pitchFamily="34" charset="0"/>
              </a:rPr>
              <a:t>Fabbisogno finanziario netto del ciclo operativo</a:t>
            </a:r>
          </a:p>
        </p:txBody>
      </p:sp>
      <p:cxnSp>
        <p:nvCxnSpPr>
          <p:cNvPr id="137227" name="AutoShape 11">
            <a:extLst>
              <a:ext uri="{FF2B5EF4-FFF2-40B4-BE49-F238E27FC236}">
                <a16:creationId xmlns:a16="http://schemas.microsoft.com/office/drawing/2014/main" id="{523E1E66-53B2-0249-A359-806A8C37D96A}"/>
              </a:ext>
            </a:extLst>
          </p:cNvPr>
          <p:cNvCxnSpPr>
            <a:cxnSpLocks noChangeShapeType="1"/>
            <a:stCxn id="137224" idx="2"/>
            <a:endCxn id="137226" idx="1"/>
          </p:cNvCxnSpPr>
          <p:nvPr/>
        </p:nvCxnSpPr>
        <p:spPr bwMode="auto">
          <a:xfrm rot="16200000" flipH="1">
            <a:off x="6343735" y="3348122"/>
            <a:ext cx="273675" cy="1224756"/>
          </a:xfrm>
          <a:prstGeom prst="bentConnector2">
            <a:avLst/>
          </a:prstGeom>
          <a:noFill/>
          <a:ln w="38100">
            <a:solidFill>
              <a:schemeClr val="accent2"/>
            </a:solidFill>
            <a:miter lim="800000"/>
            <a:headEnd/>
            <a:tailEnd type="triangle" w="med" len="med"/>
          </a:ln>
          <a:extLst>
            <a:ext uri="{909E8E84-426E-40DD-AFC4-6F175D3DCCD1}">
              <a14:hiddenFill xmlns:a14="http://schemas.microsoft.com/office/drawing/2010/main">
                <a:noFill/>
              </a14:hiddenFill>
            </a:ext>
          </a:extLst>
        </p:spPr>
      </p:cxnSp>
      <p:sp>
        <p:nvSpPr>
          <p:cNvPr id="137228" name="Text Box 12">
            <a:extLst>
              <a:ext uri="{FF2B5EF4-FFF2-40B4-BE49-F238E27FC236}">
                <a16:creationId xmlns:a16="http://schemas.microsoft.com/office/drawing/2014/main" id="{77913DED-77F0-D640-9C96-D24A5A3C3473}"/>
              </a:ext>
            </a:extLst>
          </p:cNvPr>
          <p:cNvSpPr txBox="1">
            <a:spLocks noChangeArrowheads="1"/>
          </p:cNvSpPr>
          <p:nvPr/>
        </p:nvSpPr>
        <p:spPr bwMode="auto">
          <a:xfrm>
            <a:off x="538163" y="2740025"/>
            <a:ext cx="1657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600">
                <a:solidFill>
                  <a:schemeClr val="accent2"/>
                </a:solidFill>
                <a:latin typeface="Century Gothic" panose="020B0502020202020204" pitchFamily="34" charset="0"/>
              </a:rPr>
              <a:t>Fabbisogno finanziario lordo del ciclo operativo</a:t>
            </a:r>
          </a:p>
        </p:txBody>
      </p:sp>
      <p:sp>
        <p:nvSpPr>
          <p:cNvPr id="137229" name="Text Box 13">
            <a:extLst>
              <a:ext uri="{FF2B5EF4-FFF2-40B4-BE49-F238E27FC236}">
                <a16:creationId xmlns:a16="http://schemas.microsoft.com/office/drawing/2014/main" id="{0AE1AD76-3901-7744-99DB-CDD42CBFA1B9}"/>
              </a:ext>
            </a:extLst>
          </p:cNvPr>
          <p:cNvSpPr txBox="1">
            <a:spLocks noChangeArrowheads="1"/>
          </p:cNvSpPr>
          <p:nvPr/>
        </p:nvSpPr>
        <p:spPr bwMode="auto">
          <a:xfrm>
            <a:off x="349653" y="4773613"/>
            <a:ext cx="8496300" cy="1444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7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Il </a:t>
            </a:r>
            <a:r>
              <a:rPr lang="it-IT" altLang="it-IT" sz="1800" dirty="0" err="1">
                <a:solidFill>
                  <a:schemeClr val="tx1"/>
                </a:solidFill>
                <a:latin typeface="Century Gothic" panose="020B0502020202020204" pitchFamily="34" charset="0"/>
              </a:rPr>
              <a:t>CCNc</a:t>
            </a:r>
            <a:r>
              <a:rPr lang="it-IT" altLang="it-IT" sz="1800" dirty="0">
                <a:solidFill>
                  <a:schemeClr val="tx1"/>
                </a:solidFill>
                <a:latin typeface="Century Gothic" panose="020B0502020202020204" pitchFamily="34" charset="0"/>
              </a:rPr>
              <a:t> (se positivo) esprime l’ammontare di capitali che l’azienda deve </a:t>
            </a:r>
            <a:r>
              <a:rPr lang="it-IT" altLang="it-IT" sz="1800" dirty="0" err="1">
                <a:solidFill>
                  <a:schemeClr val="tx1"/>
                </a:solidFill>
                <a:latin typeface="Century Gothic" panose="020B0502020202020204" pitchFamily="34" charset="0"/>
              </a:rPr>
              <a:t>autogenerare</a:t>
            </a:r>
            <a:r>
              <a:rPr lang="it-IT" altLang="it-IT" sz="1800" dirty="0">
                <a:solidFill>
                  <a:schemeClr val="tx1"/>
                </a:solidFill>
                <a:latin typeface="Century Gothic" panose="020B0502020202020204" pitchFamily="34" charset="0"/>
              </a:rPr>
              <a:t> (autofinanziamento) o raccogliere direttamente sul mercato (banche e azionisti) se vuole regolarmente svolgere il processo “acquisto-trasformazione-vendita” (ciclo operativo).</a:t>
            </a:r>
          </a:p>
          <a:p>
            <a:pPr algn="just" eaLnBrk="1" hangingPunct="1">
              <a:lnSpc>
                <a:spcPct val="7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Quando è negativo il ciclo operativo non determina FF ma anzi produce disponibilità monetarie.</a:t>
            </a:r>
          </a:p>
        </p:txBody>
      </p:sp>
      <p:sp>
        <p:nvSpPr>
          <p:cNvPr id="19" name="Rettangolo 18">
            <a:extLst>
              <a:ext uri="{FF2B5EF4-FFF2-40B4-BE49-F238E27FC236}">
                <a16:creationId xmlns:a16="http://schemas.microsoft.com/office/drawing/2014/main" id="{C4E68144-8D71-7E40-B3E9-193D38D34981}"/>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0" name="Segnaposto numero diapositiva 3">
            <a:extLst>
              <a:ext uri="{FF2B5EF4-FFF2-40B4-BE49-F238E27FC236}">
                <a16:creationId xmlns:a16="http://schemas.microsoft.com/office/drawing/2014/main" id="{7FFD81EC-D749-D649-AF08-75A7976CE366}"/>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68</a:t>
            </a:fld>
            <a:endParaRPr lang="it-IT" sz="1100" dirty="0">
              <a:solidFill>
                <a:schemeClr val="bg1"/>
              </a:solidFill>
              <a:latin typeface="Century Gothic" panose="020B0502020202020204" pitchFamily="34" charset="0"/>
            </a:endParaRPr>
          </a:p>
        </p:txBody>
      </p:sp>
      <p:sp>
        <p:nvSpPr>
          <p:cNvPr id="21" name="Rettangolo 20">
            <a:extLst>
              <a:ext uri="{FF2B5EF4-FFF2-40B4-BE49-F238E27FC236}">
                <a16:creationId xmlns:a16="http://schemas.microsoft.com/office/drawing/2014/main" id="{FA012A59-5B7B-D74F-AFDC-26A721F3D0AE}"/>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GLI OBIETTIVI CONOSCITIVI: MISURE SINTETICHE (CCN E COIN)</a:t>
            </a:r>
          </a:p>
        </p:txBody>
      </p:sp>
    </p:spTree>
    <p:extLst>
      <p:ext uri="{BB962C8B-B14F-4D97-AF65-F5344CB8AC3E}">
        <p14:creationId xmlns:p14="http://schemas.microsoft.com/office/powerpoint/2010/main" val="1177461709"/>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7220"/>
                                        </p:tgtEl>
                                        <p:attrNameLst>
                                          <p:attrName>style.visibility</p:attrName>
                                        </p:attrNameLst>
                                      </p:cBhvr>
                                      <p:to>
                                        <p:strVal val="visible"/>
                                      </p:to>
                                    </p:set>
                                    <p:animEffect transition="in" filter="dissolve">
                                      <p:cBhvr>
                                        <p:cTn id="7" dur="500"/>
                                        <p:tgtEl>
                                          <p:spTgt spid="13722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37221"/>
                                        </p:tgtEl>
                                        <p:attrNameLst>
                                          <p:attrName>style.visibility</p:attrName>
                                        </p:attrNameLst>
                                      </p:cBhvr>
                                      <p:to>
                                        <p:strVal val="visible"/>
                                      </p:to>
                                    </p:set>
                                    <p:animEffect transition="in" filter="dissolve">
                                      <p:cBhvr>
                                        <p:cTn id="10" dur="500"/>
                                        <p:tgtEl>
                                          <p:spTgt spid="13722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37222"/>
                                        </p:tgtEl>
                                        <p:attrNameLst>
                                          <p:attrName>style.visibility</p:attrName>
                                        </p:attrNameLst>
                                      </p:cBhvr>
                                      <p:to>
                                        <p:strVal val="visible"/>
                                      </p:to>
                                    </p:set>
                                    <p:animEffect transition="in" filter="dissolve">
                                      <p:cBhvr>
                                        <p:cTn id="15" dur="500"/>
                                        <p:tgtEl>
                                          <p:spTgt spid="137222"/>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37223"/>
                                        </p:tgtEl>
                                        <p:attrNameLst>
                                          <p:attrName>style.visibility</p:attrName>
                                        </p:attrNameLst>
                                      </p:cBhvr>
                                      <p:to>
                                        <p:strVal val="visible"/>
                                      </p:to>
                                    </p:set>
                                    <p:animEffect transition="in" filter="dissolve">
                                      <p:cBhvr>
                                        <p:cTn id="18" dur="500"/>
                                        <p:tgtEl>
                                          <p:spTgt spid="137223"/>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37224"/>
                                        </p:tgtEl>
                                        <p:attrNameLst>
                                          <p:attrName>style.visibility</p:attrName>
                                        </p:attrNameLst>
                                      </p:cBhvr>
                                      <p:to>
                                        <p:strVal val="visible"/>
                                      </p:to>
                                    </p:set>
                                    <p:animEffect transition="in" filter="dissolve">
                                      <p:cBhvr>
                                        <p:cTn id="21" dur="500"/>
                                        <p:tgtEl>
                                          <p:spTgt spid="137224"/>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137225"/>
                                        </p:tgtEl>
                                        <p:attrNameLst>
                                          <p:attrName>style.visibility</p:attrName>
                                        </p:attrNameLst>
                                      </p:cBhvr>
                                      <p:to>
                                        <p:strVal val="visible"/>
                                      </p:to>
                                    </p:set>
                                    <p:animEffect transition="in" filter="dissolve">
                                      <p:cBhvr>
                                        <p:cTn id="24" dur="500"/>
                                        <p:tgtEl>
                                          <p:spTgt spid="137225"/>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37226"/>
                                        </p:tgtEl>
                                        <p:attrNameLst>
                                          <p:attrName>style.visibility</p:attrName>
                                        </p:attrNameLst>
                                      </p:cBhvr>
                                      <p:to>
                                        <p:strVal val="visible"/>
                                      </p:to>
                                    </p:set>
                                    <p:animEffect transition="in" filter="dissolve">
                                      <p:cBhvr>
                                        <p:cTn id="27" dur="500"/>
                                        <p:tgtEl>
                                          <p:spTgt spid="137226"/>
                                        </p:tgtEl>
                                      </p:cBhvr>
                                    </p:animEffect>
                                  </p:childTnLst>
                                </p:cTn>
                              </p:par>
                              <p:par>
                                <p:cTn id="28" presetID="9" presetClass="entr" presetSubtype="0" fill="hold" nodeType="withEffect">
                                  <p:stCondLst>
                                    <p:cond delay="0"/>
                                  </p:stCondLst>
                                  <p:childTnLst>
                                    <p:set>
                                      <p:cBhvr>
                                        <p:cTn id="29" dur="1" fill="hold">
                                          <p:stCondLst>
                                            <p:cond delay="0"/>
                                          </p:stCondLst>
                                        </p:cTn>
                                        <p:tgtEl>
                                          <p:spTgt spid="137227"/>
                                        </p:tgtEl>
                                        <p:attrNameLst>
                                          <p:attrName>style.visibility</p:attrName>
                                        </p:attrNameLst>
                                      </p:cBhvr>
                                      <p:to>
                                        <p:strVal val="visible"/>
                                      </p:to>
                                    </p:set>
                                    <p:animEffect transition="in" filter="dissolve">
                                      <p:cBhvr>
                                        <p:cTn id="30" dur="500"/>
                                        <p:tgtEl>
                                          <p:spTgt spid="137227"/>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137228"/>
                                        </p:tgtEl>
                                        <p:attrNameLst>
                                          <p:attrName>style.visibility</p:attrName>
                                        </p:attrNameLst>
                                      </p:cBhvr>
                                      <p:to>
                                        <p:strVal val="visible"/>
                                      </p:to>
                                    </p:set>
                                    <p:animEffect transition="in" filter="dissolve">
                                      <p:cBhvr>
                                        <p:cTn id="33" dur="500"/>
                                        <p:tgtEl>
                                          <p:spTgt spid="13722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137229"/>
                                        </p:tgtEl>
                                        <p:attrNameLst>
                                          <p:attrName>style.visibility</p:attrName>
                                        </p:attrNameLst>
                                      </p:cBhvr>
                                      <p:to>
                                        <p:strVal val="visible"/>
                                      </p:to>
                                    </p:set>
                                    <p:animEffect transition="in" filter="dissolve">
                                      <p:cBhvr>
                                        <p:cTn id="38" dur="500"/>
                                        <p:tgtEl>
                                          <p:spTgt spid="137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0" grpId="0"/>
      <p:bldP spid="137221" grpId="0" animBg="1"/>
      <p:bldP spid="137222" grpId="0" animBg="1"/>
      <p:bldP spid="137223" grpId="0" animBg="1"/>
      <p:bldP spid="137224" grpId="0" animBg="1"/>
      <p:bldP spid="137225" grpId="0"/>
      <p:bldP spid="137226" grpId="0"/>
      <p:bldP spid="137228" grpId="0"/>
      <p:bldP spid="137229"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4" name="Text Box 4">
            <a:extLst>
              <a:ext uri="{FF2B5EF4-FFF2-40B4-BE49-F238E27FC236}">
                <a16:creationId xmlns:a16="http://schemas.microsoft.com/office/drawing/2014/main" id="{403F95EF-7E77-8C42-85C5-ACE52B69D498}"/>
              </a:ext>
            </a:extLst>
          </p:cNvPr>
          <p:cNvSpPr txBox="1">
            <a:spLocks noChangeArrowheads="1"/>
          </p:cNvSpPr>
          <p:nvPr/>
        </p:nvSpPr>
        <p:spPr bwMode="auto">
          <a:xfrm>
            <a:off x="180975" y="834116"/>
            <a:ext cx="201987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000" dirty="0">
                <a:solidFill>
                  <a:schemeClr val="tx1"/>
                </a:solidFill>
                <a:latin typeface="Century Gothic" panose="020B0502020202020204" pitchFamily="34" charset="0"/>
              </a:rPr>
              <a:t>Capitale operativo investito netto (COIN)  =</a:t>
            </a:r>
          </a:p>
        </p:txBody>
      </p:sp>
      <p:sp>
        <p:nvSpPr>
          <p:cNvPr id="143365" name="Rectangle 5">
            <a:extLst>
              <a:ext uri="{FF2B5EF4-FFF2-40B4-BE49-F238E27FC236}">
                <a16:creationId xmlns:a16="http://schemas.microsoft.com/office/drawing/2014/main" id="{1B87DBF7-E107-8245-9041-8F10C43E01F2}"/>
              </a:ext>
            </a:extLst>
          </p:cNvPr>
          <p:cNvSpPr>
            <a:spLocks noChangeArrowheads="1"/>
          </p:cNvSpPr>
          <p:nvPr/>
        </p:nvSpPr>
        <p:spPr bwMode="auto">
          <a:xfrm>
            <a:off x="2124075" y="908050"/>
            <a:ext cx="6048375" cy="1295400"/>
          </a:xfrm>
          <a:prstGeom prst="rect">
            <a:avLst/>
          </a:prstGeom>
          <a:solidFill>
            <a:schemeClr val="hlink"/>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73000"/>
              </a:lnSpc>
              <a:buFont typeface="Arial" panose="020B0604020202020204" pitchFamily="34" charset="0"/>
              <a:buNone/>
            </a:pPr>
            <a:r>
              <a:rPr lang="it-IT" altLang="it-IT" sz="1800">
                <a:latin typeface="Century Gothic" panose="020B0502020202020204" pitchFamily="34" charset="0"/>
              </a:rPr>
              <a:t>CCN commerciale</a:t>
            </a:r>
          </a:p>
          <a:p>
            <a:pPr algn="ctr" eaLnBrk="1" hangingPunct="1">
              <a:lnSpc>
                <a:spcPct val="73000"/>
              </a:lnSpc>
              <a:buFont typeface="Arial" panose="020B0604020202020204" pitchFamily="34" charset="0"/>
              <a:buNone/>
            </a:pPr>
            <a:r>
              <a:rPr lang="it-IT" altLang="it-IT" sz="1800">
                <a:latin typeface="Century Gothic" panose="020B0502020202020204" pitchFamily="34" charset="0"/>
              </a:rPr>
              <a:t>+</a:t>
            </a:r>
          </a:p>
          <a:p>
            <a:pPr algn="ctr" eaLnBrk="1" hangingPunct="1">
              <a:lnSpc>
                <a:spcPct val="73000"/>
              </a:lnSpc>
              <a:buFont typeface="Arial" panose="020B0604020202020204" pitchFamily="34" charset="0"/>
              <a:buNone/>
            </a:pPr>
            <a:r>
              <a:rPr lang="it-IT" altLang="it-IT" sz="1800">
                <a:latin typeface="Century Gothic" panose="020B0502020202020204" pitchFamily="34" charset="0"/>
              </a:rPr>
              <a:t>Investimenti legati alla struttura operativa</a:t>
            </a:r>
          </a:p>
          <a:p>
            <a:pPr algn="ctr" eaLnBrk="1" hangingPunct="1">
              <a:lnSpc>
                <a:spcPct val="73000"/>
              </a:lnSpc>
              <a:buFont typeface="Arial" panose="020B0604020202020204" pitchFamily="34" charset="0"/>
              <a:buNone/>
            </a:pPr>
            <a:r>
              <a:rPr lang="it-IT" altLang="it-IT" sz="1800">
                <a:latin typeface="Century Gothic" panose="020B0502020202020204" pitchFamily="34" charset="0"/>
              </a:rPr>
              <a:t>- </a:t>
            </a:r>
          </a:p>
          <a:p>
            <a:pPr algn="ctr" eaLnBrk="1" hangingPunct="1">
              <a:lnSpc>
                <a:spcPct val="73000"/>
              </a:lnSpc>
              <a:buFont typeface="Arial" panose="020B0604020202020204" pitchFamily="34" charset="0"/>
              <a:buNone/>
            </a:pPr>
            <a:r>
              <a:rPr lang="it-IT" altLang="it-IT" sz="1800">
                <a:latin typeface="Century Gothic" panose="020B0502020202020204" pitchFamily="34" charset="0"/>
              </a:rPr>
              <a:t>Altre passività operative non legate al ciclo operativo</a:t>
            </a:r>
          </a:p>
        </p:txBody>
      </p:sp>
      <p:sp>
        <p:nvSpPr>
          <p:cNvPr id="143366" name="Text Box 6">
            <a:extLst>
              <a:ext uri="{FF2B5EF4-FFF2-40B4-BE49-F238E27FC236}">
                <a16:creationId xmlns:a16="http://schemas.microsoft.com/office/drawing/2014/main" id="{7DDFB1DF-291A-D842-A8E0-52AECCD139F6}"/>
              </a:ext>
            </a:extLst>
          </p:cNvPr>
          <p:cNvSpPr txBox="1">
            <a:spLocks noChangeArrowheads="1"/>
          </p:cNvSpPr>
          <p:nvPr/>
        </p:nvSpPr>
        <p:spPr bwMode="auto">
          <a:xfrm>
            <a:off x="2484438" y="2492375"/>
            <a:ext cx="2160587" cy="1465925"/>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1800" b="1" dirty="0">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1800" b="1" dirty="0">
                <a:latin typeface="Century Gothic" panose="020B0502020202020204" pitchFamily="34" charset="0"/>
                <a:cs typeface="Arial" panose="020B0604020202020204" pitchFamily="34" charset="0"/>
              </a:rPr>
              <a:t>Investimenti legati al ciclo operativo</a:t>
            </a:r>
          </a:p>
          <a:p>
            <a:pPr algn="ctr" defTabSz="914400" eaLnBrk="1" hangingPunct="1">
              <a:lnSpc>
                <a:spcPct val="100000"/>
              </a:lnSpc>
              <a:buClrTx/>
              <a:buSzTx/>
              <a:buFontTx/>
              <a:buNone/>
            </a:pPr>
            <a:endParaRPr lang="it-IT" altLang="it-IT" sz="1800" b="1" dirty="0">
              <a:latin typeface="Century Gothic" panose="020B0502020202020204" pitchFamily="34" charset="0"/>
              <a:cs typeface="Arial" panose="020B0604020202020204" pitchFamily="34" charset="0"/>
            </a:endParaRPr>
          </a:p>
        </p:txBody>
      </p:sp>
      <p:sp>
        <p:nvSpPr>
          <p:cNvPr id="143367" name="Text Box 7">
            <a:extLst>
              <a:ext uri="{FF2B5EF4-FFF2-40B4-BE49-F238E27FC236}">
                <a16:creationId xmlns:a16="http://schemas.microsoft.com/office/drawing/2014/main" id="{4D1846AE-45E7-5240-AFA8-1B803DF0C98E}"/>
              </a:ext>
            </a:extLst>
          </p:cNvPr>
          <p:cNvSpPr txBox="1">
            <a:spLocks noChangeArrowheads="1"/>
          </p:cNvSpPr>
          <p:nvPr/>
        </p:nvSpPr>
        <p:spPr bwMode="auto">
          <a:xfrm>
            <a:off x="4787900" y="2492375"/>
            <a:ext cx="2160588" cy="746125"/>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p>
            <a:pPr algn="ctr" defTabSz="914400" hangingPunct="1">
              <a:lnSpc>
                <a:spcPct val="80000"/>
              </a:lnSpc>
              <a:buClrTx/>
              <a:buSzTx/>
              <a:buFontTx/>
              <a:buNone/>
              <a:defRPr/>
            </a:pPr>
            <a:r>
              <a:rPr lang="it-IT" b="1">
                <a:latin typeface="Century Gothic" panose="020B0502020202020204" pitchFamily="34" charset="0"/>
                <a:ea typeface="Arial" charset="0"/>
                <a:cs typeface="Arial" charset="0"/>
              </a:rPr>
              <a:t>Finanziamenti legati al ciclo operativo</a:t>
            </a:r>
          </a:p>
        </p:txBody>
      </p:sp>
      <p:sp>
        <p:nvSpPr>
          <p:cNvPr id="143368" name="Text Box 8" descr="70%">
            <a:extLst>
              <a:ext uri="{FF2B5EF4-FFF2-40B4-BE49-F238E27FC236}">
                <a16:creationId xmlns:a16="http://schemas.microsoft.com/office/drawing/2014/main" id="{B1E96A8E-F1F8-9940-A0ED-F1C35E6D74EA}"/>
              </a:ext>
            </a:extLst>
          </p:cNvPr>
          <p:cNvSpPr txBox="1">
            <a:spLocks noChangeArrowheads="1"/>
          </p:cNvSpPr>
          <p:nvPr/>
        </p:nvSpPr>
        <p:spPr bwMode="auto">
          <a:xfrm>
            <a:off x="4787900" y="4364074"/>
            <a:ext cx="2160588" cy="1022727"/>
          </a:xfrm>
          <a:prstGeom prst="rect">
            <a:avLst/>
          </a:prstGeom>
          <a:blipFill dpi="0" rotWithShape="0">
            <a:blip r:embed="rId2"/>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5000"/>
              </a:lnSpc>
              <a:buClrTx/>
              <a:buSzTx/>
              <a:buFontTx/>
              <a:buNone/>
            </a:pPr>
            <a:endParaRPr lang="it-IT" altLang="it-IT" sz="1800" b="1" dirty="0">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85000"/>
              </a:lnSpc>
              <a:buClrTx/>
              <a:buSzTx/>
              <a:buFontTx/>
              <a:buNone/>
            </a:pPr>
            <a:endParaRPr lang="it-IT" altLang="it-IT" sz="1800" b="1" dirty="0">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85000"/>
              </a:lnSpc>
              <a:buClrTx/>
              <a:buSzTx/>
              <a:buFontTx/>
              <a:buNone/>
            </a:pPr>
            <a:r>
              <a:rPr lang="it-IT" altLang="it-IT" sz="1800" b="1" dirty="0">
                <a:solidFill>
                  <a:schemeClr val="tx1"/>
                </a:solidFill>
                <a:latin typeface="Century Gothic" panose="020B0502020202020204" pitchFamily="34" charset="0"/>
                <a:cs typeface="Arial" panose="020B0604020202020204" pitchFamily="34" charset="0"/>
              </a:rPr>
              <a:t>COIN</a:t>
            </a:r>
          </a:p>
          <a:p>
            <a:pPr algn="ctr" defTabSz="914400" eaLnBrk="1" hangingPunct="1">
              <a:lnSpc>
                <a:spcPct val="85000"/>
              </a:lnSpc>
              <a:buClrTx/>
              <a:buSzTx/>
              <a:buFontTx/>
              <a:buNone/>
            </a:pPr>
            <a:endParaRPr lang="it-IT" altLang="it-IT" sz="1800" b="1" dirty="0">
              <a:solidFill>
                <a:schemeClr val="accent2"/>
              </a:solidFill>
              <a:latin typeface="Century Gothic" panose="020B0502020202020204" pitchFamily="34" charset="0"/>
              <a:cs typeface="Arial" panose="020B0604020202020204" pitchFamily="34" charset="0"/>
            </a:endParaRPr>
          </a:p>
        </p:txBody>
      </p:sp>
      <p:sp>
        <p:nvSpPr>
          <p:cNvPr id="143369" name="Text Box 9">
            <a:extLst>
              <a:ext uri="{FF2B5EF4-FFF2-40B4-BE49-F238E27FC236}">
                <a16:creationId xmlns:a16="http://schemas.microsoft.com/office/drawing/2014/main" id="{9B8D33BA-7E95-4C4C-B6F4-836516FCFE8E}"/>
              </a:ext>
            </a:extLst>
          </p:cNvPr>
          <p:cNvSpPr txBox="1">
            <a:spLocks noChangeArrowheads="1"/>
          </p:cNvSpPr>
          <p:nvPr/>
        </p:nvSpPr>
        <p:spPr bwMode="auto">
          <a:xfrm>
            <a:off x="7244775" y="2852738"/>
            <a:ext cx="1657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600" dirty="0">
                <a:solidFill>
                  <a:schemeClr val="accent2"/>
                </a:solidFill>
                <a:latin typeface="Century Gothic" panose="020B0502020202020204" pitchFamily="34" charset="0"/>
              </a:rPr>
              <a:t>Copertura spontanea del fabbisogno lordo</a:t>
            </a:r>
          </a:p>
        </p:txBody>
      </p:sp>
      <p:sp>
        <p:nvSpPr>
          <p:cNvPr id="143370" name="Text Box 10">
            <a:extLst>
              <a:ext uri="{FF2B5EF4-FFF2-40B4-BE49-F238E27FC236}">
                <a16:creationId xmlns:a16="http://schemas.microsoft.com/office/drawing/2014/main" id="{48645313-084F-F845-86F3-7E09B4E1252D}"/>
              </a:ext>
            </a:extLst>
          </p:cNvPr>
          <p:cNvSpPr txBox="1">
            <a:spLocks noChangeArrowheads="1"/>
          </p:cNvSpPr>
          <p:nvPr/>
        </p:nvSpPr>
        <p:spPr bwMode="auto">
          <a:xfrm>
            <a:off x="7244775" y="4559390"/>
            <a:ext cx="1657350" cy="632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73000"/>
              </a:lnSpc>
              <a:spcBef>
                <a:spcPct val="50000"/>
              </a:spcBef>
              <a:buFont typeface="Arial" panose="020B0604020202020204" pitchFamily="34" charset="0"/>
              <a:buNone/>
            </a:pPr>
            <a:r>
              <a:rPr lang="it-IT" altLang="it-IT" sz="1600" dirty="0">
                <a:solidFill>
                  <a:schemeClr val="accent2"/>
                </a:solidFill>
                <a:latin typeface="Century Gothic" panose="020B0502020202020204" pitchFamily="34" charset="0"/>
              </a:rPr>
              <a:t>Capitale operativo investito netto</a:t>
            </a:r>
          </a:p>
        </p:txBody>
      </p:sp>
      <p:cxnSp>
        <p:nvCxnSpPr>
          <p:cNvPr id="143371" name="AutoShape 11">
            <a:extLst>
              <a:ext uri="{FF2B5EF4-FFF2-40B4-BE49-F238E27FC236}">
                <a16:creationId xmlns:a16="http://schemas.microsoft.com/office/drawing/2014/main" id="{A08A75B4-2973-AE44-AC9C-97DB016BA638}"/>
              </a:ext>
            </a:extLst>
          </p:cNvPr>
          <p:cNvCxnSpPr>
            <a:cxnSpLocks noChangeShapeType="1"/>
            <a:stCxn id="143368" idx="3"/>
            <a:endCxn id="143370" idx="1"/>
          </p:cNvCxnSpPr>
          <p:nvPr/>
        </p:nvCxnSpPr>
        <p:spPr bwMode="auto">
          <a:xfrm>
            <a:off x="6948488" y="4875438"/>
            <a:ext cx="296287" cy="12700"/>
          </a:xfrm>
          <a:prstGeom prst="bentConnector3">
            <a:avLst>
              <a:gd name="adj1" fmla="val 50000"/>
            </a:avLst>
          </a:prstGeom>
          <a:noFill/>
          <a:ln w="38100">
            <a:solidFill>
              <a:schemeClr val="accent2"/>
            </a:solidFill>
            <a:miter lim="800000"/>
            <a:headEnd/>
            <a:tailEnd type="triangle" w="med" len="med"/>
          </a:ln>
          <a:extLst>
            <a:ext uri="{909E8E84-426E-40DD-AFC4-6F175D3DCCD1}">
              <a14:hiddenFill xmlns:a14="http://schemas.microsoft.com/office/drawing/2010/main">
                <a:noFill/>
              </a14:hiddenFill>
            </a:ext>
          </a:extLst>
        </p:spPr>
      </p:cxnSp>
      <p:sp>
        <p:nvSpPr>
          <p:cNvPr id="143372" name="Text Box 12">
            <a:extLst>
              <a:ext uri="{FF2B5EF4-FFF2-40B4-BE49-F238E27FC236}">
                <a16:creationId xmlns:a16="http://schemas.microsoft.com/office/drawing/2014/main" id="{F90E5737-54CD-764D-8192-D1F6B25F8765}"/>
              </a:ext>
            </a:extLst>
          </p:cNvPr>
          <p:cNvSpPr txBox="1">
            <a:spLocks noChangeArrowheads="1"/>
          </p:cNvSpPr>
          <p:nvPr/>
        </p:nvSpPr>
        <p:spPr bwMode="auto">
          <a:xfrm>
            <a:off x="755650" y="3141663"/>
            <a:ext cx="165735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600">
                <a:solidFill>
                  <a:schemeClr val="accent2"/>
                </a:solidFill>
                <a:latin typeface="Century Gothic" panose="020B0502020202020204" pitchFamily="34" charset="0"/>
              </a:rPr>
              <a:t>Fabbisogno finanziario lordo delle attività operative</a:t>
            </a:r>
          </a:p>
        </p:txBody>
      </p:sp>
      <p:sp>
        <p:nvSpPr>
          <p:cNvPr id="143373" name="Text Box 13">
            <a:extLst>
              <a:ext uri="{FF2B5EF4-FFF2-40B4-BE49-F238E27FC236}">
                <a16:creationId xmlns:a16="http://schemas.microsoft.com/office/drawing/2014/main" id="{AF1D93D1-69C3-7046-87D0-276139456FA3}"/>
              </a:ext>
            </a:extLst>
          </p:cNvPr>
          <p:cNvSpPr txBox="1">
            <a:spLocks noChangeArrowheads="1"/>
          </p:cNvSpPr>
          <p:nvPr/>
        </p:nvSpPr>
        <p:spPr bwMode="auto">
          <a:xfrm>
            <a:off x="288131" y="5736702"/>
            <a:ext cx="8713787" cy="797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6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Il COIN è la sintesi di tutti i valori riferibili all’area operativa, ed esprime il fabbisogno legato al ciclo operativo più il fabbisogno legato alla struttura operativa al netto delle passività spontanee complessive della stessa gestione (debiti v/fornitori, TFR, fondi spese, fondi rischi).</a:t>
            </a:r>
          </a:p>
        </p:txBody>
      </p:sp>
      <p:sp>
        <p:nvSpPr>
          <p:cNvPr id="143374" name="Text Box 14">
            <a:extLst>
              <a:ext uri="{FF2B5EF4-FFF2-40B4-BE49-F238E27FC236}">
                <a16:creationId xmlns:a16="http://schemas.microsoft.com/office/drawing/2014/main" id="{60681A4E-4BA8-7C42-BD6E-92DB2BB93BF5}"/>
              </a:ext>
            </a:extLst>
          </p:cNvPr>
          <p:cNvSpPr txBox="1">
            <a:spLocks noChangeArrowheads="1"/>
          </p:cNvSpPr>
          <p:nvPr/>
        </p:nvSpPr>
        <p:spPr bwMode="auto">
          <a:xfrm>
            <a:off x="2483644" y="3996389"/>
            <a:ext cx="2160587" cy="1410525"/>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0000"/>
              </a:lnSpc>
              <a:buClrTx/>
              <a:buSzTx/>
              <a:buFontTx/>
              <a:buNone/>
            </a:pPr>
            <a:endParaRPr lang="it-IT" altLang="it-IT" sz="1800" b="1">
              <a:latin typeface="Century Gothic" panose="020B0502020202020204" pitchFamily="34" charset="0"/>
              <a:cs typeface="Arial" panose="020B0604020202020204" pitchFamily="34" charset="0"/>
            </a:endParaRPr>
          </a:p>
          <a:p>
            <a:pPr algn="ctr" defTabSz="914400" eaLnBrk="1" hangingPunct="1">
              <a:lnSpc>
                <a:spcPct val="80000"/>
              </a:lnSpc>
              <a:buClrTx/>
              <a:buSzTx/>
              <a:buFontTx/>
              <a:buNone/>
            </a:pPr>
            <a:r>
              <a:rPr lang="it-IT" altLang="it-IT" sz="1800" b="1">
                <a:latin typeface="Century Gothic" panose="020B0502020202020204" pitchFamily="34" charset="0"/>
                <a:cs typeface="Arial" panose="020B0604020202020204" pitchFamily="34" charset="0"/>
              </a:rPr>
              <a:t>Investimenti legati alla struttura operativa</a:t>
            </a:r>
          </a:p>
          <a:p>
            <a:pPr algn="ctr" defTabSz="914400" eaLnBrk="1" hangingPunct="1">
              <a:lnSpc>
                <a:spcPct val="80000"/>
              </a:lnSpc>
              <a:buClrTx/>
              <a:buSzTx/>
              <a:buFontTx/>
              <a:buNone/>
            </a:pPr>
            <a:endParaRPr lang="it-IT" altLang="it-IT" sz="1800" b="1">
              <a:latin typeface="Century Gothic" panose="020B0502020202020204" pitchFamily="34" charset="0"/>
              <a:cs typeface="Arial" panose="020B0604020202020204" pitchFamily="34" charset="0"/>
            </a:endParaRPr>
          </a:p>
        </p:txBody>
      </p:sp>
      <p:sp>
        <p:nvSpPr>
          <p:cNvPr id="143375" name="Text Box 15">
            <a:extLst>
              <a:ext uri="{FF2B5EF4-FFF2-40B4-BE49-F238E27FC236}">
                <a16:creationId xmlns:a16="http://schemas.microsoft.com/office/drawing/2014/main" id="{0D2E2483-2397-E648-97ED-8E57DA9F700B}"/>
              </a:ext>
            </a:extLst>
          </p:cNvPr>
          <p:cNvSpPr txBox="1">
            <a:spLocks noChangeArrowheads="1"/>
          </p:cNvSpPr>
          <p:nvPr/>
        </p:nvSpPr>
        <p:spPr bwMode="auto">
          <a:xfrm>
            <a:off x="4787900" y="3322013"/>
            <a:ext cx="2160588" cy="967327"/>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p>
            <a:pPr algn="ctr" defTabSz="914400" hangingPunct="1">
              <a:lnSpc>
                <a:spcPct val="80000"/>
              </a:lnSpc>
              <a:buClrTx/>
              <a:buSzTx/>
              <a:buFontTx/>
              <a:buNone/>
              <a:defRPr/>
            </a:pPr>
            <a:r>
              <a:rPr lang="it-IT" b="1">
                <a:latin typeface="Century Gothic" panose="020B0502020202020204" pitchFamily="34" charset="0"/>
                <a:ea typeface="Arial" charset="0"/>
                <a:cs typeface="Arial" charset="0"/>
              </a:rPr>
              <a:t>Finanziamenti legati alla struttura operativa</a:t>
            </a:r>
          </a:p>
        </p:txBody>
      </p:sp>
      <p:cxnSp>
        <p:nvCxnSpPr>
          <p:cNvPr id="43024" name="AutoShape 16">
            <a:extLst>
              <a:ext uri="{FF2B5EF4-FFF2-40B4-BE49-F238E27FC236}">
                <a16:creationId xmlns:a16="http://schemas.microsoft.com/office/drawing/2014/main" id="{725225F6-C79C-5E40-A7AB-1CA11F6B84D9}"/>
              </a:ext>
            </a:extLst>
          </p:cNvPr>
          <p:cNvCxnSpPr>
            <a:cxnSpLocks noChangeShapeType="1"/>
            <a:stCxn id="143367" idx="3"/>
            <a:endCxn id="143375" idx="3"/>
          </p:cNvCxnSpPr>
          <p:nvPr/>
        </p:nvCxnSpPr>
        <p:spPr bwMode="auto">
          <a:xfrm>
            <a:off x="6948488" y="2865438"/>
            <a:ext cx="12700" cy="940239"/>
          </a:xfrm>
          <a:prstGeom prst="bentConnector3">
            <a:avLst>
              <a:gd name="adj1" fmla="val 1800000"/>
            </a:avLst>
          </a:prstGeom>
          <a:noFill/>
          <a:ln w="38100">
            <a:solidFill>
              <a:schemeClr val="accent2"/>
            </a:solidFill>
            <a:miter lim="800000"/>
            <a:headEnd/>
            <a:tailEnd/>
          </a:ln>
          <a:extLst>
            <a:ext uri="{909E8E84-426E-40DD-AFC4-6F175D3DCCD1}">
              <a14:hiddenFill xmlns:a14="http://schemas.microsoft.com/office/drawing/2010/main">
                <a:noFill/>
              </a14:hiddenFill>
            </a:ext>
          </a:extLst>
        </p:spPr>
      </p:cxnSp>
      <p:sp>
        <p:nvSpPr>
          <p:cNvPr id="19" name="Rettangolo 18">
            <a:extLst>
              <a:ext uri="{FF2B5EF4-FFF2-40B4-BE49-F238E27FC236}">
                <a16:creationId xmlns:a16="http://schemas.microsoft.com/office/drawing/2014/main" id="{EF188A36-142D-8C49-92F6-26829C238CB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1" name="Segnaposto numero diapositiva 3">
            <a:extLst>
              <a:ext uri="{FF2B5EF4-FFF2-40B4-BE49-F238E27FC236}">
                <a16:creationId xmlns:a16="http://schemas.microsoft.com/office/drawing/2014/main" id="{94B134F3-444E-6D4B-B920-BF9FDFC77062}"/>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69</a:t>
            </a:fld>
            <a:endParaRPr lang="it-IT" sz="1100" dirty="0">
              <a:solidFill>
                <a:schemeClr val="bg1"/>
              </a:solidFill>
              <a:latin typeface="Century Gothic" panose="020B0502020202020204" pitchFamily="34" charset="0"/>
            </a:endParaRPr>
          </a:p>
        </p:txBody>
      </p:sp>
      <p:sp>
        <p:nvSpPr>
          <p:cNvPr id="22" name="Rettangolo 21">
            <a:extLst>
              <a:ext uri="{FF2B5EF4-FFF2-40B4-BE49-F238E27FC236}">
                <a16:creationId xmlns:a16="http://schemas.microsoft.com/office/drawing/2014/main" id="{0A9A1867-CFCA-8D40-AA41-50B667509D82}"/>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GLI OBIETTIVI CONOSCITIVI: MISURE SINTETICHE (CCN E COIN)</a:t>
            </a:r>
          </a:p>
        </p:txBody>
      </p:sp>
    </p:spTree>
    <p:extLst>
      <p:ext uri="{BB962C8B-B14F-4D97-AF65-F5344CB8AC3E}">
        <p14:creationId xmlns:p14="http://schemas.microsoft.com/office/powerpoint/2010/main" val="487895520"/>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3364"/>
                                        </p:tgtEl>
                                        <p:attrNameLst>
                                          <p:attrName>style.visibility</p:attrName>
                                        </p:attrNameLst>
                                      </p:cBhvr>
                                      <p:to>
                                        <p:strVal val="visible"/>
                                      </p:to>
                                    </p:set>
                                    <p:animEffect transition="in" filter="dissolve">
                                      <p:cBhvr>
                                        <p:cTn id="7" dur="500"/>
                                        <p:tgtEl>
                                          <p:spTgt spid="14336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43365"/>
                                        </p:tgtEl>
                                        <p:attrNameLst>
                                          <p:attrName>style.visibility</p:attrName>
                                        </p:attrNameLst>
                                      </p:cBhvr>
                                      <p:to>
                                        <p:strVal val="visible"/>
                                      </p:to>
                                    </p:set>
                                    <p:animEffect transition="in" filter="dissolve">
                                      <p:cBhvr>
                                        <p:cTn id="10" dur="500"/>
                                        <p:tgtEl>
                                          <p:spTgt spid="14336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43366"/>
                                        </p:tgtEl>
                                        <p:attrNameLst>
                                          <p:attrName>style.visibility</p:attrName>
                                        </p:attrNameLst>
                                      </p:cBhvr>
                                      <p:to>
                                        <p:strVal val="visible"/>
                                      </p:to>
                                    </p:set>
                                    <p:animEffect transition="in" filter="dissolve">
                                      <p:cBhvr>
                                        <p:cTn id="15" dur="500"/>
                                        <p:tgtEl>
                                          <p:spTgt spid="143366"/>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43367"/>
                                        </p:tgtEl>
                                        <p:attrNameLst>
                                          <p:attrName>style.visibility</p:attrName>
                                        </p:attrNameLst>
                                      </p:cBhvr>
                                      <p:to>
                                        <p:strVal val="visible"/>
                                      </p:to>
                                    </p:set>
                                    <p:animEffect transition="in" filter="dissolve">
                                      <p:cBhvr>
                                        <p:cTn id="18" dur="500"/>
                                        <p:tgtEl>
                                          <p:spTgt spid="143367"/>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43368"/>
                                        </p:tgtEl>
                                        <p:attrNameLst>
                                          <p:attrName>style.visibility</p:attrName>
                                        </p:attrNameLst>
                                      </p:cBhvr>
                                      <p:to>
                                        <p:strVal val="visible"/>
                                      </p:to>
                                    </p:set>
                                    <p:animEffect transition="in" filter="dissolve">
                                      <p:cBhvr>
                                        <p:cTn id="21" dur="500"/>
                                        <p:tgtEl>
                                          <p:spTgt spid="143368"/>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143369"/>
                                        </p:tgtEl>
                                        <p:attrNameLst>
                                          <p:attrName>style.visibility</p:attrName>
                                        </p:attrNameLst>
                                      </p:cBhvr>
                                      <p:to>
                                        <p:strVal val="visible"/>
                                      </p:to>
                                    </p:set>
                                    <p:animEffect transition="in" filter="dissolve">
                                      <p:cBhvr>
                                        <p:cTn id="24" dur="500"/>
                                        <p:tgtEl>
                                          <p:spTgt spid="143369"/>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43370"/>
                                        </p:tgtEl>
                                        <p:attrNameLst>
                                          <p:attrName>style.visibility</p:attrName>
                                        </p:attrNameLst>
                                      </p:cBhvr>
                                      <p:to>
                                        <p:strVal val="visible"/>
                                      </p:to>
                                    </p:set>
                                    <p:animEffect transition="in" filter="dissolve">
                                      <p:cBhvr>
                                        <p:cTn id="27" dur="500"/>
                                        <p:tgtEl>
                                          <p:spTgt spid="143370"/>
                                        </p:tgtEl>
                                      </p:cBhvr>
                                    </p:animEffect>
                                  </p:childTnLst>
                                </p:cTn>
                              </p:par>
                              <p:par>
                                <p:cTn id="28" presetID="9" presetClass="entr" presetSubtype="0" fill="hold" nodeType="withEffect">
                                  <p:stCondLst>
                                    <p:cond delay="0"/>
                                  </p:stCondLst>
                                  <p:childTnLst>
                                    <p:set>
                                      <p:cBhvr>
                                        <p:cTn id="29" dur="1" fill="hold">
                                          <p:stCondLst>
                                            <p:cond delay="0"/>
                                          </p:stCondLst>
                                        </p:cTn>
                                        <p:tgtEl>
                                          <p:spTgt spid="143371"/>
                                        </p:tgtEl>
                                        <p:attrNameLst>
                                          <p:attrName>style.visibility</p:attrName>
                                        </p:attrNameLst>
                                      </p:cBhvr>
                                      <p:to>
                                        <p:strVal val="visible"/>
                                      </p:to>
                                    </p:set>
                                    <p:animEffect transition="in" filter="dissolve">
                                      <p:cBhvr>
                                        <p:cTn id="30" dur="500"/>
                                        <p:tgtEl>
                                          <p:spTgt spid="143371"/>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143372"/>
                                        </p:tgtEl>
                                        <p:attrNameLst>
                                          <p:attrName>style.visibility</p:attrName>
                                        </p:attrNameLst>
                                      </p:cBhvr>
                                      <p:to>
                                        <p:strVal val="visible"/>
                                      </p:to>
                                    </p:set>
                                    <p:animEffect transition="in" filter="dissolve">
                                      <p:cBhvr>
                                        <p:cTn id="33" dur="500"/>
                                        <p:tgtEl>
                                          <p:spTgt spid="143372"/>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143373"/>
                                        </p:tgtEl>
                                        <p:attrNameLst>
                                          <p:attrName>style.visibility</p:attrName>
                                        </p:attrNameLst>
                                      </p:cBhvr>
                                      <p:to>
                                        <p:strVal val="visible"/>
                                      </p:to>
                                    </p:set>
                                    <p:animEffect transition="in" filter="dissolve">
                                      <p:cBhvr>
                                        <p:cTn id="38" dur="500"/>
                                        <p:tgtEl>
                                          <p:spTgt spid="143373"/>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143374"/>
                                        </p:tgtEl>
                                        <p:attrNameLst>
                                          <p:attrName>style.visibility</p:attrName>
                                        </p:attrNameLst>
                                      </p:cBhvr>
                                      <p:to>
                                        <p:strVal val="visible"/>
                                      </p:to>
                                    </p:set>
                                    <p:animEffect transition="in" filter="dissolve">
                                      <p:cBhvr>
                                        <p:cTn id="43" dur="500"/>
                                        <p:tgtEl>
                                          <p:spTgt spid="143374"/>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43375"/>
                                        </p:tgtEl>
                                        <p:attrNameLst>
                                          <p:attrName>style.visibility</p:attrName>
                                        </p:attrNameLst>
                                      </p:cBhvr>
                                      <p:to>
                                        <p:strVal val="visible"/>
                                      </p:to>
                                    </p:set>
                                    <p:animEffect transition="in" filter="dissolve">
                                      <p:cBhvr>
                                        <p:cTn id="46" dur="500"/>
                                        <p:tgtEl>
                                          <p:spTgt spid="143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4" grpId="0"/>
      <p:bldP spid="143365" grpId="0" animBg="1"/>
      <p:bldP spid="143366" grpId="0" animBg="1"/>
      <p:bldP spid="143367" grpId="0" animBg="1"/>
      <p:bldP spid="143368" grpId="0" animBg="1"/>
      <p:bldP spid="143369" grpId="0"/>
      <p:bldP spid="143370" grpId="0"/>
      <p:bldP spid="143372" grpId="0"/>
      <p:bldP spid="143373" grpId="0"/>
      <p:bldP spid="143374" grpId="0" animBg="1"/>
      <p:bldP spid="14337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370810" cy="365125"/>
          </a:xfrm>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fld id="{C8CFD492-CC58-3D4C-A351-AD8949465EBB}" type="slidenum">
              <a:rPr kumimoji="0" lang="it-IT" sz="1100" b="0" i="0" u="none" strike="noStrike" kern="1200" cap="none" spc="0" normalizeH="0" baseline="0" noProof="0" smtClean="0">
                <a:ln>
                  <a:noFill/>
                </a:ln>
                <a:solidFill>
                  <a:prstClr val="white"/>
                </a:solidFill>
                <a:effectLst/>
                <a:uLnTx/>
                <a:uFillTx/>
                <a:latin typeface="Century Gothic" panose="020B0502020202020204" pitchFamily="34" charset="0"/>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70</a:t>
            </a:fld>
            <a:endParaRPr kumimoji="0" lang="it-IT" sz="1100" b="0" i="0" u="none" strike="noStrike" kern="1200" cap="none" spc="0" normalizeH="0" baseline="0" noProof="0" dirty="0">
              <a:ln>
                <a:noFill/>
              </a:ln>
              <a:solidFill>
                <a:prstClr val="white"/>
              </a:solidFill>
              <a:effectLst/>
              <a:uLnTx/>
              <a:uFillTx/>
              <a:latin typeface="Century Gothic" panose="020B0502020202020204" pitchFamily="34" charset="0"/>
              <a:ea typeface="+mn-ea"/>
              <a:cs typeface="+mn-cs"/>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1" i="0" u="none" strike="noStrike" kern="1200" cap="none" spc="0" normalizeH="0" baseline="0" noProof="0" dirty="0">
              <a:ln>
                <a:noFill/>
              </a:ln>
              <a:solidFill>
                <a:srgbClr val="002060"/>
              </a:solidFill>
              <a:effectLst/>
              <a:uLnTx/>
              <a:uFillTx/>
              <a:latin typeface="Century Gothic" panose="020B0502020202020204" pitchFamily="34" charset="0"/>
              <a:ea typeface="+mn-ea"/>
              <a:cs typeface="+mn-cs"/>
            </a:endParaRPr>
          </a:p>
        </p:txBody>
      </p:sp>
      <p:sp>
        <p:nvSpPr>
          <p:cNvPr id="13" name="Rectangle 3">
            <a:extLst>
              <a:ext uri="{FF2B5EF4-FFF2-40B4-BE49-F238E27FC236}">
                <a16:creationId xmlns:a16="http://schemas.microsoft.com/office/drawing/2014/main" id="{FA4127A5-C228-C34B-8442-F161442B8863}"/>
              </a:ext>
            </a:extLst>
          </p:cNvPr>
          <p:cNvSpPr>
            <a:spLocks noChangeArrowheads="1"/>
          </p:cNvSpPr>
          <p:nvPr/>
        </p:nvSpPr>
        <p:spPr bwMode="auto">
          <a:xfrm>
            <a:off x="1213616" y="3179762"/>
            <a:ext cx="7146627" cy="400736"/>
          </a:xfrm>
          <a:prstGeom prst="rect">
            <a:avLst/>
          </a:prstGeom>
          <a:gradFill>
            <a:gsLst>
              <a:gs pos="0">
                <a:schemeClr val="accent4">
                  <a:lumMod val="75000"/>
                </a:schemeClr>
              </a:gs>
              <a:gs pos="50000">
                <a:schemeClr val="accent4">
                  <a:lumMod val="105000"/>
                  <a:satMod val="103000"/>
                  <a:tint val="73000"/>
                </a:schemeClr>
              </a:gs>
              <a:gs pos="100000">
                <a:schemeClr val="accent4">
                  <a:lumMod val="105000"/>
                  <a:satMod val="109000"/>
                  <a:tint val="81000"/>
                </a:schemeClr>
              </a:gs>
            </a:gsLst>
          </a:gradFill>
          <a:ln>
            <a:headEnd/>
            <a:tailEnd/>
          </a:ln>
        </p:spPr>
        <p:style>
          <a:lnRef idx="1">
            <a:schemeClr val="accent4"/>
          </a:lnRef>
          <a:fillRef idx="2">
            <a:schemeClr val="accent4"/>
          </a:fillRef>
          <a:effectRef idx="1">
            <a:schemeClr val="accent4"/>
          </a:effectRef>
          <a:fontRef idx="minor">
            <a:schemeClr val="dk1"/>
          </a:fontRef>
        </p:style>
        <p:txBody>
          <a:bodyPr wrap="square" lIns="92059" tIns="46030" rIns="92059" bIns="46030">
            <a:spAutoFit/>
          </a:bodyPr>
          <a:lstStyle/>
          <a:p>
            <a:pPr marL="0" marR="0" lvl="0" indent="0" algn="ctr" defTabSz="914400" rtl="0" eaLnBrk="0" fontAlgn="auto" latinLnBrk="0" hangingPunct="1">
              <a:lnSpc>
                <a:spcPct val="100000"/>
              </a:lnSpc>
              <a:spcBef>
                <a:spcPts val="0"/>
              </a:spcBef>
              <a:spcAft>
                <a:spcPts val="0"/>
              </a:spcAft>
              <a:buClrTx/>
              <a:buSzTx/>
              <a:buFontTx/>
              <a:buNone/>
              <a:tabLst/>
              <a:defRPr/>
            </a:pPr>
            <a:r>
              <a:rPr kumimoji="0" lang="it-IT" sz="2000" b="1"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Arial" charset="0"/>
                <a:cs typeface="Arial" charset="0"/>
              </a:rPr>
              <a:t>Il modello funzionale (o gestionale) di riclassificazione</a:t>
            </a:r>
          </a:p>
        </p:txBody>
      </p:sp>
      <p:sp>
        <p:nvSpPr>
          <p:cNvPr id="14" name="AutoShape 6">
            <a:extLst>
              <a:ext uri="{FF2B5EF4-FFF2-40B4-BE49-F238E27FC236}">
                <a16:creationId xmlns:a16="http://schemas.microsoft.com/office/drawing/2014/main" id="{1964B606-F84F-9E4C-9870-8EBE5D536BA2}"/>
              </a:ext>
            </a:extLst>
          </p:cNvPr>
          <p:cNvSpPr>
            <a:spLocks noChangeArrowheads="1"/>
          </p:cNvSpPr>
          <p:nvPr/>
        </p:nvSpPr>
        <p:spPr bwMode="auto">
          <a:xfrm>
            <a:off x="348429" y="2890837"/>
            <a:ext cx="679205" cy="976313"/>
          </a:xfrm>
          <a:prstGeom prst="rightArrowCallout">
            <a:avLst>
              <a:gd name="adj1" fmla="val 35673"/>
              <a:gd name="adj2" fmla="val 35673"/>
              <a:gd name="adj3" fmla="val 16667"/>
              <a:gd name="adj4" fmla="val 66667"/>
            </a:avLst>
          </a:prstGeom>
          <a:ln>
            <a:headEnd/>
            <a:tailEnd/>
          </a:ln>
        </p:spPr>
        <p:style>
          <a:lnRef idx="1">
            <a:schemeClr val="accent4"/>
          </a:lnRef>
          <a:fillRef idx="2">
            <a:schemeClr val="accent4"/>
          </a:fillRef>
          <a:effectRef idx="1">
            <a:schemeClr val="accent4"/>
          </a:effectRef>
          <a:fontRef idx="minor">
            <a:schemeClr val="dk1"/>
          </a:fontRef>
        </p:style>
        <p:txBody>
          <a:bodyPr wrap="none" lIns="92075" tIns="46038" rIns="92075" bIns="46038"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altLang="it-IT" sz="1400" b="0" i="0" u="none" strike="noStrike" kern="1200" cap="none" spc="0" normalizeH="0" baseline="0" noProof="0" dirty="0">
                <a:ln>
                  <a:noFill/>
                </a:ln>
                <a:solidFill>
                  <a:prstClr val="black">
                    <a:lumMod val="65000"/>
                    <a:lumOff val="35000"/>
                  </a:prstClr>
                </a:solidFill>
                <a:effectLst/>
                <a:uLnTx/>
                <a:uFillTx/>
                <a:latin typeface="Century Gothic" panose="020B0502020202020204" pitchFamily="34" charset="0"/>
                <a:ea typeface="+mn-ea"/>
                <a:cs typeface="Arial" panose="020B0604020202020204" pitchFamily="34" charset="0"/>
              </a:rPr>
              <a:t>2</a:t>
            </a:r>
          </a:p>
        </p:txBody>
      </p:sp>
      <p:sp>
        <p:nvSpPr>
          <p:cNvPr id="8" name="CasellaDiTesto 7">
            <a:extLst>
              <a:ext uri="{FF2B5EF4-FFF2-40B4-BE49-F238E27FC236}">
                <a16:creationId xmlns:a16="http://schemas.microsoft.com/office/drawing/2014/main" id="{EFD6C351-08D0-8044-BC0A-16994D8B7CF9}"/>
              </a:ext>
            </a:extLst>
          </p:cNvPr>
          <p:cNvSpPr txBox="1"/>
          <p:nvPr/>
        </p:nvSpPr>
        <p:spPr>
          <a:xfrm>
            <a:off x="1213616" y="3749843"/>
            <a:ext cx="7146627" cy="369332"/>
          </a:xfrm>
          <a:prstGeom prst="rect">
            <a:avLst/>
          </a:prstGeom>
          <a:gradFill>
            <a:gsLst>
              <a:gs pos="0">
                <a:schemeClr val="accent4">
                  <a:lumMod val="110000"/>
                  <a:satMod val="105000"/>
                  <a:tint val="67000"/>
                </a:schemeClr>
              </a:gs>
              <a:gs pos="50000">
                <a:schemeClr val="accent4">
                  <a:lumMod val="105000"/>
                  <a:satMod val="103000"/>
                  <a:tint val="73000"/>
                </a:schemeClr>
              </a:gs>
              <a:gs pos="100000">
                <a:schemeClr val="accent4">
                  <a:lumMod val="105000"/>
                  <a:satMod val="109000"/>
                  <a:tint val="81000"/>
                </a:schemeClr>
              </a:gs>
            </a:gsLst>
            <a:lin ang="5400000" scaled="0"/>
          </a:gradFill>
        </p:spPr>
        <p:txBody>
          <a:bodyPr wrap="square" rtlCol="0">
            <a:spAutoFit/>
          </a:bodyPr>
          <a:lstStyle/>
          <a:p>
            <a:r>
              <a:rPr lang="it-IT" dirty="0"/>
              <a:t>B) Il Conto economico</a:t>
            </a:r>
          </a:p>
        </p:txBody>
      </p:sp>
    </p:spTree>
    <p:extLst>
      <p:ext uri="{BB962C8B-B14F-4D97-AF65-F5344CB8AC3E}">
        <p14:creationId xmlns:p14="http://schemas.microsoft.com/office/powerpoint/2010/main" val="3305853203"/>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egnaposto numero diapositiva 1">
            <a:extLst>
              <a:ext uri="{FF2B5EF4-FFF2-40B4-BE49-F238E27FC236}">
                <a16:creationId xmlns:a16="http://schemas.microsoft.com/office/drawing/2014/main" id="{F0E1FCCD-1D47-E14A-8A7B-C6E6A4AB3065}"/>
              </a:ext>
            </a:extLst>
          </p:cNvPr>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fld id="{DA95DC14-1141-2542-B9EA-4BEE57EAA63D}" type="slidenum">
              <a:rPr lang="it-IT" altLang="it-IT" sz="1800">
                <a:latin typeface="Century Gothic" panose="020B0502020202020204" pitchFamily="34" charset="0"/>
              </a:rPr>
              <a:pPr eaLnBrk="1"/>
              <a:t>71</a:t>
            </a:fld>
            <a:endParaRPr lang="it-IT" altLang="it-IT" sz="1800">
              <a:latin typeface="Century Gothic" panose="020B0502020202020204" pitchFamily="34" charset="0"/>
            </a:endParaRPr>
          </a:p>
        </p:txBody>
      </p:sp>
      <p:sp>
        <p:nvSpPr>
          <p:cNvPr id="134147" name="Rectangle 3">
            <a:extLst>
              <a:ext uri="{FF2B5EF4-FFF2-40B4-BE49-F238E27FC236}">
                <a16:creationId xmlns:a16="http://schemas.microsoft.com/office/drawing/2014/main" id="{B3DE980C-977E-BD48-86BA-375BD87750EA}"/>
              </a:ext>
            </a:extLst>
          </p:cNvPr>
          <p:cNvSpPr>
            <a:spLocks noChangeArrowheads="1"/>
          </p:cNvSpPr>
          <p:nvPr/>
        </p:nvSpPr>
        <p:spPr bwMode="auto">
          <a:xfrm>
            <a:off x="628650" y="1268413"/>
            <a:ext cx="3295650" cy="55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80000"/>
              </a:lnSpc>
              <a:buClrTx/>
              <a:buSzTx/>
              <a:buFontTx/>
              <a:buNone/>
            </a:pPr>
            <a:r>
              <a:rPr lang="it-IT" altLang="it-IT" sz="1800" b="1" dirty="0">
                <a:solidFill>
                  <a:schemeClr val="tx1"/>
                </a:solidFill>
                <a:latin typeface="Century Gothic" panose="020B0502020202020204" pitchFamily="34" charset="0"/>
                <a:cs typeface="Arial" panose="020B0604020202020204" pitchFamily="34" charset="0"/>
              </a:rPr>
              <a:t> ricavi operativi g. </a:t>
            </a:r>
            <a:r>
              <a:rPr lang="it-IT" altLang="it-IT" sz="1800" b="1" dirty="0" err="1">
                <a:solidFill>
                  <a:schemeClr val="tx1"/>
                </a:solidFill>
                <a:latin typeface="Century Gothic" panose="020B0502020202020204" pitchFamily="34" charset="0"/>
                <a:cs typeface="Arial" panose="020B0604020202020204" pitchFamily="34" charset="0"/>
              </a:rPr>
              <a:t>caratt</a:t>
            </a:r>
            <a:r>
              <a:rPr lang="it-IT" altLang="it-IT" sz="1800" b="1" dirty="0">
                <a:solidFill>
                  <a:schemeClr val="tx1"/>
                </a:solidFill>
                <a:latin typeface="Century Gothic" panose="020B0502020202020204" pitchFamily="34" charset="0"/>
                <a:cs typeface="Arial" panose="020B0604020202020204" pitchFamily="34" charset="0"/>
              </a:rPr>
              <a:t>.</a:t>
            </a:r>
          </a:p>
          <a:p>
            <a:pPr algn="ctr">
              <a:lnSpc>
                <a:spcPct val="80000"/>
              </a:lnSpc>
              <a:buClrTx/>
              <a:buSzTx/>
              <a:buFontTx/>
              <a:buNone/>
            </a:pPr>
            <a:r>
              <a:rPr lang="it-IT" altLang="it-IT" sz="1800" b="1" dirty="0">
                <a:solidFill>
                  <a:schemeClr val="tx1"/>
                </a:solidFill>
                <a:latin typeface="Century Gothic" panose="020B0502020202020204" pitchFamily="34" charset="0"/>
                <a:cs typeface="Arial" panose="020B0604020202020204" pitchFamily="34" charset="0"/>
              </a:rPr>
              <a:t>- costi operativi g. </a:t>
            </a:r>
            <a:r>
              <a:rPr lang="it-IT" altLang="it-IT" sz="1800" b="1" dirty="0" err="1">
                <a:solidFill>
                  <a:schemeClr val="tx1"/>
                </a:solidFill>
                <a:latin typeface="Century Gothic" panose="020B0502020202020204" pitchFamily="34" charset="0"/>
                <a:cs typeface="Arial" panose="020B0604020202020204" pitchFamily="34" charset="0"/>
              </a:rPr>
              <a:t>caratt</a:t>
            </a:r>
            <a:r>
              <a:rPr lang="it-IT" altLang="it-IT" sz="1800" b="1" dirty="0">
                <a:solidFill>
                  <a:schemeClr val="tx1"/>
                </a:solidFill>
                <a:latin typeface="Century Gothic" panose="020B0502020202020204" pitchFamily="34" charset="0"/>
                <a:cs typeface="Arial" panose="020B0604020202020204" pitchFamily="34" charset="0"/>
              </a:rPr>
              <a:t>.</a:t>
            </a:r>
          </a:p>
        </p:txBody>
      </p:sp>
      <p:sp>
        <p:nvSpPr>
          <p:cNvPr id="134148" name="Rectangle 4">
            <a:extLst>
              <a:ext uri="{FF2B5EF4-FFF2-40B4-BE49-F238E27FC236}">
                <a16:creationId xmlns:a16="http://schemas.microsoft.com/office/drawing/2014/main" id="{1EF31E20-E4E9-384F-945D-358E5FA21BC4}"/>
              </a:ext>
            </a:extLst>
          </p:cNvPr>
          <p:cNvSpPr>
            <a:spLocks noChangeArrowheads="1"/>
          </p:cNvSpPr>
          <p:nvPr/>
        </p:nvSpPr>
        <p:spPr bwMode="auto">
          <a:xfrm>
            <a:off x="468313" y="3933825"/>
            <a:ext cx="3671887" cy="400736"/>
          </a:xfrm>
          <a:prstGeom prst="rect">
            <a:avLst/>
          </a:prstGeom>
          <a:solidFill>
            <a:srgbClr val="EAEAEA"/>
          </a:solidFill>
          <a:ln w="19050">
            <a:solidFill>
              <a:srgbClr val="008000"/>
            </a:solidFill>
            <a:miter lim="800000"/>
            <a:headEnd/>
            <a:tailEnd/>
          </a:ln>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2000" b="1" dirty="0" err="1">
                <a:solidFill>
                  <a:schemeClr val="tx1"/>
                </a:solidFill>
                <a:latin typeface="Century Gothic" panose="020B0502020202020204" pitchFamily="34" charset="0"/>
                <a:cs typeface="Arial" panose="020B0604020202020204" pitchFamily="34" charset="0"/>
              </a:rPr>
              <a:t>Ris</a:t>
            </a:r>
            <a:r>
              <a:rPr lang="it-IT" altLang="it-IT" sz="2000" b="1" dirty="0">
                <a:solidFill>
                  <a:schemeClr val="tx1"/>
                </a:solidFill>
                <a:latin typeface="Century Gothic" panose="020B0502020202020204" pitchFamily="34" charset="0"/>
                <a:cs typeface="Arial" panose="020B0604020202020204" pitchFamily="34" charset="0"/>
              </a:rPr>
              <a:t>. ante oneri </a:t>
            </a:r>
            <a:r>
              <a:rPr lang="it-IT" altLang="it-IT" sz="2000" b="1" dirty="0" err="1">
                <a:solidFill>
                  <a:schemeClr val="tx1"/>
                </a:solidFill>
                <a:latin typeface="Century Gothic" panose="020B0502020202020204" pitchFamily="34" charset="0"/>
                <a:cs typeface="Arial" panose="020B0604020202020204" pitchFamily="34" charset="0"/>
              </a:rPr>
              <a:t>fin.ri</a:t>
            </a:r>
            <a:r>
              <a:rPr lang="it-IT" altLang="it-IT" sz="2000" b="1" dirty="0">
                <a:solidFill>
                  <a:schemeClr val="tx1"/>
                </a:solidFill>
                <a:latin typeface="Century Gothic" panose="020B0502020202020204" pitchFamily="34" charset="0"/>
                <a:cs typeface="Arial" panose="020B0604020202020204" pitchFamily="34" charset="0"/>
              </a:rPr>
              <a:t> (EBIT)</a:t>
            </a:r>
          </a:p>
        </p:txBody>
      </p:sp>
      <p:sp>
        <p:nvSpPr>
          <p:cNvPr id="134149" name="Rectangle 5">
            <a:extLst>
              <a:ext uri="{FF2B5EF4-FFF2-40B4-BE49-F238E27FC236}">
                <a16:creationId xmlns:a16="http://schemas.microsoft.com/office/drawing/2014/main" id="{9E3BCE83-1B96-F143-8790-77A962F2DD73}"/>
              </a:ext>
            </a:extLst>
          </p:cNvPr>
          <p:cNvSpPr>
            <a:spLocks noChangeArrowheads="1"/>
          </p:cNvSpPr>
          <p:nvPr/>
        </p:nvSpPr>
        <p:spPr bwMode="auto">
          <a:xfrm>
            <a:off x="846854" y="4390340"/>
            <a:ext cx="2808287" cy="36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800" b="1" dirty="0">
                <a:solidFill>
                  <a:schemeClr val="tx1"/>
                </a:solidFill>
                <a:latin typeface="Century Gothic" panose="020B0502020202020204" pitchFamily="34" charset="0"/>
                <a:cs typeface="Arial" panose="020B0604020202020204" pitchFamily="34" charset="0"/>
              </a:rPr>
              <a:t>- oneri finanziari netti</a:t>
            </a:r>
          </a:p>
        </p:txBody>
      </p:sp>
      <p:sp>
        <p:nvSpPr>
          <p:cNvPr id="134150" name="Rectangle 6">
            <a:extLst>
              <a:ext uri="{FF2B5EF4-FFF2-40B4-BE49-F238E27FC236}">
                <a16:creationId xmlns:a16="http://schemas.microsoft.com/office/drawing/2014/main" id="{8C38D149-0221-6645-84E8-05F65249E2DF}"/>
              </a:ext>
            </a:extLst>
          </p:cNvPr>
          <p:cNvSpPr>
            <a:spLocks noChangeArrowheads="1"/>
          </p:cNvSpPr>
          <p:nvPr/>
        </p:nvSpPr>
        <p:spPr bwMode="auto">
          <a:xfrm>
            <a:off x="395288" y="5157788"/>
            <a:ext cx="3816350" cy="36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800" b="1" dirty="0">
                <a:solidFill>
                  <a:schemeClr val="tx1"/>
                </a:solidFill>
                <a:latin typeface="Century Gothic" panose="020B0502020202020204" pitchFamily="34" charset="0"/>
                <a:cs typeface="Arial" panose="020B0604020202020204" pitchFamily="34" charset="0"/>
              </a:rPr>
              <a:t>+ proventi - oneri </a:t>
            </a:r>
            <a:r>
              <a:rPr lang="it-IT" altLang="it-IT" sz="1800" b="1" dirty="0" err="1">
                <a:solidFill>
                  <a:schemeClr val="tx1"/>
                </a:solidFill>
                <a:latin typeface="Century Gothic" panose="020B0502020202020204" pitchFamily="34" charset="0"/>
                <a:cs typeface="Arial" panose="020B0604020202020204" pitchFamily="34" charset="0"/>
              </a:rPr>
              <a:t>straord</a:t>
            </a:r>
            <a:r>
              <a:rPr lang="it-IT" altLang="it-IT" sz="1800" b="1" dirty="0">
                <a:solidFill>
                  <a:schemeClr val="tx1"/>
                </a:solidFill>
                <a:latin typeface="Century Gothic" panose="020B0502020202020204" pitchFamily="34" charset="0"/>
                <a:cs typeface="Arial" panose="020B0604020202020204" pitchFamily="34" charset="0"/>
              </a:rPr>
              <a:t>.</a:t>
            </a:r>
          </a:p>
        </p:txBody>
      </p:sp>
      <p:sp>
        <p:nvSpPr>
          <p:cNvPr id="134151" name="Rectangle 7">
            <a:extLst>
              <a:ext uri="{FF2B5EF4-FFF2-40B4-BE49-F238E27FC236}">
                <a16:creationId xmlns:a16="http://schemas.microsoft.com/office/drawing/2014/main" id="{510CB057-B9AC-0C40-9D82-1812C767C2B7}"/>
              </a:ext>
            </a:extLst>
          </p:cNvPr>
          <p:cNvSpPr>
            <a:spLocks noChangeArrowheads="1"/>
          </p:cNvSpPr>
          <p:nvPr/>
        </p:nvSpPr>
        <p:spPr bwMode="auto">
          <a:xfrm>
            <a:off x="778135" y="5871278"/>
            <a:ext cx="2946400" cy="36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800" b="1" dirty="0">
                <a:solidFill>
                  <a:schemeClr val="tx1"/>
                </a:solidFill>
                <a:latin typeface="Century Gothic" panose="020B0502020202020204" pitchFamily="34" charset="0"/>
                <a:cs typeface="Arial" panose="020B0604020202020204" pitchFamily="34" charset="0"/>
              </a:rPr>
              <a:t>- imposte sul reddito</a:t>
            </a:r>
          </a:p>
        </p:txBody>
      </p:sp>
      <p:sp>
        <p:nvSpPr>
          <p:cNvPr id="134152" name="Rectangle 8">
            <a:extLst>
              <a:ext uri="{FF2B5EF4-FFF2-40B4-BE49-F238E27FC236}">
                <a16:creationId xmlns:a16="http://schemas.microsoft.com/office/drawing/2014/main" id="{E93CEC23-2CEE-CD4B-B6A4-7F79E3695F33}"/>
              </a:ext>
            </a:extLst>
          </p:cNvPr>
          <p:cNvSpPr>
            <a:spLocks noChangeArrowheads="1"/>
          </p:cNvSpPr>
          <p:nvPr/>
        </p:nvSpPr>
        <p:spPr bwMode="auto">
          <a:xfrm>
            <a:off x="538163" y="5503863"/>
            <a:ext cx="3602037" cy="400736"/>
          </a:xfrm>
          <a:prstGeom prst="rect">
            <a:avLst/>
          </a:prstGeom>
          <a:solidFill>
            <a:srgbClr val="EAEAEA"/>
          </a:solidFill>
          <a:ln w="19050">
            <a:solidFill>
              <a:schemeClr val="hlink"/>
            </a:solidFill>
            <a:miter lim="800000"/>
            <a:headEnd/>
            <a:tailEnd/>
          </a:ln>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Risultato ante imposte</a:t>
            </a:r>
          </a:p>
        </p:txBody>
      </p:sp>
      <p:sp>
        <p:nvSpPr>
          <p:cNvPr id="134153" name="Rectangle 9">
            <a:extLst>
              <a:ext uri="{FF2B5EF4-FFF2-40B4-BE49-F238E27FC236}">
                <a16:creationId xmlns:a16="http://schemas.microsoft.com/office/drawing/2014/main" id="{DA1BEF6F-B624-8945-BF64-1FC04B2244CA}"/>
              </a:ext>
            </a:extLst>
          </p:cNvPr>
          <p:cNvSpPr>
            <a:spLocks noChangeArrowheads="1"/>
          </p:cNvSpPr>
          <p:nvPr/>
        </p:nvSpPr>
        <p:spPr bwMode="auto">
          <a:xfrm>
            <a:off x="250825" y="6223000"/>
            <a:ext cx="4105275" cy="400736"/>
          </a:xfrm>
          <a:prstGeom prst="rect">
            <a:avLst/>
          </a:prstGeom>
          <a:solidFill>
            <a:srgbClr val="EAEAEA"/>
          </a:solidFill>
          <a:ln w="19050">
            <a:solidFill>
              <a:srgbClr val="CC3399"/>
            </a:solidFill>
            <a:miter lim="800000"/>
            <a:headEnd/>
            <a:tailEnd/>
          </a:ln>
          <a:effectLst>
            <a:outerShdw blurRad="63500" dist="107763" dir="2700000" algn="ctr" rotWithShape="0">
              <a:srgbClr val="CC3399">
                <a:alpha val="50000"/>
              </a:srgbClr>
            </a:outerShdw>
          </a:effectLst>
        </p:spPr>
        <p:txBody>
          <a:bodyPr lIns="92059" tIns="46030" rIns="92059" bIns="46030">
            <a:spAutoFit/>
          </a:bodyPr>
          <a:lstStyle/>
          <a:p>
            <a:pPr algn="ctr" eaLnBrk="0">
              <a:lnSpc>
                <a:spcPct val="100000"/>
              </a:lnSpc>
              <a:buClrTx/>
              <a:buSzTx/>
              <a:buFontTx/>
              <a:buNone/>
              <a:defRPr/>
            </a:pPr>
            <a:r>
              <a:rPr lang="it-IT" sz="2000" b="1" dirty="0">
                <a:solidFill>
                  <a:schemeClr val="tx1"/>
                </a:solidFill>
                <a:latin typeface="Century Gothic" panose="020B0502020202020204" pitchFamily="34" charset="0"/>
                <a:ea typeface="Arial" charset="0"/>
                <a:cs typeface="Arial" charset="0"/>
              </a:rPr>
              <a:t>Risultato netto</a:t>
            </a:r>
          </a:p>
        </p:txBody>
      </p:sp>
      <p:sp>
        <p:nvSpPr>
          <p:cNvPr id="134155" name="Rectangle 11">
            <a:extLst>
              <a:ext uri="{FF2B5EF4-FFF2-40B4-BE49-F238E27FC236}">
                <a16:creationId xmlns:a16="http://schemas.microsoft.com/office/drawing/2014/main" id="{6A64FF47-B4BE-1440-94B0-E0A733D67C71}"/>
              </a:ext>
            </a:extLst>
          </p:cNvPr>
          <p:cNvSpPr>
            <a:spLocks noChangeArrowheads="1"/>
          </p:cNvSpPr>
          <p:nvPr/>
        </p:nvSpPr>
        <p:spPr bwMode="auto">
          <a:xfrm>
            <a:off x="395288" y="2420938"/>
            <a:ext cx="3816350" cy="3699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800" b="1" dirty="0">
                <a:solidFill>
                  <a:schemeClr val="tx1"/>
                </a:solidFill>
                <a:latin typeface="Century Gothic" panose="020B0502020202020204" pitchFamily="34" charset="0"/>
                <a:cs typeface="Arial" panose="020B0604020202020204" pitchFamily="34" charset="0"/>
              </a:rPr>
              <a:t>+/- proventi e oneri accessori</a:t>
            </a:r>
          </a:p>
        </p:txBody>
      </p:sp>
      <p:sp>
        <p:nvSpPr>
          <p:cNvPr id="134156" name="Rectangle 12">
            <a:extLst>
              <a:ext uri="{FF2B5EF4-FFF2-40B4-BE49-F238E27FC236}">
                <a16:creationId xmlns:a16="http://schemas.microsoft.com/office/drawing/2014/main" id="{066BCB33-4411-814E-9BBE-7C1870B247B2}"/>
              </a:ext>
            </a:extLst>
          </p:cNvPr>
          <p:cNvSpPr>
            <a:spLocks noChangeArrowheads="1"/>
          </p:cNvSpPr>
          <p:nvPr/>
        </p:nvSpPr>
        <p:spPr bwMode="auto">
          <a:xfrm>
            <a:off x="539750" y="1125538"/>
            <a:ext cx="3455988" cy="790575"/>
          </a:xfrm>
          <a:prstGeom prst="rect">
            <a:avLst/>
          </a:prstGeom>
          <a:noFill/>
          <a:ln w="57150">
            <a:solidFill>
              <a:srgbClr val="CC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73000"/>
              </a:lnSpc>
              <a:buFont typeface="Arial" panose="020B0604020202020204" pitchFamily="34" charset="0"/>
              <a:buNone/>
            </a:pPr>
            <a:endParaRPr lang="it-IT" altLang="it-IT" sz="1600">
              <a:latin typeface="Century Gothic" panose="020B0502020202020204" pitchFamily="34" charset="0"/>
            </a:endParaRPr>
          </a:p>
        </p:txBody>
      </p:sp>
      <p:sp>
        <p:nvSpPr>
          <p:cNvPr id="33805" name="Oval 13">
            <a:extLst>
              <a:ext uri="{FF2B5EF4-FFF2-40B4-BE49-F238E27FC236}">
                <a16:creationId xmlns:a16="http://schemas.microsoft.com/office/drawing/2014/main" id="{815EBF64-61A4-3342-AE85-B2FD3B1F2B42}"/>
              </a:ext>
            </a:extLst>
          </p:cNvPr>
          <p:cNvSpPr>
            <a:spLocks noChangeArrowheads="1"/>
          </p:cNvSpPr>
          <p:nvPr/>
        </p:nvSpPr>
        <p:spPr bwMode="auto">
          <a:xfrm>
            <a:off x="1692275" y="3357563"/>
            <a:ext cx="71438" cy="71437"/>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134158" name="Rectangle 14">
            <a:extLst>
              <a:ext uri="{FF2B5EF4-FFF2-40B4-BE49-F238E27FC236}">
                <a16:creationId xmlns:a16="http://schemas.microsoft.com/office/drawing/2014/main" id="{168A70DD-6FC7-0947-9F11-F3D7DB64EB99}"/>
              </a:ext>
            </a:extLst>
          </p:cNvPr>
          <p:cNvSpPr>
            <a:spLocks noChangeArrowheads="1"/>
          </p:cNvSpPr>
          <p:nvPr/>
        </p:nvSpPr>
        <p:spPr bwMode="auto">
          <a:xfrm>
            <a:off x="466726" y="3253960"/>
            <a:ext cx="3636962"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90000"/>
              </a:lnSpc>
              <a:buClrTx/>
              <a:buSzTx/>
              <a:buFontTx/>
              <a:buNone/>
            </a:pPr>
            <a:r>
              <a:rPr lang="it-IT" altLang="it-IT" sz="1800" b="1" dirty="0">
                <a:solidFill>
                  <a:schemeClr val="tx1"/>
                </a:solidFill>
                <a:latin typeface="Century Gothic" panose="020B0502020202020204" pitchFamily="34" charset="0"/>
                <a:cs typeface="Arial" panose="020B0604020202020204" pitchFamily="34" charset="0"/>
              </a:rPr>
              <a:t>+/- proventi ed oneri della gestione finanziaria attiva</a:t>
            </a:r>
          </a:p>
        </p:txBody>
      </p:sp>
      <p:sp>
        <p:nvSpPr>
          <p:cNvPr id="134159" name="Rectangle 15">
            <a:extLst>
              <a:ext uri="{FF2B5EF4-FFF2-40B4-BE49-F238E27FC236}">
                <a16:creationId xmlns:a16="http://schemas.microsoft.com/office/drawing/2014/main" id="{F60FB902-28BA-544E-96DD-8101F69A7081}"/>
              </a:ext>
            </a:extLst>
          </p:cNvPr>
          <p:cNvSpPr>
            <a:spLocks noChangeArrowheads="1"/>
          </p:cNvSpPr>
          <p:nvPr/>
        </p:nvSpPr>
        <p:spPr bwMode="auto">
          <a:xfrm>
            <a:off x="468313" y="2781300"/>
            <a:ext cx="3671887" cy="400736"/>
          </a:xfrm>
          <a:prstGeom prst="rect">
            <a:avLst/>
          </a:prstGeom>
          <a:solidFill>
            <a:srgbClr val="EAEAEA"/>
          </a:solidFill>
          <a:ln w="19050">
            <a:solidFill>
              <a:srgbClr val="008000"/>
            </a:solidFill>
            <a:miter lim="800000"/>
            <a:headEnd/>
            <a:tailEnd/>
          </a:ln>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2000" dirty="0" err="1">
                <a:solidFill>
                  <a:schemeClr val="tx1"/>
                </a:solidFill>
                <a:latin typeface="Century Gothic" panose="020B0502020202020204" pitchFamily="34" charset="0"/>
                <a:cs typeface="Arial" panose="020B0604020202020204" pitchFamily="34" charset="0"/>
              </a:rPr>
              <a:t>Ris</a:t>
            </a:r>
            <a:r>
              <a:rPr lang="it-IT" altLang="it-IT" sz="2000" dirty="0">
                <a:solidFill>
                  <a:schemeClr val="tx1"/>
                </a:solidFill>
                <a:latin typeface="Century Gothic" panose="020B0502020202020204" pitchFamily="34" charset="0"/>
                <a:cs typeface="Arial" panose="020B0604020202020204" pitchFamily="34" charset="0"/>
              </a:rPr>
              <a:t>. ante gestione </a:t>
            </a:r>
            <a:r>
              <a:rPr lang="it-IT" altLang="it-IT" sz="2000" dirty="0" err="1">
                <a:solidFill>
                  <a:schemeClr val="tx1"/>
                </a:solidFill>
                <a:latin typeface="Century Gothic" panose="020B0502020202020204" pitchFamily="34" charset="0"/>
                <a:cs typeface="Arial" panose="020B0604020202020204" pitchFamily="34" charset="0"/>
              </a:rPr>
              <a:t>finanz</a:t>
            </a:r>
            <a:r>
              <a:rPr lang="it-IT" altLang="it-IT" sz="2000" dirty="0">
                <a:solidFill>
                  <a:schemeClr val="tx1"/>
                </a:solidFill>
                <a:latin typeface="Century Gothic" panose="020B0502020202020204" pitchFamily="34" charset="0"/>
                <a:cs typeface="Arial" panose="020B0604020202020204" pitchFamily="34" charset="0"/>
              </a:rPr>
              <a:t>.</a:t>
            </a:r>
          </a:p>
        </p:txBody>
      </p:sp>
      <p:sp>
        <p:nvSpPr>
          <p:cNvPr id="134160" name="Text Box 16" descr="70%">
            <a:extLst>
              <a:ext uri="{FF2B5EF4-FFF2-40B4-BE49-F238E27FC236}">
                <a16:creationId xmlns:a16="http://schemas.microsoft.com/office/drawing/2014/main" id="{A2CE0C6E-5DE3-464A-8E93-A2F7ABC422AE}"/>
              </a:ext>
            </a:extLst>
          </p:cNvPr>
          <p:cNvSpPr txBox="1">
            <a:spLocks noChangeArrowheads="1"/>
          </p:cNvSpPr>
          <p:nvPr/>
        </p:nvSpPr>
        <p:spPr bwMode="auto">
          <a:xfrm>
            <a:off x="5292725" y="2163763"/>
            <a:ext cx="1655763" cy="1388083"/>
          </a:xfrm>
          <a:prstGeom prst="rect">
            <a:avLst/>
          </a:prstGeom>
          <a:blipFill dpi="0" rotWithShape="0">
            <a:blip r:embed="rId2"/>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65000"/>
              </a:lnSpc>
              <a:buClrTx/>
              <a:buSzTx/>
              <a:buFontTx/>
              <a:buNone/>
            </a:pPr>
            <a:endParaRPr lang="it-IT" altLang="it-IT" sz="1800" b="1">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165000"/>
              </a:lnSpc>
              <a:buClrTx/>
              <a:buSzTx/>
              <a:buFontTx/>
              <a:buNone/>
            </a:pPr>
            <a:r>
              <a:rPr lang="it-IT" altLang="it-IT" sz="1800" b="1">
                <a:solidFill>
                  <a:schemeClr val="accent2"/>
                </a:solidFill>
                <a:latin typeface="Century Gothic" panose="020B0502020202020204" pitchFamily="34" charset="0"/>
                <a:cs typeface="Arial" panose="020B0604020202020204" pitchFamily="34" charset="0"/>
              </a:rPr>
              <a:t>COIN</a:t>
            </a:r>
          </a:p>
          <a:p>
            <a:pPr algn="ctr" defTabSz="914400" eaLnBrk="1" hangingPunct="1">
              <a:lnSpc>
                <a:spcPct val="165000"/>
              </a:lnSpc>
              <a:buClrTx/>
              <a:buSzTx/>
              <a:buFontTx/>
              <a:buNone/>
            </a:pPr>
            <a:endParaRPr lang="it-IT" altLang="it-IT" sz="1800" b="1">
              <a:solidFill>
                <a:schemeClr val="accent2"/>
              </a:solidFill>
              <a:latin typeface="Century Gothic" panose="020B0502020202020204" pitchFamily="34" charset="0"/>
              <a:cs typeface="Arial" panose="020B0604020202020204" pitchFamily="34" charset="0"/>
            </a:endParaRPr>
          </a:p>
        </p:txBody>
      </p:sp>
      <p:sp>
        <p:nvSpPr>
          <p:cNvPr id="134161" name="Text Box 17" descr="75%">
            <a:extLst>
              <a:ext uri="{FF2B5EF4-FFF2-40B4-BE49-F238E27FC236}">
                <a16:creationId xmlns:a16="http://schemas.microsoft.com/office/drawing/2014/main" id="{67ACA7BC-E8AD-7E44-AA25-C035912C3226}"/>
              </a:ext>
            </a:extLst>
          </p:cNvPr>
          <p:cNvSpPr txBox="1">
            <a:spLocks noChangeArrowheads="1"/>
          </p:cNvSpPr>
          <p:nvPr/>
        </p:nvSpPr>
        <p:spPr bwMode="auto">
          <a:xfrm>
            <a:off x="5292725" y="3676650"/>
            <a:ext cx="1654175" cy="1273175"/>
          </a:xfrm>
          <a:prstGeom prst="rect">
            <a:avLst/>
          </a:prstGeom>
          <a:blipFill dpi="0" rotWithShape="0">
            <a:blip r:embed="rId3"/>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spcBef>
                <a:spcPct val="35000"/>
              </a:spcBef>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a:p>
            <a:pPr algn="ctr" defTabSz="914400" eaLnBrk="1" hangingPunct="1">
              <a:lnSpc>
                <a:spcPct val="90000"/>
              </a:lnSpc>
              <a:spcBef>
                <a:spcPct val="35000"/>
              </a:spcBef>
              <a:buClrTx/>
              <a:buSzTx/>
              <a:buFontTx/>
              <a:buNone/>
            </a:pPr>
            <a:r>
              <a:rPr lang="it-IT" altLang="it-IT" sz="1800" b="1">
                <a:solidFill>
                  <a:srgbClr val="993300"/>
                </a:solidFill>
                <a:latin typeface="Century Gothic" panose="020B0502020202020204" pitchFamily="34" charset="0"/>
                <a:cs typeface="Arial" panose="020B0604020202020204" pitchFamily="34" charset="0"/>
              </a:rPr>
              <a:t>Investimenti finanziari</a:t>
            </a:r>
          </a:p>
          <a:p>
            <a:pPr algn="ctr" defTabSz="914400" eaLnBrk="1" hangingPunct="1">
              <a:lnSpc>
                <a:spcPct val="90000"/>
              </a:lnSpc>
              <a:spcBef>
                <a:spcPct val="35000"/>
              </a:spcBef>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p:txBody>
      </p:sp>
      <p:sp>
        <p:nvSpPr>
          <p:cNvPr id="134162" name="Text Box 18" descr="75%">
            <a:extLst>
              <a:ext uri="{FF2B5EF4-FFF2-40B4-BE49-F238E27FC236}">
                <a16:creationId xmlns:a16="http://schemas.microsoft.com/office/drawing/2014/main" id="{B0AA659B-D842-2D4C-8958-A6E28A57D196}"/>
              </a:ext>
            </a:extLst>
          </p:cNvPr>
          <p:cNvSpPr txBox="1">
            <a:spLocks noChangeArrowheads="1"/>
          </p:cNvSpPr>
          <p:nvPr/>
        </p:nvSpPr>
        <p:spPr bwMode="auto">
          <a:xfrm>
            <a:off x="7165975" y="3321050"/>
            <a:ext cx="1438275" cy="1622425"/>
          </a:xfrm>
          <a:prstGeom prst="rect">
            <a:avLst/>
          </a:prstGeom>
          <a:blipFill dpi="0" rotWithShape="0">
            <a:blip r:embed="rId3"/>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Debiti </a:t>
            </a: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Finanziari </a:t>
            </a: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(a breve e</a:t>
            </a: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a medio-lungo term.)</a:t>
            </a:r>
          </a:p>
          <a:p>
            <a:pPr algn="ctr" defTabSz="914400" eaLnBrk="1" hangingPunct="1">
              <a:lnSpc>
                <a:spcPct val="8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p:txBody>
      </p:sp>
      <p:sp>
        <p:nvSpPr>
          <p:cNvPr id="134163" name="Text Box 19">
            <a:extLst>
              <a:ext uri="{FF2B5EF4-FFF2-40B4-BE49-F238E27FC236}">
                <a16:creationId xmlns:a16="http://schemas.microsoft.com/office/drawing/2014/main" id="{61E970E3-A65E-4344-9C29-EB342538C8FD}"/>
              </a:ext>
            </a:extLst>
          </p:cNvPr>
          <p:cNvSpPr txBox="1">
            <a:spLocks noChangeArrowheads="1"/>
          </p:cNvSpPr>
          <p:nvPr/>
        </p:nvSpPr>
        <p:spPr bwMode="auto">
          <a:xfrm>
            <a:off x="7164388" y="2187575"/>
            <a:ext cx="1439862" cy="1096963"/>
          </a:xfrm>
          <a:prstGeom prst="rect">
            <a:avLst/>
          </a:prstGeom>
          <a:gradFill rotWithShape="1">
            <a:gsLst>
              <a:gs pos="0">
                <a:srgbClr val="CCFF66"/>
              </a:gs>
              <a:gs pos="100000">
                <a:srgbClr val="DBFF94"/>
              </a:gs>
            </a:gsLst>
            <a:lin ang="5400000" scaled="1"/>
          </a:grad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endParaRPr lang="it-IT" altLang="it-IT" sz="2100" b="1">
              <a:solidFill>
                <a:schemeClr val="tx1"/>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1800" b="1">
                <a:solidFill>
                  <a:schemeClr val="tx1"/>
                </a:solidFill>
                <a:latin typeface="Century Gothic" panose="020B0502020202020204" pitchFamily="34" charset="0"/>
                <a:cs typeface="Arial" panose="020B0604020202020204" pitchFamily="34" charset="0"/>
              </a:rPr>
              <a:t>Patrimonio </a:t>
            </a:r>
          </a:p>
          <a:p>
            <a:pPr algn="ctr" defTabSz="914400" eaLnBrk="1" hangingPunct="1">
              <a:lnSpc>
                <a:spcPct val="90000"/>
              </a:lnSpc>
              <a:buClrTx/>
              <a:buSzTx/>
              <a:buFontTx/>
              <a:buNone/>
            </a:pPr>
            <a:r>
              <a:rPr lang="it-IT" altLang="it-IT" sz="1800" b="1">
                <a:solidFill>
                  <a:schemeClr val="tx1"/>
                </a:solidFill>
                <a:latin typeface="Century Gothic" panose="020B0502020202020204" pitchFamily="34" charset="0"/>
                <a:cs typeface="Arial" panose="020B0604020202020204" pitchFamily="34" charset="0"/>
              </a:rPr>
              <a:t>netto</a:t>
            </a:r>
          </a:p>
          <a:p>
            <a:pPr algn="ctr" defTabSz="914400" eaLnBrk="1" hangingPunct="1">
              <a:lnSpc>
                <a:spcPct val="70000"/>
              </a:lnSpc>
              <a:buClrTx/>
              <a:buSzTx/>
              <a:buFontTx/>
              <a:buNone/>
            </a:pPr>
            <a:endParaRPr lang="it-IT" altLang="it-IT" sz="2100" b="1">
              <a:solidFill>
                <a:schemeClr val="tx1"/>
              </a:solidFill>
              <a:latin typeface="Century Gothic" panose="020B0502020202020204" pitchFamily="34" charset="0"/>
              <a:cs typeface="Arial" panose="020B0604020202020204" pitchFamily="34" charset="0"/>
            </a:endParaRPr>
          </a:p>
        </p:txBody>
      </p:sp>
      <p:sp>
        <p:nvSpPr>
          <p:cNvPr id="134164" name="Text Box 20">
            <a:extLst>
              <a:ext uri="{FF2B5EF4-FFF2-40B4-BE49-F238E27FC236}">
                <a16:creationId xmlns:a16="http://schemas.microsoft.com/office/drawing/2014/main" id="{FC255737-39A8-9F48-8C9B-2A09C46A4207}"/>
              </a:ext>
            </a:extLst>
          </p:cNvPr>
          <p:cNvSpPr txBox="1">
            <a:spLocks noChangeArrowheads="1"/>
          </p:cNvSpPr>
          <p:nvPr/>
        </p:nvSpPr>
        <p:spPr bwMode="auto">
          <a:xfrm>
            <a:off x="4860925" y="1773238"/>
            <a:ext cx="24479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600">
                <a:solidFill>
                  <a:srgbClr val="993300"/>
                </a:solidFill>
                <a:latin typeface="Century Gothic" panose="020B0502020202020204" pitchFamily="34" charset="0"/>
              </a:rPr>
              <a:t>INVEST.TI</a:t>
            </a:r>
          </a:p>
        </p:txBody>
      </p:sp>
      <p:sp>
        <p:nvSpPr>
          <p:cNvPr id="134165" name="Text Box 21">
            <a:extLst>
              <a:ext uri="{FF2B5EF4-FFF2-40B4-BE49-F238E27FC236}">
                <a16:creationId xmlns:a16="http://schemas.microsoft.com/office/drawing/2014/main" id="{025CB468-661A-4645-AF95-26ED26DC7B5E}"/>
              </a:ext>
            </a:extLst>
          </p:cNvPr>
          <p:cNvSpPr txBox="1">
            <a:spLocks noChangeArrowheads="1"/>
          </p:cNvSpPr>
          <p:nvPr/>
        </p:nvSpPr>
        <p:spPr bwMode="auto">
          <a:xfrm>
            <a:off x="6877050" y="1773238"/>
            <a:ext cx="22320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600">
                <a:solidFill>
                  <a:srgbClr val="993300"/>
                </a:solidFill>
                <a:latin typeface="Century Gothic" panose="020B0502020202020204" pitchFamily="34" charset="0"/>
              </a:rPr>
              <a:t>FINANZ.TI</a:t>
            </a:r>
          </a:p>
        </p:txBody>
      </p:sp>
      <p:sp>
        <p:nvSpPr>
          <p:cNvPr id="134166" name="Text Box 22" descr="Mattoni orizzontali">
            <a:extLst>
              <a:ext uri="{FF2B5EF4-FFF2-40B4-BE49-F238E27FC236}">
                <a16:creationId xmlns:a16="http://schemas.microsoft.com/office/drawing/2014/main" id="{40B481E2-3D94-A94D-B456-91C74363BCFB}"/>
              </a:ext>
            </a:extLst>
          </p:cNvPr>
          <p:cNvSpPr txBox="1">
            <a:spLocks noChangeArrowheads="1"/>
          </p:cNvSpPr>
          <p:nvPr/>
        </p:nvSpPr>
        <p:spPr bwMode="auto">
          <a:xfrm>
            <a:off x="5292725" y="5084763"/>
            <a:ext cx="1654175" cy="584200"/>
          </a:xfrm>
          <a:prstGeom prst="rect">
            <a:avLst/>
          </a:prstGeom>
          <a:blipFill dpi="0" rotWithShape="0">
            <a:blip r:embed="rId4"/>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spcBef>
                <a:spcPct val="35000"/>
              </a:spcBef>
              <a:buClrTx/>
              <a:buSzTx/>
              <a:buFontTx/>
              <a:buNone/>
            </a:pPr>
            <a:r>
              <a:rPr lang="it-IT" altLang="it-IT" sz="1800" b="1">
                <a:solidFill>
                  <a:schemeClr val="tx1"/>
                </a:solidFill>
                <a:latin typeface="Century Gothic" panose="020B0502020202020204" pitchFamily="34" charset="0"/>
                <a:cs typeface="Arial" panose="020B0604020202020204" pitchFamily="34" charset="0"/>
              </a:rPr>
              <a:t>Tot. Investimenti</a:t>
            </a:r>
          </a:p>
        </p:txBody>
      </p:sp>
      <p:cxnSp>
        <p:nvCxnSpPr>
          <p:cNvPr id="134167" name="AutoShape 23">
            <a:extLst>
              <a:ext uri="{FF2B5EF4-FFF2-40B4-BE49-F238E27FC236}">
                <a16:creationId xmlns:a16="http://schemas.microsoft.com/office/drawing/2014/main" id="{BF089CDC-93EE-E545-9A2F-6E609634A016}"/>
              </a:ext>
            </a:extLst>
          </p:cNvPr>
          <p:cNvCxnSpPr>
            <a:cxnSpLocks noChangeShapeType="1"/>
            <a:stCxn id="134159" idx="3"/>
            <a:endCxn id="134160" idx="1"/>
          </p:cNvCxnSpPr>
          <p:nvPr/>
        </p:nvCxnSpPr>
        <p:spPr bwMode="auto">
          <a:xfrm flipV="1">
            <a:off x="4140200" y="2857805"/>
            <a:ext cx="1152525" cy="123863"/>
          </a:xfrm>
          <a:prstGeom prst="bentConnector3">
            <a:avLst>
              <a:gd name="adj1" fmla="val 50000"/>
            </a:avLst>
          </a:prstGeom>
          <a:noFill/>
          <a:ln w="38100">
            <a:solidFill>
              <a:srgbClr val="993300"/>
            </a:solidFill>
            <a:prstDash val="dash"/>
            <a:miter lim="800000"/>
            <a:headEnd/>
            <a:tailEnd type="triangle" w="med" len="med"/>
          </a:ln>
          <a:extLst>
            <a:ext uri="{909E8E84-426E-40DD-AFC4-6F175D3DCCD1}">
              <a14:hiddenFill xmlns:a14="http://schemas.microsoft.com/office/drawing/2010/main">
                <a:noFill/>
              </a14:hiddenFill>
            </a:ext>
          </a:extLst>
        </p:spPr>
      </p:cxnSp>
      <p:cxnSp>
        <p:nvCxnSpPr>
          <p:cNvPr id="134168" name="AutoShape 24">
            <a:extLst>
              <a:ext uri="{FF2B5EF4-FFF2-40B4-BE49-F238E27FC236}">
                <a16:creationId xmlns:a16="http://schemas.microsoft.com/office/drawing/2014/main" id="{468F053C-1F65-6046-A176-AA81062508A1}"/>
              </a:ext>
            </a:extLst>
          </p:cNvPr>
          <p:cNvCxnSpPr>
            <a:cxnSpLocks noChangeShapeType="1"/>
            <a:stCxn id="134158" idx="3"/>
            <a:endCxn id="134161" idx="1"/>
          </p:cNvCxnSpPr>
          <p:nvPr/>
        </p:nvCxnSpPr>
        <p:spPr bwMode="auto">
          <a:xfrm>
            <a:off x="4103688" y="3547648"/>
            <a:ext cx="1189037" cy="765590"/>
          </a:xfrm>
          <a:prstGeom prst="bentConnector3">
            <a:avLst>
              <a:gd name="adj1" fmla="val 70802"/>
            </a:avLst>
          </a:prstGeom>
          <a:noFill/>
          <a:ln w="38100">
            <a:solidFill>
              <a:srgbClr val="993300"/>
            </a:solidFill>
            <a:prstDash val="dash"/>
            <a:miter lim="800000"/>
            <a:headEnd/>
            <a:tailEnd type="triangle" w="med" len="med"/>
          </a:ln>
          <a:extLst>
            <a:ext uri="{909E8E84-426E-40DD-AFC4-6F175D3DCCD1}">
              <a14:hiddenFill xmlns:a14="http://schemas.microsoft.com/office/drawing/2010/main">
                <a:noFill/>
              </a14:hiddenFill>
            </a:ext>
          </a:extLst>
        </p:spPr>
      </p:cxnSp>
      <p:cxnSp>
        <p:nvCxnSpPr>
          <p:cNvPr id="134169" name="AutoShape 25">
            <a:extLst>
              <a:ext uri="{FF2B5EF4-FFF2-40B4-BE49-F238E27FC236}">
                <a16:creationId xmlns:a16="http://schemas.microsoft.com/office/drawing/2014/main" id="{7D5A7938-2EA8-5A43-966A-65AD1FCB910B}"/>
              </a:ext>
            </a:extLst>
          </p:cNvPr>
          <p:cNvCxnSpPr>
            <a:cxnSpLocks noChangeShapeType="1"/>
            <a:stCxn id="134148" idx="3"/>
            <a:endCxn id="134166" idx="1"/>
          </p:cNvCxnSpPr>
          <p:nvPr/>
        </p:nvCxnSpPr>
        <p:spPr bwMode="auto">
          <a:xfrm>
            <a:off x="4140200" y="4134193"/>
            <a:ext cx="1152525" cy="1242670"/>
          </a:xfrm>
          <a:prstGeom prst="bentConnector3">
            <a:avLst>
              <a:gd name="adj1" fmla="val 50000"/>
            </a:avLst>
          </a:prstGeom>
          <a:noFill/>
          <a:ln w="38100">
            <a:solidFill>
              <a:srgbClr val="993300"/>
            </a:solidFill>
            <a:prstDash val="dash"/>
            <a:miter lim="800000"/>
            <a:headEnd/>
            <a:tailEnd type="triangle" w="med" len="med"/>
          </a:ln>
          <a:extLst>
            <a:ext uri="{909E8E84-426E-40DD-AFC4-6F175D3DCCD1}">
              <a14:hiddenFill xmlns:a14="http://schemas.microsoft.com/office/drawing/2010/main">
                <a:noFill/>
              </a14:hiddenFill>
            </a:ext>
          </a:extLst>
        </p:spPr>
      </p:cxnSp>
      <p:cxnSp>
        <p:nvCxnSpPr>
          <p:cNvPr id="134170" name="AutoShape 26">
            <a:extLst>
              <a:ext uri="{FF2B5EF4-FFF2-40B4-BE49-F238E27FC236}">
                <a16:creationId xmlns:a16="http://schemas.microsoft.com/office/drawing/2014/main" id="{E1F0044D-7F8C-9F43-A2EC-5E609C50A12D}"/>
              </a:ext>
            </a:extLst>
          </p:cNvPr>
          <p:cNvCxnSpPr>
            <a:cxnSpLocks noChangeShapeType="1"/>
            <a:stCxn id="134149" idx="3"/>
            <a:endCxn id="134162" idx="3"/>
          </p:cNvCxnSpPr>
          <p:nvPr/>
        </p:nvCxnSpPr>
        <p:spPr bwMode="auto">
          <a:xfrm flipV="1">
            <a:off x="3655141" y="4132263"/>
            <a:ext cx="4949109" cy="443056"/>
          </a:xfrm>
          <a:prstGeom prst="bentConnector5">
            <a:avLst>
              <a:gd name="adj1" fmla="val 15479"/>
              <a:gd name="adj2" fmla="val -310626"/>
              <a:gd name="adj3" fmla="val 104014"/>
            </a:avLst>
          </a:prstGeom>
          <a:noFill/>
          <a:ln w="38100">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34171" name="Line 27">
            <a:extLst>
              <a:ext uri="{FF2B5EF4-FFF2-40B4-BE49-F238E27FC236}">
                <a16:creationId xmlns:a16="http://schemas.microsoft.com/office/drawing/2014/main" id="{116DEC84-3F03-DE46-AE3A-FAB12A30C2A9}"/>
              </a:ext>
            </a:extLst>
          </p:cNvPr>
          <p:cNvSpPr>
            <a:spLocks noChangeShapeType="1"/>
          </p:cNvSpPr>
          <p:nvPr/>
        </p:nvSpPr>
        <p:spPr bwMode="auto">
          <a:xfrm>
            <a:off x="7164388" y="4076700"/>
            <a:ext cx="14398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cxnSp>
        <p:nvCxnSpPr>
          <p:cNvPr id="134172" name="AutoShape 28">
            <a:extLst>
              <a:ext uri="{FF2B5EF4-FFF2-40B4-BE49-F238E27FC236}">
                <a16:creationId xmlns:a16="http://schemas.microsoft.com/office/drawing/2014/main" id="{E12D631B-7743-B04F-AF4D-CDE604BB5E76}"/>
              </a:ext>
            </a:extLst>
          </p:cNvPr>
          <p:cNvCxnSpPr>
            <a:cxnSpLocks noChangeShapeType="1"/>
            <a:stCxn id="134153" idx="3"/>
            <a:endCxn id="134163" idx="3"/>
          </p:cNvCxnSpPr>
          <p:nvPr/>
        </p:nvCxnSpPr>
        <p:spPr bwMode="auto">
          <a:xfrm flipV="1">
            <a:off x="4356100" y="2736057"/>
            <a:ext cx="4248150" cy="3687311"/>
          </a:xfrm>
          <a:prstGeom prst="bentConnector3">
            <a:avLst>
              <a:gd name="adj1" fmla="val 109439"/>
            </a:avLst>
          </a:prstGeom>
          <a:noFill/>
          <a:ln w="57150">
            <a:solidFill>
              <a:srgbClr val="CCFF66"/>
            </a:solidFill>
            <a:miter lim="800000"/>
            <a:headEnd/>
            <a:tailEnd type="triangle" w="med" len="med"/>
          </a:ln>
          <a:extLst>
            <a:ext uri="{909E8E84-426E-40DD-AFC4-6F175D3DCCD1}">
              <a14:hiddenFill xmlns:a14="http://schemas.microsoft.com/office/drawing/2010/main">
                <a:noFill/>
              </a14:hiddenFill>
            </a:ext>
          </a:extLst>
        </p:spPr>
      </p:cxnSp>
      <p:sp>
        <p:nvSpPr>
          <p:cNvPr id="33821" name="Line 29">
            <a:extLst>
              <a:ext uri="{FF2B5EF4-FFF2-40B4-BE49-F238E27FC236}">
                <a16:creationId xmlns:a16="http://schemas.microsoft.com/office/drawing/2014/main" id="{F2181E13-11F1-F640-9810-D11068667390}"/>
              </a:ext>
            </a:extLst>
          </p:cNvPr>
          <p:cNvSpPr>
            <a:spLocks noChangeShapeType="1"/>
          </p:cNvSpPr>
          <p:nvPr/>
        </p:nvSpPr>
        <p:spPr bwMode="auto">
          <a:xfrm>
            <a:off x="0" y="3860800"/>
            <a:ext cx="4356100" cy="0"/>
          </a:xfrm>
          <a:prstGeom prst="line">
            <a:avLst/>
          </a:prstGeom>
          <a:noFill/>
          <a:ln w="57150">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33822" name="Line 30">
            <a:extLst>
              <a:ext uri="{FF2B5EF4-FFF2-40B4-BE49-F238E27FC236}">
                <a16:creationId xmlns:a16="http://schemas.microsoft.com/office/drawing/2014/main" id="{09DDAC9B-5A27-534A-B044-D34D128F1764}"/>
              </a:ext>
            </a:extLst>
          </p:cNvPr>
          <p:cNvSpPr>
            <a:spLocks noChangeShapeType="1"/>
          </p:cNvSpPr>
          <p:nvPr/>
        </p:nvSpPr>
        <p:spPr bwMode="auto">
          <a:xfrm>
            <a:off x="250825" y="1125538"/>
            <a:ext cx="0" cy="2590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33823" name="Line 31">
            <a:extLst>
              <a:ext uri="{FF2B5EF4-FFF2-40B4-BE49-F238E27FC236}">
                <a16:creationId xmlns:a16="http://schemas.microsoft.com/office/drawing/2014/main" id="{6B0DDAF5-BD5E-0944-ABD1-AB12B6AB089F}"/>
              </a:ext>
            </a:extLst>
          </p:cNvPr>
          <p:cNvSpPr>
            <a:spLocks noChangeShapeType="1"/>
          </p:cNvSpPr>
          <p:nvPr/>
        </p:nvSpPr>
        <p:spPr bwMode="auto">
          <a:xfrm flipV="1">
            <a:off x="250825" y="4006850"/>
            <a:ext cx="0" cy="25908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33824" name="Text Box 32">
            <a:extLst>
              <a:ext uri="{FF2B5EF4-FFF2-40B4-BE49-F238E27FC236}">
                <a16:creationId xmlns:a16="http://schemas.microsoft.com/office/drawing/2014/main" id="{0EC2F08A-F50E-3142-B675-D12A956EA565}"/>
              </a:ext>
            </a:extLst>
          </p:cNvPr>
          <p:cNvSpPr txBox="1">
            <a:spLocks noChangeArrowheads="1"/>
          </p:cNvSpPr>
          <p:nvPr/>
        </p:nvSpPr>
        <p:spPr bwMode="auto">
          <a:xfrm>
            <a:off x="71438" y="1989138"/>
            <a:ext cx="468312"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a:solidFill>
                  <a:schemeClr val="tx1"/>
                </a:solidFill>
                <a:latin typeface="Century Gothic" panose="020B0502020202020204" pitchFamily="34" charset="0"/>
              </a:rPr>
              <a:t>P</a:t>
            </a:r>
          </a:p>
        </p:txBody>
      </p:sp>
      <p:sp>
        <p:nvSpPr>
          <p:cNvPr id="134177" name="Rectangle 33">
            <a:extLst>
              <a:ext uri="{FF2B5EF4-FFF2-40B4-BE49-F238E27FC236}">
                <a16:creationId xmlns:a16="http://schemas.microsoft.com/office/drawing/2014/main" id="{44F47A23-6EB1-E043-A12D-210C6DE85205}"/>
              </a:ext>
            </a:extLst>
          </p:cNvPr>
          <p:cNvSpPr>
            <a:spLocks noChangeArrowheads="1"/>
          </p:cNvSpPr>
          <p:nvPr/>
        </p:nvSpPr>
        <p:spPr bwMode="auto">
          <a:xfrm>
            <a:off x="468313" y="1989138"/>
            <a:ext cx="3598862" cy="400736"/>
          </a:xfrm>
          <a:prstGeom prst="rect">
            <a:avLst/>
          </a:prstGeom>
          <a:solidFill>
            <a:srgbClr val="EAEAEA"/>
          </a:solidFill>
          <a:ln w="19050">
            <a:solidFill>
              <a:srgbClr val="008000"/>
            </a:solidFill>
            <a:miter lim="800000"/>
            <a:headEnd/>
            <a:tailEnd/>
          </a:ln>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2000" b="1" dirty="0" err="1">
                <a:solidFill>
                  <a:schemeClr val="tx1"/>
                </a:solidFill>
                <a:latin typeface="Century Gothic" panose="020B0502020202020204" pitchFamily="34" charset="0"/>
                <a:cs typeface="Arial" panose="020B0604020202020204" pitchFamily="34" charset="0"/>
              </a:rPr>
              <a:t>Ris</a:t>
            </a:r>
            <a:r>
              <a:rPr lang="it-IT" altLang="it-IT" sz="2000" b="1" dirty="0">
                <a:solidFill>
                  <a:schemeClr val="tx1"/>
                </a:solidFill>
                <a:latin typeface="Century Gothic" panose="020B0502020202020204" pitchFamily="34" charset="0"/>
                <a:cs typeface="Arial" panose="020B0604020202020204" pitchFamily="34" charset="0"/>
              </a:rPr>
              <a:t>. operativo </a:t>
            </a:r>
            <a:r>
              <a:rPr lang="it-IT" altLang="it-IT" sz="2000" b="1" dirty="0" err="1">
                <a:solidFill>
                  <a:schemeClr val="tx1"/>
                </a:solidFill>
                <a:latin typeface="Century Gothic" panose="020B0502020202020204" pitchFamily="34" charset="0"/>
                <a:cs typeface="Arial" panose="020B0604020202020204" pitchFamily="34" charset="0"/>
              </a:rPr>
              <a:t>ges</a:t>
            </a:r>
            <a:r>
              <a:rPr lang="it-IT" altLang="it-IT" sz="2000" b="1" dirty="0">
                <a:solidFill>
                  <a:schemeClr val="tx1"/>
                </a:solidFill>
                <a:latin typeface="Century Gothic" panose="020B0502020202020204" pitchFamily="34" charset="0"/>
                <a:cs typeface="Arial" panose="020B0604020202020204" pitchFamily="34" charset="0"/>
              </a:rPr>
              <a:t>. </a:t>
            </a:r>
            <a:r>
              <a:rPr lang="it-IT" altLang="it-IT" sz="2000" b="1" dirty="0" err="1">
                <a:solidFill>
                  <a:schemeClr val="tx1"/>
                </a:solidFill>
                <a:latin typeface="Century Gothic" panose="020B0502020202020204" pitchFamily="34" charset="0"/>
                <a:cs typeface="Arial" panose="020B0604020202020204" pitchFamily="34" charset="0"/>
              </a:rPr>
              <a:t>caratt</a:t>
            </a:r>
            <a:r>
              <a:rPr lang="it-IT" altLang="it-IT" sz="2000" b="1" dirty="0">
                <a:solidFill>
                  <a:schemeClr val="tx1"/>
                </a:solidFill>
                <a:latin typeface="Century Gothic" panose="020B0502020202020204" pitchFamily="34" charset="0"/>
                <a:cs typeface="Arial" panose="020B0604020202020204" pitchFamily="34" charset="0"/>
              </a:rPr>
              <a:t>.</a:t>
            </a:r>
          </a:p>
        </p:txBody>
      </p:sp>
      <p:sp>
        <p:nvSpPr>
          <p:cNvPr id="33826" name="Text Box 34">
            <a:extLst>
              <a:ext uri="{FF2B5EF4-FFF2-40B4-BE49-F238E27FC236}">
                <a16:creationId xmlns:a16="http://schemas.microsoft.com/office/drawing/2014/main" id="{9B407CA7-B4B0-E045-8E3D-20D4162469F9}"/>
              </a:ext>
            </a:extLst>
          </p:cNvPr>
          <p:cNvSpPr txBox="1">
            <a:spLocks noChangeArrowheads="1"/>
          </p:cNvSpPr>
          <p:nvPr/>
        </p:nvSpPr>
        <p:spPr bwMode="auto">
          <a:xfrm>
            <a:off x="71438" y="5084763"/>
            <a:ext cx="468312"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a:solidFill>
                  <a:schemeClr val="tx1"/>
                </a:solidFill>
                <a:latin typeface="Century Gothic" panose="020B0502020202020204" pitchFamily="34" charset="0"/>
              </a:rPr>
              <a:t>D</a:t>
            </a:r>
          </a:p>
        </p:txBody>
      </p:sp>
      <p:sp>
        <p:nvSpPr>
          <p:cNvPr id="134179" name="Rectangle 35">
            <a:extLst>
              <a:ext uri="{FF2B5EF4-FFF2-40B4-BE49-F238E27FC236}">
                <a16:creationId xmlns:a16="http://schemas.microsoft.com/office/drawing/2014/main" id="{8828F12A-DD07-BC47-A03F-A6AD48BAA135}"/>
              </a:ext>
            </a:extLst>
          </p:cNvPr>
          <p:cNvSpPr>
            <a:spLocks noChangeArrowheads="1"/>
          </p:cNvSpPr>
          <p:nvPr/>
        </p:nvSpPr>
        <p:spPr bwMode="auto">
          <a:xfrm>
            <a:off x="468313" y="4783138"/>
            <a:ext cx="3671887" cy="400736"/>
          </a:xfrm>
          <a:prstGeom prst="rect">
            <a:avLst/>
          </a:prstGeom>
          <a:solidFill>
            <a:srgbClr val="EAEAEA"/>
          </a:solidFill>
          <a:ln w="19050">
            <a:solidFill>
              <a:srgbClr val="FF9900"/>
            </a:solidFill>
            <a:miter lim="800000"/>
            <a:headEnd/>
            <a:tailEnd/>
          </a:ln>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2000" b="1" dirty="0" err="1">
                <a:solidFill>
                  <a:schemeClr val="tx1"/>
                </a:solidFill>
                <a:latin typeface="Century Gothic" panose="020B0502020202020204" pitchFamily="34" charset="0"/>
                <a:cs typeface="Arial" panose="020B0604020202020204" pitchFamily="34" charset="0"/>
              </a:rPr>
              <a:t>Ris</a:t>
            </a:r>
            <a:r>
              <a:rPr lang="it-IT" altLang="it-IT" sz="2000" b="1" dirty="0">
                <a:solidFill>
                  <a:schemeClr val="tx1"/>
                </a:solidFill>
                <a:latin typeface="Century Gothic" panose="020B0502020202020204" pitchFamily="34" charset="0"/>
                <a:cs typeface="Arial" panose="020B0604020202020204" pitchFamily="34" charset="0"/>
              </a:rPr>
              <a:t>. gestione ordinaria</a:t>
            </a:r>
          </a:p>
        </p:txBody>
      </p:sp>
      <p:sp>
        <p:nvSpPr>
          <p:cNvPr id="41" name="Rettangolo 40">
            <a:extLst>
              <a:ext uri="{FF2B5EF4-FFF2-40B4-BE49-F238E27FC236}">
                <a16:creationId xmlns:a16="http://schemas.microsoft.com/office/drawing/2014/main" id="{21B902EE-042D-E54D-AB19-C1D523718EFE}"/>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2" name="Segnaposto numero diapositiva 3">
            <a:extLst>
              <a:ext uri="{FF2B5EF4-FFF2-40B4-BE49-F238E27FC236}">
                <a16:creationId xmlns:a16="http://schemas.microsoft.com/office/drawing/2014/main" id="{4A2CC468-3BA6-1744-9708-A3CD62DE97A2}"/>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71</a:t>
            </a:fld>
            <a:endParaRPr lang="it-IT" sz="1100" dirty="0">
              <a:solidFill>
                <a:schemeClr val="bg1"/>
              </a:solidFill>
              <a:latin typeface="Century Gothic" panose="020B0502020202020204" pitchFamily="34" charset="0"/>
            </a:endParaRPr>
          </a:p>
        </p:txBody>
      </p:sp>
      <p:sp>
        <p:nvSpPr>
          <p:cNvPr id="43" name="Rettangolo 42">
            <a:extLst>
              <a:ext uri="{FF2B5EF4-FFF2-40B4-BE49-F238E27FC236}">
                <a16:creationId xmlns:a16="http://schemas.microsoft.com/office/drawing/2014/main" id="{75A39834-C19A-FF4D-B6C2-30F0DD26CFAC}"/>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 COLLEGAMENTI LOGICI TRA REDDITO E PATRIMONIO</a:t>
            </a:r>
          </a:p>
        </p:txBody>
      </p:sp>
      <p:sp>
        <p:nvSpPr>
          <p:cNvPr id="4" name="Rettangolo 3">
            <a:extLst>
              <a:ext uri="{FF2B5EF4-FFF2-40B4-BE49-F238E27FC236}">
                <a16:creationId xmlns:a16="http://schemas.microsoft.com/office/drawing/2014/main" id="{5618CCD3-7D9F-714D-B654-C0E807C6D061}"/>
              </a:ext>
            </a:extLst>
          </p:cNvPr>
          <p:cNvSpPr/>
          <p:nvPr/>
        </p:nvSpPr>
        <p:spPr>
          <a:xfrm>
            <a:off x="5529302" y="584623"/>
            <a:ext cx="3316651" cy="911596"/>
          </a:xfrm>
          <a:prstGeom prst="rect">
            <a:avLst/>
          </a:prstGeom>
        </p:spPr>
        <p:txBody>
          <a:bodyPr wrap="square">
            <a:spAutoFit/>
          </a:bodyPr>
          <a:lstStyle/>
          <a:p>
            <a:pPr algn="just">
              <a:lnSpc>
                <a:spcPct val="63000"/>
              </a:lnSpc>
              <a:spcBef>
                <a:spcPct val="50000"/>
              </a:spcBef>
            </a:pPr>
            <a:r>
              <a:rPr lang="it-IT" altLang="it-IT" sz="1200" dirty="0">
                <a:solidFill>
                  <a:srgbClr val="993300"/>
                </a:solidFill>
                <a:latin typeface="Century Gothic" panose="020B0502020202020204" pitchFamily="34" charset="0"/>
              </a:rPr>
              <a:t>Il COIN è la sintesi di tutti i valori riferibili all’area operativa, ed esprime il fabbisogno legato al ciclo operativo più il fabbisogno legato alla struttura operativa al netto delle passività spontanee complessive della stessa gestione (debiti v/fornitori, TFR, fondi spese, fondi rischi).</a:t>
            </a:r>
          </a:p>
        </p:txBody>
      </p:sp>
      <p:cxnSp>
        <p:nvCxnSpPr>
          <p:cNvPr id="6" name="Connettore 1 5">
            <a:extLst>
              <a:ext uri="{FF2B5EF4-FFF2-40B4-BE49-F238E27FC236}">
                <a16:creationId xmlns:a16="http://schemas.microsoft.com/office/drawing/2014/main" id="{A687B5F3-3824-9744-8827-60B00491B6E1}"/>
              </a:ext>
            </a:extLst>
          </p:cNvPr>
          <p:cNvCxnSpPr/>
          <p:nvPr/>
        </p:nvCxnSpPr>
        <p:spPr>
          <a:xfrm flipH="1">
            <a:off x="6685613" y="1480159"/>
            <a:ext cx="359764" cy="801665"/>
          </a:xfrm>
          <a:prstGeom prst="line">
            <a:avLst/>
          </a:prstGeom>
        </p:spPr>
        <p:style>
          <a:lnRef idx="1">
            <a:schemeClr val="accent1"/>
          </a:lnRef>
          <a:fillRef idx="0">
            <a:schemeClr val="accent1"/>
          </a:fillRef>
          <a:effectRef idx="0">
            <a:schemeClr val="accent1"/>
          </a:effectRef>
          <a:fontRef idx="minor">
            <a:schemeClr val="tx1"/>
          </a:fontRef>
        </p:style>
      </p:cxnSp>
      <p:sp>
        <p:nvSpPr>
          <p:cNvPr id="49" name="Text Box 21">
            <a:extLst>
              <a:ext uri="{FF2B5EF4-FFF2-40B4-BE49-F238E27FC236}">
                <a16:creationId xmlns:a16="http://schemas.microsoft.com/office/drawing/2014/main" id="{E809C1DC-8DE4-764E-A1C9-AB0EBA7EFE59}"/>
              </a:ext>
            </a:extLst>
          </p:cNvPr>
          <p:cNvSpPr txBox="1">
            <a:spLocks noChangeArrowheads="1"/>
          </p:cNvSpPr>
          <p:nvPr/>
        </p:nvSpPr>
        <p:spPr bwMode="auto">
          <a:xfrm>
            <a:off x="395288" y="509662"/>
            <a:ext cx="1759236" cy="395504"/>
          </a:xfrm>
          <a:prstGeom prst="rect">
            <a:avLst/>
          </a:prstGeom>
          <a:solidFill>
            <a:srgbClr val="0070C0"/>
          </a:solidFill>
          <a:ln w="9525">
            <a:noFill/>
            <a:miter lim="800000"/>
            <a:headEnd/>
            <a:tailEnd/>
          </a:ln>
          <a:effectLst/>
        </p:spPr>
        <p:txBody>
          <a:bodyPr wrap="square" lIns="80147" tIns="40074" rIns="80147" bIns="40074">
            <a:spAutoFit/>
          </a:bodyPr>
          <a:lstStyle/>
          <a:p>
            <a:pPr algn="ctr" defTabSz="914400" hangingPunct="1">
              <a:lnSpc>
                <a:spcPct val="73000"/>
              </a:lnSpc>
              <a:buClrTx/>
              <a:buSzTx/>
              <a:buFontTx/>
              <a:buNone/>
              <a:defRPr/>
            </a:pPr>
            <a:r>
              <a:rPr lang="it-IT" sz="1400" b="1" dirty="0">
                <a:solidFill>
                  <a:schemeClr val="bg1"/>
                </a:solidFill>
                <a:latin typeface="Century Gothic" panose="020B0502020202020204" pitchFamily="34" charset="0"/>
                <a:ea typeface="Arial" charset="0"/>
                <a:cs typeface="Arial" charset="0"/>
              </a:rPr>
              <a:t>Dimensione strutturale</a:t>
            </a:r>
          </a:p>
        </p:txBody>
      </p:sp>
      <p:sp>
        <p:nvSpPr>
          <p:cNvPr id="50" name="Text Box 22">
            <a:extLst>
              <a:ext uri="{FF2B5EF4-FFF2-40B4-BE49-F238E27FC236}">
                <a16:creationId xmlns:a16="http://schemas.microsoft.com/office/drawing/2014/main" id="{0A8EE2B0-7D3B-274F-98B2-A0C0372D0B98}"/>
              </a:ext>
            </a:extLst>
          </p:cNvPr>
          <p:cNvSpPr txBox="1">
            <a:spLocks noChangeArrowheads="1"/>
          </p:cNvSpPr>
          <p:nvPr/>
        </p:nvSpPr>
        <p:spPr bwMode="auto">
          <a:xfrm>
            <a:off x="2267744" y="512504"/>
            <a:ext cx="1759236" cy="395504"/>
          </a:xfrm>
          <a:prstGeom prst="rect">
            <a:avLst/>
          </a:prstGeom>
          <a:solidFill>
            <a:srgbClr val="0070C0"/>
          </a:solidFill>
          <a:ln w="9525">
            <a:noFill/>
            <a:miter lim="800000"/>
            <a:headEnd/>
            <a:tailEnd/>
          </a:ln>
          <a:effectLst/>
        </p:spPr>
        <p:txBody>
          <a:bodyPr wrap="square" lIns="80147" tIns="40074" rIns="80147" bIns="40074">
            <a:spAutoFit/>
          </a:bodyPr>
          <a:lstStyle/>
          <a:p>
            <a:pPr algn="ctr" defTabSz="914400" hangingPunct="1">
              <a:lnSpc>
                <a:spcPct val="73000"/>
              </a:lnSpc>
              <a:buClrTx/>
              <a:buSzTx/>
              <a:buFontTx/>
              <a:buNone/>
              <a:defRPr/>
            </a:pPr>
            <a:r>
              <a:rPr lang="it-IT" sz="1400" b="1">
                <a:solidFill>
                  <a:schemeClr val="bg1"/>
                </a:solidFill>
                <a:latin typeface="Century Gothic" panose="020B0502020202020204" pitchFamily="34" charset="0"/>
                <a:ea typeface="Arial" charset="0"/>
                <a:cs typeface="Arial" charset="0"/>
              </a:rPr>
              <a:t>Dimensione corrente</a:t>
            </a:r>
          </a:p>
        </p:txBody>
      </p:sp>
      <p:cxnSp>
        <p:nvCxnSpPr>
          <p:cNvPr id="8" name="Connettore 4 7">
            <a:extLst>
              <a:ext uri="{FF2B5EF4-FFF2-40B4-BE49-F238E27FC236}">
                <a16:creationId xmlns:a16="http://schemas.microsoft.com/office/drawing/2014/main" id="{A549BA77-40F9-C44F-9CA5-F8A0549D46AB}"/>
              </a:ext>
            </a:extLst>
          </p:cNvPr>
          <p:cNvCxnSpPr>
            <a:cxnSpLocks/>
            <a:stCxn id="50" idx="2"/>
            <a:endCxn id="134147" idx="0"/>
          </p:cNvCxnSpPr>
          <p:nvPr/>
        </p:nvCxnSpPr>
        <p:spPr>
          <a:xfrm rot="5400000">
            <a:off x="2531717" y="652767"/>
            <a:ext cx="360405" cy="870887"/>
          </a:xfrm>
          <a:prstGeom prst="bentConnector3">
            <a:avLst>
              <a:gd name="adj1" fmla="val 50000"/>
            </a:avLst>
          </a:prstGeom>
          <a:ln w="44450">
            <a:solidFill>
              <a:schemeClr val="accent1"/>
            </a:solidFill>
            <a:prstDash val="sysDash"/>
          </a:ln>
        </p:spPr>
        <p:style>
          <a:lnRef idx="1">
            <a:schemeClr val="accent1"/>
          </a:lnRef>
          <a:fillRef idx="0">
            <a:schemeClr val="accent1"/>
          </a:fillRef>
          <a:effectRef idx="0">
            <a:schemeClr val="accent1"/>
          </a:effectRef>
          <a:fontRef idx="minor">
            <a:schemeClr val="tx1"/>
          </a:fontRef>
        </p:style>
      </p:cxnSp>
      <p:cxnSp>
        <p:nvCxnSpPr>
          <p:cNvPr id="55" name="Connettore 4 54">
            <a:extLst>
              <a:ext uri="{FF2B5EF4-FFF2-40B4-BE49-F238E27FC236}">
                <a16:creationId xmlns:a16="http://schemas.microsoft.com/office/drawing/2014/main" id="{6C29A87A-0213-B241-8C9B-DA8A6A5EB6CD}"/>
              </a:ext>
            </a:extLst>
          </p:cNvPr>
          <p:cNvCxnSpPr>
            <a:cxnSpLocks/>
            <a:stCxn id="49" idx="2"/>
            <a:endCxn id="134147" idx="0"/>
          </p:cNvCxnSpPr>
          <p:nvPr/>
        </p:nvCxnSpPr>
        <p:spPr>
          <a:xfrm rot="16200000" flipH="1">
            <a:off x="1594067" y="586004"/>
            <a:ext cx="363247" cy="1001569"/>
          </a:xfrm>
          <a:prstGeom prst="bentConnector3">
            <a:avLst>
              <a:gd name="adj1" fmla="val 50000"/>
            </a:avLst>
          </a:prstGeom>
          <a:ln w="44450">
            <a:solidFill>
              <a:schemeClr val="accent1"/>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8342688"/>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4147"/>
                                        </p:tgtEl>
                                        <p:attrNameLst>
                                          <p:attrName>style.visibility</p:attrName>
                                        </p:attrNameLst>
                                      </p:cBhvr>
                                      <p:to>
                                        <p:strVal val="visible"/>
                                      </p:to>
                                    </p:set>
                                    <p:animEffect transition="in" filter="dissolve">
                                      <p:cBhvr>
                                        <p:cTn id="7" dur="500"/>
                                        <p:tgtEl>
                                          <p:spTgt spid="134147"/>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34177"/>
                                        </p:tgtEl>
                                        <p:attrNameLst>
                                          <p:attrName>style.visibility</p:attrName>
                                        </p:attrNameLst>
                                      </p:cBhvr>
                                      <p:to>
                                        <p:strVal val="visible"/>
                                      </p:to>
                                    </p:set>
                                    <p:animEffect transition="in" filter="dissolve">
                                      <p:cBhvr>
                                        <p:cTn id="10" dur="500"/>
                                        <p:tgtEl>
                                          <p:spTgt spid="134177"/>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34156"/>
                                        </p:tgtEl>
                                        <p:attrNameLst>
                                          <p:attrName>style.visibility</p:attrName>
                                        </p:attrNameLst>
                                      </p:cBhvr>
                                      <p:to>
                                        <p:strVal val="visible"/>
                                      </p:to>
                                    </p:set>
                                    <p:animEffect transition="in" filter="dissolve">
                                      <p:cBhvr>
                                        <p:cTn id="13" dur="500"/>
                                        <p:tgtEl>
                                          <p:spTgt spid="13415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134155"/>
                                        </p:tgtEl>
                                        <p:attrNameLst>
                                          <p:attrName>style.visibility</p:attrName>
                                        </p:attrNameLst>
                                      </p:cBhvr>
                                      <p:to>
                                        <p:strVal val="visible"/>
                                      </p:to>
                                    </p:set>
                                    <p:animEffect transition="in" filter="dissolve">
                                      <p:cBhvr>
                                        <p:cTn id="18" dur="500"/>
                                        <p:tgtEl>
                                          <p:spTgt spid="134155"/>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34159"/>
                                        </p:tgtEl>
                                        <p:attrNameLst>
                                          <p:attrName>style.visibility</p:attrName>
                                        </p:attrNameLst>
                                      </p:cBhvr>
                                      <p:to>
                                        <p:strVal val="visible"/>
                                      </p:to>
                                    </p:set>
                                    <p:animEffect transition="in" filter="dissolve">
                                      <p:cBhvr>
                                        <p:cTn id="21" dur="500"/>
                                        <p:tgtEl>
                                          <p:spTgt spid="13415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134158"/>
                                        </p:tgtEl>
                                        <p:attrNameLst>
                                          <p:attrName>style.visibility</p:attrName>
                                        </p:attrNameLst>
                                      </p:cBhvr>
                                      <p:to>
                                        <p:strVal val="visible"/>
                                      </p:to>
                                    </p:set>
                                    <p:animEffect transition="in" filter="dissolve">
                                      <p:cBhvr>
                                        <p:cTn id="26" dur="500"/>
                                        <p:tgtEl>
                                          <p:spTgt spid="134158"/>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134148"/>
                                        </p:tgtEl>
                                        <p:attrNameLst>
                                          <p:attrName>style.visibility</p:attrName>
                                        </p:attrNameLst>
                                      </p:cBhvr>
                                      <p:to>
                                        <p:strVal val="visible"/>
                                      </p:to>
                                    </p:set>
                                    <p:animEffect transition="in" filter="dissolve">
                                      <p:cBhvr>
                                        <p:cTn id="29" dur="500"/>
                                        <p:tgtEl>
                                          <p:spTgt spid="134148"/>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134149"/>
                                        </p:tgtEl>
                                        <p:attrNameLst>
                                          <p:attrName>style.visibility</p:attrName>
                                        </p:attrNameLst>
                                      </p:cBhvr>
                                      <p:to>
                                        <p:strVal val="visible"/>
                                      </p:to>
                                    </p:set>
                                    <p:animEffect transition="in" filter="dissolve">
                                      <p:cBhvr>
                                        <p:cTn id="34" dur="500"/>
                                        <p:tgtEl>
                                          <p:spTgt spid="134149"/>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34179"/>
                                        </p:tgtEl>
                                        <p:attrNameLst>
                                          <p:attrName>style.visibility</p:attrName>
                                        </p:attrNameLst>
                                      </p:cBhvr>
                                      <p:to>
                                        <p:strVal val="visible"/>
                                      </p:to>
                                    </p:set>
                                    <p:animEffect transition="in" filter="dissolve">
                                      <p:cBhvr>
                                        <p:cTn id="37" dur="500"/>
                                        <p:tgtEl>
                                          <p:spTgt spid="13417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4150"/>
                                        </p:tgtEl>
                                        <p:attrNameLst>
                                          <p:attrName>style.visibility</p:attrName>
                                        </p:attrNameLst>
                                      </p:cBhvr>
                                      <p:to>
                                        <p:strVal val="visible"/>
                                      </p:to>
                                    </p:set>
                                    <p:animEffect transition="in" filter="dissolve">
                                      <p:cBhvr>
                                        <p:cTn id="42" dur="500"/>
                                        <p:tgtEl>
                                          <p:spTgt spid="134150"/>
                                        </p:tgtEl>
                                      </p:cBhvr>
                                    </p:animEffect>
                                  </p:childTnLst>
                                </p:cTn>
                              </p:par>
                              <p:par>
                                <p:cTn id="43" presetID="9" presetClass="entr" presetSubtype="0" fill="hold" grpId="0" nodeType="withEffect">
                                  <p:stCondLst>
                                    <p:cond delay="0"/>
                                  </p:stCondLst>
                                  <p:childTnLst>
                                    <p:set>
                                      <p:cBhvr>
                                        <p:cTn id="44" dur="1" fill="hold">
                                          <p:stCondLst>
                                            <p:cond delay="0"/>
                                          </p:stCondLst>
                                        </p:cTn>
                                        <p:tgtEl>
                                          <p:spTgt spid="134152"/>
                                        </p:tgtEl>
                                        <p:attrNameLst>
                                          <p:attrName>style.visibility</p:attrName>
                                        </p:attrNameLst>
                                      </p:cBhvr>
                                      <p:to>
                                        <p:strVal val="visible"/>
                                      </p:to>
                                    </p:set>
                                    <p:animEffect transition="in" filter="dissolve">
                                      <p:cBhvr>
                                        <p:cTn id="45" dur="500"/>
                                        <p:tgtEl>
                                          <p:spTgt spid="134152"/>
                                        </p:tgtEl>
                                      </p:cBhvr>
                                    </p:animEffect>
                                  </p:childTnLst>
                                </p:cTn>
                              </p:par>
                            </p:childTnLst>
                          </p:cTn>
                        </p:par>
                      </p:childTnLst>
                    </p:cTn>
                  </p:par>
                  <p:par>
                    <p:cTn id="46" fill="hold" nodeType="clickPar">
                      <p:stCondLst>
                        <p:cond delay="indefinite"/>
                      </p:stCondLst>
                      <p:childTnLst>
                        <p:par>
                          <p:cTn id="47" fill="hold" nodeType="withGroup">
                            <p:stCondLst>
                              <p:cond delay="0"/>
                            </p:stCondLst>
                            <p:childTnLst>
                              <p:par>
                                <p:cTn id="48" presetID="9" presetClass="entr" presetSubtype="0" fill="hold" grpId="0" nodeType="clickEffect">
                                  <p:stCondLst>
                                    <p:cond delay="0"/>
                                  </p:stCondLst>
                                  <p:childTnLst>
                                    <p:set>
                                      <p:cBhvr>
                                        <p:cTn id="49" dur="1" fill="hold">
                                          <p:stCondLst>
                                            <p:cond delay="0"/>
                                          </p:stCondLst>
                                        </p:cTn>
                                        <p:tgtEl>
                                          <p:spTgt spid="134151"/>
                                        </p:tgtEl>
                                        <p:attrNameLst>
                                          <p:attrName>style.visibility</p:attrName>
                                        </p:attrNameLst>
                                      </p:cBhvr>
                                      <p:to>
                                        <p:strVal val="visible"/>
                                      </p:to>
                                    </p:set>
                                    <p:animEffect transition="in" filter="dissolve">
                                      <p:cBhvr>
                                        <p:cTn id="50" dur="500"/>
                                        <p:tgtEl>
                                          <p:spTgt spid="134151"/>
                                        </p:tgtEl>
                                      </p:cBhvr>
                                    </p:animEffect>
                                  </p:childTnLst>
                                </p:cTn>
                              </p:par>
                              <p:par>
                                <p:cTn id="51" presetID="9" presetClass="entr" presetSubtype="0" fill="hold" grpId="0" nodeType="withEffect">
                                  <p:stCondLst>
                                    <p:cond delay="0"/>
                                  </p:stCondLst>
                                  <p:childTnLst>
                                    <p:set>
                                      <p:cBhvr>
                                        <p:cTn id="52" dur="1" fill="hold">
                                          <p:stCondLst>
                                            <p:cond delay="0"/>
                                          </p:stCondLst>
                                        </p:cTn>
                                        <p:tgtEl>
                                          <p:spTgt spid="134153"/>
                                        </p:tgtEl>
                                        <p:attrNameLst>
                                          <p:attrName>style.visibility</p:attrName>
                                        </p:attrNameLst>
                                      </p:cBhvr>
                                      <p:to>
                                        <p:strVal val="visible"/>
                                      </p:to>
                                    </p:set>
                                    <p:animEffect transition="in" filter="dissolve">
                                      <p:cBhvr>
                                        <p:cTn id="53" dur="500"/>
                                        <p:tgtEl>
                                          <p:spTgt spid="134153"/>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9" presetClass="entr" presetSubtype="0" fill="hold" grpId="0" nodeType="clickEffect">
                                  <p:stCondLst>
                                    <p:cond delay="0"/>
                                  </p:stCondLst>
                                  <p:childTnLst>
                                    <p:set>
                                      <p:cBhvr>
                                        <p:cTn id="57" dur="1" fill="hold">
                                          <p:stCondLst>
                                            <p:cond delay="0"/>
                                          </p:stCondLst>
                                        </p:cTn>
                                        <p:tgtEl>
                                          <p:spTgt spid="134160"/>
                                        </p:tgtEl>
                                        <p:attrNameLst>
                                          <p:attrName>style.visibility</p:attrName>
                                        </p:attrNameLst>
                                      </p:cBhvr>
                                      <p:to>
                                        <p:strVal val="visible"/>
                                      </p:to>
                                    </p:set>
                                    <p:animEffect transition="in" filter="dissolve">
                                      <p:cBhvr>
                                        <p:cTn id="58" dur="500"/>
                                        <p:tgtEl>
                                          <p:spTgt spid="134160"/>
                                        </p:tgtEl>
                                      </p:cBhvr>
                                    </p:animEffect>
                                  </p:childTnLst>
                                </p:cTn>
                              </p:par>
                              <p:par>
                                <p:cTn id="59" presetID="9" presetClass="entr" presetSubtype="0" fill="hold" grpId="0" nodeType="withEffect">
                                  <p:stCondLst>
                                    <p:cond delay="0"/>
                                  </p:stCondLst>
                                  <p:childTnLst>
                                    <p:set>
                                      <p:cBhvr>
                                        <p:cTn id="60" dur="1" fill="hold">
                                          <p:stCondLst>
                                            <p:cond delay="0"/>
                                          </p:stCondLst>
                                        </p:cTn>
                                        <p:tgtEl>
                                          <p:spTgt spid="134164"/>
                                        </p:tgtEl>
                                        <p:attrNameLst>
                                          <p:attrName>style.visibility</p:attrName>
                                        </p:attrNameLst>
                                      </p:cBhvr>
                                      <p:to>
                                        <p:strVal val="visible"/>
                                      </p:to>
                                    </p:set>
                                    <p:animEffect transition="in" filter="dissolve">
                                      <p:cBhvr>
                                        <p:cTn id="61" dur="500"/>
                                        <p:tgtEl>
                                          <p:spTgt spid="134164"/>
                                        </p:tgtEl>
                                      </p:cBhvr>
                                    </p:animEffect>
                                  </p:childTnLst>
                                </p:cTn>
                              </p:par>
                              <p:par>
                                <p:cTn id="62" presetID="9" presetClass="entr" presetSubtype="0" fill="hold" grpId="0" nodeType="withEffect">
                                  <p:stCondLst>
                                    <p:cond delay="0"/>
                                  </p:stCondLst>
                                  <p:childTnLst>
                                    <p:set>
                                      <p:cBhvr>
                                        <p:cTn id="63" dur="1" fill="hold">
                                          <p:stCondLst>
                                            <p:cond delay="0"/>
                                          </p:stCondLst>
                                        </p:cTn>
                                        <p:tgtEl>
                                          <p:spTgt spid="134165"/>
                                        </p:tgtEl>
                                        <p:attrNameLst>
                                          <p:attrName>style.visibility</p:attrName>
                                        </p:attrNameLst>
                                      </p:cBhvr>
                                      <p:to>
                                        <p:strVal val="visible"/>
                                      </p:to>
                                    </p:set>
                                    <p:animEffect transition="in" filter="dissolve">
                                      <p:cBhvr>
                                        <p:cTn id="64" dur="500"/>
                                        <p:tgtEl>
                                          <p:spTgt spid="134165"/>
                                        </p:tgtEl>
                                      </p:cBhvr>
                                    </p:animEffect>
                                  </p:childTnLst>
                                </p:cTn>
                              </p:par>
                              <p:par>
                                <p:cTn id="65" presetID="9" presetClass="entr" presetSubtype="0" fill="hold" grpId="0" nodeType="withEffect">
                                  <p:stCondLst>
                                    <p:cond delay="0"/>
                                  </p:stCondLst>
                                  <p:childTnLst>
                                    <p:set>
                                      <p:cBhvr>
                                        <p:cTn id="66" dur="1" fill="hold">
                                          <p:stCondLst>
                                            <p:cond delay="0"/>
                                          </p:stCondLst>
                                        </p:cTn>
                                        <p:tgtEl>
                                          <p:spTgt spid="134161"/>
                                        </p:tgtEl>
                                        <p:attrNameLst>
                                          <p:attrName>style.visibility</p:attrName>
                                        </p:attrNameLst>
                                      </p:cBhvr>
                                      <p:to>
                                        <p:strVal val="visible"/>
                                      </p:to>
                                    </p:set>
                                    <p:animEffect transition="in" filter="dissolve">
                                      <p:cBhvr>
                                        <p:cTn id="67" dur="500"/>
                                        <p:tgtEl>
                                          <p:spTgt spid="134161"/>
                                        </p:tgtEl>
                                      </p:cBhvr>
                                    </p:animEffect>
                                  </p:childTnLst>
                                </p:cTn>
                              </p:par>
                              <p:par>
                                <p:cTn id="68" presetID="9" presetClass="entr" presetSubtype="0" fill="hold" grpId="0" nodeType="withEffect">
                                  <p:stCondLst>
                                    <p:cond delay="0"/>
                                  </p:stCondLst>
                                  <p:childTnLst>
                                    <p:set>
                                      <p:cBhvr>
                                        <p:cTn id="69" dur="1" fill="hold">
                                          <p:stCondLst>
                                            <p:cond delay="0"/>
                                          </p:stCondLst>
                                        </p:cTn>
                                        <p:tgtEl>
                                          <p:spTgt spid="134162"/>
                                        </p:tgtEl>
                                        <p:attrNameLst>
                                          <p:attrName>style.visibility</p:attrName>
                                        </p:attrNameLst>
                                      </p:cBhvr>
                                      <p:to>
                                        <p:strVal val="visible"/>
                                      </p:to>
                                    </p:set>
                                    <p:animEffect transition="in" filter="dissolve">
                                      <p:cBhvr>
                                        <p:cTn id="70" dur="500"/>
                                        <p:tgtEl>
                                          <p:spTgt spid="134162"/>
                                        </p:tgtEl>
                                      </p:cBhvr>
                                    </p:animEffect>
                                  </p:childTnLst>
                                </p:cTn>
                              </p:par>
                              <p:par>
                                <p:cTn id="71" presetID="9" presetClass="entr" presetSubtype="0" fill="hold" grpId="0" nodeType="withEffect">
                                  <p:stCondLst>
                                    <p:cond delay="0"/>
                                  </p:stCondLst>
                                  <p:childTnLst>
                                    <p:set>
                                      <p:cBhvr>
                                        <p:cTn id="72" dur="1" fill="hold">
                                          <p:stCondLst>
                                            <p:cond delay="0"/>
                                          </p:stCondLst>
                                        </p:cTn>
                                        <p:tgtEl>
                                          <p:spTgt spid="134163"/>
                                        </p:tgtEl>
                                        <p:attrNameLst>
                                          <p:attrName>style.visibility</p:attrName>
                                        </p:attrNameLst>
                                      </p:cBhvr>
                                      <p:to>
                                        <p:strVal val="visible"/>
                                      </p:to>
                                    </p:set>
                                    <p:animEffect transition="in" filter="dissolve">
                                      <p:cBhvr>
                                        <p:cTn id="73" dur="500"/>
                                        <p:tgtEl>
                                          <p:spTgt spid="134163"/>
                                        </p:tgtEl>
                                      </p:cBhvr>
                                    </p:animEffect>
                                  </p:childTnLst>
                                </p:cTn>
                              </p:par>
                              <p:par>
                                <p:cTn id="74" presetID="9" presetClass="entr" presetSubtype="0" fill="hold" grpId="0" nodeType="withEffect">
                                  <p:stCondLst>
                                    <p:cond delay="0"/>
                                  </p:stCondLst>
                                  <p:childTnLst>
                                    <p:set>
                                      <p:cBhvr>
                                        <p:cTn id="75" dur="1" fill="hold">
                                          <p:stCondLst>
                                            <p:cond delay="0"/>
                                          </p:stCondLst>
                                        </p:cTn>
                                        <p:tgtEl>
                                          <p:spTgt spid="134166"/>
                                        </p:tgtEl>
                                        <p:attrNameLst>
                                          <p:attrName>style.visibility</p:attrName>
                                        </p:attrNameLst>
                                      </p:cBhvr>
                                      <p:to>
                                        <p:strVal val="visible"/>
                                      </p:to>
                                    </p:set>
                                    <p:animEffect transition="in" filter="dissolve">
                                      <p:cBhvr>
                                        <p:cTn id="76" dur="500"/>
                                        <p:tgtEl>
                                          <p:spTgt spid="134166"/>
                                        </p:tgtEl>
                                      </p:cBhvr>
                                    </p:animEffect>
                                  </p:childTnLst>
                                </p:cTn>
                              </p:par>
                              <p:par>
                                <p:cTn id="77" presetID="9" presetClass="entr" presetSubtype="0" fill="hold" nodeType="withEffect">
                                  <p:stCondLst>
                                    <p:cond delay="0"/>
                                  </p:stCondLst>
                                  <p:childTnLst>
                                    <p:set>
                                      <p:cBhvr>
                                        <p:cTn id="78" dur="1" fill="hold">
                                          <p:stCondLst>
                                            <p:cond delay="0"/>
                                          </p:stCondLst>
                                        </p:cTn>
                                        <p:tgtEl>
                                          <p:spTgt spid="134171"/>
                                        </p:tgtEl>
                                        <p:attrNameLst>
                                          <p:attrName>style.visibility</p:attrName>
                                        </p:attrNameLst>
                                      </p:cBhvr>
                                      <p:to>
                                        <p:strVal val="visible"/>
                                      </p:to>
                                    </p:set>
                                    <p:animEffect transition="in" filter="dissolve">
                                      <p:cBhvr>
                                        <p:cTn id="79" dur="500"/>
                                        <p:tgtEl>
                                          <p:spTgt spid="134171"/>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9" presetClass="entr" presetSubtype="0" fill="hold" nodeType="clickEffect">
                                  <p:stCondLst>
                                    <p:cond delay="0"/>
                                  </p:stCondLst>
                                  <p:childTnLst>
                                    <p:set>
                                      <p:cBhvr>
                                        <p:cTn id="83" dur="1" fill="hold">
                                          <p:stCondLst>
                                            <p:cond delay="0"/>
                                          </p:stCondLst>
                                        </p:cTn>
                                        <p:tgtEl>
                                          <p:spTgt spid="134167"/>
                                        </p:tgtEl>
                                        <p:attrNameLst>
                                          <p:attrName>style.visibility</p:attrName>
                                        </p:attrNameLst>
                                      </p:cBhvr>
                                      <p:to>
                                        <p:strVal val="visible"/>
                                      </p:to>
                                    </p:set>
                                    <p:animEffect transition="in" filter="dissolve">
                                      <p:cBhvr>
                                        <p:cTn id="84" dur="500"/>
                                        <p:tgtEl>
                                          <p:spTgt spid="134167"/>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9" presetClass="entr" presetSubtype="0" fill="hold" nodeType="clickEffect">
                                  <p:stCondLst>
                                    <p:cond delay="0"/>
                                  </p:stCondLst>
                                  <p:childTnLst>
                                    <p:set>
                                      <p:cBhvr>
                                        <p:cTn id="88" dur="1" fill="hold">
                                          <p:stCondLst>
                                            <p:cond delay="0"/>
                                          </p:stCondLst>
                                        </p:cTn>
                                        <p:tgtEl>
                                          <p:spTgt spid="134168"/>
                                        </p:tgtEl>
                                        <p:attrNameLst>
                                          <p:attrName>style.visibility</p:attrName>
                                        </p:attrNameLst>
                                      </p:cBhvr>
                                      <p:to>
                                        <p:strVal val="visible"/>
                                      </p:to>
                                    </p:set>
                                    <p:animEffect transition="in" filter="dissolve">
                                      <p:cBhvr>
                                        <p:cTn id="89" dur="500"/>
                                        <p:tgtEl>
                                          <p:spTgt spid="134168"/>
                                        </p:tgtEl>
                                      </p:cBhvr>
                                    </p:animEffect>
                                  </p:childTnLst>
                                </p:cTn>
                              </p:par>
                            </p:childTnLst>
                          </p:cTn>
                        </p:par>
                      </p:childTnLst>
                    </p:cTn>
                  </p:par>
                  <p:par>
                    <p:cTn id="90" fill="hold" nodeType="clickPar">
                      <p:stCondLst>
                        <p:cond delay="indefinite"/>
                      </p:stCondLst>
                      <p:childTnLst>
                        <p:par>
                          <p:cTn id="91" fill="hold" nodeType="withGroup">
                            <p:stCondLst>
                              <p:cond delay="0"/>
                            </p:stCondLst>
                            <p:childTnLst>
                              <p:par>
                                <p:cTn id="92" presetID="9" presetClass="entr" presetSubtype="0" fill="hold" nodeType="clickEffect">
                                  <p:stCondLst>
                                    <p:cond delay="0"/>
                                  </p:stCondLst>
                                  <p:childTnLst>
                                    <p:set>
                                      <p:cBhvr>
                                        <p:cTn id="93" dur="1" fill="hold">
                                          <p:stCondLst>
                                            <p:cond delay="0"/>
                                          </p:stCondLst>
                                        </p:cTn>
                                        <p:tgtEl>
                                          <p:spTgt spid="134169"/>
                                        </p:tgtEl>
                                        <p:attrNameLst>
                                          <p:attrName>style.visibility</p:attrName>
                                        </p:attrNameLst>
                                      </p:cBhvr>
                                      <p:to>
                                        <p:strVal val="visible"/>
                                      </p:to>
                                    </p:set>
                                    <p:animEffect transition="in" filter="dissolve">
                                      <p:cBhvr>
                                        <p:cTn id="94" dur="500"/>
                                        <p:tgtEl>
                                          <p:spTgt spid="134169"/>
                                        </p:tgtEl>
                                      </p:cBhvr>
                                    </p:animEffect>
                                  </p:childTnLst>
                                </p:cTn>
                              </p:par>
                            </p:childTnLst>
                          </p:cTn>
                        </p:par>
                      </p:childTnLst>
                    </p:cTn>
                  </p:par>
                  <p:par>
                    <p:cTn id="95" fill="hold" nodeType="clickPar">
                      <p:stCondLst>
                        <p:cond delay="indefinite"/>
                      </p:stCondLst>
                      <p:childTnLst>
                        <p:par>
                          <p:cTn id="96" fill="hold" nodeType="withGroup">
                            <p:stCondLst>
                              <p:cond delay="0"/>
                            </p:stCondLst>
                            <p:childTnLst>
                              <p:par>
                                <p:cTn id="97" presetID="9" presetClass="entr" presetSubtype="0" fill="hold" nodeType="clickEffect">
                                  <p:stCondLst>
                                    <p:cond delay="0"/>
                                  </p:stCondLst>
                                  <p:childTnLst>
                                    <p:set>
                                      <p:cBhvr>
                                        <p:cTn id="98" dur="1" fill="hold">
                                          <p:stCondLst>
                                            <p:cond delay="0"/>
                                          </p:stCondLst>
                                        </p:cTn>
                                        <p:tgtEl>
                                          <p:spTgt spid="134170"/>
                                        </p:tgtEl>
                                        <p:attrNameLst>
                                          <p:attrName>style.visibility</p:attrName>
                                        </p:attrNameLst>
                                      </p:cBhvr>
                                      <p:to>
                                        <p:strVal val="visible"/>
                                      </p:to>
                                    </p:set>
                                    <p:animEffect transition="in" filter="dissolve">
                                      <p:cBhvr>
                                        <p:cTn id="99" dur="500"/>
                                        <p:tgtEl>
                                          <p:spTgt spid="134170"/>
                                        </p:tgtEl>
                                      </p:cBhvr>
                                    </p:animEffect>
                                  </p:childTnLst>
                                </p:cTn>
                              </p:par>
                            </p:childTnLst>
                          </p:cTn>
                        </p:par>
                      </p:childTnLst>
                    </p:cTn>
                  </p:par>
                  <p:par>
                    <p:cTn id="100" fill="hold" nodeType="clickPar">
                      <p:stCondLst>
                        <p:cond delay="indefinite"/>
                      </p:stCondLst>
                      <p:childTnLst>
                        <p:par>
                          <p:cTn id="101" fill="hold" nodeType="withGroup">
                            <p:stCondLst>
                              <p:cond delay="0"/>
                            </p:stCondLst>
                            <p:childTnLst>
                              <p:par>
                                <p:cTn id="102" presetID="9" presetClass="entr" presetSubtype="0" fill="hold" nodeType="clickEffect">
                                  <p:stCondLst>
                                    <p:cond delay="0"/>
                                  </p:stCondLst>
                                  <p:childTnLst>
                                    <p:set>
                                      <p:cBhvr>
                                        <p:cTn id="103" dur="1" fill="hold">
                                          <p:stCondLst>
                                            <p:cond delay="0"/>
                                          </p:stCondLst>
                                        </p:cTn>
                                        <p:tgtEl>
                                          <p:spTgt spid="134172"/>
                                        </p:tgtEl>
                                        <p:attrNameLst>
                                          <p:attrName>style.visibility</p:attrName>
                                        </p:attrNameLst>
                                      </p:cBhvr>
                                      <p:to>
                                        <p:strVal val="visible"/>
                                      </p:to>
                                    </p:set>
                                    <p:animEffect transition="in" filter="dissolve">
                                      <p:cBhvr>
                                        <p:cTn id="104" dur="500"/>
                                        <p:tgtEl>
                                          <p:spTgt spid="134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4147" grpId="0"/>
      <p:bldP spid="134148" grpId="0" animBg="1"/>
      <p:bldP spid="134149" grpId="0"/>
      <p:bldP spid="134150" grpId="0"/>
      <p:bldP spid="134151" grpId="0"/>
      <p:bldP spid="134152" grpId="0" animBg="1"/>
      <p:bldP spid="134153" grpId="0" animBg="1"/>
      <p:bldP spid="134155" grpId="0"/>
      <p:bldP spid="134156" grpId="0" animBg="1"/>
      <p:bldP spid="134158" grpId="0"/>
      <p:bldP spid="134159" grpId="0" animBg="1"/>
      <p:bldP spid="134160" grpId="0" animBg="1"/>
      <p:bldP spid="134161" grpId="0" animBg="1"/>
      <p:bldP spid="134162" grpId="0" animBg="1"/>
      <p:bldP spid="134163" grpId="0" animBg="1"/>
      <p:bldP spid="134164" grpId="0"/>
      <p:bldP spid="134165" grpId="0"/>
      <p:bldP spid="134166" grpId="0" animBg="1"/>
      <p:bldP spid="134177" grpId="0" animBg="1"/>
      <p:bldP spid="134179"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sellaDiTesto 7">
            <a:extLst>
              <a:ext uri="{FF2B5EF4-FFF2-40B4-BE49-F238E27FC236}">
                <a16:creationId xmlns:a16="http://schemas.microsoft.com/office/drawing/2014/main" id="{F1558EFA-E4C5-5144-A51F-5D175FB49089}"/>
              </a:ext>
            </a:extLst>
          </p:cNvPr>
          <p:cNvSpPr txBox="1"/>
          <p:nvPr/>
        </p:nvSpPr>
        <p:spPr>
          <a:xfrm>
            <a:off x="472331" y="1439056"/>
            <a:ext cx="8225763" cy="4257206"/>
          </a:xfrm>
          <a:prstGeom prst="rect">
            <a:avLst/>
          </a:prstGeom>
          <a:gradFill>
            <a:gsLst>
              <a:gs pos="0">
                <a:srgbClr val="EDEDED"/>
              </a:gs>
              <a:gs pos="64999">
                <a:srgbClr val="D0D0D0"/>
              </a:gs>
              <a:gs pos="100000">
                <a:srgbClr val="BCBCBC"/>
              </a:gs>
            </a:gsLst>
            <a:lin ang="5400000" scaled="1"/>
          </a:gradFill>
          <a:ln>
            <a:solidFill>
              <a:schemeClr val="accent2"/>
            </a:solidFill>
          </a:ln>
        </p:spPr>
        <p:txBody>
          <a:bodyPr wrap="square" rtlCol="0">
            <a:spAutoFit/>
          </a:bodyPr>
          <a:lstStyle/>
          <a:p>
            <a:endParaRPr lang="it-IT" dirty="0"/>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72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818752" y="2997643"/>
            <a:ext cx="7199313" cy="462291"/>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indent="0"/>
            <a:r>
              <a:rPr lang="it-IT" altLang="it-IT" sz="3200" b="1" dirty="0">
                <a:solidFill>
                  <a:schemeClr val="tx1">
                    <a:lumMod val="75000"/>
                    <a:lumOff val="25000"/>
                  </a:schemeClr>
                </a:solidFill>
                <a:effectLst>
                  <a:outerShdw blurRad="50800" dist="76200" dir="2160000" algn="ctr" rotWithShape="0">
                    <a:srgbClr val="000000">
                      <a:alpha val="43137"/>
                    </a:srgbClr>
                  </a:outerShdw>
                </a:effectLst>
                <a:latin typeface="Century Gothic" panose="020B0502020202020204" pitchFamily="34" charset="0"/>
                <a:cs typeface="Arial" panose="020B0604020202020204" pitchFamily="34" charset="0"/>
              </a:rPr>
              <a:t>3. L’ANALISI PER INDICI</a:t>
            </a:r>
          </a:p>
        </p:txBody>
      </p:sp>
    </p:spTree>
    <p:extLst>
      <p:ext uri="{BB962C8B-B14F-4D97-AF65-F5344CB8AC3E}">
        <p14:creationId xmlns:p14="http://schemas.microsoft.com/office/powerpoint/2010/main" val="127933592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73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 name="CasellaDiTesto 1">
            <a:extLst>
              <a:ext uri="{FF2B5EF4-FFF2-40B4-BE49-F238E27FC236}">
                <a16:creationId xmlns:a16="http://schemas.microsoft.com/office/drawing/2014/main" id="{09E326DF-22E9-4B27-86CC-08C477957704}"/>
              </a:ext>
            </a:extLst>
          </p:cNvPr>
          <p:cNvSpPr txBox="1"/>
          <p:nvPr/>
        </p:nvSpPr>
        <p:spPr>
          <a:xfrm>
            <a:off x="2240272" y="727042"/>
            <a:ext cx="4663456" cy="646331"/>
          </a:xfrm>
          <a:prstGeom prst="rect">
            <a:avLst/>
          </a:prstGeom>
          <a:noFill/>
        </p:spPr>
        <p:txBody>
          <a:bodyPr wrap="none" rtlCol="0">
            <a:spAutoFit/>
          </a:bodyPr>
          <a:lstStyle/>
          <a:p>
            <a:r>
              <a:rPr lang="it-IT" sz="3600" dirty="0">
                <a:solidFill>
                  <a:schemeClr val="tx1">
                    <a:lumMod val="75000"/>
                    <a:lumOff val="25000"/>
                  </a:schemeClr>
                </a:solidFill>
                <a:latin typeface="Century Gothic" panose="020B0502020202020204" pitchFamily="34" charset="0"/>
              </a:rPr>
              <a:t>L’ANALISI PER INDICI</a:t>
            </a: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1058595" y="2165693"/>
            <a:ext cx="7199313" cy="831623"/>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defTabSz="914400">
              <a:lnSpc>
                <a:spcPct val="100000"/>
              </a:lnSpc>
              <a:buClrTx/>
              <a:buSzTx/>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3.1 Analisi della solidità patrimoniale e finanziaria</a:t>
            </a:r>
          </a:p>
        </p:txBody>
      </p:sp>
      <p:sp>
        <p:nvSpPr>
          <p:cNvPr id="23" name="Rectangle 7">
            <a:extLst>
              <a:ext uri="{FF2B5EF4-FFF2-40B4-BE49-F238E27FC236}">
                <a16:creationId xmlns:a16="http://schemas.microsoft.com/office/drawing/2014/main" id="{DAA063B0-D5E7-4639-9E26-B4261EC23086}"/>
              </a:ext>
            </a:extLst>
          </p:cNvPr>
          <p:cNvSpPr>
            <a:spLocks noChangeArrowheads="1"/>
          </p:cNvSpPr>
          <p:nvPr/>
        </p:nvSpPr>
        <p:spPr bwMode="auto">
          <a:xfrm>
            <a:off x="1058595" y="3197854"/>
            <a:ext cx="7199313" cy="462291"/>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914400">
              <a:lnSpc>
                <a:spcPct val="100000"/>
              </a:lnSpc>
              <a:buClrTx/>
              <a:buSzTx/>
              <a:buFontTx/>
              <a:buNone/>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3.2 Analisi della liquidità</a:t>
            </a:r>
          </a:p>
        </p:txBody>
      </p:sp>
      <p:sp>
        <p:nvSpPr>
          <p:cNvPr id="24" name="Rectangle 8">
            <a:extLst>
              <a:ext uri="{FF2B5EF4-FFF2-40B4-BE49-F238E27FC236}">
                <a16:creationId xmlns:a16="http://schemas.microsoft.com/office/drawing/2014/main" id="{F8C7EEC7-EFA9-4E6F-84C2-BA60F7FA765F}"/>
              </a:ext>
            </a:extLst>
          </p:cNvPr>
          <p:cNvSpPr>
            <a:spLocks noChangeArrowheads="1"/>
          </p:cNvSpPr>
          <p:nvPr/>
        </p:nvSpPr>
        <p:spPr bwMode="auto">
          <a:xfrm>
            <a:off x="1058595" y="3847770"/>
            <a:ext cx="7199313" cy="462291"/>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914400">
              <a:lnSpc>
                <a:spcPct val="100000"/>
              </a:lnSpc>
              <a:buClrTx/>
              <a:buSzTx/>
              <a:buFontTx/>
              <a:buNone/>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3.3 Analisi della redditività</a:t>
            </a:r>
          </a:p>
        </p:txBody>
      </p:sp>
      <p:sp>
        <p:nvSpPr>
          <p:cNvPr id="25" name="Rectangle 9">
            <a:extLst>
              <a:ext uri="{FF2B5EF4-FFF2-40B4-BE49-F238E27FC236}">
                <a16:creationId xmlns:a16="http://schemas.microsoft.com/office/drawing/2014/main" id="{8319D24F-CB7A-49D7-8166-EDCC01E4A168}"/>
              </a:ext>
            </a:extLst>
          </p:cNvPr>
          <p:cNvSpPr>
            <a:spLocks noChangeArrowheads="1"/>
          </p:cNvSpPr>
          <p:nvPr/>
        </p:nvSpPr>
        <p:spPr bwMode="auto">
          <a:xfrm>
            <a:off x="1058595" y="4497686"/>
            <a:ext cx="7199313" cy="462291"/>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p>
            <a:pPr defTabSz="914400" eaLnBrk="0">
              <a:lnSpc>
                <a:spcPct val="100000"/>
              </a:lnSpc>
              <a:buClrTx/>
              <a:buSzTx/>
              <a:buFontTx/>
              <a:buNone/>
              <a:defRPr/>
            </a:pPr>
            <a:r>
              <a:rPr lang="it-IT" sz="2400" b="1" dirty="0">
                <a:solidFill>
                  <a:schemeClr val="tx1">
                    <a:lumMod val="75000"/>
                    <a:lumOff val="25000"/>
                  </a:schemeClr>
                </a:solidFill>
                <a:latin typeface="Century Gothic" panose="020B0502020202020204" pitchFamily="34" charset="0"/>
                <a:ea typeface="Arial" charset="0"/>
                <a:cs typeface="Arial" charset="0"/>
              </a:rPr>
              <a:t>3.4 Analisi dello sviluppo</a:t>
            </a:r>
          </a:p>
        </p:txBody>
      </p:sp>
    </p:spTree>
    <p:extLst>
      <p:ext uri="{BB962C8B-B14F-4D97-AF65-F5344CB8AC3E}">
        <p14:creationId xmlns:p14="http://schemas.microsoft.com/office/powerpoint/2010/main" val="331485194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74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 name="CasellaDiTesto 1">
            <a:extLst>
              <a:ext uri="{FF2B5EF4-FFF2-40B4-BE49-F238E27FC236}">
                <a16:creationId xmlns:a16="http://schemas.microsoft.com/office/drawing/2014/main" id="{09E326DF-22E9-4B27-86CC-08C477957704}"/>
              </a:ext>
            </a:extLst>
          </p:cNvPr>
          <p:cNvSpPr txBox="1"/>
          <p:nvPr/>
        </p:nvSpPr>
        <p:spPr>
          <a:xfrm>
            <a:off x="2240272" y="727042"/>
            <a:ext cx="4663456" cy="646331"/>
          </a:xfrm>
          <a:prstGeom prst="rect">
            <a:avLst/>
          </a:prstGeom>
          <a:noFill/>
        </p:spPr>
        <p:txBody>
          <a:bodyPr wrap="none" rtlCol="0">
            <a:spAutoFit/>
          </a:bodyPr>
          <a:lstStyle/>
          <a:p>
            <a:r>
              <a:rPr lang="it-IT" sz="3600" dirty="0">
                <a:solidFill>
                  <a:schemeClr val="tx1">
                    <a:lumMod val="75000"/>
                    <a:lumOff val="25000"/>
                  </a:schemeClr>
                </a:solidFill>
                <a:latin typeface="Century Gothic" panose="020B0502020202020204" pitchFamily="34" charset="0"/>
              </a:rPr>
              <a:t>L’ANALISI PER INDICI</a:t>
            </a: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1058595" y="2547938"/>
            <a:ext cx="7199313" cy="831623"/>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defTabSz="914400">
              <a:lnSpc>
                <a:spcPct val="100000"/>
              </a:lnSpc>
              <a:buClrTx/>
              <a:buSzTx/>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3.1 Analisi della solidità patrimoniale e finanziaria</a:t>
            </a:r>
          </a:p>
        </p:txBody>
      </p:sp>
    </p:spTree>
    <p:extLst>
      <p:ext uri="{BB962C8B-B14F-4D97-AF65-F5344CB8AC3E}">
        <p14:creationId xmlns:p14="http://schemas.microsoft.com/office/powerpoint/2010/main" val="162331794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75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a:solidFill>
                  <a:srgbClr val="002060"/>
                </a:solidFill>
                <a:latin typeface="Century Gothic" panose="020B0502020202020204" pitchFamily="34" charset="0"/>
              </a:rPr>
              <a:t>I margini e quozienti di solidità</a:t>
            </a:r>
            <a:endParaRPr lang="it-IT" b="1" cap="all" dirty="0">
              <a:solidFill>
                <a:srgbClr val="002060"/>
              </a:solidFill>
              <a:latin typeface="Century Gothic" panose="020B0502020202020204" pitchFamily="34" charset="0"/>
            </a:endParaRPr>
          </a:p>
        </p:txBody>
      </p:sp>
      <p:sp>
        <p:nvSpPr>
          <p:cNvPr id="8" name="Rectangle 3">
            <a:extLst>
              <a:ext uri="{FF2B5EF4-FFF2-40B4-BE49-F238E27FC236}">
                <a16:creationId xmlns:a16="http://schemas.microsoft.com/office/drawing/2014/main" id="{688E4F4E-4BB9-4EDD-984E-5BC4096B79BF}"/>
              </a:ext>
            </a:extLst>
          </p:cNvPr>
          <p:cNvSpPr>
            <a:spLocks noChangeArrowheads="1"/>
          </p:cNvSpPr>
          <p:nvPr/>
        </p:nvSpPr>
        <p:spPr bwMode="auto">
          <a:xfrm>
            <a:off x="279251" y="576914"/>
            <a:ext cx="8064500" cy="2047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33" tIns="40067" rIns="80133" bIns="40067">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471488" indent="-3143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fontAlgn="base">
              <a:lnSpc>
                <a:spcPct val="90000"/>
              </a:lnSpc>
              <a:spcBef>
                <a:spcPct val="40000"/>
              </a:spcBef>
              <a:spcAft>
                <a:spcPct val="0"/>
              </a:spcAft>
              <a:buClr>
                <a:srgbClr val="808080"/>
              </a:buClr>
              <a:buSzPct val="75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L’analisi della solidità ha lo scopo di verificare la capacità della data azienda di </a:t>
            </a:r>
            <a:r>
              <a:rPr lang="it-IT" altLang="it-IT" sz="1800" dirty="0">
                <a:solidFill>
                  <a:srgbClr val="993300"/>
                </a:solidFill>
                <a:latin typeface="Century Gothic" panose="020B0502020202020204" pitchFamily="34" charset="0"/>
                <a:cs typeface="Arial" panose="020B0604020202020204" pitchFamily="34" charset="0"/>
              </a:rPr>
              <a:t>resistere a condizioni ambientali perturbate</a:t>
            </a:r>
            <a:r>
              <a:rPr lang="it-IT" altLang="it-IT" sz="1800" dirty="0">
                <a:solidFill>
                  <a:srgbClr val="000000"/>
                </a:solidFill>
                <a:latin typeface="Century Gothic" panose="020B0502020202020204" pitchFamily="34" charset="0"/>
                <a:cs typeface="Arial" panose="020B0604020202020204" pitchFamily="34" charset="0"/>
              </a:rPr>
              <a:t> </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e consiste nell’analisi:</a:t>
            </a:r>
          </a:p>
          <a:p>
            <a:pPr lvl="1" eaLnBrk="1" fontAlgn="base">
              <a:lnSpc>
                <a:spcPct val="90000"/>
              </a:lnSpc>
              <a:spcBef>
                <a:spcPct val="40000"/>
              </a:spcBef>
              <a:spcAft>
                <a:spcPct val="0"/>
              </a:spcAft>
              <a:buClr>
                <a:srgbClr val="FF0000"/>
              </a:buClr>
              <a:buSzPct val="75000"/>
              <a:buFont typeface="Wingdings" panose="05000000000000000000" pitchFamily="2" charset="2"/>
              <a:buChar char="n"/>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dell’equilibrio nelle relazioni esistenti tra </a:t>
            </a:r>
            <a:r>
              <a:rPr lang="it-IT" altLang="it-IT" sz="1800" dirty="0">
                <a:solidFill>
                  <a:srgbClr val="993300"/>
                </a:solidFill>
                <a:latin typeface="Century Gothic" panose="020B0502020202020204" pitchFamily="34" charset="0"/>
                <a:cs typeface="Arial" panose="020B0604020202020204" pitchFamily="34" charset="0"/>
              </a:rPr>
              <a:t>fonti e impieghi</a:t>
            </a:r>
            <a:r>
              <a:rPr lang="it-IT" altLang="it-IT" sz="1800" dirty="0">
                <a:solidFill>
                  <a:srgbClr val="000000"/>
                </a:solidFill>
                <a:latin typeface="Century Gothic" panose="020B0502020202020204" pitchFamily="34" charset="0"/>
                <a:cs typeface="Arial" panose="020B0604020202020204" pitchFamily="34" charset="0"/>
              </a:rPr>
              <a:t> </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di capitale a medio/lungo termine;</a:t>
            </a:r>
          </a:p>
          <a:p>
            <a:pPr lvl="1" eaLnBrk="1" fontAlgn="base">
              <a:lnSpc>
                <a:spcPct val="90000"/>
              </a:lnSpc>
              <a:spcBef>
                <a:spcPct val="40000"/>
              </a:spcBef>
              <a:spcAft>
                <a:spcPct val="0"/>
              </a:spcAft>
              <a:buClr>
                <a:srgbClr val="FF0000"/>
              </a:buClr>
              <a:buSzPct val="75000"/>
              <a:buFont typeface="Wingdings" panose="05000000000000000000" pitchFamily="2" charset="2"/>
              <a:buChar char="n"/>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della</a:t>
            </a:r>
            <a:r>
              <a:rPr lang="it-IT" altLang="it-IT" sz="1800" dirty="0">
                <a:solidFill>
                  <a:srgbClr val="000000"/>
                </a:solidFill>
                <a:latin typeface="Century Gothic" panose="020B0502020202020204" pitchFamily="34" charset="0"/>
                <a:cs typeface="Arial" panose="020B0604020202020204" pitchFamily="34" charset="0"/>
              </a:rPr>
              <a:t> </a:t>
            </a:r>
            <a:r>
              <a:rPr lang="it-IT" altLang="it-IT" sz="1800" dirty="0">
                <a:solidFill>
                  <a:srgbClr val="993300"/>
                </a:solidFill>
                <a:latin typeface="Century Gothic" panose="020B0502020202020204" pitchFamily="34" charset="0"/>
                <a:cs typeface="Arial" panose="020B0604020202020204" pitchFamily="34" charset="0"/>
              </a:rPr>
              <a:t>dipendenza finanziaria</a:t>
            </a:r>
            <a:r>
              <a:rPr lang="it-IT" altLang="it-IT" sz="1800" dirty="0">
                <a:solidFill>
                  <a:srgbClr val="000000"/>
                </a:solidFill>
                <a:latin typeface="Century Gothic" panose="020B0502020202020204" pitchFamily="34" charset="0"/>
                <a:cs typeface="Arial" panose="020B0604020202020204" pitchFamily="34" charset="0"/>
              </a:rPr>
              <a:t> </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da terze economie, con riferimento alla consistenza del Patrimonio Netto rispetto ai debiti.</a:t>
            </a:r>
          </a:p>
        </p:txBody>
      </p:sp>
      <p:graphicFrame>
        <p:nvGraphicFramePr>
          <p:cNvPr id="10" name="Group 44">
            <a:extLst>
              <a:ext uri="{FF2B5EF4-FFF2-40B4-BE49-F238E27FC236}">
                <a16:creationId xmlns:a16="http://schemas.microsoft.com/office/drawing/2014/main" id="{2C215A05-EC13-4183-B9AF-1E9530C02C7E}"/>
              </a:ext>
            </a:extLst>
          </p:cNvPr>
          <p:cNvGraphicFramePr>
            <a:graphicFrameLocks/>
          </p:cNvGraphicFramePr>
          <p:nvPr>
            <p:extLst>
              <p:ext uri="{D42A27DB-BD31-4B8C-83A1-F6EECF244321}">
                <p14:modId xmlns:p14="http://schemas.microsoft.com/office/powerpoint/2010/main" val="4000936112"/>
              </p:ext>
            </p:extLst>
          </p:nvPr>
        </p:nvGraphicFramePr>
        <p:xfrm>
          <a:off x="846234" y="3066493"/>
          <a:ext cx="7200900" cy="2942306"/>
        </p:xfrm>
        <a:graphic>
          <a:graphicData uri="http://schemas.openxmlformats.org/drawingml/2006/table">
            <a:tbl>
              <a:tblPr firstRow="1">
                <a:tableStyleId>{775DCB02-9BB8-47FD-8907-85C794F793BA}</a:tableStyleId>
              </a:tblPr>
              <a:tblGrid>
                <a:gridCol w="2736850">
                  <a:extLst>
                    <a:ext uri="{9D8B030D-6E8A-4147-A177-3AD203B41FA5}">
                      <a16:colId xmlns:a16="http://schemas.microsoft.com/office/drawing/2014/main" val="2001591048"/>
                    </a:ext>
                  </a:extLst>
                </a:gridCol>
                <a:gridCol w="4464050">
                  <a:extLst>
                    <a:ext uri="{9D8B030D-6E8A-4147-A177-3AD203B41FA5}">
                      <a16:colId xmlns:a16="http://schemas.microsoft.com/office/drawing/2014/main" val="1047069844"/>
                    </a:ext>
                  </a:extLst>
                </a:gridCol>
              </a:tblGrid>
              <a:tr h="425450">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solidFill>
                            <a:schemeClr val="tx1">
                              <a:lumMod val="75000"/>
                              <a:lumOff val="25000"/>
                            </a:schemeClr>
                          </a:solidFill>
                          <a:effectLst/>
                        </a:rPr>
                        <a:t>MARGINI</a:t>
                      </a:r>
                      <a:endParaRPr kumimoji="0" lang="it-IT" altLang="it-IT" sz="18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solidFill>
                            <a:schemeClr val="tx1">
                              <a:lumMod val="75000"/>
                              <a:lumOff val="25000"/>
                            </a:schemeClr>
                          </a:solidFill>
                          <a:effectLst/>
                        </a:rPr>
                        <a:t>QUOZIENTI</a:t>
                      </a:r>
                      <a:endParaRPr kumimoji="0" lang="it-IT" altLang="it-IT" sz="18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extLst>
                  <a:ext uri="{0D108BD9-81ED-4DB2-BD59-A6C34878D82A}">
                    <a16:rowId xmlns:a16="http://schemas.microsoft.com/office/drawing/2014/main" val="96824612"/>
                  </a:ext>
                </a:extLst>
              </a:tr>
              <a:tr h="222250">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solidFill>
                            <a:schemeClr val="tx1">
                              <a:lumMod val="75000"/>
                              <a:lumOff val="25000"/>
                            </a:schemeClr>
                          </a:solidFill>
                          <a:effectLst/>
                        </a:rPr>
                        <a:t>Quozienti di composizione degli impieghi</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extLst>
                  <a:ext uri="{0D108BD9-81ED-4DB2-BD59-A6C34878D82A}">
                    <a16:rowId xmlns:a16="http://schemas.microsoft.com/office/drawing/2014/main" val="3537312584"/>
                  </a:ext>
                </a:extLst>
              </a:tr>
              <a:tr h="265113">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solidFill>
                            <a:schemeClr val="tx1">
                              <a:lumMod val="75000"/>
                              <a:lumOff val="25000"/>
                            </a:schemeClr>
                          </a:solidFill>
                          <a:effectLst/>
                        </a:rPr>
                        <a:t>Quozienti di composizione delle fonti</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extLst>
                  <a:ext uri="{0D108BD9-81ED-4DB2-BD59-A6C34878D82A}">
                    <a16:rowId xmlns:a16="http://schemas.microsoft.com/office/drawing/2014/main" val="420323407"/>
                  </a:ext>
                </a:extLst>
              </a:tr>
              <a:tr h="381000">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solidFill>
                            <a:schemeClr val="tx1">
                              <a:lumMod val="75000"/>
                              <a:lumOff val="25000"/>
                            </a:schemeClr>
                          </a:solidFill>
                          <a:effectLst/>
                        </a:rPr>
                        <a:t>Rapporto di indebitamento</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extLst>
                  <a:ext uri="{0D108BD9-81ED-4DB2-BD59-A6C34878D82A}">
                    <a16:rowId xmlns:a16="http://schemas.microsoft.com/office/drawing/2014/main" val="2760958955"/>
                  </a:ext>
                </a:extLst>
              </a:tr>
              <a:tr h="523875">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solidFill>
                            <a:schemeClr val="tx1">
                              <a:lumMod val="75000"/>
                              <a:lumOff val="25000"/>
                            </a:schemeClr>
                          </a:solidFill>
                          <a:effectLst/>
                        </a:rPr>
                        <a:t>Margine di struttura (primario e secondario)</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solidFill>
                            <a:schemeClr val="tx1">
                              <a:lumMod val="75000"/>
                              <a:lumOff val="25000"/>
                            </a:schemeClr>
                          </a:solidFill>
                          <a:effectLst/>
                        </a:rPr>
                        <a:t>Quoziente di struttura </a:t>
                      </a:r>
                      <a:br>
                        <a:rPr kumimoji="0" lang="it-IT" altLang="it-IT" sz="1600" u="none" strike="noStrike" cap="none" normalizeH="0" baseline="0">
                          <a:ln>
                            <a:noFill/>
                          </a:ln>
                          <a:solidFill>
                            <a:schemeClr val="tx1">
                              <a:lumMod val="75000"/>
                              <a:lumOff val="25000"/>
                            </a:schemeClr>
                          </a:solidFill>
                          <a:effectLst/>
                        </a:rPr>
                      </a:br>
                      <a:r>
                        <a:rPr kumimoji="0" lang="it-IT" altLang="it-IT" sz="1600" u="none" strike="noStrike" cap="none" normalizeH="0" baseline="0">
                          <a:ln>
                            <a:noFill/>
                          </a:ln>
                          <a:solidFill>
                            <a:schemeClr val="tx1">
                              <a:lumMod val="75000"/>
                              <a:lumOff val="25000"/>
                            </a:schemeClr>
                          </a:solidFill>
                          <a:effectLst/>
                        </a:rPr>
                        <a:t>(primario e secondario)</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extLst>
                  <a:ext uri="{0D108BD9-81ED-4DB2-BD59-A6C34878D82A}">
                    <a16:rowId xmlns:a16="http://schemas.microsoft.com/office/drawing/2014/main" val="4044147686"/>
                  </a:ext>
                </a:extLst>
              </a:tr>
              <a:tr h="266700">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solidFill>
                            <a:schemeClr val="tx1">
                              <a:lumMod val="75000"/>
                              <a:lumOff val="25000"/>
                            </a:schemeClr>
                          </a:solidFill>
                          <a:effectLst/>
                        </a:rPr>
                        <a:t>Grado di ammortamento</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extLst>
                  <a:ext uri="{0D108BD9-81ED-4DB2-BD59-A6C34878D82A}">
                    <a16:rowId xmlns:a16="http://schemas.microsoft.com/office/drawing/2014/main" val="2508196232"/>
                  </a:ext>
                </a:extLst>
              </a:tr>
              <a:tr h="238125">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solidFill>
                            <a:schemeClr val="tx1">
                              <a:lumMod val="75000"/>
                              <a:lumOff val="25000"/>
                            </a:schemeClr>
                          </a:solidFill>
                          <a:effectLst/>
                        </a:rPr>
                        <a:t>Tasso di variazione del cap. investito</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extLst>
                  <a:ext uri="{0D108BD9-81ED-4DB2-BD59-A6C34878D82A}">
                    <a16:rowId xmlns:a16="http://schemas.microsoft.com/office/drawing/2014/main" val="1219576341"/>
                  </a:ext>
                </a:extLst>
              </a:tr>
              <a:tr h="279400">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solidFill>
                            <a:schemeClr val="tx1">
                              <a:lumMod val="75000"/>
                              <a:lumOff val="25000"/>
                            </a:schemeClr>
                          </a:solidFill>
                          <a:effectLst/>
                        </a:rPr>
                        <a:t>Tasso di autofinanziamento</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91424" marR="91424" marT="45712" marB="45712" horzOverflow="overflow"/>
                </a:tc>
                <a:extLst>
                  <a:ext uri="{0D108BD9-81ED-4DB2-BD59-A6C34878D82A}">
                    <a16:rowId xmlns:a16="http://schemas.microsoft.com/office/drawing/2014/main" val="818079844"/>
                  </a:ext>
                </a:extLst>
              </a:tr>
            </a:tbl>
          </a:graphicData>
        </a:graphic>
      </p:graphicFrame>
      <p:sp>
        <p:nvSpPr>
          <p:cNvPr id="11" name="Text Box 34">
            <a:extLst>
              <a:ext uri="{FF2B5EF4-FFF2-40B4-BE49-F238E27FC236}">
                <a16:creationId xmlns:a16="http://schemas.microsoft.com/office/drawing/2014/main" id="{F409B200-EB95-478B-8D3B-4DF6AD46B048}"/>
              </a:ext>
            </a:extLst>
          </p:cNvPr>
          <p:cNvSpPr txBox="1">
            <a:spLocks noChangeArrowheads="1"/>
          </p:cNvSpPr>
          <p:nvPr/>
        </p:nvSpPr>
        <p:spPr bwMode="auto">
          <a:xfrm>
            <a:off x="74650" y="5246130"/>
            <a:ext cx="684213"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449263" eaLnBrk="1" fontAlgn="base">
              <a:lnSpc>
                <a:spcPct val="93000"/>
              </a:lnSpc>
              <a:spcBef>
                <a:spcPct val="50000"/>
              </a:spcBef>
              <a:spcAft>
                <a:spcPct val="0"/>
              </a:spcAft>
              <a:buClr>
                <a:srgbClr val="000000"/>
              </a:buClr>
              <a:buSzPct val="100000"/>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CCN</a:t>
            </a:r>
          </a:p>
        </p:txBody>
      </p:sp>
      <p:sp>
        <p:nvSpPr>
          <p:cNvPr id="12" name="Oval 35">
            <a:extLst>
              <a:ext uri="{FF2B5EF4-FFF2-40B4-BE49-F238E27FC236}">
                <a16:creationId xmlns:a16="http://schemas.microsoft.com/office/drawing/2014/main" id="{DE85A581-644F-4990-B566-8D491252AAE8}"/>
              </a:ext>
            </a:extLst>
          </p:cNvPr>
          <p:cNvSpPr>
            <a:spLocks noChangeArrowheads="1"/>
          </p:cNvSpPr>
          <p:nvPr/>
        </p:nvSpPr>
        <p:spPr bwMode="auto">
          <a:xfrm>
            <a:off x="1987068" y="4723843"/>
            <a:ext cx="1174307" cy="288926"/>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800" b="0" i="0" u="none" strike="noStrike" kern="0" cap="none" spc="0" normalizeH="0" baseline="0" noProof="0">
              <a:ln>
                <a:noFill/>
              </a:ln>
              <a:solidFill>
                <a:srgbClr val="FFFFFF"/>
              </a:solidFill>
              <a:effectLst/>
              <a:uLnTx/>
              <a:uFillTx/>
              <a:latin typeface="Century Gothic" panose="020B0502020202020204" pitchFamily="34" charset="0"/>
            </a:endParaRPr>
          </a:p>
        </p:txBody>
      </p:sp>
      <p:cxnSp>
        <p:nvCxnSpPr>
          <p:cNvPr id="13" name="AutoShape 36">
            <a:extLst>
              <a:ext uri="{FF2B5EF4-FFF2-40B4-BE49-F238E27FC236}">
                <a16:creationId xmlns:a16="http://schemas.microsoft.com/office/drawing/2014/main" id="{6FFBB060-693F-4CCE-8B15-325DF9263E96}"/>
              </a:ext>
            </a:extLst>
          </p:cNvPr>
          <p:cNvCxnSpPr>
            <a:cxnSpLocks noChangeShapeType="1"/>
            <a:stCxn id="12" idx="4"/>
            <a:endCxn id="11" idx="2"/>
          </p:cNvCxnSpPr>
          <p:nvPr/>
        </p:nvCxnSpPr>
        <p:spPr bwMode="auto">
          <a:xfrm rot="5400000">
            <a:off x="1219266" y="4210261"/>
            <a:ext cx="552449" cy="2157465"/>
          </a:xfrm>
          <a:prstGeom prst="bentConnector3">
            <a:avLst>
              <a:gd name="adj1" fmla="val 141379"/>
            </a:avLst>
          </a:prstGeom>
          <a:noFill/>
          <a:ln w="9525">
            <a:solidFill>
              <a:srgbClr val="000000"/>
            </a:solidFill>
            <a:miter lim="800000"/>
            <a:headEnd type="triangle" w="med" len="med"/>
            <a:tailEnd type="triangle" w="med" len="med"/>
          </a:ln>
          <a:extLst>
            <a:ext uri="{909E8E84-426E-40DD-AFC4-6F175D3DCCD1}">
              <a14:hiddenFill xmlns:a14="http://schemas.microsoft.com/office/drawing/2010/main">
                <a:noFill/>
              </a14:hiddenFill>
            </a:ext>
          </a:extLst>
        </p:spPr>
      </p:cxnSp>
      <p:sp>
        <p:nvSpPr>
          <p:cNvPr id="14" name="Text Box 37">
            <a:extLst>
              <a:ext uri="{FF2B5EF4-FFF2-40B4-BE49-F238E27FC236}">
                <a16:creationId xmlns:a16="http://schemas.microsoft.com/office/drawing/2014/main" id="{9F4EA4D6-228D-43A2-91C7-07B3A9AB46EE}"/>
              </a:ext>
            </a:extLst>
          </p:cNvPr>
          <p:cNvSpPr txBox="1">
            <a:spLocks noChangeArrowheads="1"/>
          </p:cNvSpPr>
          <p:nvPr/>
        </p:nvSpPr>
        <p:spPr bwMode="auto">
          <a:xfrm>
            <a:off x="7928297" y="5437660"/>
            <a:ext cx="1389410" cy="693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449263" eaLnBrk="1" fontAlgn="base">
              <a:lnSpc>
                <a:spcPct val="93000"/>
              </a:lnSpc>
              <a:spcBef>
                <a:spcPct val="50000"/>
              </a:spcBef>
              <a:spcAft>
                <a:spcPct val="0"/>
              </a:spcAft>
              <a:buClr>
                <a:srgbClr val="000000"/>
              </a:buClr>
              <a:buSzPct val="100000"/>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Indice di disponibilità (rinvio)</a:t>
            </a:r>
          </a:p>
        </p:txBody>
      </p:sp>
      <p:sp>
        <p:nvSpPr>
          <p:cNvPr id="15" name="Oval 38">
            <a:extLst>
              <a:ext uri="{FF2B5EF4-FFF2-40B4-BE49-F238E27FC236}">
                <a16:creationId xmlns:a16="http://schemas.microsoft.com/office/drawing/2014/main" id="{39286041-3094-43A0-8AE9-2CC4305DB033}"/>
              </a:ext>
            </a:extLst>
          </p:cNvPr>
          <p:cNvSpPr>
            <a:spLocks noChangeArrowheads="1"/>
          </p:cNvSpPr>
          <p:nvPr/>
        </p:nvSpPr>
        <p:spPr bwMode="auto">
          <a:xfrm>
            <a:off x="4662978" y="4725430"/>
            <a:ext cx="1295400" cy="287338"/>
          </a:xfrm>
          <a:prstGeom prst="ellipse">
            <a:avLst/>
          </a:pr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800" b="0" i="0" u="none" strike="noStrike" kern="0" cap="none" spc="0" normalizeH="0" baseline="0" noProof="0">
              <a:ln>
                <a:noFill/>
              </a:ln>
              <a:solidFill>
                <a:srgbClr val="FFFFFF"/>
              </a:solidFill>
              <a:effectLst/>
              <a:uLnTx/>
              <a:uFillTx/>
              <a:latin typeface="Century Gothic" panose="020B0502020202020204" pitchFamily="34" charset="0"/>
            </a:endParaRPr>
          </a:p>
        </p:txBody>
      </p:sp>
      <p:cxnSp>
        <p:nvCxnSpPr>
          <p:cNvPr id="16" name="AutoShape 39">
            <a:extLst>
              <a:ext uri="{FF2B5EF4-FFF2-40B4-BE49-F238E27FC236}">
                <a16:creationId xmlns:a16="http://schemas.microsoft.com/office/drawing/2014/main" id="{7E4CD830-359C-4D34-B5D8-2C05885C17D2}"/>
              </a:ext>
            </a:extLst>
          </p:cNvPr>
          <p:cNvCxnSpPr>
            <a:cxnSpLocks noChangeShapeType="1"/>
            <a:stCxn id="15" idx="6"/>
            <a:endCxn id="14" idx="0"/>
          </p:cNvCxnSpPr>
          <p:nvPr/>
        </p:nvCxnSpPr>
        <p:spPr bwMode="auto">
          <a:xfrm>
            <a:off x="5958378" y="4869099"/>
            <a:ext cx="2664624" cy="568561"/>
          </a:xfrm>
          <a:prstGeom prst="bentConnector2">
            <a:avLst/>
          </a:prstGeom>
          <a:noFill/>
          <a:ln w="9525">
            <a:solidFill>
              <a:srgbClr val="000000"/>
            </a:solidFill>
            <a:miter lim="800000"/>
            <a:headEnd type="triangle" w="med" len="me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65829735"/>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76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Quozienti di composizione degli impieghi</a:t>
            </a:r>
          </a:p>
        </p:txBody>
      </p:sp>
      <p:sp>
        <p:nvSpPr>
          <p:cNvPr id="8" name="Text Box 2">
            <a:extLst>
              <a:ext uri="{FF2B5EF4-FFF2-40B4-BE49-F238E27FC236}">
                <a16:creationId xmlns:a16="http://schemas.microsoft.com/office/drawing/2014/main" id="{4AF2700E-97CE-4CBF-8C60-A4FC6F7E737B}"/>
              </a:ext>
            </a:extLst>
          </p:cNvPr>
          <p:cNvSpPr txBox="1">
            <a:spLocks noChangeArrowheads="1"/>
          </p:cNvSpPr>
          <p:nvPr/>
        </p:nvSpPr>
        <p:spPr bwMode="auto">
          <a:xfrm>
            <a:off x="468313" y="3417989"/>
            <a:ext cx="7891916" cy="369316"/>
          </a:xfrm>
          <a:prstGeom prst="rect">
            <a:avLst/>
          </a:prstGeom>
          <a:ln>
            <a:noFill/>
            <a:headEnd/>
            <a:tailEnd/>
          </a:ln>
        </p:spPr>
        <p:style>
          <a:lnRef idx="1">
            <a:schemeClr val="accent6"/>
          </a:lnRef>
          <a:fillRef idx="2">
            <a:schemeClr val="accent6"/>
          </a:fillRef>
          <a:effectRef idx="1">
            <a:schemeClr val="accent6"/>
          </a:effectRef>
          <a:fontRef idx="minor">
            <a:schemeClr val="dk1"/>
          </a:fontRef>
        </p:style>
        <p:txBody>
          <a:bodyPr wrap="square" lIns="91424" tIns="45712" rIns="91424" bIns="45712">
            <a:spAutoFit/>
          </a:bodyPr>
          <a:lstStyle>
            <a:lvl1pPr eaLnBrk="0">
              <a:tabLst>
                <a:tab pos="7467600" algn="r"/>
              </a:tabLst>
              <a:defRPr sz="2400">
                <a:solidFill>
                  <a:schemeClr val="bg1"/>
                </a:solidFill>
                <a:latin typeface="Arial" panose="020B0604020202020204" pitchFamily="34" charset="0"/>
                <a:cs typeface="Lucida Sans Unicode" panose="020B0602030504020204" pitchFamily="34" charset="0"/>
              </a:defRPr>
            </a:lvl1pPr>
            <a:lvl2pPr marL="457200" indent="-300038" eaLnBrk="0">
              <a:tabLst>
                <a:tab pos="7467600" algn="r"/>
              </a:tabLst>
              <a:defRPr sz="2400">
                <a:solidFill>
                  <a:schemeClr val="bg1"/>
                </a:solidFill>
                <a:latin typeface="Arial" panose="020B0604020202020204" pitchFamily="34" charset="0"/>
                <a:cs typeface="Lucida Sans Unicode" panose="020B0602030504020204" pitchFamily="34" charset="0"/>
              </a:defRPr>
            </a:lvl2pPr>
            <a:lvl3pPr eaLnBrk="0">
              <a:tabLst>
                <a:tab pos="7467600" algn="r"/>
              </a:tabLst>
              <a:defRPr sz="2400">
                <a:solidFill>
                  <a:schemeClr val="bg1"/>
                </a:solidFill>
                <a:latin typeface="Arial" panose="020B0604020202020204" pitchFamily="34" charset="0"/>
                <a:cs typeface="Lucida Sans Unicode" panose="020B0602030504020204" pitchFamily="34" charset="0"/>
              </a:defRPr>
            </a:lvl3pPr>
            <a:lvl4pPr eaLnBrk="0">
              <a:tabLst>
                <a:tab pos="7467600" algn="r"/>
              </a:tabLst>
              <a:defRPr sz="2400">
                <a:solidFill>
                  <a:schemeClr val="bg1"/>
                </a:solidFill>
                <a:latin typeface="Arial" panose="020B0604020202020204" pitchFamily="34" charset="0"/>
                <a:cs typeface="Lucida Sans Unicode" panose="020B0602030504020204" pitchFamily="34" charset="0"/>
              </a:defRPr>
            </a:lvl4pPr>
            <a:lvl5pPr eaLnBrk="0">
              <a:tabLst>
                <a:tab pos="7467600" algn="r"/>
              </a:tabLst>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tabLst>
                <a:tab pos="7467600" algn="r"/>
              </a:tabLs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tabLst>
                <a:tab pos="7467600" algn="r"/>
              </a:tabLs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tabLst>
                <a:tab pos="7467600" algn="r"/>
              </a:tabLs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tabLst>
                <a:tab pos="7467600" algn="r"/>
              </a:tabLst>
              <a:defRPr sz="2400">
                <a:solidFill>
                  <a:schemeClr val="bg1"/>
                </a:solidFill>
                <a:latin typeface="Arial" panose="020B0604020202020204" pitchFamily="34" charset="0"/>
                <a:cs typeface="Lucida Sans Unicode" panose="020B0602030504020204" pitchFamily="34" charset="0"/>
              </a:defRPr>
            </a:lvl9pPr>
          </a:lstStyle>
          <a:p>
            <a:pPr marL="157162" lvl="1" indent="0" defTabSz="914400" eaLnBrk="1" hangingPunct="1">
              <a:lnSpc>
                <a:spcPct val="100000"/>
              </a:lnSpc>
              <a:spcBef>
                <a:spcPct val="60000"/>
              </a:spcBef>
              <a:buClrTx/>
              <a:buSzTx/>
            </a:pPr>
            <a:r>
              <a:rPr lang="it-IT" altLang="it-IT" sz="1800" b="1" dirty="0">
                <a:solidFill>
                  <a:srgbClr val="C00000"/>
                </a:solidFill>
                <a:latin typeface="Century Gothic" panose="020B0502020202020204" pitchFamily="34" charset="0"/>
                <a:cs typeface="Arial" panose="020B0604020202020204" pitchFamily="34" charset="0"/>
              </a:rPr>
              <a:t>Grado di elasticità impieghi </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	</a:t>
            </a:r>
            <a:r>
              <a:rPr lang="it-IT" altLang="it-IT" sz="1800" b="1" dirty="0">
                <a:solidFill>
                  <a:schemeClr val="tx1">
                    <a:lumMod val="75000"/>
                    <a:lumOff val="25000"/>
                  </a:schemeClr>
                </a:solidFill>
                <a:latin typeface="Century Gothic" panose="020B0502020202020204" pitchFamily="34" charset="0"/>
                <a:cs typeface="Arial" panose="020B0604020202020204" pitchFamily="34" charset="0"/>
              </a:rPr>
              <a:t>Attivo circolante/Capitale investito</a:t>
            </a:r>
          </a:p>
        </p:txBody>
      </p:sp>
      <p:sp>
        <p:nvSpPr>
          <p:cNvPr id="10" name="Text Box 3">
            <a:extLst>
              <a:ext uri="{FF2B5EF4-FFF2-40B4-BE49-F238E27FC236}">
                <a16:creationId xmlns:a16="http://schemas.microsoft.com/office/drawing/2014/main" id="{3119D903-10BE-480F-92EF-C2A0B1566DED}"/>
              </a:ext>
            </a:extLst>
          </p:cNvPr>
          <p:cNvSpPr txBox="1">
            <a:spLocks noChangeArrowheads="1"/>
          </p:cNvSpPr>
          <p:nvPr/>
        </p:nvSpPr>
        <p:spPr bwMode="auto">
          <a:xfrm>
            <a:off x="395287" y="981075"/>
            <a:ext cx="7964941" cy="923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marL="7778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914400" eaLnBrk="1" hangingPunct="1">
              <a:lnSpc>
                <a:spcPct val="100000"/>
              </a:lnSpc>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Lo studio della composizione degli impieghi indica il grado di </a:t>
            </a:r>
            <a:r>
              <a:rPr lang="it-IT" altLang="it-IT" sz="1800" i="1" dirty="0">
                <a:solidFill>
                  <a:schemeClr val="tx1">
                    <a:lumMod val="75000"/>
                    <a:lumOff val="25000"/>
                  </a:schemeClr>
                </a:solidFill>
                <a:latin typeface="Century Gothic" panose="020B0502020202020204" pitchFamily="34" charset="0"/>
                <a:cs typeface="Arial" panose="020B0604020202020204" pitchFamily="34" charset="0"/>
              </a:rPr>
              <a:t>liquidità </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o </a:t>
            </a:r>
            <a:r>
              <a:rPr lang="it-IT" altLang="it-IT" sz="1800" i="1" dirty="0">
                <a:solidFill>
                  <a:schemeClr val="tx1">
                    <a:lumMod val="75000"/>
                    <a:lumOff val="25000"/>
                  </a:schemeClr>
                </a:solidFill>
                <a:latin typeface="Century Gothic" panose="020B0502020202020204" pitchFamily="34" charset="0"/>
                <a:cs typeface="Arial" panose="020B0604020202020204" pitchFamily="34" charset="0"/>
              </a:rPr>
              <a:t>rigidità</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 del capitale investito.</a:t>
            </a:r>
          </a:p>
          <a:p>
            <a:pPr algn="just" defTabSz="914400" eaLnBrk="1" hangingPunct="1">
              <a:lnSpc>
                <a:spcPct val="100000"/>
              </a:lnSpc>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Alcuni esempi:</a:t>
            </a:r>
          </a:p>
        </p:txBody>
      </p:sp>
      <p:sp>
        <p:nvSpPr>
          <p:cNvPr id="11" name="Line 6">
            <a:extLst>
              <a:ext uri="{FF2B5EF4-FFF2-40B4-BE49-F238E27FC236}">
                <a16:creationId xmlns:a16="http://schemas.microsoft.com/office/drawing/2014/main" id="{7B546D16-06C8-49BB-B972-8552E06D8A00}"/>
              </a:ext>
            </a:extLst>
          </p:cNvPr>
          <p:cNvSpPr>
            <a:spLocks noChangeShapeType="1"/>
          </p:cNvSpPr>
          <p:nvPr/>
        </p:nvSpPr>
        <p:spPr bwMode="auto">
          <a:xfrm>
            <a:off x="288924" y="5517532"/>
            <a:ext cx="65532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12" name="Rectangle 7">
            <a:extLst>
              <a:ext uri="{FF2B5EF4-FFF2-40B4-BE49-F238E27FC236}">
                <a16:creationId xmlns:a16="http://schemas.microsoft.com/office/drawing/2014/main" id="{872954B7-28E2-4F21-80A8-9299797F90C5}"/>
              </a:ext>
            </a:extLst>
          </p:cNvPr>
          <p:cNvSpPr>
            <a:spLocks noChangeArrowheads="1"/>
          </p:cNvSpPr>
          <p:nvPr/>
        </p:nvSpPr>
        <p:spPr bwMode="auto">
          <a:xfrm>
            <a:off x="144462" y="5733432"/>
            <a:ext cx="8713787" cy="1008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90000"/>
              </a:lnSpc>
              <a:spcBef>
                <a:spcPct val="50000"/>
              </a:spcBef>
              <a:buFont typeface="Wingdings" panose="05000000000000000000" pitchFamily="2" charset="2"/>
              <a:buNone/>
            </a:pPr>
            <a:r>
              <a:rPr lang="it-IT" altLang="it-IT" sz="1400" dirty="0">
                <a:solidFill>
                  <a:schemeClr val="tx1">
                    <a:lumMod val="75000"/>
                    <a:lumOff val="25000"/>
                  </a:schemeClr>
                </a:solidFill>
                <a:latin typeface="Century Gothic" panose="020B0502020202020204" pitchFamily="34" charset="0"/>
              </a:rPr>
              <a:t>(*) NB: dato che il valore dell’attivo fisso è al netto dei fondi di ammortamento, due aziende potrebbero evidenziare valori dell’indice diseguali non perché connotate da un diverso grado di rigidità ma per la diversa intensità di impiego delle immobilizzazioni, e quindi il loro diverso ammortamento nel tempo.</a:t>
            </a:r>
          </a:p>
        </p:txBody>
      </p:sp>
      <p:sp>
        <p:nvSpPr>
          <p:cNvPr id="3" name="Rettangolo 2">
            <a:extLst>
              <a:ext uri="{FF2B5EF4-FFF2-40B4-BE49-F238E27FC236}">
                <a16:creationId xmlns:a16="http://schemas.microsoft.com/office/drawing/2014/main" id="{827A3984-6905-4E83-B992-7CA328C1FD09}"/>
              </a:ext>
            </a:extLst>
          </p:cNvPr>
          <p:cNvSpPr/>
          <p:nvPr/>
        </p:nvSpPr>
        <p:spPr>
          <a:xfrm>
            <a:off x="468313" y="2465438"/>
            <a:ext cx="7891916" cy="369332"/>
          </a:xfrm>
          <a:prstGeom prst="rect">
            <a:avLst/>
          </a:prstGeom>
          <a:ln>
            <a:noFill/>
          </a:ln>
        </p:spPr>
        <p:style>
          <a:lnRef idx="1">
            <a:schemeClr val="accent6"/>
          </a:lnRef>
          <a:fillRef idx="2">
            <a:schemeClr val="accent6"/>
          </a:fillRef>
          <a:effectRef idx="1">
            <a:schemeClr val="accent6"/>
          </a:effectRef>
          <a:fontRef idx="minor">
            <a:schemeClr val="dk1"/>
          </a:fontRef>
        </p:style>
        <p:txBody>
          <a:bodyPr wrap="square">
            <a:spAutoFit/>
          </a:bodyPr>
          <a:lstStyle/>
          <a:p>
            <a:pPr marL="157162" lvl="1">
              <a:spcBef>
                <a:spcPct val="60000"/>
              </a:spcBef>
            </a:pPr>
            <a:r>
              <a:rPr lang="it-IT" altLang="it-IT" b="1" dirty="0">
                <a:solidFill>
                  <a:srgbClr val="C00000"/>
                </a:solidFill>
                <a:latin typeface="Century Gothic" panose="020B0502020202020204" pitchFamily="34" charset="0"/>
                <a:cs typeface="Arial" panose="020B0604020202020204" pitchFamily="34" charset="0"/>
              </a:rPr>
              <a:t>Grado di rigidità impieghi </a:t>
            </a:r>
            <a:r>
              <a:rPr lang="it-IT" altLang="it-IT" sz="1600" baseline="30000" dirty="0">
                <a:solidFill>
                  <a:schemeClr val="tx1">
                    <a:lumMod val="75000"/>
                    <a:lumOff val="25000"/>
                  </a:schemeClr>
                </a:solidFill>
                <a:latin typeface="Century Gothic" panose="020B0502020202020204" pitchFamily="34" charset="0"/>
              </a:rPr>
              <a:t>(*)</a:t>
            </a:r>
            <a:r>
              <a:rPr lang="it-IT" altLang="it-IT" dirty="0">
                <a:solidFill>
                  <a:schemeClr val="tx1">
                    <a:lumMod val="75000"/>
                    <a:lumOff val="25000"/>
                  </a:schemeClr>
                </a:solidFill>
                <a:latin typeface="Century Gothic" panose="020B0502020202020204" pitchFamily="34" charset="0"/>
                <a:cs typeface="Arial" panose="020B0604020202020204" pitchFamily="34" charset="0"/>
              </a:rPr>
              <a:t> =	 </a:t>
            </a: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Attivo fisso /Capitale investito</a:t>
            </a:r>
          </a:p>
        </p:txBody>
      </p:sp>
    </p:spTree>
    <p:extLst>
      <p:ext uri="{BB962C8B-B14F-4D97-AF65-F5344CB8AC3E}">
        <p14:creationId xmlns:p14="http://schemas.microsoft.com/office/powerpoint/2010/main" val="267082385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77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Quozienti di composizione delle fonti</a:t>
            </a:r>
          </a:p>
        </p:txBody>
      </p:sp>
      <p:sp>
        <p:nvSpPr>
          <p:cNvPr id="13" name="Text Box 2">
            <a:extLst>
              <a:ext uri="{FF2B5EF4-FFF2-40B4-BE49-F238E27FC236}">
                <a16:creationId xmlns:a16="http://schemas.microsoft.com/office/drawing/2014/main" id="{8EE26157-D2A2-471C-BEE2-B0E10096DC40}"/>
              </a:ext>
            </a:extLst>
          </p:cNvPr>
          <p:cNvSpPr txBox="1">
            <a:spLocks noChangeArrowheads="1"/>
          </p:cNvSpPr>
          <p:nvPr/>
        </p:nvSpPr>
        <p:spPr bwMode="auto">
          <a:xfrm>
            <a:off x="287337" y="4982499"/>
            <a:ext cx="8569325" cy="369316"/>
          </a:xfrm>
          <a:prstGeom prst="rect">
            <a:avLst/>
          </a:prstGeom>
          <a:ln>
            <a:noFill/>
            <a:headEnd/>
            <a:tailEnd/>
          </a:ln>
        </p:spPr>
        <p:style>
          <a:lnRef idx="1">
            <a:schemeClr val="accent6"/>
          </a:lnRef>
          <a:fillRef idx="2">
            <a:schemeClr val="accent6"/>
          </a:fillRef>
          <a:effectRef idx="1">
            <a:schemeClr val="accent6"/>
          </a:effectRef>
          <a:fontRef idx="minor">
            <a:schemeClr val="dk1"/>
          </a:fontRef>
        </p:style>
        <p:txBody>
          <a:bodyPr lIns="91424" tIns="45712" rIns="91424" bIns="45712">
            <a:spAutoFit/>
          </a:bodyPr>
          <a:lstStyle>
            <a:lvl1pPr eaLnBrk="0">
              <a:tabLst>
                <a:tab pos="8343900" algn="r"/>
              </a:tabLst>
              <a:defRPr sz="2400">
                <a:solidFill>
                  <a:schemeClr val="bg1"/>
                </a:solidFill>
                <a:latin typeface="Arial" panose="020B0604020202020204" pitchFamily="34" charset="0"/>
                <a:cs typeface="Lucida Sans Unicode" panose="020B0602030504020204" pitchFamily="34" charset="0"/>
              </a:defRPr>
            </a:lvl1pPr>
            <a:lvl2pPr marL="396875" indent="-239713" eaLnBrk="0">
              <a:tabLst>
                <a:tab pos="8343900" algn="r"/>
              </a:tabLst>
              <a:defRPr sz="2400">
                <a:solidFill>
                  <a:schemeClr val="bg1"/>
                </a:solidFill>
                <a:latin typeface="Arial" panose="020B0604020202020204" pitchFamily="34" charset="0"/>
                <a:cs typeface="Lucida Sans Unicode" panose="020B0602030504020204" pitchFamily="34" charset="0"/>
              </a:defRPr>
            </a:lvl2pPr>
            <a:lvl3pPr eaLnBrk="0">
              <a:tabLst>
                <a:tab pos="8343900" algn="r"/>
              </a:tabLst>
              <a:defRPr sz="2400">
                <a:solidFill>
                  <a:schemeClr val="bg1"/>
                </a:solidFill>
                <a:latin typeface="Arial" panose="020B0604020202020204" pitchFamily="34" charset="0"/>
                <a:cs typeface="Lucida Sans Unicode" panose="020B0602030504020204" pitchFamily="34" charset="0"/>
              </a:defRPr>
            </a:lvl3pPr>
            <a:lvl4pPr eaLnBrk="0">
              <a:tabLst>
                <a:tab pos="8343900" algn="r"/>
              </a:tabLst>
              <a:defRPr sz="2400">
                <a:solidFill>
                  <a:schemeClr val="bg1"/>
                </a:solidFill>
                <a:latin typeface="Arial" panose="020B0604020202020204" pitchFamily="34" charset="0"/>
                <a:cs typeface="Lucida Sans Unicode" panose="020B0602030504020204" pitchFamily="34" charset="0"/>
              </a:defRPr>
            </a:lvl4pPr>
            <a:lvl5pPr eaLnBrk="0">
              <a:tabLst>
                <a:tab pos="8343900" algn="r"/>
              </a:tabLst>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tabLst>
                <a:tab pos="8343900" algn="r"/>
              </a:tabLs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tabLst>
                <a:tab pos="8343900" algn="r"/>
              </a:tabLs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tabLst>
                <a:tab pos="8343900" algn="r"/>
              </a:tabLs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tabLst>
                <a:tab pos="8343900" algn="r"/>
              </a:tabLst>
              <a:defRPr sz="2400">
                <a:solidFill>
                  <a:schemeClr val="bg1"/>
                </a:solidFill>
                <a:latin typeface="Arial" panose="020B0604020202020204" pitchFamily="34" charset="0"/>
                <a:cs typeface="Lucida Sans Unicode" panose="020B0602030504020204" pitchFamily="34" charset="0"/>
              </a:defRPr>
            </a:lvl9pPr>
          </a:lstStyle>
          <a:p>
            <a:pPr marL="157162" marR="0" lvl="1" indent="0" defTabSz="914400" eaLnBrk="1" fontAlgn="base" latinLnBrk="0" hangingPunct="1">
              <a:lnSpc>
                <a:spcPct val="100000"/>
              </a:lnSpc>
              <a:spcBef>
                <a:spcPct val="60000"/>
              </a:spcBef>
              <a:spcAft>
                <a:spcPct val="0"/>
              </a:spcAft>
              <a:buClrTx/>
              <a:buSzTx/>
              <a:tabLst>
                <a:tab pos="8343900" algn="r"/>
              </a:tabLst>
              <a:defRPr/>
            </a:pPr>
            <a:r>
              <a:rPr kumimoji="0" lang="it-IT" altLang="it-IT" sz="1800" b="1" i="0" u="none" strike="noStrike" kern="0" cap="none" spc="0" normalizeH="0" baseline="0" noProof="0" dirty="0">
                <a:ln>
                  <a:noFill/>
                </a:ln>
                <a:solidFill>
                  <a:srgbClr val="C00000"/>
                </a:solidFill>
                <a:effectLst/>
                <a:uLnTx/>
                <a:uFillTx/>
                <a:latin typeface="Century Gothic" panose="020B0502020202020204" pitchFamily="34" charset="0"/>
                <a:cs typeface="Arial" panose="020B0604020202020204" pitchFamily="34" charset="0"/>
              </a:rPr>
              <a:t>Fonti permanenti</a:t>
            </a:r>
            <a:r>
              <a:rPr kumimoji="0" lang="it-IT" altLang="it-IT" sz="1800" b="0"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cs typeface="Arial" panose="020B0604020202020204" pitchFamily="34" charset="0"/>
              </a:rPr>
              <a:t>	</a:t>
            </a:r>
            <a:r>
              <a:rPr kumimoji="0" lang="it-IT" altLang="it-IT" sz="1800" b="1"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cs typeface="Arial" panose="020B0604020202020204" pitchFamily="34" charset="0"/>
              </a:rPr>
              <a:t>(MP + </a:t>
            </a:r>
            <a:r>
              <a:rPr kumimoji="0" lang="it-IT" altLang="it-IT" sz="1800" b="1" i="0" u="none" strike="noStrike" kern="0" cap="none" spc="0" normalizeH="0" baseline="0" noProof="0" dirty="0" err="1">
                <a:ln>
                  <a:noFill/>
                </a:ln>
                <a:solidFill>
                  <a:schemeClr val="tx1">
                    <a:lumMod val="75000"/>
                    <a:lumOff val="25000"/>
                  </a:schemeClr>
                </a:solidFill>
                <a:effectLst/>
                <a:uLnTx/>
                <a:uFillTx/>
                <a:latin typeface="Century Gothic" panose="020B0502020202020204" pitchFamily="34" charset="0"/>
                <a:cs typeface="Arial" panose="020B0604020202020204" pitchFamily="34" charset="0"/>
              </a:rPr>
              <a:t>Pml</a:t>
            </a:r>
            <a:r>
              <a:rPr kumimoji="0" lang="it-IT" altLang="it-IT" sz="1800" b="1"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cs typeface="Arial" panose="020B0604020202020204" pitchFamily="34" charset="0"/>
              </a:rPr>
              <a:t>)/Capitale di finanziamento</a:t>
            </a:r>
          </a:p>
        </p:txBody>
      </p:sp>
      <p:sp>
        <p:nvSpPr>
          <p:cNvPr id="14" name="Text Box 3">
            <a:extLst>
              <a:ext uri="{FF2B5EF4-FFF2-40B4-BE49-F238E27FC236}">
                <a16:creationId xmlns:a16="http://schemas.microsoft.com/office/drawing/2014/main" id="{69FF9CBD-648E-4A58-AB2B-BB9D1248AEAD}"/>
              </a:ext>
            </a:extLst>
          </p:cNvPr>
          <p:cNvSpPr txBox="1">
            <a:spLocks noChangeArrowheads="1"/>
          </p:cNvSpPr>
          <p:nvPr/>
        </p:nvSpPr>
        <p:spPr bwMode="auto">
          <a:xfrm>
            <a:off x="323850" y="1196975"/>
            <a:ext cx="7993063" cy="923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spcBef>
                <a:spcPct val="0"/>
              </a:spcBef>
              <a:spcAft>
                <a:spcPct val="0"/>
              </a:spcAft>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Lo studio della composizione delle fonti evidenzia il grado di rigidità dei finanziamenti rispetto alla loro durata.</a:t>
            </a:r>
          </a:p>
          <a:p>
            <a:pPr algn="just" defTabSz="449263" eaLnBrk="1" fontAlgn="base">
              <a:spcBef>
                <a:spcPct val="0"/>
              </a:spcBef>
              <a:spcAft>
                <a:spcPct val="0"/>
              </a:spcAft>
            </a:pPr>
            <a:r>
              <a:rPr lang="it-IT" altLang="it-IT" sz="1800" i="1" kern="0" dirty="0">
                <a:solidFill>
                  <a:schemeClr val="tx1">
                    <a:lumMod val="75000"/>
                    <a:lumOff val="25000"/>
                  </a:schemeClr>
                </a:solidFill>
                <a:latin typeface="Century Gothic" panose="020B0502020202020204" pitchFamily="34" charset="0"/>
                <a:cs typeface="Arial" panose="020B0604020202020204" pitchFamily="34" charset="0"/>
              </a:rPr>
              <a:t>Alcuni esempi:</a:t>
            </a:r>
            <a:endParaRPr lang="it-IT" altLang="it-IT" sz="2100" dirty="0">
              <a:solidFill>
                <a:schemeClr val="tx1">
                  <a:lumMod val="75000"/>
                  <a:lumOff val="25000"/>
                </a:schemeClr>
              </a:solidFill>
              <a:latin typeface="Century Gothic" panose="020B0502020202020204" pitchFamily="34" charset="0"/>
              <a:cs typeface="Arial" panose="020B0604020202020204" pitchFamily="34" charset="0"/>
            </a:endParaRPr>
          </a:p>
        </p:txBody>
      </p:sp>
      <p:sp>
        <p:nvSpPr>
          <p:cNvPr id="2" name="Rettangolo 1">
            <a:extLst>
              <a:ext uri="{FF2B5EF4-FFF2-40B4-BE49-F238E27FC236}">
                <a16:creationId xmlns:a16="http://schemas.microsoft.com/office/drawing/2014/main" id="{038F4014-3229-42FF-A19D-6024DA4AD410}"/>
              </a:ext>
            </a:extLst>
          </p:cNvPr>
          <p:cNvSpPr/>
          <p:nvPr/>
        </p:nvSpPr>
        <p:spPr>
          <a:xfrm>
            <a:off x="287336" y="2526023"/>
            <a:ext cx="8569326" cy="369332"/>
          </a:xfrm>
          <a:prstGeom prst="rect">
            <a:avLst/>
          </a:prstGeom>
          <a:ln>
            <a:noFill/>
          </a:ln>
        </p:spPr>
        <p:style>
          <a:lnRef idx="1">
            <a:schemeClr val="accent6"/>
          </a:lnRef>
          <a:fillRef idx="2">
            <a:schemeClr val="accent6"/>
          </a:fillRef>
          <a:effectRef idx="1">
            <a:schemeClr val="accent6"/>
          </a:effectRef>
          <a:fontRef idx="minor">
            <a:schemeClr val="dk1"/>
          </a:fontRef>
        </p:style>
        <p:txBody>
          <a:bodyPr wrap="square">
            <a:spAutoFit/>
          </a:bodyPr>
          <a:lstStyle/>
          <a:p>
            <a:pPr marL="157162" lvl="1" algn="ctr" fontAlgn="base">
              <a:spcBef>
                <a:spcPct val="60000"/>
              </a:spcBef>
              <a:spcAft>
                <a:spcPct val="0"/>
              </a:spcAft>
              <a:tabLst>
                <a:tab pos="8343900" algn="r"/>
              </a:tabLst>
              <a:defRPr/>
            </a:pPr>
            <a:r>
              <a:rPr lang="it-IT" altLang="it-IT" b="1" kern="0" dirty="0">
                <a:solidFill>
                  <a:srgbClr val="C00000"/>
                </a:solidFill>
                <a:latin typeface="Century Gothic" panose="020B0502020202020204" pitchFamily="34" charset="0"/>
                <a:cs typeface="Arial" panose="020B0604020202020204" pitchFamily="34" charset="0"/>
              </a:rPr>
              <a:t>Indice di autonomia finanziaria </a:t>
            </a:r>
            <a:r>
              <a:rPr lang="it-IT" altLang="it-IT" kern="0" dirty="0">
                <a:solidFill>
                  <a:prstClr val="black">
                    <a:lumMod val="75000"/>
                    <a:lumOff val="25000"/>
                  </a:prstClr>
                </a:solidFill>
                <a:latin typeface="Century Gothic" panose="020B0502020202020204" pitchFamily="34" charset="0"/>
                <a:cs typeface="Arial" panose="020B0604020202020204" pitchFamily="34" charset="0"/>
              </a:rPr>
              <a:t>	     </a:t>
            </a:r>
            <a:r>
              <a:rPr lang="it-IT" altLang="it-IT" b="1" kern="0" dirty="0">
                <a:solidFill>
                  <a:prstClr val="black">
                    <a:lumMod val="75000"/>
                    <a:lumOff val="25000"/>
                  </a:prstClr>
                </a:solidFill>
                <a:latin typeface="Century Gothic" panose="020B0502020202020204" pitchFamily="34" charset="0"/>
                <a:cs typeface="Arial" panose="020B0604020202020204" pitchFamily="34" charset="0"/>
              </a:rPr>
              <a:t>MP/Capitale di finanziamento</a:t>
            </a:r>
          </a:p>
        </p:txBody>
      </p:sp>
      <p:sp>
        <p:nvSpPr>
          <p:cNvPr id="3" name="Rettangolo 2">
            <a:extLst>
              <a:ext uri="{FF2B5EF4-FFF2-40B4-BE49-F238E27FC236}">
                <a16:creationId xmlns:a16="http://schemas.microsoft.com/office/drawing/2014/main" id="{A34B3D63-06A4-4A78-8189-CF82F68DA6D3}"/>
              </a:ext>
            </a:extLst>
          </p:cNvPr>
          <p:cNvSpPr/>
          <p:nvPr/>
        </p:nvSpPr>
        <p:spPr>
          <a:xfrm>
            <a:off x="287336" y="3140142"/>
            <a:ext cx="8569325" cy="369332"/>
          </a:xfrm>
          <a:prstGeom prst="rect">
            <a:avLst/>
          </a:prstGeom>
          <a:ln>
            <a:noFill/>
          </a:ln>
        </p:spPr>
        <p:style>
          <a:lnRef idx="1">
            <a:schemeClr val="accent6"/>
          </a:lnRef>
          <a:fillRef idx="2">
            <a:schemeClr val="accent6"/>
          </a:fillRef>
          <a:effectRef idx="1">
            <a:schemeClr val="accent6"/>
          </a:effectRef>
          <a:fontRef idx="minor">
            <a:schemeClr val="dk1"/>
          </a:fontRef>
        </p:style>
        <p:txBody>
          <a:bodyPr wrap="square">
            <a:spAutoFit/>
          </a:bodyPr>
          <a:lstStyle/>
          <a:p>
            <a:pPr marL="157162" lvl="1" algn="just" fontAlgn="base">
              <a:spcBef>
                <a:spcPct val="60000"/>
              </a:spcBef>
              <a:spcAft>
                <a:spcPct val="0"/>
              </a:spcAft>
              <a:tabLst>
                <a:tab pos="8343900" algn="r"/>
              </a:tabLst>
              <a:defRPr/>
            </a:pPr>
            <a:r>
              <a:rPr lang="it-IT" altLang="it-IT" b="1" kern="0" dirty="0">
                <a:solidFill>
                  <a:srgbClr val="C00000"/>
                </a:solidFill>
                <a:latin typeface="Century Gothic" panose="020B0502020202020204" pitchFamily="34" charset="0"/>
                <a:cs typeface="Arial" panose="020B0604020202020204" pitchFamily="34" charset="0"/>
              </a:rPr>
              <a:t>Indice di indebitamento totale</a:t>
            </a:r>
            <a:r>
              <a:rPr lang="it-IT" altLang="it-IT" kern="0" dirty="0">
                <a:solidFill>
                  <a:prstClr val="black">
                    <a:lumMod val="75000"/>
                    <a:lumOff val="25000"/>
                  </a:prstClr>
                </a:solidFill>
                <a:latin typeface="Century Gothic" panose="020B0502020202020204" pitchFamily="34" charset="0"/>
                <a:cs typeface="Arial" panose="020B0604020202020204" pitchFamily="34" charset="0"/>
              </a:rPr>
              <a:t>	</a:t>
            </a:r>
            <a:r>
              <a:rPr lang="it-IT" altLang="it-IT" b="1" kern="0" dirty="0">
                <a:solidFill>
                  <a:prstClr val="black">
                    <a:lumMod val="75000"/>
                    <a:lumOff val="25000"/>
                  </a:prstClr>
                </a:solidFill>
                <a:latin typeface="Century Gothic" panose="020B0502020202020204" pitchFamily="34" charset="0"/>
                <a:cs typeface="Arial" panose="020B0604020202020204" pitchFamily="34" charset="0"/>
              </a:rPr>
              <a:t> </a:t>
            </a:r>
            <a:r>
              <a:rPr lang="it-IT" altLang="it-IT" b="1" kern="0" dirty="0" err="1">
                <a:solidFill>
                  <a:prstClr val="black">
                    <a:lumMod val="75000"/>
                    <a:lumOff val="25000"/>
                  </a:prstClr>
                </a:solidFill>
                <a:latin typeface="Century Gothic" panose="020B0502020202020204" pitchFamily="34" charset="0"/>
                <a:cs typeface="Arial" panose="020B0604020202020204" pitchFamily="34" charset="0"/>
              </a:rPr>
              <a:t>Pml</a:t>
            </a:r>
            <a:r>
              <a:rPr lang="it-IT" altLang="it-IT" b="1" kern="0" dirty="0">
                <a:solidFill>
                  <a:prstClr val="black">
                    <a:lumMod val="75000"/>
                    <a:lumOff val="25000"/>
                  </a:prstClr>
                </a:solidFill>
                <a:latin typeface="Century Gothic" panose="020B0502020202020204" pitchFamily="34" charset="0"/>
                <a:cs typeface="Arial" panose="020B0604020202020204" pitchFamily="34" charset="0"/>
              </a:rPr>
              <a:t> + Pb/Capitale di finanziamento</a:t>
            </a:r>
          </a:p>
        </p:txBody>
      </p:sp>
      <p:sp>
        <p:nvSpPr>
          <p:cNvPr id="5" name="Rettangolo 4">
            <a:extLst>
              <a:ext uri="{FF2B5EF4-FFF2-40B4-BE49-F238E27FC236}">
                <a16:creationId xmlns:a16="http://schemas.microsoft.com/office/drawing/2014/main" id="{5060162F-AD39-4EE9-8D58-D7951559E475}"/>
              </a:ext>
            </a:extLst>
          </p:cNvPr>
          <p:cNvSpPr/>
          <p:nvPr/>
        </p:nvSpPr>
        <p:spPr>
          <a:xfrm>
            <a:off x="287336" y="3754261"/>
            <a:ext cx="8569325" cy="369332"/>
          </a:xfrm>
          <a:prstGeom prst="rect">
            <a:avLst/>
          </a:prstGeom>
          <a:ln>
            <a:noFill/>
          </a:ln>
        </p:spPr>
        <p:style>
          <a:lnRef idx="1">
            <a:schemeClr val="accent6"/>
          </a:lnRef>
          <a:fillRef idx="2">
            <a:schemeClr val="accent6"/>
          </a:fillRef>
          <a:effectRef idx="1">
            <a:schemeClr val="accent6"/>
          </a:effectRef>
          <a:fontRef idx="minor">
            <a:schemeClr val="dk1"/>
          </a:fontRef>
        </p:style>
        <p:txBody>
          <a:bodyPr wrap="square">
            <a:spAutoFit/>
          </a:bodyPr>
          <a:lstStyle/>
          <a:p>
            <a:pPr marL="157162" lvl="1" fontAlgn="base">
              <a:spcBef>
                <a:spcPct val="60000"/>
              </a:spcBef>
              <a:spcAft>
                <a:spcPct val="0"/>
              </a:spcAft>
              <a:tabLst>
                <a:tab pos="8343900" algn="r"/>
              </a:tabLst>
              <a:defRPr/>
            </a:pPr>
            <a:r>
              <a:rPr lang="it-IT" altLang="it-IT" b="1" kern="0" dirty="0">
                <a:solidFill>
                  <a:srgbClr val="C00000"/>
                </a:solidFill>
                <a:latin typeface="Century Gothic" panose="020B0502020202020204" pitchFamily="34" charset="0"/>
                <a:cs typeface="Arial" panose="020B0604020202020204" pitchFamily="34" charset="0"/>
              </a:rPr>
              <a:t>Indebitamento a breve termine</a:t>
            </a:r>
            <a:r>
              <a:rPr lang="it-IT" altLang="it-IT" kern="0" dirty="0">
                <a:solidFill>
                  <a:prstClr val="black">
                    <a:lumMod val="75000"/>
                    <a:lumOff val="25000"/>
                  </a:prstClr>
                </a:solidFill>
                <a:latin typeface="Century Gothic" panose="020B0502020202020204" pitchFamily="34" charset="0"/>
                <a:cs typeface="Arial" panose="020B0604020202020204" pitchFamily="34" charset="0"/>
              </a:rPr>
              <a:t>	 </a:t>
            </a:r>
            <a:r>
              <a:rPr lang="it-IT" altLang="it-IT" b="1" kern="0" dirty="0">
                <a:solidFill>
                  <a:prstClr val="black">
                    <a:lumMod val="75000"/>
                    <a:lumOff val="25000"/>
                  </a:prstClr>
                </a:solidFill>
                <a:latin typeface="Century Gothic" panose="020B0502020202020204" pitchFamily="34" charset="0"/>
                <a:cs typeface="Arial" panose="020B0604020202020204" pitchFamily="34" charset="0"/>
              </a:rPr>
              <a:t>Pb/Capitale di finanziamento</a:t>
            </a:r>
          </a:p>
        </p:txBody>
      </p:sp>
      <p:sp>
        <p:nvSpPr>
          <p:cNvPr id="6" name="Rettangolo 5">
            <a:extLst>
              <a:ext uri="{FF2B5EF4-FFF2-40B4-BE49-F238E27FC236}">
                <a16:creationId xmlns:a16="http://schemas.microsoft.com/office/drawing/2014/main" id="{EE9B8BA5-7128-49CE-BF73-3F3A39E96A1F}"/>
              </a:ext>
            </a:extLst>
          </p:cNvPr>
          <p:cNvSpPr/>
          <p:nvPr/>
        </p:nvSpPr>
        <p:spPr>
          <a:xfrm>
            <a:off x="287337" y="4368380"/>
            <a:ext cx="8569325" cy="369332"/>
          </a:xfrm>
          <a:prstGeom prst="rect">
            <a:avLst/>
          </a:prstGeom>
          <a:ln>
            <a:noFill/>
          </a:ln>
        </p:spPr>
        <p:style>
          <a:lnRef idx="1">
            <a:schemeClr val="accent6"/>
          </a:lnRef>
          <a:fillRef idx="2">
            <a:schemeClr val="accent6"/>
          </a:fillRef>
          <a:effectRef idx="1">
            <a:schemeClr val="accent6"/>
          </a:effectRef>
          <a:fontRef idx="minor">
            <a:schemeClr val="dk1"/>
          </a:fontRef>
        </p:style>
        <p:txBody>
          <a:bodyPr wrap="square">
            <a:spAutoFit/>
          </a:bodyPr>
          <a:lstStyle/>
          <a:p>
            <a:pPr marL="157162" lvl="1" fontAlgn="base">
              <a:spcBef>
                <a:spcPct val="60000"/>
              </a:spcBef>
              <a:spcAft>
                <a:spcPct val="0"/>
              </a:spcAft>
              <a:tabLst>
                <a:tab pos="8343900" algn="r"/>
              </a:tabLst>
              <a:defRPr/>
            </a:pPr>
            <a:r>
              <a:rPr lang="it-IT" altLang="it-IT" b="1" kern="0" dirty="0">
                <a:solidFill>
                  <a:srgbClr val="C00000"/>
                </a:solidFill>
                <a:latin typeface="Century Gothic" panose="020B0502020202020204" pitchFamily="34" charset="0"/>
                <a:cs typeface="Arial" panose="020B0604020202020204" pitchFamily="34" charset="0"/>
              </a:rPr>
              <a:t>Indebitamento a lungo termine</a:t>
            </a:r>
            <a:r>
              <a:rPr lang="it-IT" altLang="it-IT" kern="0" dirty="0">
                <a:solidFill>
                  <a:prstClr val="black">
                    <a:lumMod val="75000"/>
                    <a:lumOff val="25000"/>
                  </a:prstClr>
                </a:solidFill>
                <a:latin typeface="Century Gothic" panose="020B0502020202020204" pitchFamily="34" charset="0"/>
                <a:cs typeface="Arial" panose="020B0604020202020204" pitchFamily="34" charset="0"/>
              </a:rPr>
              <a:t>	</a:t>
            </a:r>
            <a:r>
              <a:rPr lang="it-IT" altLang="it-IT" b="1" kern="0" dirty="0" err="1">
                <a:solidFill>
                  <a:prstClr val="black">
                    <a:lumMod val="75000"/>
                    <a:lumOff val="25000"/>
                  </a:prstClr>
                </a:solidFill>
                <a:latin typeface="Century Gothic" panose="020B0502020202020204" pitchFamily="34" charset="0"/>
                <a:cs typeface="Arial" panose="020B0604020202020204" pitchFamily="34" charset="0"/>
              </a:rPr>
              <a:t>Pml</a:t>
            </a:r>
            <a:r>
              <a:rPr lang="it-IT" altLang="it-IT" b="1" kern="0" dirty="0">
                <a:solidFill>
                  <a:prstClr val="black">
                    <a:lumMod val="75000"/>
                    <a:lumOff val="25000"/>
                  </a:prstClr>
                </a:solidFill>
                <a:latin typeface="Century Gothic" panose="020B0502020202020204" pitchFamily="34" charset="0"/>
                <a:cs typeface="Arial" panose="020B0604020202020204" pitchFamily="34" charset="0"/>
              </a:rPr>
              <a:t> /Capitale di finanziamento</a:t>
            </a:r>
          </a:p>
        </p:txBody>
      </p:sp>
    </p:spTree>
    <p:extLst>
      <p:ext uri="{BB962C8B-B14F-4D97-AF65-F5344CB8AC3E}">
        <p14:creationId xmlns:p14="http://schemas.microsoft.com/office/powerpoint/2010/main" val="1576883956"/>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78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Rapporto di indebitamento (</a:t>
            </a:r>
            <a:r>
              <a:rPr lang="it-IT" b="1" cap="all" dirty="0" err="1">
                <a:solidFill>
                  <a:srgbClr val="002060"/>
                </a:solidFill>
                <a:latin typeface="Century Gothic" panose="020B0502020202020204" pitchFamily="34" charset="0"/>
              </a:rPr>
              <a:t>Debt</a:t>
            </a:r>
            <a:r>
              <a:rPr lang="it-IT" b="1" cap="all" dirty="0">
                <a:solidFill>
                  <a:srgbClr val="002060"/>
                </a:solidFill>
                <a:latin typeface="Century Gothic" panose="020B0502020202020204" pitchFamily="34" charset="0"/>
              </a:rPr>
              <a:t> to equity ratio)</a:t>
            </a:r>
          </a:p>
        </p:txBody>
      </p:sp>
      <p:sp>
        <p:nvSpPr>
          <p:cNvPr id="8" name="Text Box 2">
            <a:extLst>
              <a:ext uri="{FF2B5EF4-FFF2-40B4-BE49-F238E27FC236}">
                <a16:creationId xmlns:a16="http://schemas.microsoft.com/office/drawing/2014/main" id="{B206B6E3-4B49-47F0-A030-DF7349C1CC3A}"/>
              </a:ext>
            </a:extLst>
          </p:cNvPr>
          <p:cNvSpPr txBox="1">
            <a:spLocks noChangeArrowheads="1"/>
          </p:cNvSpPr>
          <p:nvPr/>
        </p:nvSpPr>
        <p:spPr bwMode="auto">
          <a:xfrm>
            <a:off x="323850" y="2276475"/>
            <a:ext cx="85693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marL="363538" indent="-3635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100000"/>
              </a:lnSpc>
              <a:buClrTx/>
              <a:buSzTx/>
              <a:buFont typeface="Wingdings" panose="05000000000000000000" pitchFamily="2" charset="2"/>
              <a:buChar char="ü"/>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Misura la dipendenza finanziaria da terze economie, peraltro espressa già nell’indice di composizione “indebitamento totale” (</a:t>
            </a:r>
            <a:r>
              <a:rPr lang="it-IT" altLang="it-IT" sz="1800" dirty="0" err="1">
                <a:solidFill>
                  <a:schemeClr val="tx1">
                    <a:lumMod val="75000"/>
                    <a:lumOff val="25000"/>
                  </a:schemeClr>
                </a:solidFill>
                <a:latin typeface="Century Gothic" panose="020B0502020202020204" pitchFamily="34" charset="0"/>
                <a:cs typeface="Arial" panose="020B0604020202020204" pitchFamily="34" charset="0"/>
              </a:rPr>
              <a:t>Pml+Pb</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/CF)</a:t>
            </a:r>
          </a:p>
        </p:txBody>
      </p:sp>
      <p:sp>
        <p:nvSpPr>
          <p:cNvPr id="11" name="Text Box 17">
            <a:extLst>
              <a:ext uri="{FF2B5EF4-FFF2-40B4-BE49-F238E27FC236}">
                <a16:creationId xmlns:a16="http://schemas.microsoft.com/office/drawing/2014/main" id="{EA93B730-E19E-49E5-BD2F-93A77B5BEF90}"/>
              </a:ext>
            </a:extLst>
          </p:cNvPr>
          <p:cNvSpPr txBox="1">
            <a:spLocks noChangeArrowheads="1"/>
          </p:cNvSpPr>
          <p:nvPr/>
        </p:nvSpPr>
        <p:spPr bwMode="auto">
          <a:xfrm>
            <a:off x="323850" y="2924175"/>
            <a:ext cx="8569325" cy="923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marL="363538" indent="-3635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100000"/>
              </a:lnSpc>
              <a:buClrTx/>
              <a:buSzTx/>
              <a:buFont typeface="Wingdings" panose="05000000000000000000" pitchFamily="2" charset="2"/>
              <a:buChar char="ü"/>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Può assumere campo di variazione compreso tra zero (piena indipendenza finanziaria) e infinito (totale dipendenza finanziaria da terzi).</a:t>
            </a:r>
          </a:p>
        </p:txBody>
      </p:sp>
      <p:sp>
        <p:nvSpPr>
          <p:cNvPr id="12" name="Text Box 18">
            <a:extLst>
              <a:ext uri="{FF2B5EF4-FFF2-40B4-BE49-F238E27FC236}">
                <a16:creationId xmlns:a16="http://schemas.microsoft.com/office/drawing/2014/main" id="{BEE05C3D-EC3A-4128-B8F2-808A6EB011E2}"/>
              </a:ext>
            </a:extLst>
          </p:cNvPr>
          <p:cNvSpPr txBox="1">
            <a:spLocks noChangeArrowheads="1"/>
          </p:cNvSpPr>
          <p:nvPr/>
        </p:nvSpPr>
        <p:spPr bwMode="auto">
          <a:xfrm>
            <a:off x="323850" y="3670300"/>
            <a:ext cx="856932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marL="363538" indent="-3635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100000"/>
              </a:lnSpc>
              <a:buClrTx/>
              <a:buSzTx/>
              <a:buFont typeface="Wingdings" panose="05000000000000000000" pitchFamily="2" charset="2"/>
              <a:buChar char="ü"/>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Non esiste un suo valore ottimale. La conveniente misura deve essere ricercata rispetto alle condizioni di ambiente dell’azienda, al suo tasso di crescita, alla capacità di creare valore, alle condizioni di vincolo,  all’eventuale appartenenza ad un gruppo, ecc. </a:t>
            </a:r>
          </a:p>
        </p:txBody>
      </p:sp>
      <p:sp>
        <p:nvSpPr>
          <p:cNvPr id="15" name="Text Box 19">
            <a:extLst>
              <a:ext uri="{FF2B5EF4-FFF2-40B4-BE49-F238E27FC236}">
                <a16:creationId xmlns:a16="http://schemas.microsoft.com/office/drawing/2014/main" id="{FB709E0C-965D-4762-B015-10F4FE910003}"/>
              </a:ext>
            </a:extLst>
          </p:cNvPr>
          <p:cNvSpPr txBox="1">
            <a:spLocks noChangeArrowheads="1"/>
          </p:cNvSpPr>
          <p:nvPr/>
        </p:nvSpPr>
        <p:spPr bwMode="auto">
          <a:xfrm>
            <a:off x="323850" y="4953000"/>
            <a:ext cx="8569325"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marL="363538" indent="-3635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100000"/>
              </a:lnSpc>
              <a:buClrTx/>
              <a:buSzTx/>
              <a:buFont typeface="Wingdings" panose="05000000000000000000" pitchFamily="2" charset="2"/>
              <a:buChar char="ü"/>
            </a:pPr>
            <a:r>
              <a:rPr lang="it-IT" altLang="it-IT" sz="1800">
                <a:solidFill>
                  <a:schemeClr val="tx1">
                    <a:lumMod val="75000"/>
                    <a:lumOff val="25000"/>
                  </a:schemeClr>
                </a:solidFill>
                <a:latin typeface="Century Gothic" panose="020B0502020202020204" pitchFamily="34" charset="0"/>
                <a:cs typeface="Arial" panose="020B0604020202020204" pitchFamily="34" charset="0"/>
              </a:rPr>
              <a:t>E’ interessante studiare il suo andamento nel tempo in rapporto alla crescita aziendale, al ROI (efficienza nell’impiego del capitale investito), alle modalità di copertura dell’attivo fisso.</a:t>
            </a:r>
          </a:p>
        </p:txBody>
      </p:sp>
      <p:grpSp>
        <p:nvGrpSpPr>
          <p:cNvPr id="3" name="Gruppo 2">
            <a:extLst>
              <a:ext uri="{FF2B5EF4-FFF2-40B4-BE49-F238E27FC236}">
                <a16:creationId xmlns:a16="http://schemas.microsoft.com/office/drawing/2014/main" id="{9A213D53-F284-479D-B23F-7AFF0FB7F542}"/>
              </a:ext>
            </a:extLst>
          </p:cNvPr>
          <p:cNvGrpSpPr/>
          <p:nvPr/>
        </p:nvGrpSpPr>
        <p:grpSpPr>
          <a:xfrm>
            <a:off x="1278319" y="1125278"/>
            <a:ext cx="6777368" cy="825867"/>
            <a:chOff x="1183316" y="1083551"/>
            <a:chExt cx="6777368" cy="825867"/>
          </a:xfrm>
          <a:solidFill>
            <a:schemeClr val="accent6">
              <a:lumMod val="60000"/>
              <a:lumOff val="40000"/>
            </a:schemeClr>
          </a:solidFill>
        </p:grpSpPr>
        <p:sp>
          <p:nvSpPr>
            <p:cNvPr id="2" name="Rettangolo 1">
              <a:extLst>
                <a:ext uri="{FF2B5EF4-FFF2-40B4-BE49-F238E27FC236}">
                  <a16:creationId xmlns:a16="http://schemas.microsoft.com/office/drawing/2014/main" id="{50B91C1A-CB4C-4C7A-B303-B0ACD16B9565}"/>
                </a:ext>
              </a:extLst>
            </p:cNvPr>
            <p:cNvSpPr/>
            <p:nvPr/>
          </p:nvSpPr>
          <p:spPr>
            <a:xfrm>
              <a:off x="1183316" y="1083551"/>
              <a:ext cx="3388684" cy="825867"/>
            </a:xfrm>
            <a:prstGeom prst="rect">
              <a:avLst/>
            </a:prstGeom>
            <a:ln>
              <a:noFill/>
            </a:ln>
          </p:spPr>
          <p:style>
            <a:lnRef idx="1">
              <a:schemeClr val="accent6"/>
            </a:lnRef>
            <a:fillRef idx="2">
              <a:schemeClr val="accent6"/>
            </a:fillRef>
            <a:effectRef idx="1">
              <a:schemeClr val="accent6"/>
            </a:effectRef>
            <a:fontRef idx="minor">
              <a:schemeClr val="dk1"/>
            </a:fontRef>
          </p:style>
          <p:txBody>
            <a:bodyPr numCol="1" rtlCol="0" anchor="ctr">
              <a:noAutofit/>
            </a:bodyPr>
            <a:lstStyle/>
            <a:p>
              <a:pPr lvl="0" algn="ctr" defTabSz="1042988" fontAlgn="base" hangingPunct="0">
                <a:spcBef>
                  <a:spcPct val="0"/>
                </a:spcBef>
                <a:buClr>
                  <a:srgbClr val="000000"/>
                </a:buClr>
                <a:buSzPct val="100000"/>
              </a:pPr>
              <a:r>
                <a:rPr lang="it-IT" altLang="it-IT" b="1" dirty="0">
                  <a:solidFill>
                    <a:srgbClr val="C00000"/>
                  </a:solidFill>
                  <a:latin typeface="Century Gothic" panose="020B0502020202020204" pitchFamily="34" charset="0"/>
                  <a:cs typeface="Lucida Sans Unicode" panose="020B0602030504020204" pitchFamily="34" charset="0"/>
                </a:rPr>
                <a:t>Rapporto di indebitamento </a:t>
              </a:r>
            </a:p>
            <a:p>
              <a:pPr lvl="0" algn="ctr" defTabSz="1042988" fontAlgn="base" hangingPunct="0">
                <a:spcBef>
                  <a:spcPct val="0"/>
                </a:spcBef>
                <a:buClr>
                  <a:srgbClr val="000000"/>
                </a:buClr>
                <a:buSzPct val="100000"/>
              </a:pPr>
              <a:r>
                <a:rPr lang="it-IT" altLang="it-IT" b="1" dirty="0">
                  <a:solidFill>
                    <a:srgbClr val="C00000"/>
                  </a:solidFill>
                  <a:latin typeface="Century Gothic" panose="020B0502020202020204" pitchFamily="34" charset="0"/>
                  <a:cs typeface="Lucida Sans Unicode" panose="020B0602030504020204" pitchFamily="34" charset="0"/>
                </a:rPr>
                <a:t>(</a:t>
              </a:r>
              <a:r>
                <a:rPr lang="it-IT" altLang="it-IT" b="1" dirty="0" err="1">
                  <a:solidFill>
                    <a:srgbClr val="C00000"/>
                  </a:solidFill>
                  <a:latin typeface="Century Gothic" panose="020B0502020202020204" pitchFamily="34" charset="0"/>
                  <a:cs typeface="Lucida Sans Unicode" panose="020B0602030504020204" pitchFamily="34" charset="0"/>
                </a:rPr>
                <a:t>Debt</a:t>
              </a:r>
              <a:r>
                <a:rPr lang="it-IT" altLang="it-IT" b="1" dirty="0">
                  <a:solidFill>
                    <a:srgbClr val="C00000"/>
                  </a:solidFill>
                  <a:latin typeface="Century Gothic" panose="020B0502020202020204" pitchFamily="34" charset="0"/>
                  <a:cs typeface="Lucida Sans Unicode" panose="020B0602030504020204" pitchFamily="34" charset="0"/>
                </a:rPr>
                <a:t> to equity ratio)</a:t>
              </a:r>
            </a:p>
          </p:txBody>
        </p:sp>
        <p:sp>
          <p:nvSpPr>
            <p:cNvPr id="16" name="Rettangolo 15">
              <a:extLst>
                <a:ext uri="{FF2B5EF4-FFF2-40B4-BE49-F238E27FC236}">
                  <a16:creationId xmlns:a16="http://schemas.microsoft.com/office/drawing/2014/main" id="{E68931CE-1D43-4C20-B0B5-61D5D1AED96D}"/>
                </a:ext>
              </a:extLst>
            </p:cNvPr>
            <p:cNvSpPr/>
            <p:nvPr/>
          </p:nvSpPr>
          <p:spPr>
            <a:xfrm>
              <a:off x="4572000" y="1083551"/>
              <a:ext cx="3388684" cy="825867"/>
            </a:xfrm>
            <a:prstGeom prst="rect">
              <a:avLst/>
            </a:prstGeom>
            <a:ln>
              <a:noFill/>
            </a:ln>
          </p:spPr>
          <p:style>
            <a:lnRef idx="1">
              <a:schemeClr val="accent6"/>
            </a:lnRef>
            <a:fillRef idx="2">
              <a:schemeClr val="accent6"/>
            </a:fillRef>
            <a:effectRef idx="1">
              <a:schemeClr val="accent6"/>
            </a:effectRef>
            <a:fontRef idx="minor">
              <a:schemeClr val="dk1"/>
            </a:fontRef>
          </p:style>
          <p:txBody>
            <a:bodyPr numCol="1" rtlCol="0" anchor="ctr">
              <a:normAutofit/>
            </a:bodyPr>
            <a:lstStyle/>
            <a:p>
              <a:pPr lvl="0" algn="ctr" defTabSz="1042988" fontAlgn="base" hangingPunct="0">
                <a:spcBef>
                  <a:spcPct val="0"/>
                </a:spcBef>
                <a:spcAft>
                  <a:spcPts val="1425"/>
                </a:spcAft>
                <a:buClr>
                  <a:srgbClr val="000000"/>
                </a:buClr>
                <a:buSzPct val="100000"/>
              </a:pPr>
              <a:r>
                <a:rPr lang="it-IT" altLang="it-IT" b="1" dirty="0">
                  <a:solidFill>
                    <a:schemeClr val="tx1">
                      <a:lumMod val="75000"/>
                      <a:lumOff val="25000"/>
                    </a:schemeClr>
                  </a:solidFill>
                  <a:latin typeface="Century Gothic" panose="020B0502020202020204" pitchFamily="34" charset="0"/>
                  <a:cs typeface="Lucida Sans Unicode" panose="020B0602030504020204" pitchFamily="34" charset="0"/>
                </a:rPr>
                <a:t>Passività/Mezzi propri</a:t>
              </a:r>
            </a:p>
          </p:txBody>
        </p:sp>
      </p:grpSp>
    </p:spTree>
    <p:extLst>
      <p:ext uri="{BB962C8B-B14F-4D97-AF65-F5344CB8AC3E}">
        <p14:creationId xmlns:p14="http://schemas.microsoft.com/office/powerpoint/2010/main" val="305593020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79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Per integrare il giudizio sull’indebitamento</a:t>
            </a:r>
          </a:p>
        </p:txBody>
      </p:sp>
      <p:sp>
        <p:nvSpPr>
          <p:cNvPr id="14" name="Text Box 16">
            <a:extLst>
              <a:ext uri="{FF2B5EF4-FFF2-40B4-BE49-F238E27FC236}">
                <a16:creationId xmlns:a16="http://schemas.microsoft.com/office/drawing/2014/main" id="{804353C9-EB84-4BFE-B900-30061EF49500}"/>
              </a:ext>
            </a:extLst>
          </p:cNvPr>
          <p:cNvSpPr txBox="1">
            <a:spLocks noChangeArrowheads="1"/>
          </p:cNvSpPr>
          <p:nvPr/>
        </p:nvSpPr>
        <p:spPr bwMode="auto">
          <a:xfrm>
            <a:off x="323850" y="612106"/>
            <a:ext cx="8569325" cy="757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90000"/>
              </a:lnSpc>
              <a:spcBef>
                <a:spcPct val="0"/>
              </a:spcBef>
              <a:spcAft>
                <a:spcPct val="0"/>
              </a:spcAft>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Per integrare il giudizio sul grado di indebitamento, si può ad esempio esaminare la capacità reddituale dell’azienda, derivante dalla gestione caratteristica, di coprire il carico degli oneri finanziari. Un indice impiegato in proposito è il seguente:</a:t>
            </a:r>
          </a:p>
        </p:txBody>
      </p:sp>
      <p:sp>
        <p:nvSpPr>
          <p:cNvPr id="16" name="Text Box 17">
            <a:extLst>
              <a:ext uri="{FF2B5EF4-FFF2-40B4-BE49-F238E27FC236}">
                <a16:creationId xmlns:a16="http://schemas.microsoft.com/office/drawing/2014/main" id="{71042BAD-5D1E-4E77-B4DE-61F6CF5838EF}"/>
              </a:ext>
            </a:extLst>
          </p:cNvPr>
          <p:cNvSpPr txBox="1">
            <a:spLocks noChangeArrowheads="1"/>
          </p:cNvSpPr>
          <p:nvPr/>
        </p:nvSpPr>
        <p:spPr bwMode="auto">
          <a:xfrm>
            <a:off x="323850" y="3089275"/>
            <a:ext cx="8569325" cy="757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90000"/>
              </a:lnSpc>
              <a:spcBef>
                <a:spcPct val="0"/>
              </a:spcBef>
              <a:spcAft>
                <a:spcPct val="0"/>
              </a:spcAft>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L’indicatore deve mantenersi sempre sopra l’unità. Al di là del valore assoluto, comunque, è interessante esaminare il suo andamento nel tempo rispetto alle modificazioni del rapporto di indebitamento. Se ad esempio supponiamo:</a:t>
            </a:r>
          </a:p>
        </p:txBody>
      </p:sp>
      <p:graphicFrame>
        <p:nvGraphicFramePr>
          <p:cNvPr id="17" name="Group 56">
            <a:extLst>
              <a:ext uri="{FF2B5EF4-FFF2-40B4-BE49-F238E27FC236}">
                <a16:creationId xmlns:a16="http://schemas.microsoft.com/office/drawing/2014/main" id="{8DC9911C-C0EA-4755-B9F2-7CD974886E13}"/>
              </a:ext>
            </a:extLst>
          </p:cNvPr>
          <p:cNvGraphicFramePr>
            <a:graphicFrameLocks/>
          </p:cNvGraphicFramePr>
          <p:nvPr>
            <p:extLst>
              <p:ext uri="{D42A27DB-BD31-4B8C-83A1-F6EECF244321}">
                <p14:modId xmlns:p14="http://schemas.microsoft.com/office/powerpoint/2010/main" val="2819427179"/>
              </p:ext>
            </p:extLst>
          </p:nvPr>
        </p:nvGraphicFramePr>
        <p:xfrm>
          <a:off x="884554" y="3862029"/>
          <a:ext cx="7131050" cy="1264354"/>
        </p:xfrm>
        <a:graphic>
          <a:graphicData uri="http://schemas.openxmlformats.org/drawingml/2006/table">
            <a:tbl>
              <a:tblPr firstRow="1" lastRow="1">
                <a:tableStyleId>{C083E6E3-FA7D-4D7B-A595-EF9225AFEA82}</a:tableStyleId>
              </a:tblPr>
              <a:tblGrid>
                <a:gridCol w="3835400">
                  <a:extLst>
                    <a:ext uri="{9D8B030D-6E8A-4147-A177-3AD203B41FA5}">
                      <a16:colId xmlns:a16="http://schemas.microsoft.com/office/drawing/2014/main" val="3765261220"/>
                    </a:ext>
                  </a:extLst>
                </a:gridCol>
                <a:gridCol w="1098550">
                  <a:extLst>
                    <a:ext uri="{9D8B030D-6E8A-4147-A177-3AD203B41FA5}">
                      <a16:colId xmlns:a16="http://schemas.microsoft.com/office/drawing/2014/main" val="1611263779"/>
                    </a:ext>
                  </a:extLst>
                </a:gridCol>
                <a:gridCol w="1098550">
                  <a:extLst>
                    <a:ext uri="{9D8B030D-6E8A-4147-A177-3AD203B41FA5}">
                      <a16:colId xmlns:a16="http://schemas.microsoft.com/office/drawing/2014/main" val="80325460"/>
                    </a:ext>
                  </a:extLst>
                </a:gridCol>
                <a:gridCol w="1098550">
                  <a:extLst>
                    <a:ext uri="{9D8B030D-6E8A-4147-A177-3AD203B41FA5}">
                      <a16:colId xmlns:a16="http://schemas.microsoft.com/office/drawing/2014/main" val="2426564775"/>
                    </a:ext>
                  </a:extLst>
                </a:gridCol>
              </a:tblGrid>
              <a:tr h="0">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rPr>
                        <a:t> </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ct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rPr>
                        <a:t>T1</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ct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rPr>
                        <a:t>T2</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ct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rPr>
                        <a:t>T3</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extLst>
                  <a:ext uri="{0D108BD9-81ED-4DB2-BD59-A6C34878D82A}">
                    <a16:rowId xmlns:a16="http://schemas.microsoft.com/office/drawing/2014/main" val="2866542534"/>
                  </a:ext>
                </a:extLst>
              </a:tr>
              <a:tr h="0">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b="0" u="none" strike="noStrike" cap="none" normalizeH="0" baseline="0">
                          <a:ln>
                            <a:noFill/>
                          </a:ln>
                          <a:effectLst/>
                          <a:latin typeface="Century Gothic" panose="020B0502020202020204" pitchFamily="34" charset="0"/>
                        </a:rPr>
                        <a:t>Reddito operativo</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b="0" u="none" strike="noStrike" cap="none" normalizeH="0" baseline="0">
                          <a:ln>
                            <a:noFill/>
                          </a:ln>
                          <a:effectLst/>
                          <a:latin typeface="Century Gothic" panose="020B0502020202020204" pitchFamily="34" charset="0"/>
                        </a:rPr>
                        <a:t> 10.000,00 </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b="0" u="none" strike="noStrike" cap="none" normalizeH="0" baseline="0">
                          <a:ln>
                            <a:noFill/>
                          </a:ln>
                          <a:effectLst/>
                          <a:latin typeface="Century Gothic" panose="020B0502020202020204" pitchFamily="34" charset="0"/>
                        </a:rPr>
                        <a:t> 12.000,00 </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b="0" u="none" strike="noStrike" cap="none" normalizeH="0" baseline="0" dirty="0">
                          <a:ln>
                            <a:noFill/>
                          </a:ln>
                          <a:effectLst/>
                          <a:latin typeface="Century Gothic" panose="020B0502020202020204" pitchFamily="34" charset="0"/>
                        </a:rPr>
                        <a:t> 15.000,00 </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extLst>
                  <a:ext uri="{0D108BD9-81ED-4DB2-BD59-A6C34878D82A}">
                    <a16:rowId xmlns:a16="http://schemas.microsoft.com/office/drawing/2014/main" val="3363302180"/>
                  </a:ext>
                </a:extLst>
              </a:tr>
              <a:tr h="0">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b="0" u="none" strike="noStrike" cap="none" normalizeH="0" baseline="0">
                          <a:ln>
                            <a:noFill/>
                          </a:ln>
                          <a:effectLst/>
                          <a:latin typeface="Century Gothic" panose="020B0502020202020204" pitchFamily="34" charset="0"/>
                        </a:rPr>
                        <a:t>Oneri finanziari</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b="0" u="none" strike="noStrike" cap="none" normalizeH="0" baseline="0">
                          <a:ln>
                            <a:noFill/>
                          </a:ln>
                          <a:effectLst/>
                          <a:latin typeface="Century Gothic" panose="020B0502020202020204" pitchFamily="34" charset="0"/>
                        </a:rPr>
                        <a:t>   5.000,00 </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b="0" u="none" strike="noStrike" cap="none" normalizeH="0" baseline="0">
                          <a:ln>
                            <a:noFill/>
                          </a:ln>
                          <a:effectLst/>
                          <a:latin typeface="Century Gothic" panose="020B0502020202020204" pitchFamily="34" charset="0"/>
                        </a:rPr>
                        <a:t>   7.500,00 </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b="0" u="none" strike="noStrike" cap="none" normalizeH="0" baseline="0" dirty="0">
                          <a:ln>
                            <a:noFill/>
                          </a:ln>
                          <a:effectLst/>
                          <a:latin typeface="Century Gothic" panose="020B0502020202020204" pitchFamily="34" charset="0"/>
                        </a:rPr>
                        <a:t> 10.000,00 </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extLst>
                  <a:ext uri="{0D108BD9-81ED-4DB2-BD59-A6C34878D82A}">
                    <a16:rowId xmlns:a16="http://schemas.microsoft.com/office/drawing/2014/main" val="375479247"/>
                  </a:ext>
                </a:extLst>
              </a:tr>
              <a:tr h="0">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rPr>
                        <a:t>Indice di copertura degli oneri finanziari</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ct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rPr>
                        <a:t>2</a:t>
                      </a:r>
                      <a:endParaRPr kumimoji="0" lang="en-GB"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ctr"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ct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rPr>
                        <a:t>1,6</a:t>
                      </a:r>
                      <a:endParaRPr kumimoji="0" lang="en-GB"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ctr"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ct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rPr>
                        <a:t>1,5</a:t>
                      </a:r>
                      <a:endParaRPr kumimoji="0" lang="en-GB"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36000" marR="36000" marT="46800" marB="46800" anchor="ctr" horzOverflow="overflow"/>
                </a:tc>
                <a:extLst>
                  <a:ext uri="{0D108BD9-81ED-4DB2-BD59-A6C34878D82A}">
                    <a16:rowId xmlns:a16="http://schemas.microsoft.com/office/drawing/2014/main" val="3799918914"/>
                  </a:ext>
                </a:extLst>
              </a:tr>
            </a:tbl>
          </a:graphicData>
        </a:graphic>
      </p:graphicFrame>
      <p:sp>
        <p:nvSpPr>
          <p:cNvPr id="18" name="Text Box 45">
            <a:extLst>
              <a:ext uri="{FF2B5EF4-FFF2-40B4-BE49-F238E27FC236}">
                <a16:creationId xmlns:a16="http://schemas.microsoft.com/office/drawing/2014/main" id="{426862A5-CCC2-4948-BF2B-BDB21CC1BB0A}"/>
              </a:ext>
            </a:extLst>
          </p:cNvPr>
          <p:cNvSpPr txBox="1">
            <a:spLocks noChangeArrowheads="1"/>
          </p:cNvSpPr>
          <p:nvPr/>
        </p:nvSpPr>
        <p:spPr bwMode="auto">
          <a:xfrm>
            <a:off x="323850" y="5679763"/>
            <a:ext cx="8569325" cy="683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80000"/>
              </a:lnSpc>
              <a:spcBef>
                <a:spcPct val="0"/>
              </a:spcBef>
              <a:spcAft>
                <a:spcPct val="0"/>
              </a:spcAft>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possiamo notare il peggioramento del grado di copertura degli oneri finanziari, il quale deve far riflettere i manager aziendali rispetto alle future scelte di investimento e finanziamento.</a:t>
            </a:r>
          </a:p>
        </p:txBody>
      </p:sp>
      <p:grpSp>
        <p:nvGrpSpPr>
          <p:cNvPr id="20" name="Gruppo 19">
            <a:extLst>
              <a:ext uri="{FF2B5EF4-FFF2-40B4-BE49-F238E27FC236}">
                <a16:creationId xmlns:a16="http://schemas.microsoft.com/office/drawing/2014/main" id="{BE85BCA2-BD04-4B2B-887D-7E1B374F20B5}"/>
              </a:ext>
            </a:extLst>
          </p:cNvPr>
          <p:cNvGrpSpPr/>
          <p:nvPr/>
        </p:nvGrpSpPr>
        <p:grpSpPr>
          <a:xfrm>
            <a:off x="1475310" y="1752601"/>
            <a:ext cx="5949538" cy="1161166"/>
            <a:chOff x="900298" y="1703627"/>
            <a:chExt cx="5949538" cy="1281724"/>
          </a:xfrm>
        </p:grpSpPr>
        <p:sp>
          <p:nvSpPr>
            <p:cNvPr id="6" name="Rettangolo 5">
              <a:extLst>
                <a:ext uri="{FF2B5EF4-FFF2-40B4-BE49-F238E27FC236}">
                  <a16:creationId xmlns:a16="http://schemas.microsoft.com/office/drawing/2014/main" id="{3BE43F0E-87B1-4137-9958-CDA24124758E}"/>
                </a:ext>
              </a:extLst>
            </p:cNvPr>
            <p:cNvSpPr/>
            <p:nvPr/>
          </p:nvSpPr>
          <p:spPr>
            <a:xfrm>
              <a:off x="900298" y="1703627"/>
              <a:ext cx="5949538" cy="1281724"/>
            </a:xfrm>
            <a:prstGeom prst="rect">
              <a:avLst/>
            </a:prstGeom>
            <a:ln>
              <a:no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it-IT"/>
            </a:p>
          </p:txBody>
        </p:sp>
        <mc:AlternateContent xmlns:mc="http://schemas.openxmlformats.org/markup-compatibility/2006" xmlns:a14="http://schemas.microsoft.com/office/drawing/2010/main">
          <mc:Choice Requires="a14">
            <p:sp>
              <p:nvSpPr>
                <p:cNvPr id="5" name="Rettangolo 4">
                  <a:extLst>
                    <a:ext uri="{FF2B5EF4-FFF2-40B4-BE49-F238E27FC236}">
                      <a16:creationId xmlns:a16="http://schemas.microsoft.com/office/drawing/2014/main" id="{BD40D0BF-45CA-494A-8155-1DFFB1F8B511}"/>
                    </a:ext>
                  </a:extLst>
                </p:cNvPr>
                <p:cNvSpPr/>
                <p:nvPr/>
              </p:nvSpPr>
              <p:spPr>
                <a:xfrm>
                  <a:off x="4147655" y="1977889"/>
                  <a:ext cx="2226892" cy="618439"/>
                </a:xfrm>
                <a:prstGeom prst="rect">
                  <a:avLst/>
                </a:prstGeom>
                <a:ln>
                  <a:noFill/>
                </a:ln>
              </p:spPr>
              <p:style>
                <a:lnRef idx="1">
                  <a:schemeClr val="accent6"/>
                </a:lnRef>
                <a:fillRef idx="2">
                  <a:schemeClr val="accent6"/>
                </a:fillRef>
                <a:effectRef idx="1">
                  <a:schemeClr val="accent6"/>
                </a:effectRef>
                <a:fontRef idx="minor">
                  <a:schemeClr val="dk1"/>
                </a:fontRef>
              </p:style>
              <p:txBody>
                <a:bodyPr wrap="none">
                  <a:spAutoFit/>
                </a:bodyPr>
                <a:lstStyle/>
                <a:p>
                  <a:pPr/>
                  <a14:m>
                    <m:oMathPara xmlns:m="http://schemas.openxmlformats.org/officeDocument/2006/math">
                      <m:oMathParaPr>
                        <m:jc m:val="centerGroup"/>
                      </m:oMathParaPr>
                      <m:oMath xmlns:m="http://schemas.openxmlformats.org/officeDocument/2006/math">
                        <m:f>
                          <m:fPr>
                            <m:ctrlPr>
                              <a:rPr lang="it-IT" b="1" i="1" smtClean="0">
                                <a:solidFill>
                                  <a:schemeClr val="tx1">
                                    <a:lumMod val="75000"/>
                                    <a:lumOff val="25000"/>
                                  </a:schemeClr>
                                </a:solidFill>
                                <a:latin typeface="Cambria Math" panose="02040503050406030204" pitchFamily="18" charset="0"/>
                              </a:rPr>
                            </m:ctrlPr>
                          </m:fPr>
                          <m:num>
                            <m:r>
                              <a:rPr lang="it-IT" b="1" i="0">
                                <a:solidFill>
                                  <a:schemeClr val="tx1">
                                    <a:lumMod val="75000"/>
                                    <a:lumOff val="25000"/>
                                  </a:schemeClr>
                                </a:solidFill>
                                <a:latin typeface="Cambria Math" panose="02040503050406030204" pitchFamily="18" charset="0"/>
                              </a:rPr>
                              <m:t>𝐑𝐞𝐝𝐝𝐢𝐭𝐨</m:t>
                            </m:r>
                            <m:r>
                              <a:rPr lang="it-IT" b="1" i="0">
                                <a:solidFill>
                                  <a:schemeClr val="tx1">
                                    <a:lumMod val="75000"/>
                                    <a:lumOff val="25000"/>
                                  </a:schemeClr>
                                </a:solidFill>
                                <a:latin typeface="Cambria Math" panose="02040503050406030204" pitchFamily="18" charset="0"/>
                              </a:rPr>
                              <m:t> </m:t>
                            </m:r>
                            <m:r>
                              <a:rPr lang="it-IT" b="1" i="0">
                                <a:solidFill>
                                  <a:schemeClr val="tx1">
                                    <a:lumMod val="75000"/>
                                    <a:lumOff val="25000"/>
                                  </a:schemeClr>
                                </a:solidFill>
                                <a:latin typeface="Cambria Math" panose="02040503050406030204" pitchFamily="18" charset="0"/>
                              </a:rPr>
                              <m:t>𝐨𝐩𝐞𝐫𝐚𝐭𝐢𝐯𝐨</m:t>
                            </m:r>
                          </m:num>
                          <m:den>
                            <m:r>
                              <a:rPr lang="it-IT" b="1" i="0">
                                <a:solidFill>
                                  <a:schemeClr val="tx1">
                                    <a:lumMod val="75000"/>
                                    <a:lumOff val="25000"/>
                                  </a:schemeClr>
                                </a:solidFill>
                                <a:latin typeface="Cambria Math" panose="02040503050406030204" pitchFamily="18" charset="0"/>
                              </a:rPr>
                              <m:t>𝐎𝐧𝐞𝐫𝐢</m:t>
                            </m:r>
                            <m:r>
                              <a:rPr lang="it-IT" b="1" i="0">
                                <a:solidFill>
                                  <a:schemeClr val="tx1">
                                    <a:lumMod val="75000"/>
                                    <a:lumOff val="25000"/>
                                  </a:schemeClr>
                                </a:solidFill>
                                <a:latin typeface="Cambria Math" panose="02040503050406030204" pitchFamily="18" charset="0"/>
                              </a:rPr>
                              <m:t> </m:t>
                            </m:r>
                            <m:r>
                              <a:rPr lang="it-IT" b="1" i="0">
                                <a:solidFill>
                                  <a:schemeClr val="tx1">
                                    <a:lumMod val="75000"/>
                                    <a:lumOff val="25000"/>
                                  </a:schemeClr>
                                </a:solidFill>
                                <a:latin typeface="Cambria Math" panose="02040503050406030204" pitchFamily="18" charset="0"/>
                              </a:rPr>
                              <m:t>𝐟𝐢𝐧𝐚𝐧𝐳𝐢𝐚𝐫𝐢</m:t>
                            </m:r>
                          </m:den>
                        </m:f>
                      </m:oMath>
                    </m:oMathPara>
                  </a14:m>
                  <a:endParaRPr lang="it-IT" b="1" dirty="0">
                    <a:solidFill>
                      <a:schemeClr val="tx1">
                        <a:lumMod val="75000"/>
                        <a:lumOff val="25000"/>
                      </a:schemeClr>
                    </a:solidFill>
                    <a:latin typeface="Century Gothic" panose="020B0502020202020204" pitchFamily="34" charset="0"/>
                  </a:endParaRPr>
                </a:p>
              </p:txBody>
            </p:sp>
          </mc:Choice>
          <mc:Fallback xmlns="">
            <p:sp>
              <p:nvSpPr>
                <p:cNvPr id="5" name="Rettangolo 4">
                  <a:extLst>
                    <a:ext uri="{FF2B5EF4-FFF2-40B4-BE49-F238E27FC236}">
                      <a16:creationId xmlns:a16="http://schemas.microsoft.com/office/drawing/2014/main" id="{BD40D0BF-45CA-494A-8155-1DFFB1F8B511}"/>
                    </a:ext>
                  </a:extLst>
                </p:cNvPr>
                <p:cNvSpPr>
                  <a:spLocks noRot="1" noChangeAspect="1" noMove="1" noResize="1" noEditPoints="1" noAdjustHandles="1" noChangeArrowheads="1" noChangeShapeType="1" noTextEdit="1"/>
                </p:cNvSpPr>
                <p:nvPr/>
              </p:nvSpPr>
              <p:spPr>
                <a:xfrm>
                  <a:off x="4147655" y="1977889"/>
                  <a:ext cx="2226892" cy="618439"/>
                </a:xfrm>
                <a:prstGeom prst="rect">
                  <a:avLst/>
                </a:prstGeom>
                <a:blipFill>
                  <a:blip r:embed="rId3"/>
                  <a:stretch>
                    <a:fillRect b="-2174"/>
                  </a:stretch>
                </a:blipFill>
                <a:ln>
                  <a:noFill/>
                </a:ln>
              </p:spPr>
              <p:txBody>
                <a:bodyPr/>
                <a:lstStyle/>
                <a:p>
                  <a:r>
                    <a:rPr lang="it-IT">
                      <a:noFill/>
                    </a:rPr>
                    <a:t> </a:t>
                  </a:r>
                </a:p>
              </p:txBody>
            </p:sp>
          </mc:Fallback>
        </mc:AlternateContent>
      </p:grpSp>
      <p:sp>
        <p:nvSpPr>
          <p:cNvPr id="2" name="CasellaDiTesto 1">
            <a:extLst>
              <a:ext uri="{FF2B5EF4-FFF2-40B4-BE49-F238E27FC236}">
                <a16:creationId xmlns:a16="http://schemas.microsoft.com/office/drawing/2014/main" id="{4BF6F3CA-EF97-4DC6-A52B-B4DB70C13B47}"/>
              </a:ext>
            </a:extLst>
          </p:cNvPr>
          <p:cNvSpPr txBox="1"/>
          <p:nvPr/>
        </p:nvSpPr>
        <p:spPr>
          <a:xfrm>
            <a:off x="1698173" y="1892700"/>
            <a:ext cx="2351314" cy="861774"/>
          </a:xfrm>
          <a:prstGeom prst="rect">
            <a:avLst/>
          </a:prstGeom>
          <a:ln>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it-IT" sz="1600" b="1" dirty="0">
                <a:solidFill>
                  <a:srgbClr val="C00000"/>
                </a:solidFill>
                <a:latin typeface="Century Gothic" panose="020B0502020202020204" pitchFamily="34" charset="0"/>
              </a:rPr>
              <a:t>Indice di copertura degli oneri finanziari</a:t>
            </a:r>
          </a:p>
          <a:p>
            <a:pPr algn="ctr"/>
            <a:r>
              <a:rPr lang="it-IT" sz="1600" b="1" dirty="0">
                <a:solidFill>
                  <a:srgbClr val="C00000"/>
                </a:solidFill>
                <a:latin typeface="Century Gothic" panose="020B0502020202020204" pitchFamily="34" charset="0"/>
              </a:rPr>
              <a:t>(</a:t>
            </a:r>
            <a:r>
              <a:rPr lang="it-IT" sz="1600" b="1" dirty="0" err="1">
                <a:solidFill>
                  <a:srgbClr val="C00000"/>
                </a:solidFill>
                <a:latin typeface="Century Gothic" panose="020B0502020202020204" pitchFamily="34" charset="0"/>
              </a:rPr>
              <a:t>Interest</a:t>
            </a:r>
            <a:r>
              <a:rPr lang="it-IT" sz="1600" b="1" dirty="0">
                <a:solidFill>
                  <a:srgbClr val="C00000"/>
                </a:solidFill>
                <a:latin typeface="Century Gothic" panose="020B0502020202020204" pitchFamily="34" charset="0"/>
              </a:rPr>
              <a:t> coverage)</a:t>
            </a:r>
          </a:p>
        </p:txBody>
      </p:sp>
    </p:spTree>
    <p:extLst>
      <p:ext uri="{BB962C8B-B14F-4D97-AF65-F5344CB8AC3E}">
        <p14:creationId xmlns:p14="http://schemas.microsoft.com/office/powerpoint/2010/main" val="378772048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Ancora sull’indebitamento</a:t>
            </a:r>
          </a:p>
        </p:txBody>
      </p:sp>
      <p:sp>
        <p:nvSpPr>
          <p:cNvPr id="13" name="Text Box 2">
            <a:extLst>
              <a:ext uri="{FF2B5EF4-FFF2-40B4-BE49-F238E27FC236}">
                <a16:creationId xmlns:a16="http://schemas.microsoft.com/office/drawing/2014/main" id="{935F7052-1D25-4CD6-9431-AC8B3EC29FB2}"/>
              </a:ext>
            </a:extLst>
          </p:cNvPr>
          <p:cNvSpPr txBox="1">
            <a:spLocks noChangeArrowheads="1"/>
          </p:cNvSpPr>
          <p:nvPr/>
        </p:nvSpPr>
        <p:spPr bwMode="auto">
          <a:xfrm>
            <a:off x="323850" y="1052513"/>
            <a:ext cx="8569325"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spcBef>
                <a:spcPct val="0"/>
              </a:spcBef>
              <a:spcAft>
                <a:spcPct val="0"/>
              </a:spcAft>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Il grado di indebitamento è usualmente misurato anche mediante il seguente quoziente (che troveremo anche più avanti, in occasione della scomposizione del ROE), noto anche come “</a:t>
            </a:r>
            <a:r>
              <a:rPr lang="it-IT" altLang="it-IT" sz="1800" b="1" dirty="0">
                <a:solidFill>
                  <a:schemeClr val="tx1">
                    <a:lumMod val="75000"/>
                    <a:lumOff val="25000"/>
                  </a:schemeClr>
                </a:solidFill>
                <a:latin typeface="Century Gothic" panose="020B0502020202020204" pitchFamily="34" charset="0"/>
                <a:cs typeface="Arial" panose="020B0604020202020204" pitchFamily="34" charset="0"/>
              </a:rPr>
              <a:t>Financial leverage ratio”</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a:t>
            </a:r>
          </a:p>
        </p:txBody>
      </p:sp>
      <p:graphicFrame>
        <p:nvGraphicFramePr>
          <p:cNvPr id="15" name="Group 40">
            <a:extLst>
              <a:ext uri="{FF2B5EF4-FFF2-40B4-BE49-F238E27FC236}">
                <a16:creationId xmlns:a16="http://schemas.microsoft.com/office/drawing/2014/main" id="{1EDE7F3D-AB5E-4FE8-95EC-58ECDCD024C1}"/>
              </a:ext>
            </a:extLst>
          </p:cNvPr>
          <p:cNvGraphicFramePr>
            <a:graphicFrameLocks/>
          </p:cNvGraphicFramePr>
          <p:nvPr>
            <p:extLst>
              <p:ext uri="{D42A27DB-BD31-4B8C-83A1-F6EECF244321}">
                <p14:modId xmlns:p14="http://schemas.microsoft.com/office/powerpoint/2010/main" val="3554060845"/>
              </p:ext>
            </p:extLst>
          </p:nvPr>
        </p:nvGraphicFramePr>
        <p:xfrm>
          <a:off x="1979612" y="2161032"/>
          <a:ext cx="5184775" cy="889065"/>
        </p:xfrm>
        <a:graphic>
          <a:graphicData uri="http://schemas.openxmlformats.org/drawingml/2006/table">
            <a:tbl>
              <a:tblPr/>
              <a:tblGrid>
                <a:gridCol w="1133475">
                  <a:extLst>
                    <a:ext uri="{9D8B030D-6E8A-4147-A177-3AD203B41FA5}">
                      <a16:colId xmlns:a16="http://schemas.microsoft.com/office/drawing/2014/main" val="4024061278"/>
                    </a:ext>
                  </a:extLst>
                </a:gridCol>
                <a:gridCol w="363537">
                  <a:extLst>
                    <a:ext uri="{9D8B030D-6E8A-4147-A177-3AD203B41FA5}">
                      <a16:colId xmlns:a16="http://schemas.microsoft.com/office/drawing/2014/main" val="3021071088"/>
                    </a:ext>
                  </a:extLst>
                </a:gridCol>
                <a:gridCol w="1322388">
                  <a:extLst>
                    <a:ext uri="{9D8B030D-6E8A-4147-A177-3AD203B41FA5}">
                      <a16:colId xmlns:a16="http://schemas.microsoft.com/office/drawing/2014/main" val="2427910473"/>
                    </a:ext>
                  </a:extLst>
                </a:gridCol>
                <a:gridCol w="582612">
                  <a:extLst>
                    <a:ext uri="{9D8B030D-6E8A-4147-A177-3AD203B41FA5}">
                      <a16:colId xmlns:a16="http://schemas.microsoft.com/office/drawing/2014/main" val="453178363"/>
                    </a:ext>
                  </a:extLst>
                </a:gridCol>
                <a:gridCol w="523875">
                  <a:extLst>
                    <a:ext uri="{9D8B030D-6E8A-4147-A177-3AD203B41FA5}">
                      <a16:colId xmlns:a16="http://schemas.microsoft.com/office/drawing/2014/main" val="2550591861"/>
                    </a:ext>
                  </a:extLst>
                </a:gridCol>
                <a:gridCol w="1258888">
                  <a:extLst>
                    <a:ext uri="{9D8B030D-6E8A-4147-A177-3AD203B41FA5}">
                      <a16:colId xmlns:a16="http://schemas.microsoft.com/office/drawing/2014/main" val="1896160221"/>
                    </a:ext>
                  </a:extLst>
                </a:gridCol>
              </a:tblGrid>
              <a:tr h="277813">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CI</a:t>
                      </a:r>
                    </a:p>
                  </a:txBody>
                  <a:tcPr horzOverflow="overflow">
                    <a:lnL w="28575" cap="flat" cmpd="sng" algn="ctr">
                      <a:noFill/>
                      <a:prstDash val="solid"/>
                      <a:round/>
                      <a:headEnd type="none" w="med" len="med"/>
                      <a:tailEnd type="none" w="med" len="med"/>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endParaRPr kumimoji="0" lang="it-IT" altLang="it-IT" sz="20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MP + P</a:t>
                      </a:r>
                    </a:p>
                  </a:txBody>
                  <a:tcPr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endParaRPr kumimoji="0" lang="it-IT" altLang="it-IT" sz="20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endParaRPr kumimoji="0" lang="it-IT" altLang="it-IT" sz="20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P</a:t>
                      </a:r>
                    </a:p>
                  </a:txBody>
                  <a:tcPr horzOverflow="overflow">
                    <a:lnL>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2978774803"/>
                  </a:ext>
                </a:extLst>
              </a:tr>
              <a:tr h="279400">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horzOverflow="overflow">
                    <a:lnL w="28575" cap="flat" cmpd="sng" algn="ctr">
                      <a:noFill/>
                      <a:prstDash val="solid"/>
                      <a:round/>
                      <a:headEnd type="none" w="med" len="med"/>
                      <a:tailEnd type="none" w="med" len="med"/>
                    </a:lnL>
                    <a:lnR>
                      <a:noFill/>
                    </a:lnR>
                    <a:lnT>
                      <a:noFill/>
                    </a:lnT>
                    <a:lnB>
                      <a:noFill/>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1+</a:t>
                      </a:r>
                    </a:p>
                  </a:txBody>
                  <a:tcPr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horzOverflow="overflow">
                    <a:lnL>
                      <a:noFill/>
                    </a:lnL>
                    <a:lnR w="28575" cap="flat" cmpd="sng" algn="ctr">
                      <a:noFill/>
                      <a:prstDash val="solid"/>
                      <a:round/>
                      <a:headEnd type="none" w="med" len="med"/>
                      <a:tailEnd type="none" w="med" len="med"/>
                    </a:lnR>
                    <a:lnT>
                      <a:noFill/>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2884000499"/>
                  </a:ext>
                </a:extLst>
              </a:tr>
              <a:tr h="277813">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MP</a:t>
                      </a:r>
                    </a:p>
                  </a:txBody>
                  <a:tcPr horzOverflow="overflow">
                    <a:lnL w="28575" cap="flat" cmpd="sng" algn="ctr">
                      <a:noFill/>
                      <a:prstDash val="solid"/>
                      <a:round/>
                      <a:headEnd type="none" w="med" len="med"/>
                      <a:tailEnd type="none" w="med" len="med"/>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endParaRPr kumimoji="0" lang="it-IT"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MP</a:t>
                      </a:r>
                    </a:p>
                  </a:txBody>
                  <a:tcPr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endPar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endPar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65000"/>
                        </a:lnSpc>
                        <a:spcBef>
                          <a:spcPts val="1000"/>
                        </a:spcBef>
                        <a:spcAft>
                          <a:spcPts val="1400"/>
                        </a:spcAft>
                        <a:buClr>
                          <a:srgbClr val="000000"/>
                        </a:buClr>
                        <a:buSzPct val="100000"/>
                        <a:buFont typeface="Wingdings" panose="05000000000000000000" pitchFamily="2" charset="2"/>
                        <a:buNone/>
                        <a:tabLst/>
                      </a:pPr>
                      <a:r>
                        <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MP</a:t>
                      </a:r>
                    </a:p>
                  </a:txBody>
                  <a:tcPr horzOverflow="overflow">
                    <a:lnL>
                      <a:noFill/>
                    </a:lnL>
                    <a:lnR w="28575" cap="flat" cmpd="sng" algn="ctr">
                      <a:noFill/>
                      <a:prstDash val="solid"/>
                      <a:round/>
                      <a:headEnd type="none" w="med" len="med"/>
                      <a:tailEnd type="none" w="med" len="med"/>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1261633433"/>
                  </a:ext>
                </a:extLst>
              </a:tr>
            </a:tbl>
          </a:graphicData>
        </a:graphic>
      </p:graphicFrame>
      <p:sp>
        <p:nvSpPr>
          <p:cNvPr id="19" name="Text Box 28">
            <a:extLst>
              <a:ext uri="{FF2B5EF4-FFF2-40B4-BE49-F238E27FC236}">
                <a16:creationId xmlns:a16="http://schemas.microsoft.com/office/drawing/2014/main" id="{08225271-8863-43FA-A019-B5901FAED7CF}"/>
              </a:ext>
            </a:extLst>
          </p:cNvPr>
          <p:cNvSpPr txBox="1">
            <a:spLocks noChangeArrowheads="1"/>
          </p:cNvSpPr>
          <p:nvPr/>
        </p:nvSpPr>
        <p:spPr bwMode="auto">
          <a:xfrm>
            <a:off x="323850" y="3429000"/>
            <a:ext cx="85693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spcBef>
                <a:spcPct val="0"/>
              </a:spcBef>
              <a:spcAft>
                <a:spcPct val="0"/>
              </a:spcAft>
              <a:buFont typeface="Wingdings" panose="05000000000000000000" pitchFamily="2" charset="2"/>
              <a:buNone/>
            </a:pPr>
            <a:r>
              <a:rPr lang="it-IT" altLang="it-IT" sz="1800">
                <a:solidFill>
                  <a:schemeClr val="tx1">
                    <a:lumMod val="75000"/>
                    <a:lumOff val="25000"/>
                  </a:schemeClr>
                </a:solidFill>
                <a:latin typeface="Century Gothic" panose="020B0502020202020204" pitchFamily="34" charset="0"/>
                <a:cs typeface="Arial" panose="020B0604020202020204" pitchFamily="34" charset="0"/>
              </a:rPr>
              <a:t>in cui ritroviamo il nostro “Rapporto di indebitamento”, dato da P/MP. </a:t>
            </a:r>
          </a:p>
        </p:txBody>
      </p:sp>
      <p:sp>
        <p:nvSpPr>
          <p:cNvPr id="21" name="Text Box 29">
            <a:extLst>
              <a:ext uri="{FF2B5EF4-FFF2-40B4-BE49-F238E27FC236}">
                <a16:creationId xmlns:a16="http://schemas.microsoft.com/office/drawing/2014/main" id="{510A74DB-912B-4B42-828C-69CEB8CB0AE2}"/>
              </a:ext>
            </a:extLst>
          </p:cNvPr>
          <p:cNvSpPr txBox="1">
            <a:spLocks noChangeArrowheads="1"/>
          </p:cNvSpPr>
          <p:nvPr/>
        </p:nvSpPr>
        <p:spPr bwMode="auto">
          <a:xfrm>
            <a:off x="323850" y="4005263"/>
            <a:ext cx="8569325" cy="1461923"/>
          </a:xfrm>
          <a:prstGeom prst="rect">
            <a:avLst/>
          </a:prstGeom>
          <a:noFill/>
          <a:ln w="12700">
            <a:solidFill>
              <a:srgbClr val="C00000"/>
            </a:solidFill>
            <a:prstDash val="dash"/>
            <a:miter lim="800000"/>
            <a:headEnd/>
            <a:tailEnd/>
          </a:ln>
        </p:spPr>
        <p:style>
          <a:lnRef idx="1">
            <a:schemeClr val="accent3"/>
          </a:lnRef>
          <a:fillRef idx="3">
            <a:schemeClr val="accent3"/>
          </a:fillRef>
          <a:effectRef idx="2">
            <a:schemeClr val="accent3"/>
          </a:effectRef>
          <a:fontRef idx="minor">
            <a:schemeClr val="lt1"/>
          </a:fontRef>
        </p:style>
        <p:txBody>
          <a:bodyPr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spcBef>
                <a:spcPct val="0"/>
              </a:spcBef>
              <a:spcAft>
                <a:spcPct val="0"/>
              </a:spcAft>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Quando il quoziente è:</a:t>
            </a:r>
          </a:p>
          <a:p>
            <a:pPr marL="285750" indent="-285750" algn="just" defTabSz="449263" eaLnBrk="1" fontAlgn="base">
              <a:spcBef>
                <a:spcPts val="600"/>
              </a:spcBef>
              <a:spcAft>
                <a:spcPts val="600"/>
              </a:spcAft>
              <a:buFont typeface="Arial" panose="020B0604020202020204" pitchFamily="34" charset="0"/>
              <a:buChar char="•"/>
            </a:pP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pari a 1</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l’azienda non si finanzia con capitale di terzi;</a:t>
            </a:r>
          </a:p>
          <a:p>
            <a:pPr marL="285750" indent="-285750" algn="just" defTabSz="449263" eaLnBrk="1" fontAlgn="base">
              <a:spcBef>
                <a:spcPts val="600"/>
              </a:spcBef>
              <a:spcAft>
                <a:spcPts val="600"/>
              </a:spcAft>
              <a:buFont typeface="Arial" panose="020B0604020202020204" pitchFamily="34" charset="0"/>
              <a:buChar char="•"/>
            </a:pP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pari a 2</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vi è uguaglianza tra capitale di terzi e capitale proprio;</a:t>
            </a:r>
          </a:p>
          <a:p>
            <a:pPr marL="285750" indent="-285750" algn="just" defTabSz="449263" eaLnBrk="1" fontAlgn="base">
              <a:spcBef>
                <a:spcPts val="600"/>
              </a:spcBef>
              <a:spcAft>
                <a:spcPts val="600"/>
              </a:spcAft>
              <a:buFont typeface="Arial" panose="020B0604020202020204" pitchFamily="34" charset="0"/>
              <a:buChar char="•"/>
            </a:pP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maggiore di 2</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si verifica una prevalenza dal capitale di terzi sul capitale proprio.</a:t>
            </a:r>
          </a:p>
        </p:txBody>
      </p:sp>
    </p:spTree>
    <p:extLst>
      <p:ext uri="{BB962C8B-B14F-4D97-AF65-F5344CB8AC3E}">
        <p14:creationId xmlns:p14="http://schemas.microsoft.com/office/powerpoint/2010/main" val="724178551"/>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85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Margine di struttura</a:t>
            </a:r>
          </a:p>
        </p:txBody>
      </p:sp>
      <p:sp>
        <p:nvSpPr>
          <p:cNvPr id="10" name="Rectangle 2">
            <a:extLst>
              <a:ext uri="{FF2B5EF4-FFF2-40B4-BE49-F238E27FC236}">
                <a16:creationId xmlns:a16="http://schemas.microsoft.com/office/drawing/2014/main" id="{3418C5A9-A3E3-46E2-8293-66C4A4382EBD}"/>
              </a:ext>
            </a:extLst>
          </p:cNvPr>
          <p:cNvSpPr txBox="1">
            <a:spLocks noChangeArrowheads="1"/>
          </p:cNvSpPr>
          <p:nvPr/>
        </p:nvSpPr>
        <p:spPr>
          <a:xfrm>
            <a:off x="215106" y="681272"/>
            <a:ext cx="8713788" cy="3598863"/>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defTabSz="1042988">
              <a:lnSpc>
                <a:spcPct val="70000"/>
              </a:lnSpc>
              <a:spcBef>
                <a:spcPct val="40000"/>
              </a:spcBef>
              <a:spcAft>
                <a:spcPct val="0"/>
              </a:spcAft>
              <a:buFont typeface="Wingdings" panose="05000000000000000000" pitchFamily="2" charset="2"/>
              <a:buNone/>
            </a:pPr>
            <a:r>
              <a:rPr lang="it-IT" altLang="it-IT" sz="1600" dirty="0">
                <a:latin typeface="Century Gothic" panose="020B0502020202020204" pitchFamily="34" charset="0"/>
              </a:rPr>
              <a:t>Il </a:t>
            </a:r>
            <a:r>
              <a:rPr lang="it-IT" altLang="it-IT" sz="1600" b="1" dirty="0">
                <a:solidFill>
                  <a:srgbClr val="993300"/>
                </a:solidFill>
                <a:latin typeface="Century Gothic" panose="020B0502020202020204" pitchFamily="34" charset="0"/>
              </a:rPr>
              <a:t>margine di struttura (primario)</a:t>
            </a:r>
            <a:r>
              <a:rPr lang="it-IT" altLang="it-IT" sz="1600" dirty="0">
                <a:latin typeface="Century Gothic" panose="020B0502020202020204" pitchFamily="34" charset="0"/>
              </a:rPr>
              <a:t> </a:t>
            </a:r>
            <a:r>
              <a:rPr lang="it-IT" altLang="it-IT" sz="1600" dirty="0">
                <a:solidFill>
                  <a:schemeClr val="tx1">
                    <a:lumMod val="75000"/>
                    <a:lumOff val="25000"/>
                  </a:schemeClr>
                </a:solidFill>
                <a:latin typeface="Century Gothic" panose="020B0502020202020204" pitchFamily="34" charset="0"/>
              </a:rPr>
              <a:t>è dato dalla seguente differenza:</a:t>
            </a:r>
          </a:p>
          <a:p>
            <a:pPr marL="0" indent="0" algn="ctr" defTabSz="1042988">
              <a:lnSpc>
                <a:spcPct val="70000"/>
              </a:lnSpc>
              <a:spcBef>
                <a:spcPct val="40000"/>
              </a:spcBef>
              <a:spcAft>
                <a:spcPct val="0"/>
              </a:spcAft>
              <a:buFont typeface="Wingdings" panose="05000000000000000000" pitchFamily="2" charset="2"/>
              <a:buNone/>
            </a:pPr>
            <a:r>
              <a:rPr lang="it-IT" altLang="it-IT" sz="1600" b="1" dirty="0">
                <a:solidFill>
                  <a:srgbClr val="C00000"/>
                </a:solidFill>
                <a:latin typeface="Century Gothic" panose="020B0502020202020204" pitchFamily="34" charset="0"/>
              </a:rPr>
              <a:t>MS </a:t>
            </a:r>
            <a:r>
              <a:rPr lang="it-IT" altLang="it-IT" sz="1600" b="1" baseline="30000" dirty="0">
                <a:solidFill>
                  <a:srgbClr val="C00000"/>
                </a:solidFill>
                <a:latin typeface="Century Gothic" panose="020B0502020202020204" pitchFamily="34" charset="0"/>
              </a:rPr>
              <a:t>(1)</a:t>
            </a:r>
            <a:r>
              <a:rPr lang="it-IT" altLang="it-IT" sz="1600" b="1" dirty="0">
                <a:solidFill>
                  <a:srgbClr val="C00000"/>
                </a:solidFill>
                <a:latin typeface="Century Gothic" panose="020B0502020202020204" pitchFamily="34" charset="0"/>
              </a:rPr>
              <a:t>= </a:t>
            </a:r>
            <a:r>
              <a:rPr lang="it-IT" altLang="it-IT" sz="1600" b="1" dirty="0">
                <a:solidFill>
                  <a:schemeClr val="tx1">
                    <a:lumMod val="75000"/>
                    <a:lumOff val="25000"/>
                  </a:schemeClr>
                </a:solidFill>
                <a:latin typeface="Century Gothic" panose="020B0502020202020204" pitchFamily="34" charset="0"/>
              </a:rPr>
              <a:t>Mezzi propri (MP) – Attivo fisso (AF)</a:t>
            </a:r>
          </a:p>
          <a:p>
            <a:pPr marL="0" indent="0" algn="just" defTabSz="1042988">
              <a:lnSpc>
                <a:spcPct val="70000"/>
              </a:lnSpc>
              <a:spcBef>
                <a:spcPct val="40000"/>
              </a:spcBef>
              <a:spcAft>
                <a:spcPct val="0"/>
              </a:spcAft>
              <a:buFont typeface="Wingdings" panose="05000000000000000000" pitchFamily="2" charset="2"/>
              <a:buNone/>
            </a:pPr>
            <a:endParaRPr lang="it-IT" altLang="it-IT" sz="1600" dirty="0">
              <a:solidFill>
                <a:schemeClr val="tx1">
                  <a:lumMod val="75000"/>
                  <a:lumOff val="25000"/>
                </a:schemeClr>
              </a:solidFill>
              <a:latin typeface="Century Gothic" panose="020B0502020202020204" pitchFamily="34" charset="0"/>
            </a:endParaRPr>
          </a:p>
          <a:p>
            <a:pPr marL="0" indent="0" algn="just" defTabSz="1042988">
              <a:lnSpc>
                <a:spcPct val="70000"/>
              </a:lnSpc>
              <a:spcBef>
                <a:spcPct val="40000"/>
              </a:spcBef>
              <a:spcAft>
                <a:spcPct val="0"/>
              </a:spcAft>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Si può calcolare anche una seconda versione del margine in esame (detta generalmente “</a:t>
            </a:r>
            <a:r>
              <a:rPr lang="it-IT" altLang="it-IT" sz="1600" b="1" dirty="0">
                <a:solidFill>
                  <a:schemeClr val="accent2">
                    <a:lumMod val="50000"/>
                  </a:schemeClr>
                </a:solidFill>
                <a:latin typeface="Century Gothic" panose="020B0502020202020204" pitchFamily="34" charset="0"/>
              </a:rPr>
              <a:t>Margine di struttura secondario</a:t>
            </a:r>
            <a:r>
              <a:rPr lang="it-IT" altLang="it-IT" sz="1600" dirty="0">
                <a:solidFill>
                  <a:schemeClr val="tx1">
                    <a:lumMod val="75000"/>
                    <a:lumOff val="25000"/>
                  </a:schemeClr>
                </a:solidFill>
                <a:latin typeface="Century Gothic" panose="020B0502020202020204" pitchFamily="34" charset="0"/>
              </a:rPr>
              <a:t>” o di “secondo livello”) attraverso la seguente formula:</a:t>
            </a:r>
          </a:p>
          <a:p>
            <a:pPr marL="0" indent="0" algn="ctr" defTabSz="1042988">
              <a:lnSpc>
                <a:spcPct val="70000"/>
              </a:lnSpc>
              <a:spcBef>
                <a:spcPct val="65000"/>
              </a:spcBef>
              <a:spcAft>
                <a:spcPct val="0"/>
              </a:spcAft>
              <a:buFont typeface="Wingdings" panose="05000000000000000000" pitchFamily="2" charset="2"/>
              <a:buNone/>
            </a:pPr>
            <a:r>
              <a:rPr lang="it-IT" altLang="it-IT" sz="1600" b="1" dirty="0">
                <a:solidFill>
                  <a:srgbClr val="C00000"/>
                </a:solidFill>
                <a:latin typeface="Century Gothic" panose="020B0502020202020204" pitchFamily="34" charset="0"/>
              </a:rPr>
              <a:t>MS </a:t>
            </a:r>
            <a:r>
              <a:rPr lang="it-IT" altLang="it-IT" sz="1600" b="1" baseline="30000" dirty="0">
                <a:solidFill>
                  <a:srgbClr val="C00000"/>
                </a:solidFill>
                <a:latin typeface="Century Gothic" panose="020B0502020202020204" pitchFamily="34" charset="0"/>
              </a:rPr>
              <a:t>(2)</a:t>
            </a:r>
            <a:r>
              <a:rPr lang="it-IT" altLang="it-IT" sz="1600" b="1" dirty="0">
                <a:solidFill>
                  <a:srgbClr val="C00000"/>
                </a:solidFill>
                <a:latin typeface="Century Gothic" panose="020B0502020202020204" pitchFamily="34" charset="0"/>
              </a:rPr>
              <a:t> </a:t>
            </a:r>
            <a:r>
              <a:rPr lang="it-IT" altLang="it-IT" sz="1600" b="1" dirty="0">
                <a:solidFill>
                  <a:schemeClr val="tx1">
                    <a:lumMod val="75000"/>
                    <a:lumOff val="25000"/>
                  </a:schemeClr>
                </a:solidFill>
                <a:latin typeface="Century Gothic" panose="020B0502020202020204" pitchFamily="34" charset="0"/>
              </a:rPr>
              <a:t>= Mezzi </a:t>
            </a:r>
            <a:r>
              <a:rPr lang="it-IT" altLang="it-IT" sz="1600" b="1" dirty="0" err="1">
                <a:solidFill>
                  <a:schemeClr val="tx1">
                    <a:lumMod val="75000"/>
                    <a:lumOff val="25000"/>
                  </a:schemeClr>
                </a:solidFill>
                <a:latin typeface="Century Gothic" panose="020B0502020202020204" pitchFamily="34" charset="0"/>
              </a:rPr>
              <a:t>pr</a:t>
            </a:r>
            <a:r>
              <a:rPr lang="it-IT" altLang="it-IT" sz="1600" b="1" dirty="0">
                <a:solidFill>
                  <a:schemeClr val="tx1">
                    <a:lumMod val="75000"/>
                    <a:lumOff val="25000"/>
                  </a:schemeClr>
                </a:solidFill>
                <a:latin typeface="Century Gothic" panose="020B0502020202020204" pitchFamily="34" charset="0"/>
              </a:rPr>
              <a:t>. (MP) + Passivo a medio e lungo t. (</a:t>
            </a:r>
            <a:r>
              <a:rPr lang="it-IT" altLang="it-IT" sz="1600" b="1" dirty="0" err="1">
                <a:solidFill>
                  <a:schemeClr val="tx1">
                    <a:lumMod val="75000"/>
                    <a:lumOff val="25000"/>
                  </a:schemeClr>
                </a:solidFill>
                <a:latin typeface="Century Gothic" panose="020B0502020202020204" pitchFamily="34" charset="0"/>
              </a:rPr>
              <a:t>Pml</a:t>
            </a:r>
            <a:r>
              <a:rPr lang="it-IT" altLang="it-IT" sz="1600" b="1" dirty="0">
                <a:solidFill>
                  <a:schemeClr val="tx1">
                    <a:lumMod val="75000"/>
                    <a:lumOff val="25000"/>
                  </a:schemeClr>
                </a:solidFill>
                <a:latin typeface="Century Gothic" panose="020B0502020202020204" pitchFamily="34" charset="0"/>
              </a:rPr>
              <a:t>) – </a:t>
            </a:r>
            <a:r>
              <a:rPr lang="it-IT" altLang="it-IT" sz="1600" b="1" dirty="0" err="1">
                <a:solidFill>
                  <a:schemeClr val="tx1">
                    <a:lumMod val="75000"/>
                    <a:lumOff val="25000"/>
                  </a:schemeClr>
                </a:solidFill>
                <a:latin typeface="Century Gothic" panose="020B0502020202020204" pitchFamily="34" charset="0"/>
              </a:rPr>
              <a:t>Att</a:t>
            </a:r>
            <a:r>
              <a:rPr lang="it-IT" altLang="it-IT" sz="1600" b="1" dirty="0">
                <a:solidFill>
                  <a:schemeClr val="tx1">
                    <a:lumMod val="75000"/>
                    <a:lumOff val="25000"/>
                  </a:schemeClr>
                </a:solidFill>
                <a:latin typeface="Century Gothic" panose="020B0502020202020204" pitchFamily="34" charset="0"/>
              </a:rPr>
              <a:t>. fisso (AF)</a:t>
            </a:r>
          </a:p>
          <a:p>
            <a:pPr marL="0" indent="0" algn="just" defTabSz="1042988">
              <a:lnSpc>
                <a:spcPct val="70000"/>
              </a:lnSpc>
              <a:spcBef>
                <a:spcPct val="40000"/>
              </a:spcBef>
              <a:spcAft>
                <a:spcPct val="0"/>
              </a:spcAft>
              <a:buFont typeface="Wingdings" panose="05000000000000000000" pitchFamily="2" charset="2"/>
              <a:buNone/>
            </a:pPr>
            <a:endParaRPr lang="it-IT" altLang="it-IT" sz="1600" dirty="0">
              <a:solidFill>
                <a:schemeClr val="tx1">
                  <a:lumMod val="75000"/>
                  <a:lumOff val="25000"/>
                </a:schemeClr>
              </a:solidFill>
              <a:latin typeface="Century Gothic" panose="020B0502020202020204" pitchFamily="34" charset="0"/>
            </a:endParaRPr>
          </a:p>
          <a:p>
            <a:pPr marL="0" indent="0" algn="just" defTabSz="1042988">
              <a:lnSpc>
                <a:spcPct val="70000"/>
              </a:lnSpc>
              <a:spcBef>
                <a:spcPct val="40000"/>
              </a:spcBef>
              <a:spcAft>
                <a:spcPct val="0"/>
              </a:spcAft>
              <a:buFont typeface="Wingdings" panose="05000000000000000000" pitchFamily="2" charset="2"/>
              <a:buNone/>
            </a:pPr>
            <a:endParaRPr lang="it-IT" altLang="it-IT" sz="1600" dirty="0">
              <a:solidFill>
                <a:schemeClr val="tx1">
                  <a:lumMod val="75000"/>
                  <a:lumOff val="25000"/>
                </a:schemeClr>
              </a:solidFill>
              <a:latin typeface="Century Gothic" panose="020B0502020202020204" pitchFamily="34" charset="0"/>
            </a:endParaRPr>
          </a:p>
          <a:p>
            <a:pPr marL="0" indent="0" algn="just" defTabSz="1042988">
              <a:lnSpc>
                <a:spcPct val="70000"/>
              </a:lnSpc>
              <a:spcBef>
                <a:spcPct val="40000"/>
              </a:spcBef>
              <a:spcAft>
                <a:spcPct val="0"/>
              </a:spcAft>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Il margine fornisce una misura delle modalità di copertura dell’attivo fisso.</a:t>
            </a:r>
          </a:p>
          <a:p>
            <a:pPr marL="0" indent="0" algn="just" defTabSz="1042988">
              <a:lnSpc>
                <a:spcPct val="70000"/>
              </a:lnSpc>
              <a:spcBef>
                <a:spcPct val="40000"/>
              </a:spcBef>
              <a:spcAft>
                <a:spcPct val="0"/>
              </a:spcAft>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Se MS </a:t>
            </a:r>
            <a:r>
              <a:rPr lang="it-IT" altLang="it-IT" sz="1600" baseline="30000" dirty="0">
                <a:solidFill>
                  <a:schemeClr val="tx1">
                    <a:lumMod val="75000"/>
                    <a:lumOff val="25000"/>
                  </a:schemeClr>
                </a:solidFill>
                <a:latin typeface="Century Gothic" panose="020B0502020202020204" pitchFamily="34" charset="0"/>
              </a:rPr>
              <a:t>(1)</a:t>
            </a:r>
            <a:r>
              <a:rPr lang="it-IT" altLang="it-IT" sz="1600" dirty="0">
                <a:solidFill>
                  <a:schemeClr val="tx1">
                    <a:lumMod val="75000"/>
                    <a:lumOff val="25000"/>
                  </a:schemeClr>
                </a:solidFill>
                <a:latin typeface="Century Gothic" panose="020B0502020202020204" pitchFamily="34" charset="0"/>
              </a:rPr>
              <a:t> &gt; 0, l’azienda è dotata di un buon grado di capitalizzazione (da valutare in relazione all’ammontare del valore assoluto dell’indicatore stesso, e all’andamento tendenziale dei risultati economici di periodo);</a:t>
            </a:r>
          </a:p>
          <a:p>
            <a:pPr marL="0" indent="0" algn="just" defTabSz="1042988">
              <a:lnSpc>
                <a:spcPct val="70000"/>
              </a:lnSpc>
              <a:spcBef>
                <a:spcPct val="40000"/>
              </a:spcBef>
              <a:spcAft>
                <a:spcPct val="0"/>
              </a:spcAft>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Se MS </a:t>
            </a:r>
            <a:r>
              <a:rPr lang="it-IT" altLang="it-IT" sz="1600" baseline="30000" dirty="0">
                <a:solidFill>
                  <a:schemeClr val="tx1">
                    <a:lumMod val="75000"/>
                    <a:lumOff val="25000"/>
                  </a:schemeClr>
                </a:solidFill>
                <a:latin typeface="Century Gothic" panose="020B0502020202020204" pitchFamily="34" charset="0"/>
              </a:rPr>
              <a:t>(1)</a:t>
            </a:r>
            <a:r>
              <a:rPr lang="it-IT" altLang="it-IT" sz="1600" dirty="0">
                <a:solidFill>
                  <a:schemeClr val="tx1">
                    <a:lumMod val="75000"/>
                    <a:lumOff val="25000"/>
                  </a:schemeClr>
                </a:solidFill>
                <a:latin typeface="Century Gothic" panose="020B0502020202020204" pitchFamily="34" charset="0"/>
              </a:rPr>
              <a:t> &lt; 0, l’azienda ha un modesto grado di capitalizzazione, da approfondire attraverso ulteriori indagini (ad esempio, determinando MS </a:t>
            </a:r>
            <a:r>
              <a:rPr lang="it-IT" altLang="it-IT" sz="1600" baseline="30000" dirty="0">
                <a:solidFill>
                  <a:schemeClr val="tx1">
                    <a:lumMod val="75000"/>
                    <a:lumOff val="25000"/>
                  </a:schemeClr>
                </a:solidFill>
                <a:latin typeface="Century Gothic" panose="020B0502020202020204" pitchFamily="34" charset="0"/>
              </a:rPr>
              <a:t>(2)</a:t>
            </a:r>
            <a:r>
              <a:rPr lang="it-IT" altLang="it-IT" sz="1600" dirty="0">
                <a:solidFill>
                  <a:schemeClr val="tx1">
                    <a:lumMod val="75000"/>
                    <a:lumOff val="25000"/>
                  </a:schemeClr>
                </a:solidFill>
                <a:latin typeface="Century Gothic" panose="020B0502020202020204" pitchFamily="34" charset="0"/>
              </a:rPr>
              <a:t>).</a:t>
            </a:r>
          </a:p>
        </p:txBody>
      </p:sp>
      <p:sp>
        <p:nvSpPr>
          <p:cNvPr id="11" name="Rectangle 5">
            <a:extLst>
              <a:ext uri="{FF2B5EF4-FFF2-40B4-BE49-F238E27FC236}">
                <a16:creationId xmlns:a16="http://schemas.microsoft.com/office/drawing/2014/main" id="{03D2E50D-007A-4B74-B7EF-E2E944EC725B}"/>
              </a:ext>
            </a:extLst>
          </p:cNvPr>
          <p:cNvSpPr>
            <a:spLocks noChangeArrowheads="1"/>
          </p:cNvSpPr>
          <p:nvPr/>
        </p:nvSpPr>
        <p:spPr bwMode="auto">
          <a:xfrm>
            <a:off x="179388" y="4732880"/>
            <a:ext cx="8785225"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80000"/>
              </a:lnSpc>
              <a:spcBef>
                <a:spcPct val="25000"/>
              </a:spcBef>
              <a:buFont typeface="Wingdings" panose="05000000000000000000" pitchFamily="2" charset="2"/>
              <a:buNone/>
            </a:pPr>
            <a:r>
              <a:rPr lang="it-IT" altLang="it-IT" sz="1600" i="1" dirty="0">
                <a:solidFill>
                  <a:srgbClr val="FF3300"/>
                </a:solidFill>
                <a:latin typeface="Century Gothic" panose="020B0502020202020204" pitchFamily="34" charset="0"/>
              </a:rPr>
              <a:t>Situazione ottimale</a:t>
            </a:r>
            <a:r>
              <a:rPr lang="it-IT" altLang="it-IT" sz="1600" i="1" dirty="0">
                <a:solidFill>
                  <a:schemeClr val="tx1"/>
                </a:solidFill>
                <a:latin typeface="Century Gothic" panose="020B0502020202020204" pitchFamily="34" charset="0"/>
              </a:rPr>
              <a:t>: </a:t>
            </a:r>
            <a:r>
              <a:rPr lang="it-IT" altLang="it-IT" sz="1600" dirty="0">
                <a:solidFill>
                  <a:schemeClr val="tx1"/>
                </a:solidFill>
                <a:latin typeface="Century Gothic" panose="020B0502020202020204" pitchFamily="34" charset="0"/>
              </a:rPr>
              <a:t>MS </a:t>
            </a:r>
            <a:r>
              <a:rPr lang="it-IT" altLang="it-IT" sz="1600" baseline="30000" dirty="0">
                <a:solidFill>
                  <a:schemeClr val="tx1"/>
                </a:solidFill>
                <a:latin typeface="Century Gothic" panose="020B0502020202020204" pitchFamily="34" charset="0"/>
              </a:rPr>
              <a:t>(1)  </a:t>
            </a:r>
            <a:r>
              <a:rPr lang="it-IT" altLang="it-IT" sz="1600" dirty="0">
                <a:solidFill>
                  <a:schemeClr val="tx1"/>
                </a:solidFill>
                <a:latin typeface="Century Gothic" panose="020B0502020202020204" pitchFamily="34" charset="0"/>
              </a:rPr>
              <a:t>&gt; 0</a:t>
            </a:r>
            <a:r>
              <a:rPr lang="it-IT" altLang="it-IT" sz="1600" i="1" dirty="0">
                <a:solidFill>
                  <a:schemeClr val="tx1"/>
                </a:solidFill>
                <a:latin typeface="Century Gothic" panose="020B0502020202020204" pitchFamily="34" charset="0"/>
              </a:rPr>
              <a:t> </a:t>
            </a:r>
          </a:p>
          <a:p>
            <a:pPr algn="just" eaLnBrk="1">
              <a:lnSpc>
                <a:spcPct val="80000"/>
              </a:lnSpc>
              <a:spcBef>
                <a:spcPct val="25000"/>
              </a:spcBef>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Può sussistere equilibrio con MS </a:t>
            </a:r>
            <a:r>
              <a:rPr lang="it-IT" altLang="it-IT" sz="1600" baseline="30000" dirty="0">
                <a:solidFill>
                  <a:schemeClr val="tx1">
                    <a:lumMod val="75000"/>
                    <a:lumOff val="25000"/>
                  </a:schemeClr>
                </a:solidFill>
                <a:latin typeface="Century Gothic" panose="020B0502020202020204" pitchFamily="34" charset="0"/>
              </a:rPr>
              <a:t>(1)  </a:t>
            </a:r>
            <a:r>
              <a:rPr lang="it-IT" altLang="it-IT" sz="1600" dirty="0">
                <a:solidFill>
                  <a:schemeClr val="tx1">
                    <a:lumMod val="75000"/>
                    <a:lumOff val="25000"/>
                  </a:schemeClr>
                </a:solidFill>
                <a:latin typeface="Century Gothic" panose="020B0502020202020204" pitchFamily="34" charset="0"/>
              </a:rPr>
              <a:t>&lt; 0</a:t>
            </a:r>
            <a:r>
              <a:rPr lang="it-IT" altLang="it-IT" sz="1600" i="1" dirty="0">
                <a:solidFill>
                  <a:schemeClr val="tx1">
                    <a:lumMod val="75000"/>
                    <a:lumOff val="25000"/>
                  </a:schemeClr>
                </a:solidFill>
                <a:latin typeface="Century Gothic" panose="020B0502020202020204" pitchFamily="34" charset="0"/>
              </a:rPr>
              <a:t>  </a:t>
            </a:r>
            <a:r>
              <a:rPr lang="it-IT" altLang="it-IT" sz="1600" dirty="0">
                <a:solidFill>
                  <a:schemeClr val="tx1">
                    <a:lumMod val="75000"/>
                    <a:lumOff val="25000"/>
                  </a:schemeClr>
                </a:solidFill>
                <a:latin typeface="Century Gothic" panose="020B0502020202020204" pitchFamily="34" charset="0"/>
              </a:rPr>
              <a:t>quando MS </a:t>
            </a:r>
            <a:r>
              <a:rPr lang="it-IT" altLang="it-IT" sz="1600" baseline="30000" dirty="0">
                <a:solidFill>
                  <a:schemeClr val="tx1">
                    <a:lumMod val="75000"/>
                    <a:lumOff val="25000"/>
                  </a:schemeClr>
                </a:solidFill>
                <a:latin typeface="Century Gothic" panose="020B0502020202020204" pitchFamily="34" charset="0"/>
              </a:rPr>
              <a:t>(2)  </a:t>
            </a:r>
            <a:r>
              <a:rPr lang="it-IT" altLang="it-IT" sz="1600" dirty="0">
                <a:solidFill>
                  <a:schemeClr val="tx1">
                    <a:lumMod val="75000"/>
                    <a:lumOff val="25000"/>
                  </a:schemeClr>
                </a:solidFill>
                <a:latin typeface="Century Gothic" panose="020B0502020202020204" pitchFamily="34" charset="0"/>
              </a:rPr>
              <a:t>&gt; 0</a:t>
            </a:r>
            <a:r>
              <a:rPr lang="it-IT" altLang="it-IT" sz="1600" i="1" dirty="0">
                <a:solidFill>
                  <a:schemeClr val="tx1">
                    <a:lumMod val="75000"/>
                    <a:lumOff val="25000"/>
                  </a:schemeClr>
                </a:solidFill>
                <a:latin typeface="Century Gothic" panose="020B0502020202020204" pitchFamily="34" charset="0"/>
              </a:rPr>
              <a:t> </a:t>
            </a:r>
          </a:p>
          <a:p>
            <a:pPr algn="just" eaLnBrk="1">
              <a:lnSpc>
                <a:spcPct val="80000"/>
              </a:lnSpc>
              <a:spcBef>
                <a:spcPct val="25000"/>
              </a:spcBef>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Il MS </a:t>
            </a:r>
            <a:r>
              <a:rPr lang="it-IT" altLang="it-IT" sz="1600" baseline="30000" dirty="0">
                <a:solidFill>
                  <a:schemeClr val="tx1">
                    <a:lumMod val="75000"/>
                    <a:lumOff val="25000"/>
                  </a:schemeClr>
                </a:solidFill>
                <a:latin typeface="Century Gothic" panose="020B0502020202020204" pitchFamily="34" charset="0"/>
              </a:rPr>
              <a:t>(2)  </a:t>
            </a:r>
            <a:r>
              <a:rPr lang="it-IT" altLang="it-IT" sz="1600" dirty="0">
                <a:solidFill>
                  <a:schemeClr val="tx1">
                    <a:lumMod val="75000"/>
                    <a:lumOff val="25000"/>
                  </a:schemeClr>
                </a:solidFill>
                <a:latin typeface="Century Gothic" panose="020B0502020202020204" pitchFamily="34" charset="0"/>
              </a:rPr>
              <a:t>&lt; 0 è un segnale di disequilibrio strutturale. L’azienda finanzia parte dell’attivo fisso con risorse di terzi  a breve termine, la cui permanenza o rinnovabilità non è certa. Se ciò accadesse, si dovrebbero liquidare parte degli investimenti per far fronte agli impegni a breve o rinegoziare (se possibile) i finanziamenti a condizioni probabilmente più sfavorevoli rispetto a quelle attuali.</a:t>
            </a:r>
          </a:p>
        </p:txBody>
      </p:sp>
    </p:spTree>
    <p:extLst>
      <p:ext uri="{BB962C8B-B14F-4D97-AF65-F5344CB8AC3E}">
        <p14:creationId xmlns:p14="http://schemas.microsoft.com/office/powerpoint/2010/main" val="303418797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Margine di struttura</a:t>
            </a:r>
          </a:p>
        </p:txBody>
      </p:sp>
      <p:grpSp>
        <p:nvGrpSpPr>
          <p:cNvPr id="29" name="Gruppo 28">
            <a:extLst>
              <a:ext uri="{FF2B5EF4-FFF2-40B4-BE49-F238E27FC236}">
                <a16:creationId xmlns:a16="http://schemas.microsoft.com/office/drawing/2014/main" id="{E5B1DBF6-8E5E-4EDD-BBAF-D53E4A1BA12D}"/>
              </a:ext>
            </a:extLst>
          </p:cNvPr>
          <p:cNvGrpSpPr/>
          <p:nvPr/>
        </p:nvGrpSpPr>
        <p:grpSpPr>
          <a:xfrm>
            <a:off x="393634" y="943491"/>
            <a:ext cx="6553200" cy="4105275"/>
            <a:chOff x="1403351" y="836613"/>
            <a:chExt cx="6553200" cy="4105275"/>
          </a:xfrm>
        </p:grpSpPr>
        <p:sp>
          <p:nvSpPr>
            <p:cNvPr id="30" name="Rectangle 5">
              <a:extLst>
                <a:ext uri="{FF2B5EF4-FFF2-40B4-BE49-F238E27FC236}">
                  <a16:creationId xmlns:a16="http://schemas.microsoft.com/office/drawing/2014/main" id="{472962DB-12E5-4727-8B0D-6235D76CE7DA}"/>
                </a:ext>
              </a:extLst>
            </p:cNvPr>
            <p:cNvSpPr>
              <a:spLocks noChangeArrowheads="1"/>
            </p:cNvSpPr>
            <p:nvPr/>
          </p:nvSpPr>
          <p:spPr bwMode="auto">
            <a:xfrm>
              <a:off x="4681538" y="1304925"/>
              <a:ext cx="3275012" cy="12461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a:solidFill>
                    <a:schemeClr val="tx1"/>
                  </a:solidFill>
                  <a:latin typeface="Century Gothic" panose="020B0502020202020204" pitchFamily="34" charset="0"/>
                  <a:cs typeface="Arial" panose="020B0604020202020204" pitchFamily="34" charset="0"/>
                </a:rPr>
                <a:t>Mezzi propri (MP)</a:t>
              </a:r>
              <a:br>
                <a:rPr lang="it-IT" altLang="it-IT" sz="1600">
                  <a:solidFill>
                    <a:schemeClr val="tx1"/>
                  </a:solidFill>
                  <a:latin typeface="Century Gothic" panose="020B0502020202020204" pitchFamily="34" charset="0"/>
                  <a:cs typeface="Arial" panose="020B0604020202020204" pitchFamily="34" charset="0"/>
                </a:rPr>
              </a:br>
              <a:r>
                <a:rPr lang="it-IT" altLang="it-IT" sz="1400">
                  <a:solidFill>
                    <a:schemeClr val="tx1"/>
                  </a:solidFill>
                  <a:latin typeface="Century Gothic" panose="020B0502020202020204" pitchFamily="34" charset="0"/>
                  <a:cs typeface="Arial" panose="020B0604020202020204" pitchFamily="34" charset="0"/>
                </a:rPr>
                <a:t>(Patrimonio netto)</a:t>
              </a:r>
            </a:p>
          </p:txBody>
        </p:sp>
        <p:grpSp>
          <p:nvGrpSpPr>
            <p:cNvPr id="33" name="Group 8">
              <a:extLst>
                <a:ext uri="{FF2B5EF4-FFF2-40B4-BE49-F238E27FC236}">
                  <a16:creationId xmlns:a16="http://schemas.microsoft.com/office/drawing/2014/main" id="{91FC77A9-7093-4F14-B138-D178D2D1D2C9}"/>
                </a:ext>
              </a:extLst>
            </p:cNvPr>
            <p:cNvGrpSpPr>
              <a:grpSpLocks/>
            </p:cNvGrpSpPr>
            <p:nvPr/>
          </p:nvGrpSpPr>
          <p:grpSpPr bwMode="auto">
            <a:xfrm>
              <a:off x="1403351" y="836613"/>
              <a:ext cx="6553200" cy="4105275"/>
              <a:chOff x="884" y="838"/>
              <a:chExt cx="4128" cy="2620"/>
            </a:xfrm>
          </p:grpSpPr>
          <p:sp>
            <p:nvSpPr>
              <p:cNvPr id="34" name="Text Box 9">
                <a:extLst>
                  <a:ext uri="{FF2B5EF4-FFF2-40B4-BE49-F238E27FC236}">
                    <a16:creationId xmlns:a16="http://schemas.microsoft.com/office/drawing/2014/main" id="{A8EB0CF2-04D1-4F56-86D9-CC5E4AB8EE87}"/>
                  </a:ext>
                </a:extLst>
              </p:cNvPr>
              <p:cNvSpPr txBox="1">
                <a:spLocks noChangeArrowheads="1"/>
              </p:cNvSpPr>
              <p:nvPr/>
            </p:nvSpPr>
            <p:spPr bwMode="auto">
              <a:xfrm>
                <a:off x="1429" y="838"/>
                <a:ext cx="792" cy="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4" rIns="91408" bIns="45704">
                <a:spAutoFit/>
              </a:bodyPr>
              <a:lstStyle/>
              <a:p>
                <a:pPr hangingPunct="1">
                  <a:lnSpc>
                    <a:spcPct val="100000"/>
                  </a:lnSpc>
                  <a:buClrTx/>
                  <a:buSzTx/>
                  <a:buFontTx/>
                  <a:buNone/>
                </a:pPr>
                <a:r>
                  <a:rPr lang="it-IT" altLang="it-IT" sz="2000" dirty="0">
                    <a:solidFill>
                      <a:schemeClr val="tx1">
                        <a:lumMod val="65000"/>
                        <a:lumOff val="35000"/>
                      </a:schemeClr>
                    </a:solidFill>
                    <a:latin typeface="Century Gothic" panose="020B0502020202020204" pitchFamily="34" charset="0"/>
                    <a:cs typeface="Arial" panose="020B0604020202020204" pitchFamily="34" charset="0"/>
                  </a:rPr>
                  <a:t>Impieghi</a:t>
                </a:r>
              </a:p>
            </p:txBody>
          </p:sp>
          <p:sp>
            <p:nvSpPr>
              <p:cNvPr id="35" name="Text Box 10">
                <a:extLst>
                  <a:ext uri="{FF2B5EF4-FFF2-40B4-BE49-F238E27FC236}">
                    <a16:creationId xmlns:a16="http://schemas.microsoft.com/office/drawing/2014/main" id="{816A2DC9-6720-4D99-ABF8-B23556E5B3DE}"/>
                  </a:ext>
                </a:extLst>
              </p:cNvPr>
              <p:cNvSpPr txBox="1">
                <a:spLocks noChangeArrowheads="1"/>
              </p:cNvSpPr>
              <p:nvPr/>
            </p:nvSpPr>
            <p:spPr bwMode="auto">
              <a:xfrm>
                <a:off x="3745" y="845"/>
                <a:ext cx="487" cy="2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4" rIns="91408" bIns="45704">
                <a:spAutoFit/>
              </a:bodyPr>
              <a:lstStyle/>
              <a:p>
                <a:pPr hangingPunct="1">
                  <a:lnSpc>
                    <a:spcPct val="100000"/>
                  </a:lnSpc>
                  <a:buClrTx/>
                  <a:buSzTx/>
                  <a:buFontTx/>
                  <a:buNone/>
                </a:pPr>
                <a:r>
                  <a:rPr lang="it-IT" altLang="it-IT" sz="2000">
                    <a:solidFill>
                      <a:schemeClr val="tx1">
                        <a:lumMod val="65000"/>
                        <a:lumOff val="35000"/>
                      </a:schemeClr>
                    </a:solidFill>
                    <a:latin typeface="Century Gothic" panose="020B0502020202020204" pitchFamily="34" charset="0"/>
                    <a:cs typeface="Arial" panose="020B0604020202020204" pitchFamily="34" charset="0"/>
                  </a:rPr>
                  <a:t>Fonti</a:t>
                </a:r>
              </a:p>
            </p:txBody>
          </p:sp>
          <p:sp>
            <p:nvSpPr>
              <p:cNvPr id="36" name="Rectangle 11">
                <a:extLst>
                  <a:ext uri="{FF2B5EF4-FFF2-40B4-BE49-F238E27FC236}">
                    <a16:creationId xmlns:a16="http://schemas.microsoft.com/office/drawing/2014/main" id="{9CC8291C-C263-44DC-8B42-9296457B8B29}"/>
                  </a:ext>
                </a:extLst>
              </p:cNvPr>
              <p:cNvSpPr>
                <a:spLocks noChangeArrowheads="1"/>
              </p:cNvSpPr>
              <p:nvPr/>
            </p:nvSpPr>
            <p:spPr bwMode="auto">
              <a:xfrm>
                <a:off x="884" y="1132"/>
                <a:ext cx="2065" cy="49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Imm.ni </a:t>
                </a:r>
                <a:r>
                  <a:rPr lang="it-IT" altLang="it-IT" sz="1600" dirty="0" err="1">
                    <a:solidFill>
                      <a:schemeClr val="tx1">
                        <a:lumMod val="65000"/>
                        <a:lumOff val="35000"/>
                      </a:schemeClr>
                    </a:solidFill>
                    <a:latin typeface="Century Gothic" panose="020B0502020202020204" pitchFamily="34" charset="0"/>
                    <a:cs typeface="Arial" panose="020B0604020202020204" pitchFamily="34" charset="0"/>
                  </a:rPr>
                  <a:t>tec</a:t>
                </a: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 materiali (</a:t>
                </a:r>
                <a:r>
                  <a:rPr lang="it-IT" altLang="it-IT" sz="1600" dirty="0" err="1">
                    <a:solidFill>
                      <a:schemeClr val="tx1">
                        <a:lumMod val="65000"/>
                        <a:lumOff val="35000"/>
                      </a:schemeClr>
                    </a:solidFill>
                    <a:latin typeface="Century Gothic" panose="020B0502020202020204" pitchFamily="34" charset="0"/>
                    <a:cs typeface="Arial" panose="020B0604020202020204" pitchFamily="34" charset="0"/>
                  </a:rPr>
                  <a:t>Itm</a:t>
                </a: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a:t>
                </a:r>
              </a:p>
              <a:p>
                <a:pPr algn="ctr" defTabSz="914400" eaLnBrk="1" hangingPunct="1">
                  <a:lnSpc>
                    <a:spcPct val="9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Imm.ni </a:t>
                </a:r>
                <a:r>
                  <a:rPr lang="it-IT" altLang="it-IT" sz="1600" dirty="0" err="1">
                    <a:solidFill>
                      <a:schemeClr val="tx1">
                        <a:lumMod val="65000"/>
                        <a:lumOff val="35000"/>
                      </a:schemeClr>
                    </a:solidFill>
                    <a:latin typeface="Century Gothic" panose="020B0502020202020204" pitchFamily="34" charset="0"/>
                    <a:cs typeface="Arial" panose="020B0604020202020204" pitchFamily="34" charset="0"/>
                  </a:rPr>
                  <a:t>tec</a:t>
                </a: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 immateriali (</a:t>
                </a:r>
                <a:r>
                  <a:rPr lang="it-IT" altLang="it-IT" sz="1600" dirty="0" err="1">
                    <a:solidFill>
                      <a:schemeClr val="tx1">
                        <a:lumMod val="65000"/>
                        <a:lumOff val="35000"/>
                      </a:schemeClr>
                    </a:solidFill>
                    <a:latin typeface="Century Gothic" panose="020B0502020202020204" pitchFamily="34" charset="0"/>
                    <a:cs typeface="Arial" panose="020B0604020202020204" pitchFamily="34" charset="0"/>
                  </a:rPr>
                  <a:t>Iti</a:t>
                </a: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a:t>
                </a:r>
              </a:p>
              <a:p>
                <a:pPr algn="ctr" defTabSz="914400" eaLnBrk="1" hangingPunct="1">
                  <a:lnSpc>
                    <a:spcPct val="9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Imm.ni finanziarie (If)</a:t>
                </a:r>
              </a:p>
            </p:txBody>
          </p:sp>
          <p:sp>
            <p:nvSpPr>
              <p:cNvPr id="37" name="Rectangle 12">
                <a:extLst>
                  <a:ext uri="{FF2B5EF4-FFF2-40B4-BE49-F238E27FC236}">
                    <a16:creationId xmlns:a16="http://schemas.microsoft.com/office/drawing/2014/main" id="{9002BEA8-5624-4798-8324-05E367F477B1}"/>
                  </a:ext>
                </a:extLst>
              </p:cNvPr>
              <p:cNvSpPr>
                <a:spLocks noChangeArrowheads="1"/>
              </p:cNvSpPr>
              <p:nvPr/>
            </p:nvSpPr>
            <p:spPr bwMode="auto">
              <a:xfrm>
                <a:off x="884" y="1639"/>
                <a:ext cx="2065" cy="44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Disponibilità </a:t>
                </a:r>
              </a:p>
              <a:p>
                <a:pPr algn="ctr" defTabSz="914400" eaLnBrk="1" hangingPunct="1">
                  <a:lnSpc>
                    <a:spcPct val="100000"/>
                  </a:lnSpc>
                  <a:buClrTx/>
                  <a:buSzTx/>
                  <a:buFontTx/>
                  <a:buNone/>
                </a:pPr>
                <a:r>
                  <a:rPr lang="it-IT" altLang="it-IT" sz="1600" dirty="0">
                    <a:solidFill>
                      <a:schemeClr val="tx1">
                        <a:lumMod val="65000"/>
                        <a:lumOff val="35000"/>
                      </a:schemeClr>
                    </a:solidFill>
                    <a:latin typeface="Century Gothic" panose="020B0502020202020204" pitchFamily="34" charset="0"/>
                    <a:cs typeface="Arial" panose="020B0604020202020204" pitchFamily="34" charset="0"/>
                  </a:rPr>
                  <a:t>(Rimanenze, risconti attivi) (M)</a:t>
                </a:r>
              </a:p>
            </p:txBody>
          </p:sp>
          <p:sp>
            <p:nvSpPr>
              <p:cNvPr id="38" name="Rectangle 13">
                <a:extLst>
                  <a:ext uri="{FF2B5EF4-FFF2-40B4-BE49-F238E27FC236}">
                    <a16:creationId xmlns:a16="http://schemas.microsoft.com/office/drawing/2014/main" id="{1842B32A-00C2-4DAB-BF22-64358530A924}"/>
                  </a:ext>
                </a:extLst>
              </p:cNvPr>
              <p:cNvSpPr>
                <a:spLocks noChangeArrowheads="1"/>
              </p:cNvSpPr>
              <p:nvPr/>
            </p:nvSpPr>
            <p:spPr bwMode="auto">
              <a:xfrm>
                <a:off x="884" y="2084"/>
                <a:ext cx="2065" cy="49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Liquidità differite (Ld)</a:t>
                </a:r>
              </a:p>
            </p:txBody>
          </p:sp>
          <p:sp>
            <p:nvSpPr>
              <p:cNvPr id="39" name="Rectangle 14">
                <a:extLst>
                  <a:ext uri="{FF2B5EF4-FFF2-40B4-BE49-F238E27FC236}">
                    <a16:creationId xmlns:a16="http://schemas.microsoft.com/office/drawing/2014/main" id="{6C0411A1-3890-4A6E-835F-2586C4DE0AF4}"/>
                  </a:ext>
                </a:extLst>
              </p:cNvPr>
              <p:cNvSpPr>
                <a:spLocks noChangeArrowheads="1"/>
              </p:cNvSpPr>
              <p:nvPr/>
            </p:nvSpPr>
            <p:spPr bwMode="auto">
              <a:xfrm>
                <a:off x="884" y="2581"/>
                <a:ext cx="2065" cy="43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Liquidità immediate (Li)</a:t>
                </a:r>
              </a:p>
            </p:txBody>
          </p:sp>
          <p:sp>
            <p:nvSpPr>
              <p:cNvPr id="40" name="Rectangle 15">
                <a:extLst>
                  <a:ext uri="{FF2B5EF4-FFF2-40B4-BE49-F238E27FC236}">
                    <a16:creationId xmlns:a16="http://schemas.microsoft.com/office/drawing/2014/main" id="{6521B750-CC67-4C52-AECD-C60214DA2A8A}"/>
                  </a:ext>
                </a:extLst>
              </p:cNvPr>
              <p:cNvSpPr>
                <a:spLocks noChangeArrowheads="1"/>
              </p:cNvSpPr>
              <p:nvPr/>
            </p:nvSpPr>
            <p:spPr bwMode="auto">
              <a:xfrm>
                <a:off x="884" y="3016"/>
                <a:ext cx="2065" cy="44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b="1">
                    <a:solidFill>
                      <a:schemeClr val="tx1">
                        <a:lumMod val="65000"/>
                        <a:lumOff val="35000"/>
                      </a:schemeClr>
                    </a:solidFill>
                    <a:latin typeface="Century Gothic" panose="020B0502020202020204" pitchFamily="34" charset="0"/>
                    <a:cs typeface="Arial" panose="020B0604020202020204" pitchFamily="34" charset="0"/>
                  </a:rPr>
                  <a:t>Capitale investito (CI) (*)</a:t>
                </a:r>
              </a:p>
            </p:txBody>
          </p:sp>
          <p:sp>
            <p:nvSpPr>
              <p:cNvPr id="41" name="Rectangle 16">
                <a:extLst>
                  <a:ext uri="{FF2B5EF4-FFF2-40B4-BE49-F238E27FC236}">
                    <a16:creationId xmlns:a16="http://schemas.microsoft.com/office/drawing/2014/main" id="{42A575E3-5F3D-4C76-A0BB-953C49088150}"/>
                  </a:ext>
                </a:extLst>
              </p:cNvPr>
              <p:cNvSpPr>
                <a:spLocks noChangeArrowheads="1"/>
              </p:cNvSpPr>
              <p:nvPr/>
            </p:nvSpPr>
            <p:spPr bwMode="auto">
              <a:xfrm>
                <a:off x="2949" y="1916"/>
                <a:ext cx="2063" cy="53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Passività consolidate (Pml)</a:t>
                </a:r>
              </a:p>
            </p:txBody>
          </p:sp>
          <p:sp>
            <p:nvSpPr>
              <p:cNvPr id="42" name="Rectangle 17">
                <a:extLst>
                  <a:ext uri="{FF2B5EF4-FFF2-40B4-BE49-F238E27FC236}">
                    <a16:creationId xmlns:a16="http://schemas.microsoft.com/office/drawing/2014/main" id="{6A2F5591-60BC-4A67-A068-0E1A1B2C6BB4}"/>
                  </a:ext>
                </a:extLst>
              </p:cNvPr>
              <p:cNvSpPr>
                <a:spLocks noChangeArrowheads="1"/>
              </p:cNvSpPr>
              <p:nvPr/>
            </p:nvSpPr>
            <p:spPr bwMode="auto">
              <a:xfrm>
                <a:off x="2949" y="2450"/>
                <a:ext cx="2063" cy="56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a:solidFill>
                      <a:schemeClr val="tx1">
                        <a:lumMod val="65000"/>
                        <a:lumOff val="35000"/>
                      </a:schemeClr>
                    </a:solidFill>
                    <a:latin typeface="Century Gothic" panose="020B0502020202020204" pitchFamily="34" charset="0"/>
                    <a:cs typeface="Arial" panose="020B0604020202020204" pitchFamily="34" charset="0"/>
                  </a:rPr>
                  <a:t>Passività correnti (Pb)</a:t>
                </a:r>
              </a:p>
            </p:txBody>
          </p:sp>
          <p:sp>
            <p:nvSpPr>
              <p:cNvPr id="43" name="Rectangle 18">
                <a:extLst>
                  <a:ext uri="{FF2B5EF4-FFF2-40B4-BE49-F238E27FC236}">
                    <a16:creationId xmlns:a16="http://schemas.microsoft.com/office/drawing/2014/main" id="{8F8BC9DE-8B54-4B21-A466-7D45E6AD1ACB}"/>
                  </a:ext>
                </a:extLst>
              </p:cNvPr>
              <p:cNvSpPr>
                <a:spLocks noChangeArrowheads="1"/>
              </p:cNvSpPr>
              <p:nvPr/>
            </p:nvSpPr>
            <p:spPr bwMode="auto">
              <a:xfrm>
                <a:off x="2949" y="3016"/>
                <a:ext cx="2063" cy="44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600" b="1">
                    <a:solidFill>
                      <a:schemeClr val="tx1">
                        <a:lumMod val="65000"/>
                        <a:lumOff val="35000"/>
                      </a:schemeClr>
                    </a:solidFill>
                    <a:latin typeface="Century Gothic" panose="020B0502020202020204" pitchFamily="34" charset="0"/>
                    <a:cs typeface="Arial" panose="020B0604020202020204" pitchFamily="34" charset="0"/>
                  </a:rPr>
                  <a:t>Capitale di finanziamento (CF)</a:t>
                </a:r>
              </a:p>
            </p:txBody>
          </p:sp>
        </p:grpSp>
      </p:grpSp>
      <p:cxnSp>
        <p:nvCxnSpPr>
          <p:cNvPr id="3" name="Connettore a gomito 2">
            <a:extLst>
              <a:ext uri="{FF2B5EF4-FFF2-40B4-BE49-F238E27FC236}">
                <a16:creationId xmlns:a16="http://schemas.microsoft.com/office/drawing/2014/main" id="{6D67CB4F-2A7A-467A-B727-A66A28646E01}"/>
              </a:ext>
            </a:extLst>
          </p:cNvPr>
          <p:cNvCxnSpPr>
            <a:cxnSpLocks/>
          </p:cNvCxnSpPr>
          <p:nvPr/>
        </p:nvCxnSpPr>
        <p:spPr>
          <a:xfrm>
            <a:off x="393632" y="2187418"/>
            <a:ext cx="6553201" cy="1262876"/>
          </a:xfrm>
          <a:prstGeom prst="bentConnector3">
            <a:avLst/>
          </a:prstGeom>
          <a:ln w="28575">
            <a:solidFill>
              <a:srgbClr val="C00000"/>
            </a:solidFill>
            <a:prstDash val="lgDash"/>
          </a:ln>
        </p:spPr>
        <p:style>
          <a:lnRef idx="1">
            <a:schemeClr val="accent1"/>
          </a:lnRef>
          <a:fillRef idx="0">
            <a:schemeClr val="accent1"/>
          </a:fillRef>
          <a:effectRef idx="0">
            <a:schemeClr val="accent1"/>
          </a:effectRef>
          <a:fontRef idx="minor">
            <a:schemeClr val="tx1"/>
          </a:fontRef>
        </p:style>
      </p:cxnSp>
      <p:cxnSp>
        <p:nvCxnSpPr>
          <p:cNvPr id="49" name="Connettore a gomito 48">
            <a:extLst>
              <a:ext uri="{FF2B5EF4-FFF2-40B4-BE49-F238E27FC236}">
                <a16:creationId xmlns:a16="http://schemas.microsoft.com/office/drawing/2014/main" id="{FEB35DA7-4C5B-4926-A5F0-D6A8ABF2B004}"/>
              </a:ext>
            </a:extLst>
          </p:cNvPr>
          <p:cNvCxnSpPr>
            <a:cxnSpLocks/>
          </p:cNvCxnSpPr>
          <p:nvPr/>
        </p:nvCxnSpPr>
        <p:spPr>
          <a:xfrm>
            <a:off x="395619" y="2220367"/>
            <a:ext cx="6551214" cy="420432"/>
          </a:xfrm>
          <a:prstGeom prst="bentConnector3">
            <a:avLst/>
          </a:prstGeom>
          <a:ln w="28575">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53" name="Connettore diritto 52">
            <a:extLst>
              <a:ext uri="{FF2B5EF4-FFF2-40B4-BE49-F238E27FC236}">
                <a16:creationId xmlns:a16="http://schemas.microsoft.com/office/drawing/2014/main" id="{CCA1712A-8C18-4D54-AA0B-D241901295DF}"/>
              </a:ext>
            </a:extLst>
          </p:cNvPr>
          <p:cNvCxnSpPr>
            <a:cxnSpLocks/>
          </p:cNvCxnSpPr>
          <p:nvPr/>
        </p:nvCxnSpPr>
        <p:spPr>
          <a:xfrm>
            <a:off x="6948024" y="2198577"/>
            <a:ext cx="212088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5" name="Connettore diritto 54">
            <a:extLst>
              <a:ext uri="{FF2B5EF4-FFF2-40B4-BE49-F238E27FC236}">
                <a16:creationId xmlns:a16="http://schemas.microsoft.com/office/drawing/2014/main" id="{B988D14C-AAF1-403B-9F32-7DB413DE8C21}"/>
              </a:ext>
            </a:extLst>
          </p:cNvPr>
          <p:cNvCxnSpPr>
            <a:cxnSpLocks/>
          </p:cNvCxnSpPr>
          <p:nvPr/>
        </p:nvCxnSpPr>
        <p:spPr>
          <a:xfrm>
            <a:off x="6946833" y="2640103"/>
            <a:ext cx="212088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56" name="Connettore diritto 55">
            <a:extLst>
              <a:ext uri="{FF2B5EF4-FFF2-40B4-BE49-F238E27FC236}">
                <a16:creationId xmlns:a16="http://schemas.microsoft.com/office/drawing/2014/main" id="{1224CED9-6430-43D4-86F4-62AB5F6AE563}"/>
              </a:ext>
            </a:extLst>
          </p:cNvPr>
          <p:cNvCxnSpPr>
            <a:cxnSpLocks/>
          </p:cNvCxnSpPr>
          <p:nvPr/>
        </p:nvCxnSpPr>
        <p:spPr>
          <a:xfrm>
            <a:off x="6948024" y="3454342"/>
            <a:ext cx="2120880" cy="0"/>
          </a:xfrm>
          <a:prstGeom prst="line">
            <a:avLst/>
          </a:prstGeom>
          <a:ln w="28575">
            <a:solidFill>
              <a:srgbClr val="C00000"/>
            </a:solidFill>
            <a:prstDash val="lgDash"/>
          </a:ln>
        </p:spPr>
        <p:style>
          <a:lnRef idx="1">
            <a:schemeClr val="accent1"/>
          </a:lnRef>
          <a:fillRef idx="0">
            <a:schemeClr val="accent1"/>
          </a:fillRef>
          <a:effectRef idx="0">
            <a:schemeClr val="accent1"/>
          </a:effectRef>
          <a:fontRef idx="minor">
            <a:schemeClr val="tx1"/>
          </a:fontRef>
        </p:style>
      </p:cxnSp>
      <p:cxnSp>
        <p:nvCxnSpPr>
          <p:cNvPr id="60" name="Connettore 2 59">
            <a:extLst>
              <a:ext uri="{FF2B5EF4-FFF2-40B4-BE49-F238E27FC236}">
                <a16:creationId xmlns:a16="http://schemas.microsoft.com/office/drawing/2014/main" id="{FF7DFAC8-E33A-40F3-BB1F-635697C12057}"/>
              </a:ext>
            </a:extLst>
          </p:cNvPr>
          <p:cNvCxnSpPr/>
          <p:nvPr/>
        </p:nvCxnSpPr>
        <p:spPr>
          <a:xfrm>
            <a:off x="7148945" y="2237559"/>
            <a:ext cx="0" cy="38474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62" name="Connettore 2 61">
            <a:extLst>
              <a:ext uri="{FF2B5EF4-FFF2-40B4-BE49-F238E27FC236}">
                <a16:creationId xmlns:a16="http://schemas.microsoft.com/office/drawing/2014/main" id="{0DC3DAE4-85E7-4477-AC78-A9BACB57FF22}"/>
              </a:ext>
            </a:extLst>
          </p:cNvPr>
          <p:cNvCxnSpPr/>
          <p:nvPr/>
        </p:nvCxnSpPr>
        <p:spPr>
          <a:xfrm>
            <a:off x="8811491" y="2237559"/>
            <a:ext cx="0" cy="1212735"/>
          </a:xfrm>
          <a:prstGeom prst="straightConnector1">
            <a:avLst/>
          </a:prstGeom>
          <a:ln>
            <a:solidFill>
              <a:srgbClr val="C0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63" name="CasellaDiTesto 62">
            <a:extLst>
              <a:ext uri="{FF2B5EF4-FFF2-40B4-BE49-F238E27FC236}">
                <a16:creationId xmlns:a16="http://schemas.microsoft.com/office/drawing/2014/main" id="{FA111AAA-6D3C-44F7-BB6B-2CCAA5365D22}"/>
              </a:ext>
            </a:extLst>
          </p:cNvPr>
          <p:cNvSpPr txBox="1"/>
          <p:nvPr/>
        </p:nvSpPr>
        <p:spPr>
          <a:xfrm>
            <a:off x="7349867" y="2246316"/>
            <a:ext cx="1324402" cy="338554"/>
          </a:xfrm>
          <a:prstGeom prst="rect">
            <a:avLst/>
          </a:prstGeom>
          <a:ln>
            <a:noFill/>
          </a:ln>
        </p:spPr>
        <p:style>
          <a:lnRef idx="3">
            <a:schemeClr val="lt1"/>
          </a:lnRef>
          <a:fillRef idx="1">
            <a:schemeClr val="accent5"/>
          </a:fillRef>
          <a:effectRef idx="1">
            <a:schemeClr val="accent5"/>
          </a:effectRef>
          <a:fontRef idx="minor">
            <a:schemeClr val="lt1"/>
          </a:fontRef>
        </p:style>
        <p:txBody>
          <a:bodyPr wrap="none" rtlCol="0">
            <a:spAutoFit/>
          </a:bodyPr>
          <a:lstStyle/>
          <a:p>
            <a:r>
              <a:rPr lang="it-IT" sz="1600" dirty="0">
                <a:latin typeface="Century Gothic" panose="020B0502020202020204" pitchFamily="34" charset="0"/>
              </a:rPr>
              <a:t>VERSIONE 1</a:t>
            </a:r>
          </a:p>
        </p:txBody>
      </p:sp>
      <p:sp>
        <p:nvSpPr>
          <p:cNvPr id="64" name="CasellaDiTesto 63">
            <a:extLst>
              <a:ext uri="{FF2B5EF4-FFF2-40B4-BE49-F238E27FC236}">
                <a16:creationId xmlns:a16="http://schemas.microsoft.com/office/drawing/2014/main" id="{38390EC6-9F44-493C-95F3-EB1DDB6CB717}"/>
              </a:ext>
            </a:extLst>
          </p:cNvPr>
          <p:cNvSpPr txBox="1"/>
          <p:nvPr/>
        </p:nvSpPr>
        <p:spPr>
          <a:xfrm>
            <a:off x="7349867" y="2897362"/>
            <a:ext cx="1324402" cy="338554"/>
          </a:xfrm>
          <a:prstGeom prst="rect">
            <a:avLst/>
          </a:prstGeom>
          <a:solidFill>
            <a:srgbClr val="C00000"/>
          </a:solidFill>
          <a:ln>
            <a:noFill/>
          </a:ln>
        </p:spPr>
        <p:style>
          <a:lnRef idx="3">
            <a:schemeClr val="lt1"/>
          </a:lnRef>
          <a:fillRef idx="1">
            <a:schemeClr val="accent5"/>
          </a:fillRef>
          <a:effectRef idx="1">
            <a:schemeClr val="accent5"/>
          </a:effectRef>
          <a:fontRef idx="minor">
            <a:schemeClr val="lt1"/>
          </a:fontRef>
        </p:style>
        <p:txBody>
          <a:bodyPr wrap="none" rtlCol="0">
            <a:spAutoFit/>
          </a:bodyPr>
          <a:lstStyle/>
          <a:p>
            <a:r>
              <a:rPr lang="it-IT" sz="1600" dirty="0">
                <a:latin typeface="Century Gothic" panose="020B0502020202020204" pitchFamily="34" charset="0"/>
              </a:rPr>
              <a:t>VERSIONE 2</a:t>
            </a:r>
          </a:p>
        </p:txBody>
      </p:sp>
    </p:spTree>
    <p:extLst>
      <p:ext uri="{BB962C8B-B14F-4D97-AF65-F5344CB8AC3E}">
        <p14:creationId xmlns:p14="http://schemas.microsoft.com/office/powerpoint/2010/main" val="397676025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0586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fontScale="70000" lnSpcReduction="20000"/>
          </a:bodyPr>
          <a:lstStyle/>
          <a:p>
            <a:r>
              <a:rPr lang="it-IT" b="1" cap="all">
                <a:solidFill>
                  <a:srgbClr val="002060"/>
                </a:solidFill>
                <a:latin typeface="Century Gothic" panose="020B0502020202020204" pitchFamily="34" charset="0"/>
              </a:rPr>
              <a:t>Quoziente di struttura (o grado di copertura dell’attivo fisso – “Net worth to fixed ratio”)</a:t>
            </a:r>
            <a:endParaRPr lang="it-IT" b="1" cap="all" dirty="0">
              <a:solidFill>
                <a:srgbClr val="002060"/>
              </a:solidFill>
              <a:latin typeface="Century Gothic" panose="020B0502020202020204" pitchFamily="34" charset="0"/>
            </a:endParaRPr>
          </a:p>
        </p:txBody>
      </p:sp>
      <p:graphicFrame>
        <p:nvGraphicFramePr>
          <p:cNvPr id="28" name="Group 31">
            <a:extLst>
              <a:ext uri="{FF2B5EF4-FFF2-40B4-BE49-F238E27FC236}">
                <a16:creationId xmlns:a16="http://schemas.microsoft.com/office/drawing/2014/main" id="{FC2C84F4-821E-4FED-9AD2-50EB8BBF795B}"/>
              </a:ext>
            </a:extLst>
          </p:cNvPr>
          <p:cNvGraphicFramePr>
            <a:graphicFrameLocks/>
          </p:cNvGraphicFramePr>
          <p:nvPr>
            <p:extLst>
              <p:ext uri="{D42A27DB-BD31-4B8C-83A1-F6EECF244321}">
                <p14:modId xmlns:p14="http://schemas.microsoft.com/office/powerpoint/2010/main" val="1500343642"/>
              </p:ext>
            </p:extLst>
          </p:nvPr>
        </p:nvGraphicFramePr>
        <p:xfrm>
          <a:off x="1619250" y="1509713"/>
          <a:ext cx="5594931" cy="680277"/>
        </p:xfrm>
        <a:graphic>
          <a:graphicData uri="http://schemas.openxmlformats.org/drawingml/2006/table">
            <a:tbl>
              <a:tblPr/>
              <a:tblGrid>
                <a:gridCol w="1042988">
                  <a:extLst>
                    <a:ext uri="{9D8B030D-6E8A-4147-A177-3AD203B41FA5}">
                      <a16:colId xmlns:a16="http://schemas.microsoft.com/office/drawing/2014/main" val="3814606168"/>
                    </a:ext>
                  </a:extLst>
                </a:gridCol>
                <a:gridCol w="1549400">
                  <a:extLst>
                    <a:ext uri="{9D8B030D-6E8A-4147-A177-3AD203B41FA5}">
                      <a16:colId xmlns:a16="http://schemas.microsoft.com/office/drawing/2014/main" val="3953037300"/>
                    </a:ext>
                  </a:extLst>
                </a:gridCol>
                <a:gridCol w="1196975">
                  <a:extLst>
                    <a:ext uri="{9D8B030D-6E8A-4147-A177-3AD203B41FA5}">
                      <a16:colId xmlns:a16="http://schemas.microsoft.com/office/drawing/2014/main" val="1142464903"/>
                    </a:ext>
                  </a:extLst>
                </a:gridCol>
                <a:gridCol w="1393825">
                  <a:extLst>
                    <a:ext uri="{9D8B030D-6E8A-4147-A177-3AD203B41FA5}">
                      <a16:colId xmlns:a16="http://schemas.microsoft.com/office/drawing/2014/main" val="4063210032"/>
                    </a:ext>
                  </a:extLst>
                </a:gridCol>
                <a:gridCol w="205368">
                  <a:extLst>
                    <a:ext uri="{9D8B030D-6E8A-4147-A177-3AD203B41FA5}">
                      <a16:colId xmlns:a16="http://schemas.microsoft.com/office/drawing/2014/main" val="2609543297"/>
                    </a:ext>
                  </a:extLst>
                </a:gridCol>
                <a:gridCol w="206375">
                  <a:extLst>
                    <a:ext uri="{9D8B030D-6E8A-4147-A177-3AD203B41FA5}">
                      <a16:colId xmlns:a16="http://schemas.microsoft.com/office/drawing/2014/main" val="3397606804"/>
                    </a:ext>
                  </a:extLst>
                </a:gridCol>
              </a:tblGrid>
              <a:tr h="192088">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QS </a:t>
                      </a:r>
                      <a:r>
                        <a:rPr kumimoji="0" lang="it-IT" altLang="it-IT" sz="1600" b="1" i="0" u="none" strike="noStrike" cap="none" normalizeH="0" baseline="30000" dirty="0">
                          <a:ln>
                            <a:noFill/>
                          </a:ln>
                          <a:solidFill>
                            <a:srgbClr val="C00000"/>
                          </a:solidFill>
                          <a:effectLst/>
                          <a:latin typeface="Century Gothic" panose="020B0502020202020204" pitchFamily="34" charset="0"/>
                          <a:cs typeface="Lucida Sans Unicode" panose="020B0602030504020204" pitchFamily="34" charset="0"/>
                        </a:rPr>
                        <a:t>(1)</a:t>
                      </a:r>
                      <a:r>
                        <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 =</a:t>
                      </a:r>
                    </a:p>
                  </a:txBody>
                  <a:tcPr marL="89984" marR="89984" marT="0" marB="0" anchor="ctr" horzOverflow="overflow">
                    <a:lnL w="28575" cap="flat" cmpd="sng" algn="ctr">
                      <a:noFill/>
                      <a:prstDash val="solid"/>
                      <a:round/>
                      <a:headEnd type="none" w="med" len="med"/>
                      <a:tailEnd type="none" w="med" len="med"/>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MP</a:t>
                      </a: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QS </a:t>
                      </a:r>
                      <a:r>
                        <a:rPr kumimoji="0" lang="it-IT" altLang="it-IT" sz="1600" b="1" i="0" u="none" strike="noStrike" cap="none" normalizeH="0" baseline="30000" dirty="0">
                          <a:ln>
                            <a:noFill/>
                          </a:ln>
                          <a:solidFill>
                            <a:srgbClr val="C00000"/>
                          </a:solidFill>
                          <a:effectLst/>
                          <a:latin typeface="Century Gothic" panose="020B0502020202020204" pitchFamily="34" charset="0"/>
                          <a:cs typeface="Lucida Sans Unicode" panose="020B0602030504020204" pitchFamily="34" charset="0"/>
                        </a:rPr>
                        <a:t>(2)</a:t>
                      </a:r>
                      <a:r>
                        <a:rPr kumimoji="0" lang="it-IT" altLang="it-IT" sz="1600" b="0"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 =</a:t>
                      </a:r>
                    </a:p>
                  </a:txBody>
                  <a:tcPr marL="89984" marR="89984" marT="0" marB="0" anchor="ctr" horzOverflow="overflow">
                    <a:lnL>
                      <a:noFill/>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i="0" u="none" strike="noStrike" cap="none" normalizeH="0" baseline="0" dirty="0" err="1">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MP+Pml</a:t>
                      </a:r>
                      <a:endPar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2365423458"/>
                  </a:ext>
                </a:extLst>
              </a:tr>
              <a:tr h="192088">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 </a:t>
                      </a: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vMerge="1">
                  <a:txBody>
                    <a:bodyPr/>
                    <a:lstStyle/>
                    <a:p>
                      <a:endParaRPr lang="it-IT"/>
                    </a:p>
                  </a:txBody>
                  <a:tcPr/>
                </a:tc>
                <a:extLst>
                  <a:ext uri="{0D108BD9-81ED-4DB2-BD59-A6C34878D82A}">
                    <a16:rowId xmlns:a16="http://schemas.microsoft.com/office/drawing/2014/main" val="3171747816"/>
                  </a:ext>
                </a:extLst>
              </a:tr>
              <a:tr h="180975">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AF</a:t>
                      </a: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AF</a:t>
                      </a: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vMerge="1">
                  <a:txBody>
                    <a:bodyPr/>
                    <a:lstStyle/>
                    <a:p>
                      <a:endParaRPr lang="it-IT"/>
                    </a:p>
                  </a:txBody>
                  <a:tcPr/>
                </a:tc>
                <a:extLst>
                  <a:ext uri="{0D108BD9-81ED-4DB2-BD59-A6C34878D82A}">
                    <a16:rowId xmlns:a16="http://schemas.microsoft.com/office/drawing/2014/main" val="3517990652"/>
                  </a:ext>
                </a:extLst>
              </a:tr>
            </a:tbl>
          </a:graphicData>
        </a:graphic>
      </p:graphicFrame>
      <p:sp>
        <p:nvSpPr>
          <p:cNvPr id="31" name="Rectangle 19">
            <a:extLst>
              <a:ext uri="{FF2B5EF4-FFF2-40B4-BE49-F238E27FC236}">
                <a16:creationId xmlns:a16="http://schemas.microsoft.com/office/drawing/2014/main" id="{71429FC8-5433-495A-A526-695946F332F8}"/>
              </a:ext>
            </a:extLst>
          </p:cNvPr>
          <p:cNvSpPr>
            <a:spLocks noChangeArrowheads="1"/>
          </p:cNvSpPr>
          <p:nvPr/>
        </p:nvSpPr>
        <p:spPr bwMode="auto">
          <a:xfrm>
            <a:off x="241300" y="757979"/>
            <a:ext cx="856932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80000"/>
              </a:lnSpc>
              <a:spcBef>
                <a:spcPct val="50000"/>
              </a:spcBef>
              <a:spcAft>
                <a:spcPct val="0"/>
              </a:spcAft>
              <a:buClr>
                <a:srgbClr val="000000"/>
              </a:buClr>
              <a:buSzPct val="100000"/>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In correlazione al margine di struttura è possibile anche calcolare il relativo quoziente, secondo le due versioni evidenziate in precedenza:</a:t>
            </a:r>
          </a:p>
        </p:txBody>
      </p:sp>
      <p:sp>
        <p:nvSpPr>
          <p:cNvPr id="32" name="Rectangle 20">
            <a:extLst>
              <a:ext uri="{FF2B5EF4-FFF2-40B4-BE49-F238E27FC236}">
                <a16:creationId xmlns:a16="http://schemas.microsoft.com/office/drawing/2014/main" id="{76EB9F74-E03E-4306-B0F6-CB728D77C97A}"/>
              </a:ext>
            </a:extLst>
          </p:cNvPr>
          <p:cNvSpPr>
            <a:spLocks noChangeArrowheads="1"/>
          </p:cNvSpPr>
          <p:nvPr/>
        </p:nvSpPr>
        <p:spPr bwMode="auto">
          <a:xfrm>
            <a:off x="241300" y="2499826"/>
            <a:ext cx="8640762" cy="201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182563" indent="-317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80000"/>
              </a:lnSpc>
              <a:spcBef>
                <a:spcPct val="50000"/>
              </a:spcBef>
              <a:spcAft>
                <a:spcPct val="0"/>
              </a:spcAft>
              <a:buClr>
                <a:srgbClr val="000000"/>
              </a:buClr>
              <a:buSzPct val="100000"/>
              <a:buFont typeface="Wingdings" panose="05000000000000000000" pitchFamily="2" charset="2"/>
              <a:buNone/>
            </a:pPr>
            <a:r>
              <a:rPr lang="it-IT" altLang="it-IT" sz="1600" i="1" dirty="0">
                <a:solidFill>
                  <a:srgbClr val="FF3300"/>
                </a:solidFill>
                <a:latin typeface="Century Gothic" panose="020B0502020202020204" pitchFamily="34" charset="0"/>
              </a:rPr>
              <a:t>In particolare</a:t>
            </a:r>
            <a:r>
              <a:rPr lang="it-IT" altLang="it-IT" sz="1600" i="1" dirty="0">
                <a:solidFill>
                  <a:srgbClr val="000000"/>
                </a:solidFill>
                <a:latin typeface="Century Gothic" panose="020B0502020202020204" pitchFamily="34" charset="0"/>
              </a:rPr>
              <a:t>:</a:t>
            </a:r>
          </a:p>
          <a:p>
            <a:pPr algn="just" eaLnBrk="1" fontAlgn="base" hangingPunct="0">
              <a:lnSpc>
                <a:spcPct val="80000"/>
              </a:lnSpc>
              <a:spcBef>
                <a:spcPct val="50000"/>
              </a:spcBef>
              <a:spcAft>
                <a:spcPct val="0"/>
              </a:spcAft>
              <a:buClr>
                <a:srgbClr val="000000"/>
              </a:buClr>
              <a:buSzPct val="100000"/>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QS </a:t>
            </a:r>
            <a:r>
              <a:rPr lang="it-IT" altLang="it-IT" sz="1600" baseline="30000" dirty="0">
                <a:solidFill>
                  <a:schemeClr val="tx1">
                    <a:lumMod val="75000"/>
                    <a:lumOff val="25000"/>
                  </a:schemeClr>
                </a:solidFill>
                <a:latin typeface="Century Gothic" panose="020B0502020202020204" pitchFamily="34" charset="0"/>
              </a:rPr>
              <a:t>(1) </a:t>
            </a:r>
            <a:r>
              <a:rPr lang="it-IT" altLang="it-IT" sz="1600" dirty="0">
                <a:solidFill>
                  <a:schemeClr val="tx1">
                    <a:lumMod val="75000"/>
                    <a:lumOff val="25000"/>
                  </a:schemeClr>
                </a:solidFill>
                <a:latin typeface="Century Gothic" panose="020B0502020202020204" pitchFamily="34" charset="0"/>
              </a:rPr>
              <a:t>&gt; 1 indica che il capitale di rischio oltre a coprire gli investimenti durevoli, è in grado di sostenere un’eventuale espansione futura, o bilanciare eventuali situazioni negative;</a:t>
            </a:r>
          </a:p>
          <a:p>
            <a:pPr algn="just" eaLnBrk="1" fontAlgn="base" hangingPunct="0">
              <a:lnSpc>
                <a:spcPct val="80000"/>
              </a:lnSpc>
              <a:spcBef>
                <a:spcPct val="50000"/>
              </a:spcBef>
              <a:spcAft>
                <a:spcPct val="0"/>
              </a:spcAft>
              <a:buClr>
                <a:srgbClr val="000000"/>
              </a:buClr>
              <a:buSzPct val="100000"/>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QS </a:t>
            </a:r>
            <a:r>
              <a:rPr lang="it-IT" altLang="it-IT" sz="1600" baseline="30000" dirty="0">
                <a:solidFill>
                  <a:schemeClr val="tx1">
                    <a:lumMod val="75000"/>
                    <a:lumOff val="25000"/>
                  </a:schemeClr>
                </a:solidFill>
                <a:latin typeface="Century Gothic" panose="020B0502020202020204" pitchFamily="34" charset="0"/>
              </a:rPr>
              <a:t>(1)  </a:t>
            </a:r>
            <a:r>
              <a:rPr lang="it-IT" altLang="it-IT" sz="1600" dirty="0">
                <a:solidFill>
                  <a:schemeClr val="tx1">
                    <a:lumMod val="75000"/>
                    <a:lumOff val="25000"/>
                  </a:schemeClr>
                </a:solidFill>
                <a:latin typeface="Century Gothic" panose="020B0502020202020204" pitchFamily="34" charset="0"/>
              </a:rPr>
              <a:t>= 1 indica un soddisfacente grado di capitalizzazione;</a:t>
            </a:r>
          </a:p>
          <a:p>
            <a:pPr algn="just" eaLnBrk="1" fontAlgn="base" hangingPunct="0">
              <a:lnSpc>
                <a:spcPct val="80000"/>
              </a:lnSpc>
              <a:spcBef>
                <a:spcPct val="50000"/>
              </a:spcBef>
              <a:spcAft>
                <a:spcPct val="0"/>
              </a:spcAft>
              <a:buClr>
                <a:srgbClr val="000000"/>
              </a:buClr>
              <a:buSzPct val="100000"/>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QS </a:t>
            </a:r>
            <a:r>
              <a:rPr lang="it-IT" altLang="it-IT" sz="1600" baseline="30000" dirty="0">
                <a:solidFill>
                  <a:schemeClr val="tx1">
                    <a:lumMod val="75000"/>
                    <a:lumOff val="25000"/>
                  </a:schemeClr>
                </a:solidFill>
                <a:latin typeface="Century Gothic" panose="020B0502020202020204" pitchFamily="34" charset="0"/>
              </a:rPr>
              <a:t>(1)  </a:t>
            </a:r>
            <a:r>
              <a:rPr lang="it-IT" altLang="it-IT" sz="1600" dirty="0">
                <a:solidFill>
                  <a:schemeClr val="tx1">
                    <a:lumMod val="75000"/>
                    <a:lumOff val="25000"/>
                  </a:schemeClr>
                </a:solidFill>
                <a:latin typeface="Century Gothic" panose="020B0502020202020204" pitchFamily="34" charset="0"/>
              </a:rPr>
              <a:t>&lt; 1 è sintomatico di un modesto grado di capitalizzazione, da approfondire anche con l’indicatore di secondo livello.</a:t>
            </a:r>
          </a:p>
        </p:txBody>
      </p:sp>
      <p:sp>
        <p:nvSpPr>
          <p:cNvPr id="44" name="Rectangle 23">
            <a:extLst>
              <a:ext uri="{FF2B5EF4-FFF2-40B4-BE49-F238E27FC236}">
                <a16:creationId xmlns:a16="http://schemas.microsoft.com/office/drawing/2014/main" id="{E75AC629-19B5-493B-833D-5B905B688F7D}"/>
              </a:ext>
            </a:extLst>
          </p:cNvPr>
          <p:cNvSpPr>
            <a:spLocks noChangeArrowheads="1"/>
          </p:cNvSpPr>
          <p:nvPr/>
        </p:nvSpPr>
        <p:spPr bwMode="auto">
          <a:xfrm>
            <a:off x="241300" y="4613049"/>
            <a:ext cx="8578850"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80000"/>
              </a:lnSpc>
              <a:spcBef>
                <a:spcPct val="50000"/>
              </a:spcBef>
              <a:spcAft>
                <a:spcPct val="0"/>
              </a:spcAft>
              <a:buClr>
                <a:srgbClr val="000000"/>
              </a:buClr>
              <a:buSzPct val="100000"/>
              <a:buFont typeface="Wingdings" panose="05000000000000000000" pitchFamily="2" charset="2"/>
              <a:buNone/>
            </a:pPr>
            <a:r>
              <a:rPr lang="it-IT" altLang="it-IT" sz="1600" i="1" dirty="0">
                <a:solidFill>
                  <a:srgbClr val="FF3300"/>
                </a:solidFill>
                <a:latin typeface="Century Gothic" panose="020B0502020202020204" pitchFamily="34" charset="0"/>
              </a:rPr>
              <a:t>Situazione ottimale</a:t>
            </a:r>
            <a:r>
              <a:rPr lang="it-IT" altLang="it-IT" sz="1600" i="1" dirty="0">
                <a:solidFill>
                  <a:srgbClr val="000000"/>
                </a:solidFill>
                <a:latin typeface="Century Gothic" panose="020B0502020202020204" pitchFamily="34" charset="0"/>
              </a:rPr>
              <a:t>: </a:t>
            </a:r>
            <a:r>
              <a:rPr lang="it-IT" altLang="it-IT" sz="1600" dirty="0">
                <a:solidFill>
                  <a:schemeClr val="tx1">
                    <a:lumMod val="75000"/>
                    <a:lumOff val="25000"/>
                  </a:schemeClr>
                </a:solidFill>
                <a:latin typeface="Century Gothic" panose="020B0502020202020204" pitchFamily="34" charset="0"/>
              </a:rPr>
              <a:t>QS </a:t>
            </a:r>
            <a:r>
              <a:rPr lang="it-IT" altLang="it-IT" sz="1600" baseline="30000" dirty="0">
                <a:solidFill>
                  <a:schemeClr val="tx1">
                    <a:lumMod val="75000"/>
                    <a:lumOff val="25000"/>
                  </a:schemeClr>
                </a:solidFill>
                <a:latin typeface="Century Gothic" panose="020B0502020202020204" pitchFamily="34" charset="0"/>
              </a:rPr>
              <a:t>(1)  </a:t>
            </a:r>
            <a:r>
              <a:rPr lang="it-IT" altLang="it-IT" sz="1600" dirty="0">
                <a:solidFill>
                  <a:schemeClr val="tx1">
                    <a:lumMod val="75000"/>
                    <a:lumOff val="25000"/>
                  </a:schemeClr>
                </a:solidFill>
                <a:latin typeface="Century Gothic" panose="020B0502020202020204" pitchFamily="34" charset="0"/>
              </a:rPr>
              <a:t>&gt; 1</a:t>
            </a:r>
            <a:r>
              <a:rPr lang="it-IT" altLang="it-IT" sz="1600" i="1" dirty="0">
                <a:solidFill>
                  <a:schemeClr val="tx1">
                    <a:lumMod val="75000"/>
                    <a:lumOff val="25000"/>
                  </a:schemeClr>
                </a:solidFill>
                <a:latin typeface="Century Gothic" panose="020B0502020202020204" pitchFamily="34" charset="0"/>
              </a:rPr>
              <a:t> </a:t>
            </a:r>
          </a:p>
          <a:p>
            <a:pPr algn="just" eaLnBrk="1" fontAlgn="base" hangingPunct="0">
              <a:lnSpc>
                <a:spcPct val="80000"/>
              </a:lnSpc>
              <a:spcBef>
                <a:spcPct val="15000"/>
              </a:spcBef>
              <a:spcAft>
                <a:spcPct val="0"/>
              </a:spcAft>
              <a:buClr>
                <a:srgbClr val="000000"/>
              </a:buClr>
              <a:buSzPct val="100000"/>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Può sussistere equilibrio con QS </a:t>
            </a:r>
            <a:r>
              <a:rPr lang="it-IT" altLang="it-IT" sz="1600" baseline="30000" dirty="0">
                <a:solidFill>
                  <a:schemeClr val="tx1">
                    <a:lumMod val="75000"/>
                    <a:lumOff val="25000"/>
                  </a:schemeClr>
                </a:solidFill>
                <a:latin typeface="Century Gothic" panose="020B0502020202020204" pitchFamily="34" charset="0"/>
              </a:rPr>
              <a:t>(1)  </a:t>
            </a:r>
            <a:r>
              <a:rPr lang="it-IT" altLang="it-IT" sz="1600" dirty="0">
                <a:solidFill>
                  <a:schemeClr val="tx1">
                    <a:lumMod val="75000"/>
                    <a:lumOff val="25000"/>
                  </a:schemeClr>
                </a:solidFill>
                <a:latin typeface="Century Gothic" panose="020B0502020202020204" pitchFamily="34" charset="0"/>
              </a:rPr>
              <a:t>&lt; 1</a:t>
            </a:r>
            <a:r>
              <a:rPr lang="it-IT" altLang="it-IT" sz="1600" i="1" dirty="0">
                <a:solidFill>
                  <a:schemeClr val="tx1">
                    <a:lumMod val="75000"/>
                    <a:lumOff val="25000"/>
                  </a:schemeClr>
                </a:solidFill>
                <a:latin typeface="Century Gothic" panose="020B0502020202020204" pitchFamily="34" charset="0"/>
              </a:rPr>
              <a:t>  </a:t>
            </a:r>
            <a:r>
              <a:rPr lang="it-IT" altLang="it-IT" sz="1600" dirty="0">
                <a:solidFill>
                  <a:schemeClr val="tx1">
                    <a:lumMod val="75000"/>
                    <a:lumOff val="25000"/>
                  </a:schemeClr>
                </a:solidFill>
                <a:latin typeface="Century Gothic" panose="020B0502020202020204" pitchFamily="34" charset="0"/>
              </a:rPr>
              <a:t>quando QS </a:t>
            </a:r>
            <a:r>
              <a:rPr lang="it-IT" altLang="it-IT" sz="1600" baseline="30000" dirty="0">
                <a:solidFill>
                  <a:schemeClr val="tx1">
                    <a:lumMod val="75000"/>
                    <a:lumOff val="25000"/>
                  </a:schemeClr>
                </a:solidFill>
                <a:latin typeface="Century Gothic" panose="020B0502020202020204" pitchFamily="34" charset="0"/>
              </a:rPr>
              <a:t>(2)  </a:t>
            </a:r>
            <a:r>
              <a:rPr lang="it-IT" altLang="it-IT" sz="1600" dirty="0">
                <a:solidFill>
                  <a:schemeClr val="tx1">
                    <a:lumMod val="75000"/>
                    <a:lumOff val="25000"/>
                  </a:schemeClr>
                </a:solidFill>
                <a:latin typeface="Century Gothic" panose="020B0502020202020204" pitchFamily="34" charset="0"/>
              </a:rPr>
              <a:t>&gt; 1</a:t>
            </a:r>
            <a:r>
              <a:rPr lang="it-IT" altLang="it-IT" sz="1600" i="1" dirty="0">
                <a:solidFill>
                  <a:schemeClr val="tx1">
                    <a:lumMod val="75000"/>
                    <a:lumOff val="25000"/>
                  </a:schemeClr>
                </a:solidFill>
                <a:latin typeface="Century Gothic" panose="020B0502020202020204" pitchFamily="34" charset="0"/>
              </a:rPr>
              <a:t> </a:t>
            </a:r>
          </a:p>
          <a:p>
            <a:pPr algn="just" eaLnBrk="1" fontAlgn="base" hangingPunct="0">
              <a:lnSpc>
                <a:spcPct val="80000"/>
              </a:lnSpc>
              <a:spcBef>
                <a:spcPct val="50000"/>
              </a:spcBef>
              <a:spcAft>
                <a:spcPct val="0"/>
              </a:spcAft>
              <a:buClr>
                <a:srgbClr val="000000"/>
              </a:buClr>
              <a:buSzPct val="100000"/>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Se QS </a:t>
            </a:r>
            <a:r>
              <a:rPr lang="it-IT" altLang="it-IT" sz="1600" baseline="30000" dirty="0">
                <a:solidFill>
                  <a:schemeClr val="tx1">
                    <a:lumMod val="75000"/>
                    <a:lumOff val="25000"/>
                  </a:schemeClr>
                </a:solidFill>
                <a:latin typeface="Century Gothic" panose="020B0502020202020204" pitchFamily="34" charset="0"/>
              </a:rPr>
              <a:t>(2)  </a:t>
            </a:r>
            <a:r>
              <a:rPr lang="it-IT" altLang="it-IT" sz="1600" dirty="0">
                <a:solidFill>
                  <a:schemeClr val="tx1">
                    <a:lumMod val="75000"/>
                    <a:lumOff val="25000"/>
                  </a:schemeClr>
                </a:solidFill>
                <a:latin typeface="Century Gothic" panose="020B0502020202020204" pitchFamily="34" charset="0"/>
              </a:rPr>
              <a:t>&lt; 1: segnale di disequilibrio strutturale. L’azienda finanzia parte dell’attivo fisso con risorse di terzi  a breve termine, la cui permanenza o rinnovabilità non è certa. Se ciò accadesse, si dovrebbero liquidare parte degli investimenti per far fronte agli impegni a breve o rinegoziare (se possibile) i finanziamenti a condizioni probabilmente più sfavorevoli rispetto a quelle attuali.</a:t>
            </a:r>
          </a:p>
        </p:txBody>
      </p:sp>
    </p:spTree>
    <p:extLst>
      <p:ext uri="{BB962C8B-B14F-4D97-AF65-F5344CB8AC3E}">
        <p14:creationId xmlns:p14="http://schemas.microsoft.com/office/powerpoint/2010/main" val="2067058323"/>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0586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Indice di sicurezza del debito</a:t>
            </a:r>
          </a:p>
        </p:txBody>
      </p:sp>
      <p:graphicFrame>
        <p:nvGraphicFramePr>
          <p:cNvPr id="10" name="Group 21">
            <a:extLst>
              <a:ext uri="{FF2B5EF4-FFF2-40B4-BE49-F238E27FC236}">
                <a16:creationId xmlns:a16="http://schemas.microsoft.com/office/drawing/2014/main" id="{AB255FD0-28C5-428E-9FB7-92EB9B9D864B}"/>
              </a:ext>
            </a:extLst>
          </p:cNvPr>
          <p:cNvGraphicFramePr>
            <a:graphicFrameLocks/>
          </p:cNvGraphicFramePr>
          <p:nvPr>
            <p:extLst>
              <p:ext uri="{D42A27DB-BD31-4B8C-83A1-F6EECF244321}">
                <p14:modId xmlns:p14="http://schemas.microsoft.com/office/powerpoint/2010/main" val="3039922205"/>
              </p:ext>
            </p:extLst>
          </p:nvPr>
        </p:nvGraphicFramePr>
        <p:xfrm>
          <a:off x="971550" y="2134896"/>
          <a:ext cx="7056437" cy="765429"/>
        </p:xfrm>
        <a:graphic>
          <a:graphicData uri="http://schemas.openxmlformats.org/drawingml/2006/table">
            <a:tbl>
              <a:tblPr/>
              <a:tblGrid>
                <a:gridCol w="1833562">
                  <a:extLst>
                    <a:ext uri="{9D8B030D-6E8A-4147-A177-3AD203B41FA5}">
                      <a16:colId xmlns:a16="http://schemas.microsoft.com/office/drawing/2014/main" val="3192721288"/>
                    </a:ext>
                  </a:extLst>
                </a:gridCol>
                <a:gridCol w="796925">
                  <a:extLst>
                    <a:ext uri="{9D8B030D-6E8A-4147-A177-3AD203B41FA5}">
                      <a16:colId xmlns:a16="http://schemas.microsoft.com/office/drawing/2014/main" val="451472063"/>
                    </a:ext>
                  </a:extLst>
                </a:gridCol>
                <a:gridCol w="4425950">
                  <a:extLst>
                    <a:ext uri="{9D8B030D-6E8A-4147-A177-3AD203B41FA5}">
                      <a16:colId xmlns:a16="http://schemas.microsoft.com/office/drawing/2014/main" val="2798976992"/>
                    </a:ext>
                  </a:extLst>
                </a:gridCol>
              </a:tblGrid>
              <a:tr h="273050">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Indice di sicurezza del debito</a:t>
                      </a:r>
                    </a:p>
                  </a:txBody>
                  <a:tcPr marL="89984" marR="89984" marT="0" marB="0" anchor="ctr" horzOverflow="overflow">
                    <a:lnL w="28575" cap="flat" cmpd="sng" algn="ctr">
                      <a:noFill/>
                      <a:prstDash val="solid"/>
                      <a:round/>
                      <a:headEnd type="none" w="med" len="med"/>
                      <a:tailEnd type="none" w="med" len="med"/>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Immobilizzazioni materiali nette</a:t>
                      </a:r>
                    </a:p>
                  </a:txBody>
                  <a:tcPr marL="89984" marR="89984" marT="0" marB="0" horzOverflow="overflow">
                    <a:lnL>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4135862817"/>
                  </a:ext>
                </a:extLst>
              </a:tr>
              <a:tr h="182336">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 </a:t>
                      </a:r>
                    </a:p>
                  </a:txBody>
                  <a:tcPr marL="89984" marR="89984" marT="0" marB="0" horzOverflow="overflow">
                    <a:lnL>
                      <a:noFill/>
                    </a:lnL>
                    <a:lnR w="28575" cap="flat" cmpd="sng" algn="ctr">
                      <a:noFill/>
                      <a:prstDash val="solid"/>
                      <a:round/>
                      <a:headEnd type="none" w="med" len="med"/>
                      <a:tailEnd type="none" w="med" len="med"/>
                    </a:lnR>
                    <a:lnT>
                      <a:noFill/>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2306852431"/>
                  </a:ext>
                </a:extLst>
              </a:tr>
              <a:tr h="180975">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Passivo medio-lungo termine</a:t>
                      </a:r>
                    </a:p>
                  </a:txBody>
                  <a:tcPr marL="89984" marR="89984" marT="0" marB="0" horzOverflow="overflow">
                    <a:lnL>
                      <a:noFill/>
                    </a:lnL>
                    <a:lnR w="28575" cap="flat" cmpd="sng" algn="ctr">
                      <a:noFill/>
                      <a:prstDash val="solid"/>
                      <a:round/>
                      <a:headEnd type="none" w="med" len="med"/>
                      <a:tailEnd type="none" w="med" len="med"/>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3297079610"/>
                  </a:ext>
                </a:extLst>
              </a:tr>
            </a:tbl>
          </a:graphicData>
        </a:graphic>
      </p:graphicFrame>
      <p:sp>
        <p:nvSpPr>
          <p:cNvPr id="11" name="Rectangle 14">
            <a:extLst>
              <a:ext uri="{FF2B5EF4-FFF2-40B4-BE49-F238E27FC236}">
                <a16:creationId xmlns:a16="http://schemas.microsoft.com/office/drawing/2014/main" id="{B3CF1D91-9C80-4974-B548-4DB517B276EA}"/>
              </a:ext>
            </a:extLst>
          </p:cNvPr>
          <p:cNvSpPr>
            <a:spLocks noChangeArrowheads="1"/>
          </p:cNvSpPr>
          <p:nvPr/>
        </p:nvSpPr>
        <p:spPr bwMode="auto">
          <a:xfrm>
            <a:off x="179388" y="1030288"/>
            <a:ext cx="8713787"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80000"/>
              </a:lnSpc>
              <a:spcBef>
                <a:spcPct val="50000"/>
              </a:spcBef>
              <a:spcAft>
                <a:spcPct val="0"/>
              </a:spcAft>
              <a:buClr>
                <a:srgbClr val="000000"/>
              </a:buClr>
              <a:buSzPct val="100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Un indicatore della famiglia dei quozienti di struttura, utilizzato nelle procedure di affidamento e nella valutazione da alcune società di rating, è il seguente:</a:t>
            </a:r>
          </a:p>
        </p:txBody>
      </p:sp>
      <p:sp>
        <p:nvSpPr>
          <p:cNvPr id="12" name="Rectangle 15">
            <a:extLst>
              <a:ext uri="{FF2B5EF4-FFF2-40B4-BE49-F238E27FC236}">
                <a16:creationId xmlns:a16="http://schemas.microsoft.com/office/drawing/2014/main" id="{0F1C84C6-2353-43D8-9433-4EE59D6B7D1B}"/>
              </a:ext>
            </a:extLst>
          </p:cNvPr>
          <p:cNvSpPr>
            <a:spLocks noChangeArrowheads="1"/>
          </p:cNvSpPr>
          <p:nvPr/>
        </p:nvSpPr>
        <p:spPr bwMode="auto">
          <a:xfrm>
            <a:off x="250825" y="3389869"/>
            <a:ext cx="8497888"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90000"/>
              </a:lnSpc>
              <a:spcBef>
                <a:spcPct val="50000"/>
              </a:spcBef>
              <a:spcAft>
                <a:spcPct val="0"/>
              </a:spcAft>
              <a:buClr>
                <a:srgbClr val="000000"/>
              </a:buClr>
              <a:buSzPct val="100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Il quoziente indica la quota parte di finanziamenti durevoli “garantita” da immobilizzazioni materiali.</a:t>
            </a:r>
          </a:p>
          <a:p>
            <a:pPr algn="just" eaLnBrk="1" fontAlgn="base" hangingPunct="0">
              <a:lnSpc>
                <a:spcPct val="90000"/>
              </a:lnSpc>
              <a:spcBef>
                <a:spcPct val="50000"/>
              </a:spcBef>
              <a:spcAft>
                <a:spcPct val="0"/>
              </a:spcAft>
              <a:buClr>
                <a:srgbClr val="000000"/>
              </a:buClr>
              <a:buSzPct val="100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Non ha una capacità segnaletica affidabile. Infatti:</a:t>
            </a:r>
          </a:p>
          <a:p>
            <a:pPr algn="just" eaLnBrk="1" fontAlgn="base" hangingPunct="0">
              <a:lnSpc>
                <a:spcPct val="90000"/>
              </a:lnSpc>
              <a:spcBef>
                <a:spcPct val="50000"/>
              </a:spcBef>
              <a:spcAft>
                <a:spcPct val="0"/>
              </a:spcAft>
              <a:buClr>
                <a:srgbClr val="000000"/>
              </a:buClr>
              <a:buSzPct val="100000"/>
              <a:buFont typeface="Wingdings" panose="05000000000000000000" pitchFamily="2" charset="2"/>
              <a:buChar char="§"/>
            </a:pPr>
            <a:r>
              <a:rPr lang="it-IT" altLang="it-IT" sz="1800" dirty="0">
                <a:solidFill>
                  <a:schemeClr val="tx1">
                    <a:lumMod val="75000"/>
                    <a:lumOff val="25000"/>
                  </a:schemeClr>
                </a:solidFill>
                <a:latin typeface="Century Gothic" panose="020B0502020202020204" pitchFamily="34" charset="0"/>
              </a:rPr>
              <a:t> non considera le immobilizzazioni immateriali in senso stretto;</a:t>
            </a:r>
          </a:p>
          <a:p>
            <a:pPr algn="just" eaLnBrk="1" fontAlgn="base" hangingPunct="0">
              <a:lnSpc>
                <a:spcPct val="90000"/>
              </a:lnSpc>
              <a:spcBef>
                <a:spcPct val="50000"/>
              </a:spcBef>
              <a:spcAft>
                <a:spcPct val="0"/>
              </a:spcAft>
              <a:buClr>
                <a:srgbClr val="000000"/>
              </a:buClr>
              <a:buSzPct val="100000"/>
              <a:buFont typeface="Wingdings" panose="05000000000000000000" pitchFamily="2" charset="2"/>
              <a:buChar char="§"/>
            </a:pPr>
            <a:r>
              <a:rPr lang="it-IT" altLang="it-IT" sz="1800" dirty="0">
                <a:solidFill>
                  <a:schemeClr val="tx1">
                    <a:lumMod val="75000"/>
                    <a:lumOff val="25000"/>
                  </a:schemeClr>
                </a:solidFill>
                <a:latin typeface="Century Gothic" panose="020B0502020202020204" pitchFamily="34" charset="0"/>
              </a:rPr>
              <a:t> si fonda sull’ipotesi che il valore netto contabile sia allineato all’eventuale valore di liquidazione.  </a:t>
            </a:r>
          </a:p>
          <a:p>
            <a:pPr algn="just" eaLnBrk="1" fontAlgn="base" hangingPunct="0">
              <a:lnSpc>
                <a:spcPct val="90000"/>
              </a:lnSpc>
              <a:spcBef>
                <a:spcPct val="50000"/>
              </a:spcBef>
              <a:spcAft>
                <a:spcPct val="0"/>
              </a:spcAft>
              <a:buClr>
                <a:srgbClr val="000000"/>
              </a:buClr>
              <a:buSzPct val="100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Può essere più significativo in caso di valutazione delle immobilizzazioni al </a:t>
            </a:r>
            <a:r>
              <a:rPr lang="it-IT" altLang="it-IT" sz="1800" i="1" dirty="0">
                <a:solidFill>
                  <a:schemeClr val="tx1">
                    <a:lumMod val="75000"/>
                    <a:lumOff val="25000"/>
                  </a:schemeClr>
                </a:solidFill>
                <a:latin typeface="Century Gothic" panose="020B0502020202020204" pitchFamily="34" charset="0"/>
              </a:rPr>
              <a:t>fair </a:t>
            </a:r>
            <a:r>
              <a:rPr lang="it-IT" altLang="it-IT" sz="1800" i="1" dirty="0" err="1">
                <a:solidFill>
                  <a:schemeClr val="tx1">
                    <a:lumMod val="75000"/>
                    <a:lumOff val="25000"/>
                  </a:schemeClr>
                </a:solidFill>
                <a:latin typeface="Century Gothic" panose="020B0502020202020204" pitchFamily="34" charset="0"/>
              </a:rPr>
              <a:t>value</a:t>
            </a:r>
            <a:r>
              <a:rPr lang="it-IT" altLang="it-IT" sz="1800" dirty="0">
                <a:solidFill>
                  <a:schemeClr val="tx1">
                    <a:lumMod val="75000"/>
                    <a:lumOff val="25000"/>
                  </a:schemeClr>
                </a:solidFill>
                <a:latin typeface="Century Gothic" panose="020B0502020202020204" pitchFamily="34" charset="0"/>
              </a:rPr>
              <a:t>.</a:t>
            </a:r>
          </a:p>
        </p:txBody>
      </p:sp>
    </p:spTree>
    <p:extLst>
      <p:ext uri="{BB962C8B-B14F-4D97-AF65-F5344CB8AC3E}">
        <p14:creationId xmlns:p14="http://schemas.microsoft.com/office/powerpoint/2010/main" val="3136273292"/>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0586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Grado di ammortamento</a:t>
            </a:r>
          </a:p>
        </p:txBody>
      </p:sp>
      <p:graphicFrame>
        <p:nvGraphicFramePr>
          <p:cNvPr id="8" name="Group 24">
            <a:extLst>
              <a:ext uri="{FF2B5EF4-FFF2-40B4-BE49-F238E27FC236}">
                <a16:creationId xmlns:a16="http://schemas.microsoft.com/office/drawing/2014/main" id="{CB86D212-5653-4018-B1EB-291AF2667789}"/>
              </a:ext>
            </a:extLst>
          </p:cNvPr>
          <p:cNvGraphicFramePr>
            <a:graphicFrameLocks/>
          </p:cNvGraphicFramePr>
          <p:nvPr>
            <p:extLst>
              <p:ext uri="{D42A27DB-BD31-4B8C-83A1-F6EECF244321}">
                <p14:modId xmlns:p14="http://schemas.microsoft.com/office/powerpoint/2010/main" val="200379767"/>
              </p:ext>
            </p:extLst>
          </p:nvPr>
        </p:nvGraphicFramePr>
        <p:xfrm>
          <a:off x="827087" y="1485842"/>
          <a:ext cx="7416800" cy="694055"/>
        </p:xfrm>
        <a:graphic>
          <a:graphicData uri="http://schemas.openxmlformats.org/drawingml/2006/table">
            <a:tbl>
              <a:tblPr/>
              <a:tblGrid>
                <a:gridCol w="2193925">
                  <a:extLst>
                    <a:ext uri="{9D8B030D-6E8A-4147-A177-3AD203B41FA5}">
                      <a16:colId xmlns:a16="http://schemas.microsoft.com/office/drawing/2014/main" val="1708163725"/>
                    </a:ext>
                  </a:extLst>
                </a:gridCol>
                <a:gridCol w="796925">
                  <a:extLst>
                    <a:ext uri="{9D8B030D-6E8A-4147-A177-3AD203B41FA5}">
                      <a16:colId xmlns:a16="http://schemas.microsoft.com/office/drawing/2014/main" val="212178742"/>
                    </a:ext>
                  </a:extLst>
                </a:gridCol>
                <a:gridCol w="4425950">
                  <a:extLst>
                    <a:ext uri="{9D8B030D-6E8A-4147-A177-3AD203B41FA5}">
                      <a16:colId xmlns:a16="http://schemas.microsoft.com/office/drawing/2014/main" val="3763643634"/>
                    </a:ext>
                  </a:extLst>
                </a:gridCol>
              </a:tblGrid>
              <a:tr h="144463">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Grado di ammortamento</a:t>
                      </a:r>
                    </a:p>
                  </a:txBody>
                  <a:tcPr marL="89984" marR="89984" marT="0" marB="0" anchor="ctr" horzOverflow="overflow">
                    <a:lnL w="28575" cap="flat" cmpd="sng" algn="ctr">
                      <a:noFill/>
                      <a:prstDash val="solid"/>
                      <a:round/>
                      <a:headEnd type="none" w="med" len="med"/>
                      <a:tailEnd type="none" w="med" len="med"/>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Fondo di ammortamento</a:t>
                      </a:r>
                    </a:p>
                  </a:txBody>
                  <a:tcPr marL="89984" marR="89984" marT="0" marB="0" horzOverflow="overflow">
                    <a:lnL>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4038792474"/>
                  </a:ext>
                </a:extLst>
              </a:tr>
              <a:tr h="136525">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 </a:t>
                      </a:r>
                    </a:p>
                  </a:txBody>
                  <a:tcPr marL="89984" marR="89984" marT="0" marB="0" horzOverflow="overflow">
                    <a:lnL>
                      <a:noFill/>
                    </a:lnL>
                    <a:lnR w="28575" cap="flat" cmpd="sng" algn="ctr">
                      <a:noFill/>
                      <a:prstDash val="solid"/>
                      <a:round/>
                      <a:headEnd type="none" w="med" len="med"/>
                      <a:tailEnd type="none" w="med" len="med"/>
                    </a:lnR>
                    <a:lnT>
                      <a:noFill/>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3611103276"/>
                  </a:ext>
                </a:extLst>
              </a:tr>
              <a:tr h="123825">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Immobilizzazioni lorde</a:t>
                      </a:r>
                    </a:p>
                  </a:txBody>
                  <a:tcPr marL="89984" marR="89984" marT="0" marB="0" horzOverflow="overflow">
                    <a:lnL>
                      <a:noFill/>
                    </a:lnL>
                    <a:lnR w="28575" cap="flat" cmpd="sng" algn="ctr">
                      <a:noFill/>
                      <a:prstDash val="solid"/>
                      <a:round/>
                      <a:headEnd type="none" w="med" len="med"/>
                      <a:tailEnd type="none" w="med" len="med"/>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2425276268"/>
                  </a:ext>
                </a:extLst>
              </a:tr>
            </a:tbl>
          </a:graphicData>
        </a:graphic>
      </p:graphicFrame>
      <p:sp>
        <p:nvSpPr>
          <p:cNvPr id="13" name="Rectangle 14">
            <a:extLst>
              <a:ext uri="{FF2B5EF4-FFF2-40B4-BE49-F238E27FC236}">
                <a16:creationId xmlns:a16="http://schemas.microsoft.com/office/drawing/2014/main" id="{14944298-B6E1-4898-A224-A69D23CDAECE}"/>
              </a:ext>
            </a:extLst>
          </p:cNvPr>
          <p:cNvSpPr>
            <a:spLocks noChangeArrowheads="1"/>
          </p:cNvSpPr>
          <p:nvPr/>
        </p:nvSpPr>
        <p:spPr bwMode="auto">
          <a:xfrm>
            <a:off x="250825" y="908050"/>
            <a:ext cx="8137525"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100000"/>
              </a:lnSpc>
              <a:spcBef>
                <a:spcPct val="50000"/>
              </a:spcBef>
              <a:buFont typeface="Wingdings" panose="05000000000000000000" pitchFamily="2" charset="2"/>
              <a:buNone/>
            </a:pPr>
            <a:r>
              <a:rPr lang="it-IT" altLang="it-IT" sz="1800">
                <a:solidFill>
                  <a:schemeClr val="tx1">
                    <a:lumMod val="75000"/>
                    <a:lumOff val="25000"/>
                  </a:schemeClr>
                </a:solidFill>
                <a:latin typeface="Century Gothic" panose="020B0502020202020204" pitchFamily="34" charset="0"/>
              </a:rPr>
              <a:t>E’ dato dal seguente quoziente:</a:t>
            </a:r>
          </a:p>
        </p:txBody>
      </p:sp>
      <p:sp>
        <p:nvSpPr>
          <p:cNvPr id="14" name="Rectangle 15">
            <a:extLst>
              <a:ext uri="{FF2B5EF4-FFF2-40B4-BE49-F238E27FC236}">
                <a16:creationId xmlns:a16="http://schemas.microsoft.com/office/drawing/2014/main" id="{0BD67F2F-0D73-47F2-8510-54DFE25E7B2C}"/>
              </a:ext>
            </a:extLst>
          </p:cNvPr>
          <p:cNvSpPr>
            <a:spLocks noChangeArrowheads="1"/>
          </p:cNvSpPr>
          <p:nvPr/>
        </p:nvSpPr>
        <p:spPr bwMode="auto">
          <a:xfrm>
            <a:off x="385911" y="2565400"/>
            <a:ext cx="8372177" cy="143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90000"/>
              </a:lnSpc>
              <a:spcBef>
                <a:spcPct val="50000"/>
              </a:spcBef>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Il rapporto esprime in quale % sono state mediamente ammortizzate, fino alla data di riferimento, le immobilizzazioni dell’azienda.</a:t>
            </a:r>
          </a:p>
          <a:p>
            <a:pPr algn="just" eaLnBrk="1">
              <a:lnSpc>
                <a:spcPct val="90000"/>
              </a:lnSpc>
              <a:spcBef>
                <a:spcPct val="50000"/>
              </a:spcBef>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L’intervallo che può assumere va da 0 a 1: se è pari a 0 non sono state ancora contabilizzate quote di ammortamento, se pari ad 1 le immobilizzazioni sono state completamente ammortizzate.</a:t>
            </a:r>
          </a:p>
          <a:p>
            <a:pPr algn="just" eaLnBrk="1">
              <a:lnSpc>
                <a:spcPct val="90000"/>
              </a:lnSpc>
              <a:spcBef>
                <a:spcPct val="50000"/>
              </a:spcBef>
              <a:buFont typeface="Wingdings" panose="05000000000000000000" pitchFamily="2" charset="2"/>
              <a:buNone/>
            </a:pPr>
            <a:endParaRPr lang="it-IT" altLang="it-IT" sz="1800" dirty="0">
              <a:solidFill>
                <a:schemeClr val="tx1">
                  <a:lumMod val="75000"/>
                  <a:lumOff val="25000"/>
                </a:schemeClr>
              </a:solidFill>
              <a:latin typeface="Century Gothic" panose="020B0502020202020204" pitchFamily="34" charset="0"/>
            </a:endParaRPr>
          </a:p>
        </p:txBody>
      </p:sp>
      <p:sp>
        <p:nvSpPr>
          <p:cNvPr id="15" name="Rectangle 18">
            <a:extLst>
              <a:ext uri="{FF2B5EF4-FFF2-40B4-BE49-F238E27FC236}">
                <a16:creationId xmlns:a16="http://schemas.microsoft.com/office/drawing/2014/main" id="{DD6789BD-756B-41A4-BCCC-34AB4520E5D0}"/>
              </a:ext>
            </a:extLst>
          </p:cNvPr>
          <p:cNvSpPr>
            <a:spLocks noChangeArrowheads="1"/>
          </p:cNvSpPr>
          <p:nvPr/>
        </p:nvSpPr>
        <p:spPr bwMode="auto">
          <a:xfrm>
            <a:off x="385910" y="4437063"/>
            <a:ext cx="8372177"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marL="457200" indent="-457200"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80000"/>
              </a:lnSpc>
              <a:spcBef>
                <a:spcPct val="50000"/>
              </a:spcBef>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Il giudizio derivante dall’indicatore è  tanto più positivo quanto più basso risulta il suo valore, poiché in tal caso:</a:t>
            </a:r>
          </a:p>
          <a:p>
            <a:pPr algn="just" eaLnBrk="1">
              <a:lnSpc>
                <a:spcPct val="80000"/>
              </a:lnSpc>
              <a:spcBef>
                <a:spcPct val="50000"/>
              </a:spcBef>
              <a:buFont typeface="Times New Roman" panose="02020603050405020304" pitchFamily="18" charset="0"/>
              <a:buAutoNum type="alphaLcParenR"/>
            </a:pPr>
            <a:r>
              <a:rPr lang="it-IT" altLang="it-IT" sz="1800" dirty="0">
                <a:solidFill>
                  <a:schemeClr val="tx1">
                    <a:lumMod val="75000"/>
                    <a:lumOff val="25000"/>
                  </a:schemeClr>
                </a:solidFill>
                <a:latin typeface="Century Gothic" panose="020B0502020202020204" pitchFamily="34" charset="0"/>
              </a:rPr>
              <a:t>l’azienda avrebbe una maggiore capacità produttiva a disposizione;</a:t>
            </a:r>
          </a:p>
          <a:p>
            <a:pPr algn="just" eaLnBrk="1">
              <a:lnSpc>
                <a:spcPct val="80000"/>
              </a:lnSpc>
              <a:spcBef>
                <a:spcPct val="50000"/>
              </a:spcBef>
              <a:buFont typeface="Times New Roman" panose="02020603050405020304" pitchFamily="18" charset="0"/>
              <a:buAutoNum type="alphaLcParenR"/>
            </a:pPr>
            <a:r>
              <a:rPr lang="it-IT" altLang="it-IT" sz="1800" dirty="0">
                <a:solidFill>
                  <a:schemeClr val="tx1">
                    <a:lumMod val="75000"/>
                    <a:lumOff val="25000"/>
                  </a:schemeClr>
                </a:solidFill>
                <a:latin typeface="Century Gothic" panose="020B0502020202020204" pitchFamily="34" charset="0"/>
              </a:rPr>
              <a:t>sarebbe più lontano nel tempo il momento in cui si dovrà procedere al rinnovo delle immobilizzazioni.</a:t>
            </a:r>
          </a:p>
        </p:txBody>
      </p:sp>
    </p:spTree>
    <p:extLst>
      <p:ext uri="{BB962C8B-B14F-4D97-AF65-F5344CB8AC3E}">
        <p14:creationId xmlns:p14="http://schemas.microsoft.com/office/powerpoint/2010/main" val="2317618902"/>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1" y="3508"/>
            <a:ext cx="498367"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Grado di ammortamento</a:t>
            </a:r>
          </a:p>
        </p:txBody>
      </p:sp>
      <p:sp>
        <p:nvSpPr>
          <p:cNvPr id="10" name="Rectangle 4">
            <a:extLst>
              <a:ext uri="{FF2B5EF4-FFF2-40B4-BE49-F238E27FC236}">
                <a16:creationId xmlns:a16="http://schemas.microsoft.com/office/drawing/2014/main" id="{DDDB7EC2-B8C4-4616-AE08-AEC9860FE200}"/>
              </a:ext>
            </a:extLst>
          </p:cNvPr>
          <p:cNvSpPr>
            <a:spLocks noChangeArrowheads="1"/>
          </p:cNvSpPr>
          <p:nvPr/>
        </p:nvSpPr>
        <p:spPr bwMode="auto">
          <a:xfrm>
            <a:off x="323850" y="1052513"/>
            <a:ext cx="2952750"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lnSpc>
                <a:spcPct val="90000"/>
              </a:lnSpc>
              <a:spcBef>
                <a:spcPct val="50000"/>
              </a:spcBef>
              <a:buFont typeface="Wingdings" panose="05000000000000000000" pitchFamily="2" charset="2"/>
              <a:buNone/>
            </a:pPr>
            <a:r>
              <a:rPr lang="it-IT" altLang="it-IT" sz="2000" b="1" dirty="0">
                <a:solidFill>
                  <a:srgbClr val="C00000"/>
                </a:solidFill>
                <a:latin typeface="Century Gothic" panose="020B0502020202020204" pitchFamily="34" charset="0"/>
              </a:rPr>
              <a:t>Difficoltà di interpretazione: </a:t>
            </a:r>
          </a:p>
          <a:p>
            <a:pPr eaLnBrk="1">
              <a:lnSpc>
                <a:spcPct val="90000"/>
              </a:lnSpc>
              <a:spcBef>
                <a:spcPct val="50000"/>
              </a:spcBef>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1) perché l’ammortamento è un valore congetturato</a:t>
            </a:r>
          </a:p>
          <a:p>
            <a:pPr eaLnBrk="1">
              <a:lnSpc>
                <a:spcPct val="90000"/>
              </a:lnSpc>
              <a:spcBef>
                <a:spcPct val="50000"/>
              </a:spcBef>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2) per l’influenza del contesto in cui opera l’azienda</a:t>
            </a:r>
          </a:p>
          <a:p>
            <a:pPr eaLnBrk="1">
              <a:lnSpc>
                <a:spcPct val="90000"/>
              </a:lnSpc>
              <a:spcBef>
                <a:spcPct val="50000"/>
              </a:spcBef>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3) per la presenza di beni in leasing rilevati con il metodo patrimoniale  </a:t>
            </a:r>
          </a:p>
        </p:txBody>
      </p:sp>
      <p:sp>
        <p:nvSpPr>
          <p:cNvPr id="11" name="Rectangle 5">
            <a:extLst>
              <a:ext uri="{FF2B5EF4-FFF2-40B4-BE49-F238E27FC236}">
                <a16:creationId xmlns:a16="http://schemas.microsoft.com/office/drawing/2014/main" id="{3993D9EA-E812-4860-99FB-977E797F4A7B}"/>
              </a:ext>
            </a:extLst>
          </p:cNvPr>
          <p:cNvSpPr>
            <a:spLocks noChangeArrowheads="1"/>
          </p:cNvSpPr>
          <p:nvPr/>
        </p:nvSpPr>
        <p:spPr bwMode="auto">
          <a:xfrm>
            <a:off x="4284663" y="981076"/>
            <a:ext cx="4537075" cy="1800225"/>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1">
            <a:schemeClr val="accent4"/>
          </a:lnRef>
          <a:fillRef idx="2">
            <a:schemeClr val="accent4"/>
          </a:fillRef>
          <a:effectRef idx="1">
            <a:schemeClr val="accent4"/>
          </a:effectRef>
          <a:fontRef idx="minor">
            <a:schemeClr val="dk1"/>
          </a:fontRef>
        </p:style>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90000"/>
              </a:lnSpc>
              <a:spcBef>
                <a:spcPct val="50000"/>
              </a:spcBef>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Valore che tende a 1: </a:t>
            </a:r>
            <a:r>
              <a:rPr lang="it-IT" altLang="it-IT" sz="1800" b="1" i="1" dirty="0">
                <a:solidFill>
                  <a:schemeClr val="tx1">
                    <a:lumMod val="75000"/>
                    <a:lumOff val="25000"/>
                  </a:schemeClr>
                </a:solidFill>
                <a:latin typeface="Century Gothic" panose="020B0502020202020204" pitchFamily="34" charset="0"/>
              </a:rPr>
              <a:t>potrebbe</a:t>
            </a:r>
            <a:r>
              <a:rPr lang="it-IT" altLang="it-IT" sz="1800" dirty="0">
                <a:solidFill>
                  <a:schemeClr val="tx1">
                    <a:lumMod val="75000"/>
                    <a:lumOff val="25000"/>
                  </a:schemeClr>
                </a:solidFill>
                <a:latin typeface="Century Gothic" panose="020B0502020202020204" pitchFamily="34" charset="0"/>
              </a:rPr>
              <a:t> indicare (ad esempio) impianti obsoleti o scarso rinnovamento tecnologico dell’azienda, palesando la necessità nel breve di investimenti (*), </a:t>
            </a:r>
            <a:r>
              <a:rPr lang="it-IT" altLang="it-IT" sz="1800" b="1" i="1" dirty="0">
                <a:solidFill>
                  <a:schemeClr val="tx1">
                    <a:lumMod val="75000"/>
                    <a:lumOff val="25000"/>
                  </a:schemeClr>
                </a:solidFill>
                <a:latin typeface="Century Gothic" panose="020B0502020202020204" pitchFamily="34" charset="0"/>
              </a:rPr>
              <a:t>oppure</a:t>
            </a:r>
            <a:r>
              <a:rPr lang="it-IT" altLang="it-IT" sz="1800" dirty="0">
                <a:solidFill>
                  <a:schemeClr val="tx1">
                    <a:lumMod val="75000"/>
                    <a:lumOff val="25000"/>
                  </a:schemeClr>
                </a:solidFill>
                <a:latin typeface="Century Gothic" panose="020B0502020202020204" pitchFamily="34" charset="0"/>
              </a:rPr>
              <a:t> derivare da politiche di ammortamento molto rapide. </a:t>
            </a:r>
          </a:p>
        </p:txBody>
      </p:sp>
      <p:sp>
        <p:nvSpPr>
          <p:cNvPr id="16" name="Rectangle 7">
            <a:extLst>
              <a:ext uri="{FF2B5EF4-FFF2-40B4-BE49-F238E27FC236}">
                <a16:creationId xmlns:a16="http://schemas.microsoft.com/office/drawing/2014/main" id="{8784562B-DBF4-4F54-97A9-5151869EFC27}"/>
              </a:ext>
            </a:extLst>
          </p:cNvPr>
          <p:cNvSpPr>
            <a:spLocks noChangeArrowheads="1"/>
          </p:cNvSpPr>
          <p:nvPr/>
        </p:nvSpPr>
        <p:spPr bwMode="auto">
          <a:xfrm>
            <a:off x="4284663" y="3391810"/>
            <a:ext cx="4608512" cy="1583952"/>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1">
            <a:schemeClr val="accent4"/>
          </a:lnRef>
          <a:fillRef idx="2">
            <a:schemeClr val="accent4"/>
          </a:fillRef>
          <a:effectRef idx="1">
            <a:schemeClr val="accent4"/>
          </a:effectRef>
          <a:fontRef idx="minor">
            <a:schemeClr val="dk1"/>
          </a:fontRef>
        </p:style>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90000"/>
              </a:lnSpc>
              <a:spcBef>
                <a:spcPct val="50000"/>
              </a:spcBef>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Valore che tende a 0: </a:t>
            </a:r>
            <a:r>
              <a:rPr lang="it-IT" altLang="it-IT" sz="1800" b="1" i="1" dirty="0">
                <a:solidFill>
                  <a:schemeClr val="tx1">
                    <a:lumMod val="75000"/>
                    <a:lumOff val="25000"/>
                  </a:schemeClr>
                </a:solidFill>
                <a:latin typeface="Century Gothic" panose="020B0502020202020204" pitchFamily="34" charset="0"/>
              </a:rPr>
              <a:t>potrebbe</a:t>
            </a:r>
            <a:r>
              <a:rPr lang="it-IT" altLang="it-IT" sz="1800" dirty="0">
                <a:solidFill>
                  <a:schemeClr val="tx1">
                    <a:lumMod val="75000"/>
                    <a:lumOff val="25000"/>
                  </a:schemeClr>
                </a:solidFill>
                <a:latin typeface="Century Gothic" panose="020B0502020202020204" pitchFamily="34" charset="0"/>
              </a:rPr>
              <a:t> derivare da investimenti recenti </a:t>
            </a:r>
            <a:r>
              <a:rPr lang="it-IT" altLang="it-IT" sz="1800" b="1" i="1" dirty="0">
                <a:solidFill>
                  <a:schemeClr val="tx1">
                    <a:lumMod val="75000"/>
                    <a:lumOff val="25000"/>
                  </a:schemeClr>
                </a:solidFill>
                <a:latin typeface="Century Gothic" panose="020B0502020202020204" pitchFamily="34" charset="0"/>
              </a:rPr>
              <a:t>oppure</a:t>
            </a:r>
            <a:r>
              <a:rPr lang="it-IT" altLang="it-IT" sz="1800" dirty="0">
                <a:solidFill>
                  <a:schemeClr val="tx1">
                    <a:lumMod val="75000"/>
                    <a:lumOff val="25000"/>
                  </a:schemeClr>
                </a:solidFill>
                <a:latin typeface="Century Gothic" panose="020B0502020202020204" pitchFamily="34" charset="0"/>
              </a:rPr>
              <a:t> essere indotto da ridotti (mancati) ammortamenti per migliorare contabilmente il risultato economico di periodo. </a:t>
            </a:r>
          </a:p>
        </p:txBody>
      </p:sp>
      <p:sp>
        <p:nvSpPr>
          <p:cNvPr id="17" name="Line 8">
            <a:extLst>
              <a:ext uri="{FF2B5EF4-FFF2-40B4-BE49-F238E27FC236}">
                <a16:creationId xmlns:a16="http://schemas.microsoft.com/office/drawing/2014/main" id="{4FBEC882-0EC2-486E-9D6C-AFF9278601EE}"/>
              </a:ext>
            </a:extLst>
          </p:cNvPr>
          <p:cNvSpPr>
            <a:spLocks noChangeShapeType="1"/>
          </p:cNvSpPr>
          <p:nvPr/>
        </p:nvSpPr>
        <p:spPr bwMode="auto">
          <a:xfrm>
            <a:off x="180181" y="5740947"/>
            <a:ext cx="360045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sp>
        <p:nvSpPr>
          <p:cNvPr id="18" name="Rectangle 9">
            <a:extLst>
              <a:ext uri="{FF2B5EF4-FFF2-40B4-BE49-F238E27FC236}">
                <a16:creationId xmlns:a16="http://schemas.microsoft.com/office/drawing/2014/main" id="{6DF1C00F-EBAF-4329-9952-AF7275BF518D}"/>
              </a:ext>
            </a:extLst>
          </p:cNvPr>
          <p:cNvSpPr>
            <a:spLocks noChangeArrowheads="1"/>
          </p:cNvSpPr>
          <p:nvPr/>
        </p:nvSpPr>
        <p:spPr bwMode="auto">
          <a:xfrm>
            <a:off x="96942" y="5793957"/>
            <a:ext cx="8640762" cy="531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90000"/>
              </a:lnSpc>
              <a:spcBef>
                <a:spcPct val="50000"/>
              </a:spcBef>
              <a:buFont typeface="Wingdings" panose="05000000000000000000" pitchFamily="2" charset="2"/>
              <a:buNone/>
            </a:pPr>
            <a:r>
              <a:rPr lang="it-IT" altLang="it-IT" sz="1400" dirty="0">
                <a:solidFill>
                  <a:schemeClr val="tx1">
                    <a:lumMod val="75000"/>
                    <a:lumOff val="25000"/>
                  </a:schemeClr>
                </a:solidFill>
                <a:latin typeface="Century Gothic" panose="020B0502020202020204" pitchFamily="34" charset="0"/>
              </a:rPr>
              <a:t>(*) Un valore alto dovuto a scarso rinnovamento in un’azienda con forte dipendenza finanziaria da terzi porta ad una valutazione negativa della solidità.</a:t>
            </a:r>
          </a:p>
        </p:txBody>
      </p:sp>
      <p:cxnSp>
        <p:nvCxnSpPr>
          <p:cNvPr id="3" name="Connettore 2 2">
            <a:extLst>
              <a:ext uri="{FF2B5EF4-FFF2-40B4-BE49-F238E27FC236}">
                <a16:creationId xmlns:a16="http://schemas.microsoft.com/office/drawing/2014/main" id="{403BEB06-9EC7-4C16-B51D-723F4000001A}"/>
              </a:ext>
            </a:extLst>
          </p:cNvPr>
          <p:cNvCxnSpPr>
            <a:stCxn id="10" idx="3"/>
            <a:endCxn id="11" idx="1"/>
          </p:cNvCxnSpPr>
          <p:nvPr/>
        </p:nvCxnSpPr>
        <p:spPr>
          <a:xfrm flipV="1">
            <a:off x="3276600" y="1881189"/>
            <a:ext cx="1008063" cy="1223168"/>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cxnSp>
        <p:nvCxnSpPr>
          <p:cNvPr id="20" name="Connettore 2 19">
            <a:extLst>
              <a:ext uri="{FF2B5EF4-FFF2-40B4-BE49-F238E27FC236}">
                <a16:creationId xmlns:a16="http://schemas.microsoft.com/office/drawing/2014/main" id="{8DE05599-CBED-4BCB-96C6-D86A40FDC42B}"/>
              </a:ext>
            </a:extLst>
          </p:cNvPr>
          <p:cNvCxnSpPr>
            <a:cxnSpLocks/>
            <a:stCxn id="10" idx="3"/>
            <a:endCxn id="16" idx="1"/>
          </p:cNvCxnSpPr>
          <p:nvPr/>
        </p:nvCxnSpPr>
        <p:spPr>
          <a:xfrm>
            <a:off x="3276600" y="3104357"/>
            <a:ext cx="1008063" cy="1079429"/>
          </a:xfrm>
          <a:prstGeom prst="straightConnector1">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630987334"/>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Grado di ammortamento</a:t>
            </a:r>
          </a:p>
        </p:txBody>
      </p:sp>
      <p:sp>
        <p:nvSpPr>
          <p:cNvPr id="12" name="Rectangle 4">
            <a:extLst>
              <a:ext uri="{FF2B5EF4-FFF2-40B4-BE49-F238E27FC236}">
                <a16:creationId xmlns:a16="http://schemas.microsoft.com/office/drawing/2014/main" id="{A0D3749F-EC66-4EAA-BD1C-EC9533F942D3}"/>
              </a:ext>
            </a:extLst>
          </p:cNvPr>
          <p:cNvSpPr>
            <a:spLocks noChangeArrowheads="1"/>
          </p:cNvSpPr>
          <p:nvPr/>
        </p:nvSpPr>
        <p:spPr bwMode="auto">
          <a:xfrm>
            <a:off x="250825" y="1125538"/>
            <a:ext cx="8642350"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70000"/>
              </a:lnSpc>
              <a:spcBef>
                <a:spcPct val="50000"/>
              </a:spcBef>
              <a:spcAft>
                <a:spcPct val="0"/>
              </a:spcAft>
              <a:buClr>
                <a:srgbClr val="000000"/>
              </a:buClr>
              <a:buSzPct val="100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Nel caso in cui il valore delle immobilizzazioni materiali risulti particolarmente rilevante, può convenire approfondire l’analisi mediante la determinazione dei seguenti indicatori di secondo livello:</a:t>
            </a:r>
          </a:p>
        </p:txBody>
      </p:sp>
      <p:graphicFrame>
        <p:nvGraphicFramePr>
          <p:cNvPr id="13" name="Group 54">
            <a:extLst>
              <a:ext uri="{FF2B5EF4-FFF2-40B4-BE49-F238E27FC236}">
                <a16:creationId xmlns:a16="http://schemas.microsoft.com/office/drawing/2014/main" id="{E4C8903B-5F6F-4A29-821A-6C2D5A6EC8E2}"/>
              </a:ext>
            </a:extLst>
          </p:cNvPr>
          <p:cNvGraphicFramePr>
            <a:graphicFrameLocks/>
          </p:cNvGraphicFramePr>
          <p:nvPr>
            <p:extLst>
              <p:ext uri="{D42A27DB-BD31-4B8C-83A1-F6EECF244321}">
                <p14:modId xmlns:p14="http://schemas.microsoft.com/office/powerpoint/2010/main" val="1779757299"/>
              </p:ext>
            </p:extLst>
          </p:nvPr>
        </p:nvGraphicFramePr>
        <p:xfrm>
          <a:off x="323850" y="2060575"/>
          <a:ext cx="8497888" cy="719126"/>
        </p:xfrm>
        <a:graphic>
          <a:graphicData uri="http://schemas.openxmlformats.org/drawingml/2006/table">
            <a:tbl>
              <a:tblPr/>
              <a:tblGrid>
                <a:gridCol w="3414713">
                  <a:extLst>
                    <a:ext uri="{9D8B030D-6E8A-4147-A177-3AD203B41FA5}">
                      <a16:colId xmlns:a16="http://schemas.microsoft.com/office/drawing/2014/main" val="3824802124"/>
                    </a:ext>
                  </a:extLst>
                </a:gridCol>
                <a:gridCol w="758825">
                  <a:extLst>
                    <a:ext uri="{9D8B030D-6E8A-4147-A177-3AD203B41FA5}">
                      <a16:colId xmlns:a16="http://schemas.microsoft.com/office/drawing/2014/main" val="363436841"/>
                    </a:ext>
                  </a:extLst>
                </a:gridCol>
                <a:gridCol w="4324350">
                  <a:extLst>
                    <a:ext uri="{9D8B030D-6E8A-4147-A177-3AD203B41FA5}">
                      <a16:colId xmlns:a16="http://schemas.microsoft.com/office/drawing/2014/main" val="790878119"/>
                    </a:ext>
                  </a:extLst>
                </a:gridCol>
              </a:tblGrid>
              <a:tr h="245628">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Tasso di ammortamento</a:t>
                      </a:r>
                    </a:p>
                  </a:txBody>
                  <a:tcPr marL="89984" marR="89984" marT="0" marB="0" anchor="ctr" horzOverflow="overflow">
                    <a:lnL w="28575" cap="flat" cmpd="sng" algn="ctr">
                      <a:noFill/>
                      <a:prstDash val="solid"/>
                      <a:round/>
                      <a:headEnd type="none" w="med" len="med"/>
                      <a:tailEnd type="none" w="med" len="med"/>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Quota di ammortamento</a:t>
                      </a:r>
                    </a:p>
                  </a:txBody>
                  <a:tcPr marL="89984" marR="89984" marT="0" marB="0" horzOverflow="overflow">
                    <a:lnL>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3500650473"/>
                  </a:ext>
                </a:extLst>
              </a:tr>
              <a:tr h="244527">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 </a:t>
                      </a:r>
                    </a:p>
                  </a:txBody>
                  <a:tcPr marL="89984" marR="89984" marT="0" marB="0" horzOverflow="overflow">
                    <a:lnL>
                      <a:noFill/>
                    </a:lnL>
                    <a:lnR w="28575" cap="flat" cmpd="sng" algn="ctr">
                      <a:noFill/>
                      <a:prstDash val="solid"/>
                      <a:round/>
                      <a:headEnd type="none" w="med" len="med"/>
                      <a:tailEnd type="none" w="med" len="med"/>
                    </a:lnR>
                    <a:lnT>
                      <a:noFill/>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1471853640"/>
                  </a:ext>
                </a:extLst>
              </a:tr>
              <a:tr h="211272">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Immobilizzazioni lorde</a:t>
                      </a:r>
                    </a:p>
                  </a:txBody>
                  <a:tcPr marL="89984" marR="89984" marT="0" marB="0" horzOverflow="overflow">
                    <a:lnL>
                      <a:noFill/>
                    </a:lnL>
                    <a:lnR w="28575" cap="flat" cmpd="sng" algn="ctr">
                      <a:noFill/>
                      <a:prstDash val="solid"/>
                      <a:round/>
                      <a:headEnd type="none" w="med" len="med"/>
                      <a:tailEnd type="none" w="med" len="med"/>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1718506425"/>
                  </a:ext>
                </a:extLst>
              </a:tr>
            </a:tbl>
          </a:graphicData>
        </a:graphic>
      </p:graphicFrame>
      <p:graphicFrame>
        <p:nvGraphicFramePr>
          <p:cNvPr id="14" name="Group 60">
            <a:extLst>
              <a:ext uri="{FF2B5EF4-FFF2-40B4-BE49-F238E27FC236}">
                <a16:creationId xmlns:a16="http://schemas.microsoft.com/office/drawing/2014/main" id="{FDC1EAC5-1F28-45FD-BC30-63AFB6D38A98}"/>
              </a:ext>
            </a:extLst>
          </p:cNvPr>
          <p:cNvGraphicFramePr>
            <a:graphicFrameLocks/>
          </p:cNvGraphicFramePr>
          <p:nvPr>
            <p:extLst>
              <p:ext uri="{D42A27DB-BD31-4B8C-83A1-F6EECF244321}">
                <p14:modId xmlns:p14="http://schemas.microsoft.com/office/powerpoint/2010/main" val="1042683091"/>
              </p:ext>
            </p:extLst>
          </p:nvPr>
        </p:nvGraphicFramePr>
        <p:xfrm>
          <a:off x="322263" y="2997200"/>
          <a:ext cx="8497887" cy="701427"/>
        </p:xfrm>
        <a:graphic>
          <a:graphicData uri="http://schemas.openxmlformats.org/drawingml/2006/table">
            <a:tbl>
              <a:tblPr/>
              <a:tblGrid>
                <a:gridCol w="4105275">
                  <a:extLst>
                    <a:ext uri="{9D8B030D-6E8A-4147-A177-3AD203B41FA5}">
                      <a16:colId xmlns:a16="http://schemas.microsoft.com/office/drawing/2014/main" val="1843303038"/>
                    </a:ext>
                  </a:extLst>
                </a:gridCol>
                <a:gridCol w="358775">
                  <a:extLst>
                    <a:ext uri="{9D8B030D-6E8A-4147-A177-3AD203B41FA5}">
                      <a16:colId xmlns:a16="http://schemas.microsoft.com/office/drawing/2014/main" val="734673201"/>
                    </a:ext>
                  </a:extLst>
                </a:gridCol>
                <a:gridCol w="4033837">
                  <a:extLst>
                    <a:ext uri="{9D8B030D-6E8A-4147-A177-3AD203B41FA5}">
                      <a16:colId xmlns:a16="http://schemas.microsoft.com/office/drawing/2014/main" val="2905719172"/>
                    </a:ext>
                  </a:extLst>
                </a:gridCol>
              </a:tblGrid>
              <a:tr h="207551">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Vita media (contabile) delle </a:t>
                      </a:r>
                      <a:r>
                        <a:rPr kumimoji="0" lang="it-IT" altLang="it-IT" sz="1800" b="1" i="0" u="none" strike="noStrike" cap="none" normalizeH="0" baseline="0" dirty="0" err="1">
                          <a:ln>
                            <a:noFill/>
                          </a:ln>
                          <a:solidFill>
                            <a:srgbClr val="C00000"/>
                          </a:solidFill>
                          <a:effectLst/>
                          <a:latin typeface="Century Gothic" panose="020B0502020202020204" pitchFamily="34" charset="0"/>
                          <a:cs typeface="Lucida Sans Unicode" panose="020B0602030504020204" pitchFamily="34" charset="0"/>
                        </a:rPr>
                        <a:t>immob</a:t>
                      </a:r>
                      <a:r>
                        <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a:t>
                      </a:r>
                    </a:p>
                  </a:txBody>
                  <a:tcPr marL="0" marR="0" marT="0" marB="0" anchor="ctr" horzOverflow="overflow">
                    <a:lnL w="28575" cap="flat" cmpd="sng" algn="ctr">
                      <a:noFill/>
                      <a:prstDash val="solid"/>
                      <a:round/>
                      <a:headEnd type="none" w="med" len="med"/>
                      <a:tailEnd type="none" w="med" len="med"/>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Immobilizzazioni lorde</a:t>
                      </a:r>
                    </a:p>
                  </a:txBody>
                  <a:tcPr marL="90000" marR="90000" marT="0" marB="0" anchor="ctr" anchorCtr="1" horzOverflow="overflow">
                    <a:lnL>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3339901516"/>
                  </a:ext>
                </a:extLst>
              </a:tr>
              <a:tr h="226828">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 </a:t>
                      </a:r>
                    </a:p>
                  </a:txBody>
                  <a:tcPr marL="90000" marR="90000" marT="0" marB="0" anchor="ctr" anchorCtr="1" horzOverflow="overflow">
                    <a:lnL>
                      <a:noFill/>
                    </a:lnL>
                    <a:lnR w="28575" cap="flat" cmpd="sng" algn="ctr">
                      <a:noFill/>
                      <a:prstDash val="solid"/>
                      <a:round/>
                      <a:headEnd type="none" w="med" len="med"/>
                      <a:tailEnd type="none" w="med" len="med"/>
                    </a:lnR>
                    <a:lnT>
                      <a:noFill/>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3768045654"/>
                  </a:ext>
                </a:extLst>
              </a:tr>
              <a:tr h="178521">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Quota di ammortamento</a:t>
                      </a:r>
                    </a:p>
                  </a:txBody>
                  <a:tcPr marL="90000" marR="90000" marT="0" marB="0" anchor="ctr" anchorCtr="1" horzOverflow="overflow">
                    <a:lnL>
                      <a:noFill/>
                    </a:lnL>
                    <a:lnR w="28575" cap="flat" cmpd="sng" algn="ctr">
                      <a:noFill/>
                      <a:prstDash val="solid"/>
                      <a:round/>
                      <a:headEnd type="none" w="med" len="med"/>
                      <a:tailEnd type="none" w="med" len="med"/>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3665987273"/>
                  </a:ext>
                </a:extLst>
              </a:tr>
            </a:tbl>
          </a:graphicData>
        </a:graphic>
      </p:graphicFrame>
      <p:graphicFrame>
        <p:nvGraphicFramePr>
          <p:cNvPr id="15" name="Group 62">
            <a:extLst>
              <a:ext uri="{FF2B5EF4-FFF2-40B4-BE49-F238E27FC236}">
                <a16:creationId xmlns:a16="http://schemas.microsoft.com/office/drawing/2014/main" id="{3F78F9D4-BE0A-4C32-AE5E-436D57DD9315}"/>
              </a:ext>
            </a:extLst>
          </p:cNvPr>
          <p:cNvGraphicFramePr>
            <a:graphicFrameLocks/>
          </p:cNvGraphicFramePr>
          <p:nvPr>
            <p:extLst>
              <p:ext uri="{D42A27DB-BD31-4B8C-83A1-F6EECF244321}">
                <p14:modId xmlns:p14="http://schemas.microsoft.com/office/powerpoint/2010/main" val="2840618430"/>
              </p:ext>
            </p:extLst>
          </p:nvPr>
        </p:nvGraphicFramePr>
        <p:xfrm>
          <a:off x="323850" y="4022726"/>
          <a:ext cx="8497888" cy="734880"/>
        </p:xfrm>
        <a:graphic>
          <a:graphicData uri="http://schemas.openxmlformats.org/drawingml/2006/table">
            <a:tbl>
              <a:tblPr/>
              <a:tblGrid>
                <a:gridCol w="4249738">
                  <a:extLst>
                    <a:ext uri="{9D8B030D-6E8A-4147-A177-3AD203B41FA5}">
                      <a16:colId xmlns:a16="http://schemas.microsoft.com/office/drawing/2014/main" val="699123451"/>
                    </a:ext>
                  </a:extLst>
                </a:gridCol>
                <a:gridCol w="303212">
                  <a:extLst>
                    <a:ext uri="{9D8B030D-6E8A-4147-A177-3AD203B41FA5}">
                      <a16:colId xmlns:a16="http://schemas.microsoft.com/office/drawing/2014/main" val="2788940521"/>
                    </a:ext>
                  </a:extLst>
                </a:gridCol>
                <a:gridCol w="3944938">
                  <a:extLst>
                    <a:ext uri="{9D8B030D-6E8A-4147-A177-3AD203B41FA5}">
                      <a16:colId xmlns:a16="http://schemas.microsoft.com/office/drawing/2014/main" val="871198436"/>
                    </a:ext>
                  </a:extLst>
                </a:gridCol>
              </a:tblGrid>
              <a:tr h="237159">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Età media delle immobilizzazioni</a:t>
                      </a:r>
                    </a:p>
                  </a:txBody>
                  <a:tcPr marL="89984" marR="89984" marT="0" marB="0" anchor="ctr" horzOverflow="overflow">
                    <a:lnL w="28575" cap="flat" cmpd="sng" algn="ctr">
                      <a:noFill/>
                      <a:prstDash val="solid"/>
                      <a:round/>
                      <a:headEnd type="none" w="med" len="med"/>
                      <a:tailEnd type="none" w="med" len="med"/>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Fondo di ammortamento</a:t>
                      </a:r>
                    </a:p>
                  </a:txBody>
                  <a:tcPr marL="89984" marR="89984" marT="0" marB="0" horzOverflow="overflow">
                    <a:lnL>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393291376"/>
                  </a:ext>
                </a:extLst>
              </a:tr>
              <a:tr h="260281">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 </a:t>
                      </a:r>
                    </a:p>
                  </a:txBody>
                  <a:tcPr marL="89984" marR="89984" marT="0" marB="0" horzOverflow="overflow">
                    <a:lnL>
                      <a:noFill/>
                    </a:lnL>
                    <a:lnR w="28575" cap="flat" cmpd="sng" algn="ctr">
                      <a:noFill/>
                      <a:prstDash val="solid"/>
                      <a:round/>
                      <a:headEnd type="none" w="med" len="med"/>
                      <a:tailEnd type="none" w="med" len="med"/>
                    </a:lnR>
                    <a:lnT>
                      <a:noFill/>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3281309018"/>
                  </a:ext>
                </a:extLst>
              </a:tr>
              <a:tr h="203987">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Quota di ammortamento</a:t>
                      </a:r>
                    </a:p>
                  </a:txBody>
                  <a:tcPr marL="89984" marR="89984" marT="0" marB="0" horzOverflow="overflow">
                    <a:lnL>
                      <a:noFill/>
                    </a:lnL>
                    <a:lnR w="28575" cap="flat" cmpd="sng" algn="ctr">
                      <a:noFill/>
                      <a:prstDash val="solid"/>
                      <a:round/>
                      <a:headEnd type="none" w="med" len="med"/>
                      <a:tailEnd type="none" w="med" len="med"/>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3575400406"/>
                  </a:ext>
                </a:extLst>
              </a:tr>
            </a:tbl>
          </a:graphicData>
        </a:graphic>
      </p:graphicFrame>
      <p:graphicFrame>
        <p:nvGraphicFramePr>
          <p:cNvPr id="19" name="Group 41">
            <a:extLst>
              <a:ext uri="{FF2B5EF4-FFF2-40B4-BE49-F238E27FC236}">
                <a16:creationId xmlns:a16="http://schemas.microsoft.com/office/drawing/2014/main" id="{480D3A96-E4D9-43D5-9C27-A966FF16E604}"/>
              </a:ext>
            </a:extLst>
          </p:cNvPr>
          <p:cNvGraphicFramePr>
            <a:graphicFrameLocks/>
          </p:cNvGraphicFramePr>
          <p:nvPr>
            <p:extLst>
              <p:ext uri="{D42A27DB-BD31-4B8C-83A1-F6EECF244321}">
                <p14:modId xmlns:p14="http://schemas.microsoft.com/office/powerpoint/2010/main" val="893591007"/>
              </p:ext>
            </p:extLst>
          </p:nvPr>
        </p:nvGraphicFramePr>
        <p:xfrm>
          <a:off x="323850" y="5084764"/>
          <a:ext cx="8496300" cy="740738"/>
        </p:xfrm>
        <a:graphic>
          <a:graphicData uri="http://schemas.openxmlformats.org/drawingml/2006/table">
            <a:tbl>
              <a:tblPr/>
              <a:tblGrid>
                <a:gridCol w="4137025">
                  <a:extLst>
                    <a:ext uri="{9D8B030D-6E8A-4147-A177-3AD203B41FA5}">
                      <a16:colId xmlns:a16="http://schemas.microsoft.com/office/drawing/2014/main" val="20673297"/>
                    </a:ext>
                  </a:extLst>
                </a:gridCol>
                <a:gridCol w="374650">
                  <a:extLst>
                    <a:ext uri="{9D8B030D-6E8A-4147-A177-3AD203B41FA5}">
                      <a16:colId xmlns:a16="http://schemas.microsoft.com/office/drawing/2014/main" val="676783982"/>
                    </a:ext>
                  </a:extLst>
                </a:gridCol>
                <a:gridCol w="3984625">
                  <a:extLst>
                    <a:ext uri="{9D8B030D-6E8A-4147-A177-3AD203B41FA5}">
                      <a16:colId xmlns:a16="http://schemas.microsoft.com/office/drawing/2014/main" val="99861864"/>
                    </a:ext>
                  </a:extLst>
                </a:gridCol>
              </a:tblGrid>
              <a:tr h="251754">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Durata residua delle </a:t>
                      </a:r>
                      <a:r>
                        <a:rPr kumimoji="0" lang="it-IT" altLang="it-IT" sz="1800" b="1" i="0" u="none" strike="noStrike" cap="none" normalizeH="0" baseline="0" dirty="0" err="1">
                          <a:ln>
                            <a:noFill/>
                          </a:ln>
                          <a:solidFill>
                            <a:srgbClr val="C00000"/>
                          </a:solidFill>
                          <a:effectLst/>
                          <a:latin typeface="Century Gothic" panose="020B0502020202020204" pitchFamily="34" charset="0"/>
                          <a:cs typeface="Lucida Sans Unicode" panose="020B0602030504020204" pitchFamily="34" charset="0"/>
                        </a:rPr>
                        <a:t>immobilizz</a:t>
                      </a:r>
                      <a:r>
                        <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a:t>
                      </a:r>
                    </a:p>
                  </a:txBody>
                  <a:tcPr marL="89984" marR="89984" marT="0" marB="0" anchor="ctr" horzOverflow="overflow">
                    <a:lnL w="28575" cap="flat" cmpd="sng" algn="ctr">
                      <a:noFill/>
                      <a:prstDash val="solid"/>
                      <a:round/>
                      <a:headEnd type="none" w="med" len="med"/>
                      <a:tailEnd type="none" w="med" len="med"/>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Immobilizzazioni nette</a:t>
                      </a:r>
                    </a:p>
                  </a:txBody>
                  <a:tcPr marL="89984" marR="89984" marT="0" marB="0" horzOverflow="overflow">
                    <a:lnL>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3409962499"/>
                  </a:ext>
                </a:extLst>
              </a:tr>
              <a:tr h="266139">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 </a:t>
                      </a:r>
                    </a:p>
                  </a:txBody>
                  <a:tcPr marL="89984" marR="89984" marT="0" marB="0" horzOverflow="overflow">
                    <a:lnL>
                      <a:noFill/>
                    </a:lnL>
                    <a:lnR w="28575" cap="flat" cmpd="sng" algn="ctr">
                      <a:noFill/>
                      <a:prstDash val="solid"/>
                      <a:round/>
                      <a:headEnd type="none" w="med" len="med"/>
                      <a:tailEnd type="none" w="med" len="med"/>
                    </a:lnR>
                    <a:lnT>
                      <a:noFill/>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4101991701"/>
                  </a:ext>
                </a:extLst>
              </a:tr>
              <a:tr h="216987">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Quota di ammortamento</a:t>
                      </a:r>
                    </a:p>
                  </a:txBody>
                  <a:tcPr marL="89984" marR="89984" marT="0" marB="0" horzOverflow="overflow">
                    <a:lnL>
                      <a:noFill/>
                    </a:lnL>
                    <a:lnR w="28575" cap="flat" cmpd="sng" algn="ctr">
                      <a:noFill/>
                      <a:prstDash val="solid"/>
                      <a:round/>
                      <a:headEnd type="none" w="med" len="med"/>
                      <a:tailEnd type="none" w="med" len="med"/>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2897179827"/>
                  </a:ext>
                </a:extLst>
              </a:tr>
            </a:tbl>
          </a:graphicData>
        </a:graphic>
      </p:graphicFrame>
    </p:spTree>
    <p:extLst>
      <p:ext uri="{BB962C8B-B14F-4D97-AF65-F5344CB8AC3E}">
        <p14:creationId xmlns:p14="http://schemas.microsoft.com/office/powerpoint/2010/main" val="1546139808"/>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Grado di ammortamento</a:t>
            </a:r>
          </a:p>
        </p:txBody>
      </p:sp>
      <p:sp>
        <p:nvSpPr>
          <p:cNvPr id="10" name="Rectangle 4">
            <a:extLst>
              <a:ext uri="{FF2B5EF4-FFF2-40B4-BE49-F238E27FC236}">
                <a16:creationId xmlns:a16="http://schemas.microsoft.com/office/drawing/2014/main" id="{F503D1F8-61EF-4F47-A478-473CCE63D83B}"/>
              </a:ext>
            </a:extLst>
          </p:cNvPr>
          <p:cNvSpPr>
            <a:spLocks noChangeArrowheads="1"/>
          </p:cNvSpPr>
          <p:nvPr/>
        </p:nvSpPr>
        <p:spPr bwMode="auto">
          <a:xfrm>
            <a:off x="250825" y="715833"/>
            <a:ext cx="8642350"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40000"/>
              </a:lnSpc>
              <a:spcBef>
                <a:spcPct val="50000"/>
              </a:spcBef>
              <a:spcAft>
                <a:spcPct val="0"/>
              </a:spcAft>
              <a:buClr>
                <a:srgbClr val="000000"/>
              </a:buClr>
              <a:buSzPct val="100000"/>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Supponiamo i seguenti dati:</a:t>
            </a:r>
          </a:p>
          <a:p>
            <a:pPr algn="just" eaLnBrk="1" fontAlgn="base" hangingPunct="0">
              <a:lnSpc>
                <a:spcPct val="40000"/>
              </a:lnSpc>
              <a:spcBef>
                <a:spcPct val="50000"/>
              </a:spcBef>
              <a:spcAft>
                <a:spcPct val="0"/>
              </a:spcAft>
              <a:buClr>
                <a:srgbClr val="000000"/>
              </a:buClr>
              <a:buSzPct val="100000"/>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Costo storico immobilizzazioni = 1.000</a:t>
            </a:r>
          </a:p>
          <a:p>
            <a:pPr algn="just" eaLnBrk="1" fontAlgn="base" hangingPunct="0">
              <a:lnSpc>
                <a:spcPct val="40000"/>
              </a:lnSpc>
              <a:spcBef>
                <a:spcPct val="50000"/>
              </a:spcBef>
              <a:spcAft>
                <a:spcPct val="0"/>
              </a:spcAft>
              <a:buClr>
                <a:srgbClr val="000000"/>
              </a:buClr>
              <a:buSzPct val="100000"/>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Fondo ammortamento = 400</a:t>
            </a:r>
          </a:p>
          <a:p>
            <a:pPr algn="just" eaLnBrk="1" fontAlgn="base" hangingPunct="0">
              <a:lnSpc>
                <a:spcPct val="40000"/>
              </a:lnSpc>
              <a:spcBef>
                <a:spcPct val="50000"/>
              </a:spcBef>
              <a:spcAft>
                <a:spcPct val="0"/>
              </a:spcAft>
              <a:buClr>
                <a:srgbClr val="000000"/>
              </a:buClr>
              <a:buSzPct val="100000"/>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Quota annua ammortamento = 200</a:t>
            </a:r>
          </a:p>
        </p:txBody>
      </p:sp>
      <p:graphicFrame>
        <p:nvGraphicFramePr>
          <p:cNvPr id="11" name="Group 76">
            <a:extLst>
              <a:ext uri="{FF2B5EF4-FFF2-40B4-BE49-F238E27FC236}">
                <a16:creationId xmlns:a16="http://schemas.microsoft.com/office/drawing/2014/main" id="{0A6CBE10-0EAC-440C-89E4-945F2762DB96}"/>
              </a:ext>
            </a:extLst>
          </p:cNvPr>
          <p:cNvGraphicFramePr>
            <a:graphicFrameLocks/>
          </p:cNvGraphicFramePr>
          <p:nvPr>
            <p:extLst>
              <p:ext uri="{D42A27DB-BD31-4B8C-83A1-F6EECF244321}">
                <p14:modId xmlns:p14="http://schemas.microsoft.com/office/powerpoint/2010/main" val="2684836139"/>
              </p:ext>
            </p:extLst>
          </p:nvPr>
        </p:nvGraphicFramePr>
        <p:xfrm>
          <a:off x="250825" y="2133600"/>
          <a:ext cx="8642350" cy="675831"/>
        </p:xfrm>
        <a:graphic>
          <a:graphicData uri="http://schemas.openxmlformats.org/drawingml/2006/table">
            <a:tbl>
              <a:tblPr>
                <a:tableStyleId>{775DCB02-9BB8-47FD-8907-85C794F793BA}</a:tableStyleId>
              </a:tblPr>
              <a:tblGrid>
                <a:gridCol w="2824163">
                  <a:extLst>
                    <a:ext uri="{9D8B030D-6E8A-4147-A177-3AD203B41FA5}">
                      <a16:colId xmlns:a16="http://schemas.microsoft.com/office/drawing/2014/main" val="1060663836"/>
                    </a:ext>
                  </a:extLst>
                </a:gridCol>
                <a:gridCol w="547687">
                  <a:extLst>
                    <a:ext uri="{9D8B030D-6E8A-4147-A177-3AD203B41FA5}">
                      <a16:colId xmlns:a16="http://schemas.microsoft.com/office/drawing/2014/main" val="3100589865"/>
                    </a:ext>
                  </a:extLst>
                </a:gridCol>
                <a:gridCol w="3268663">
                  <a:extLst>
                    <a:ext uri="{9D8B030D-6E8A-4147-A177-3AD203B41FA5}">
                      <a16:colId xmlns:a16="http://schemas.microsoft.com/office/drawing/2014/main" val="949838056"/>
                    </a:ext>
                  </a:extLst>
                </a:gridCol>
                <a:gridCol w="304800">
                  <a:extLst>
                    <a:ext uri="{9D8B030D-6E8A-4147-A177-3AD203B41FA5}">
                      <a16:colId xmlns:a16="http://schemas.microsoft.com/office/drawing/2014/main" val="3888228825"/>
                    </a:ext>
                  </a:extLst>
                </a:gridCol>
                <a:gridCol w="1697037">
                  <a:extLst>
                    <a:ext uri="{9D8B030D-6E8A-4147-A177-3AD203B41FA5}">
                      <a16:colId xmlns:a16="http://schemas.microsoft.com/office/drawing/2014/main" val="4426270"/>
                    </a:ext>
                  </a:extLst>
                </a:gridCol>
              </a:tblGrid>
              <a:tr h="215900">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Tasso di ammortamento</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Ammort. (200)</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170230774"/>
                  </a:ext>
                </a:extLst>
              </a:tr>
              <a:tr h="254000">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20%</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457276151"/>
                  </a:ext>
                </a:extLst>
              </a:tr>
              <a:tr h="174625">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Imm.ni lorde (1.000)</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265089101"/>
                  </a:ext>
                </a:extLst>
              </a:tr>
            </a:tbl>
          </a:graphicData>
        </a:graphic>
      </p:graphicFrame>
      <p:graphicFrame>
        <p:nvGraphicFramePr>
          <p:cNvPr id="16" name="Group 79">
            <a:extLst>
              <a:ext uri="{FF2B5EF4-FFF2-40B4-BE49-F238E27FC236}">
                <a16:creationId xmlns:a16="http://schemas.microsoft.com/office/drawing/2014/main" id="{8702EC4C-60F8-420C-B010-C82B9213DC89}"/>
              </a:ext>
            </a:extLst>
          </p:cNvPr>
          <p:cNvGraphicFramePr>
            <a:graphicFrameLocks/>
          </p:cNvGraphicFramePr>
          <p:nvPr>
            <p:extLst>
              <p:ext uri="{D42A27DB-BD31-4B8C-83A1-F6EECF244321}">
                <p14:modId xmlns:p14="http://schemas.microsoft.com/office/powerpoint/2010/main" val="98616061"/>
              </p:ext>
            </p:extLst>
          </p:nvPr>
        </p:nvGraphicFramePr>
        <p:xfrm>
          <a:off x="250825" y="2997200"/>
          <a:ext cx="8569325" cy="714766"/>
        </p:xfrm>
        <a:graphic>
          <a:graphicData uri="http://schemas.openxmlformats.org/drawingml/2006/table">
            <a:tbl>
              <a:tblPr>
                <a:tableStyleId>{775DCB02-9BB8-47FD-8907-85C794F793BA}</a:tableStyleId>
              </a:tblPr>
              <a:tblGrid>
                <a:gridCol w="3709988">
                  <a:extLst>
                    <a:ext uri="{9D8B030D-6E8A-4147-A177-3AD203B41FA5}">
                      <a16:colId xmlns:a16="http://schemas.microsoft.com/office/drawing/2014/main" val="3605863625"/>
                    </a:ext>
                  </a:extLst>
                </a:gridCol>
                <a:gridCol w="760412">
                  <a:extLst>
                    <a:ext uri="{9D8B030D-6E8A-4147-A177-3AD203B41FA5}">
                      <a16:colId xmlns:a16="http://schemas.microsoft.com/office/drawing/2014/main" val="2937572374"/>
                    </a:ext>
                  </a:extLst>
                </a:gridCol>
                <a:gridCol w="2959100">
                  <a:extLst>
                    <a:ext uri="{9D8B030D-6E8A-4147-A177-3AD203B41FA5}">
                      <a16:colId xmlns:a16="http://schemas.microsoft.com/office/drawing/2014/main" val="3479915962"/>
                    </a:ext>
                  </a:extLst>
                </a:gridCol>
                <a:gridCol w="230188">
                  <a:extLst>
                    <a:ext uri="{9D8B030D-6E8A-4147-A177-3AD203B41FA5}">
                      <a16:colId xmlns:a16="http://schemas.microsoft.com/office/drawing/2014/main" val="1261050256"/>
                    </a:ext>
                  </a:extLst>
                </a:gridCol>
                <a:gridCol w="909637">
                  <a:extLst>
                    <a:ext uri="{9D8B030D-6E8A-4147-A177-3AD203B41FA5}">
                      <a16:colId xmlns:a16="http://schemas.microsoft.com/office/drawing/2014/main" val="3352037945"/>
                    </a:ext>
                  </a:extLst>
                </a:gridCol>
              </a:tblGrid>
              <a:tr h="238881">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Vita media (contabile) delle </a:t>
                      </a:r>
                      <a:r>
                        <a:rPr kumimoji="0" lang="it-IT" altLang="it-IT" sz="1600" u="none" strike="noStrike" cap="none" normalizeH="0" baseline="0" dirty="0" err="1">
                          <a:ln>
                            <a:noFill/>
                          </a:ln>
                          <a:effectLst/>
                          <a:latin typeface="Century Gothic" panose="020B0502020202020204" pitchFamily="34" charset="0"/>
                        </a:rPr>
                        <a:t>immob</a:t>
                      </a:r>
                      <a:r>
                        <a:rPr kumimoji="0" lang="it-IT" altLang="it-IT" sz="1600" u="none" strike="noStrike" cap="none" normalizeH="0" baseline="0" dirty="0">
                          <a:ln>
                            <a:noFill/>
                          </a:ln>
                          <a:effectLst/>
                          <a:latin typeface="Century Gothic" panose="020B0502020202020204" pitchFamily="34" charset="0"/>
                        </a:rPr>
                        <a:t>.</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Imm.ni lorde (1.000)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812060891"/>
                  </a:ext>
                </a:extLst>
              </a:tr>
              <a:tr h="280813">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5 anni</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6312375"/>
                  </a:ext>
                </a:extLst>
              </a:tr>
              <a:tr h="156137">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Ammort. (200)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784341620"/>
                  </a:ext>
                </a:extLst>
              </a:tr>
            </a:tbl>
          </a:graphicData>
        </a:graphic>
      </p:graphicFrame>
      <p:graphicFrame>
        <p:nvGraphicFramePr>
          <p:cNvPr id="17" name="Group 90">
            <a:extLst>
              <a:ext uri="{FF2B5EF4-FFF2-40B4-BE49-F238E27FC236}">
                <a16:creationId xmlns:a16="http://schemas.microsoft.com/office/drawing/2014/main" id="{E7B1F3C0-6299-48E4-A7E1-6E5E4F3FE512}"/>
              </a:ext>
            </a:extLst>
          </p:cNvPr>
          <p:cNvGraphicFramePr>
            <a:graphicFrameLocks/>
          </p:cNvGraphicFramePr>
          <p:nvPr>
            <p:extLst>
              <p:ext uri="{D42A27DB-BD31-4B8C-83A1-F6EECF244321}">
                <p14:modId xmlns:p14="http://schemas.microsoft.com/office/powerpoint/2010/main" val="260136712"/>
              </p:ext>
            </p:extLst>
          </p:nvPr>
        </p:nvGraphicFramePr>
        <p:xfrm>
          <a:off x="250825" y="4005264"/>
          <a:ext cx="8569325" cy="745396"/>
        </p:xfrm>
        <a:graphic>
          <a:graphicData uri="http://schemas.openxmlformats.org/drawingml/2006/table">
            <a:tbl>
              <a:tblPr>
                <a:tableStyleId>{775DCB02-9BB8-47FD-8907-85C794F793BA}</a:tableStyleId>
              </a:tblPr>
              <a:tblGrid>
                <a:gridCol w="2801938">
                  <a:extLst>
                    <a:ext uri="{9D8B030D-6E8A-4147-A177-3AD203B41FA5}">
                      <a16:colId xmlns:a16="http://schemas.microsoft.com/office/drawing/2014/main" val="3352192273"/>
                    </a:ext>
                  </a:extLst>
                </a:gridCol>
                <a:gridCol w="606425">
                  <a:extLst>
                    <a:ext uri="{9D8B030D-6E8A-4147-A177-3AD203B41FA5}">
                      <a16:colId xmlns:a16="http://schemas.microsoft.com/office/drawing/2014/main" val="3705874027"/>
                    </a:ext>
                  </a:extLst>
                </a:gridCol>
                <a:gridCol w="3490912">
                  <a:extLst>
                    <a:ext uri="{9D8B030D-6E8A-4147-A177-3AD203B41FA5}">
                      <a16:colId xmlns:a16="http://schemas.microsoft.com/office/drawing/2014/main" val="20144265"/>
                    </a:ext>
                  </a:extLst>
                </a:gridCol>
                <a:gridCol w="760413">
                  <a:extLst>
                    <a:ext uri="{9D8B030D-6E8A-4147-A177-3AD203B41FA5}">
                      <a16:colId xmlns:a16="http://schemas.microsoft.com/office/drawing/2014/main" val="2574984402"/>
                    </a:ext>
                  </a:extLst>
                </a:gridCol>
                <a:gridCol w="909637">
                  <a:extLst>
                    <a:ext uri="{9D8B030D-6E8A-4147-A177-3AD203B41FA5}">
                      <a16:colId xmlns:a16="http://schemas.microsoft.com/office/drawing/2014/main" val="1582273167"/>
                    </a:ext>
                  </a:extLst>
                </a:gridCol>
              </a:tblGrid>
              <a:tr h="237963">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Età media delle </a:t>
                      </a:r>
                      <a:r>
                        <a:rPr kumimoji="0" lang="it-IT" altLang="it-IT" sz="1600" u="none" strike="noStrike" cap="none" normalizeH="0" baseline="0" dirty="0" err="1">
                          <a:ln>
                            <a:noFill/>
                          </a:ln>
                          <a:effectLst/>
                          <a:latin typeface="Century Gothic" panose="020B0502020202020204" pitchFamily="34" charset="0"/>
                        </a:rPr>
                        <a:t>immob</a:t>
                      </a:r>
                      <a:r>
                        <a:rPr kumimoji="0" lang="it-IT" altLang="it-IT" sz="1600" u="none" strike="noStrike" cap="none" normalizeH="0" baseline="0" dirty="0">
                          <a:ln>
                            <a:noFill/>
                          </a:ln>
                          <a:effectLst/>
                          <a:latin typeface="Century Gothic" panose="020B0502020202020204" pitchFamily="34" charset="0"/>
                        </a:rPr>
                        <a:t>.</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Fondo amm. (400)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959893737"/>
                  </a:ext>
                </a:extLst>
              </a:tr>
              <a:tr h="280674">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2 anni</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806301553"/>
                  </a:ext>
                </a:extLst>
              </a:tr>
              <a:tr h="196130">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r>
                        <a:rPr kumimoji="0" lang="it-IT" altLang="it-IT" sz="1600" u="none" strike="noStrike" cap="none" normalizeH="0" baseline="0" dirty="0" err="1">
                          <a:ln>
                            <a:noFill/>
                          </a:ln>
                          <a:effectLst/>
                          <a:latin typeface="Century Gothic" panose="020B0502020202020204" pitchFamily="34" charset="0"/>
                        </a:rPr>
                        <a:t>Ammort</a:t>
                      </a:r>
                      <a:r>
                        <a:rPr kumimoji="0" lang="it-IT" altLang="it-IT" sz="1600" u="none" strike="noStrike" cap="none" normalizeH="0" baseline="0" dirty="0">
                          <a:ln>
                            <a:noFill/>
                          </a:ln>
                          <a:effectLst/>
                          <a:latin typeface="Century Gothic" panose="020B0502020202020204" pitchFamily="34" charset="0"/>
                        </a:rPr>
                        <a:t>. (200)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500"/>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833030768"/>
                  </a:ext>
                </a:extLst>
              </a:tr>
            </a:tbl>
          </a:graphicData>
        </a:graphic>
      </p:graphicFrame>
      <p:graphicFrame>
        <p:nvGraphicFramePr>
          <p:cNvPr id="18" name="Group 82">
            <a:extLst>
              <a:ext uri="{FF2B5EF4-FFF2-40B4-BE49-F238E27FC236}">
                <a16:creationId xmlns:a16="http://schemas.microsoft.com/office/drawing/2014/main" id="{3C15C165-7E6B-4110-98D3-CC3768925533}"/>
              </a:ext>
            </a:extLst>
          </p:cNvPr>
          <p:cNvGraphicFramePr>
            <a:graphicFrameLocks/>
          </p:cNvGraphicFramePr>
          <p:nvPr>
            <p:extLst>
              <p:ext uri="{D42A27DB-BD31-4B8C-83A1-F6EECF244321}">
                <p14:modId xmlns:p14="http://schemas.microsoft.com/office/powerpoint/2010/main" val="894258122"/>
              </p:ext>
            </p:extLst>
          </p:nvPr>
        </p:nvGraphicFramePr>
        <p:xfrm>
          <a:off x="250825" y="5084763"/>
          <a:ext cx="8569325" cy="790961"/>
        </p:xfrm>
        <a:graphic>
          <a:graphicData uri="http://schemas.openxmlformats.org/drawingml/2006/table">
            <a:tbl>
              <a:tblPr>
                <a:tableStyleId>{775DCB02-9BB8-47FD-8907-85C794F793BA}</a:tableStyleId>
              </a:tblPr>
              <a:tblGrid>
                <a:gridCol w="3105150">
                  <a:extLst>
                    <a:ext uri="{9D8B030D-6E8A-4147-A177-3AD203B41FA5}">
                      <a16:colId xmlns:a16="http://schemas.microsoft.com/office/drawing/2014/main" val="1494994189"/>
                    </a:ext>
                  </a:extLst>
                </a:gridCol>
                <a:gridCol w="758825">
                  <a:extLst>
                    <a:ext uri="{9D8B030D-6E8A-4147-A177-3AD203B41FA5}">
                      <a16:colId xmlns:a16="http://schemas.microsoft.com/office/drawing/2014/main" val="1982489462"/>
                    </a:ext>
                  </a:extLst>
                </a:gridCol>
                <a:gridCol w="3187700">
                  <a:extLst>
                    <a:ext uri="{9D8B030D-6E8A-4147-A177-3AD203B41FA5}">
                      <a16:colId xmlns:a16="http://schemas.microsoft.com/office/drawing/2014/main" val="2485150084"/>
                    </a:ext>
                  </a:extLst>
                </a:gridCol>
                <a:gridCol w="379413">
                  <a:extLst>
                    <a:ext uri="{9D8B030D-6E8A-4147-A177-3AD203B41FA5}">
                      <a16:colId xmlns:a16="http://schemas.microsoft.com/office/drawing/2014/main" val="1525542454"/>
                    </a:ext>
                  </a:extLst>
                </a:gridCol>
                <a:gridCol w="1138237">
                  <a:extLst>
                    <a:ext uri="{9D8B030D-6E8A-4147-A177-3AD203B41FA5}">
                      <a16:colId xmlns:a16="http://schemas.microsoft.com/office/drawing/2014/main" val="632487637"/>
                    </a:ext>
                  </a:extLst>
                </a:gridCol>
              </a:tblGrid>
              <a:tr h="275442">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Durata residua </a:t>
                      </a:r>
                      <a:r>
                        <a:rPr kumimoji="0" lang="it-IT" altLang="it-IT" sz="1600" u="none" strike="noStrike" cap="none" normalizeH="0" baseline="0" dirty="0" err="1">
                          <a:ln>
                            <a:noFill/>
                          </a:ln>
                          <a:effectLst/>
                          <a:latin typeface="Century Gothic" panose="020B0502020202020204" pitchFamily="34" charset="0"/>
                        </a:rPr>
                        <a:t>immobilizz</a:t>
                      </a:r>
                      <a:r>
                        <a:rPr kumimoji="0" lang="it-IT" altLang="it-IT" sz="1600" u="none" strike="noStrike" cap="none" normalizeH="0" baseline="0" dirty="0">
                          <a:ln>
                            <a:noFill/>
                          </a:ln>
                          <a:effectLst/>
                          <a:latin typeface="Century Gothic" panose="020B0502020202020204" pitchFamily="34" charset="0"/>
                        </a:rPr>
                        <a:t>.</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Imm.ni nette (600)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3 anni</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0" marB="0" anchor="ctr" anchorCtr="1"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153282254"/>
                  </a:ext>
                </a:extLst>
              </a:tr>
              <a:tr h="278603">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2824874845"/>
                  </a:ext>
                </a:extLst>
              </a:tr>
              <a:tr h="236916">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Ammort. (200)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3343917877"/>
                  </a:ext>
                </a:extLst>
              </a:tr>
            </a:tbl>
          </a:graphicData>
        </a:graphic>
      </p:graphicFrame>
    </p:spTree>
    <p:extLst>
      <p:ext uri="{BB962C8B-B14F-4D97-AF65-F5344CB8AC3E}">
        <p14:creationId xmlns:p14="http://schemas.microsoft.com/office/powerpoint/2010/main" val="19627474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89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Altri due indicatori per studiare l’evoluzione della solidità</a:t>
            </a:r>
          </a:p>
        </p:txBody>
      </p:sp>
      <p:graphicFrame>
        <p:nvGraphicFramePr>
          <p:cNvPr id="12" name="Group 40">
            <a:extLst>
              <a:ext uri="{FF2B5EF4-FFF2-40B4-BE49-F238E27FC236}">
                <a16:creationId xmlns:a16="http://schemas.microsoft.com/office/drawing/2014/main" id="{84674BF6-FC78-469F-A790-8F0D7DE643C5}"/>
              </a:ext>
            </a:extLst>
          </p:cNvPr>
          <p:cNvGraphicFramePr>
            <a:graphicFrameLocks noGrp="1"/>
          </p:cNvGraphicFramePr>
          <p:nvPr>
            <p:extLst>
              <p:ext uri="{D42A27DB-BD31-4B8C-83A1-F6EECF244321}">
                <p14:modId xmlns:p14="http://schemas.microsoft.com/office/powerpoint/2010/main" val="3852786744"/>
              </p:ext>
            </p:extLst>
          </p:nvPr>
        </p:nvGraphicFramePr>
        <p:xfrm>
          <a:off x="468313" y="1052513"/>
          <a:ext cx="8496300" cy="765429"/>
        </p:xfrm>
        <a:graphic>
          <a:graphicData uri="http://schemas.openxmlformats.org/drawingml/2006/table">
            <a:tbl>
              <a:tblPr/>
              <a:tblGrid>
                <a:gridCol w="2403475">
                  <a:extLst>
                    <a:ext uri="{9D8B030D-6E8A-4147-A177-3AD203B41FA5}">
                      <a16:colId xmlns:a16="http://schemas.microsoft.com/office/drawing/2014/main" val="1748174212"/>
                    </a:ext>
                  </a:extLst>
                </a:gridCol>
                <a:gridCol w="617537">
                  <a:extLst>
                    <a:ext uri="{9D8B030D-6E8A-4147-A177-3AD203B41FA5}">
                      <a16:colId xmlns:a16="http://schemas.microsoft.com/office/drawing/2014/main" val="3730785872"/>
                    </a:ext>
                  </a:extLst>
                </a:gridCol>
                <a:gridCol w="5475288">
                  <a:extLst>
                    <a:ext uri="{9D8B030D-6E8A-4147-A177-3AD203B41FA5}">
                      <a16:colId xmlns:a16="http://schemas.microsoft.com/office/drawing/2014/main" val="2394607371"/>
                    </a:ext>
                  </a:extLst>
                </a:gridCol>
              </a:tblGrid>
              <a:tr h="215900">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Tasso di variazione del capitale investito</a:t>
                      </a:r>
                    </a:p>
                  </a:txBody>
                  <a:tcPr marL="89984" marR="89984" marT="0" marB="0" anchor="ctr" horzOverflow="overflow">
                    <a:lnL w="28575" cap="flat" cmpd="sng" algn="ctr">
                      <a:noFill/>
                      <a:prstDash val="solid"/>
                      <a:round/>
                      <a:headEnd type="none" w="med" len="med"/>
                      <a:tailEnd type="none" w="med" len="med"/>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Cap. investito finale – Cap. investito iniziale</a:t>
                      </a:r>
                    </a:p>
                  </a:txBody>
                  <a:tcPr marL="89984" marR="89984" marT="0" marB="0" horzOverflow="overflow">
                    <a:lnL>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1532183542"/>
                  </a:ext>
                </a:extLst>
              </a:tr>
              <a:tr h="254000">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 </a:t>
                      </a:r>
                    </a:p>
                  </a:txBody>
                  <a:tcPr marL="89984" marR="89984" marT="0" marB="0" horzOverflow="overflow">
                    <a:lnL>
                      <a:noFill/>
                    </a:lnL>
                    <a:lnR w="28575" cap="flat" cmpd="sng" algn="ctr">
                      <a:noFill/>
                      <a:prstDash val="solid"/>
                      <a:round/>
                      <a:headEnd type="none" w="med" len="med"/>
                      <a:tailEnd type="none" w="med" len="med"/>
                    </a:lnR>
                    <a:lnT>
                      <a:noFill/>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2217120318"/>
                  </a:ext>
                </a:extLst>
              </a:tr>
              <a:tr h="174625">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Capitale investito iniziale</a:t>
                      </a:r>
                    </a:p>
                  </a:txBody>
                  <a:tcPr marL="89984" marR="89984" marT="0" marB="0" horzOverflow="overflow">
                    <a:lnL>
                      <a:noFill/>
                    </a:lnL>
                    <a:lnR w="28575" cap="flat" cmpd="sng" algn="ctr">
                      <a:noFill/>
                      <a:prstDash val="solid"/>
                      <a:round/>
                      <a:headEnd type="none" w="med" len="med"/>
                      <a:tailEnd type="none" w="med" len="med"/>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3162501670"/>
                  </a:ext>
                </a:extLst>
              </a:tr>
            </a:tbl>
          </a:graphicData>
        </a:graphic>
      </p:graphicFrame>
      <p:sp>
        <p:nvSpPr>
          <p:cNvPr id="13" name="Rectangle 16">
            <a:extLst>
              <a:ext uri="{FF2B5EF4-FFF2-40B4-BE49-F238E27FC236}">
                <a16:creationId xmlns:a16="http://schemas.microsoft.com/office/drawing/2014/main" id="{331C2E90-24E4-418E-9F6E-0570D6E3B7AB}"/>
              </a:ext>
            </a:extLst>
          </p:cNvPr>
          <p:cNvSpPr>
            <a:spLocks noChangeArrowheads="1"/>
          </p:cNvSpPr>
          <p:nvPr/>
        </p:nvSpPr>
        <p:spPr bwMode="auto">
          <a:xfrm>
            <a:off x="395288" y="1989138"/>
            <a:ext cx="8316912"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90000"/>
              </a:lnSpc>
              <a:spcBef>
                <a:spcPct val="50000"/>
              </a:spcBef>
              <a:spcAft>
                <a:spcPct val="0"/>
              </a:spcAft>
              <a:buClr>
                <a:srgbClr val="000000"/>
              </a:buClr>
              <a:buSzPct val="100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Permette di collegare la solidità allo sviluppo aziendale (si veda dopo).</a:t>
            </a:r>
          </a:p>
        </p:txBody>
      </p:sp>
      <p:sp>
        <p:nvSpPr>
          <p:cNvPr id="14" name="Rectangle 17">
            <a:extLst>
              <a:ext uri="{FF2B5EF4-FFF2-40B4-BE49-F238E27FC236}">
                <a16:creationId xmlns:a16="http://schemas.microsoft.com/office/drawing/2014/main" id="{327ECAAF-F311-428A-8730-70DC8E02416F}"/>
              </a:ext>
            </a:extLst>
          </p:cNvPr>
          <p:cNvSpPr>
            <a:spLocks noChangeArrowheads="1"/>
          </p:cNvSpPr>
          <p:nvPr/>
        </p:nvSpPr>
        <p:spPr bwMode="auto">
          <a:xfrm>
            <a:off x="396875" y="2349500"/>
            <a:ext cx="3382963"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90000"/>
              </a:lnSpc>
              <a:spcBef>
                <a:spcPct val="50000"/>
              </a:spcBef>
              <a:spcAft>
                <a:spcPct val="0"/>
              </a:spcAft>
              <a:buClr>
                <a:srgbClr val="000000"/>
              </a:buClr>
              <a:buSzPct val="100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Il fine di questo indicatore è quello di analizzare se lo sviluppo si è manifestato in modo sostenibile, senza cioè essere accompagnato da un costante peggioramento degli indicatori di solidità.</a:t>
            </a:r>
          </a:p>
        </p:txBody>
      </p:sp>
      <p:sp>
        <p:nvSpPr>
          <p:cNvPr id="15" name="AutoShape 18">
            <a:extLst>
              <a:ext uri="{FF2B5EF4-FFF2-40B4-BE49-F238E27FC236}">
                <a16:creationId xmlns:a16="http://schemas.microsoft.com/office/drawing/2014/main" id="{8F186361-7348-46C4-9C9C-279C8BDA7F62}"/>
              </a:ext>
            </a:extLst>
          </p:cNvPr>
          <p:cNvSpPr>
            <a:spLocks noChangeArrowheads="1"/>
          </p:cNvSpPr>
          <p:nvPr/>
        </p:nvSpPr>
        <p:spPr bwMode="auto">
          <a:xfrm>
            <a:off x="3781425" y="3213100"/>
            <a:ext cx="358775" cy="215900"/>
          </a:xfrm>
          <a:prstGeom prst="rightArrow">
            <a:avLst>
              <a:gd name="adj1" fmla="val 50000"/>
              <a:gd name="adj2" fmla="val 41544"/>
            </a:avLst>
          </a:prstGeom>
          <a:ln>
            <a:headEnd/>
            <a:tailEnd/>
          </a:ln>
        </p:spPr>
        <p:style>
          <a:lnRef idx="1">
            <a:schemeClr val="accent2"/>
          </a:lnRef>
          <a:fillRef idx="3">
            <a:schemeClr val="accent2"/>
          </a:fillRef>
          <a:effectRef idx="2">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600" b="0" i="0" u="none" strike="noStrike" kern="0" cap="none" spc="0" normalizeH="0" baseline="0" noProof="0">
              <a:ln>
                <a:noFill/>
              </a:ln>
              <a:solidFill>
                <a:srgbClr val="FFFFFF"/>
              </a:solidFill>
              <a:effectLst/>
              <a:uLnTx/>
              <a:uFillTx/>
              <a:latin typeface="Century Gothic" panose="020B0502020202020204" pitchFamily="34" charset="0"/>
            </a:endParaRPr>
          </a:p>
        </p:txBody>
      </p:sp>
      <p:sp>
        <p:nvSpPr>
          <p:cNvPr id="19" name="Rectangle 19">
            <a:extLst>
              <a:ext uri="{FF2B5EF4-FFF2-40B4-BE49-F238E27FC236}">
                <a16:creationId xmlns:a16="http://schemas.microsoft.com/office/drawing/2014/main" id="{5F4FDC3A-77A2-4BDB-93E2-991CD5E22CC9}"/>
              </a:ext>
            </a:extLst>
          </p:cNvPr>
          <p:cNvSpPr>
            <a:spLocks noChangeArrowheads="1"/>
          </p:cNvSpPr>
          <p:nvPr/>
        </p:nvSpPr>
        <p:spPr bwMode="auto">
          <a:xfrm>
            <a:off x="4211638" y="2551776"/>
            <a:ext cx="4752975" cy="1538548"/>
          </a:xfrm>
          <a:prstGeom prst="rect">
            <a:avLst/>
          </a:prstGeom>
          <a:solidFill>
            <a:schemeClr val="accent4">
              <a:lumMod val="20000"/>
              <a:lumOff val="80000"/>
            </a:schemeClr>
          </a:solidFill>
          <a:ln w="9525">
            <a:solidFill>
              <a:srgbClr val="000000"/>
            </a:solidFill>
            <a:prstDash val="dash"/>
            <a:miter lim="800000"/>
            <a:headEnd/>
            <a:tailEnd/>
          </a:ln>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just" defTabSz="1042988" eaLnBrk="1" fontAlgn="base" latinLnBrk="0" hangingPunct="0">
              <a:lnSpc>
                <a:spcPct val="80000"/>
              </a:lnSpc>
              <a:spcBef>
                <a:spcPct val="50000"/>
              </a:spcBef>
              <a:spcAft>
                <a:spcPct val="0"/>
              </a:spcAft>
              <a:buClr>
                <a:srgbClr val="000000"/>
              </a:buClr>
              <a:buSzPct val="100000"/>
              <a:buFont typeface="Wingdings" panose="05000000000000000000" pitchFamily="2" charset="2"/>
              <a:buNone/>
              <a:tabLst/>
              <a:defRPr/>
            </a:pPr>
            <a:r>
              <a:rPr kumimoji="0" lang="it-IT" altLang="it-IT" sz="1600" b="0"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rPr>
              <a:t>Es. una crescita eccessiva rispetto alle potenzialità di finanziamento interno può influire negativamente sulla stabilità futura, provocando un aggravamento del rapporto di indebitamento (si consideri anche il maggior peso degli oneri finanziari sul risultato di periodo)</a:t>
            </a:r>
          </a:p>
        </p:txBody>
      </p:sp>
      <p:graphicFrame>
        <p:nvGraphicFramePr>
          <p:cNvPr id="20" name="Group 41">
            <a:extLst>
              <a:ext uri="{FF2B5EF4-FFF2-40B4-BE49-F238E27FC236}">
                <a16:creationId xmlns:a16="http://schemas.microsoft.com/office/drawing/2014/main" id="{5F8107B8-40BD-404D-BDF5-F28FDD90D3D1}"/>
              </a:ext>
            </a:extLst>
          </p:cNvPr>
          <p:cNvGraphicFramePr>
            <a:graphicFrameLocks noGrp="1"/>
          </p:cNvGraphicFramePr>
          <p:nvPr>
            <p:extLst>
              <p:ext uri="{D42A27DB-BD31-4B8C-83A1-F6EECF244321}">
                <p14:modId xmlns:p14="http://schemas.microsoft.com/office/powerpoint/2010/main" val="3569717222"/>
              </p:ext>
            </p:extLst>
          </p:nvPr>
        </p:nvGraphicFramePr>
        <p:xfrm>
          <a:off x="468313" y="4508501"/>
          <a:ext cx="8424862" cy="694055"/>
        </p:xfrm>
        <a:graphic>
          <a:graphicData uri="http://schemas.openxmlformats.org/drawingml/2006/table">
            <a:tbl>
              <a:tblPr/>
              <a:tblGrid>
                <a:gridCol w="3187700">
                  <a:extLst>
                    <a:ext uri="{9D8B030D-6E8A-4147-A177-3AD203B41FA5}">
                      <a16:colId xmlns:a16="http://schemas.microsoft.com/office/drawing/2014/main" val="2062778171"/>
                    </a:ext>
                  </a:extLst>
                </a:gridCol>
                <a:gridCol w="530225">
                  <a:extLst>
                    <a:ext uri="{9D8B030D-6E8A-4147-A177-3AD203B41FA5}">
                      <a16:colId xmlns:a16="http://schemas.microsoft.com/office/drawing/2014/main" val="2559270949"/>
                    </a:ext>
                  </a:extLst>
                </a:gridCol>
                <a:gridCol w="4706937">
                  <a:extLst>
                    <a:ext uri="{9D8B030D-6E8A-4147-A177-3AD203B41FA5}">
                      <a16:colId xmlns:a16="http://schemas.microsoft.com/office/drawing/2014/main" val="2257799416"/>
                    </a:ext>
                  </a:extLst>
                </a:gridCol>
              </a:tblGrid>
              <a:tr h="201797">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rPr>
                        <a:t>Tasso di autofinanziamento</a:t>
                      </a:r>
                    </a:p>
                  </a:txBody>
                  <a:tcPr marL="89984" marR="89984" marT="0" marB="0" anchor="ctr" horzOverflow="overflow">
                    <a:lnL w="28575" cap="flat" cmpd="sng" algn="ctr">
                      <a:noFill/>
                      <a:prstDash val="solid"/>
                      <a:round/>
                      <a:headEnd type="none" w="med" len="med"/>
                      <a:tailEnd type="none" w="med" len="med"/>
                    </a:lnL>
                    <a:lnR>
                      <a:noFill/>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Reddito netto - Dividendi</a:t>
                      </a:r>
                    </a:p>
                  </a:txBody>
                  <a:tcPr marL="89984" marR="89984" marT="0" marB="0" horzOverflow="overflow">
                    <a:lnL>
                      <a:noFill/>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3308493638"/>
                  </a:ext>
                </a:extLst>
              </a:tr>
              <a:tr h="200893">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a:noFill/>
                    </a:lnR>
                    <a:lnT>
                      <a:noFill/>
                    </a:lnT>
                    <a:lnB>
                      <a:noFill/>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 </a:t>
                      </a:r>
                    </a:p>
                  </a:txBody>
                  <a:tcPr marL="89984" marR="89984" marT="0" marB="0" horzOverflow="overflow">
                    <a:lnL>
                      <a:noFill/>
                    </a:lnL>
                    <a:lnR w="28575" cap="flat" cmpd="sng" algn="ctr">
                      <a:noFill/>
                      <a:prstDash val="solid"/>
                      <a:round/>
                      <a:headEnd type="none" w="med" len="med"/>
                      <a:tailEnd type="none" w="med" len="med"/>
                    </a:lnR>
                    <a:lnT>
                      <a:noFill/>
                    </a:lnT>
                    <a:lnB>
                      <a:noFill/>
                    </a:lnB>
                    <a:lnTlToBr>
                      <a:noFill/>
                    </a:lnTlToBr>
                    <a:lnBlToTr>
                      <a:noFill/>
                    </a:lnBlToTr>
                    <a:solidFill>
                      <a:schemeClr val="accent6">
                        <a:lumMod val="60000"/>
                        <a:lumOff val="40000"/>
                      </a:schemeClr>
                    </a:solidFill>
                  </a:tcPr>
                </a:tc>
                <a:extLst>
                  <a:ext uri="{0D108BD9-81ED-4DB2-BD59-A6C34878D82A}">
                    <a16:rowId xmlns:a16="http://schemas.microsoft.com/office/drawing/2014/main" val="1584463038"/>
                  </a:ext>
                </a:extLst>
              </a:tr>
              <a:tr h="173572">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a:noFill/>
                    </a:lnL>
                    <a:lnR>
                      <a:noFill/>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Mezzi propri</a:t>
                      </a:r>
                    </a:p>
                  </a:txBody>
                  <a:tcPr marL="89984" marR="89984" marT="0" marB="0" horzOverflow="overflow">
                    <a:lnL>
                      <a:noFill/>
                    </a:lnL>
                    <a:lnR w="28575" cap="flat" cmpd="sng" algn="ctr">
                      <a:noFill/>
                      <a:prstDash val="solid"/>
                      <a:round/>
                      <a:headEnd type="none" w="med" len="med"/>
                      <a:tailEnd type="none" w="med" len="med"/>
                    </a:lnR>
                    <a:lnT>
                      <a:noFill/>
                    </a:lnT>
                    <a:lnB w="28575" cap="flat" cmpd="sng" algn="ctr">
                      <a:noFill/>
                      <a:prstDash val="solid"/>
                      <a:round/>
                      <a:headEnd type="none" w="med" len="med"/>
                      <a:tailEnd type="none" w="med" len="med"/>
                    </a:lnB>
                    <a:lnTlToBr>
                      <a:noFill/>
                    </a:lnTlToBr>
                    <a:lnBlToTr>
                      <a:noFill/>
                    </a:lnBlToTr>
                    <a:solidFill>
                      <a:schemeClr val="accent6">
                        <a:lumMod val="60000"/>
                        <a:lumOff val="40000"/>
                      </a:schemeClr>
                    </a:solidFill>
                  </a:tcPr>
                </a:tc>
                <a:extLst>
                  <a:ext uri="{0D108BD9-81ED-4DB2-BD59-A6C34878D82A}">
                    <a16:rowId xmlns:a16="http://schemas.microsoft.com/office/drawing/2014/main" val="1269989385"/>
                  </a:ext>
                </a:extLst>
              </a:tr>
            </a:tbl>
          </a:graphicData>
        </a:graphic>
      </p:graphicFrame>
      <p:sp>
        <p:nvSpPr>
          <p:cNvPr id="23" name="Rectangle 35">
            <a:extLst>
              <a:ext uri="{FF2B5EF4-FFF2-40B4-BE49-F238E27FC236}">
                <a16:creationId xmlns:a16="http://schemas.microsoft.com/office/drawing/2014/main" id="{1CD4BD2E-0F3C-4BA6-AEBE-DAB97534849A}"/>
              </a:ext>
            </a:extLst>
          </p:cNvPr>
          <p:cNvSpPr>
            <a:spLocks noChangeArrowheads="1"/>
          </p:cNvSpPr>
          <p:nvPr/>
        </p:nvSpPr>
        <p:spPr bwMode="auto">
          <a:xfrm>
            <a:off x="395288" y="5373688"/>
            <a:ext cx="8497887"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70000"/>
              </a:lnSpc>
              <a:spcBef>
                <a:spcPct val="50000"/>
              </a:spcBef>
              <a:spcAft>
                <a:spcPct val="0"/>
              </a:spcAft>
              <a:buClr>
                <a:srgbClr val="000000"/>
              </a:buClr>
              <a:buSzPct val="100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Aiuta ad interpretare gli effetti della crescita sulla solidità aziendale, focalizzando l’effetto della capacità della gestione di produrre reddito rispetto alle scelte aziendali sulla distribuzione degli utili</a:t>
            </a:r>
          </a:p>
        </p:txBody>
      </p:sp>
    </p:spTree>
    <p:extLst>
      <p:ext uri="{BB962C8B-B14F-4D97-AF65-F5344CB8AC3E}">
        <p14:creationId xmlns:p14="http://schemas.microsoft.com/office/powerpoint/2010/main" val="234049826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Uno sguardo d’insieme</a:t>
            </a:r>
          </a:p>
        </p:txBody>
      </p:sp>
      <p:sp>
        <p:nvSpPr>
          <p:cNvPr id="53" name="Text Box 4">
            <a:extLst>
              <a:ext uri="{FF2B5EF4-FFF2-40B4-BE49-F238E27FC236}">
                <a16:creationId xmlns:a16="http://schemas.microsoft.com/office/drawing/2014/main" id="{E339CC8B-66F5-4845-8ED1-5E8172BD8B3D}"/>
              </a:ext>
            </a:extLst>
          </p:cNvPr>
          <p:cNvSpPr txBox="1">
            <a:spLocks noChangeArrowheads="1"/>
          </p:cNvSpPr>
          <p:nvPr/>
        </p:nvSpPr>
        <p:spPr bwMode="auto">
          <a:xfrm>
            <a:off x="3708400" y="1916113"/>
            <a:ext cx="720725"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 CI</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CI</a:t>
            </a:r>
          </a:p>
        </p:txBody>
      </p:sp>
      <p:sp>
        <p:nvSpPr>
          <p:cNvPr id="54" name="Text Box 5">
            <a:extLst>
              <a:ext uri="{FF2B5EF4-FFF2-40B4-BE49-F238E27FC236}">
                <a16:creationId xmlns:a16="http://schemas.microsoft.com/office/drawing/2014/main" id="{1ECE1BEC-FB56-4BFC-B134-DD88C0DCE76D}"/>
              </a:ext>
            </a:extLst>
          </p:cNvPr>
          <p:cNvSpPr txBox="1">
            <a:spLocks noChangeArrowheads="1"/>
          </p:cNvSpPr>
          <p:nvPr/>
        </p:nvSpPr>
        <p:spPr bwMode="auto">
          <a:xfrm>
            <a:off x="4932363" y="1268413"/>
            <a:ext cx="792162"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 AC</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AC</a:t>
            </a:r>
          </a:p>
        </p:txBody>
      </p:sp>
      <p:sp>
        <p:nvSpPr>
          <p:cNvPr id="55" name="Text Box 6">
            <a:extLst>
              <a:ext uri="{FF2B5EF4-FFF2-40B4-BE49-F238E27FC236}">
                <a16:creationId xmlns:a16="http://schemas.microsoft.com/office/drawing/2014/main" id="{143E1F42-CE81-4646-96E9-786547A7B187}"/>
              </a:ext>
            </a:extLst>
          </p:cNvPr>
          <p:cNvSpPr txBox="1">
            <a:spLocks noChangeArrowheads="1"/>
          </p:cNvSpPr>
          <p:nvPr/>
        </p:nvSpPr>
        <p:spPr bwMode="auto">
          <a:xfrm>
            <a:off x="4932363" y="2427288"/>
            <a:ext cx="792162"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 AF</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AF</a:t>
            </a:r>
          </a:p>
        </p:txBody>
      </p:sp>
      <p:cxnSp>
        <p:nvCxnSpPr>
          <p:cNvPr id="56" name="AutoShape 7">
            <a:extLst>
              <a:ext uri="{FF2B5EF4-FFF2-40B4-BE49-F238E27FC236}">
                <a16:creationId xmlns:a16="http://schemas.microsoft.com/office/drawing/2014/main" id="{39837259-68DD-4A5A-A5C2-26501B8F14C3}"/>
              </a:ext>
            </a:extLst>
          </p:cNvPr>
          <p:cNvCxnSpPr>
            <a:cxnSpLocks noChangeShapeType="1"/>
            <a:stCxn id="53" idx="3"/>
            <a:endCxn id="54" idx="1"/>
          </p:cNvCxnSpPr>
          <p:nvPr/>
        </p:nvCxnSpPr>
        <p:spPr bwMode="auto">
          <a:xfrm flipV="1">
            <a:off x="4429125" y="1525727"/>
            <a:ext cx="503238" cy="6477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57" name="AutoShape 8">
            <a:extLst>
              <a:ext uri="{FF2B5EF4-FFF2-40B4-BE49-F238E27FC236}">
                <a16:creationId xmlns:a16="http://schemas.microsoft.com/office/drawing/2014/main" id="{FDBBD930-6F78-41E6-AF2A-CE9A9854AB71}"/>
              </a:ext>
            </a:extLst>
          </p:cNvPr>
          <p:cNvCxnSpPr>
            <a:cxnSpLocks noChangeShapeType="1"/>
            <a:stCxn id="53" idx="3"/>
            <a:endCxn id="55" idx="1"/>
          </p:cNvCxnSpPr>
          <p:nvPr/>
        </p:nvCxnSpPr>
        <p:spPr bwMode="auto">
          <a:xfrm>
            <a:off x="4429125" y="2173427"/>
            <a:ext cx="503238" cy="511175"/>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58" name="Text Box 9">
            <a:extLst>
              <a:ext uri="{FF2B5EF4-FFF2-40B4-BE49-F238E27FC236}">
                <a16:creationId xmlns:a16="http://schemas.microsoft.com/office/drawing/2014/main" id="{501C01BF-51E2-4C94-9381-BDF861087B6D}"/>
              </a:ext>
            </a:extLst>
          </p:cNvPr>
          <p:cNvSpPr txBox="1">
            <a:spLocks noChangeArrowheads="1"/>
          </p:cNvSpPr>
          <p:nvPr/>
        </p:nvSpPr>
        <p:spPr bwMode="auto">
          <a:xfrm>
            <a:off x="6227763" y="1844675"/>
            <a:ext cx="792162" cy="29270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 Itm</a:t>
            </a:r>
          </a:p>
        </p:txBody>
      </p:sp>
      <p:sp>
        <p:nvSpPr>
          <p:cNvPr id="59" name="Text Box 10">
            <a:extLst>
              <a:ext uri="{FF2B5EF4-FFF2-40B4-BE49-F238E27FC236}">
                <a16:creationId xmlns:a16="http://schemas.microsoft.com/office/drawing/2014/main" id="{70859BF0-132B-4E2A-9B14-451B3CFD4EB0}"/>
              </a:ext>
            </a:extLst>
          </p:cNvPr>
          <p:cNvSpPr txBox="1">
            <a:spLocks noChangeArrowheads="1"/>
          </p:cNvSpPr>
          <p:nvPr/>
        </p:nvSpPr>
        <p:spPr bwMode="auto">
          <a:xfrm>
            <a:off x="6227763" y="2420938"/>
            <a:ext cx="792162" cy="29270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 Iti</a:t>
            </a:r>
          </a:p>
        </p:txBody>
      </p:sp>
      <p:sp>
        <p:nvSpPr>
          <p:cNvPr id="60" name="Text Box 11">
            <a:extLst>
              <a:ext uri="{FF2B5EF4-FFF2-40B4-BE49-F238E27FC236}">
                <a16:creationId xmlns:a16="http://schemas.microsoft.com/office/drawing/2014/main" id="{456914E0-B6BC-41F6-A1D4-10BA26BA77E1}"/>
              </a:ext>
            </a:extLst>
          </p:cNvPr>
          <p:cNvSpPr txBox="1">
            <a:spLocks noChangeArrowheads="1"/>
          </p:cNvSpPr>
          <p:nvPr/>
        </p:nvSpPr>
        <p:spPr bwMode="auto">
          <a:xfrm>
            <a:off x="6227763" y="3068638"/>
            <a:ext cx="792162" cy="29270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 If</a:t>
            </a:r>
          </a:p>
        </p:txBody>
      </p:sp>
      <p:cxnSp>
        <p:nvCxnSpPr>
          <p:cNvPr id="61" name="AutoShape 12">
            <a:extLst>
              <a:ext uri="{FF2B5EF4-FFF2-40B4-BE49-F238E27FC236}">
                <a16:creationId xmlns:a16="http://schemas.microsoft.com/office/drawing/2014/main" id="{22603C0E-F0D2-4897-8B75-C8F6CCE0A56A}"/>
              </a:ext>
            </a:extLst>
          </p:cNvPr>
          <p:cNvCxnSpPr>
            <a:cxnSpLocks noChangeShapeType="1"/>
            <a:stCxn id="55" idx="3"/>
            <a:endCxn id="58" idx="1"/>
          </p:cNvCxnSpPr>
          <p:nvPr/>
        </p:nvCxnSpPr>
        <p:spPr bwMode="auto">
          <a:xfrm flipV="1">
            <a:off x="5724525" y="1991030"/>
            <a:ext cx="503238" cy="69357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2" name="AutoShape 13">
            <a:extLst>
              <a:ext uri="{FF2B5EF4-FFF2-40B4-BE49-F238E27FC236}">
                <a16:creationId xmlns:a16="http://schemas.microsoft.com/office/drawing/2014/main" id="{0B83693F-ED70-4582-9D4C-ED96D309A8DA}"/>
              </a:ext>
            </a:extLst>
          </p:cNvPr>
          <p:cNvCxnSpPr>
            <a:cxnSpLocks noChangeShapeType="1"/>
            <a:stCxn id="55" idx="3"/>
            <a:endCxn id="59" idx="1"/>
          </p:cNvCxnSpPr>
          <p:nvPr/>
        </p:nvCxnSpPr>
        <p:spPr bwMode="auto">
          <a:xfrm flipV="1">
            <a:off x="5724525" y="2567293"/>
            <a:ext cx="503238" cy="117309"/>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63" name="AutoShape 14">
            <a:extLst>
              <a:ext uri="{FF2B5EF4-FFF2-40B4-BE49-F238E27FC236}">
                <a16:creationId xmlns:a16="http://schemas.microsoft.com/office/drawing/2014/main" id="{D90B2BCC-E6DA-4B37-920A-E7DA68DEFDFD}"/>
              </a:ext>
            </a:extLst>
          </p:cNvPr>
          <p:cNvCxnSpPr>
            <a:cxnSpLocks noChangeShapeType="1"/>
            <a:stCxn id="55" idx="3"/>
            <a:endCxn id="60" idx="1"/>
          </p:cNvCxnSpPr>
          <p:nvPr/>
        </p:nvCxnSpPr>
        <p:spPr bwMode="auto">
          <a:xfrm>
            <a:off x="5724525" y="2684602"/>
            <a:ext cx="503238" cy="530391"/>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64" name="Text Box 15">
            <a:extLst>
              <a:ext uri="{FF2B5EF4-FFF2-40B4-BE49-F238E27FC236}">
                <a16:creationId xmlns:a16="http://schemas.microsoft.com/office/drawing/2014/main" id="{B6E67B8B-5F2F-4ED0-8DF6-9DBFE66DFEC6}"/>
              </a:ext>
            </a:extLst>
          </p:cNvPr>
          <p:cNvSpPr txBox="1">
            <a:spLocks noChangeArrowheads="1"/>
          </p:cNvSpPr>
          <p:nvPr/>
        </p:nvSpPr>
        <p:spPr bwMode="auto">
          <a:xfrm>
            <a:off x="7164388" y="3789363"/>
            <a:ext cx="1441450"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F.ammort.</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Imm.lorde</a:t>
            </a:r>
          </a:p>
        </p:txBody>
      </p:sp>
      <p:cxnSp>
        <p:nvCxnSpPr>
          <p:cNvPr id="65" name="AutoShape 16">
            <a:extLst>
              <a:ext uri="{FF2B5EF4-FFF2-40B4-BE49-F238E27FC236}">
                <a16:creationId xmlns:a16="http://schemas.microsoft.com/office/drawing/2014/main" id="{E2A3FDE3-EE37-4833-9D84-8DAF714BFE0C}"/>
              </a:ext>
            </a:extLst>
          </p:cNvPr>
          <p:cNvCxnSpPr>
            <a:cxnSpLocks noChangeShapeType="1"/>
            <a:stCxn id="59" idx="3"/>
            <a:endCxn id="64" idx="0"/>
          </p:cNvCxnSpPr>
          <p:nvPr/>
        </p:nvCxnSpPr>
        <p:spPr bwMode="auto">
          <a:xfrm>
            <a:off x="7019925" y="2567293"/>
            <a:ext cx="865188" cy="1222070"/>
          </a:xfrm>
          <a:prstGeom prst="bentConnector2">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sp>
        <p:nvSpPr>
          <p:cNvPr id="66" name="Text Box 17">
            <a:extLst>
              <a:ext uri="{FF2B5EF4-FFF2-40B4-BE49-F238E27FC236}">
                <a16:creationId xmlns:a16="http://schemas.microsoft.com/office/drawing/2014/main" id="{F7D0DBF4-9A3A-4E9A-8E6D-09C79F10EB5C}"/>
              </a:ext>
            </a:extLst>
          </p:cNvPr>
          <p:cNvSpPr txBox="1">
            <a:spLocks noChangeArrowheads="1"/>
          </p:cNvSpPr>
          <p:nvPr/>
        </p:nvSpPr>
        <p:spPr bwMode="auto">
          <a:xfrm>
            <a:off x="4500563" y="4581525"/>
            <a:ext cx="1223962"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MP + Pml</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AF</a:t>
            </a:r>
          </a:p>
        </p:txBody>
      </p:sp>
      <p:cxnSp>
        <p:nvCxnSpPr>
          <p:cNvPr id="67" name="AutoShape 18">
            <a:extLst>
              <a:ext uri="{FF2B5EF4-FFF2-40B4-BE49-F238E27FC236}">
                <a16:creationId xmlns:a16="http://schemas.microsoft.com/office/drawing/2014/main" id="{6E58F99A-611E-423D-9826-F1B161E8B2E6}"/>
              </a:ext>
            </a:extLst>
          </p:cNvPr>
          <p:cNvCxnSpPr>
            <a:cxnSpLocks noChangeShapeType="1"/>
            <a:stCxn id="55" idx="2"/>
            <a:endCxn id="66" idx="0"/>
          </p:cNvCxnSpPr>
          <p:nvPr/>
        </p:nvCxnSpPr>
        <p:spPr bwMode="auto">
          <a:xfrm flipH="1">
            <a:off x="5112544" y="2941916"/>
            <a:ext cx="215900" cy="1639609"/>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68" name="Text Box 19">
            <a:extLst>
              <a:ext uri="{FF2B5EF4-FFF2-40B4-BE49-F238E27FC236}">
                <a16:creationId xmlns:a16="http://schemas.microsoft.com/office/drawing/2014/main" id="{A6B7B072-B509-4560-B437-A01BDE85E65D}"/>
              </a:ext>
            </a:extLst>
          </p:cNvPr>
          <p:cNvSpPr txBox="1">
            <a:spLocks noChangeArrowheads="1"/>
          </p:cNvSpPr>
          <p:nvPr/>
        </p:nvSpPr>
        <p:spPr bwMode="auto">
          <a:xfrm>
            <a:off x="971550" y="5549900"/>
            <a:ext cx="1439863" cy="29270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MP -AF</a:t>
            </a:r>
          </a:p>
        </p:txBody>
      </p:sp>
      <p:cxnSp>
        <p:nvCxnSpPr>
          <p:cNvPr id="69" name="AutoShape 20">
            <a:extLst>
              <a:ext uri="{FF2B5EF4-FFF2-40B4-BE49-F238E27FC236}">
                <a16:creationId xmlns:a16="http://schemas.microsoft.com/office/drawing/2014/main" id="{6CABB4AE-66C4-4F2C-8E41-629EF1AC3801}"/>
              </a:ext>
            </a:extLst>
          </p:cNvPr>
          <p:cNvCxnSpPr>
            <a:cxnSpLocks noChangeShapeType="1"/>
            <a:stCxn id="55" idx="2"/>
            <a:endCxn id="68" idx="0"/>
          </p:cNvCxnSpPr>
          <p:nvPr/>
        </p:nvCxnSpPr>
        <p:spPr bwMode="auto">
          <a:xfrm flipH="1">
            <a:off x="1691482" y="2941916"/>
            <a:ext cx="3636962" cy="2607984"/>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70" name="Text Box 21">
            <a:extLst>
              <a:ext uri="{FF2B5EF4-FFF2-40B4-BE49-F238E27FC236}">
                <a16:creationId xmlns:a16="http://schemas.microsoft.com/office/drawing/2014/main" id="{110C7738-1B23-463B-9EF2-A3AAC465CA95}"/>
              </a:ext>
            </a:extLst>
          </p:cNvPr>
          <p:cNvSpPr txBox="1">
            <a:spLocks noChangeArrowheads="1"/>
          </p:cNvSpPr>
          <p:nvPr/>
        </p:nvSpPr>
        <p:spPr bwMode="auto">
          <a:xfrm>
            <a:off x="1619250" y="6269038"/>
            <a:ext cx="1439863" cy="29270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MP+Pml -AF</a:t>
            </a:r>
          </a:p>
        </p:txBody>
      </p:sp>
      <p:cxnSp>
        <p:nvCxnSpPr>
          <p:cNvPr id="71" name="AutoShape 22">
            <a:extLst>
              <a:ext uri="{FF2B5EF4-FFF2-40B4-BE49-F238E27FC236}">
                <a16:creationId xmlns:a16="http://schemas.microsoft.com/office/drawing/2014/main" id="{7624A02C-FD5D-490C-8229-118757AF60A2}"/>
              </a:ext>
            </a:extLst>
          </p:cNvPr>
          <p:cNvCxnSpPr>
            <a:cxnSpLocks noChangeShapeType="1"/>
            <a:stCxn id="68" idx="2"/>
            <a:endCxn id="70" idx="0"/>
          </p:cNvCxnSpPr>
          <p:nvPr/>
        </p:nvCxnSpPr>
        <p:spPr bwMode="auto">
          <a:xfrm>
            <a:off x="1691482" y="5842609"/>
            <a:ext cx="647700" cy="426429"/>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72" name="Text Box 23">
            <a:extLst>
              <a:ext uri="{FF2B5EF4-FFF2-40B4-BE49-F238E27FC236}">
                <a16:creationId xmlns:a16="http://schemas.microsoft.com/office/drawing/2014/main" id="{87EBFF9B-403A-4C94-BFCA-0FB9380F0A40}"/>
              </a:ext>
            </a:extLst>
          </p:cNvPr>
          <p:cNvSpPr txBox="1">
            <a:spLocks noChangeArrowheads="1"/>
          </p:cNvSpPr>
          <p:nvPr/>
        </p:nvSpPr>
        <p:spPr bwMode="auto">
          <a:xfrm>
            <a:off x="1333500" y="4610100"/>
            <a:ext cx="647700"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MP</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AF</a:t>
            </a:r>
          </a:p>
        </p:txBody>
      </p:sp>
      <p:sp>
        <p:nvSpPr>
          <p:cNvPr id="73" name="Text Box 24">
            <a:extLst>
              <a:ext uri="{FF2B5EF4-FFF2-40B4-BE49-F238E27FC236}">
                <a16:creationId xmlns:a16="http://schemas.microsoft.com/office/drawing/2014/main" id="{81C2A63D-CAE1-44E5-8AD7-7B238D84348C}"/>
              </a:ext>
            </a:extLst>
          </p:cNvPr>
          <p:cNvSpPr txBox="1">
            <a:spLocks noChangeArrowheads="1"/>
          </p:cNvSpPr>
          <p:nvPr/>
        </p:nvSpPr>
        <p:spPr bwMode="auto">
          <a:xfrm>
            <a:off x="1331913" y="3641725"/>
            <a:ext cx="647700"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P</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MP</a:t>
            </a:r>
          </a:p>
        </p:txBody>
      </p:sp>
      <p:cxnSp>
        <p:nvCxnSpPr>
          <p:cNvPr id="74" name="AutoShape 25">
            <a:extLst>
              <a:ext uri="{FF2B5EF4-FFF2-40B4-BE49-F238E27FC236}">
                <a16:creationId xmlns:a16="http://schemas.microsoft.com/office/drawing/2014/main" id="{5173BE8E-5436-43AF-ADE6-818B55CFA73E}"/>
              </a:ext>
            </a:extLst>
          </p:cNvPr>
          <p:cNvCxnSpPr>
            <a:cxnSpLocks noChangeShapeType="1"/>
            <a:stCxn id="73" idx="2"/>
            <a:endCxn id="72" idx="0"/>
          </p:cNvCxnSpPr>
          <p:nvPr/>
        </p:nvCxnSpPr>
        <p:spPr bwMode="auto">
          <a:xfrm>
            <a:off x="1655763" y="4156353"/>
            <a:ext cx="1587" cy="453747"/>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75" name="AutoShape 26">
            <a:extLst>
              <a:ext uri="{FF2B5EF4-FFF2-40B4-BE49-F238E27FC236}">
                <a16:creationId xmlns:a16="http://schemas.microsoft.com/office/drawing/2014/main" id="{CDE398CD-B4D2-4F26-8F85-F1CFF8D8A28A}"/>
              </a:ext>
            </a:extLst>
          </p:cNvPr>
          <p:cNvCxnSpPr>
            <a:cxnSpLocks noChangeShapeType="1"/>
            <a:stCxn id="72" idx="1"/>
            <a:endCxn id="68" idx="1"/>
          </p:cNvCxnSpPr>
          <p:nvPr/>
        </p:nvCxnSpPr>
        <p:spPr bwMode="auto">
          <a:xfrm rot="10800000" flipV="1">
            <a:off x="971550" y="4867413"/>
            <a:ext cx="361950" cy="828841"/>
          </a:xfrm>
          <a:prstGeom prst="bentConnector3">
            <a:avLst>
              <a:gd name="adj1" fmla="val 163158"/>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sp>
        <p:nvSpPr>
          <p:cNvPr id="76" name="Text Box 27">
            <a:extLst>
              <a:ext uri="{FF2B5EF4-FFF2-40B4-BE49-F238E27FC236}">
                <a16:creationId xmlns:a16="http://schemas.microsoft.com/office/drawing/2014/main" id="{16BFDDE8-8B88-42AB-A008-05C62459CFD4}"/>
              </a:ext>
            </a:extLst>
          </p:cNvPr>
          <p:cNvSpPr txBox="1">
            <a:spLocks noChangeArrowheads="1"/>
          </p:cNvSpPr>
          <p:nvPr/>
        </p:nvSpPr>
        <p:spPr bwMode="auto">
          <a:xfrm>
            <a:off x="1260475" y="2708275"/>
            <a:ext cx="792163"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 P</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P</a:t>
            </a:r>
          </a:p>
        </p:txBody>
      </p:sp>
      <p:sp>
        <p:nvSpPr>
          <p:cNvPr id="77" name="Text Box 28">
            <a:extLst>
              <a:ext uri="{FF2B5EF4-FFF2-40B4-BE49-F238E27FC236}">
                <a16:creationId xmlns:a16="http://schemas.microsoft.com/office/drawing/2014/main" id="{711C973F-76A1-46F6-B038-27FCE8DE6DC0}"/>
              </a:ext>
            </a:extLst>
          </p:cNvPr>
          <p:cNvSpPr txBox="1">
            <a:spLocks noChangeArrowheads="1"/>
          </p:cNvSpPr>
          <p:nvPr/>
        </p:nvSpPr>
        <p:spPr bwMode="auto">
          <a:xfrm>
            <a:off x="1260475" y="1841500"/>
            <a:ext cx="792163"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 MP</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MP</a:t>
            </a:r>
          </a:p>
        </p:txBody>
      </p:sp>
      <p:sp>
        <p:nvSpPr>
          <p:cNvPr id="78" name="Text Box 29">
            <a:extLst>
              <a:ext uri="{FF2B5EF4-FFF2-40B4-BE49-F238E27FC236}">
                <a16:creationId xmlns:a16="http://schemas.microsoft.com/office/drawing/2014/main" id="{CF6A6AA0-D5B1-4504-A7B3-BC63D86B1077}"/>
              </a:ext>
            </a:extLst>
          </p:cNvPr>
          <p:cNvSpPr txBox="1">
            <a:spLocks noChangeArrowheads="1"/>
          </p:cNvSpPr>
          <p:nvPr/>
        </p:nvSpPr>
        <p:spPr bwMode="auto">
          <a:xfrm>
            <a:off x="1116013" y="1052513"/>
            <a:ext cx="1152525"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Rn - Divid</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MP</a:t>
            </a:r>
          </a:p>
        </p:txBody>
      </p:sp>
      <p:sp>
        <p:nvSpPr>
          <p:cNvPr id="79" name="Text Box 30">
            <a:extLst>
              <a:ext uri="{FF2B5EF4-FFF2-40B4-BE49-F238E27FC236}">
                <a16:creationId xmlns:a16="http://schemas.microsoft.com/office/drawing/2014/main" id="{36810B4D-AB8E-4C06-B21E-D8AC99F15EBD}"/>
              </a:ext>
            </a:extLst>
          </p:cNvPr>
          <p:cNvSpPr txBox="1">
            <a:spLocks noChangeArrowheads="1"/>
          </p:cNvSpPr>
          <p:nvPr/>
        </p:nvSpPr>
        <p:spPr bwMode="auto">
          <a:xfrm>
            <a:off x="2771775" y="1916113"/>
            <a:ext cx="720725" cy="51462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sng"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 CF</a:t>
            </a:r>
          </a:p>
          <a:p>
            <a:pPr marL="0" marR="0" lvl="0" indent="0" algn="ctr" defTabSz="449263" eaLnBrk="1" fontAlgn="base" latinLnBrk="0" hangingPunct="1">
              <a:lnSpc>
                <a:spcPct val="93000"/>
              </a:lnSpc>
              <a:spcBef>
                <a:spcPct val="10000"/>
              </a:spcBef>
              <a:spcAft>
                <a:spcPct val="0"/>
              </a:spcAft>
              <a:buClr>
                <a:srgbClr val="000000"/>
              </a:buClr>
              <a:buSzPct val="100000"/>
              <a:buFont typeface="Arial" panose="020B0604020202020204" pitchFamily="34" charset="0"/>
              <a:buNone/>
              <a:tabLst/>
              <a:defRPr/>
            </a:pPr>
            <a:r>
              <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CF</a:t>
            </a:r>
          </a:p>
        </p:txBody>
      </p:sp>
      <p:cxnSp>
        <p:nvCxnSpPr>
          <p:cNvPr id="80" name="AutoShape 31">
            <a:extLst>
              <a:ext uri="{FF2B5EF4-FFF2-40B4-BE49-F238E27FC236}">
                <a16:creationId xmlns:a16="http://schemas.microsoft.com/office/drawing/2014/main" id="{267AC8E8-EBC1-463E-A731-8E4602C79565}"/>
              </a:ext>
            </a:extLst>
          </p:cNvPr>
          <p:cNvCxnSpPr>
            <a:cxnSpLocks noChangeShapeType="1"/>
            <a:stCxn id="79" idx="3"/>
            <a:endCxn id="53" idx="1"/>
          </p:cNvCxnSpPr>
          <p:nvPr/>
        </p:nvCxnSpPr>
        <p:spPr bwMode="auto">
          <a:xfrm>
            <a:off x="3492500" y="2173427"/>
            <a:ext cx="215900" cy="0"/>
          </a:xfrm>
          <a:prstGeom prst="straightConnector1">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81" name="AutoShape 32">
            <a:extLst>
              <a:ext uri="{FF2B5EF4-FFF2-40B4-BE49-F238E27FC236}">
                <a16:creationId xmlns:a16="http://schemas.microsoft.com/office/drawing/2014/main" id="{EE511265-474C-4510-A69B-CDC6113A29D1}"/>
              </a:ext>
            </a:extLst>
          </p:cNvPr>
          <p:cNvCxnSpPr>
            <a:cxnSpLocks noChangeShapeType="1"/>
            <a:stCxn id="79" idx="1"/>
            <a:endCxn id="78" idx="3"/>
          </p:cNvCxnSpPr>
          <p:nvPr/>
        </p:nvCxnSpPr>
        <p:spPr bwMode="auto">
          <a:xfrm flipH="1" flipV="1">
            <a:off x="2268538" y="1309827"/>
            <a:ext cx="503237" cy="863600"/>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2" name="AutoShape 33">
            <a:extLst>
              <a:ext uri="{FF2B5EF4-FFF2-40B4-BE49-F238E27FC236}">
                <a16:creationId xmlns:a16="http://schemas.microsoft.com/office/drawing/2014/main" id="{522EA619-86CF-4F32-B736-783A2F63EE37}"/>
              </a:ext>
            </a:extLst>
          </p:cNvPr>
          <p:cNvCxnSpPr>
            <a:cxnSpLocks noChangeShapeType="1"/>
            <a:stCxn id="79" idx="1"/>
            <a:endCxn id="77" idx="3"/>
          </p:cNvCxnSpPr>
          <p:nvPr/>
        </p:nvCxnSpPr>
        <p:spPr bwMode="auto">
          <a:xfrm flipH="1" flipV="1">
            <a:off x="2052638" y="2098814"/>
            <a:ext cx="719137" cy="74613"/>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3" name="AutoShape 34">
            <a:extLst>
              <a:ext uri="{FF2B5EF4-FFF2-40B4-BE49-F238E27FC236}">
                <a16:creationId xmlns:a16="http://schemas.microsoft.com/office/drawing/2014/main" id="{CBE3B31D-1C1B-4593-8762-51EF2C56B612}"/>
              </a:ext>
            </a:extLst>
          </p:cNvPr>
          <p:cNvCxnSpPr>
            <a:cxnSpLocks noChangeShapeType="1"/>
            <a:stCxn id="79" idx="1"/>
            <a:endCxn id="76" idx="3"/>
          </p:cNvCxnSpPr>
          <p:nvPr/>
        </p:nvCxnSpPr>
        <p:spPr bwMode="auto">
          <a:xfrm flipH="1">
            <a:off x="2052638" y="2173427"/>
            <a:ext cx="719137" cy="79216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84" name="AutoShape 35">
            <a:extLst>
              <a:ext uri="{FF2B5EF4-FFF2-40B4-BE49-F238E27FC236}">
                <a16:creationId xmlns:a16="http://schemas.microsoft.com/office/drawing/2014/main" id="{650CFEA2-E893-4AB5-980B-4F504B645F17}"/>
              </a:ext>
            </a:extLst>
          </p:cNvPr>
          <p:cNvCxnSpPr>
            <a:cxnSpLocks noChangeShapeType="1"/>
            <a:stCxn id="78" idx="1"/>
            <a:endCxn id="77" idx="1"/>
          </p:cNvCxnSpPr>
          <p:nvPr/>
        </p:nvCxnSpPr>
        <p:spPr bwMode="auto">
          <a:xfrm rot="10800000" flipH="1" flipV="1">
            <a:off x="1116013" y="1309826"/>
            <a:ext cx="144462" cy="788987"/>
          </a:xfrm>
          <a:prstGeom prst="bentConnector3">
            <a:avLst>
              <a:gd name="adj1" fmla="val -158242"/>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85" name="AutoShape 36">
            <a:extLst>
              <a:ext uri="{FF2B5EF4-FFF2-40B4-BE49-F238E27FC236}">
                <a16:creationId xmlns:a16="http://schemas.microsoft.com/office/drawing/2014/main" id="{9EF1C7FA-FEA5-40E7-9EFA-0B1216F9A211}"/>
              </a:ext>
            </a:extLst>
          </p:cNvPr>
          <p:cNvCxnSpPr>
            <a:cxnSpLocks noChangeShapeType="1"/>
            <a:stCxn id="77" idx="2"/>
            <a:endCxn id="73" idx="1"/>
          </p:cNvCxnSpPr>
          <p:nvPr/>
        </p:nvCxnSpPr>
        <p:spPr bwMode="auto">
          <a:xfrm rot="5400000">
            <a:off x="722780" y="2965261"/>
            <a:ext cx="1542911" cy="324644"/>
          </a:xfrm>
          <a:prstGeom prst="bentConnector4">
            <a:avLst>
              <a:gd name="adj1" fmla="val 22419"/>
              <a:gd name="adj2" fmla="val 170416"/>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86" name="AutoShape 37">
            <a:extLst>
              <a:ext uri="{FF2B5EF4-FFF2-40B4-BE49-F238E27FC236}">
                <a16:creationId xmlns:a16="http://schemas.microsoft.com/office/drawing/2014/main" id="{210D1E2A-FF74-49AA-BB72-E64BC497D6BB}"/>
              </a:ext>
            </a:extLst>
          </p:cNvPr>
          <p:cNvCxnSpPr>
            <a:cxnSpLocks noChangeShapeType="1"/>
            <a:stCxn id="76" idx="2"/>
            <a:endCxn id="73" idx="0"/>
          </p:cNvCxnSpPr>
          <p:nvPr/>
        </p:nvCxnSpPr>
        <p:spPr bwMode="auto">
          <a:xfrm flipH="1">
            <a:off x="1655763" y="3222903"/>
            <a:ext cx="794" cy="41882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cxnSp>
        <p:nvCxnSpPr>
          <p:cNvPr id="41" name="AutoShape 16">
            <a:extLst>
              <a:ext uri="{FF2B5EF4-FFF2-40B4-BE49-F238E27FC236}">
                <a16:creationId xmlns:a16="http://schemas.microsoft.com/office/drawing/2014/main" id="{F06CE090-A3F8-CA44-80D2-157D63C2D98C}"/>
              </a:ext>
            </a:extLst>
          </p:cNvPr>
          <p:cNvCxnSpPr>
            <a:cxnSpLocks noChangeShapeType="1"/>
            <a:stCxn id="58" idx="3"/>
            <a:endCxn id="64" idx="0"/>
          </p:cNvCxnSpPr>
          <p:nvPr/>
        </p:nvCxnSpPr>
        <p:spPr bwMode="auto">
          <a:xfrm>
            <a:off x="7019925" y="1991030"/>
            <a:ext cx="865188" cy="1798333"/>
          </a:xfrm>
          <a:prstGeom prst="bentConnector2">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48801193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1" y="3508"/>
            <a:ext cx="520995"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 name="CasellaDiTesto 1">
            <a:extLst>
              <a:ext uri="{FF2B5EF4-FFF2-40B4-BE49-F238E27FC236}">
                <a16:creationId xmlns:a16="http://schemas.microsoft.com/office/drawing/2014/main" id="{09E326DF-22E9-4B27-86CC-08C477957704}"/>
              </a:ext>
            </a:extLst>
          </p:cNvPr>
          <p:cNvSpPr txBox="1"/>
          <p:nvPr/>
        </p:nvSpPr>
        <p:spPr>
          <a:xfrm>
            <a:off x="2240272" y="727042"/>
            <a:ext cx="4663456" cy="646331"/>
          </a:xfrm>
          <a:prstGeom prst="rect">
            <a:avLst/>
          </a:prstGeom>
          <a:noFill/>
        </p:spPr>
        <p:txBody>
          <a:bodyPr wrap="none" rtlCol="0">
            <a:spAutoFit/>
          </a:bodyPr>
          <a:lstStyle/>
          <a:p>
            <a:r>
              <a:rPr lang="it-IT" sz="3600" dirty="0">
                <a:solidFill>
                  <a:schemeClr val="tx1">
                    <a:lumMod val="75000"/>
                    <a:lumOff val="25000"/>
                  </a:schemeClr>
                </a:solidFill>
                <a:latin typeface="Century Gothic" panose="020B0502020202020204" pitchFamily="34" charset="0"/>
              </a:rPr>
              <a:t>L’ANALISI PER INDICI</a:t>
            </a: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1058595" y="2547938"/>
            <a:ext cx="7199313" cy="462291"/>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algn="ctr" defTabSz="914400">
              <a:lnSpc>
                <a:spcPct val="100000"/>
              </a:lnSpc>
              <a:buClrTx/>
              <a:buSzTx/>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Analisi della liquidità</a:t>
            </a:r>
          </a:p>
        </p:txBody>
      </p:sp>
    </p:spTree>
    <p:extLst>
      <p:ext uri="{BB962C8B-B14F-4D97-AF65-F5344CB8AC3E}">
        <p14:creationId xmlns:p14="http://schemas.microsoft.com/office/powerpoint/2010/main" val="1637871766"/>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Analisi della liquidità</a:t>
            </a:r>
          </a:p>
        </p:txBody>
      </p:sp>
      <p:sp>
        <p:nvSpPr>
          <p:cNvPr id="39" name="Rectangle 3">
            <a:extLst>
              <a:ext uri="{FF2B5EF4-FFF2-40B4-BE49-F238E27FC236}">
                <a16:creationId xmlns:a16="http://schemas.microsoft.com/office/drawing/2014/main" id="{539E181B-D5E8-4C94-B6AC-36F2352AF8B0}"/>
              </a:ext>
            </a:extLst>
          </p:cNvPr>
          <p:cNvSpPr>
            <a:spLocks noChangeArrowheads="1"/>
          </p:cNvSpPr>
          <p:nvPr/>
        </p:nvSpPr>
        <p:spPr bwMode="auto">
          <a:xfrm>
            <a:off x="342106" y="755354"/>
            <a:ext cx="8374382" cy="859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a:lnSpc>
                <a:spcPct val="70000"/>
              </a:lnSpc>
              <a:spcBef>
                <a:spcPts val="600"/>
              </a:spcBef>
              <a:spcAft>
                <a:spcPts val="600"/>
              </a:spcAft>
              <a:buClr>
                <a:srgbClr val="808080"/>
              </a:buClr>
              <a:buSzPct val="75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Si collega all’equilibrio finanziario e monetario (solvibilità) nel breve periodo e vuole verificare se l’azienda ha capacità di generare flussi finanziari e monetari tali da far fronte tempestivamente (senza ritardi) ed economicamente (a costi accettabili) ai propri impegni verso i finanziatori</a:t>
            </a:r>
          </a:p>
        </p:txBody>
      </p:sp>
      <p:graphicFrame>
        <p:nvGraphicFramePr>
          <p:cNvPr id="40" name="Group 41">
            <a:extLst>
              <a:ext uri="{FF2B5EF4-FFF2-40B4-BE49-F238E27FC236}">
                <a16:creationId xmlns:a16="http://schemas.microsoft.com/office/drawing/2014/main" id="{4C97E9FE-8AE7-42C2-959D-A7242498C408}"/>
              </a:ext>
            </a:extLst>
          </p:cNvPr>
          <p:cNvGraphicFramePr>
            <a:graphicFrameLocks/>
          </p:cNvGraphicFramePr>
          <p:nvPr>
            <p:extLst>
              <p:ext uri="{D42A27DB-BD31-4B8C-83A1-F6EECF244321}">
                <p14:modId xmlns:p14="http://schemas.microsoft.com/office/powerpoint/2010/main" val="3400634397"/>
              </p:ext>
            </p:extLst>
          </p:nvPr>
        </p:nvGraphicFramePr>
        <p:xfrm>
          <a:off x="2484437" y="2076512"/>
          <a:ext cx="5400675" cy="3187621"/>
        </p:xfrm>
        <a:graphic>
          <a:graphicData uri="http://schemas.openxmlformats.org/drawingml/2006/table">
            <a:tbl>
              <a:tblPr firstRow="1">
                <a:tableStyleId>{1FECB4D8-DB02-4DC6-A0A2-4F2EBAE1DC90}</a:tableStyleId>
              </a:tblPr>
              <a:tblGrid>
                <a:gridCol w="2735262">
                  <a:extLst>
                    <a:ext uri="{9D8B030D-6E8A-4147-A177-3AD203B41FA5}">
                      <a16:colId xmlns:a16="http://schemas.microsoft.com/office/drawing/2014/main" val="2214726910"/>
                    </a:ext>
                  </a:extLst>
                </a:gridCol>
                <a:gridCol w="2665413">
                  <a:extLst>
                    <a:ext uri="{9D8B030D-6E8A-4147-A177-3AD203B41FA5}">
                      <a16:colId xmlns:a16="http://schemas.microsoft.com/office/drawing/2014/main" val="1410317914"/>
                    </a:ext>
                  </a:extLst>
                </a:gridCol>
              </a:tblGrid>
              <a:tr h="347663">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a:ln>
                            <a:noFill/>
                          </a:ln>
                          <a:solidFill>
                            <a:schemeClr val="bg1"/>
                          </a:solidFill>
                          <a:effectLst/>
                          <a:latin typeface="Century Gothic" panose="020B0502020202020204" pitchFamily="34" charset="0"/>
                        </a:rPr>
                        <a:t>Margini</a:t>
                      </a:r>
                      <a:endParaRPr kumimoji="0" lang="it-IT" altLang="it-IT" sz="1400" b="1" i="0" u="none" strike="noStrike" cap="none" normalizeH="0" baseline="0">
                        <a:ln>
                          <a:noFill/>
                        </a:ln>
                        <a:solidFill>
                          <a:schemeClr val="bg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R w="6350" cap="flat" cmpd="sng" algn="ctr">
                      <a:solidFill>
                        <a:schemeClr val="tx1">
                          <a:lumMod val="50000"/>
                          <a:lumOff val="50000"/>
                        </a:schemeClr>
                      </a:solidFill>
                      <a:prstDash val="solid"/>
                      <a:round/>
                      <a:headEnd type="none" w="med" len="med"/>
                      <a:tailEnd type="none" w="med" len="med"/>
                    </a:ln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dirty="0">
                          <a:ln>
                            <a:noFill/>
                          </a:ln>
                          <a:solidFill>
                            <a:schemeClr val="bg1"/>
                          </a:solidFill>
                          <a:effectLst/>
                          <a:latin typeface="Century Gothic" panose="020B0502020202020204" pitchFamily="34" charset="0"/>
                        </a:rPr>
                        <a:t>Quozienti</a:t>
                      </a:r>
                      <a:endParaRPr kumimoji="0" lang="it-IT" altLang="it-IT" sz="1400" b="1" i="0" u="none" strike="noStrike" cap="none" normalizeH="0" baseline="0" dirty="0">
                        <a:ln>
                          <a:noFill/>
                        </a:ln>
                        <a:solidFill>
                          <a:schemeClr val="bg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val="4078620164"/>
                  </a:ext>
                </a:extLst>
              </a:tr>
              <a:tr h="409575">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dirty="0">
                          <a:ln>
                            <a:noFill/>
                          </a:ln>
                          <a:effectLst/>
                          <a:latin typeface="Century Gothic" panose="020B0502020202020204" pitchFamily="34" charset="0"/>
                        </a:rPr>
                        <a:t>1) Net </a:t>
                      </a:r>
                      <a:r>
                        <a:rPr kumimoji="0" lang="it-IT" altLang="it-IT" sz="1400" u="none" strike="noStrike" cap="none" normalizeH="0" baseline="0" dirty="0" err="1">
                          <a:ln>
                            <a:noFill/>
                          </a:ln>
                          <a:effectLst/>
                          <a:latin typeface="Century Gothic" panose="020B0502020202020204" pitchFamily="34" charset="0"/>
                        </a:rPr>
                        <a:t>working</a:t>
                      </a:r>
                      <a:r>
                        <a:rPr kumimoji="0" lang="it-IT" altLang="it-IT" sz="1400" u="none" strike="noStrike" cap="none" normalizeH="0" baseline="0" dirty="0">
                          <a:ln>
                            <a:noFill/>
                          </a:ln>
                          <a:effectLst/>
                          <a:latin typeface="Century Gothic" panose="020B0502020202020204" pitchFamily="34" charset="0"/>
                        </a:rPr>
                        <a:t> capital (Capitale circolante netto)</a:t>
                      </a:r>
                      <a:endParaRPr kumimoji="0" lang="it-IT"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R w="6350" cap="flat" cmpd="sng" algn="ctr">
                      <a:solidFill>
                        <a:schemeClr val="tx1">
                          <a:lumMod val="50000"/>
                          <a:lumOff val="50000"/>
                        </a:schemeClr>
                      </a:solidFill>
                      <a:prstDash val="solid"/>
                      <a:round/>
                      <a:headEnd type="none" w="med" len="med"/>
                      <a:tailEnd type="none" w="med" len="med"/>
                    </a:ln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a:ln>
                            <a:noFill/>
                          </a:ln>
                          <a:effectLst/>
                          <a:latin typeface="Century Gothic" panose="020B0502020202020204" pitchFamily="34" charset="0"/>
                        </a:rPr>
                        <a:t>2) Current ratio (Quoziente di disponibilità)</a:t>
                      </a:r>
                      <a:endParaRPr kumimoji="0" lang="it-IT"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val="3266513851"/>
                  </a:ext>
                </a:extLst>
              </a:tr>
              <a:tr h="460375">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R w="6350" cap="flat" cmpd="sng" algn="ctr">
                      <a:solidFill>
                        <a:schemeClr val="tx1">
                          <a:lumMod val="50000"/>
                          <a:lumOff val="50000"/>
                        </a:schemeClr>
                      </a:solidFill>
                      <a:prstDash val="solid"/>
                      <a:round/>
                      <a:headEnd type="none" w="med" len="med"/>
                      <a:tailEnd type="none" w="med" len="med"/>
                    </a:ln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a:ln>
                            <a:noFill/>
                          </a:ln>
                          <a:effectLst/>
                          <a:latin typeface="Century Gothic" panose="020B0502020202020204" pitchFamily="34" charset="0"/>
                        </a:rPr>
                        <a:t>3) Quoziente di dipendenza dal magazzino</a:t>
                      </a:r>
                      <a:endParaRPr kumimoji="0" lang="it-IT"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val="2756870545"/>
                  </a:ext>
                </a:extLst>
              </a:tr>
              <a:tr h="460375">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a:ln>
                            <a:noFill/>
                          </a:ln>
                          <a:effectLst/>
                          <a:latin typeface="Century Gothic" panose="020B0502020202020204" pitchFamily="34" charset="0"/>
                        </a:rPr>
                        <a:t>4) Margine di tesoreria (versione 1)</a:t>
                      </a:r>
                      <a:endParaRPr kumimoji="0" lang="it-IT"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R w="6350" cap="flat" cmpd="sng" algn="ctr">
                      <a:solidFill>
                        <a:schemeClr val="tx1">
                          <a:lumMod val="50000"/>
                          <a:lumOff val="50000"/>
                        </a:schemeClr>
                      </a:solidFill>
                      <a:prstDash val="solid"/>
                      <a:round/>
                      <a:headEnd type="none" w="med" len="med"/>
                      <a:tailEnd type="none" w="med" len="med"/>
                    </a:ln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dirty="0">
                          <a:ln>
                            <a:noFill/>
                          </a:ln>
                          <a:effectLst/>
                          <a:latin typeface="Century Gothic" panose="020B0502020202020204" pitchFamily="34" charset="0"/>
                        </a:rPr>
                        <a:t>5) Quick ratio o Acid test ratio (indice di liquidità)</a:t>
                      </a:r>
                      <a:endParaRPr kumimoji="0" lang="it-IT"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val="740982341"/>
                  </a:ext>
                </a:extLst>
              </a:tr>
              <a:tr h="398463">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a:ln>
                            <a:noFill/>
                          </a:ln>
                          <a:effectLst/>
                          <a:latin typeface="Century Gothic" panose="020B0502020202020204" pitchFamily="34" charset="0"/>
                        </a:rPr>
                        <a:t>4) Margine di tesoreria (versione 2)</a:t>
                      </a:r>
                      <a:endParaRPr kumimoji="0" lang="it-IT"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R w="6350" cap="flat" cmpd="sng" algn="ctr">
                      <a:solidFill>
                        <a:schemeClr val="tx1">
                          <a:lumMod val="50000"/>
                          <a:lumOff val="50000"/>
                        </a:schemeClr>
                      </a:solidFill>
                      <a:prstDash val="solid"/>
                      <a:round/>
                      <a:headEnd type="none" w="med" len="med"/>
                      <a:tailEnd type="none" w="med" len="med"/>
                    </a:ln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dirty="0">
                          <a:ln>
                            <a:noFill/>
                          </a:ln>
                          <a:effectLst/>
                          <a:latin typeface="Century Gothic" panose="020B0502020202020204" pitchFamily="34" charset="0"/>
                        </a:rPr>
                        <a:t>6) Cash ratio</a:t>
                      </a:r>
                      <a:endParaRPr kumimoji="0" lang="it-IT"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val="3340119803"/>
                  </a:ext>
                </a:extLst>
              </a:tr>
              <a:tr h="398463">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a:ln>
                            <a:noFill/>
                          </a:ln>
                          <a:effectLst/>
                          <a:latin typeface="Century Gothic" panose="020B0502020202020204" pitchFamily="34" charset="0"/>
                        </a:rPr>
                        <a:t>7) Liquidità netta</a:t>
                      </a:r>
                      <a:endParaRPr kumimoji="0" lang="it-IT"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R w="6350" cap="flat" cmpd="sng" algn="ctr">
                      <a:solidFill>
                        <a:schemeClr val="tx1">
                          <a:lumMod val="50000"/>
                          <a:lumOff val="50000"/>
                        </a:schemeClr>
                      </a:solidFill>
                      <a:prstDash val="solid"/>
                      <a:round/>
                      <a:headEnd type="none" w="med" len="med"/>
                      <a:tailEnd type="none" w="med" len="med"/>
                    </a:ln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endParaRPr kumimoji="0" lang="it-IT"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val="2669595912"/>
                  </a:ext>
                </a:extLst>
              </a:tr>
              <a:tr h="419100">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R w="6350" cap="flat" cmpd="sng" algn="ctr">
                      <a:solidFill>
                        <a:schemeClr val="tx1">
                          <a:lumMod val="50000"/>
                          <a:lumOff val="50000"/>
                        </a:schemeClr>
                      </a:solidFill>
                      <a:prstDash val="solid"/>
                      <a:round/>
                      <a:headEnd type="none" w="med" len="med"/>
                      <a:tailEnd type="none" w="med" len="med"/>
                    </a:ln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93000"/>
                        </a:lnSpc>
                        <a:spcBef>
                          <a:spcPct val="50000"/>
                        </a:spcBef>
                        <a:spcAft>
                          <a:spcPts val="1425"/>
                        </a:spcAft>
                        <a:buClr>
                          <a:srgbClr val="000000"/>
                        </a:buClr>
                        <a:buSzPct val="100000"/>
                        <a:buFont typeface="Wingdings" panose="05000000000000000000" pitchFamily="2" charset="2"/>
                        <a:buNone/>
                        <a:tabLst/>
                      </a:pPr>
                      <a:r>
                        <a:rPr kumimoji="0" lang="it-IT" altLang="it-IT" sz="1400" u="none" strike="noStrike" cap="none" normalizeH="0" baseline="0" dirty="0">
                          <a:ln>
                            <a:noFill/>
                          </a:ln>
                          <a:effectLst/>
                          <a:latin typeface="Century Gothic" panose="020B0502020202020204" pitchFamily="34" charset="0"/>
                        </a:rPr>
                        <a:t>8) Analisi del ciclo monetario: indici di durata</a:t>
                      </a:r>
                      <a:endParaRPr kumimoji="0" lang="it-IT"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solidFill>
                        <a:schemeClr val="tx1">
                          <a:lumMod val="50000"/>
                          <a:lumOff val="50000"/>
                        </a:schemeClr>
                      </a:solidFill>
                      <a:prstDash val="solid"/>
                      <a:round/>
                      <a:headEnd type="none" w="med" len="med"/>
                      <a:tailEnd type="none" w="med" len="med"/>
                    </a:lnL>
                  </a:tcPr>
                </a:tc>
                <a:extLst>
                  <a:ext uri="{0D108BD9-81ED-4DB2-BD59-A6C34878D82A}">
                    <a16:rowId xmlns:a16="http://schemas.microsoft.com/office/drawing/2014/main" val="3885565067"/>
                  </a:ext>
                </a:extLst>
              </a:tr>
            </a:tbl>
          </a:graphicData>
        </a:graphic>
      </p:graphicFrame>
      <p:sp>
        <p:nvSpPr>
          <p:cNvPr id="41" name="Text Box 31">
            <a:extLst>
              <a:ext uri="{FF2B5EF4-FFF2-40B4-BE49-F238E27FC236}">
                <a16:creationId xmlns:a16="http://schemas.microsoft.com/office/drawing/2014/main" id="{E55E86B6-6CB9-4F66-AB93-924AE6839681}"/>
              </a:ext>
            </a:extLst>
          </p:cNvPr>
          <p:cNvSpPr txBox="1">
            <a:spLocks noChangeArrowheads="1"/>
          </p:cNvSpPr>
          <p:nvPr/>
        </p:nvSpPr>
        <p:spPr bwMode="auto">
          <a:xfrm>
            <a:off x="215899" y="3256028"/>
            <a:ext cx="1368425" cy="5355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algn="ctr" eaLnBrk="1" fontAlgn="base">
              <a:lnSpc>
                <a:spcPct val="90000"/>
              </a:lnSpc>
              <a:spcBef>
                <a:spcPct val="50000"/>
              </a:spcBef>
              <a:spcAft>
                <a:spcPct val="0"/>
              </a:spcAft>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Dimensione statica</a:t>
            </a:r>
          </a:p>
        </p:txBody>
      </p:sp>
      <p:sp>
        <p:nvSpPr>
          <p:cNvPr id="42" name="Text Box 32">
            <a:extLst>
              <a:ext uri="{FF2B5EF4-FFF2-40B4-BE49-F238E27FC236}">
                <a16:creationId xmlns:a16="http://schemas.microsoft.com/office/drawing/2014/main" id="{7143B815-2A29-46AF-9C57-F36AB56D2DA4}"/>
              </a:ext>
            </a:extLst>
          </p:cNvPr>
          <p:cNvSpPr txBox="1">
            <a:spLocks noChangeArrowheads="1"/>
          </p:cNvSpPr>
          <p:nvPr/>
        </p:nvSpPr>
        <p:spPr bwMode="auto">
          <a:xfrm>
            <a:off x="215901" y="5264133"/>
            <a:ext cx="1368424" cy="486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174625" indent="-174625"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algn="ctr" eaLnBrk="1" fontAlgn="base">
              <a:lnSpc>
                <a:spcPct val="80000"/>
              </a:lnSpc>
              <a:spcBef>
                <a:spcPct val="50000"/>
              </a:spcBef>
              <a:spcAft>
                <a:spcPct val="0"/>
              </a:spcAft>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Dimensione dinamica</a:t>
            </a:r>
          </a:p>
        </p:txBody>
      </p:sp>
      <p:sp>
        <p:nvSpPr>
          <p:cNvPr id="43" name="Rectangle 33">
            <a:extLst>
              <a:ext uri="{FF2B5EF4-FFF2-40B4-BE49-F238E27FC236}">
                <a16:creationId xmlns:a16="http://schemas.microsoft.com/office/drawing/2014/main" id="{89F89F09-3EA6-4B18-B0FC-48286055E15F}"/>
              </a:ext>
            </a:extLst>
          </p:cNvPr>
          <p:cNvSpPr>
            <a:spLocks noChangeArrowheads="1"/>
          </p:cNvSpPr>
          <p:nvPr/>
        </p:nvSpPr>
        <p:spPr bwMode="auto">
          <a:xfrm>
            <a:off x="2484438" y="5314799"/>
            <a:ext cx="5400675" cy="431800"/>
          </a:xfrm>
          <a:prstGeom prst="rect">
            <a:avLst/>
          </a:prstGeom>
          <a:solidFill>
            <a:schemeClr val="bg1">
              <a:lumMod val="65000"/>
            </a:schemeClr>
          </a:solidFill>
          <a:ln w="28575">
            <a:no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100000"/>
              </a:lnSpc>
              <a:spcBef>
                <a:spcPct val="0"/>
              </a:spcBef>
              <a:spcAft>
                <a:spcPct val="0"/>
              </a:spcAft>
              <a:buClrTx/>
              <a:buSzTx/>
              <a:buFontTx/>
              <a:buNone/>
              <a:tabLst/>
              <a:defRPr/>
            </a:pPr>
            <a:r>
              <a:rPr kumimoji="0" lang="it-IT" altLang="it-IT" sz="2000" b="1" i="0" u="none" strike="noStrike" kern="0" cap="none" spc="0" normalizeH="0" baseline="0" noProof="0" dirty="0">
                <a:ln>
                  <a:noFill/>
                </a:ln>
                <a:effectLst/>
                <a:uLnTx/>
                <a:uFillTx/>
                <a:latin typeface="Century Gothic" panose="020B0502020202020204" pitchFamily="34" charset="0"/>
                <a:cs typeface="Arial" panose="020B0604020202020204" pitchFamily="34" charset="0"/>
              </a:rPr>
              <a:t>Rendiconto finanziario</a:t>
            </a:r>
          </a:p>
        </p:txBody>
      </p:sp>
      <p:sp>
        <p:nvSpPr>
          <p:cNvPr id="44" name="AutoShape 34">
            <a:extLst>
              <a:ext uri="{FF2B5EF4-FFF2-40B4-BE49-F238E27FC236}">
                <a16:creationId xmlns:a16="http://schemas.microsoft.com/office/drawing/2014/main" id="{8479FA76-CE8E-4A7A-A481-238128043656}"/>
              </a:ext>
            </a:extLst>
          </p:cNvPr>
          <p:cNvSpPr>
            <a:spLocks noChangeArrowheads="1"/>
          </p:cNvSpPr>
          <p:nvPr/>
        </p:nvSpPr>
        <p:spPr bwMode="auto">
          <a:xfrm>
            <a:off x="1763713" y="3403451"/>
            <a:ext cx="431800" cy="287337"/>
          </a:xfrm>
          <a:prstGeom prst="rightArrow">
            <a:avLst>
              <a:gd name="adj1" fmla="val 50000"/>
              <a:gd name="adj2" fmla="val 37569"/>
            </a:avLst>
          </a:pr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8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endParaRPr>
          </a:p>
        </p:txBody>
      </p:sp>
      <p:sp>
        <p:nvSpPr>
          <p:cNvPr id="45" name="AutoShape 35">
            <a:extLst>
              <a:ext uri="{FF2B5EF4-FFF2-40B4-BE49-F238E27FC236}">
                <a16:creationId xmlns:a16="http://schemas.microsoft.com/office/drawing/2014/main" id="{D55834A3-0001-4122-8ADB-327E6F9D0B0E}"/>
              </a:ext>
            </a:extLst>
          </p:cNvPr>
          <p:cNvSpPr>
            <a:spLocks noChangeArrowheads="1"/>
          </p:cNvSpPr>
          <p:nvPr/>
        </p:nvSpPr>
        <p:spPr bwMode="auto">
          <a:xfrm>
            <a:off x="1763713" y="5387030"/>
            <a:ext cx="431800" cy="287338"/>
          </a:xfrm>
          <a:prstGeom prst="rightArrow">
            <a:avLst>
              <a:gd name="adj1" fmla="val 50000"/>
              <a:gd name="adj2" fmla="val 37569"/>
            </a:avLst>
          </a:pr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8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endParaRPr>
          </a:p>
        </p:txBody>
      </p:sp>
      <p:sp>
        <p:nvSpPr>
          <p:cNvPr id="47" name="AutoShape 37">
            <a:extLst>
              <a:ext uri="{FF2B5EF4-FFF2-40B4-BE49-F238E27FC236}">
                <a16:creationId xmlns:a16="http://schemas.microsoft.com/office/drawing/2014/main" id="{90AB9BE3-2144-4D65-A69C-5E7C4D5AC551}"/>
              </a:ext>
            </a:extLst>
          </p:cNvPr>
          <p:cNvSpPr>
            <a:spLocks/>
          </p:cNvSpPr>
          <p:nvPr/>
        </p:nvSpPr>
        <p:spPr bwMode="auto">
          <a:xfrm>
            <a:off x="7885113" y="2420938"/>
            <a:ext cx="358775" cy="2292501"/>
          </a:xfrm>
          <a:prstGeom prst="rightBrace">
            <a:avLst>
              <a:gd name="adj1" fmla="val 58518"/>
              <a:gd name="adj2" fmla="val 50000"/>
            </a:avLst>
          </a:prstGeom>
          <a:ln w="9525" cap="flat" cmpd="sng" algn="ctr">
            <a:solidFill>
              <a:schemeClr val="accent1"/>
            </a:solidFill>
            <a:prstDash val="dash"/>
            <a:round/>
            <a:headEnd type="none" w="med" len="med"/>
            <a:tailEnd type="none" w="med" len="med"/>
          </a:ln>
          <a:extLst>
            <a:ext uri="{909E8E84-426E-40DD-AFC4-6F175D3DCCD1}">
              <a14:hiddenFill xmlns:a14="http://schemas.microsoft.com/office/drawing/2010/main">
                <a:solidFill>
                  <a:srgbClr val="FFFFFF"/>
                </a:solidFill>
              </a14:hiddenFill>
            </a:ext>
          </a:extLst>
        </p:spPr>
        <p:style>
          <a:lnRef idx="0">
            <a:scrgbClr r="0" g="0" b="0"/>
          </a:lnRef>
          <a:fillRef idx="0">
            <a:scrgbClr r="0" g="0" b="0"/>
          </a:fillRef>
          <a:effectRef idx="0">
            <a:scrgbClr r="0" g="0" b="0"/>
          </a:effectRef>
          <a:fontRef idx="minor">
            <a:schemeClr val="tx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8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endParaRPr>
          </a:p>
        </p:txBody>
      </p:sp>
      <p:sp>
        <p:nvSpPr>
          <p:cNvPr id="48" name="AutoShape 38">
            <a:extLst>
              <a:ext uri="{FF2B5EF4-FFF2-40B4-BE49-F238E27FC236}">
                <a16:creationId xmlns:a16="http://schemas.microsoft.com/office/drawing/2014/main" id="{8BAF3185-6C8C-4E93-A726-56F6F6D27542}"/>
              </a:ext>
            </a:extLst>
          </p:cNvPr>
          <p:cNvSpPr>
            <a:spLocks/>
          </p:cNvSpPr>
          <p:nvPr/>
        </p:nvSpPr>
        <p:spPr bwMode="auto">
          <a:xfrm>
            <a:off x="7885113" y="4796317"/>
            <a:ext cx="360362" cy="433388"/>
          </a:xfrm>
          <a:prstGeom prst="rightBrace">
            <a:avLst>
              <a:gd name="adj1" fmla="val 10022"/>
              <a:gd name="adj2" fmla="val 50000"/>
            </a:avLst>
          </a:prstGeom>
          <a:ln w="9525" cap="flat" cmpd="sng" algn="ctr">
            <a:solidFill>
              <a:schemeClr val="accent2"/>
            </a:solidFill>
            <a:prstDash val="dash"/>
            <a:round/>
            <a:headEnd type="none" w="med" len="med"/>
            <a:tailEnd type="none" w="med" len="med"/>
          </a:ln>
          <a:extLst>
            <a:ext uri="{909E8E84-426E-40DD-AFC4-6F175D3DCCD1}">
              <a14:hiddenFill xmlns:a14="http://schemas.microsoft.com/office/drawing/2010/main">
                <a:solidFill>
                  <a:srgbClr val="FFFFFF"/>
                </a:solidFill>
              </a14:hiddenFill>
            </a:ext>
          </a:extLst>
        </p:spPr>
        <p:style>
          <a:lnRef idx="0">
            <a:scrgbClr r="0" g="0" b="0"/>
          </a:lnRef>
          <a:fillRef idx="0">
            <a:scrgbClr r="0" g="0" b="0"/>
          </a:fillRef>
          <a:effectRef idx="0">
            <a:scrgbClr r="0" g="0" b="0"/>
          </a:effectRef>
          <a:fontRef idx="minor">
            <a:schemeClr val="tx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8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endParaRPr>
          </a:p>
        </p:txBody>
      </p:sp>
    </p:spTree>
    <p:extLst>
      <p:ext uri="{BB962C8B-B14F-4D97-AF65-F5344CB8AC3E}">
        <p14:creationId xmlns:p14="http://schemas.microsoft.com/office/powerpoint/2010/main" val="1574442270"/>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1- Il capitale circolante netto (finanziario)</a:t>
            </a:r>
          </a:p>
        </p:txBody>
      </p:sp>
      <p:sp>
        <p:nvSpPr>
          <p:cNvPr id="14" name="Rectangle 3">
            <a:extLst>
              <a:ext uri="{FF2B5EF4-FFF2-40B4-BE49-F238E27FC236}">
                <a16:creationId xmlns:a16="http://schemas.microsoft.com/office/drawing/2014/main" id="{F7124135-8660-4E5C-A703-21514792AF01}"/>
              </a:ext>
            </a:extLst>
          </p:cNvPr>
          <p:cNvSpPr>
            <a:spLocks noChangeArrowheads="1"/>
          </p:cNvSpPr>
          <p:nvPr/>
        </p:nvSpPr>
        <p:spPr bwMode="auto">
          <a:xfrm>
            <a:off x="210458" y="4277138"/>
            <a:ext cx="8280400" cy="18167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marL="300038" indent="-3000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fontAlgn="base">
              <a:lnSpc>
                <a:spcPct val="90000"/>
              </a:lnSpc>
              <a:spcBef>
                <a:spcPct val="65000"/>
              </a:spcBef>
              <a:spcAft>
                <a:spcPct val="0"/>
              </a:spcAft>
            </a:pP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Funzione</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a:t>
            </a:r>
          </a:p>
          <a:p>
            <a:pPr eaLnBrk="1" fontAlgn="base">
              <a:lnSpc>
                <a:spcPct val="90000"/>
              </a:lnSpc>
              <a:spcBef>
                <a:spcPct val="50000"/>
              </a:spcBef>
              <a:spcAft>
                <a:spcPct val="0"/>
              </a:spcAft>
            </a:pP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1)</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segnala la capacità (o incapacità) di far fronte agli impegni finanziari a breve con le risorse della gestione corrente;</a:t>
            </a:r>
          </a:p>
          <a:p>
            <a:pPr eaLnBrk="1" fontAlgn="base">
              <a:lnSpc>
                <a:spcPct val="90000"/>
              </a:lnSpc>
              <a:spcBef>
                <a:spcPct val="50000"/>
              </a:spcBef>
              <a:spcAft>
                <a:spcPct val="0"/>
              </a:spcAft>
            </a:pP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2)</a:t>
            </a: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	è legato alla situazione di equilibrio (o disequilibrio) tra investimenti in immobilizzazioni e capitale permanente.</a:t>
            </a:r>
          </a:p>
          <a:p>
            <a:pPr eaLnBrk="1" fontAlgn="base">
              <a:lnSpc>
                <a:spcPct val="90000"/>
              </a:lnSpc>
              <a:spcBef>
                <a:spcPct val="65000"/>
              </a:spcBef>
              <a:spcAft>
                <a:spcPct val="0"/>
              </a:spcAft>
            </a:pP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Valore soglia: 0</a:t>
            </a:r>
          </a:p>
        </p:txBody>
      </p:sp>
      <p:sp>
        <p:nvSpPr>
          <p:cNvPr id="2" name="Rettangolo 1">
            <a:extLst>
              <a:ext uri="{FF2B5EF4-FFF2-40B4-BE49-F238E27FC236}">
                <a16:creationId xmlns:a16="http://schemas.microsoft.com/office/drawing/2014/main" id="{0C4B89D3-8F3D-4EC2-8B5D-2CA5090E3CE7}"/>
              </a:ext>
            </a:extLst>
          </p:cNvPr>
          <p:cNvSpPr/>
          <p:nvPr/>
        </p:nvSpPr>
        <p:spPr>
          <a:xfrm>
            <a:off x="3075710" y="1241311"/>
            <a:ext cx="5704171" cy="738664"/>
          </a:xfrm>
          <a:prstGeom prst="rect">
            <a:avLst/>
          </a:prstGeom>
          <a:solidFill>
            <a:schemeClr val="accent4">
              <a:lumMod val="40000"/>
              <a:lumOff val="60000"/>
            </a:schemeClr>
          </a:solidFill>
          <a:ln>
            <a:solidFill>
              <a:srgbClr val="FFC000"/>
            </a:solidFill>
          </a:ln>
        </p:spPr>
        <p:style>
          <a:lnRef idx="1">
            <a:schemeClr val="accent4"/>
          </a:lnRef>
          <a:fillRef idx="3">
            <a:schemeClr val="accent4"/>
          </a:fillRef>
          <a:effectRef idx="2">
            <a:schemeClr val="accent4"/>
          </a:effectRef>
          <a:fontRef idx="minor">
            <a:schemeClr val="lt1"/>
          </a:fontRef>
        </p:style>
        <p:txBody>
          <a:bodyPr wrap="square">
            <a:spAutoFit/>
          </a:bodyPr>
          <a:lstStyle/>
          <a:p>
            <a:pPr fontAlgn="base">
              <a:lnSpc>
                <a:spcPct val="90000"/>
              </a:lnSpc>
              <a:spcBef>
                <a:spcPct val="50000"/>
              </a:spcBef>
              <a:spcAft>
                <a:spcPct val="0"/>
              </a:spcAft>
            </a:pPr>
            <a:r>
              <a:rPr lang="it-IT" altLang="it-IT" sz="1400" b="1" dirty="0">
                <a:solidFill>
                  <a:srgbClr val="C00000"/>
                </a:solidFill>
                <a:latin typeface="Century Gothic" panose="020B0502020202020204" pitchFamily="34" charset="0"/>
                <a:cs typeface="Arial" panose="020B0604020202020204" pitchFamily="34" charset="0"/>
              </a:rPr>
              <a:t>Capitale circolante lordo (CCL) </a:t>
            </a:r>
            <a:r>
              <a:rPr lang="it-IT" altLang="it-IT" sz="1400" b="1" dirty="0">
                <a:solidFill>
                  <a:srgbClr val="C00000"/>
                </a:solidFill>
                <a:latin typeface="Century Gothic" panose="020B0502020202020204" pitchFamily="34" charset="0"/>
                <a:cs typeface="Arial" panose="020B0604020202020204" pitchFamily="34" charset="0"/>
                <a:sym typeface="Symbol" panose="05050102010706020507" pitchFamily="18" charset="2"/>
              </a:rPr>
              <a:t></a:t>
            </a:r>
            <a:r>
              <a:rPr lang="it-IT" altLang="it-IT" sz="1400" b="1" dirty="0">
                <a:solidFill>
                  <a:srgbClr val="C00000"/>
                </a:solidFill>
                <a:latin typeface="Century Gothic" panose="020B0502020202020204" pitchFamily="34" charset="0"/>
                <a:cs typeface="Arial" panose="020B0604020202020204" pitchFamily="34" charset="0"/>
              </a:rPr>
              <a:t> Passività correnti (Pb)</a:t>
            </a:r>
          </a:p>
          <a:p>
            <a:pPr fontAlgn="base">
              <a:lnSpc>
                <a:spcPct val="90000"/>
              </a:lnSpc>
              <a:spcBef>
                <a:spcPct val="30000"/>
              </a:spcBef>
              <a:spcAft>
                <a:spcPct val="0"/>
              </a:spcAft>
            </a:pP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dove per capitale circolante lordo si intende la sommatoria tra Magazzino (M), Liquidità differite (</a:t>
            </a:r>
            <a:r>
              <a:rPr lang="it-IT" altLang="it-IT" sz="1400" dirty="0" err="1">
                <a:solidFill>
                  <a:schemeClr val="tx1">
                    <a:lumMod val="75000"/>
                    <a:lumOff val="25000"/>
                  </a:schemeClr>
                </a:solidFill>
                <a:latin typeface="Century Gothic" panose="020B0502020202020204" pitchFamily="34" charset="0"/>
                <a:cs typeface="Arial" panose="020B0604020202020204" pitchFamily="34" charset="0"/>
              </a:rPr>
              <a:t>Ld</a:t>
            </a: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 e Liquidità immediate (Li).</a:t>
            </a:r>
          </a:p>
        </p:txBody>
      </p:sp>
      <p:sp>
        <p:nvSpPr>
          <p:cNvPr id="3" name="Rettangolo 2">
            <a:extLst>
              <a:ext uri="{FF2B5EF4-FFF2-40B4-BE49-F238E27FC236}">
                <a16:creationId xmlns:a16="http://schemas.microsoft.com/office/drawing/2014/main" id="{D8D02D4E-654C-4EE2-9CCC-D6C6070F77FD}"/>
              </a:ext>
            </a:extLst>
          </p:cNvPr>
          <p:cNvSpPr/>
          <p:nvPr/>
        </p:nvSpPr>
        <p:spPr>
          <a:xfrm>
            <a:off x="144515" y="593255"/>
            <a:ext cx="4427485" cy="3416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fontAlgn="base">
              <a:lnSpc>
                <a:spcPct val="90000"/>
              </a:lnSpc>
              <a:spcBef>
                <a:spcPct val="50000"/>
              </a:spcBef>
              <a:spcAft>
                <a:spcPct val="0"/>
              </a:spcAft>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Può essere determinato in due modi: </a:t>
            </a:r>
          </a:p>
        </p:txBody>
      </p:sp>
      <p:sp>
        <p:nvSpPr>
          <p:cNvPr id="5" name="Rettangolo 4">
            <a:extLst>
              <a:ext uri="{FF2B5EF4-FFF2-40B4-BE49-F238E27FC236}">
                <a16:creationId xmlns:a16="http://schemas.microsoft.com/office/drawing/2014/main" id="{144D6C65-01E0-46E5-9082-5EE732CDE8BD}"/>
              </a:ext>
            </a:extLst>
          </p:cNvPr>
          <p:cNvSpPr/>
          <p:nvPr/>
        </p:nvSpPr>
        <p:spPr>
          <a:xfrm>
            <a:off x="3075709" y="2650353"/>
            <a:ext cx="5704171" cy="1126462"/>
          </a:xfrm>
          <a:prstGeom prst="rect">
            <a:avLst/>
          </a:prstGeom>
          <a:solidFill>
            <a:schemeClr val="accent4">
              <a:lumMod val="40000"/>
              <a:lumOff val="60000"/>
            </a:schemeClr>
          </a:solidFill>
          <a:ln>
            <a:solidFill>
              <a:srgbClr val="FFC000"/>
            </a:solidFill>
          </a:ln>
        </p:spPr>
        <p:style>
          <a:lnRef idx="1">
            <a:schemeClr val="accent4"/>
          </a:lnRef>
          <a:fillRef idx="3">
            <a:schemeClr val="accent4"/>
          </a:fillRef>
          <a:effectRef idx="2">
            <a:schemeClr val="accent4"/>
          </a:effectRef>
          <a:fontRef idx="minor">
            <a:schemeClr val="lt1"/>
          </a:fontRef>
        </p:style>
        <p:txBody>
          <a:bodyPr wrap="square">
            <a:spAutoFit/>
          </a:bodyPr>
          <a:lstStyle/>
          <a:p>
            <a:pPr lvl="0" fontAlgn="base">
              <a:lnSpc>
                <a:spcPct val="90000"/>
              </a:lnSpc>
              <a:spcBef>
                <a:spcPct val="50000"/>
              </a:spcBef>
              <a:spcAft>
                <a:spcPct val="0"/>
              </a:spcAft>
            </a:pPr>
            <a:r>
              <a:rPr lang="it-IT" altLang="it-IT" sz="1400" b="1" dirty="0">
                <a:solidFill>
                  <a:srgbClr val="C00000"/>
                </a:solidFill>
                <a:latin typeface="Century Gothic" panose="020B0502020202020204" pitchFamily="34" charset="0"/>
                <a:cs typeface="Arial" panose="020B0604020202020204" pitchFamily="34" charset="0"/>
              </a:rPr>
              <a:t>Capitale permanente (</a:t>
            </a:r>
            <a:r>
              <a:rPr lang="it-IT" altLang="it-IT" sz="1400" b="1" dirty="0" err="1">
                <a:solidFill>
                  <a:srgbClr val="C00000"/>
                </a:solidFill>
                <a:latin typeface="Century Gothic" panose="020B0502020202020204" pitchFamily="34" charset="0"/>
                <a:cs typeface="Arial" panose="020B0604020202020204" pitchFamily="34" charset="0"/>
              </a:rPr>
              <a:t>MP+Pml</a:t>
            </a:r>
            <a:r>
              <a:rPr lang="it-IT" altLang="it-IT" sz="1400" b="1" dirty="0">
                <a:solidFill>
                  <a:srgbClr val="C00000"/>
                </a:solidFill>
                <a:latin typeface="Century Gothic" panose="020B0502020202020204" pitchFamily="34" charset="0"/>
                <a:cs typeface="Arial" panose="020B0604020202020204" pitchFamily="34" charset="0"/>
              </a:rPr>
              <a:t>) – </a:t>
            </a:r>
            <a:r>
              <a:rPr lang="it-IT" altLang="it-IT" sz="1400" b="1" dirty="0" err="1">
                <a:solidFill>
                  <a:srgbClr val="C00000"/>
                </a:solidFill>
                <a:latin typeface="Century Gothic" panose="020B0502020202020204" pitchFamily="34" charset="0"/>
                <a:cs typeface="Arial" panose="020B0604020202020204" pitchFamily="34" charset="0"/>
              </a:rPr>
              <a:t>Immobil</a:t>
            </a:r>
            <a:r>
              <a:rPr lang="it-IT" altLang="it-IT" sz="1400" b="1" dirty="0">
                <a:solidFill>
                  <a:srgbClr val="C00000"/>
                </a:solidFill>
                <a:latin typeface="Century Gothic" panose="020B0502020202020204" pitchFamily="34" charset="0"/>
                <a:cs typeface="Arial" panose="020B0604020202020204" pitchFamily="34" charset="0"/>
              </a:rPr>
              <a:t>. nette (</a:t>
            </a:r>
            <a:r>
              <a:rPr lang="it-IT" altLang="it-IT" sz="1400" b="1" dirty="0" err="1">
                <a:solidFill>
                  <a:srgbClr val="C00000"/>
                </a:solidFill>
                <a:latin typeface="Century Gothic" panose="020B0502020202020204" pitchFamily="34" charset="0"/>
                <a:cs typeface="Arial" panose="020B0604020202020204" pitchFamily="34" charset="0"/>
              </a:rPr>
              <a:t>Itm+Iti+If</a:t>
            </a:r>
            <a:r>
              <a:rPr lang="it-IT" altLang="it-IT" sz="1400" b="1" dirty="0">
                <a:solidFill>
                  <a:srgbClr val="C00000"/>
                </a:solidFill>
                <a:latin typeface="Century Gothic" panose="020B0502020202020204" pitchFamily="34" charset="0"/>
                <a:cs typeface="Arial" panose="020B0604020202020204" pitchFamily="34" charset="0"/>
              </a:rPr>
              <a:t>)</a:t>
            </a:r>
          </a:p>
          <a:p>
            <a:pPr lvl="0" fontAlgn="base">
              <a:lnSpc>
                <a:spcPct val="90000"/>
              </a:lnSpc>
              <a:spcBef>
                <a:spcPct val="30000"/>
              </a:spcBef>
              <a:spcAft>
                <a:spcPct val="0"/>
              </a:spcAft>
            </a:pPr>
            <a:r>
              <a:rPr lang="it-IT" altLang="it-IT" sz="1400" dirty="0">
                <a:solidFill>
                  <a:prstClr val="black">
                    <a:lumMod val="75000"/>
                    <a:lumOff val="25000"/>
                  </a:prstClr>
                </a:solidFill>
                <a:latin typeface="Century Gothic" panose="020B0502020202020204" pitchFamily="34" charset="0"/>
                <a:cs typeface="Arial" panose="020B0604020202020204" pitchFamily="34" charset="0"/>
              </a:rPr>
              <a:t>dove per Capitale permanente si intende la sommatoria tra Mezzi propri (MP) e Passività a medio e lungo termine (</a:t>
            </a:r>
            <a:r>
              <a:rPr lang="it-IT" altLang="it-IT" sz="1400" dirty="0" err="1">
                <a:solidFill>
                  <a:prstClr val="black">
                    <a:lumMod val="75000"/>
                    <a:lumOff val="25000"/>
                  </a:prstClr>
                </a:solidFill>
                <a:latin typeface="Century Gothic" panose="020B0502020202020204" pitchFamily="34" charset="0"/>
                <a:cs typeface="Arial" panose="020B0604020202020204" pitchFamily="34" charset="0"/>
              </a:rPr>
              <a:t>Pml</a:t>
            </a:r>
            <a:r>
              <a:rPr lang="it-IT" altLang="it-IT" sz="1400" dirty="0">
                <a:solidFill>
                  <a:prstClr val="black">
                    <a:lumMod val="75000"/>
                    <a:lumOff val="25000"/>
                  </a:prstClr>
                </a:solidFill>
                <a:latin typeface="Century Gothic" panose="020B0502020202020204" pitchFamily="34" charset="0"/>
                <a:cs typeface="Arial" panose="020B0604020202020204" pitchFamily="34" charset="0"/>
              </a:rPr>
              <a:t>), e per Immobilizzazioni nette si intende la sommatoria tra le </a:t>
            </a:r>
            <a:r>
              <a:rPr lang="it-IT" altLang="it-IT" sz="1400" dirty="0" err="1">
                <a:solidFill>
                  <a:prstClr val="black">
                    <a:lumMod val="75000"/>
                    <a:lumOff val="25000"/>
                  </a:prstClr>
                </a:solidFill>
                <a:latin typeface="Century Gothic" panose="020B0502020202020204" pitchFamily="34" charset="0"/>
                <a:cs typeface="Arial" panose="020B0604020202020204" pitchFamily="34" charset="0"/>
              </a:rPr>
              <a:t>imm</a:t>
            </a:r>
            <a:r>
              <a:rPr lang="it-IT" altLang="it-IT" sz="1400" dirty="0">
                <a:solidFill>
                  <a:prstClr val="black">
                    <a:lumMod val="75000"/>
                    <a:lumOff val="25000"/>
                  </a:prstClr>
                </a:solidFill>
                <a:latin typeface="Century Gothic" panose="020B0502020202020204" pitchFamily="34" charset="0"/>
                <a:cs typeface="Arial" panose="020B0604020202020204" pitchFamily="34" charset="0"/>
              </a:rPr>
              <a:t>. tecniche materiali, immateriali e finanziarie.</a:t>
            </a:r>
          </a:p>
        </p:txBody>
      </p:sp>
      <p:cxnSp>
        <p:nvCxnSpPr>
          <p:cNvPr id="8" name="Connettore a gomito 7">
            <a:extLst>
              <a:ext uri="{FF2B5EF4-FFF2-40B4-BE49-F238E27FC236}">
                <a16:creationId xmlns:a16="http://schemas.microsoft.com/office/drawing/2014/main" id="{5450D69C-3539-460C-9D99-AEF414EFD64D}"/>
              </a:ext>
            </a:extLst>
          </p:cNvPr>
          <p:cNvCxnSpPr>
            <a:stCxn id="3" idx="2"/>
            <a:endCxn id="2" idx="1"/>
          </p:cNvCxnSpPr>
          <p:nvPr/>
        </p:nvCxnSpPr>
        <p:spPr>
          <a:xfrm rot="16200000" flipH="1">
            <a:off x="2379106" y="914039"/>
            <a:ext cx="675756" cy="717452"/>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Connettore a gomito 12">
            <a:extLst>
              <a:ext uri="{FF2B5EF4-FFF2-40B4-BE49-F238E27FC236}">
                <a16:creationId xmlns:a16="http://schemas.microsoft.com/office/drawing/2014/main" id="{52C41CC8-4E80-441D-B57B-CCC9D4BA4B5D}"/>
              </a:ext>
            </a:extLst>
          </p:cNvPr>
          <p:cNvCxnSpPr>
            <a:cxnSpLocks/>
            <a:stCxn id="3" idx="2"/>
            <a:endCxn id="5" idx="1"/>
          </p:cNvCxnSpPr>
          <p:nvPr/>
        </p:nvCxnSpPr>
        <p:spPr>
          <a:xfrm rot="16200000" flipH="1">
            <a:off x="1577635" y="1715509"/>
            <a:ext cx="2278697" cy="717451"/>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1652915"/>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Relazioni tra </a:t>
            </a:r>
            <a:r>
              <a:rPr lang="it-IT" b="1" cap="all" dirty="0" err="1">
                <a:solidFill>
                  <a:srgbClr val="002060"/>
                </a:solidFill>
                <a:latin typeface="Century Gothic" panose="020B0502020202020204" pitchFamily="34" charset="0"/>
              </a:rPr>
              <a:t>ccn</a:t>
            </a:r>
            <a:r>
              <a:rPr lang="it-IT" b="1" cap="all" dirty="0">
                <a:solidFill>
                  <a:srgbClr val="002060"/>
                </a:solidFill>
                <a:latin typeface="Century Gothic" panose="020B0502020202020204" pitchFamily="34" charset="0"/>
              </a:rPr>
              <a:t> e margine di struttura</a:t>
            </a:r>
          </a:p>
        </p:txBody>
      </p:sp>
      <p:sp>
        <p:nvSpPr>
          <p:cNvPr id="26" name="Rectangle 4">
            <a:extLst>
              <a:ext uri="{FF2B5EF4-FFF2-40B4-BE49-F238E27FC236}">
                <a16:creationId xmlns:a16="http://schemas.microsoft.com/office/drawing/2014/main" id="{09D85763-DCC5-40CE-A507-9DA0C5C818D6}"/>
              </a:ext>
            </a:extLst>
          </p:cNvPr>
          <p:cNvSpPr>
            <a:spLocks noChangeArrowheads="1"/>
          </p:cNvSpPr>
          <p:nvPr/>
        </p:nvSpPr>
        <p:spPr bwMode="auto">
          <a:xfrm>
            <a:off x="755650" y="639021"/>
            <a:ext cx="2160588" cy="2160587"/>
          </a:xfrm>
          <a:prstGeom prst="rect">
            <a:avLst/>
          </a:prstGeom>
          <a:noFill/>
          <a:ln>
            <a:solidFill>
              <a:srgbClr val="002060"/>
            </a:solidFill>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Attivo fisso</a:t>
            </a:r>
          </a:p>
        </p:txBody>
      </p:sp>
      <p:sp>
        <p:nvSpPr>
          <p:cNvPr id="27" name="Rectangle 5">
            <a:extLst>
              <a:ext uri="{FF2B5EF4-FFF2-40B4-BE49-F238E27FC236}">
                <a16:creationId xmlns:a16="http://schemas.microsoft.com/office/drawing/2014/main" id="{6F3EA9D5-D605-4F3E-8E38-5278E1482EB2}"/>
              </a:ext>
            </a:extLst>
          </p:cNvPr>
          <p:cNvSpPr>
            <a:spLocks noChangeArrowheads="1"/>
          </p:cNvSpPr>
          <p:nvPr/>
        </p:nvSpPr>
        <p:spPr bwMode="auto">
          <a:xfrm>
            <a:off x="755650" y="2799608"/>
            <a:ext cx="2160588" cy="1439863"/>
          </a:xfrm>
          <a:prstGeom prst="rect">
            <a:avLst/>
          </a:prstGeom>
          <a:noFill/>
          <a:ln>
            <a:solidFill>
              <a:srgbClr val="002060"/>
            </a:solidFill>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Attivo circolante</a:t>
            </a:r>
          </a:p>
        </p:txBody>
      </p:sp>
      <p:sp>
        <p:nvSpPr>
          <p:cNvPr id="28" name="Rectangle 6">
            <a:extLst>
              <a:ext uri="{FF2B5EF4-FFF2-40B4-BE49-F238E27FC236}">
                <a16:creationId xmlns:a16="http://schemas.microsoft.com/office/drawing/2014/main" id="{0CBEB541-A1CC-492F-A6CE-E51B68455657}"/>
              </a:ext>
            </a:extLst>
          </p:cNvPr>
          <p:cNvSpPr>
            <a:spLocks noChangeArrowheads="1"/>
          </p:cNvSpPr>
          <p:nvPr/>
        </p:nvSpPr>
        <p:spPr bwMode="auto">
          <a:xfrm>
            <a:off x="2916238" y="639021"/>
            <a:ext cx="2160587" cy="1008062"/>
          </a:xfrm>
          <a:prstGeom prst="rect">
            <a:avLst/>
          </a:prstGeom>
          <a:noFill/>
          <a:ln>
            <a:solidFill>
              <a:srgbClr val="002060"/>
            </a:solidFill>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Mezzi propri</a:t>
            </a:r>
          </a:p>
        </p:txBody>
      </p:sp>
      <p:sp>
        <p:nvSpPr>
          <p:cNvPr id="29" name="Rectangle 7">
            <a:extLst>
              <a:ext uri="{FF2B5EF4-FFF2-40B4-BE49-F238E27FC236}">
                <a16:creationId xmlns:a16="http://schemas.microsoft.com/office/drawing/2014/main" id="{7AD9602D-C56A-4E5E-9CEA-8864CDCA9B84}"/>
              </a:ext>
            </a:extLst>
          </p:cNvPr>
          <p:cNvSpPr>
            <a:spLocks noChangeArrowheads="1"/>
          </p:cNvSpPr>
          <p:nvPr/>
        </p:nvSpPr>
        <p:spPr bwMode="auto">
          <a:xfrm>
            <a:off x="2916238" y="1647083"/>
            <a:ext cx="2160587" cy="720725"/>
          </a:xfrm>
          <a:prstGeom prst="rect">
            <a:avLst/>
          </a:prstGeom>
          <a:noFill/>
          <a:ln>
            <a:solidFill>
              <a:srgbClr val="002060"/>
            </a:solidFill>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8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Passività </a:t>
            </a:r>
          </a:p>
          <a:p>
            <a:pPr marL="0" marR="0" lvl="0" indent="0" algn="ctr" defTabSz="449263" eaLnBrk="1" fontAlgn="base" latinLnBrk="0" hangingPunct="1">
              <a:lnSpc>
                <a:spcPct val="8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consolidate</a:t>
            </a:r>
          </a:p>
        </p:txBody>
      </p:sp>
      <p:sp>
        <p:nvSpPr>
          <p:cNvPr id="30" name="Rectangle 8">
            <a:extLst>
              <a:ext uri="{FF2B5EF4-FFF2-40B4-BE49-F238E27FC236}">
                <a16:creationId xmlns:a16="http://schemas.microsoft.com/office/drawing/2014/main" id="{594E9103-79BD-43AA-ADA8-3DDDA1EBA6F0}"/>
              </a:ext>
            </a:extLst>
          </p:cNvPr>
          <p:cNvSpPr>
            <a:spLocks noChangeArrowheads="1"/>
          </p:cNvSpPr>
          <p:nvPr/>
        </p:nvSpPr>
        <p:spPr bwMode="auto">
          <a:xfrm>
            <a:off x="2916238" y="2367808"/>
            <a:ext cx="2160587" cy="1871663"/>
          </a:xfrm>
          <a:prstGeom prst="rect">
            <a:avLst/>
          </a:prstGeom>
          <a:noFill/>
          <a:ln>
            <a:solidFill>
              <a:srgbClr val="002060"/>
            </a:solidFill>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Passività correnti</a:t>
            </a:r>
          </a:p>
        </p:txBody>
      </p:sp>
      <p:sp>
        <p:nvSpPr>
          <p:cNvPr id="31" name="Rectangle 9">
            <a:extLst>
              <a:ext uri="{FF2B5EF4-FFF2-40B4-BE49-F238E27FC236}">
                <a16:creationId xmlns:a16="http://schemas.microsoft.com/office/drawing/2014/main" id="{A5059BBB-AC03-4BA1-90DF-4D34709A990A}"/>
              </a:ext>
            </a:extLst>
          </p:cNvPr>
          <p:cNvSpPr>
            <a:spLocks noChangeArrowheads="1"/>
          </p:cNvSpPr>
          <p:nvPr/>
        </p:nvSpPr>
        <p:spPr bwMode="auto">
          <a:xfrm>
            <a:off x="287337" y="5518150"/>
            <a:ext cx="8569325" cy="720725"/>
          </a:xfrm>
          <a:prstGeom prst="rect">
            <a:avLst/>
          </a:prstGeom>
          <a:solidFill>
            <a:srgbClr val="0070C0"/>
          </a:solidFill>
          <a:ln/>
        </p:spPr>
        <p:style>
          <a:lnRef idx="3">
            <a:schemeClr val="lt1"/>
          </a:lnRef>
          <a:fillRef idx="1">
            <a:schemeClr val="accent5"/>
          </a:fillRef>
          <a:effectRef idx="1">
            <a:schemeClr val="accent5"/>
          </a:effectRef>
          <a:fontRef idx="minor">
            <a:schemeClr val="lt1"/>
          </a:fontRef>
        </p:style>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80000"/>
              </a:lnSpc>
              <a:spcBef>
                <a:spcPct val="50000"/>
              </a:spcBef>
              <a:spcAft>
                <a:spcPct val="0"/>
              </a:spcAft>
              <a:buClr>
                <a:srgbClr val="000000"/>
              </a:buClr>
              <a:buSzPct val="100000"/>
              <a:buFont typeface="Wingdings" panose="05000000000000000000" pitchFamily="2" charset="2"/>
              <a:buNone/>
            </a:pPr>
            <a:r>
              <a:rPr lang="it-IT" altLang="it-IT" sz="1800" dirty="0">
                <a:latin typeface="Century Gothic" panose="020B0502020202020204" pitchFamily="34" charset="0"/>
              </a:rPr>
              <a:t>La negatività del capitale circolante netto comporta un’assenza di equilibrio nelle scelte di finanziamento, per la sottocapitalizzazione e la copertura di investimenti durevoli con passività a breve.</a:t>
            </a:r>
          </a:p>
        </p:txBody>
      </p:sp>
      <p:sp>
        <p:nvSpPr>
          <p:cNvPr id="32" name="Line 10">
            <a:extLst>
              <a:ext uri="{FF2B5EF4-FFF2-40B4-BE49-F238E27FC236}">
                <a16:creationId xmlns:a16="http://schemas.microsoft.com/office/drawing/2014/main" id="{94F6D7DD-366E-4466-BC37-9FBBDAEB55AA}"/>
              </a:ext>
            </a:extLst>
          </p:cNvPr>
          <p:cNvSpPr>
            <a:spLocks noChangeShapeType="1"/>
          </p:cNvSpPr>
          <p:nvPr/>
        </p:nvSpPr>
        <p:spPr bwMode="auto">
          <a:xfrm>
            <a:off x="5076825" y="1647083"/>
            <a:ext cx="1584325" cy="0"/>
          </a:xfrm>
          <a:prstGeom prst="line">
            <a:avLst/>
          </a:prstGeom>
          <a:ln>
            <a:headEnd/>
            <a:tailEn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6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33" name="Line 11">
            <a:extLst>
              <a:ext uri="{FF2B5EF4-FFF2-40B4-BE49-F238E27FC236}">
                <a16:creationId xmlns:a16="http://schemas.microsoft.com/office/drawing/2014/main" id="{0BC1ADB9-2DD7-43F1-877C-F8BAE6A38200}"/>
              </a:ext>
            </a:extLst>
          </p:cNvPr>
          <p:cNvSpPr>
            <a:spLocks noChangeShapeType="1"/>
          </p:cNvSpPr>
          <p:nvPr/>
        </p:nvSpPr>
        <p:spPr bwMode="auto">
          <a:xfrm>
            <a:off x="5076825" y="2799608"/>
            <a:ext cx="1584325" cy="0"/>
          </a:xfrm>
          <a:prstGeom prst="line">
            <a:avLst/>
          </a:prstGeom>
          <a:ln>
            <a:headEnd/>
            <a:tailEn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6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34" name="Line 12">
            <a:extLst>
              <a:ext uri="{FF2B5EF4-FFF2-40B4-BE49-F238E27FC236}">
                <a16:creationId xmlns:a16="http://schemas.microsoft.com/office/drawing/2014/main" id="{5AB86B86-A9FA-43D7-9C03-11DDA974BD91}"/>
              </a:ext>
            </a:extLst>
          </p:cNvPr>
          <p:cNvSpPr>
            <a:spLocks noChangeShapeType="1"/>
          </p:cNvSpPr>
          <p:nvPr/>
        </p:nvSpPr>
        <p:spPr bwMode="auto">
          <a:xfrm>
            <a:off x="6445250" y="1647083"/>
            <a:ext cx="0" cy="1152525"/>
          </a:xfrm>
          <a:prstGeom prst="line">
            <a:avLst/>
          </a:prstGeom>
          <a:ln>
            <a:headEnd type="triangle" w="med" len="me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6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35" name="Text Box 13">
            <a:extLst>
              <a:ext uri="{FF2B5EF4-FFF2-40B4-BE49-F238E27FC236}">
                <a16:creationId xmlns:a16="http://schemas.microsoft.com/office/drawing/2014/main" id="{E64359BC-1137-43BC-B55B-D0574A9F0CFC}"/>
              </a:ext>
            </a:extLst>
          </p:cNvPr>
          <p:cNvSpPr txBox="1">
            <a:spLocks noChangeArrowheads="1"/>
          </p:cNvSpPr>
          <p:nvPr/>
        </p:nvSpPr>
        <p:spPr bwMode="auto">
          <a:xfrm>
            <a:off x="6659563" y="2078883"/>
            <a:ext cx="1331912" cy="493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449263" eaLnBrk="1" fontAlgn="base">
              <a:lnSpc>
                <a:spcPct val="93000"/>
              </a:lnSpc>
              <a:spcBef>
                <a:spcPct val="50000"/>
              </a:spcBef>
              <a:spcAft>
                <a:spcPct val="0"/>
              </a:spcAft>
              <a:buClr>
                <a:srgbClr val="000000"/>
              </a:buClr>
              <a:buSzPct val="100000"/>
              <a:buFont typeface="Arial" panose="020B0604020202020204" pitchFamily="34" charset="0"/>
              <a:buNone/>
            </a:pPr>
            <a:r>
              <a:rPr lang="it-IT" altLang="it-IT" sz="1400">
                <a:solidFill>
                  <a:schemeClr val="tx1">
                    <a:lumMod val="75000"/>
                    <a:lumOff val="25000"/>
                  </a:schemeClr>
                </a:solidFill>
                <a:latin typeface="Century Gothic" panose="020B0502020202020204" pitchFamily="34" charset="0"/>
              </a:rPr>
              <a:t>Margine di struttura &lt; 0</a:t>
            </a:r>
          </a:p>
        </p:txBody>
      </p:sp>
      <p:sp>
        <p:nvSpPr>
          <p:cNvPr id="36" name="Line 14">
            <a:extLst>
              <a:ext uri="{FF2B5EF4-FFF2-40B4-BE49-F238E27FC236}">
                <a16:creationId xmlns:a16="http://schemas.microsoft.com/office/drawing/2014/main" id="{2A5827FA-8998-44AF-AB2B-219B3F19B589}"/>
              </a:ext>
            </a:extLst>
          </p:cNvPr>
          <p:cNvSpPr>
            <a:spLocks noChangeShapeType="1"/>
          </p:cNvSpPr>
          <p:nvPr/>
        </p:nvSpPr>
        <p:spPr bwMode="auto">
          <a:xfrm>
            <a:off x="5003800" y="2367808"/>
            <a:ext cx="21590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6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37" name="Line 15">
            <a:extLst>
              <a:ext uri="{FF2B5EF4-FFF2-40B4-BE49-F238E27FC236}">
                <a16:creationId xmlns:a16="http://schemas.microsoft.com/office/drawing/2014/main" id="{63DDC442-21A6-4036-9409-ACF956A01047}"/>
              </a:ext>
            </a:extLst>
          </p:cNvPr>
          <p:cNvSpPr>
            <a:spLocks noChangeShapeType="1"/>
          </p:cNvSpPr>
          <p:nvPr/>
        </p:nvSpPr>
        <p:spPr bwMode="auto">
          <a:xfrm>
            <a:off x="5148263" y="2367808"/>
            <a:ext cx="1587" cy="431800"/>
          </a:xfrm>
          <a:prstGeom prst="line">
            <a:avLst/>
          </a:prstGeom>
          <a:ln>
            <a:headEnd type="triangle" w="med" len="me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6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38" name="Text Box 16">
            <a:extLst>
              <a:ext uri="{FF2B5EF4-FFF2-40B4-BE49-F238E27FC236}">
                <a16:creationId xmlns:a16="http://schemas.microsoft.com/office/drawing/2014/main" id="{A2620DD3-A8F5-42F4-9DF3-5CD548717304}"/>
              </a:ext>
            </a:extLst>
          </p:cNvPr>
          <p:cNvSpPr txBox="1">
            <a:spLocks noChangeArrowheads="1"/>
          </p:cNvSpPr>
          <p:nvPr/>
        </p:nvSpPr>
        <p:spPr bwMode="auto">
          <a:xfrm>
            <a:off x="5219700" y="2439246"/>
            <a:ext cx="1331913" cy="292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449263" eaLnBrk="1" fontAlgn="base">
              <a:lnSpc>
                <a:spcPct val="93000"/>
              </a:lnSpc>
              <a:spcBef>
                <a:spcPct val="50000"/>
              </a:spcBef>
              <a:spcAft>
                <a:spcPct val="0"/>
              </a:spcAft>
              <a:buClr>
                <a:srgbClr val="000000"/>
              </a:buClr>
              <a:buSzPct val="100000"/>
              <a:buFont typeface="Arial" panose="020B0604020202020204" pitchFamily="34" charset="0"/>
              <a:buNone/>
            </a:pPr>
            <a:r>
              <a:rPr lang="it-IT" altLang="it-IT" sz="1400">
                <a:solidFill>
                  <a:schemeClr val="tx1">
                    <a:lumMod val="75000"/>
                    <a:lumOff val="25000"/>
                  </a:schemeClr>
                </a:solidFill>
                <a:latin typeface="Century Gothic" panose="020B0502020202020204" pitchFamily="34" charset="0"/>
              </a:rPr>
              <a:t>CCN &lt; 0</a:t>
            </a:r>
          </a:p>
        </p:txBody>
      </p:sp>
      <p:sp>
        <p:nvSpPr>
          <p:cNvPr id="2" name="Freccia destra con strisce 1">
            <a:extLst>
              <a:ext uri="{FF2B5EF4-FFF2-40B4-BE49-F238E27FC236}">
                <a16:creationId xmlns:a16="http://schemas.microsoft.com/office/drawing/2014/main" id="{481BB9F6-92ED-4ECE-B8B6-307EA6E33330}"/>
              </a:ext>
            </a:extLst>
          </p:cNvPr>
          <p:cNvSpPr/>
          <p:nvPr/>
        </p:nvSpPr>
        <p:spPr>
          <a:xfrm rot="5400000">
            <a:off x="4224887" y="4589599"/>
            <a:ext cx="694224" cy="707288"/>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599370286"/>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Relazioni tra </a:t>
            </a:r>
            <a:r>
              <a:rPr lang="it-IT" b="1" cap="all" dirty="0" err="1">
                <a:solidFill>
                  <a:srgbClr val="002060"/>
                </a:solidFill>
                <a:latin typeface="Century Gothic" panose="020B0502020202020204" pitchFamily="34" charset="0"/>
              </a:rPr>
              <a:t>ccn</a:t>
            </a:r>
            <a:r>
              <a:rPr lang="it-IT" b="1" cap="all" dirty="0">
                <a:solidFill>
                  <a:srgbClr val="002060"/>
                </a:solidFill>
                <a:latin typeface="Century Gothic" panose="020B0502020202020204" pitchFamily="34" charset="0"/>
              </a:rPr>
              <a:t> e margine di struttura</a:t>
            </a:r>
          </a:p>
        </p:txBody>
      </p:sp>
      <p:sp>
        <p:nvSpPr>
          <p:cNvPr id="45" name="Rectangle 4">
            <a:extLst>
              <a:ext uri="{FF2B5EF4-FFF2-40B4-BE49-F238E27FC236}">
                <a16:creationId xmlns:a16="http://schemas.microsoft.com/office/drawing/2014/main" id="{3649D469-9B7C-4865-80B6-38FA65921B96}"/>
              </a:ext>
            </a:extLst>
          </p:cNvPr>
          <p:cNvSpPr>
            <a:spLocks noChangeArrowheads="1"/>
          </p:cNvSpPr>
          <p:nvPr/>
        </p:nvSpPr>
        <p:spPr bwMode="auto">
          <a:xfrm>
            <a:off x="2049422" y="783570"/>
            <a:ext cx="2160587" cy="2160587"/>
          </a:xfrm>
          <a:prstGeom prst="rect">
            <a:avLst/>
          </a:prstGeom>
          <a:noFill/>
          <a:ln>
            <a:solidFill>
              <a:srgbClr val="002060"/>
            </a:solidFill>
            <a:headEnd/>
            <a:tailEnd/>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r>
              <a:rPr lang="it-IT" altLang="it-IT" sz="1600" b="1">
                <a:solidFill>
                  <a:schemeClr val="tx1">
                    <a:lumMod val="75000"/>
                    <a:lumOff val="25000"/>
                  </a:schemeClr>
                </a:solidFill>
                <a:latin typeface="Century Gothic" panose="020B0502020202020204" pitchFamily="34" charset="0"/>
              </a:rPr>
              <a:t>Attivo fisso</a:t>
            </a:r>
          </a:p>
        </p:txBody>
      </p:sp>
      <p:sp>
        <p:nvSpPr>
          <p:cNvPr id="46" name="Rectangle 5">
            <a:extLst>
              <a:ext uri="{FF2B5EF4-FFF2-40B4-BE49-F238E27FC236}">
                <a16:creationId xmlns:a16="http://schemas.microsoft.com/office/drawing/2014/main" id="{90D0C6D7-6AB0-470E-A70F-82E137AAA131}"/>
              </a:ext>
            </a:extLst>
          </p:cNvPr>
          <p:cNvSpPr>
            <a:spLocks noChangeArrowheads="1"/>
          </p:cNvSpPr>
          <p:nvPr/>
        </p:nvSpPr>
        <p:spPr bwMode="auto">
          <a:xfrm>
            <a:off x="2049422" y="2944157"/>
            <a:ext cx="2160587" cy="1439863"/>
          </a:xfrm>
          <a:prstGeom prst="rect">
            <a:avLst/>
          </a:prstGeom>
          <a:noFill/>
          <a:ln>
            <a:solidFill>
              <a:srgbClr val="002060"/>
            </a:solidFill>
            <a:headEnd/>
            <a:tailEnd/>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r>
              <a:rPr lang="it-IT" altLang="it-IT" sz="1600" b="1">
                <a:solidFill>
                  <a:schemeClr val="tx1">
                    <a:lumMod val="75000"/>
                    <a:lumOff val="25000"/>
                  </a:schemeClr>
                </a:solidFill>
                <a:latin typeface="Century Gothic" panose="020B0502020202020204" pitchFamily="34" charset="0"/>
              </a:rPr>
              <a:t>Attivo circolante</a:t>
            </a:r>
          </a:p>
        </p:txBody>
      </p:sp>
      <p:sp>
        <p:nvSpPr>
          <p:cNvPr id="47" name="Rectangle 6">
            <a:extLst>
              <a:ext uri="{FF2B5EF4-FFF2-40B4-BE49-F238E27FC236}">
                <a16:creationId xmlns:a16="http://schemas.microsoft.com/office/drawing/2014/main" id="{ADFBC562-9933-4614-A30C-742809A7D14A}"/>
              </a:ext>
            </a:extLst>
          </p:cNvPr>
          <p:cNvSpPr>
            <a:spLocks noChangeArrowheads="1"/>
          </p:cNvSpPr>
          <p:nvPr/>
        </p:nvSpPr>
        <p:spPr bwMode="auto">
          <a:xfrm>
            <a:off x="4210009" y="783570"/>
            <a:ext cx="2160588" cy="1008062"/>
          </a:xfrm>
          <a:prstGeom prst="rect">
            <a:avLst/>
          </a:prstGeom>
          <a:noFill/>
          <a:ln>
            <a:solidFill>
              <a:srgbClr val="002060"/>
            </a:solidFill>
            <a:headEnd/>
            <a:tailEnd/>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r>
              <a:rPr lang="it-IT" altLang="it-IT" sz="1600" b="1">
                <a:solidFill>
                  <a:schemeClr val="tx1">
                    <a:lumMod val="75000"/>
                    <a:lumOff val="25000"/>
                  </a:schemeClr>
                </a:solidFill>
                <a:latin typeface="Century Gothic" panose="020B0502020202020204" pitchFamily="34" charset="0"/>
              </a:rPr>
              <a:t>Mezzi propri</a:t>
            </a:r>
          </a:p>
        </p:txBody>
      </p:sp>
      <p:sp>
        <p:nvSpPr>
          <p:cNvPr id="48" name="Rectangle 7">
            <a:extLst>
              <a:ext uri="{FF2B5EF4-FFF2-40B4-BE49-F238E27FC236}">
                <a16:creationId xmlns:a16="http://schemas.microsoft.com/office/drawing/2014/main" id="{4BFD5B98-B2CB-410B-9F05-17229256A262}"/>
              </a:ext>
            </a:extLst>
          </p:cNvPr>
          <p:cNvSpPr>
            <a:spLocks noChangeArrowheads="1"/>
          </p:cNvSpPr>
          <p:nvPr/>
        </p:nvSpPr>
        <p:spPr bwMode="auto">
          <a:xfrm>
            <a:off x="4210009" y="1791632"/>
            <a:ext cx="2160588" cy="1439863"/>
          </a:xfrm>
          <a:prstGeom prst="rect">
            <a:avLst/>
          </a:prstGeom>
          <a:noFill/>
          <a:ln>
            <a:solidFill>
              <a:srgbClr val="002060"/>
            </a:solidFill>
            <a:headEnd/>
            <a:tailEnd/>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buFont typeface="Arial" panose="020B0604020202020204" pitchFamily="34" charset="0"/>
              <a:buNone/>
            </a:pPr>
            <a:r>
              <a:rPr lang="it-IT" altLang="it-IT" sz="1600" b="1">
                <a:solidFill>
                  <a:schemeClr val="tx1">
                    <a:lumMod val="75000"/>
                    <a:lumOff val="25000"/>
                  </a:schemeClr>
                </a:solidFill>
                <a:latin typeface="Century Gothic" panose="020B0502020202020204" pitchFamily="34" charset="0"/>
              </a:rPr>
              <a:t>Passività </a:t>
            </a:r>
          </a:p>
          <a:p>
            <a:pPr algn="ctr" eaLnBrk="1" hangingPunct="1">
              <a:lnSpc>
                <a:spcPct val="83000"/>
              </a:lnSpc>
              <a:buFont typeface="Arial" panose="020B0604020202020204" pitchFamily="34" charset="0"/>
              <a:buNone/>
            </a:pPr>
            <a:r>
              <a:rPr lang="it-IT" altLang="it-IT" sz="1600" b="1">
                <a:solidFill>
                  <a:schemeClr val="tx1">
                    <a:lumMod val="75000"/>
                    <a:lumOff val="25000"/>
                  </a:schemeClr>
                </a:solidFill>
                <a:latin typeface="Century Gothic" panose="020B0502020202020204" pitchFamily="34" charset="0"/>
              </a:rPr>
              <a:t>consolidate</a:t>
            </a:r>
          </a:p>
        </p:txBody>
      </p:sp>
      <p:sp>
        <p:nvSpPr>
          <p:cNvPr id="49" name="Rectangle 8">
            <a:extLst>
              <a:ext uri="{FF2B5EF4-FFF2-40B4-BE49-F238E27FC236}">
                <a16:creationId xmlns:a16="http://schemas.microsoft.com/office/drawing/2014/main" id="{F76803F0-2E8A-4A78-9339-ABCA0BCB9CD0}"/>
              </a:ext>
            </a:extLst>
          </p:cNvPr>
          <p:cNvSpPr>
            <a:spLocks noChangeArrowheads="1"/>
          </p:cNvSpPr>
          <p:nvPr/>
        </p:nvSpPr>
        <p:spPr bwMode="auto">
          <a:xfrm>
            <a:off x="4210009" y="3231495"/>
            <a:ext cx="2160588" cy="1152525"/>
          </a:xfrm>
          <a:prstGeom prst="rect">
            <a:avLst/>
          </a:prstGeom>
          <a:noFill/>
          <a:ln>
            <a:solidFill>
              <a:srgbClr val="002060"/>
            </a:solidFill>
            <a:headEnd/>
            <a:tailEnd/>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r>
              <a:rPr lang="it-IT" altLang="it-IT" sz="1600" b="1">
                <a:solidFill>
                  <a:schemeClr val="tx1">
                    <a:lumMod val="75000"/>
                    <a:lumOff val="25000"/>
                  </a:schemeClr>
                </a:solidFill>
                <a:latin typeface="Century Gothic" panose="020B0502020202020204" pitchFamily="34" charset="0"/>
              </a:rPr>
              <a:t>Passività correnti</a:t>
            </a:r>
          </a:p>
        </p:txBody>
      </p:sp>
      <p:sp>
        <p:nvSpPr>
          <p:cNvPr id="50" name="Rectangle 9">
            <a:extLst>
              <a:ext uri="{FF2B5EF4-FFF2-40B4-BE49-F238E27FC236}">
                <a16:creationId xmlns:a16="http://schemas.microsoft.com/office/drawing/2014/main" id="{C6EA4421-4741-4680-8E33-B738C6EF9D57}"/>
              </a:ext>
            </a:extLst>
          </p:cNvPr>
          <p:cNvSpPr>
            <a:spLocks noChangeArrowheads="1"/>
          </p:cNvSpPr>
          <p:nvPr/>
        </p:nvSpPr>
        <p:spPr bwMode="auto">
          <a:xfrm>
            <a:off x="281993" y="5575203"/>
            <a:ext cx="8497888" cy="576262"/>
          </a:xfrm>
          <a:prstGeom prst="rect">
            <a:avLst/>
          </a:prstGeom>
          <a:solidFill>
            <a:srgbClr val="0070C0"/>
          </a:solidFill>
          <a:ln/>
        </p:spPr>
        <p:style>
          <a:lnRef idx="3">
            <a:schemeClr val="lt1"/>
          </a:lnRef>
          <a:fillRef idx="1">
            <a:schemeClr val="accent5"/>
          </a:fillRef>
          <a:effectRef idx="1">
            <a:schemeClr val="accent5"/>
          </a:effectRef>
          <a:fontRef idx="minor">
            <a:schemeClr val="lt1"/>
          </a:fontRef>
        </p:style>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90000"/>
              </a:lnSpc>
              <a:spcBef>
                <a:spcPct val="50000"/>
              </a:spcBef>
              <a:buFont typeface="Wingdings" panose="05000000000000000000" pitchFamily="2" charset="2"/>
              <a:buNone/>
            </a:pPr>
            <a:r>
              <a:rPr lang="it-IT" altLang="it-IT" sz="1600" dirty="0">
                <a:latin typeface="Century Gothic" panose="020B0502020202020204" pitchFamily="34" charset="0"/>
              </a:rPr>
              <a:t>Nel finanziamento di investimenti durevoli concorrono anche le passività consolidate.</a:t>
            </a:r>
          </a:p>
        </p:txBody>
      </p:sp>
      <p:sp>
        <p:nvSpPr>
          <p:cNvPr id="51" name="Line 10">
            <a:extLst>
              <a:ext uri="{FF2B5EF4-FFF2-40B4-BE49-F238E27FC236}">
                <a16:creationId xmlns:a16="http://schemas.microsoft.com/office/drawing/2014/main" id="{DA93B67B-B34A-4575-A4CE-82E5E15B8C2D}"/>
              </a:ext>
            </a:extLst>
          </p:cNvPr>
          <p:cNvSpPr>
            <a:spLocks noChangeShapeType="1"/>
          </p:cNvSpPr>
          <p:nvPr/>
        </p:nvSpPr>
        <p:spPr bwMode="auto">
          <a:xfrm>
            <a:off x="6370597" y="1791632"/>
            <a:ext cx="1584325" cy="0"/>
          </a:xfrm>
          <a:prstGeom prst="line">
            <a:avLst/>
          </a:prstGeom>
          <a:ln>
            <a:headEnd/>
            <a:tailEn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endParaRPr lang="it-IT" sz="1600">
              <a:solidFill>
                <a:schemeClr val="tx1">
                  <a:lumMod val="75000"/>
                  <a:lumOff val="25000"/>
                </a:schemeClr>
              </a:solidFill>
              <a:latin typeface="Century Gothic" panose="020B0502020202020204" pitchFamily="34" charset="0"/>
            </a:endParaRPr>
          </a:p>
        </p:txBody>
      </p:sp>
      <p:sp>
        <p:nvSpPr>
          <p:cNvPr id="52" name="Line 11">
            <a:extLst>
              <a:ext uri="{FF2B5EF4-FFF2-40B4-BE49-F238E27FC236}">
                <a16:creationId xmlns:a16="http://schemas.microsoft.com/office/drawing/2014/main" id="{39FEA9AE-73F4-4F7C-8B96-028167087993}"/>
              </a:ext>
            </a:extLst>
          </p:cNvPr>
          <p:cNvSpPr>
            <a:spLocks noChangeShapeType="1"/>
          </p:cNvSpPr>
          <p:nvPr/>
        </p:nvSpPr>
        <p:spPr bwMode="auto">
          <a:xfrm>
            <a:off x="6365834" y="2944157"/>
            <a:ext cx="1584325" cy="0"/>
          </a:xfrm>
          <a:prstGeom prst="line">
            <a:avLst/>
          </a:prstGeom>
          <a:ln>
            <a:headEnd/>
            <a:tailEn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endParaRPr lang="it-IT" sz="1600">
              <a:solidFill>
                <a:schemeClr val="tx1">
                  <a:lumMod val="75000"/>
                  <a:lumOff val="25000"/>
                </a:schemeClr>
              </a:solidFill>
              <a:latin typeface="Century Gothic" panose="020B0502020202020204" pitchFamily="34" charset="0"/>
            </a:endParaRPr>
          </a:p>
        </p:txBody>
      </p:sp>
      <p:sp>
        <p:nvSpPr>
          <p:cNvPr id="53" name="Line 12">
            <a:extLst>
              <a:ext uri="{FF2B5EF4-FFF2-40B4-BE49-F238E27FC236}">
                <a16:creationId xmlns:a16="http://schemas.microsoft.com/office/drawing/2014/main" id="{A19B1C94-576D-46C3-BC34-92BA94D2F39A}"/>
              </a:ext>
            </a:extLst>
          </p:cNvPr>
          <p:cNvSpPr>
            <a:spLocks noChangeShapeType="1"/>
          </p:cNvSpPr>
          <p:nvPr/>
        </p:nvSpPr>
        <p:spPr bwMode="auto">
          <a:xfrm>
            <a:off x="7739022" y="1791632"/>
            <a:ext cx="0" cy="1152525"/>
          </a:xfrm>
          <a:prstGeom prst="line">
            <a:avLst/>
          </a:prstGeom>
          <a:ln>
            <a:headEnd type="triangle" w="med" len="me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endParaRPr lang="it-IT" sz="1600">
              <a:solidFill>
                <a:schemeClr val="tx1">
                  <a:lumMod val="75000"/>
                  <a:lumOff val="25000"/>
                </a:schemeClr>
              </a:solidFill>
              <a:latin typeface="Century Gothic" panose="020B0502020202020204" pitchFamily="34" charset="0"/>
            </a:endParaRPr>
          </a:p>
        </p:txBody>
      </p:sp>
      <p:sp>
        <p:nvSpPr>
          <p:cNvPr id="54" name="Text Box 13">
            <a:extLst>
              <a:ext uri="{FF2B5EF4-FFF2-40B4-BE49-F238E27FC236}">
                <a16:creationId xmlns:a16="http://schemas.microsoft.com/office/drawing/2014/main" id="{0070FAD5-D139-4708-A163-4C540EAC11C0}"/>
              </a:ext>
            </a:extLst>
          </p:cNvPr>
          <p:cNvSpPr txBox="1">
            <a:spLocks noChangeArrowheads="1"/>
          </p:cNvSpPr>
          <p:nvPr/>
        </p:nvSpPr>
        <p:spPr bwMode="auto">
          <a:xfrm>
            <a:off x="7953334" y="2223432"/>
            <a:ext cx="13319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400">
                <a:solidFill>
                  <a:schemeClr val="tx1">
                    <a:lumMod val="75000"/>
                    <a:lumOff val="25000"/>
                  </a:schemeClr>
                </a:solidFill>
                <a:latin typeface="Century Gothic" panose="020B0502020202020204" pitchFamily="34" charset="0"/>
              </a:rPr>
              <a:t>Margine di struttura &lt; 0</a:t>
            </a:r>
          </a:p>
        </p:txBody>
      </p:sp>
      <p:sp>
        <p:nvSpPr>
          <p:cNvPr id="55" name="Line 14">
            <a:extLst>
              <a:ext uri="{FF2B5EF4-FFF2-40B4-BE49-F238E27FC236}">
                <a16:creationId xmlns:a16="http://schemas.microsoft.com/office/drawing/2014/main" id="{BD8691F1-459C-44BE-8372-7CB98A9A5619}"/>
              </a:ext>
            </a:extLst>
          </p:cNvPr>
          <p:cNvSpPr>
            <a:spLocks noChangeShapeType="1"/>
          </p:cNvSpPr>
          <p:nvPr/>
        </p:nvSpPr>
        <p:spPr bwMode="auto">
          <a:xfrm>
            <a:off x="1868447" y="3231495"/>
            <a:ext cx="215900" cy="0"/>
          </a:xfrm>
          <a:prstGeom prst="line">
            <a:avLst/>
          </a:prstGeom>
          <a:ln>
            <a:headEnd/>
            <a:tailEn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endParaRPr lang="it-IT" sz="1600">
              <a:solidFill>
                <a:schemeClr val="tx1">
                  <a:lumMod val="75000"/>
                  <a:lumOff val="25000"/>
                </a:schemeClr>
              </a:solidFill>
              <a:latin typeface="Century Gothic" panose="020B0502020202020204" pitchFamily="34" charset="0"/>
            </a:endParaRPr>
          </a:p>
        </p:txBody>
      </p:sp>
      <p:sp>
        <p:nvSpPr>
          <p:cNvPr id="56" name="Line 15">
            <a:extLst>
              <a:ext uri="{FF2B5EF4-FFF2-40B4-BE49-F238E27FC236}">
                <a16:creationId xmlns:a16="http://schemas.microsoft.com/office/drawing/2014/main" id="{92717718-6CC0-4666-B9F0-55700D3DD384}"/>
              </a:ext>
            </a:extLst>
          </p:cNvPr>
          <p:cNvSpPr>
            <a:spLocks noChangeShapeType="1"/>
          </p:cNvSpPr>
          <p:nvPr/>
        </p:nvSpPr>
        <p:spPr bwMode="auto">
          <a:xfrm>
            <a:off x="1868447" y="2944157"/>
            <a:ext cx="215900" cy="0"/>
          </a:xfrm>
          <a:prstGeom prst="line">
            <a:avLst/>
          </a:prstGeom>
          <a:ln>
            <a:headEnd/>
            <a:tailEn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endParaRPr lang="it-IT" sz="1600">
              <a:solidFill>
                <a:schemeClr val="tx1">
                  <a:lumMod val="75000"/>
                  <a:lumOff val="25000"/>
                </a:schemeClr>
              </a:solidFill>
              <a:latin typeface="Century Gothic" panose="020B0502020202020204" pitchFamily="34" charset="0"/>
            </a:endParaRPr>
          </a:p>
        </p:txBody>
      </p:sp>
      <p:sp>
        <p:nvSpPr>
          <p:cNvPr id="57" name="Line 16">
            <a:extLst>
              <a:ext uri="{FF2B5EF4-FFF2-40B4-BE49-F238E27FC236}">
                <a16:creationId xmlns:a16="http://schemas.microsoft.com/office/drawing/2014/main" id="{87ABFEC7-36BF-49E7-83CA-2E4247AB0800}"/>
              </a:ext>
            </a:extLst>
          </p:cNvPr>
          <p:cNvSpPr>
            <a:spLocks noChangeShapeType="1"/>
          </p:cNvSpPr>
          <p:nvPr/>
        </p:nvSpPr>
        <p:spPr bwMode="auto">
          <a:xfrm>
            <a:off x="1939884" y="2944157"/>
            <a:ext cx="0" cy="287338"/>
          </a:xfrm>
          <a:prstGeom prst="line">
            <a:avLst/>
          </a:prstGeom>
          <a:ln>
            <a:headEnd type="triangle" w="med" len="me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endParaRPr lang="it-IT" sz="1600">
              <a:solidFill>
                <a:schemeClr val="tx1">
                  <a:lumMod val="75000"/>
                  <a:lumOff val="25000"/>
                </a:schemeClr>
              </a:solidFill>
              <a:latin typeface="Century Gothic" panose="020B0502020202020204" pitchFamily="34" charset="0"/>
            </a:endParaRPr>
          </a:p>
        </p:txBody>
      </p:sp>
      <p:sp>
        <p:nvSpPr>
          <p:cNvPr id="58" name="Text Box 17">
            <a:extLst>
              <a:ext uri="{FF2B5EF4-FFF2-40B4-BE49-F238E27FC236}">
                <a16:creationId xmlns:a16="http://schemas.microsoft.com/office/drawing/2014/main" id="{66D963BF-24F9-4BB4-B33C-E4293D05810B}"/>
              </a:ext>
            </a:extLst>
          </p:cNvPr>
          <p:cNvSpPr txBox="1">
            <a:spLocks noChangeArrowheads="1"/>
          </p:cNvSpPr>
          <p:nvPr/>
        </p:nvSpPr>
        <p:spPr bwMode="auto">
          <a:xfrm>
            <a:off x="931822" y="2944157"/>
            <a:ext cx="97155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400">
                <a:solidFill>
                  <a:schemeClr val="tx1">
                    <a:lumMod val="75000"/>
                    <a:lumOff val="25000"/>
                  </a:schemeClr>
                </a:solidFill>
                <a:latin typeface="Century Gothic" panose="020B0502020202020204" pitchFamily="34" charset="0"/>
              </a:rPr>
              <a:t>CCN &gt; 0</a:t>
            </a:r>
          </a:p>
        </p:txBody>
      </p:sp>
      <p:sp>
        <p:nvSpPr>
          <p:cNvPr id="3" name="Freccia destra con strisce 2">
            <a:extLst>
              <a:ext uri="{FF2B5EF4-FFF2-40B4-BE49-F238E27FC236}">
                <a16:creationId xmlns:a16="http://schemas.microsoft.com/office/drawing/2014/main" id="{C92716F8-FF0F-4359-817D-EF7DD05162BE}"/>
              </a:ext>
            </a:extLst>
          </p:cNvPr>
          <p:cNvSpPr/>
          <p:nvPr/>
        </p:nvSpPr>
        <p:spPr>
          <a:xfrm rot="5400000">
            <a:off x="4240285" y="4637513"/>
            <a:ext cx="663427" cy="73111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4061832700"/>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Relazioni tra </a:t>
            </a:r>
            <a:r>
              <a:rPr lang="it-IT" b="1" cap="all" dirty="0" err="1">
                <a:solidFill>
                  <a:srgbClr val="002060"/>
                </a:solidFill>
                <a:latin typeface="Century Gothic" panose="020B0502020202020204" pitchFamily="34" charset="0"/>
              </a:rPr>
              <a:t>ccn</a:t>
            </a:r>
            <a:r>
              <a:rPr lang="it-IT" b="1" cap="all" dirty="0">
                <a:solidFill>
                  <a:srgbClr val="002060"/>
                </a:solidFill>
                <a:latin typeface="Century Gothic" panose="020B0502020202020204" pitchFamily="34" charset="0"/>
              </a:rPr>
              <a:t> e margine di struttura</a:t>
            </a:r>
          </a:p>
        </p:txBody>
      </p:sp>
      <p:sp>
        <p:nvSpPr>
          <p:cNvPr id="19" name="Rectangle 4">
            <a:extLst>
              <a:ext uri="{FF2B5EF4-FFF2-40B4-BE49-F238E27FC236}">
                <a16:creationId xmlns:a16="http://schemas.microsoft.com/office/drawing/2014/main" id="{F11E293C-27C9-489F-AE7A-6A0AA5CEC03A}"/>
              </a:ext>
            </a:extLst>
          </p:cNvPr>
          <p:cNvSpPr>
            <a:spLocks noChangeArrowheads="1"/>
          </p:cNvSpPr>
          <p:nvPr/>
        </p:nvSpPr>
        <p:spPr bwMode="auto">
          <a:xfrm>
            <a:off x="3346450" y="1268413"/>
            <a:ext cx="2160588" cy="2160587"/>
          </a:xfrm>
          <a:prstGeom prst="rect">
            <a:avLst/>
          </a:prstGeom>
          <a:noFill/>
          <a:ln>
            <a:solidFill>
              <a:srgbClr val="002060"/>
            </a:solidFill>
            <a:headEnd/>
            <a:tailEnd/>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Attivo fisso</a:t>
            </a:r>
          </a:p>
        </p:txBody>
      </p:sp>
      <p:sp>
        <p:nvSpPr>
          <p:cNvPr id="20" name="Rectangle 5">
            <a:extLst>
              <a:ext uri="{FF2B5EF4-FFF2-40B4-BE49-F238E27FC236}">
                <a16:creationId xmlns:a16="http://schemas.microsoft.com/office/drawing/2014/main" id="{430C3464-787B-471D-9E02-41150ECCBFD0}"/>
              </a:ext>
            </a:extLst>
          </p:cNvPr>
          <p:cNvSpPr>
            <a:spLocks noChangeArrowheads="1"/>
          </p:cNvSpPr>
          <p:nvPr/>
        </p:nvSpPr>
        <p:spPr bwMode="auto">
          <a:xfrm>
            <a:off x="3346450" y="3429000"/>
            <a:ext cx="2160588" cy="1439863"/>
          </a:xfrm>
          <a:prstGeom prst="rect">
            <a:avLst/>
          </a:prstGeom>
          <a:noFill/>
          <a:ln>
            <a:solidFill>
              <a:srgbClr val="002060"/>
            </a:solidFill>
            <a:headEnd/>
            <a:tailEnd/>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Attivo circolante</a:t>
            </a:r>
          </a:p>
        </p:txBody>
      </p:sp>
      <p:sp>
        <p:nvSpPr>
          <p:cNvPr id="21" name="Rectangle 6">
            <a:extLst>
              <a:ext uri="{FF2B5EF4-FFF2-40B4-BE49-F238E27FC236}">
                <a16:creationId xmlns:a16="http://schemas.microsoft.com/office/drawing/2014/main" id="{CCAEB4D7-B07B-417B-B2FC-94AF8BA4D1AA}"/>
              </a:ext>
            </a:extLst>
          </p:cNvPr>
          <p:cNvSpPr>
            <a:spLocks noChangeArrowheads="1"/>
          </p:cNvSpPr>
          <p:nvPr/>
        </p:nvSpPr>
        <p:spPr bwMode="auto">
          <a:xfrm>
            <a:off x="5507038" y="1268413"/>
            <a:ext cx="2233612" cy="2665412"/>
          </a:xfrm>
          <a:prstGeom prst="rect">
            <a:avLst/>
          </a:prstGeom>
          <a:noFill/>
          <a:ln>
            <a:solidFill>
              <a:srgbClr val="002060"/>
            </a:solidFill>
            <a:headEnd/>
            <a:tailEnd/>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Mezzi propri</a:t>
            </a:r>
          </a:p>
        </p:txBody>
      </p:sp>
      <p:sp>
        <p:nvSpPr>
          <p:cNvPr id="22" name="Rectangle 7">
            <a:extLst>
              <a:ext uri="{FF2B5EF4-FFF2-40B4-BE49-F238E27FC236}">
                <a16:creationId xmlns:a16="http://schemas.microsoft.com/office/drawing/2014/main" id="{55DB4D5A-48BE-4C74-B945-37C9890A5D13}"/>
              </a:ext>
            </a:extLst>
          </p:cNvPr>
          <p:cNvSpPr>
            <a:spLocks noChangeArrowheads="1"/>
          </p:cNvSpPr>
          <p:nvPr/>
        </p:nvSpPr>
        <p:spPr bwMode="auto">
          <a:xfrm>
            <a:off x="5507038" y="3933825"/>
            <a:ext cx="2233612" cy="503238"/>
          </a:xfrm>
          <a:prstGeom prst="rect">
            <a:avLst/>
          </a:prstGeom>
          <a:noFill/>
          <a:ln>
            <a:solidFill>
              <a:srgbClr val="002060"/>
            </a:solidFill>
            <a:headEnd/>
            <a:tailEnd/>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rPr>
              <a:t>Passività consolidate</a:t>
            </a:r>
          </a:p>
        </p:txBody>
      </p:sp>
      <p:sp>
        <p:nvSpPr>
          <p:cNvPr id="23" name="Rectangle 8">
            <a:extLst>
              <a:ext uri="{FF2B5EF4-FFF2-40B4-BE49-F238E27FC236}">
                <a16:creationId xmlns:a16="http://schemas.microsoft.com/office/drawing/2014/main" id="{A1BE8987-31AA-46B9-87B0-FCF8BA3759A1}"/>
              </a:ext>
            </a:extLst>
          </p:cNvPr>
          <p:cNvSpPr>
            <a:spLocks noChangeArrowheads="1"/>
          </p:cNvSpPr>
          <p:nvPr/>
        </p:nvSpPr>
        <p:spPr bwMode="auto">
          <a:xfrm>
            <a:off x="5507038" y="4437063"/>
            <a:ext cx="2233612" cy="431800"/>
          </a:xfrm>
          <a:prstGeom prst="rect">
            <a:avLst/>
          </a:prstGeom>
          <a:noFill/>
          <a:ln>
            <a:solidFill>
              <a:srgbClr val="002060"/>
            </a:solidFill>
            <a:headEnd/>
            <a:tailEnd/>
          </a:ln>
        </p:spPr>
        <p:style>
          <a:lnRef idx="1">
            <a:schemeClr val="accent4"/>
          </a:lnRef>
          <a:fillRef idx="2">
            <a:schemeClr val="accent4"/>
          </a:fillRef>
          <a:effectRef idx="1">
            <a:schemeClr val="accent4"/>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rPr>
              <a:t>Passività correnti</a:t>
            </a:r>
          </a:p>
        </p:txBody>
      </p:sp>
      <p:sp>
        <p:nvSpPr>
          <p:cNvPr id="24" name="Rectangle 9">
            <a:extLst>
              <a:ext uri="{FF2B5EF4-FFF2-40B4-BE49-F238E27FC236}">
                <a16:creationId xmlns:a16="http://schemas.microsoft.com/office/drawing/2014/main" id="{C0EABE57-84A2-4E9F-B910-FD91AEDBF290}"/>
              </a:ext>
            </a:extLst>
          </p:cNvPr>
          <p:cNvSpPr>
            <a:spLocks noChangeArrowheads="1"/>
          </p:cNvSpPr>
          <p:nvPr/>
        </p:nvSpPr>
        <p:spPr bwMode="auto">
          <a:xfrm>
            <a:off x="287337" y="5859998"/>
            <a:ext cx="8569325" cy="576262"/>
          </a:xfrm>
          <a:prstGeom prst="rect">
            <a:avLst/>
          </a:prstGeom>
          <a:solidFill>
            <a:srgbClr val="0070C0"/>
          </a:solidFill>
          <a:ln/>
        </p:spPr>
        <p:style>
          <a:lnRef idx="3">
            <a:schemeClr val="lt1"/>
          </a:lnRef>
          <a:fillRef idx="1">
            <a:schemeClr val="accent5"/>
          </a:fillRef>
          <a:effectRef idx="1">
            <a:schemeClr val="accent5"/>
          </a:effectRef>
          <a:fontRef idx="minor">
            <a:schemeClr val="lt1"/>
          </a:fontRef>
        </p:style>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90000"/>
              </a:lnSpc>
              <a:spcBef>
                <a:spcPct val="50000"/>
              </a:spcBef>
              <a:spcAft>
                <a:spcPct val="0"/>
              </a:spcAft>
              <a:buClr>
                <a:srgbClr val="000000"/>
              </a:buClr>
              <a:buSzPct val="100000"/>
              <a:buFont typeface="Wingdings" panose="05000000000000000000" pitchFamily="2" charset="2"/>
              <a:buNone/>
            </a:pPr>
            <a:r>
              <a:rPr lang="it-IT" altLang="it-IT" sz="2000" dirty="0">
                <a:latin typeface="Century Gothic" panose="020B0502020202020204" pitchFamily="34" charset="0"/>
              </a:rPr>
              <a:t>L’azienda è molto capitalizzata, dato che copre gli investimenti a breve anche con mezzi propri …</a:t>
            </a:r>
          </a:p>
        </p:txBody>
      </p:sp>
      <p:sp>
        <p:nvSpPr>
          <p:cNvPr id="25" name="Text Box 10">
            <a:extLst>
              <a:ext uri="{FF2B5EF4-FFF2-40B4-BE49-F238E27FC236}">
                <a16:creationId xmlns:a16="http://schemas.microsoft.com/office/drawing/2014/main" id="{AF96D231-AE86-423B-9880-630C3E6C5409}"/>
              </a:ext>
            </a:extLst>
          </p:cNvPr>
          <p:cNvSpPr txBox="1">
            <a:spLocks noChangeArrowheads="1"/>
          </p:cNvSpPr>
          <p:nvPr/>
        </p:nvSpPr>
        <p:spPr bwMode="auto">
          <a:xfrm>
            <a:off x="1979613" y="3429000"/>
            <a:ext cx="1692275" cy="462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449263" eaLnBrk="1" fontAlgn="base">
              <a:lnSpc>
                <a:spcPct val="73000"/>
              </a:lnSpc>
              <a:spcBef>
                <a:spcPct val="50000"/>
              </a:spcBef>
              <a:spcAft>
                <a:spcPct val="0"/>
              </a:spcAft>
              <a:buClr>
                <a:srgbClr val="000000"/>
              </a:buClr>
              <a:buSzPct val="100000"/>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Margine di struttura </a:t>
            </a:r>
            <a:r>
              <a:rPr lang="it-IT" altLang="it-IT" sz="1400" dirty="0">
                <a:solidFill>
                  <a:schemeClr val="tx1">
                    <a:lumMod val="75000"/>
                    <a:lumOff val="25000"/>
                  </a:schemeClr>
                </a:solidFill>
                <a:latin typeface="Century Gothic" panose="020B0502020202020204" pitchFamily="34" charset="0"/>
              </a:rPr>
              <a:t>&gt;</a:t>
            </a:r>
            <a:r>
              <a:rPr lang="it-IT" altLang="it-IT" sz="1600" dirty="0">
                <a:solidFill>
                  <a:schemeClr val="tx1">
                    <a:lumMod val="75000"/>
                    <a:lumOff val="25000"/>
                  </a:schemeClr>
                </a:solidFill>
                <a:latin typeface="Century Gothic" panose="020B0502020202020204" pitchFamily="34" charset="0"/>
              </a:rPr>
              <a:t> 0</a:t>
            </a:r>
          </a:p>
        </p:txBody>
      </p:sp>
      <p:sp>
        <p:nvSpPr>
          <p:cNvPr id="26" name="Line 11">
            <a:extLst>
              <a:ext uri="{FF2B5EF4-FFF2-40B4-BE49-F238E27FC236}">
                <a16:creationId xmlns:a16="http://schemas.microsoft.com/office/drawing/2014/main" id="{E45A9E24-37B8-4E23-A348-27E1FEE0CB52}"/>
              </a:ext>
            </a:extLst>
          </p:cNvPr>
          <p:cNvSpPr>
            <a:spLocks noChangeShapeType="1"/>
          </p:cNvSpPr>
          <p:nvPr/>
        </p:nvSpPr>
        <p:spPr bwMode="auto">
          <a:xfrm>
            <a:off x="3132138" y="3860800"/>
            <a:ext cx="215900" cy="0"/>
          </a:xfrm>
          <a:prstGeom prst="line">
            <a:avLst/>
          </a:prstGeom>
          <a:ln>
            <a:headEnd/>
            <a:tailEn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27" name="Line 12">
            <a:extLst>
              <a:ext uri="{FF2B5EF4-FFF2-40B4-BE49-F238E27FC236}">
                <a16:creationId xmlns:a16="http://schemas.microsoft.com/office/drawing/2014/main" id="{0921CFFF-A1E7-41B0-A2F1-DF8421F37514}"/>
              </a:ext>
            </a:extLst>
          </p:cNvPr>
          <p:cNvSpPr>
            <a:spLocks noChangeShapeType="1"/>
          </p:cNvSpPr>
          <p:nvPr/>
        </p:nvSpPr>
        <p:spPr bwMode="auto">
          <a:xfrm>
            <a:off x="1619250" y="3429000"/>
            <a:ext cx="1728788" cy="0"/>
          </a:xfrm>
          <a:prstGeom prst="line">
            <a:avLst/>
          </a:prstGeom>
          <a:ln>
            <a:headEnd/>
            <a:tailEn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28" name="Line 13">
            <a:extLst>
              <a:ext uri="{FF2B5EF4-FFF2-40B4-BE49-F238E27FC236}">
                <a16:creationId xmlns:a16="http://schemas.microsoft.com/office/drawing/2014/main" id="{EC154E1E-5C0E-4189-8D0A-30B6C21F46B1}"/>
              </a:ext>
            </a:extLst>
          </p:cNvPr>
          <p:cNvSpPr>
            <a:spLocks noChangeShapeType="1"/>
          </p:cNvSpPr>
          <p:nvPr/>
        </p:nvSpPr>
        <p:spPr bwMode="auto">
          <a:xfrm>
            <a:off x="3276600" y="3429000"/>
            <a:ext cx="0" cy="43180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29" name="Text Box 14">
            <a:extLst>
              <a:ext uri="{FF2B5EF4-FFF2-40B4-BE49-F238E27FC236}">
                <a16:creationId xmlns:a16="http://schemas.microsoft.com/office/drawing/2014/main" id="{B00FF558-9447-49ED-9460-FC605AF28207}"/>
              </a:ext>
            </a:extLst>
          </p:cNvPr>
          <p:cNvSpPr txBox="1">
            <a:spLocks noChangeArrowheads="1"/>
          </p:cNvSpPr>
          <p:nvPr/>
        </p:nvSpPr>
        <p:spPr bwMode="auto">
          <a:xfrm>
            <a:off x="611188" y="3789363"/>
            <a:ext cx="971550" cy="292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449263" eaLnBrk="1" fontAlgn="base">
              <a:lnSpc>
                <a:spcPct val="93000"/>
              </a:lnSpc>
              <a:spcBef>
                <a:spcPct val="50000"/>
              </a:spcBef>
              <a:spcAft>
                <a:spcPct val="0"/>
              </a:spcAft>
              <a:buClr>
                <a:srgbClr val="000000"/>
              </a:buClr>
              <a:buSzPct val="100000"/>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CCN &gt; 0</a:t>
            </a:r>
          </a:p>
        </p:txBody>
      </p:sp>
      <p:sp>
        <p:nvSpPr>
          <p:cNvPr id="30" name="Line 15">
            <a:extLst>
              <a:ext uri="{FF2B5EF4-FFF2-40B4-BE49-F238E27FC236}">
                <a16:creationId xmlns:a16="http://schemas.microsoft.com/office/drawing/2014/main" id="{C086B0D4-2F47-4CFD-9B93-9C1AF530F20A}"/>
              </a:ext>
            </a:extLst>
          </p:cNvPr>
          <p:cNvSpPr>
            <a:spLocks noChangeShapeType="1"/>
          </p:cNvSpPr>
          <p:nvPr/>
        </p:nvSpPr>
        <p:spPr bwMode="auto">
          <a:xfrm>
            <a:off x="1619250" y="4437063"/>
            <a:ext cx="1728788" cy="0"/>
          </a:xfrm>
          <a:prstGeom prst="line">
            <a:avLst/>
          </a:prstGeom>
          <a:ln>
            <a:headEnd/>
            <a:tailEn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31" name="Line 16">
            <a:extLst>
              <a:ext uri="{FF2B5EF4-FFF2-40B4-BE49-F238E27FC236}">
                <a16:creationId xmlns:a16="http://schemas.microsoft.com/office/drawing/2014/main" id="{66786711-379F-49F5-9901-BA418EB75A3D}"/>
              </a:ext>
            </a:extLst>
          </p:cNvPr>
          <p:cNvSpPr>
            <a:spLocks noChangeShapeType="1"/>
          </p:cNvSpPr>
          <p:nvPr/>
        </p:nvSpPr>
        <p:spPr bwMode="auto">
          <a:xfrm>
            <a:off x="1763713" y="3429000"/>
            <a:ext cx="0" cy="1008063"/>
          </a:xfrm>
          <a:prstGeom prst="line">
            <a:avLst/>
          </a:prstGeom>
          <a:ln>
            <a:headEnd type="triangle" w="med" len="med"/>
            <a:tailEnd type="triangle" w="med" len="med"/>
          </a:ln>
          <a:extLst>
            <a:ext uri="{909E8E84-426E-40DD-AFC4-6F175D3DCCD1}">
              <a14:hiddenFill xmlns:a14="http://schemas.microsoft.com/office/drawing/2010/main">
                <a:noFill/>
              </a14:hiddenFill>
            </a:ext>
          </a:extLst>
        </p:spPr>
        <p:style>
          <a:lnRef idx="1">
            <a:schemeClr val="accent1"/>
          </a:lnRef>
          <a:fillRef idx="0">
            <a:schemeClr val="accent1"/>
          </a:fillRef>
          <a:effectRef idx="0">
            <a:schemeClr val="accent1"/>
          </a:effectRef>
          <a:fontRef idx="minor">
            <a:schemeClr val="tx1"/>
          </a:fontRef>
        </p:style>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32" name="Freccia destra con strisce 31">
            <a:extLst>
              <a:ext uri="{FF2B5EF4-FFF2-40B4-BE49-F238E27FC236}">
                <a16:creationId xmlns:a16="http://schemas.microsoft.com/office/drawing/2014/main" id="{EBB22F0D-C890-4F45-B6E9-0A905CAF06BD}"/>
              </a:ext>
            </a:extLst>
          </p:cNvPr>
          <p:cNvSpPr/>
          <p:nvPr/>
        </p:nvSpPr>
        <p:spPr>
          <a:xfrm rot="5400000">
            <a:off x="4216534" y="4998873"/>
            <a:ext cx="663427" cy="731115"/>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02559923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2 – </a:t>
            </a:r>
            <a:r>
              <a:rPr lang="it-IT" b="1" cap="all" dirty="0" err="1">
                <a:solidFill>
                  <a:srgbClr val="002060"/>
                </a:solidFill>
                <a:latin typeface="Century Gothic" panose="020B0502020202020204" pitchFamily="34" charset="0"/>
              </a:rPr>
              <a:t>Current</a:t>
            </a:r>
            <a:r>
              <a:rPr lang="it-IT" b="1" cap="all" dirty="0">
                <a:solidFill>
                  <a:srgbClr val="002060"/>
                </a:solidFill>
                <a:latin typeface="Century Gothic" panose="020B0502020202020204" pitchFamily="34" charset="0"/>
              </a:rPr>
              <a:t> ratio (quoziente di disponibilità)</a:t>
            </a:r>
          </a:p>
        </p:txBody>
      </p:sp>
      <p:graphicFrame>
        <p:nvGraphicFramePr>
          <p:cNvPr id="18" name="Group 22">
            <a:extLst>
              <a:ext uri="{FF2B5EF4-FFF2-40B4-BE49-F238E27FC236}">
                <a16:creationId xmlns:a16="http://schemas.microsoft.com/office/drawing/2014/main" id="{259CE30E-5642-4766-87DE-21CF95B0CD28}"/>
              </a:ext>
            </a:extLst>
          </p:cNvPr>
          <p:cNvGraphicFramePr>
            <a:graphicFrameLocks/>
          </p:cNvGraphicFramePr>
          <p:nvPr>
            <p:extLst>
              <p:ext uri="{D42A27DB-BD31-4B8C-83A1-F6EECF244321}">
                <p14:modId xmlns:p14="http://schemas.microsoft.com/office/powerpoint/2010/main" val="3430308396"/>
              </p:ext>
            </p:extLst>
          </p:nvPr>
        </p:nvGraphicFramePr>
        <p:xfrm>
          <a:off x="1042988" y="1052513"/>
          <a:ext cx="7632700" cy="847979"/>
        </p:xfrm>
        <a:graphic>
          <a:graphicData uri="http://schemas.openxmlformats.org/drawingml/2006/table">
            <a:tbl>
              <a:tblPr>
                <a:tableStyleId>{08FB837D-C827-4EFA-A057-4D05807E0F7C}</a:tableStyleId>
              </a:tblPr>
              <a:tblGrid>
                <a:gridCol w="2338387">
                  <a:extLst>
                    <a:ext uri="{9D8B030D-6E8A-4147-A177-3AD203B41FA5}">
                      <a16:colId xmlns:a16="http://schemas.microsoft.com/office/drawing/2014/main" val="1027061277"/>
                    </a:ext>
                  </a:extLst>
                </a:gridCol>
                <a:gridCol w="796925">
                  <a:extLst>
                    <a:ext uri="{9D8B030D-6E8A-4147-A177-3AD203B41FA5}">
                      <a16:colId xmlns:a16="http://schemas.microsoft.com/office/drawing/2014/main" val="2632849932"/>
                    </a:ext>
                  </a:extLst>
                </a:gridCol>
                <a:gridCol w="4497388">
                  <a:extLst>
                    <a:ext uri="{9D8B030D-6E8A-4147-A177-3AD203B41FA5}">
                      <a16:colId xmlns:a16="http://schemas.microsoft.com/office/drawing/2014/main" val="2277496625"/>
                    </a:ext>
                  </a:extLst>
                </a:gridCol>
              </a:tblGrid>
              <a:tr h="273050">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err="1">
                          <a:ln>
                            <a:noFill/>
                          </a:ln>
                          <a:solidFill>
                            <a:srgbClr val="C00000"/>
                          </a:solidFill>
                          <a:effectLst/>
                          <a:latin typeface="Century Gothic" panose="020B0502020202020204" pitchFamily="34" charset="0"/>
                        </a:rPr>
                        <a:t>Current</a:t>
                      </a:r>
                      <a:r>
                        <a:rPr kumimoji="0" lang="it-IT" altLang="it-IT" sz="1800" b="1" u="none" strike="noStrike" cap="none" normalizeH="0" baseline="0" dirty="0">
                          <a:ln>
                            <a:noFill/>
                          </a:ln>
                          <a:solidFill>
                            <a:srgbClr val="C00000"/>
                          </a:solidFill>
                          <a:effectLst/>
                          <a:latin typeface="Century Gothic" panose="020B0502020202020204" pitchFamily="34" charset="0"/>
                        </a:rPr>
                        <a:t> ratio        (q. di disponibilità)</a:t>
                      </a:r>
                      <a:endPar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20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2000" b="1" u="none" strike="noStrike" cap="none" normalizeH="0" baseline="0" dirty="0">
                          <a:ln>
                            <a:noFill/>
                          </a:ln>
                          <a:solidFill>
                            <a:schemeClr val="tx1">
                              <a:lumMod val="75000"/>
                              <a:lumOff val="25000"/>
                            </a:schemeClr>
                          </a:solidFill>
                          <a:effectLst/>
                          <a:latin typeface="Century Gothic" panose="020B0502020202020204" pitchFamily="34" charset="0"/>
                        </a:rPr>
                        <a:t>Attivo circolante (AC)</a:t>
                      </a:r>
                      <a:endPar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913423227"/>
                  </a:ext>
                </a:extLst>
              </a:tr>
              <a:tr h="320675">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2000" u="none" strike="noStrike" cap="none" normalizeH="0" baseline="0">
                          <a:ln>
                            <a:noFill/>
                          </a:ln>
                          <a:effectLst/>
                          <a:latin typeface="Century Gothic" panose="020B0502020202020204" pitchFamily="34" charset="0"/>
                        </a:rPr>
                        <a:t>=</a:t>
                      </a:r>
                      <a:endParaRPr kumimoji="0" lang="it-IT" altLang="it-IT" sz="20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2000" b="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302479185"/>
                  </a:ext>
                </a:extLst>
              </a:tr>
              <a:tr h="180975">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20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2000" b="1" u="none" strike="noStrike" cap="none" normalizeH="0" baseline="0" dirty="0">
                          <a:ln>
                            <a:noFill/>
                          </a:ln>
                          <a:solidFill>
                            <a:schemeClr val="tx1">
                              <a:lumMod val="75000"/>
                              <a:lumOff val="25000"/>
                            </a:schemeClr>
                          </a:solidFill>
                          <a:effectLst/>
                          <a:latin typeface="Century Gothic" panose="020B0502020202020204" pitchFamily="34" charset="0"/>
                        </a:rPr>
                        <a:t>Passività correnti (Pb)</a:t>
                      </a:r>
                      <a:endPar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134656993"/>
                  </a:ext>
                </a:extLst>
              </a:tr>
            </a:tbl>
          </a:graphicData>
        </a:graphic>
      </p:graphicFrame>
      <p:sp>
        <p:nvSpPr>
          <p:cNvPr id="32" name="Rectangle 16">
            <a:extLst>
              <a:ext uri="{FF2B5EF4-FFF2-40B4-BE49-F238E27FC236}">
                <a16:creationId xmlns:a16="http://schemas.microsoft.com/office/drawing/2014/main" id="{08617F79-B7DA-4C8E-A1F4-3A12DA1A8712}"/>
              </a:ext>
            </a:extLst>
          </p:cNvPr>
          <p:cNvSpPr>
            <a:spLocks noChangeArrowheads="1"/>
          </p:cNvSpPr>
          <p:nvPr/>
        </p:nvSpPr>
        <p:spPr bwMode="auto">
          <a:xfrm>
            <a:off x="250825" y="2032440"/>
            <a:ext cx="8569325" cy="58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80000"/>
              </a:lnSpc>
              <a:spcBef>
                <a:spcPct val="50000"/>
              </a:spcBef>
              <a:spcAft>
                <a:spcPct val="0"/>
              </a:spcAft>
              <a:buClr>
                <a:srgbClr val="000000"/>
              </a:buClr>
              <a:buSzPct val="100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Esprime la capacità dell’azienda di adempiere nel breve periodo alle proprie obbligazioni attraverso la liquidazione dello stock di attività correnti.</a:t>
            </a:r>
          </a:p>
        </p:txBody>
      </p:sp>
      <p:sp>
        <p:nvSpPr>
          <p:cNvPr id="33" name="Rectangle 17">
            <a:extLst>
              <a:ext uri="{FF2B5EF4-FFF2-40B4-BE49-F238E27FC236}">
                <a16:creationId xmlns:a16="http://schemas.microsoft.com/office/drawing/2014/main" id="{2C330180-E2D8-4419-BE37-CBC006B7BFAF}"/>
              </a:ext>
            </a:extLst>
          </p:cNvPr>
          <p:cNvSpPr>
            <a:spLocks noChangeArrowheads="1"/>
          </p:cNvSpPr>
          <p:nvPr/>
        </p:nvSpPr>
        <p:spPr bwMode="auto">
          <a:xfrm>
            <a:off x="250825" y="2980329"/>
            <a:ext cx="8569325" cy="319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marL="363538" indent="-363538"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90000"/>
              </a:lnSpc>
              <a:spcBef>
                <a:spcPct val="50000"/>
              </a:spcBef>
              <a:spcAft>
                <a:spcPct val="0"/>
              </a:spcAft>
              <a:buClr>
                <a:srgbClr val="000000"/>
              </a:buClr>
              <a:buSzPct val="100000"/>
              <a:buFont typeface="Wingdings" panose="05000000000000000000" pitchFamily="2" charset="2"/>
              <a:buChar char="§"/>
            </a:pPr>
            <a:r>
              <a:rPr lang="it-IT" altLang="it-IT" sz="1600" dirty="0">
                <a:solidFill>
                  <a:schemeClr val="tx1">
                    <a:lumMod val="75000"/>
                    <a:lumOff val="25000"/>
                  </a:schemeClr>
                </a:solidFill>
                <a:latin typeface="Century Gothic" panose="020B0502020202020204" pitchFamily="34" charset="0"/>
              </a:rPr>
              <a:t>La sua significatività è limitata dalla presenza al numeratore del magazzino, il cui valore dipende (1) dal criterio di valutazione adottato (LIFO, FIFO, …), (2) dalla formulazione delle ipotesi (di difficile riscontro) sulle quali si fonda la riclassificazione tra AF e AC, e (3) dalla effettiva possibilità di disinvestimento in modo rapido e senza perdite per far  fronte agli impegni a breve.</a:t>
            </a:r>
          </a:p>
          <a:p>
            <a:pPr algn="just" eaLnBrk="1" fontAlgn="base" hangingPunct="0">
              <a:lnSpc>
                <a:spcPct val="90000"/>
              </a:lnSpc>
              <a:spcBef>
                <a:spcPct val="50000"/>
              </a:spcBef>
              <a:spcAft>
                <a:spcPct val="0"/>
              </a:spcAft>
              <a:buClr>
                <a:srgbClr val="000000"/>
              </a:buClr>
              <a:buSzPct val="100000"/>
              <a:buFont typeface="Wingdings" panose="05000000000000000000" pitchFamily="2" charset="2"/>
              <a:buChar char="§"/>
            </a:pPr>
            <a:r>
              <a:rPr lang="it-IT" altLang="it-IT" sz="1600" dirty="0">
                <a:solidFill>
                  <a:schemeClr val="tx1">
                    <a:lumMod val="75000"/>
                    <a:lumOff val="25000"/>
                  </a:schemeClr>
                </a:solidFill>
                <a:latin typeface="Century Gothic" panose="020B0502020202020204" pitchFamily="34" charset="0"/>
              </a:rPr>
              <a:t>Condizione necessaria ma non sufficiente (indagine sulla sincronia tra entrate ed uscite) per essere giudicato positivamente l’indice deve superare l’unità, e crescere all’aumentare dell’incertezza su alcune classi di valori Nella prassi è considerato equilibrato un valore dell’indice compreso tra 1.5 e 2.</a:t>
            </a:r>
          </a:p>
          <a:p>
            <a:pPr algn="just" eaLnBrk="1" fontAlgn="base" hangingPunct="0">
              <a:lnSpc>
                <a:spcPct val="90000"/>
              </a:lnSpc>
              <a:spcBef>
                <a:spcPct val="50000"/>
              </a:spcBef>
              <a:spcAft>
                <a:spcPct val="0"/>
              </a:spcAft>
              <a:buClr>
                <a:srgbClr val="000000"/>
              </a:buClr>
              <a:buSzPct val="100000"/>
              <a:buFont typeface="Wingdings" panose="05000000000000000000" pitchFamily="2" charset="2"/>
              <a:buChar char="§"/>
            </a:pPr>
            <a:r>
              <a:rPr lang="it-IT" altLang="it-IT" sz="1600" dirty="0">
                <a:solidFill>
                  <a:schemeClr val="tx1">
                    <a:lumMod val="75000"/>
                    <a:lumOff val="25000"/>
                  </a:schemeClr>
                </a:solidFill>
                <a:latin typeface="Century Gothic" panose="020B0502020202020204" pitchFamily="34" charset="0"/>
              </a:rPr>
              <a:t>Un valore eccessivo sarebbe sintomo di un’inefficace gestione della tesoreria. Si consideri, infatti, che un indice elevato, seppure funzionale alla liquidità, determina un fabbisogno di finanziamento da coprire.</a:t>
            </a:r>
          </a:p>
        </p:txBody>
      </p:sp>
    </p:spTree>
    <p:extLst>
      <p:ext uri="{BB962C8B-B14F-4D97-AF65-F5344CB8AC3E}">
        <p14:creationId xmlns:p14="http://schemas.microsoft.com/office/powerpoint/2010/main" val="4040791818"/>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11888" y="3508"/>
            <a:ext cx="532109"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2 – </a:t>
            </a:r>
            <a:r>
              <a:rPr lang="it-IT" b="1" cap="all" dirty="0" err="1">
                <a:solidFill>
                  <a:srgbClr val="002060"/>
                </a:solidFill>
                <a:latin typeface="Century Gothic" panose="020B0502020202020204" pitchFamily="34" charset="0"/>
              </a:rPr>
              <a:t>Current</a:t>
            </a:r>
            <a:r>
              <a:rPr lang="it-IT" b="1" cap="all" dirty="0">
                <a:solidFill>
                  <a:srgbClr val="002060"/>
                </a:solidFill>
                <a:latin typeface="Century Gothic" panose="020B0502020202020204" pitchFamily="34" charset="0"/>
              </a:rPr>
              <a:t> ratio (quoziente di disponibilità)</a:t>
            </a:r>
          </a:p>
        </p:txBody>
      </p:sp>
      <p:graphicFrame>
        <p:nvGraphicFramePr>
          <p:cNvPr id="8" name="Group 74">
            <a:extLst>
              <a:ext uri="{FF2B5EF4-FFF2-40B4-BE49-F238E27FC236}">
                <a16:creationId xmlns:a16="http://schemas.microsoft.com/office/drawing/2014/main" id="{2D6804EE-B73D-431B-9BC1-B8F09FCB53B5}"/>
              </a:ext>
            </a:extLst>
          </p:cNvPr>
          <p:cNvGraphicFramePr>
            <a:graphicFrameLocks/>
          </p:cNvGraphicFramePr>
          <p:nvPr>
            <p:extLst>
              <p:ext uri="{D42A27DB-BD31-4B8C-83A1-F6EECF244321}">
                <p14:modId xmlns:p14="http://schemas.microsoft.com/office/powerpoint/2010/main" val="361250493"/>
              </p:ext>
            </p:extLst>
          </p:nvPr>
        </p:nvGraphicFramePr>
        <p:xfrm>
          <a:off x="457200" y="1554843"/>
          <a:ext cx="8229600" cy="2227393"/>
        </p:xfrm>
        <a:graphic>
          <a:graphicData uri="http://schemas.openxmlformats.org/drawingml/2006/table">
            <a:tbl>
              <a:tblPr firstRow="1" lastRow="1">
                <a:tableStyleId>{5FD0F851-EC5A-4D38-B0AD-8093EC10F338}</a:tableStyleId>
              </a:tblPr>
              <a:tblGrid>
                <a:gridCol w="2303462">
                  <a:extLst>
                    <a:ext uri="{9D8B030D-6E8A-4147-A177-3AD203B41FA5}">
                      <a16:colId xmlns:a16="http://schemas.microsoft.com/office/drawing/2014/main" val="93594726"/>
                    </a:ext>
                  </a:extLst>
                </a:gridCol>
                <a:gridCol w="936625">
                  <a:extLst>
                    <a:ext uri="{9D8B030D-6E8A-4147-A177-3AD203B41FA5}">
                      <a16:colId xmlns:a16="http://schemas.microsoft.com/office/drawing/2014/main" val="775801927"/>
                    </a:ext>
                  </a:extLst>
                </a:gridCol>
                <a:gridCol w="920750">
                  <a:extLst>
                    <a:ext uri="{9D8B030D-6E8A-4147-A177-3AD203B41FA5}">
                      <a16:colId xmlns:a16="http://schemas.microsoft.com/office/drawing/2014/main" val="2358825657"/>
                    </a:ext>
                  </a:extLst>
                </a:gridCol>
                <a:gridCol w="1022350">
                  <a:extLst>
                    <a:ext uri="{9D8B030D-6E8A-4147-A177-3AD203B41FA5}">
                      <a16:colId xmlns:a16="http://schemas.microsoft.com/office/drawing/2014/main" val="3168126353"/>
                    </a:ext>
                  </a:extLst>
                </a:gridCol>
                <a:gridCol w="1012825">
                  <a:extLst>
                    <a:ext uri="{9D8B030D-6E8A-4147-A177-3AD203B41FA5}">
                      <a16:colId xmlns:a16="http://schemas.microsoft.com/office/drawing/2014/main" val="3777491266"/>
                    </a:ext>
                  </a:extLst>
                </a:gridCol>
                <a:gridCol w="1003300">
                  <a:extLst>
                    <a:ext uri="{9D8B030D-6E8A-4147-A177-3AD203B41FA5}">
                      <a16:colId xmlns:a16="http://schemas.microsoft.com/office/drawing/2014/main" val="160074102"/>
                    </a:ext>
                  </a:extLst>
                </a:gridCol>
                <a:gridCol w="1030288">
                  <a:extLst>
                    <a:ext uri="{9D8B030D-6E8A-4147-A177-3AD203B41FA5}">
                      <a16:colId xmlns:a16="http://schemas.microsoft.com/office/drawing/2014/main" val="3335190002"/>
                    </a:ext>
                  </a:extLst>
                </a:gridCol>
              </a:tblGrid>
              <a:tr h="133350">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gridSpan="2">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75000"/>
                              <a:lumOff val="25000"/>
                            </a:schemeClr>
                          </a:solidFill>
                          <a:effectLst/>
                          <a:latin typeface="Century Gothic" panose="020B0502020202020204" pitchFamily="34" charset="0"/>
                        </a:rPr>
                        <a:t>T1</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hMerge="1">
                  <a:txBody>
                    <a:bodyPr/>
                    <a:lstStyle/>
                    <a:p>
                      <a:endParaRPr lang="it-IT"/>
                    </a:p>
                  </a:txBody>
                  <a:tcPr/>
                </a:tc>
                <a:tc gridSpan="2">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75000"/>
                              <a:lumOff val="25000"/>
                            </a:schemeClr>
                          </a:solidFill>
                          <a:effectLst/>
                          <a:latin typeface="Century Gothic" panose="020B0502020202020204" pitchFamily="34" charset="0"/>
                        </a:rPr>
                        <a:t>T2</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hMerge="1">
                  <a:txBody>
                    <a:bodyPr/>
                    <a:lstStyle/>
                    <a:p>
                      <a:endParaRPr lang="it-IT"/>
                    </a:p>
                  </a:txBody>
                  <a:tcPr/>
                </a:tc>
                <a:tc gridSpan="2">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75000"/>
                              <a:lumOff val="25000"/>
                            </a:schemeClr>
                          </a:solidFill>
                          <a:effectLst/>
                          <a:latin typeface="Century Gothic" panose="020B0502020202020204" pitchFamily="34" charset="0"/>
                        </a:rPr>
                        <a:t>T3</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hMerge="1">
                  <a:txBody>
                    <a:bodyPr/>
                    <a:lstStyle/>
                    <a:p>
                      <a:endParaRPr lang="it-IT"/>
                    </a:p>
                  </a:txBody>
                  <a:tcPr/>
                </a:tc>
                <a:extLst>
                  <a:ext uri="{0D108BD9-81ED-4DB2-BD59-A6C34878D82A}">
                    <a16:rowId xmlns:a16="http://schemas.microsoft.com/office/drawing/2014/main" val="2151731219"/>
                  </a:ext>
                </a:extLst>
              </a:tr>
              <a:tr h="133350">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err="1">
                          <a:ln>
                            <a:noFill/>
                          </a:ln>
                          <a:solidFill>
                            <a:schemeClr val="tx1">
                              <a:lumMod val="75000"/>
                              <a:lumOff val="25000"/>
                            </a:schemeClr>
                          </a:solidFill>
                          <a:effectLst/>
                          <a:latin typeface="Century Gothic" panose="020B0502020202020204" pitchFamily="34" charset="0"/>
                        </a:rPr>
                        <a:t>Disponibilità</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75000"/>
                              <a:lumOff val="25000"/>
                            </a:schemeClr>
                          </a:solidFill>
                          <a:effectLst/>
                          <a:latin typeface="Century Gothic" panose="020B0502020202020204" pitchFamily="34" charset="0"/>
                        </a:rPr>
                        <a:t>100</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28%</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75000"/>
                              <a:lumOff val="25000"/>
                            </a:schemeClr>
                          </a:solidFill>
                          <a:effectLst/>
                          <a:latin typeface="Century Gothic" panose="020B0502020202020204" pitchFamily="34" charset="0"/>
                        </a:rPr>
                        <a:t>180</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40%</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220</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41%</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131912165"/>
                  </a:ext>
                </a:extLst>
              </a:tr>
              <a:tr h="133350">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Liquidità differite</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160</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44%</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75000"/>
                              <a:lumOff val="25000"/>
                            </a:schemeClr>
                          </a:solidFill>
                          <a:effectLst/>
                          <a:latin typeface="Century Gothic" panose="020B0502020202020204" pitchFamily="34" charset="0"/>
                        </a:rPr>
                        <a:t>210</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47%</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75000"/>
                              <a:lumOff val="25000"/>
                            </a:schemeClr>
                          </a:solidFill>
                          <a:effectLst/>
                          <a:latin typeface="Century Gothic" panose="020B0502020202020204" pitchFamily="34" charset="0"/>
                        </a:rPr>
                        <a:t>270</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50%</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89206838"/>
                  </a:ext>
                </a:extLst>
              </a:tr>
              <a:tr h="134938">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Liquidità immediate</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100</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28%</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60</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13%</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75000"/>
                              <a:lumOff val="25000"/>
                            </a:schemeClr>
                          </a:solidFill>
                          <a:effectLst/>
                          <a:latin typeface="Century Gothic" panose="020B0502020202020204" pitchFamily="34" charset="0"/>
                        </a:rPr>
                        <a:t>50</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9%</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3450919373"/>
                  </a:ext>
                </a:extLst>
              </a:tr>
              <a:tr h="133350">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Attivo corrente</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360</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100%</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450</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100%</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540</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100%</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240963631"/>
                  </a:ext>
                </a:extLst>
              </a:tr>
              <a:tr h="133350">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Passivo a breve</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200</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250</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300</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97633854"/>
                  </a:ext>
                </a:extLst>
              </a:tr>
              <a:tr h="133350">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75000"/>
                              <a:lumOff val="25000"/>
                            </a:schemeClr>
                          </a:solidFill>
                          <a:effectLst/>
                          <a:latin typeface="Century Gothic" panose="020B0502020202020204" pitchFamily="34" charset="0"/>
                        </a:rPr>
                        <a:t>Current ratio</a:t>
                      </a:r>
                      <a:endParaRPr kumimoji="0" lang="en-GB"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1,8</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1,8</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75000"/>
                              <a:lumOff val="25000"/>
                            </a:schemeClr>
                          </a:solidFill>
                          <a:effectLst/>
                          <a:latin typeface="Century Gothic" panose="020B0502020202020204" pitchFamily="34" charset="0"/>
                        </a:rPr>
                        <a:t>1,8</a:t>
                      </a:r>
                      <a:endParaRPr kumimoji="0" lang="en-GB"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i="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en-GB" altLang="it-IT" sz="1400" b="0" i="1"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623055074"/>
                  </a:ext>
                </a:extLst>
              </a:tr>
            </a:tbl>
          </a:graphicData>
        </a:graphic>
      </p:graphicFrame>
      <p:sp>
        <p:nvSpPr>
          <p:cNvPr id="10" name="Rectangle 67">
            <a:extLst>
              <a:ext uri="{FF2B5EF4-FFF2-40B4-BE49-F238E27FC236}">
                <a16:creationId xmlns:a16="http://schemas.microsoft.com/office/drawing/2014/main" id="{49F529FF-BD80-408A-8058-6E74D050651C}"/>
              </a:ext>
            </a:extLst>
          </p:cNvPr>
          <p:cNvSpPr>
            <a:spLocks noChangeArrowheads="1"/>
          </p:cNvSpPr>
          <p:nvPr/>
        </p:nvSpPr>
        <p:spPr bwMode="auto">
          <a:xfrm>
            <a:off x="468313" y="981075"/>
            <a:ext cx="7885112"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90000"/>
              </a:lnSpc>
              <a:spcBef>
                <a:spcPct val="50000"/>
              </a:spcBef>
              <a:spcAft>
                <a:spcPct val="0"/>
              </a:spcAft>
              <a:buClr>
                <a:srgbClr val="000000"/>
              </a:buClr>
              <a:buSzPct val="100000"/>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Riflettiamo sui seguenti valori:</a:t>
            </a:r>
          </a:p>
        </p:txBody>
      </p:sp>
      <p:sp>
        <p:nvSpPr>
          <p:cNvPr id="11" name="Rectangle 68">
            <a:extLst>
              <a:ext uri="{FF2B5EF4-FFF2-40B4-BE49-F238E27FC236}">
                <a16:creationId xmlns:a16="http://schemas.microsoft.com/office/drawing/2014/main" id="{BB74B19E-36EF-4F45-8909-ACA54F8C06E7}"/>
              </a:ext>
            </a:extLst>
          </p:cNvPr>
          <p:cNvSpPr>
            <a:spLocks noChangeArrowheads="1"/>
          </p:cNvSpPr>
          <p:nvPr/>
        </p:nvSpPr>
        <p:spPr bwMode="auto">
          <a:xfrm>
            <a:off x="457200" y="4871357"/>
            <a:ext cx="8154689" cy="863600"/>
          </a:xfrm>
          <a:prstGeom prst="rect">
            <a:avLst/>
          </a:prstGeom>
          <a:ln>
            <a:prstDash val="dash"/>
            <a:headEnd/>
            <a:tailEnd/>
          </a:ln>
          <a:extLst>
            <a:ext uri="{909E8E84-426E-40DD-AFC4-6F175D3DCCD1}">
              <a14:hiddenFill xmlns:a14="http://schemas.microsoft.com/office/drawing/2010/main">
                <a:solidFill>
                  <a:srgbClr val="FFFFFF"/>
                </a:solidFill>
              </a14:hiddenFill>
            </a:ext>
          </a:extLst>
        </p:spPr>
        <p:style>
          <a:lnRef idx="2">
            <a:schemeClr val="accent2"/>
          </a:lnRef>
          <a:fillRef idx="1">
            <a:schemeClr val="lt1"/>
          </a:fillRef>
          <a:effectRef idx="0">
            <a:schemeClr val="accent2"/>
          </a:effectRef>
          <a:fontRef idx="minor">
            <a:schemeClr val="dk1"/>
          </a:fontRef>
        </p:style>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90000"/>
              </a:lnSpc>
              <a:spcBef>
                <a:spcPct val="50000"/>
              </a:spcBef>
              <a:spcAft>
                <a:spcPct val="0"/>
              </a:spcAft>
              <a:buClr>
                <a:srgbClr val="000000"/>
              </a:buClr>
              <a:buSzPct val="100000"/>
              <a:buFont typeface="Wingdings" panose="05000000000000000000" pitchFamily="2" charset="2"/>
              <a:buNone/>
            </a:pPr>
            <a:r>
              <a:rPr lang="it-IT" altLang="it-IT" sz="1600" dirty="0">
                <a:solidFill>
                  <a:schemeClr val="tx1">
                    <a:lumMod val="75000"/>
                    <a:lumOff val="25000"/>
                  </a:schemeClr>
                </a:solidFill>
                <a:latin typeface="Century Gothic" panose="020B0502020202020204" pitchFamily="34" charset="0"/>
              </a:rPr>
              <a:t>Pur registrando sempre il medesimo </a:t>
            </a:r>
            <a:r>
              <a:rPr lang="it-IT" altLang="it-IT" sz="1600" i="1" dirty="0" err="1">
                <a:solidFill>
                  <a:schemeClr val="tx1">
                    <a:lumMod val="75000"/>
                    <a:lumOff val="25000"/>
                  </a:schemeClr>
                </a:solidFill>
                <a:latin typeface="Century Gothic" panose="020B0502020202020204" pitchFamily="34" charset="0"/>
              </a:rPr>
              <a:t>current</a:t>
            </a:r>
            <a:r>
              <a:rPr lang="it-IT" altLang="it-IT" sz="1600" i="1" dirty="0">
                <a:solidFill>
                  <a:schemeClr val="tx1">
                    <a:lumMod val="75000"/>
                    <a:lumOff val="25000"/>
                  </a:schemeClr>
                </a:solidFill>
                <a:latin typeface="Century Gothic" panose="020B0502020202020204" pitchFamily="34" charset="0"/>
              </a:rPr>
              <a:t> ratio</a:t>
            </a:r>
            <a:r>
              <a:rPr lang="it-IT" altLang="it-IT" sz="1600" dirty="0">
                <a:solidFill>
                  <a:schemeClr val="tx1">
                    <a:lumMod val="75000"/>
                    <a:lumOff val="25000"/>
                  </a:schemeClr>
                </a:solidFill>
                <a:latin typeface="Century Gothic" panose="020B0502020202020204" pitchFamily="34" charset="0"/>
              </a:rPr>
              <a:t>, la qualità finanziaria dell’attivo a breve peggiora passando da T1 a T3, poiché il passivo a breve trova maggiore copertura con le disponibilità (fattore di rischio).</a:t>
            </a:r>
          </a:p>
        </p:txBody>
      </p:sp>
    </p:spTree>
    <p:extLst>
      <p:ext uri="{BB962C8B-B14F-4D97-AF65-F5344CB8AC3E}">
        <p14:creationId xmlns:p14="http://schemas.microsoft.com/office/powerpoint/2010/main" val="3099881013"/>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99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3 – Quoziente di dipendenza dal magazzino</a:t>
            </a:r>
          </a:p>
        </p:txBody>
      </p:sp>
      <p:sp>
        <p:nvSpPr>
          <p:cNvPr id="12" name="Text Box 4">
            <a:extLst>
              <a:ext uri="{FF2B5EF4-FFF2-40B4-BE49-F238E27FC236}">
                <a16:creationId xmlns:a16="http://schemas.microsoft.com/office/drawing/2014/main" id="{6CC1908E-B036-4353-853C-186C4A32D5CA}"/>
              </a:ext>
            </a:extLst>
          </p:cNvPr>
          <p:cNvSpPr txBox="1">
            <a:spLocks noChangeArrowheads="1"/>
          </p:cNvSpPr>
          <p:nvPr/>
        </p:nvSpPr>
        <p:spPr bwMode="auto">
          <a:xfrm>
            <a:off x="250825" y="2420938"/>
            <a:ext cx="8424863" cy="215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93000"/>
              </a:lnSpc>
              <a:spcBef>
                <a:spcPct val="0"/>
              </a:spcBef>
              <a:spcAft>
                <a:spcPct val="0"/>
              </a:spcAft>
              <a:buClr>
                <a:srgbClr val="000000"/>
              </a:buClr>
              <a:buSzPct val="100000"/>
              <a:buFont typeface="Arial" panose="020B0604020202020204" pitchFamily="34" charset="0"/>
              <a:buNone/>
            </a:pPr>
            <a:r>
              <a:rPr lang="it-IT" altLang="it-IT" sz="1800" dirty="0">
                <a:solidFill>
                  <a:schemeClr val="tx1">
                    <a:lumMod val="75000"/>
                    <a:lumOff val="25000"/>
                  </a:schemeClr>
                </a:solidFill>
                <a:latin typeface="Century Gothic" panose="020B0502020202020204" pitchFamily="34" charset="0"/>
              </a:rPr>
              <a:t>Indica in quale misura la soddisfazione dei diritti dei creditori a breve termine, non coperti dalle liquidità, dipenda dalla </a:t>
            </a:r>
            <a:r>
              <a:rPr lang="it-IT" altLang="it-IT" sz="1800" dirty="0" err="1">
                <a:solidFill>
                  <a:schemeClr val="tx1">
                    <a:lumMod val="75000"/>
                    <a:lumOff val="25000"/>
                  </a:schemeClr>
                </a:solidFill>
                <a:latin typeface="Century Gothic" panose="020B0502020202020204" pitchFamily="34" charset="0"/>
              </a:rPr>
              <a:t>smobilizzazione</a:t>
            </a:r>
            <a:r>
              <a:rPr lang="it-IT" altLang="it-IT" sz="1800" dirty="0">
                <a:solidFill>
                  <a:schemeClr val="tx1">
                    <a:lumMod val="75000"/>
                    <a:lumOff val="25000"/>
                  </a:schemeClr>
                </a:solidFill>
                <a:latin typeface="Century Gothic" panose="020B0502020202020204" pitchFamily="34" charset="0"/>
              </a:rPr>
              <a:t> del magazzino.</a:t>
            </a:r>
          </a:p>
          <a:p>
            <a:pPr algn="just" defTabSz="449263" eaLnBrk="1" fontAlgn="base">
              <a:lnSpc>
                <a:spcPct val="93000"/>
              </a:lnSpc>
              <a:spcBef>
                <a:spcPct val="0"/>
              </a:spcBef>
              <a:spcAft>
                <a:spcPct val="0"/>
              </a:spcAft>
              <a:buClr>
                <a:srgbClr val="000000"/>
              </a:buClr>
              <a:buSzPct val="100000"/>
              <a:buFont typeface="Arial" panose="020B0604020202020204" pitchFamily="34" charset="0"/>
              <a:buNone/>
            </a:pPr>
            <a:endParaRPr lang="it-IT" altLang="it-IT" sz="1800" dirty="0">
              <a:solidFill>
                <a:schemeClr val="tx1">
                  <a:lumMod val="75000"/>
                  <a:lumOff val="25000"/>
                </a:schemeClr>
              </a:solidFill>
              <a:latin typeface="Century Gothic" panose="020B0502020202020204" pitchFamily="34" charset="0"/>
            </a:endParaRPr>
          </a:p>
          <a:p>
            <a:pPr algn="just" defTabSz="449263" eaLnBrk="1" fontAlgn="base">
              <a:lnSpc>
                <a:spcPct val="93000"/>
              </a:lnSpc>
              <a:spcBef>
                <a:spcPct val="0"/>
              </a:spcBef>
              <a:spcAft>
                <a:spcPct val="0"/>
              </a:spcAft>
              <a:buClr>
                <a:srgbClr val="000000"/>
              </a:buClr>
              <a:buSzPct val="100000"/>
              <a:buFont typeface="Arial" panose="020B0604020202020204" pitchFamily="34" charset="0"/>
              <a:buNone/>
            </a:pPr>
            <a:r>
              <a:rPr lang="it-IT" altLang="it-IT" sz="1800" dirty="0">
                <a:solidFill>
                  <a:schemeClr val="tx1">
                    <a:lumMod val="75000"/>
                    <a:lumOff val="25000"/>
                  </a:schemeClr>
                </a:solidFill>
                <a:latin typeface="Century Gothic" panose="020B0502020202020204" pitchFamily="34" charset="0"/>
              </a:rPr>
              <a:t>Valori molto vicini all’unità indicherebbero la necessità di smobilizzare completamente il magazzino, intaccando anche le scorte permanenti.</a:t>
            </a:r>
          </a:p>
          <a:p>
            <a:pPr algn="just" defTabSz="449263" eaLnBrk="1" fontAlgn="base">
              <a:lnSpc>
                <a:spcPct val="93000"/>
              </a:lnSpc>
              <a:spcBef>
                <a:spcPct val="0"/>
              </a:spcBef>
              <a:spcAft>
                <a:spcPct val="0"/>
              </a:spcAft>
              <a:buClr>
                <a:srgbClr val="000000"/>
              </a:buClr>
              <a:buSzPct val="100000"/>
              <a:buFont typeface="Arial" panose="020B0604020202020204" pitchFamily="34" charset="0"/>
              <a:buNone/>
            </a:pPr>
            <a:endParaRPr lang="it-IT" altLang="it-IT" sz="1800" dirty="0">
              <a:solidFill>
                <a:schemeClr val="tx1">
                  <a:lumMod val="75000"/>
                  <a:lumOff val="25000"/>
                </a:schemeClr>
              </a:solidFill>
              <a:latin typeface="Century Gothic" panose="020B0502020202020204" pitchFamily="34" charset="0"/>
            </a:endParaRPr>
          </a:p>
          <a:p>
            <a:pPr algn="just" defTabSz="449263" eaLnBrk="1" fontAlgn="base">
              <a:lnSpc>
                <a:spcPct val="93000"/>
              </a:lnSpc>
              <a:spcBef>
                <a:spcPct val="0"/>
              </a:spcBef>
              <a:spcAft>
                <a:spcPct val="0"/>
              </a:spcAft>
              <a:buClr>
                <a:srgbClr val="000000"/>
              </a:buClr>
              <a:buSzPct val="100000"/>
              <a:buFont typeface="Arial" panose="020B0604020202020204" pitchFamily="34" charset="0"/>
              <a:buNone/>
            </a:pPr>
            <a:r>
              <a:rPr lang="it-IT" altLang="it-IT" sz="1800" dirty="0">
                <a:solidFill>
                  <a:schemeClr val="tx1">
                    <a:lumMod val="75000"/>
                    <a:lumOff val="25000"/>
                  </a:schemeClr>
                </a:solidFill>
                <a:latin typeface="Century Gothic" panose="020B0502020202020204" pitchFamily="34" charset="0"/>
              </a:rPr>
              <a:t>Nella prassi si ritiene equilibrato un valore compreso tra 0,33 e 0,5.</a:t>
            </a:r>
          </a:p>
        </p:txBody>
      </p:sp>
      <p:graphicFrame>
        <p:nvGraphicFramePr>
          <p:cNvPr id="13" name="Group 23">
            <a:extLst>
              <a:ext uri="{FF2B5EF4-FFF2-40B4-BE49-F238E27FC236}">
                <a16:creationId xmlns:a16="http://schemas.microsoft.com/office/drawing/2014/main" id="{5B00CE06-F42B-4B34-8804-1DAEBC0B9E4C}"/>
              </a:ext>
            </a:extLst>
          </p:cNvPr>
          <p:cNvGraphicFramePr>
            <a:graphicFrameLocks/>
          </p:cNvGraphicFramePr>
          <p:nvPr>
            <p:extLst>
              <p:ext uri="{D42A27DB-BD31-4B8C-83A1-F6EECF244321}">
                <p14:modId xmlns:p14="http://schemas.microsoft.com/office/powerpoint/2010/main" val="606847972"/>
              </p:ext>
            </p:extLst>
          </p:nvPr>
        </p:nvGraphicFramePr>
        <p:xfrm>
          <a:off x="250825" y="1268413"/>
          <a:ext cx="8642350" cy="706756"/>
        </p:xfrm>
        <a:graphic>
          <a:graphicData uri="http://schemas.openxmlformats.org/drawingml/2006/table">
            <a:tbl>
              <a:tblPr>
                <a:tableStyleId>{08FB837D-C827-4EFA-A057-4D05807E0F7C}</a:tableStyleId>
              </a:tblPr>
              <a:tblGrid>
                <a:gridCol w="2265363">
                  <a:extLst>
                    <a:ext uri="{9D8B030D-6E8A-4147-A177-3AD203B41FA5}">
                      <a16:colId xmlns:a16="http://schemas.microsoft.com/office/drawing/2014/main" val="1795491992"/>
                    </a:ext>
                  </a:extLst>
                </a:gridCol>
                <a:gridCol w="327025">
                  <a:extLst>
                    <a:ext uri="{9D8B030D-6E8A-4147-A177-3AD203B41FA5}">
                      <a16:colId xmlns:a16="http://schemas.microsoft.com/office/drawing/2014/main" val="3927067458"/>
                    </a:ext>
                  </a:extLst>
                </a:gridCol>
                <a:gridCol w="6049962">
                  <a:extLst>
                    <a:ext uri="{9D8B030D-6E8A-4147-A177-3AD203B41FA5}">
                      <a16:colId xmlns:a16="http://schemas.microsoft.com/office/drawing/2014/main" val="3715936849"/>
                    </a:ext>
                  </a:extLst>
                </a:gridCol>
              </a:tblGrid>
              <a:tr h="115888">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rgbClr val="C00000"/>
                          </a:solidFill>
                          <a:effectLst/>
                          <a:latin typeface="Century Gothic" panose="020B0502020202020204" pitchFamily="34" charset="0"/>
                        </a:rPr>
                        <a:t>Dipendenza dal magazzino</a:t>
                      </a:r>
                      <a:endPar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round/>
                      <a:headEnd type="none" w="med" len="med"/>
                      <a:tailEnd type="none" w="med" len="med"/>
                    </a:lnL>
                    <a:lnR w="6350" cap="flat" cmpd="sng" algn="ctr">
                      <a:noFill/>
                      <a:prstDash val="solid"/>
                      <a:miter lim="800000"/>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round/>
                      <a:headEnd type="none" w="med" len="med"/>
                      <a:tailEnd type="none" w="med" len="med"/>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rPr>
                        <a:t>Passività correnti - (</a:t>
                      </a:r>
                      <a:r>
                        <a:rPr kumimoji="0" lang="it-IT" altLang="it-IT" sz="1800" b="1" i="0" u="none" strike="noStrike" cap="none" normalizeH="0" baseline="0" dirty="0" err="1">
                          <a:ln>
                            <a:noFill/>
                          </a:ln>
                          <a:solidFill>
                            <a:schemeClr val="tx1">
                              <a:lumMod val="75000"/>
                              <a:lumOff val="25000"/>
                            </a:schemeClr>
                          </a:solidFill>
                          <a:effectLst/>
                          <a:latin typeface="Century Gothic" panose="020B0502020202020204" pitchFamily="34" charset="0"/>
                        </a:rPr>
                        <a:t>Liq</a:t>
                      </a: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rPr>
                        <a:t>. Differite + </a:t>
                      </a:r>
                      <a:r>
                        <a:rPr kumimoji="0" lang="it-IT" altLang="it-IT" sz="1800" b="1" i="0" u="none" strike="noStrike" cap="none" normalizeH="0" baseline="0" dirty="0" err="1">
                          <a:ln>
                            <a:noFill/>
                          </a:ln>
                          <a:solidFill>
                            <a:schemeClr val="tx1">
                              <a:lumMod val="75000"/>
                              <a:lumOff val="25000"/>
                            </a:schemeClr>
                          </a:solidFill>
                          <a:effectLst/>
                          <a:latin typeface="Century Gothic" panose="020B0502020202020204" pitchFamily="34" charset="0"/>
                        </a:rPr>
                        <a:t>Liq</a:t>
                      </a: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rPr>
                        <a:t>. immediate)</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919207893"/>
                  </a:ext>
                </a:extLst>
              </a:tr>
              <a:tr h="136525">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effectLst/>
                        </a:rPr>
                        <a:t>=</a:t>
                      </a:r>
                      <a:endParaRPr kumimoji="0" lang="it-IT" altLang="it-IT" sz="18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round/>
                      <a:headEnd type="none" w="med" len="med"/>
                      <a:tailEnd type="none" w="med" len="med"/>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46585976"/>
                  </a:ext>
                </a:extLst>
              </a:tr>
              <a:tr h="93663">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rPr>
                        <a:t>Magazzino (*)</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round/>
                      <a:headEnd type="none" w="med" len="med"/>
                      <a:tailEnd type="none" w="med" len="med"/>
                    </a:lnR>
                    <a:lnT w="6350" cap="flat" cmpd="sng" algn="ctr">
                      <a:noFill/>
                      <a:prstDash val="solid"/>
                      <a:miter lim="800000"/>
                    </a:lnT>
                    <a:lnB w="635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11218262"/>
                  </a:ext>
                </a:extLst>
              </a:tr>
            </a:tbl>
          </a:graphicData>
        </a:graphic>
      </p:graphicFrame>
      <p:sp>
        <p:nvSpPr>
          <p:cNvPr id="14" name="Line 17">
            <a:extLst>
              <a:ext uri="{FF2B5EF4-FFF2-40B4-BE49-F238E27FC236}">
                <a16:creationId xmlns:a16="http://schemas.microsoft.com/office/drawing/2014/main" id="{DB8EE13C-E4E1-43BE-8906-7BCDC048E1F7}"/>
              </a:ext>
            </a:extLst>
          </p:cNvPr>
          <p:cNvSpPr>
            <a:spLocks noChangeShapeType="1"/>
          </p:cNvSpPr>
          <p:nvPr/>
        </p:nvSpPr>
        <p:spPr bwMode="auto">
          <a:xfrm>
            <a:off x="360363" y="5229225"/>
            <a:ext cx="4283075"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6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cs typeface="Lucida Sans Unicode" panose="020B0602030504020204" pitchFamily="34" charset="0"/>
            </a:endParaRPr>
          </a:p>
        </p:txBody>
      </p:sp>
      <p:sp>
        <p:nvSpPr>
          <p:cNvPr id="15" name="Text Box 18">
            <a:extLst>
              <a:ext uri="{FF2B5EF4-FFF2-40B4-BE49-F238E27FC236}">
                <a16:creationId xmlns:a16="http://schemas.microsoft.com/office/drawing/2014/main" id="{9282F193-7172-49B6-B2EE-06D79CC8D6BF}"/>
              </a:ext>
            </a:extLst>
          </p:cNvPr>
          <p:cNvSpPr txBox="1">
            <a:spLocks noChangeArrowheads="1"/>
          </p:cNvSpPr>
          <p:nvPr/>
        </p:nvSpPr>
        <p:spPr bwMode="auto">
          <a:xfrm>
            <a:off x="250825" y="5300663"/>
            <a:ext cx="8280400" cy="493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449263" eaLnBrk="1" fontAlgn="base">
              <a:lnSpc>
                <a:spcPct val="93000"/>
              </a:lnSpc>
              <a:spcBef>
                <a:spcPct val="50000"/>
              </a:spcBef>
              <a:spcAft>
                <a:spcPct val="0"/>
              </a:spcAft>
              <a:buClr>
                <a:srgbClr val="000000"/>
              </a:buClr>
              <a:buSzPct val="100000"/>
              <a:buFont typeface="Arial" panose="020B0604020202020204" pitchFamily="34" charset="0"/>
              <a:buNone/>
            </a:pPr>
            <a:r>
              <a:rPr lang="it-IT" altLang="it-IT" sz="1400" dirty="0">
                <a:solidFill>
                  <a:schemeClr val="tx1">
                    <a:lumMod val="75000"/>
                    <a:lumOff val="25000"/>
                  </a:schemeClr>
                </a:solidFill>
                <a:latin typeface="Century Gothic" panose="020B0502020202020204" pitchFamily="34" charset="0"/>
              </a:rPr>
              <a:t>(*) Si ricorda che fa parte delle disponibilità accanto alle cosiddette rimanenze “contabili”, date dai risconti attivi.</a:t>
            </a:r>
          </a:p>
        </p:txBody>
      </p:sp>
    </p:spTree>
    <p:extLst>
      <p:ext uri="{BB962C8B-B14F-4D97-AF65-F5344CB8AC3E}">
        <p14:creationId xmlns:p14="http://schemas.microsoft.com/office/powerpoint/2010/main" val="2487220683"/>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4 – margine di tesoreria</a:t>
            </a:r>
          </a:p>
        </p:txBody>
      </p:sp>
      <p:sp>
        <p:nvSpPr>
          <p:cNvPr id="17" name="Text Box 7">
            <a:extLst>
              <a:ext uri="{FF2B5EF4-FFF2-40B4-BE49-F238E27FC236}">
                <a16:creationId xmlns:a16="http://schemas.microsoft.com/office/drawing/2014/main" id="{181DDC7B-54B5-45C6-B52D-7DB8B4977D71}"/>
              </a:ext>
            </a:extLst>
          </p:cNvPr>
          <p:cNvSpPr txBox="1">
            <a:spLocks noChangeArrowheads="1"/>
          </p:cNvSpPr>
          <p:nvPr/>
        </p:nvSpPr>
        <p:spPr bwMode="auto">
          <a:xfrm>
            <a:off x="8043863" y="1189547"/>
            <a:ext cx="6477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449263" eaLnBrk="1" fontAlgn="base">
              <a:spcBef>
                <a:spcPct val="50000"/>
              </a:spcBef>
              <a:spcAft>
                <a:spcPct val="0"/>
              </a:spcAft>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[1]</a:t>
            </a:r>
          </a:p>
        </p:txBody>
      </p:sp>
      <p:sp>
        <p:nvSpPr>
          <p:cNvPr id="18" name="Text Box 8">
            <a:extLst>
              <a:ext uri="{FF2B5EF4-FFF2-40B4-BE49-F238E27FC236}">
                <a16:creationId xmlns:a16="http://schemas.microsoft.com/office/drawing/2014/main" id="{40BA6F1E-FFA2-48ED-9284-4A81BDFE8EF3}"/>
              </a:ext>
            </a:extLst>
          </p:cNvPr>
          <p:cNvSpPr txBox="1">
            <a:spLocks noChangeArrowheads="1"/>
          </p:cNvSpPr>
          <p:nvPr/>
        </p:nvSpPr>
        <p:spPr bwMode="auto">
          <a:xfrm>
            <a:off x="8040306" y="2504321"/>
            <a:ext cx="45055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449263" eaLnBrk="1" fontAlgn="base">
              <a:spcBef>
                <a:spcPct val="50000"/>
              </a:spcBef>
              <a:spcAft>
                <a:spcPct val="0"/>
              </a:spcAft>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[2]</a:t>
            </a:r>
          </a:p>
        </p:txBody>
      </p:sp>
      <p:sp>
        <p:nvSpPr>
          <p:cNvPr id="19" name="Text Box 9">
            <a:extLst>
              <a:ext uri="{FF2B5EF4-FFF2-40B4-BE49-F238E27FC236}">
                <a16:creationId xmlns:a16="http://schemas.microsoft.com/office/drawing/2014/main" id="{359F1095-AA52-486B-A910-87E9A401BD3B}"/>
              </a:ext>
            </a:extLst>
          </p:cNvPr>
          <p:cNvSpPr txBox="1">
            <a:spLocks noChangeArrowheads="1"/>
          </p:cNvSpPr>
          <p:nvPr/>
        </p:nvSpPr>
        <p:spPr bwMode="auto">
          <a:xfrm>
            <a:off x="198140" y="4514909"/>
            <a:ext cx="8335664" cy="1237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63538" indent="-3635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93000"/>
              </a:lnSpc>
              <a:spcBef>
                <a:spcPct val="0"/>
              </a:spcBef>
              <a:spcAft>
                <a:spcPct val="0"/>
              </a:spcAft>
              <a:buClr>
                <a:srgbClr val="000000"/>
              </a:buClr>
              <a:buSzPct val="100000"/>
              <a:buFont typeface="Arial" panose="020B0604020202020204" pitchFamily="34" charset="0"/>
              <a:buChar char="•"/>
            </a:pPr>
            <a:r>
              <a:rPr lang="it-IT" altLang="it-IT" sz="1600" dirty="0">
                <a:solidFill>
                  <a:schemeClr val="tx1">
                    <a:lumMod val="75000"/>
                    <a:lumOff val="25000"/>
                  </a:schemeClr>
                </a:solidFill>
                <a:latin typeface="Century Gothic" panose="020B0502020202020204" pitchFamily="34" charset="0"/>
              </a:rPr>
              <a:t>Se assume valore negativo (e di importo elevato) è indice di rischio finanziario, dovuto ad un eccesso di indebitamento a breve.</a:t>
            </a:r>
          </a:p>
          <a:p>
            <a:pPr algn="just" defTabSz="449263" eaLnBrk="1" fontAlgn="base">
              <a:lnSpc>
                <a:spcPct val="93000"/>
              </a:lnSpc>
              <a:spcBef>
                <a:spcPct val="0"/>
              </a:spcBef>
              <a:spcAft>
                <a:spcPct val="0"/>
              </a:spcAft>
              <a:buClr>
                <a:srgbClr val="000000"/>
              </a:buClr>
              <a:buSzPct val="100000"/>
              <a:buFont typeface="Arial" panose="020B0604020202020204" pitchFamily="34" charset="0"/>
              <a:buChar char="•"/>
            </a:pPr>
            <a:r>
              <a:rPr lang="it-IT" altLang="it-IT" sz="1600" dirty="0">
                <a:solidFill>
                  <a:schemeClr val="tx1">
                    <a:lumMod val="75000"/>
                    <a:lumOff val="25000"/>
                  </a:schemeClr>
                </a:solidFill>
                <a:latin typeface="Century Gothic" panose="020B0502020202020204" pitchFamily="34" charset="0"/>
              </a:rPr>
              <a:t>Un valore positivo nella versione ridotta (2) indicherebbe la presenza di risorse liquide nette disponibili. Nella versione estesa (1), invece, il significato in parte cambierebbe a causa della presenza delle liquidità differite.</a:t>
            </a:r>
          </a:p>
        </p:txBody>
      </p:sp>
      <p:sp>
        <p:nvSpPr>
          <p:cNvPr id="20" name="Text Box 10">
            <a:extLst>
              <a:ext uri="{FF2B5EF4-FFF2-40B4-BE49-F238E27FC236}">
                <a16:creationId xmlns:a16="http://schemas.microsoft.com/office/drawing/2014/main" id="{E0130CCC-54D4-47F6-8C88-A5A713671F3A}"/>
              </a:ext>
            </a:extLst>
          </p:cNvPr>
          <p:cNvSpPr txBox="1">
            <a:spLocks noChangeArrowheads="1"/>
          </p:cNvSpPr>
          <p:nvPr/>
        </p:nvSpPr>
        <p:spPr bwMode="auto">
          <a:xfrm>
            <a:off x="178789" y="3647973"/>
            <a:ext cx="8424862" cy="497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73000"/>
              </a:lnSpc>
              <a:spcBef>
                <a:spcPct val="0"/>
              </a:spcBef>
              <a:spcAft>
                <a:spcPct val="0"/>
              </a:spcAft>
              <a:buClr>
                <a:srgbClr val="000000"/>
              </a:buClr>
              <a:buSzPct val="100000"/>
              <a:buFont typeface="Arial" panose="020B0604020202020204" pitchFamily="34" charset="0"/>
              <a:buNone/>
            </a:pPr>
            <a:r>
              <a:rPr lang="it-IT" altLang="it-IT" sz="1800" dirty="0">
                <a:solidFill>
                  <a:schemeClr val="tx1">
                    <a:lumMod val="75000"/>
                    <a:lumOff val="25000"/>
                  </a:schemeClr>
                </a:solidFill>
                <a:latin typeface="Century Gothic" panose="020B0502020202020204" pitchFamily="34" charset="0"/>
              </a:rPr>
              <a:t>Misura il differenziale tra gli investimenti prontamente liquidabili ed i finanziamenti esigibili nel breve termine.</a:t>
            </a:r>
          </a:p>
        </p:txBody>
      </p:sp>
      <p:sp>
        <p:nvSpPr>
          <p:cNvPr id="2" name="Rettangolo 1">
            <a:extLst>
              <a:ext uri="{FF2B5EF4-FFF2-40B4-BE49-F238E27FC236}">
                <a16:creationId xmlns:a16="http://schemas.microsoft.com/office/drawing/2014/main" id="{127E9143-91AE-4F9A-A602-FACD9BD37037}"/>
              </a:ext>
            </a:extLst>
          </p:cNvPr>
          <p:cNvSpPr/>
          <p:nvPr/>
        </p:nvSpPr>
        <p:spPr>
          <a:xfrm>
            <a:off x="287338" y="1184251"/>
            <a:ext cx="7682268" cy="338554"/>
          </a:xfrm>
          <a:prstGeom prst="rect">
            <a:avLst/>
          </a:prstGeom>
          <a:ln>
            <a:solidFill>
              <a:schemeClr val="bg1"/>
            </a:solidFill>
          </a:ln>
        </p:spPr>
        <p:style>
          <a:lnRef idx="1">
            <a:schemeClr val="accent6"/>
          </a:lnRef>
          <a:fillRef idx="2">
            <a:schemeClr val="accent6"/>
          </a:fillRef>
          <a:effectRef idx="1">
            <a:schemeClr val="accent6"/>
          </a:effectRef>
          <a:fontRef idx="minor">
            <a:schemeClr val="dk1"/>
          </a:fontRef>
        </p:style>
        <p:txBody>
          <a:bodyPr wrap="square">
            <a:spAutoFit/>
          </a:bodyPr>
          <a:lstStyle/>
          <a:p>
            <a:pPr lvl="1" algn="ctr" fontAlgn="base">
              <a:spcBef>
                <a:spcPct val="0"/>
              </a:spcBef>
              <a:spcAft>
                <a:spcPct val="0"/>
              </a:spcAft>
              <a:buClr>
                <a:srgbClr val="008000"/>
              </a:buClr>
            </a:pP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Liquidità Differite (</a:t>
            </a:r>
            <a:r>
              <a:rPr lang="it-IT" altLang="it-IT" sz="1600" b="1" dirty="0" err="1">
                <a:solidFill>
                  <a:schemeClr val="tx1">
                    <a:lumMod val="75000"/>
                    <a:lumOff val="25000"/>
                  </a:schemeClr>
                </a:solidFill>
                <a:latin typeface="Century Gothic" panose="020B0502020202020204" pitchFamily="34" charset="0"/>
                <a:cs typeface="Arial" panose="020B0604020202020204" pitchFamily="34" charset="0"/>
              </a:rPr>
              <a:t>Ld</a:t>
            </a:r>
            <a:r>
              <a:rPr lang="it-IT" altLang="it-IT" sz="1600" b="1" dirty="0">
                <a:solidFill>
                  <a:schemeClr val="tx1">
                    <a:lumMod val="75000"/>
                    <a:lumOff val="25000"/>
                  </a:schemeClr>
                </a:solidFill>
                <a:latin typeface="Century Gothic" panose="020B0502020202020204" pitchFamily="34" charset="0"/>
                <a:cs typeface="Arial" panose="020B0604020202020204" pitchFamily="34" charset="0"/>
              </a:rPr>
              <a:t>) + Liquidità Immediate (Li) – Passività correnti (Pb)</a:t>
            </a:r>
          </a:p>
        </p:txBody>
      </p:sp>
      <p:sp>
        <p:nvSpPr>
          <p:cNvPr id="3" name="Rettangolo 2">
            <a:extLst>
              <a:ext uri="{FF2B5EF4-FFF2-40B4-BE49-F238E27FC236}">
                <a16:creationId xmlns:a16="http://schemas.microsoft.com/office/drawing/2014/main" id="{825F2F2E-4DAA-4745-9106-2CA60E817E8D}"/>
              </a:ext>
            </a:extLst>
          </p:cNvPr>
          <p:cNvSpPr/>
          <p:nvPr/>
        </p:nvSpPr>
        <p:spPr>
          <a:xfrm>
            <a:off x="178789" y="681945"/>
            <a:ext cx="3638299" cy="338554"/>
          </a:xfrm>
          <a:prstGeom prst="rect">
            <a:avLst/>
          </a:prstGeom>
        </p:spPr>
        <p:txBody>
          <a:bodyPr wrap="square">
            <a:spAutoFit/>
          </a:bodyPr>
          <a:lstStyle/>
          <a:p>
            <a:pPr marL="0" lvl="1" fontAlgn="base">
              <a:spcBef>
                <a:spcPct val="50000"/>
              </a:spcBef>
              <a:spcAft>
                <a:spcPct val="0"/>
              </a:spcAft>
              <a:buClr>
                <a:srgbClr val="008000"/>
              </a:buClr>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È dato dalla seguente differenza: </a:t>
            </a:r>
          </a:p>
        </p:txBody>
      </p:sp>
      <p:sp>
        <p:nvSpPr>
          <p:cNvPr id="5" name="Rettangolo 4">
            <a:extLst>
              <a:ext uri="{FF2B5EF4-FFF2-40B4-BE49-F238E27FC236}">
                <a16:creationId xmlns:a16="http://schemas.microsoft.com/office/drawing/2014/main" id="{1D2600F9-78FD-47E9-A25C-0372582FC716}"/>
              </a:ext>
            </a:extLst>
          </p:cNvPr>
          <p:cNvSpPr/>
          <p:nvPr/>
        </p:nvSpPr>
        <p:spPr>
          <a:xfrm>
            <a:off x="178789" y="1826432"/>
            <a:ext cx="6719518" cy="338554"/>
          </a:xfrm>
          <a:prstGeom prst="rect">
            <a:avLst/>
          </a:prstGeom>
        </p:spPr>
        <p:txBody>
          <a:bodyPr wrap="square">
            <a:spAutoFit/>
          </a:bodyPr>
          <a:lstStyle/>
          <a:p>
            <a:r>
              <a:rPr lang="it-IT" sz="1600" dirty="0">
                <a:solidFill>
                  <a:schemeClr val="tx1">
                    <a:lumMod val="75000"/>
                    <a:lumOff val="25000"/>
                  </a:schemeClr>
                </a:solidFill>
                <a:latin typeface="Century Gothic" panose="020B0502020202020204" pitchFamily="34" charset="0"/>
              </a:rPr>
              <a:t>È  calcolato anche con la seguente seconda versione:</a:t>
            </a:r>
          </a:p>
        </p:txBody>
      </p:sp>
      <p:sp>
        <p:nvSpPr>
          <p:cNvPr id="6" name="Rettangolo 5">
            <a:extLst>
              <a:ext uri="{FF2B5EF4-FFF2-40B4-BE49-F238E27FC236}">
                <a16:creationId xmlns:a16="http://schemas.microsoft.com/office/drawing/2014/main" id="{A83AB34D-542F-4C0B-82DC-0C4C470C1A6D}"/>
              </a:ext>
            </a:extLst>
          </p:cNvPr>
          <p:cNvSpPr/>
          <p:nvPr/>
        </p:nvSpPr>
        <p:spPr>
          <a:xfrm>
            <a:off x="287338" y="2500851"/>
            <a:ext cx="7682268" cy="338554"/>
          </a:xfrm>
          <a:prstGeom prst="rect">
            <a:avLst/>
          </a:prstGeom>
          <a:ln>
            <a:solidFill>
              <a:schemeClr val="bg1"/>
            </a:solidFill>
          </a:ln>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it-IT" sz="1600" b="1" dirty="0">
                <a:solidFill>
                  <a:schemeClr val="tx1">
                    <a:lumMod val="75000"/>
                    <a:lumOff val="25000"/>
                  </a:schemeClr>
                </a:solidFill>
                <a:latin typeface="Century Gothic" panose="020B0502020202020204" pitchFamily="34" charset="0"/>
              </a:rPr>
              <a:t>Liquidità immediate (Li) – Passività correnti (Pb)</a:t>
            </a:r>
          </a:p>
        </p:txBody>
      </p:sp>
    </p:spTree>
    <p:extLst>
      <p:ext uri="{BB962C8B-B14F-4D97-AF65-F5344CB8AC3E}">
        <p14:creationId xmlns:p14="http://schemas.microsoft.com/office/powerpoint/2010/main" val="214963625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Il </a:t>
            </a:r>
            <a:r>
              <a:rPr lang="it-IT" b="1" cap="all" dirty="0" err="1">
                <a:solidFill>
                  <a:srgbClr val="002060"/>
                </a:solidFill>
                <a:latin typeface="Century Gothic" panose="020B0502020202020204" pitchFamily="34" charset="0"/>
              </a:rPr>
              <a:t>ccn</a:t>
            </a:r>
            <a:r>
              <a:rPr lang="it-IT" b="1" cap="all" dirty="0">
                <a:solidFill>
                  <a:srgbClr val="002060"/>
                </a:solidFill>
                <a:latin typeface="Century Gothic" panose="020B0502020202020204" pitchFamily="34" charset="0"/>
              </a:rPr>
              <a:t> e il margine di tesoreria</a:t>
            </a:r>
          </a:p>
        </p:txBody>
      </p:sp>
      <p:grpSp>
        <p:nvGrpSpPr>
          <p:cNvPr id="58" name="Gruppo 57">
            <a:extLst>
              <a:ext uri="{FF2B5EF4-FFF2-40B4-BE49-F238E27FC236}">
                <a16:creationId xmlns:a16="http://schemas.microsoft.com/office/drawing/2014/main" id="{2674182A-502B-45B4-A070-5783DF427451}"/>
              </a:ext>
            </a:extLst>
          </p:cNvPr>
          <p:cNvGrpSpPr/>
          <p:nvPr/>
        </p:nvGrpSpPr>
        <p:grpSpPr>
          <a:xfrm>
            <a:off x="430619" y="1297698"/>
            <a:ext cx="8282762" cy="3427371"/>
            <a:chOff x="106326" y="729959"/>
            <a:chExt cx="8962578" cy="3649774"/>
          </a:xfrm>
        </p:grpSpPr>
        <p:cxnSp>
          <p:nvCxnSpPr>
            <p:cNvPr id="10" name="Connettore a gomito 9">
              <a:extLst>
                <a:ext uri="{FF2B5EF4-FFF2-40B4-BE49-F238E27FC236}">
                  <a16:creationId xmlns:a16="http://schemas.microsoft.com/office/drawing/2014/main" id="{9E80D8B3-7E2D-4327-BB57-D47F06AD4B16}"/>
                </a:ext>
              </a:extLst>
            </p:cNvPr>
            <p:cNvCxnSpPr>
              <a:cxnSpLocks/>
            </p:cNvCxnSpPr>
            <p:nvPr/>
          </p:nvCxnSpPr>
          <p:spPr>
            <a:xfrm>
              <a:off x="1839546" y="1852753"/>
              <a:ext cx="5464906" cy="1124185"/>
            </a:xfrm>
            <a:prstGeom prst="bentConnector3">
              <a:avLst/>
            </a:prstGeom>
            <a:ln w="38100"/>
          </p:spPr>
          <p:style>
            <a:lnRef idx="1">
              <a:schemeClr val="accent1"/>
            </a:lnRef>
            <a:fillRef idx="0">
              <a:schemeClr val="accent1"/>
            </a:fillRef>
            <a:effectRef idx="0">
              <a:schemeClr val="accent1"/>
            </a:effectRef>
            <a:fontRef idx="minor">
              <a:schemeClr val="tx1"/>
            </a:fontRef>
          </p:style>
        </p:cxnSp>
        <p:cxnSp>
          <p:nvCxnSpPr>
            <p:cNvPr id="41" name="Connettore diritto 40">
              <a:extLst>
                <a:ext uri="{FF2B5EF4-FFF2-40B4-BE49-F238E27FC236}">
                  <a16:creationId xmlns:a16="http://schemas.microsoft.com/office/drawing/2014/main" id="{80164E8F-28E7-460C-B89F-88B3574BD7DD}"/>
                </a:ext>
              </a:extLst>
            </p:cNvPr>
            <p:cNvCxnSpPr>
              <a:cxnSpLocks/>
            </p:cNvCxnSpPr>
            <p:nvPr/>
          </p:nvCxnSpPr>
          <p:spPr>
            <a:xfrm>
              <a:off x="7304452" y="2465691"/>
              <a:ext cx="1764452" cy="10632"/>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13" name="Gruppo 12">
              <a:extLst>
                <a:ext uri="{FF2B5EF4-FFF2-40B4-BE49-F238E27FC236}">
                  <a16:creationId xmlns:a16="http://schemas.microsoft.com/office/drawing/2014/main" id="{837D6A83-7CED-4C34-9DBF-3567A2BCCF30}"/>
                </a:ext>
              </a:extLst>
            </p:cNvPr>
            <p:cNvGrpSpPr/>
            <p:nvPr/>
          </p:nvGrpSpPr>
          <p:grpSpPr>
            <a:xfrm>
              <a:off x="1836898" y="729959"/>
              <a:ext cx="5467554" cy="3649774"/>
              <a:chOff x="1400176" y="836613"/>
              <a:chExt cx="6556375" cy="4105275"/>
            </a:xfrm>
          </p:grpSpPr>
          <p:sp>
            <p:nvSpPr>
              <p:cNvPr id="14" name="Rectangle 5">
                <a:extLst>
                  <a:ext uri="{FF2B5EF4-FFF2-40B4-BE49-F238E27FC236}">
                    <a16:creationId xmlns:a16="http://schemas.microsoft.com/office/drawing/2014/main" id="{E127FB7B-D6FD-47B0-B059-372350E67C9B}"/>
                  </a:ext>
                </a:extLst>
              </p:cNvPr>
              <p:cNvSpPr>
                <a:spLocks noChangeArrowheads="1"/>
              </p:cNvSpPr>
              <p:nvPr/>
            </p:nvSpPr>
            <p:spPr bwMode="auto">
              <a:xfrm>
                <a:off x="4681538" y="1280576"/>
                <a:ext cx="3275012" cy="124618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200">
                    <a:solidFill>
                      <a:schemeClr val="tx1"/>
                    </a:solidFill>
                    <a:latin typeface="Century Gothic" panose="020B0502020202020204" pitchFamily="34" charset="0"/>
                    <a:cs typeface="Arial" panose="020B0604020202020204" pitchFamily="34" charset="0"/>
                  </a:rPr>
                  <a:t>Mezzi propri (MP)</a:t>
                </a:r>
                <a:br>
                  <a:rPr lang="it-IT" altLang="it-IT" sz="1200">
                    <a:solidFill>
                      <a:schemeClr val="tx1"/>
                    </a:solidFill>
                    <a:latin typeface="Century Gothic" panose="020B0502020202020204" pitchFamily="34" charset="0"/>
                    <a:cs typeface="Arial" panose="020B0604020202020204" pitchFamily="34" charset="0"/>
                  </a:rPr>
                </a:br>
                <a:r>
                  <a:rPr lang="it-IT" altLang="it-IT" sz="1100">
                    <a:solidFill>
                      <a:schemeClr val="tx1"/>
                    </a:solidFill>
                    <a:latin typeface="Century Gothic" panose="020B0502020202020204" pitchFamily="34" charset="0"/>
                    <a:cs typeface="Arial" panose="020B0604020202020204" pitchFamily="34" charset="0"/>
                  </a:rPr>
                  <a:t>(Patrimonio netto)</a:t>
                </a:r>
              </a:p>
            </p:txBody>
          </p:sp>
          <p:grpSp>
            <p:nvGrpSpPr>
              <p:cNvPr id="15" name="Group 8">
                <a:extLst>
                  <a:ext uri="{FF2B5EF4-FFF2-40B4-BE49-F238E27FC236}">
                    <a16:creationId xmlns:a16="http://schemas.microsoft.com/office/drawing/2014/main" id="{AD995CF1-2A82-4D41-8850-53413CEE6111}"/>
                  </a:ext>
                </a:extLst>
              </p:cNvPr>
              <p:cNvGrpSpPr>
                <a:grpSpLocks/>
              </p:cNvGrpSpPr>
              <p:nvPr/>
            </p:nvGrpSpPr>
            <p:grpSpPr bwMode="auto">
              <a:xfrm>
                <a:off x="1400176" y="836613"/>
                <a:ext cx="6556375" cy="4105275"/>
                <a:chOff x="882" y="838"/>
                <a:chExt cx="4130" cy="2620"/>
              </a:xfrm>
            </p:grpSpPr>
            <p:sp>
              <p:nvSpPr>
                <p:cNvPr id="16" name="Text Box 9">
                  <a:extLst>
                    <a:ext uri="{FF2B5EF4-FFF2-40B4-BE49-F238E27FC236}">
                      <a16:creationId xmlns:a16="http://schemas.microsoft.com/office/drawing/2014/main" id="{2920BB00-7940-4B91-9CFA-A6A8D9A01564}"/>
                    </a:ext>
                  </a:extLst>
                </p:cNvPr>
                <p:cNvSpPr txBox="1">
                  <a:spLocks noChangeArrowheads="1"/>
                </p:cNvSpPr>
                <p:nvPr/>
              </p:nvSpPr>
              <p:spPr bwMode="auto">
                <a:xfrm>
                  <a:off x="1429" y="838"/>
                  <a:ext cx="868"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4" rIns="91408" bIns="45704">
                  <a:spAutoFit/>
                </a:bodyPr>
                <a:lstStyle/>
                <a:p>
                  <a:pPr hangingPunct="1">
                    <a:lnSpc>
                      <a:spcPct val="100000"/>
                    </a:lnSpc>
                    <a:buClrTx/>
                    <a:buSzTx/>
                    <a:buFontTx/>
                    <a:buNone/>
                  </a:pPr>
                  <a:r>
                    <a:rPr lang="it-IT" altLang="it-IT" sz="1600" b="1" dirty="0">
                      <a:solidFill>
                        <a:schemeClr val="tx1">
                          <a:lumMod val="65000"/>
                          <a:lumOff val="35000"/>
                        </a:schemeClr>
                      </a:solidFill>
                      <a:latin typeface="Century Gothic" panose="020B0502020202020204" pitchFamily="34" charset="0"/>
                      <a:cs typeface="Arial" panose="020B0604020202020204" pitchFamily="34" charset="0"/>
                    </a:rPr>
                    <a:t>Impieghi</a:t>
                  </a:r>
                </a:p>
              </p:txBody>
            </p:sp>
            <p:sp>
              <p:nvSpPr>
                <p:cNvPr id="21" name="Text Box 10">
                  <a:extLst>
                    <a:ext uri="{FF2B5EF4-FFF2-40B4-BE49-F238E27FC236}">
                      <a16:creationId xmlns:a16="http://schemas.microsoft.com/office/drawing/2014/main" id="{36B9AB5E-EE79-4CFA-AD84-7AD025AAAB48}"/>
                    </a:ext>
                  </a:extLst>
                </p:cNvPr>
                <p:cNvSpPr txBox="1">
                  <a:spLocks noChangeArrowheads="1"/>
                </p:cNvSpPr>
                <p:nvPr/>
              </p:nvSpPr>
              <p:spPr bwMode="auto">
                <a:xfrm>
                  <a:off x="3745" y="845"/>
                  <a:ext cx="530" cy="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08" tIns="45704" rIns="91408" bIns="45704">
                  <a:spAutoFit/>
                </a:bodyPr>
                <a:lstStyle/>
                <a:p>
                  <a:pPr hangingPunct="1">
                    <a:lnSpc>
                      <a:spcPct val="100000"/>
                    </a:lnSpc>
                    <a:buClrTx/>
                    <a:buSzTx/>
                    <a:buFontTx/>
                    <a:buNone/>
                  </a:pPr>
                  <a:r>
                    <a:rPr lang="it-IT" altLang="it-IT" sz="1600" b="1" dirty="0">
                      <a:solidFill>
                        <a:schemeClr val="tx1">
                          <a:lumMod val="65000"/>
                          <a:lumOff val="35000"/>
                        </a:schemeClr>
                      </a:solidFill>
                      <a:latin typeface="Century Gothic" panose="020B0502020202020204" pitchFamily="34" charset="0"/>
                      <a:cs typeface="Arial" panose="020B0604020202020204" pitchFamily="34" charset="0"/>
                    </a:rPr>
                    <a:t>Fonti</a:t>
                  </a:r>
                </a:p>
              </p:txBody>
            </p:sp>
            <p:sp>
              <p:nvSpPr>
                <p:cNvPr id="22" name="Rectangle 11">
                  <a:extLst>
                    <a:ext uri="{FF2B5EF4-FFF2-40B4-BE49-F238E27FC236}">
                      <a16:creationId xmlns:a16="http://schemas.microsoft.com/office/drawing/2014/main" id="{CF63AA73-00AE-47FF-9F10-649C548AA68D}"/>
                    </a:ext>
                  </a:extLst>
                </p:cNvPr>
                <p:cNvSpPr>
                  <a:spLocks noChangeArrowheads="1"/>
                </p:cNvSpPr>
                <p:nvPr/>
              </p:nvSpPr>
              <p:spPr bwMode="auto">
                <a:xfrm>
                  <a:off x="882" y="1121"/>
                  <a:ext cx="2065" cy="52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r>
                    <a:rPr lang="it-IT" altLang="it-IT" sz="1200" dirty="0">
                      <a:solidFill>
                        <a:schemeClr val="tx1">
                          <a:lumMod val="65000"/>
                          <a:lumOff val="35000"/>
                        </a:schemeClr>
                      </a:solidFill>
                      <a:latin typeface="Century Gothic" panose="020B0502020202020204" pitchFamily="34" charset="0"/>
                      <a:cs typeface="Arial" panose="020B0604020202020204" pitchFamily="34" charset="0"/>
                    </a:rPr>
                    <a:t>Imm.ni </a:t>
                  </a:r>
                  <a:r>
                    <a:rPr lang="it-IT" altLang="it-IT" sz="1200" dirty="0" err="1">
                      <a:solidFill>
                        <a:schemeClr val="tx1">
                          <a:lumMod val="65000"/>
                          <a:lumOff val="35000"/>
                        </a:schemeClr>
                      </a:solidFill>
                      <a:latin typeface="Century Gothic" panose="020B0502020202020204" pitchFamily="34" charset="0"/>
                      <a:cs typeface="Arial" panose="020B0604020202020204" pitchFamily="34" charset="0"/>
                    </a:rPr>
                    <a:t>tec</a:t>
                  </a:r>
                  <a:r>
                    <a:rPr lang="it-IT" altLang="it-IT" sz="1200" dirty="0">
                      <a:solidFill>
                        <a:schemeClr val="tx1">
                          <a:lumMod val="65000"/>
                          <a:lumOff val="35000"/>
                        </a:schemeClr>
                      </a:solidFill>
                      <a:latin typeface="Century Gothic" panose="020B0502020202020204" pitchFamily="34" charset="0"/>
                      <a:cs typeface="Arial" panose="020B0604020202020204" pitchFamily="34" charset="0"/>
                    </a:rPr>
                    <a:t>. materiali (</a:t>
                  </a:r>
                  <a:r>
                    <a:rPr lang="it-IT" altLang="it-IT" sz="1200" dirty="0" err="1">
                      <a:solidFill>
                        <a:schemeClr val="tx1">
                          <a:lumMod val="65000"/>
                          <a:lumOff val="35000"/>
                        </a:schemeClr>
                      </a:solidFill>
                      <a:latin typeface="Century Gothic" panose="020B0502020202020204" pitchFamily="34" charset="0"/>
                      <a:cs typeface="Arial" panose="020B0604020202020204" pitchFamily="34" charset="0"/>
                    </a:rPr>
                    <a:t>Itm</a:t>
                  </a:r>
                  <a:r>
                    <a:rPr lang="it-IT" altLang="it-IT" sz="1200" dirty="0">
                      <a:solidFill>
                        <a:schemeClr val="tx1">
                          <a:lumMod val="65000"/>
                          <a:lumOff val="35000"/>
                        </a:schemeClr>
                      </a:solidFill>
                      <a:latin typeface="Century Gothic" panose="020B0502020202020204" pitchFamily="34" charset="0"/>
                      <a:cs typeface="Arial" panose="020B0604020202020204" pitchFamily="34" charset="0"/>
                    </a:rPr>
                    <a:t>)</a:t>
                  </a:r>
                </a:p>
                <a:p>
                  <a:pPr algn="ctr" defTabSz="914400" eaLnBrk="1" hangingPunct="1">
                    <a:lnSpc>
                      <a:spcPct val="90000"/>
                    </a:lnSpc>
                    <a:buClrTx/>
                    <a:buSzTx/>
                    <a:buFontTx/>
                    <a:buNone/>
                  </a:pPr>
                  <a:r>
                    <a:rPr lang="it-IT" altLang="it-IT" sz="1200" dirty="0">
                      <a:solidFill>
                        <a:schemeClr val="tx1">
                          <a:lumMod val="65000"/>
                          <a:lumOff val="35000"/>
                        </a:schemeClr>
                      </a:solidFill>
                      <a:latin typeface="Century Gothic" panose="020B0502020202020204" pitchFamily="34" charset="0"/>
                      <a:cs typeface="Arial" panose="020B0604020202020204" pitchFamily="34" charset="0"/>
                    </a:rPr>
                    <a:t>Imm.ni </a:t>
                  </a:r>
                  <a:r>
                    <a:rPr lang="it-IT" altLang="it-IT" sz="1200" dirty="0" err="1">
                      <a:solidFill>
                        <a:schemeClr val="tx1">
                          <a:lumMod val="65000"/>
                          <a:lumOff val="35000"/>
                        </a:schemeClr>
                      </a:solidFill>
                      <a:latin typeface="Century Gothic" panose="020B0502020202020204" pitchFamily="34" charset="0"/>
                      <a:cs typeface="Arial" panose="020B0604020202020204" pitchFamily="34" charset="0"/>
                    </a:rPr>
                    <a:t>tec</a:t>
                  </a:r>
                  <a:r>
                    <a:rPr lang="it-IT" altLang="it-IT" sz="1200" dirty="0">
                      <a:solidFill>
                        <a:schemeClr val="tx1">
                          <a:lumMod val="65000"/>
                          <a:lumOff val="35000"/>
                        </a:schemeClr>
                      </a:solidFill>
                      <a:latin typeface="Century Gothic" panose="020B0502020202020204" pitchFamily="34" charset="0"/>
                      <a:cs typeface="Arial" panose="020B0604020202020204" pitchFamily="34" charset="0"/>
                    </a:rPr>
                    <a:t>. immateriali (</a:t>
                  </a:r>
                  <a:r>
                    <a:rPr lang="it-IT" altLang="it-IT" sz="1200" dirty="0" err="1">
                      <a:solidFill>
                        <a:schemeClr val="tx1">
                          <a:lumMod val="65000"/>
                          <a:lumOff val="35000"/>
                        </a:schemeClr>
                      </a:solidFill>
                      <a:latin typeface="Century Gothic" panose="020B0502020202020204" pitchFamily="34" charset="0"/>
                      <a:cs typeface="Arial" panose="020B0604020202020204" pitchFamily="34" charset="0"/>
                    </a:rPr>
                    <a:t>Iti</a:t>
                  </a:r>
                  <a:r>
                    <a:rPr lang="it-IT" altLang="it-IT" sz="1200" dirty="0">
                      <a:solidFill>
                        <a:schemeClr val="tx1">
                          <a:lumMod val="65000"/>
                          <a:lumOff val="35000"/>
                        </a:schemeClr>
                      </a:solidFill>
                      <a:latin typeface="Century Gothic" panose="020B0502020202020204" pitchFamily="34" charset="0"/>
                      <a:cs typeface="Arial" panose="020B0604020202020204" pitchFamily="34" charset="0"/>
                    </a:rPr>
                    <a:t>)</a:t>
                  </a:r>
                </a:p>
                <a:p>
                  <a:pPr algn="ctr" defTabSz="914400" eaLnBrk="1" hangingPunct="1">
                    <a:lnSpc>
                      <a:spcPct val="90000"/>
                    </a:lnSpc>
                    <a:buClrTx/>
                    <a:buSzTx/>
                    <a:buFontTx/>
                    <a:buNone/>
                  </a:pPr>
                  <a:r>
                    <a:rPr lang="it-IT" altLang="it-IT" sz="1200" dirty="0">
                      <a:solidFill>
                        <a:schemeClr val="tx1">
                          <a:lumMod val="65000"/>
                          <a:lumOff val="35000"/>
                        </a:schemeClr>
                      </a:solidFill>
                      <a:latin typeface="Century Gothic" panose="020B0502020202020204" pitchFamily="34" charset="0"/>
                      <a:cs typeface="Arial" panose="020B0604020202020204" pitchFamily="34" charset="0"/>
                    </a:rPr>
                    <a:t>Imm.ni finanziarie (If)</a:t>
                  </a:r>
                </a:p>
              </p:txBody>
            </p:sp>
            <p:sp>
              <p:nvSpPr>
                <p:cNvPr id="23" name="Rectangle 12">
                  <a:extLst>
                    <a:ext uri="{FF2B5EF4-FFF2-40B4-BE49-F238E27FC236}">
                      <a16:creationId xmlns:a16="http://schemas.microsoft.com/office/drawing/2014/main" id="{30B34BC0-655F-47CE-9329-5B73B1FC5A21}"/>
                    </a:ext>
                  </a:extLst>
                </p:cNvPr>
                <p:cNvSpPr>
                  <a:spLocks noChangeArrowheads="1"/>
                </p:cNvSpPr>
                <p:nvPr/>
              </p:nvSpPr>
              <p:spPr bwMode="auto">
                <a:xfrm>
                  <a:off x="884" y="1639"/>
                  <a:ext cx="2065" cy="44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200" dirty="0">
                      <a:solidFill>
                        <a:schemeClr val="tx1">
                          <a:lumMod val="65000"/>
                          <a:lumOff val="35000"/>
                        </a:schemeClr>
                      </a:solidFill>
                      <a:latin typeface="Century Gothic" panose="020B0502020202020204" pitchFamily="34" charset="0"/>
                      <a:cs typeface="Arial" panose="020B0604020202020204" pitchFamily="34" charset="0"/>
                    </a:rPr>
                    <a:t>Disponibilità </a:t>
                  </a:r>
                </a:p>
                <a:p>
                  <a:pPr algn="ctr" defTabSz="914400" eaLnBrk="1" hangingPunct="1">
                    <a:lnSpc>
                      <a:spcPct val="100000"/>
                    </a:lnSpc>
                    <a:buClrTx/>
                    <a:buSzTx/>
                    <a:buFontTx/>
                    <a:buNone/>
                  </a:pPr>
                  <a:r>
                    <a:rPr lang="it-IT" altLang="it-IT" sz="1200" dirty="0">
                      <a:solidFill>
                        <a:schemeClr val="tx1">
                          <a:lumMod val="65000"/>
                          <a:lumOff val="35000"/>
                        </a:schemeClr>
                      </a:solidFill>
                      <a:latin typeface="Century Gothic" panose="020B0502020202020204" pitchFamily="34" charset="0"/>
                      <a:cs typeface="Arial" panose="020B0604020202020204" pitchFamily="34" charset="0"/>
                    </a:rPr>
                    <a:t>(Rimanenze, risconti attivi) (M)</a:t>
                  </a:r>
                </a:p>
              </p:txBody>
            </p:sp>
            <p:sp>
              <p:nvSpPr>
                <p:cNvPr id="24" name="Rectangle 13">
                  <a:extLst>
                    <a:ext uri="{FF2B5EF4-FFF2-40B4-BE49-F238E27FC236}">
                      <a16:creationId xmlns:a16="http://schemas.microsoft.com/office/drawing/2014/main" id="{48689CFB-E008-4AFA-A53E-F327C9CE9B84}"/>
                    </a:ext>
                  </a:extLst>
                </p:cNvPr>
                <p:cNvSpPr>
                  <a:spLocks noChangeArrowheads="1"/>
                </p:cNvSpPr>
                <p:nvPr/>
              </p:nvSpPr>
              <p:spPr bwMode="auto">
                <a:xfrm>
                  <a:off x="884" y="2084"/>
                  <a:ext cx="2065" cy="49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200">
                      <a:solidFill>
                        <a:schemeClr val="tx1">
                          <a:lumMod val="65000"/>
                          <a:lumOff val="35000"/>
                        </a:schemeClr>
                      </a:solidFill>
                      <a:latin typeface="Century Gothic" panose="020B0502020202020204" pitchFamily="34" charset="0"/>
                      <a:cs typeface="Arial" panose="020B0604020202020204" pitchFamily="34" charset="0"/>
                    </a:rPr>
                    <a:t>Liquidità differite (Ld)</a:t>
                  </a:r>
                </a:p>
              </p:txBody>
            </p:sp>
            <p:sp>
              <p:nvSpPr>
                <p:cNvPr id="25" name="Rectangle 14">
                  <a:extLst>
                    <a:ext uri="{FF2B5EF4-FFF2-40B4-BE49-F238E27FC236}">
                      <a16:creationId xmlns:a16="http://schemas.microsoft.com/office/drawing/2014/main" id="{BEC25C22-4187-438B-BC8A-4A0654BA493E}"/>
                    </a:ext>
                  </a:extLst>
                </p:cNvPr>
                <p:cNvSpPr>
                  <a:spLocks noChangeArrowheads="1"/>
                </p:cNvSpPr>
                <p:nvPr/>
              </p:nvSpPr>
              <p:spPr bwMode="auto">
                <a:xfrm>
                  <a:off x="884" y="2581"/>
                  <a:ext cx="2065" cy="43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200">
                      <a:solidFill>
                        <a:schemeClr val="tx1">
                          <a:lumMod val="65000"/>
                          <a:lumOff val="35000"/>
                        </a:schemeClr>
                      </a:solidFill>
                      <a:latin typeface="Century Gothic" panose="020B0502020202020204" pitchFamily="34" charset="0"/>
                      <a:cs typeface="Arial" panose="020B0604020202020204" pitchFamily="34" charset="0"/>
                    </a:rPr>
                    <a:t>Liquidità immediate (Li)</a:t>
                  </a:r>
                </a:p>
              </p:txBody>
            </p:sp>
            <p:sp>
              <p:nvSpPr>
                <p:cNvPr id="26" name="Rectangle 15">
                  <a:extLst>
                    <a:ext uri="{FF2B5EF4-FFF2-40B4-BE49-F238E27FC236}">
                      <a16:creationId xmlns:a16="http://schemas.microsoft.com/office/drawing/2014/main" id="{C9BFC3A7-DEF1-4854-9FFE-B9B856C55BBE}"/>
                    </a:ext>
                  </a:extLst>
                </p:cNvPr>
                <p:cNvSpPr>
                  <a:spLocks noChangeArrowheads="1"/>
                </p:cNvSpPr>
                <p:nvPr/>
              </p:nvSpPr>
              <p:spPr bwMode="auto">
                <a:xfrm>
                  <a:off x="884" y="3016"/>
                  <a:ext cx="2065" cy="44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200" b="1">
                      <a:solidFill>
                        <a:schemeClr val="tx1">
                          <a:lumMod val="65000"/>
                          <a:lumOff val="35000"/>
                        </a:schemeClr>
                      </a:solidFill>
                      <a:latin typeface="Century Gothic" panose="020B0502020202020204" pitchFamily="34" charset="0"/>
                      <a:cs typeface="Arial" panose="020B0604020202020204" pitchFamily="34" charset="0"/>
                    </a:rPr>
                    <a:t>Capitale investito (CI) (*)</a:t>
                  </a:r>
                </a:p>
              </p:txBody>
            </p:sp>
            <p:sp>
              <p:nvSpPr>
                <p:cNvPr id="27" name="Rectangle 16">
                  <a:extLst>
                    <a:ext uri="{FF2B5EF4-FFF2-40B4-BE49-F238E27FC236}">
                      <a16:creationId xmlns:a16="http://schemas.microsoft.com/office/drawing/2014/main" id="{52B263DF-1117-4BDF-8D6B-BD46307D28E1}"/>
                    </a:ext>
                  </a:extLst>
                </p:cNvPr>
                <p:cNvSpPr>
                  <a:spLocks noChangeArrowheads="1"/>
                </p:cNvSpPr>
                <p:nvPr/>
              </p:nvSpPr>
              <p:spPr bwMode="auto">
                <a:xfrm>
                  <a:off x="2949" y="1916"/>
                  <a:ext cx="2063" cy="53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200">
                      <a:solidFill>
                        <a:schemeClr val="tx1">
                          <a:lumMod val="65000"/>
                          <a:lumOff val="35000"/>
                        </a:schemeClr>
                      </a:solidFill>
                      <a:latin typeface="Century Gothic" panose="020B0502020202020204" pitchFamily="34" charset="0"/>
                      <a:cs typeface="Arial" panose="020B0604020202020204" pitchFamily="34" charset="0"/>
                    </a:rPr>
                    <a:t>Passività consolidate (Pml)</a:t>
                  </a:r>
                </a:p>
              </p:txBody>
            </p:sp>
            <p:sp>
              <p:nvSpPr>
                <p:cNvPr id="28" name="Rectangle 17">
                  <a:extLst>
                    <a:ext uri="{FF2B5EF4-FFF2-40B4-BE49-F238E27FC236}">
                      <a16:creationId xmlns:a16="http://schemas.microsoft.com/office/drawing/2014/main" id="{E2212A78-C0B8-4D1E-8891-407C88FEF92E}"/>
                    </a:ext>
                  </a:extLst>
                </p:cNvPr>
                <p:cNvSpPr>
                  <a:spLocks noChangeArrowheads="1"/>
                </p:cNvSpPr>
                <p:nvPr/>
              </p:nvSpPr>
              <p:spPr bwMode="auto">
                <a:xfrm>
                  <a:off x="2949" y="2450"/>
                  <a:ext cx="2063" cy="56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200">
                      <a:solidFill>
                        <a:schemeClr val="tx1">
                          <a:lumMod val="65000"/>
                          <a:lumOff val="35000"/>
                        </a:schemeClr>
                      </a:solidFill>
                      <a:latin typeface="Century Gothic" panose="020B0502020202020204" pitchFamily="34" charset="0"/>
                      <a:cs typeface="Arial" panose="020B0604020202020204" pitchFamily="34" charset="0"/>
                    </a:rPr>
                    <a:t>Passività correnti (Pb)</a:t>
                  </a:r>
                </a:p>
              </p:txBody>
            </p:sp>
            <p:sp>
              <p:nvSpPr>
                <p:cNvPr id="29" name="Rectangle 18">
                  <a:extLst>
                    <a:ext uri="{FF2B5EF4-FFF2-40B4-BE49-F238E27FC236}">
                      <a16:creationId xmlns:a16="http://schemas.microsoft.com/office/drawing/2014/main" id="{6CB415A3-A8FC-4DED-A8F1-FD68ACEFA24F}"/>
                    </a:ext>
                  </a:extLst>
                </p:cNvPr>
                <p:cNvSpPr>
                  <a:spLocks noChangeArrowheads="1"/>
                </p:cNvSpPr>
                <p:nvPr/>
              </p:nvSpPr>
              <p:spPr bwMode="auto">
                <a:xfrm>
                  <a:off x="2949" y="3016"/>
                  <a:ext cx="2063" cy="44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r>
                    <a:rPr lang="it-IT" altLang="it-IT" sz="1200" b="1">
                      <a:solidFill>
                        <a:schemeClr val="tx1">
                          <a:lumMod val="65000"/>
                          <a:lumOff val="35000"/>
                        </a:schemeClr>
                      </a:solidFill>
                      <a:latin typeface="Century Gothic" panose="020B0502020202020204" pitchFamily="34" charset="0"/>
                      <a:cs typeface="Arial" panose="020B0604020202020204" pitchFamily="34" charset="0"/>
                    </a:rPr>
                    <a:t>Capitale di finanziamento (CF)</a:t>
                  </a:r>
                </a:p>
              </p:txBody>
            </p:sp>
          </p:grpSp>
        </p:grpSp>
        <p:cxnSp>
          <p:nvCxnSpPr>
            <p:cNvPr id="43" name="Connettore diritto 42">
              <a:extLst>
                <a:ext uri="{FF2B5EF4-FFF2-40B4-BE49-F238E27FC236}">
                  <a16:creationId xmlns:a16="http://schemas.microsoft.com/office/drawing/2014/main" id="{C085FDB8-74F1-46DD-9D0B-1C7830275B22}"/>
                </a:ext>
              </a:extLst>
            </p:cNvPr>
            <p:cNvCxnSpPr>
              <a:cxnSpLocks/>
            </p:cNvCxnSpPr>
            <p:nvPr/>
          </p:nvCxnSpPr>
          <p:spPr>
            <a:xfrm>
              <a:off x="7304454" y="2975545"/>
              <a:ext cx="1764450" cy="139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4" name="Connettore diritto 43">
              <a:extLst>
                <a:ext uri="{FF2B5EF4-FFF2-40B4-BE49-F238E27FC236}">
                  <a16:creationId xmlns:a16="http://schemas.microsoft.com/office/drawing/2014/main" id="{EC2CC58B-478A-437D-8A34-848A544D7918}"/>
                </a:ext>
              </a:extLst>
            </p:cNvPr>
            <p:cNvCxnSpPr>
              <a:cxnSpLocks/>
            </p:cNvCxnSpPr>
            <p:nvPr/>
          </p:nvCxnSpPr>
          <p:spPr>
            <a:xfrm>
              <a:off x="106326" y="2966885"/>
              <a:ext cx="1733220"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5" name="Connettore diritto 44">
              <a:extLst>
                <a:ext uri="{FF2B5EF4-FFF2-40B4-BE49-F238E27FC236}">
                  <a16:creationId xmlns:a16="http://schemas.microsoft.com/office/drawing/2014/main" id="{7376D447-FE5C-485C-8258-F6D638145FE9}"/>
                </a:ext>
              </a:extLst>
            </p:cNvPr>
            <p:cNvCxnSpPr>
              <a:cxnSpLocks/>
            </p:cNvCxnSpPr>
            <p:nvPr/>
          </p:nvCxnSpPr>
          <p:spPr>
            <a:xfrm flipV="1">
              <a:off x="106326" y="1845787"/>
              <a:ext cx="1733220" cy="696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47" name="Connettore 2 46">
              <a:extLst>
                <a:ext uri="{FF2B5EF4-FFF2-40B4-BE49-F238E27FC236}">
                  <a16:creationId xmlns:a16="http://schemas.microsoft.com/office/drawing/2014/main" id="{1B7D6CD8-F3B0-4747-9C17-135988BB77CC}"/>
                </a:ext>
              </a:extLst>
            </p:cNvPr>
            <p:cNvCxnSpPr>
              <a:cxnSpLocks/>
            </p:cNvCxnSpPr>
            <p:nvPr/>
          </p:nvCxnSpPr>
          <p:spPr>
            <a:xfrm>
              <a:off x="7485321" y="2465691"/>
              <a:ext cx="0" cy="50119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49" name="CasellaDiTesto 48">
              <a:extLst>
                <a:ext uri="{FF2B5EF4-FFF2-40B4-BE49-F238E27FC236}">
                  <a16:creationId xmlns:a16="http://schemas.microsoft.com/office/drawing/2014/main" id="{DFA1B8C9-7627-42FE-9E8B-8E24FBE0CC13}"/>
                </a:ext>
              </a:extLst>
            </p:cNvPr>
            <p:cNvSpPr txBox="1"/>
            <p:nvPr/>
          </p:nvSpPr>
          <p:spPr>
            <a:xfrm>
              <a:off x="7644809" y="2476323"/>
              <a:ext cx="1424095" cy="523220"/>
            </a:xfrm>
            <a:prstGeom prst="rect">
              <a:avLst/>
            </a:prstGeom>
            <a:noFill/>
          </p:spPr>
          <p:txBody>
            <a:bodyPr wrap="square" rtlCol="0">
              <a:spAutoFit/>
            </a:bodyPr>
            <a:lstStyle/>
            <a:p>
              <a:pPr algn="ctr"/>
              <a:r>
                <a:rPr lang="it-IT" sz="1400" dirty="0">
                  <a:solidFill>
                    <a:schemeClr val="tx1">
                      <a:lumMod val="75000"/>
                      <a:lumOff val="25000"/>
                    </a:schemeClr>
                  </a:solidFill>
                  <a:latin typeface="Century Gothic" panose="020B0502020202020204" pitchFamily="34" charset="0"/>
                </a:rPr>
                <a:t>Margine di tesoreria</a:t>
              </a:r>
            </a:p>
          </p:txBody>
        </p:sp>
        <p:cxnSp>
          <p:nvCxnSpPr>
            <p:cNvPr id="50" name="Connettore 2 49">
              <a:extLst>
                <a:ext uri="{FF2B5EF4-FFF2-40B4-BE49-F238E27FC236}">
                  <a16:creationId xmlns:a16="http://schemas.microsoft.com/office/drawing/2014/main" id="{5B09AA60-B92A-463C-BFBF-14F6D905F18C}"/>
                </a:ext>
              </a:extLst>
            </p:cNvPr>
            <p:cNvCxnSpPr>
              <a:cxnSpLocks/>
            </p:cNvCxnSpPr>
            <p:nvPr/>
          </p:nvCxnSpPr>
          <p:spPr>
            <a:xfrm>
              <a:off x="1651591" y="1852753"/>
              <a:ext cx="0" cy="1114132"/>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sp>
          <p:nvSpPr>
            <p:cNvPr id="57" name="CasellaDiTesto 56">
              <a:extLst>
                <a:ext uri="{FF2B5EF4-FFF2-40B4-BE49-F238E27FC236}">
                  <a16:creationId xmlns:a16="http://schemas.microsoft.com/office/drawing/2014/main" id="{35353F68-4108-4187-9B07-9F2AB910DFAE}"/>
                </a:ext>
              </a:extLst>
            </p:cNvPr>
            <p:cNvSpPr txBox="1"/>
            <p:nvPr/>
          </p:nvSpPr>
          <p:spPr>
            <a:xfrm>
              <a:off x="610501" y="2205017"/>
              <a:ext cx="670376" cy="338554"/>
            </a:xfrm>
            <a:prstGeom prst="rect">
              <a:avLst/>
            </a:prstGeom>
            <a:noFill/>
          </p:spPr>
          <p:txBody>
            <a:bodyPr wrap="none" rtlCol="0">
              <a:spAutoFit/>
            </a:bodyPr>
            <a:lstStyle/>
            <a:p>
              <a:r>
                <a:rPr lang="it-IT" sz="1600" dirty="0">
                  <a:solidFill>
                    <a:schemeClr val="tx1">
                      <a:lumMod val="75000"/>
                      <a:lumOff val="25000"/>
                    </a:schemeClr>
                  </a:solidFill>
                  <a:latin typeface="Century Gothic" panose="020B0502020202020204" pitchFamily="34" charset="0"/>
                </a:rPr>
                <a:t>CCN</a:t>
              </a:r>
            </a:p>
          </p:txBody>
        </p:sp>
      </p:grpSp>
    </p:spTree>
    <p:extLst>
      <p:ext uri="{BB962C8B-B14F-4D97-AF65-F5344CB8AC3E}">
        <p14:creationId xmlns:p14="http://schemas.microsoft.com/office/powerpoint/2010/main" val="399716455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5- Quick ratio (quoziente di tesoreria, indice di liquidità)</a:t>
            </a:r>
          </a:p>
        </p:txBody>
      </p:sp>
      <p:sp>
        <p:nvSpPr>
          <p:cNvPr id="30" name="Text Box 2">
            <a:extLst>
              <a:ext uri="{FF2B5EF4-FFF2-40B4-BE49-F238E27FC236}">
                <a16:creationId xmlns:a16="http://schemas.microsoft.com/office/drawing/2014/main" id="{EA471869-73B9-44B4-8D2D-05C25D79F80D}"/>
              </a:ext>
            </a:extLst>
          </p:cNvPr>
          <p:cNvSpPr txBox="1">
            <a:spLocks noChangeArrowheads="1"/>
          </p:cNvSpPr>
          <p:nvPr/>
        </p:nvSpPr>
        <p:spPr bwMode="auto">
          <a:xfrm>
            <a:off x="539750" y="2133600"/>
            <a:ext cx="6553200"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449263" eaLnBrk="1" fontAlgn="base">
              <a:spcBef>
                <a:spcPct val="50000"/>
              </a:spcBef>
              <a:spcAft>
                <a:spcPct val="0"/>
              </a:spcAft>
            </a:pPr>
            <a:endParaRPr lang="it-IT" altLang="it-IT" sz="1800">
              <a:solidFill>
                <a:srgbClr val="000000"/>
              </a:solidFill>
              <a:cs typeface="Arial" panose="020B0604020202020204" pitchFamily="34" charset="0"/>
            </a:endParaRPr>
          </a:p>
        </p:txBody>
      </p:sp>
      <p:sp>
        <p:nvSpPr>
          <p:cNvPr id="31" name="Text Box 5">
            <a:extLst>
              <a:ext uri="{FF2B5EF4-FFF2-40B4-BE49-F238E27FC236}">
                <a16:creationId xmlns:a16="http://schemas.microsoft.com/office/drawing/2014/main" id="{80731894-B79F-4341-8748-46E811A0F5A3}"/>
              </a:ext>
            </a:extLst>
          </p:cNvPr>
          <p:cNvSpPr txBox="1">
            <a:spLocks noChangeArrowheads="1"/>
          </p:cNvSpPr>
          <p:nvPr/>
        </p:nvSpPr>
        <p:spPr bwMode="auto">
          <a:xfrm>
            <a:off x="395288" y="2416928"/>
            <a:ext cx="8424863" cy="10120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83000"/>
              </a:lnSpc>
              <a:spcBef>
                <a:spcPct val="0"/>
              </a:spcBef>
              <a:spcAft>
                <a:spcPct val="0"/>
              </a:spcAft>
              <a:buClr>
                <a:srgbClr val="000000"/>
              </a:buClr>
              <a:buSzPct val="100000"/>
              <a:buFont typeface="Arial" panose="020B0604020202020204" pitchFamily="34" charset="0"/>
              <a:buNone/>
            </a:pPr>
            <a:r>
              <a:rPr lang="it-IT" altLang="it-IT" sz="1800" dirty="0">
                <a:solidFill>
                  <a:schemeClr val="tx1">
                    <a:lumMod val="75000"/>
                    <a:lumOff val="25000"/>
                  </a:schemeClr>
                </a:solidFill>
                <a:latin typeface="Century Gothic" panose="020B0502020202020204" pitchFamily="34" charset="0"/>
              </a:rPr>
              <a:t>Il quoziente in oggetto è denominato “</a:t>
            </a:r>
            <a:r>
              <a:rPr lang="it-IT" altLang="it-IT" sz="1800" dirty="0" err="1">
                <a:solidFill>
                  <a:schemeClr val="tx1">
                    <a:lumMod val="75000"/>
                    <a:lumOff val="25000"/>
                  </a:schemeClr>
                </a:solidFill>
                <a:latin typeface="Century Gothic" panose="020B0502020202020204" pitchFamily="34" charset="0"/>
              </a:rPr>
              <a:t>quick</a:t>
            </a:r>
            <a:r>
              <a:rPr lang="it-IT" altLang="it-IT" sz="1800" dirty="0">
                <a:solidFill>
                  <a:schemeClr val="tx1">
                    <a:lumMod val="75000"/>
                    <a:lumOff val="25000"/>
                  </a:schemeClr>
                </a:solidFill>
                <a:latin typeface="Century Gothic" panose="020B0502020202020204" pitchFamily="34" charset="0"/>
              </a:rPr>
              <a:t> ratio” perché con l’espressione “</a:t>
            </a:r>
            <a:r>
              <a:rPr lang="it-IT" altLang="it-IT" sz="1800" dirty="0" err="1">
                <a:solidFill>
                  <a:schemeClr val="tx1">
                    <a:lumMod val="75000"/>
                    <a:lumOff val="25000"/>
                  </a:schemeClr>
                </a:solidFill>
                <a:latin typeface="Century Gothic" panose="020B0502020202020204" pitchFamily="34" charset="0"/>
              </a:rPr>
              <a:t>quick</a:t>
            </a:r>
            <a:r>
              <a:rPr lang="it-IT" altLang="it-IT" sz="1800" dirty="0">
                <a:solidFill>
                  <a:schemeClr val="tx1">
                    <a:lumMod val="75000"/>
                    <a:lumOff val="25000"/>
                  </a:schemeClr>
                </a:solidFill>
                <a:latin typeface="Century Gothic" panose="020B0502020202020204" pitchFamily="34" charset="0"/>
              </a:rPr>
              <a:t> assets” si usa designare il complesso delle attività liquide immediate e differite a breve termine destinate con priorità a soddisfare gli impegni finanziari legati al passivo corrente.</a:t>
            </a:r>
          </a:p>
        </p:txBody>
      </p:sp>
      <p:graphicFrame>
        <p:nvGraphicFramePr>
          <p:cNvPr id="32" name="Group 22">
            <a:extLst>
              <a:ext uri="{FF2B5EF4-FFF2-40B4-BE49-F238E27FC236}">
                <a16:creationId xmlns:a16="http://schemas.microsoft.com/office/drawing/2014/main" id="{A97C38B4-0494-4856-AAC4-053CAC7DD0BA}"/>
              </a:ext>
            </a:extLst>
          </p:cNvPr>
          <p:cNvGraphicFramePr>
            <a:graphicFrameLocks/>
          </p:cNvGraphicFramePr>
          <p:nvPr>
            <p:extLst>
              <p:ext uri="{D42A27DB-BD31-4B8C-83A1-F6EECF244321}">
                <p14:modId xmlns:p14="http://schemas.microsoft.com/office/powerpoint/2010/main" val="4226646549"/>
              </p:ext>
            </p:extLst>
          </p:nvPr>
        </p:nvGraphicFramePr>
        <p:xfrm>
          <a:off x="585732" y="763878"/>
          <a:ext cx="7972535" cy="815951"/>
        </p:xfrm>
        <a:graphic>
          <a:graphicData uri="http://schemas.openxmlformats.org/drawingml/2006/table">
            <a:tbl>
              <a:tblPr>
                <a:tableStyleId>{08FB837D-C827-4EFA-A057-4D05807E0F7C}</a:tableStyleId>
              </a:tblPr>
              <a:tblGrid>
                <a:gridCol w="2247393">
                  <a:extLst>
                    <a:ext uri="{9D8B030D-6E8A-4147-A177-3AD203B41FA5}">
                      <a16:colId xmlns:a16="http://schemas.microsoft.com/office/drawing/2014/main" val="2485420577"/>
                    </a:ext>
                  </a:extLst>
                </a:gridCol>
                <a:gridCol w="530300">
                  <a:extLst>
                    <a:ext uri="{9D8B030D-6E8A-4147-A177-3AD203B41FA5}">
                      <a16:colId xmlns:a16="http://schemas.microsoft.com/office/drawing/2014/main" val="2060433296"/>
                    </a:ext>
                  </a:extLst>
                </a:gridCol>
                <a:gridCol w="5194842">
                  <a:extLst>
                    <a:ext uri="{9D8B030D-6E8A-4147-A177-3AD203B41FA5}">
                      <a16:colId xmlns:a16="http://schemas.microsoft.com/office/drawing/2014/main" val="2363705055"/>
                    </a:ext>
                  </a:extLst>
                </a:gridCol>
              </a:tblGrid>
              <a:tr h="299632">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rgbClr val="C00000"/>
                          </a:solidFill>
                          <a:effectLst/>
                          <a:latin typeface="Century Gothic" panose="020B0502020202020204" pitchFamily="34" charset="0"/>
                        </a:rPr>
                        <a:t>Quick ratio</a:t>
                      </a:r>
                      <a:endPar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Liquidità differite + Liquidità immediate</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180406067"/>
                  </a:ext>
                </a:extLst>
              </a:tr>
              <a:tr h="296863">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effectLst/>
                        </a:rPr>
                        <a:t>=</a:t>
                      </a: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437114353"/>
                  </a:ext>
                </a:extLst>
              </a:tr>
              <a:tr h="201613">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Passività correnti</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4040647653"/>
                  </a:ext>
                </a:extLst>
              </a:tr>
            </a:tbl>
          </a:graphicData>
        </a:graphic>
      </p:graphicFrame>
      <p:sp>
        <p:nvSpPr>
          <p:cNvPr id="33" name="Text Box 18">
            <a:extLst>
              <a:ext uri="{FF2B5EF4-FFF2-40B4-BE49-F238E27FC236}">
                <a16:creationId xmlns:a16="http://schemas.microsoft.com/office/drawing/2014/main" id="{F4B0FA43-D6C2-4AC3-9016-529C1AD90A5D}"/>
              </a:ext>
            </a:extLst>
          </p:cNvPr>
          <p:cNvSpPr txBox="1">
            <a:spLocks noChangeArrowheads="1"/>
          </p:cNvSpPr>
          <p:nvPr/>
        </p:nvSpPr>
        <p:spPr bwMode="auto">
          <a:xfrm>
            <a:off x="395288" y="3868738"/>
            <a:ext cx="8424862" cy="189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3538" indent="-3635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93000"/>
              </a:lnSpc>
              <a:spcBef>
                <a:spcPct val="0"/>
              </a:spcBef>
              <a:spcAft>
                <a:spcPct val="0"/>
              </a:spcAft>
              <a:buClr>
                <a:srgbClr val="000000"/>
              </a:buClr>
              <a:buSzPct val="100000"/>
              <a:buFont typeface="Arial" panose="020B0604020202020204" pitchFamily="34" charset="0"/>
              <a:buChar char="•"/>
            </a:pPr>
            <a:r>
              <a:rPr lang="it-IT" altLang="it-IT" sz="1800" dirty="0">
                <a:solidFill>
                  <a:schemeClr val="tx1">
                    <a:lumMod val="75000"/>
                    <a:lumOff val="25000"/>
                  </a:schemeClr>
                </a:solidFill>
                <a:latin typeface="Century Gothic" panose="020B0502020202020204" pitchFamily="34" charset="0"/>
              </a:rPr>
              <a:t>Il </a:t>
            </a:r>
            <a:r>
              <a:rPr lang="it-IT" altLang="it-IT" sz="1800" b="1" i="1" dirty="0">
                <a:solidFill>
                  <a:srgbClr val="C00000"/>
                </a:solidFill>
                <a:latin typeface="Century Gothic" panose="020B0502020202020204" pitchFamily="34" charset="0"/>
              </a:rPr>
              <a:t>quoziente standard minimo</a:t>
            </a:r>
            <a:r>
              <a:rPr lang="it-IT" altLang="it-IT" sz="1800" dirty="0">
                <a:solidFill>
                  <a:srgbClr val="C00000"/>
                </a:solidFill>
                <a:latin typeface="Century Gothic" panose="020B0502020202020204" pitchFamily="34" charset="0"/>
              </a:rPr>
              <a:t> </a:t>
            </a:r>
            <a:r>
              <a:rPr lang="it-IT" altLang="it-IT" sz="1800" dirty="0">
                <a:solidFill>
                  <a:schemeClr val="tx1">
                    <a:lumMod val="75000"/>
                    <a:lumOff val="25000"/>
                  </a:schemeClr>
                </a:solidFill>
                <a:latin typeface="Century Gothic" panose="020B0502020202020204" pitchFamily="34" charset="0"/>
              </a:rPr>
              <a:t>dovrebbe essere, secondo la prassi internazionale, almeno pari a 1. Ciò vuol dire che la parte del circolante a più elevata mobilità dovrebbe essere almeno uguale alle passività correnti (il magazzino, pertanto, dovrebbe trovare copertura nelle fonti rigide del “capitale permanente”).</a:t>
            </a:r>
          </a:p>
          <a:p>
            <a:pPr algn="just" defTabSz="449263" eaLnBrk="1" fontAlgn="base">
              <a:lnSpc>
                <a:spcPct val="93000"/>
              </a:lnSpc>
              <a:spcBef>
                <a:spcPct val="0"/>
              </a:spcBef>
              <a:spcAft>
                <a:spcPct val="0"/>
              </a:spcAft>
              <a:buClr>
                <a:srgbClr val="000000"/>
              </a:buClr>
              <a:buSzPct val="100000"/>
              <a:buFont typeface="Arial" panose="020B0604020202020204" pitchFamily="34" charset="0"/>
              <a:buChar char="•"/>
            </a:pPr>
            <a:r>
              <a:rPr lang="it-IT" altLang="it-IT" sz="1800" dirty="0">
                <a:solidFill>
                  <a:schemeClr val="tx1">
                    <a:lumMod val="75000"/>
                    <a:lumOff val="25000"/>
                  </a:schemeClr>
                </a:solidFill>
                <a:latin typeface="Century Gothic" panose="020B0502020202020204" pitchFamily="34" charset="0"/>
              </a:rPr>
              <a:t>Al di là del valore standard minimo, l’equilibrio va ricercato di volta in volta nel sistema dei valori della data azienda.</a:t>
            </a:r>
          </a:p>
        </p:txBody>
      </p:sp>
      <p:sp>
        <p:nvSpPr>
          <p:cNvPr id="34" name="Text Box 19">
            <a:extLst>
              <a:ext uri="{FF2B5EF4-FFF2-40B4-BE49-F238E27FC236}">
                <a16:creationId xmlns:a16="http://schemas.microsoft.com/office/drawing/2014/main" id="{9FA20E38-C811-402B-915E-7CEAF3F75A6A}"/>
              </a:ext>
            </a:extLst>
          </p:cNvPr>
          <p:cNvSpPr txBox="1">
            <a:spLocks noChangeArrowheads="1"/>
          </p:cNvSpPr>
          <p:nvPr/>
        </p:nvSpPr>
        <p:spPr bwMode="auto">
          <a:xfrm>
            <a:off x="395288" y="3484563"/>
            <a:ext cx="8424862" cy="3499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3538" indent="-3635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93000"/>
              </a:lnSpc>
              <a:spcBef>
                <a:spcPct val="0"/>
              </a:spcBef>
              <a:spcAft>
                <a:spcPct val="0"/>
              </a:spcAft>
              <a:buClr>
                <a:srgbClr val="000000"/>
              </a:buClr>
              <a:buSzPct val="100000"/>
              <a:buFont typeface="Arial" panose="020B0604020202020204" pitchFamily="34" charset="0"/>
              <a:buChar char="•"/>
            </a:pPr>
            <a:r>
              <a:rPr lang="it-IT" altLang="it-IT" sz="1800" dirty="0">
                <a:solidFill>
                  <a:schemeClr val="tx1">
                    <a:lumMod val="75000"/>
                    <a:lumOff val="25000"/>
                  </a:schemeClr>
                </a:solidFill>
                <a:latin typeface="Century Gothic" panose="020B0502020202020204" pitchFamily="34" charset="0"/>
              </a:rPr>
              <a:t>E’ noto anche come “acid test ratio” o “</a:t>
            </a:r>
            <a:r>
              <a:rPr lang="it-IT" altLang="it-IT" sz="1800" dirty="0" err="1">
                <a:solidFill>
                  <a:schemeClr val="tx1">
                    <a:lumMod val="75000"/>
                    <a:lumOff val="25000"/>
                  </a:schemeClr>
                </a:solidFill>
                <a:latin typeface="Century Gothic" panose="020B0502020202020204" pitchFamily="34" charset="0"/>
              </a:rPr>
              <a:t>liquidity</a:t>
            </a:r>
            <a:r>
              <a:rPr lang="it-IT" altLang="it-IT" sz="1800" dirty="0">
                <a:solidFill>
                  <a:schemeClr val="tx1">
                    <a:lumMod val="75000"/>
                    <a:lumOff val="25000"/>
                  </a:schemeClr>
                </a:solidFill>
                <a:latin typeface="Century Gothic" panose="020B0502020202020204" pitchFamily="34" charset="0"/>
              </a:rPr>
              <a:t> ratio”.</a:t>
            </a:r>
          </a:p>
        </p:txBody>
      </p:sp>
    </p:spTree>
    <p:extLst>
      <p:ext uri="{BB962C8B-B14F-4D97-AF65-F5344CB8AC3E}">
        <p14:creationId xmlns:p14="http://schemas.microsoft.com/office/powerpoint/2010/main" val="2214052111"/>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fontScale="85000" lnSpcReduction="10000"/>
          </a:bodyPr>
          <a:lstStyle/>
          <a:p>
            <a:r>
              <a:rPr lang="it-IT" b="1" cap="all" dirty="0">
                <a:solidFill>
                  <a:srgbClr val="002060"/>
                </a:solidFill>
                <a:latin typeface="Century Gothic" panose="020B0502020202020204" pitchFamily="34" charset="0"/>
              </a:rPr>
              <a:t>6- Cash ratio Quoziente di tesoreria-indice di liquidità (versione “restrittiva”)</a:t>
            </a:r>
          </a:p>
        </p:txBody>
      </p:sp>
      <p:graphicFrame>
        <p:nvGraphicFramePr>
          <p:cNvPr id="11" name="Group 19">
            <a:extLst>
              <a:ext uri="{FF2B5EF4-FFF2-40B4-BE49-F238E27FC236}">
                <a16:creationId xmlns:a16="http://schemas.microsoft.com/office/drawing/2014/main" id="{04792CCA-856E-4128-916F-160948A3F6FE}"/>
              </a:ext>
            </a:extLst>
          </p:cNvPr>
          <p:cNvGraphicFramePr>
            <a:graphicFrameLocks/>
          </p:cNvGraphicFramePr>
          <p:nvPr/>
        </p:nvGraphicFramePr>
        <p:xfrm>
          <a:off x="457200" y="701132"/>
          <a:ext cx="8229600" cy="771144"/>
        </p:xfrm>
        <a:graphic>
          <a:graphicData uri="http://schemas.openxmlformats.org/drawingml/2006/table">
            <a:tbl>
              <a:tblPr>
                <a:tableStyleId>{08FB837D-C827-4EFA-A057-4D05807E0F7C}</a:tableStyleId>
              </a:tblPr>
              <a:tblGrid>
                <a:gridCol w="2530475">
                  <a:extLst>
                    <a:ext uri="{9D8B030D-6E8A-4147-A177-3AD203B41FA5}">
                      <a16:colId xmlns:a16="http://schemas.microsoft.com/office/drawing/2014/main" val="1293605839"/>
                    </a:ext>
                  </a:extLst>
                </a:gridCol>
                <a:gridCol w="596900">
                  <a:extLst>
                    <a:ext uri="{9D8B030D-6E8A-4147-A177-3AD203B41FA5}">
                      <a16:colId xmlns:a16="http://schemas.microsoft.com/office/drawing/2014/main" val="1539617157"/>
                    </a:ext>
                  </a:extLst>
                </a:gridCol>
                <a:gridCol w="5102225">
                  <a:extLst>
                    <a:ext uri="{9D8B030D-6E8A-4147-A177-3AD203B41FA5}">
                      <a16:colId xmlns:a16="http://schemas.microsoft.com/office/drawing/2014/main" val="3890578947"/>
                    </a:ext>
                  </a:extLst>
                </a:gridCol>
              </a:tblGrid>
              <a:tr h="201613">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rgbClr val="C00000"/>
                          </a:solidFill>
                          <a:effectLst/>
                          <a:latin typeface="Century Gothic" panose="020B0502020202020204" pitchFamily="34" charset="0"/>
                        </a:rPr>
                        <a:t>Cash ratio</a:t>
                      </a:r>
                      <a:endPar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2000" b="1" u="none" strike="noStrike" cap="none" normalizeH="0" baseline="0" dirty="0">
                          <a:ln>
                            <a:noFill/>
                          </a:ln>
                          <a:solidFill>
                            <a:schemeClr val="tx1">
                              <a:lumMod val="75000"/>
                              <a:lumOff val="25000"/>
                            </a:schemeClr>
                          </a:solidFill>
                          <a:effectLst/>
                          <a:latin typeface="Century Gothic" panose="020B0502020202020204" pitchFamily="34" charset="0"/>
                        </a:rPr>
                        <a:t>Liquidità immediate</a:t>
                      </a:r>
                      <a:endPar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4116311280"/>
                  </a:ext>
                </a:extLst>
              </a:tr>
              <a:tr h="233363">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2000" b="1"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20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2000" b="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82130220"/>
                  </a:ext>
                </a:extLst>
              </a:tr>
              <a:tr h="173038">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20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2000" b="1" u="none" strike="noStrike" cap="none" normalizeH="0" baseline="0" dirty="0">
                          <a:ln>
                            <a:noFill/>
                          </a:ln>
                          <a:solidFill>
                            <a:schemeClr val="tx1">
                              <a:lumMod val="75000"/>
                              <a:lumOff val="25000"/>
                            </a:schemeClr>
                          </a:solidFill>
                          <a:effectLst/>
                          <a:latin typeface="Century Gothic" panose="020B0502020202020204" pitchFamily="34" charset="0"/>
                        </a:rPr>
                        <a:t>Passività correnti</a:t>
                      </a:r>
                      <a:endParaRPr kumimoji="0" lang="it-IT" altLang="it-IT" sz="20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900723296"/>
                  </a:ext>
                </a:extLst>
              </a:tr>
            </a:tbl>
          </a:graphicData>
        </a:graphic>
      </p:graphicFrame>
      <p:sp>
        <p:nvSpPr>
          <p:cNvPr id="12" name="Text Box 17">
            <a:extLst>
              <a:ext uri="{FF2B5EF4-FFF2-40B4-BE49-F238E27FC236}">
                <a16:creationId xmlns:a16="http://schemas.microsoft.com/office/drawing/2014/main" id="{DFAADBBD-DDAD-4CF5-8F5C-ECF909925DCF}"/>
              </a:ext>
            </a:extLst>
          </p:cNvPr>
          <p:cNvSpPr txBox="1">
            <a:spLocks noChangeArrowheads="1"/>
          </p:cNvSpPr>
          <p:nvPr/>
        </p:nvSpPr>
        <p:spPr bwMode="auto">
          <a:xfrm>
            <a:off x="457200" y="1951672"/>
            <a:ext cx="8424862" cy="2954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93000"/>
              </a:lnSpc>
              <a:spcBef>
                <a:spcPct val="0"/>
              </a:spcBef>
              <a:spcAft>
                <a:spcPct val="0"/>
              </a:spcAft>
              <a:buClr>
                <a:srgbClr val="000000"/>
              </a:buClr>
              <a:buSzPct val="100000"/>
              <a:buFont typeface="Arial" panose="020B0604020202020204" pitchFamily="34" charset="0"/>
              <a:buNone/>
            </a:pPr>
            <a:r>
              <a:rPr lang="it-IT" altLang="it-IT" sz="2000" dirty="0">
                <a:solidFill>
                  <a:schemeClr val="tx1">
                    <a:lumMod val="75000"/>
                    <a:lumOff val="25000"/>
                  </a:schemeClr>
                </a:solidFill>
                <a:latin typeface="Century Gothic" panose="020B0502020202020204" pitchFamily="34" charset="0"/>
              </a:rPr>
              <a:t>Il quoziente è indicativo della quota di impegni a breve scadenza che l’azienda sarebbe immediatamente in grado di fronteggiare attingendo alle proprie risorse liquide.</a:t>
            </a:r>
          </a:p>
          <a:p>
            <a:pPr algn="just" defTabSz="449263" eaLnBrk="1" fontAlgn="base">
              <a:lnSpc>
                <a:spcPct val="93000"/>
              </a:lnSpc>
              <a:spcBef>
                <a:spcPct val="0"/>
              </a:spcBef>
              <a:spcAft>
                <a:spcPct val="0"/>
              </a:spcAft>
              <a:buClr>
                <a:srgbClr val="000000"/>
              </a:buClr>
              <a:buSzPct val="100000"/>
              <a:buFont typeface="Arial" panose="020B0604020202020204" pitchFamily="34" charset="0"/>
              <a:buNone/>
            </a:pPr>
            <a:endParaRPr lang="it-IT" altLang="it-IT" sz="2000" dirty="0">
              <a:solidFill>
                <a:schemeClr val="tx1">
                  <a:lumMod val="75000"/>
                  <a:lumOff val="25000"/>
                </a:schemeClr>
              </a:solidFill>
              <a:latin typeface="Century Gothic" panose="020B0502020202020204" pitchFamily="34" charset="0"/>
            </a:endParaRPr>
          </a:p>
          <a:p>
            <a:pPr algn="just" defTabSz="449263" eaLnBrk="1" fontAlgn="base">
              <a:lnSpc>
                <a:spcPct val="93000"/>
              </a:lnSpc>
              <a:spcBef>
                <a:spcPct val="0"/>
              </a:spcBef>
              <a:spcAft>
                <a:spcPct val="0"/>
              </a:spcAft>
              <a:buClr>
                <a:srgbClr val="000000"/>
              </a:buClr>
              <a:buSzPct val="100000"/>
              <a:buFont typeface="Arial" panose="020B0604020202020204" pitchFamily="34" charset="0"/>
              <a:buNone/>
            </a:pPr>
            <a:r>
              <a:rPr lang="it-IT" altLang="it-IT" sz="2000" dirty="0">
                <a:solidFill>
                  <a:schemeClr val="tx1">
                    <a:lumMod val="75000"/>
                    <a:lumOff val="25000"/>
                  </a:schemeClr>
                </a:solidFill>
                <a:latin typeface="Century Gothic" panose="020B0502020202020204" pitchFamily="34" charset="0"/>
              </a:rPr>
              <a:t>Tale quoziente può assumere un valore maggiore, uguale o minore di 1.</a:t>
            </a:r>
          </a:p>
          <a:p>
            <a:pPr algn="just" defTabSz="449263" eaLnBrk="1" fontAlgn="base">
              <a:lnSpc>
                <a:spcPct val="93000"/>
              </a:lnSpc>
              <a:spcBef>
                <a:spcPct val="0"/>
              </a:spcBef>
              <a:spcAft>
                <a:spcPct val="0"/>
              </a:spcAft>
              <a:buClr>
                <a:srgbClr val="000000"/>
              </a:buClr>
              <a:buSzPct val="100000"/>
              <a:buFont typeface="Arial" panose="020B0604020202020204" pitchFamily="34" charset="0"/>
              <a:buNone/>
            </a:pPr>
            <a:endParaRPr lang="it-IT" altLang="it-IT" sz="2000" dirty="0">
              <a:solidFill>
                <a:schemeClr val="tx1">
                  <a:lumMod val="75000"/>
                  <a:lumOff val="25000"/>
                </a:schemeClr>
              </a:solidFill>
              <a:latin typeface="Century Gothic" panose="020B0502020202020204" pitchFamily="34" charset="0"/>
            </a:endParaRPr>
          </a:p>
          <a:p>
            <a:pPr algn="just" defTabSz="449263" eaLnBrk="1" fontAlgn="base">
              <a:lnSpc>
                <a:spcPct val="93000"/>
              </a:lnSpc>
              <a:spcBef>
                <a:spcPct val="0"/>
              </a:spcBef>
              <a:spcAft>
                <a:spcPct val="0"/>
              </a:spcAft>
              <a:buClr>
                <a:srgbClr val="000000"/>
              </a:buClr>
              <a:buSzPct val="100000"/>
              <a:buFont typeface="Arial" panose="020B0604020202020204" pitchFamily="34" charset="0"/>
              <a:buNone/>
            </a:pPr>
            <a:r>
              <a:rPr lang="it-IT" altLang="it-IT" sz="2000" dirty="0">
                <a:solidFill>
                  <a:schemeClr val="tx1">
                    <a:lumMod val="75000"/>
                    <a:lumOff val="25000"/>
                  </a:schemeClr>
                </a:solidFill>
                <a:latin typeface="Century Gothic" panose="020B0502020202020204" pitchFamily="34" charset="0"/>
              </a:rPr>
              <a:t>E’ molto raro che l’indicatore si avvicini e/o addirittura superi l’unità, dato che non conviene detenere liquidità in misura tale da uguagliare l’esposizione di breve periodo.</a:t>
            </a:r>
          </a:p>
        </p:txBody>
      </p:sp>
    </p:spTree>
    <p:extLst>
      <p:ext uri="{BB962C8B-B14F-4D97-AF65-F5344CB8AC3E}">
        <p14:creationId xmlns:p14="http://schemas.microsoft.com/office/powerpoint/2010/main" val="2317992978"/>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7- liquidità netta</a:t>
            </a:r>
          </a:p>
        </p:txBody>
      </p:sp>
      <p:sp>
        <p:nvSpPr>
          <p:cNvPr id="14" name="Rectangle 4">
            <a:extLst>
              <a:ext uri="{FF2B5EF4-FFF2-40B4-BE49-F238E27FC236}">
                <a16:creationId xmlns:a16="http://schemas.microsoft.com/office/drawing/2014/main" id="{E64AE418-F01A-4D29-9686-77C96B29BF79}"/>
              </a:ext>
            </a:extLst>
          </p:cNvPr>
          <p:cNvSpPr>
            <a:spLocks noChangeArrowheads="1"/>
          </p:cNvSpPr>
          <p:nvPr/>
        </p:nvSpPr>
        <p:spPr bwMode="auto">
          <a:xfrm>
            <a:off x="543134" y="2261651"/>
            <a:ext cx="8274294" cy="1773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468313" indent="-311150"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fontAlgn="base">
              <a:spcBef>
                <a:spcPct val="50000"/>
              </a:spcBef>
              <a:spcAft>
                <a:spcPct val="0"/>
              </a:spcAft>
            </a:pPr>
            <a:r>
              <a:rPr lang="it-IT" altLang="it-IT" sz="2000" dirty="0">
                <a:solidFill>
                  <a:srgbClr val="000000"/>
                </a:solidFill>
                <a:latin typeface="Century Gothic" panose="020B0502020202020204" pitchFamily="34" charset="0"/>
                <a:cs typeface="Arial" panose="020B0604020202020204" pitchFamily="34" charset="0"/>
              </a:rPr>
              <a:t>Esprime la posizione netta di breve termine verso il sistema bancario, considerando che l’azienda può avere più conti presso gli istituti di credito con saldi di segno opposto. </a:t>
            </a:r>
          </a:p>
          <a:p>
            <a:pPr eaLnBrk="1" fontAlgn="base">
              <a:spcBef>
                <a:spcPct val="50000"/>
              </a:spcBef>
              <a:spcAft>
                <a:spcPct val="0"/>
              </a:spcAft>
            </a:pPr>
            <a:r>
              <a:rPr lang="it-IT" altLang="it-IT" sz="2000" dirty="0">
                <a:solidFill>
                  <a:srgbClr val="000000"/>
                </a:solidFill>
                <a:latin typeface="Century Gothic" panose="020B0502020202020204" pitchFamily="34" charset="0"/>
                <a:cs typeface="Arial" panose="020B0604020202020204" pitchFamily="34" charset="0"/>
              </a:rPr>
              <a:t>Tale grandezza assume rilievo soprattutto come risorsa in base a cui costruire il rendiconto finanziario.</a:t>
            </a:r>
          </a:p>
        </p:txBody>
      </p:sp>
      <p:sp>
        <p:nvSpPr>
          <p:cNvPr id="3" name="Rettangolo 2">
            <a:extLst>
              <a:ext uri="{FF2B5EF4-FFF2-40B4-BE49-F238E27FC236}">
                <a16:creationId xmlns:a16="http://schemas.microsoft.com/office/drawing/2014/main" id="{05860FA5-5AED-412D-8DD6-205B04BAA471}"/>
              </a:ext>
            </a:extLst>
          </p:cNvPr>
          <p:cNvSpPr/>
          <p:nvPr/>
        </p:nvSpPr>
        <p:spPr>
          <a:xfrm>
            <a:off x="308344" y="603989"/>
            <a:ext cx="7687340" cy="415498"/>
          </a:xfrm>
          <a:prstGeom prst="rect">
            <a:avLst/>
          </a:prstGeom>
        </p:spPr>
        <p:txBody>
          <a:bodyPr wrap="square">
            <a:spAutoFit/>
          </a:bodyPr>
          <a:lstStyle/>
          <a:p>
            <a:pPr marL="157163" lvl="1" fontAlgn="base">
              <a:spcBef>
                <a:spcPct val="50000"/>
              </a:spcBef>
              <a:spcAft>
                <a:spcPct val="0"/>
              </a:spcAft>
              <a:buClr>
                <a:srgbClr val="008000"/>
              </a:buClr>
            </a:pPr>
            <a:r>
              <a:rPr lang="it-IT" altLang="it-IT" sz="2100" dirty="0">
                <a:solidFill>
                  <a:schemeClr val="tx1">
                    <a:lumMod val="75000"/>
                    <a:lumOff val="25000"/>
                  </a:schemeClr>
                </a:solidFill>
                <a:latin typeface="Century Gothic" panose="020B0502020202020204" pitchFamily="34" charset="0"/>
                <a:cs typeface="Arial" panose="020B0604020202020204" pitchFamily="34" charset="0"/>
              </a:rPr>
              <a:t>È dato dalla seguente differenza: </a:t>
            </a:r>
          </a:p>
        </p:txBody>
      </p:sp>
      <p:sp>
        <p:nvSpPr>
          <p:cNvPr id="5" name="Rettangolo 4">
            <a:extLst>
              <a:ext uri="{FF2B5EF4-FFF2-40B4-BE49-F238E27FC236}">
                <a16:creationId xmlns:a16="http://schemas.microsoft.com/office/drawing/2014/main" id="{BC931DEC-67EC-4F0A-B562-002B1F9C3DC5}"/>
              </a:ext>
            </a:extLst>
          </p:cNvPr>
          <p:cNvSpPr/>
          <p:nvPr/>
        </p:nvSpPr>
        <p:spPr>
          <a:xfrm>
            <a:off x="552893" y="1345330"/>
            <a:ext cx="8070109" cy="400110"/>
          </a:xfrm>
          <a:prstGeom prst="rect">
            <a:avLst/>
          </a:prstGeom>
        </p:spPr>
        <p:style>
          <a:lnRef idx="1">
            <a:schemeClr val="accent6"/>
          </a:lnRef>
          <a:fillRef idx="2">
            <a:schemeClr val="accent6"/>
          </a:fillRef>
          <a:effectRef idx="1">
            <a:schemeClr val="accent6"/>
          </a:effectRef>
          <a:fontRef idx="minor">
            <a:schemeClr val="dk1"/>
          </a:fontRef>
        </p:style>
        <p:txBody>
          <a:bodyPr wrap="square">
            <a:spAutoFit/>
          </a:bodyPr>
          <a:lstStyle/>
          <a:p>
            <a:pPr lvl="1" algn="ctr" fontAlgn="base">
              <a:spcBef>
                <a:spcPct val="0"/>
              </a:spcBef>
              <a:spcAft>
                <a:spcPct val="0"/>
              </a:spcAft>
              <a:buClr>
                <a:srgbClr val="008000"/>
              </a:buClr>
            </a:pPr>
            <a:r>
              <a:rPr lang="it-IT" altLang="it-IT" sz="2000" b="1" dirty="0">
                <a:solidFill>
                  <a:srgbClr val="C00000"/>
                </a:solidFill>
                <a:latin typeface="Century Gothic" panose="020B0502020202020204" pitchFamily="34" charset="0"/>
                <a:cs typeface="Arial" panose="020B0604020202020204" pitchFamily="34" charset="0"/>
              </a:rPr>
              <a:t>Liquidità netta </a:t>
            </a:r>
            <a:r>
              <a:rPr lang="it-IT" altLang="it-IT" sz="2000" b="1" dirty="0">
                <a:solidFill>
                  <a:schemeClr val="tx1">
                    <a:lumMod val="75000"/>
                    <a:lumOff val="25000"/>
                  </a:schemeClr>
                </a:solidFill>
                <a:latin typeface="Century Gothic" panose="020B0502020202020204" pitchFamily="34" charset="0"/>
                <a:cs typeface="Arial" panose="020B0604020202020204" pitchFamily="34" charset="0"/>
              </a:rPr>
              <a:t>= Liquidità immediate (Li)– Liquidità negative</a:t>
            </a:r>
          </a:p>
        </p:txBody>
      </p:sp>
    </p:spTree>
    <p:extLst>
      <p:ext uri="{BB962C8B-B14F-4D97-AF65-F5344CB8AC3E}">
        <p14:creationId xmlns:p14="http://schemas.microsoft.com/office/powerpoint/2010/main" val="3713451718"/>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8- analisi del ciclo monetario della gestione</a:t>
            </a:r>
          </a:p>
        </p:txBody>
      </p:sp>
      <p:sp>
        <p:nvSpPr>
          <p:cNvPr id="8" name="Line 4">
            <a:extLst>
              <a:ext uri="{FF2B5EF4-FFF2-40B4-BE49-F238E27FC236}">
                <a16:creationId xmlns:a16="http://schemas.microsoft.com/office/drawing/2014/main" id="{3193CCD2-6AAB-43CE-94D2-687001F712C6}"/>
              </a:ext>
            </a:extLst>
          </p:cNvPr>
          <p:cNvSpPr>
            <a:spLocks noChangeShapeType="1"/>
          </p:cNvSpPr>
          <p:nvPr/>
        </p:nvSpPr>
        <p:spPr bwMode="auto">
          <a:xfrm>
            <a:off x="611188" y="2276475"/>
            <a:ext cx="8137525" cy="0"/>
          </a:xfrm>
          <a:prstGeom prst="line">
            <a:avLst/>
          </a:prstGeom>
          <a:noFill/>
          <a:ln w="38100">
            <a:solidFill>
              <a:srgbClr val="000000"/>
            </a:solidFill>
            <a:round/>
            <a:headEnd/>
            <a:tailEnd type="triangle" w="med" len="med"/>
          </a:ln>
          <a:extLst>
            <a:ext uri="{909E8E84-426E-40DD-AFC4-6F175D3DCCD1}">
              <a14:hiddenFill xmlns:a14="http://schemas.microsoft.com/office/drawing/2010/main">
                <a:noFill/>
              </a14:hiddenFill>
            </a:ext>
          </a:extLst>
        </p:spPr>
        <p:txBody>
          <a:bodyPr wrap="none"/>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10" name="Line 6">
            <a:extLst>
              <a:ext uri="{FF2B5EF4-FFF2-40B4-BE49-F238E27FC236}">
                <a16:creationId xmlns:a16="http://schemas.microsoft.com/office/drawing/2014/main" id="{65CAD9BF-A60B-4404-8BE1-267F7512A744}"/>
              </a:ext>
            </a:extLst>
          </p:cNvPr>
          <p:cNvSpPr>
            <a:spLocks noChangeShapeType="1"/>
          </p:cNvSpPr>
          <p:nvPr/>
        </p:nvSpPr>
        <p:spPr bwMode="auto">
          <a:xfrm>
            <a:off x="1042988" y="2170113"/>
            <a:ext cx="0" cy="21590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13" name="Line 7">
            <a:extLst>
              <a:ext uri="{FF2B5EF4-FFF2-40B4-BE49-F238E27FC236}">
                <a16:creationId xmlns:a16="http://schemas.microsoft.com/office/drawing/2014/main" id="{0E7DAEE6-072A-492E-B6E9-C7ACEE3CD07F}"/>
              </a:ext>
            </a:extLst>
          </p:cNvPr>
          <p:cNvSpPr>
            <a:spLocks noChangeShapeType="1"/>
          </p:cNvSpPr>
          <p:nvPr/>
        </p:nvSpPr>
        <p:spPr bwMode="auto">
          <a:xfrm>
            <a:off x="2700338" y="2170113"/>
            <a:ext cx="0" cy="21590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14" name="Line 8">
            <a:extLst>
              <a:ext uri="{FF2B5EF4-FFF2-40B4-BE49-F238E27FC236}">
                <a16:creationId xmlns:a16="http://schemas.microsoft.com/office/drawing/2014/main" id="{3071CD3F-4D79-4F11-89C8-3F93673F5F3C}"/>
              </a:ext>
            </a:extLst>
          </p:cNvPr>
          <p:cNvSpPr>
            <a:spLocks noChangeShapeType="1"/>
          </p:cNvSpPr>
          <p:nvPr/>
        </p:nvSpPr>
        <p:spPr bwMode="auto">
          <a:xfrm>
            <a:off x="4570413" y="2170113"/>
            <a:ext cx="0" cy="21590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15" name="Line 9">
            <a:extLst>
              <a:ext uri="{FF2B5EF4-FFF2-40B4-BE49-F238E27FC236}">
                <a16:creationId xmlns:a16="http://schemas.microsoft.com/office/drawing/2014/main" id="{0AD98491-558A-4273-BBB6-10C3169DE703}"/>
              </a:ext>
            </a:extLst>
          </p:cNvPr>
          <p:cNvSpPr>
            <a:spLocks noChangeShapeType="1"/>
          </p:cNvSpPr>
          <p:nvPr/>
        </p:nvSpPr>
        <p:spPr bwMode="auto">
          <a:xfrm>
            <a:off x="6372225" y="2170113"/>
            <a:ext cx="0" cy="250825"/>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16" name="Text Box 10">
            <a:extLst>
              <a:ext uri="{FF2B5EF4-FFF2-40B4-BE49-F238E27FC236}">
                <a16:creationId xmlns:a16="http://schemas.microsoft.com/office/drawing/2014/main" id="{973DEA0F-BF52-4EC9-88BB-3A34E8D575AD}"/>
              </a:ext>
            </a:extLst>
          </p:cNvPr>
          <p:cNvSpPr txBox="1">
            <a:spLocks noChangeArrowheads="1"/>
          </p:cNvSpPr>
          <p:nvPr/>
        </p:nvSpPr>
        <p:spPr bwMode="auto">
          <a:xfrm>
            <a:off x="358775" y="981075"/>
            <a:ext cx="136683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449263" eaLnBrk="1" fontAlgn="base">
              <a:lnSpc>
                <a:spcPct val="83000"/>
              </a:lnSpc>
              <a:spcBef>
                <a:spcPct val="50000"/>
              </a:spcBef>
              <a:spcAft>
                <a:spcPct val="0"/>
              </a:spcAft>
              <a:buClr>
                <a:srgbClr val="000000"/>
              </a:buClr>
              <a:buSzPct val="100000"/>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Acquisto dei fattori produttivi</a:t>
            </a:r>
          </a:p>
        </p:txBody>
      </p:sp>
      <p:cxnSp>
        <p:nvCxnSpPr>
          <p:cNvPr id="17" name="AutoShape 11">
            <a:extLst>
              <a:ext uri="{FF2B5EF4-FFF2-40B4-BE49-F238E27FC236}">
                <a16:creationId xmlns:a16="http://schemas.microsoft.com/office/drawing/2014/main" id="{B12A5EA2-91AE-45D6-8C4B-73124176BEAE}"/>
              </a:ext>
            </a:extLst>
          </p:cNvPr>
          <p:cNvCxnSpPr>
            <a:cxnSpLocks noChangeShapeType="1"/>
            <a:stCxn id="16" idx="2"/>
            <a:endCxn id="10" idx="0"/>
          </p:cNvCxnSpPr>
          <p:nvPr/>
        </p:nvCxnSpPr>
        <p:spPr bwMode="auto">
          <a:xfrm>
            <a:off x="1042988" y="1682750"/>
            <a:ext cx="0" cy="473075"/>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18" name="Text Box 12">
            <a:extLst>
              <a:ext uri="{FF2B5EF4-FFF2-40B4-BE49-F238E27FC236}">
                <a16:creationId xmlns:a16="http://schemas.microsoft.com/office/drawing/2014/main" id="{CAFC6E63-A762-4AF5-AA0B-442BB56E2A64}"/>
              </a:ext>
            </a:extLst>
          </p:cNvPr>
          <p:cNvSpPr txBox="1">
            <a:spLocks noChangeArrowheads="1"/>
          </p:cNvSpPr>
          <p:nvPr/>
        </p:nvSpPr>
        <p:spPr bwMode="auto">
          <a:xfrm>
            <a:off x="1117600" y="2898055"/>
            <a:ext cx="136683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449263" eaLnBrk="1" fontAlgn="base">
              <a:lnSpc>
                <a:spcPct val="83000"/>
              </a:lnSpc>
              <a:spcBef>
                <a:spcPct val="50000"/>
              </a:spcBef>
              <a:spcAft>
                <a:spcPct val="0"/>
              </a:spcAft>
              <a:buClr>
                <a:srgbClr val="000000"/>
              </a:buClr>
              <a:buSzPct val="100000"/>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Pagamento degli acquisti</a:t>
            </a:r>
          </a:p>
        </p:txBody>
      </p:sp>
      <p:sp>
        <p:nvSpPr>
          <p:cNvPr id="19" name="Text Box 13">
            <a:extLst>
              <a:ext uri="{FF2B5EF4-FFF2-40B4-BE49-F238E27FC236}">
                <a16:creationId xmlns:a16="http://schemas.microsoft.com/office/drawing/2014/main" id="{221C8B10-4FF8-4793-A6AA-B3D1E4F4A9C2}"/>
              </a:ext>
            </a:extLst>
          </p:cNvPr>
          <p:cNvSpPr txBox="1">
            <a:spLocks noChangeArrowheads="1"/>
          </p:cNvSpPr>
          <p:nvPr/>
        </p:nvSpPr>
        <p:spPr bwMode="auto">
          <a:xfrm>
            <a:off x="1187450" y="1706563"/>
            <a:ext cx="1366838"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449263" eaLnBrk="1" fontAlgn="base">
              <a:lnSpc>
                <a:spcPct val="83000"/>
              </a:lnSpc>
              <a:spcBef>
                <a:spcPct val="50000"/>
              </a:spcBef>
              <a:spcAft>
                <a:spcPct val="0"/>
              </a:spcAft>
              <a:buClr>
                <a:srgbClr val="000000"/>
              </a:buClr>
              <a:buSzPct val="100000"/>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Magazzino materie</a:t>
            </a:r>
          </a:p>
        </p:txBody>
      </p:sp>
      <p:sp>
        <p:nvSpPr>
          <p:cNvPr id="20" name="Text Box 14">
            <a:extLst>
              <a:ext uri="{FF2B5EF4-FFF2-40B4-BE49-F238E27FC236}">
                <a16:creationId xmlns:a16="http://schemas.microsoft.com/office/drawing/2014/main" id="{20B978A3-BC9B-444F-BA52-55CB8059CB30}"/>
              </a:ext>
            </a:extLst>
          </p:cNvPr>
          <p:cNvSpPr txBox="1">
            <a:spLocks noChangeArrowheads="1"/>
          </p:cNvSpPr>
          <p:nvPr/>
        </p:nvSpPr>
        <p:spPr bwMode="auto">
          <a:xfrm>
            <a:off x="2989263" y="1838325"/>
            <a:ext cx="1366837" cy="29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449263" eaLnBrk="1" fontAlgn="base">
              <a:lnSpc>
                <a:spcPct val="83000"/>
              </a:lnSpc>
              <a:spcBef>
                <a:spcPct val="50000"/>
              </a:spcBef>
              <a:spcAft>
                <a:spcPct val="0"/>
              </a:spcAft>
              <a:buClr>
                <a:srgbClr val="000000"/>
              </a:buClr>
              <a:buSzPct val="100000"/>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Produzione</a:t>
            </a:r>
          </a:p>
        </p:txBody>
      </p:sp>
      <p:sp>
        <p:nvSpPr>
          <p:cNvPr id="21" name="Text Box 15">
            <a:extLst>
              <a:ext uri="{FF2B5EF4-FFF2-40B4-BE49-F238E27FC236}">
                <a16:creationId xmlns:a16="http://schemas.microsoft.com/office/drawing/2014/main" id="{E2BD54EA-5B7E-4599-B86E-9F934105C0DD}"/>
              </a:ext>
            </a:extLst>
          </p:cNvPr>
          <p:cNvSpPr txBox="1">
            <a:spLocks noChangeArrowheads="1"/>
          </p:cNvSpPr>
          <p:nvPr/>
        </p:nvSpPr>
        <p:spPr bwMode="auto">
          <a:xfrm>
            <a:off x="4859338" y="1700213"/>
            <a:ext cx="136683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449263" eaLnBrk="1" fontAlgn="base">
              <a:lnSpc>
                <a:spcPct val="83000"/>
              </a:lnSpc>
              <a:spcBef>
                <a:spcPct val="50000"/>
              </a:spcBef>
              <a:spcAft>
                <a:spcPct val="0"/>
              </a:spcAft>
              <a:buClr>
                <a:srgbClr val="000000"/>
              </a:buClr>
              <a:buSzPct val="100000"/>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Magazzino prodotti</a:t>
            </a:r>
          </a:p>
        </p:txBody>
      </p:sp>
      <p:sp>
        <p:nvSpPr>
          <p:cNvPr id="22" name="Text Box 16">
            <a:extLst>
              <a:ext uri="{FF2B5EF4-FFF2-40B4-BE49-F238E27FC236}">
                <a16:creationId xmlns:a16="http://schemas.microsoft.com/office/drawing/2014/main" id="{175D296F-B4D8-4BF3-B268-D652EC59E4F3}"/>
              </a:ext>
            </a:extLst>
          </p:cNvPr>
          <p:cNvSpPr txBox="1">
            <a:spLocks noChangeArrowheads="1"/>
          </p:cNvSpPr>
          <p:nvPr/>
        </p:nvSpPr>
        <p:spPr bwMode="auto">
          <a:xfrm>
            <a:off x="5726113" y="981075"/>
            <a:ext cx="136683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449263" eaLnBrk="1" fontAlgn="base">
              <a:lnSpc>
                <a:spcPct val="83000"/>
              </a:lnSpc>
              <a:spcBef>
                <a:spcPct val="50000"/>
              </a:spcBef>
              <a:spcAft>
                <a:spcPct val="0"/>
              </a:spcAft>
              <a:buClr>
                <a:srgbClr val="000000"/>
              </a:buClr>
              <a:buSzPct val="100000"/>
              <a:buFont typeface="Arial" panose="020B0604020202020204" pitchFamily="34" charset="0"/>
              <a:buNone/>
            </a:pPr>
            <a:r>
              <a:rPr lang="it-IT" altLang="it-IT" sz="1600">
                <a:solidFill>
                  <a:schemeClr val="tx1">
                    <a:lumMod val="75000"/>
                    <a:lumOff val="25000"/>
                  </a:schemeClr>
                </a:solidFill>
                <a:latin typeface="Century Gothic" panose="020B0502020202020204" pitchFamily="34" charset="0"/>
              </a:rPr>
              <a:t>Vendita di beni o servizi</a:t>
            </a:r>
          </a:p>
        </p:txBody>
      </p:sp>
      <p:sp>
        <p:nvSpPr>
          <p:cNvPr id="23" name="Text Box 17">
            <a:extLst>
              <a:ext uri="{FF2B5EF4-FFF2-40B4-BE49-F238E27FC236}">
                <a16:creationId xmlns:a16="http://schemas.microsoft.com/office/drawing/2014/main" id="{AE235212-37BC-4EDB-ABA5-0A4173D1F951}"/>
              </a:ext>
            </a:extLst>
          </p:cNvPr>
          <p:cNvSpPr txBox="1">
            <a:spLocks noChangeArrowheads="1"/>
          </p:cNvSpPr>
          <p:nvPr/>
        </p:nvSpPr>
        <p:spPr bwMode="auto">
          <a:xfrm>
            <a:off x="6604839" y="2970436"/>
            <a:ext cx="1639048" cy="501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449263" eaLnBrk="1" fontAlgn="base">
              <a:lnSpc>
                <a:spcPct val="83000"/>
              </a:lnSpc>
              <a:spcBef>
                <a:spcPct val="50000"/>
              </a:spcBef>
              <a:spcAft>
                <a:spcPct val="0"/>
              </a:spcAft>
              <a:buClr>
                <a:srgbClr val="000000"/>
              </a:buClr>
              <a:buSzPct val="100000"/>
              <a:buFont typeface="Arial" panose="020B0604020202020204" pitchFamily="34" charset="0"/>
              <a:buNone/>
            </a:pPr>
            <a:r>
              <a:rPr lang="it-IT" altLang="it-IT" sz="1600" dirty="0">
                <a:solidFill>
                  <a:schemeClr val="tx1">
                    <a:lumMod val="75000"/>
                    <a:lumOff val="25000"/>
                  </a:schemeClr>
                </a:solidFill>
                <a:latin typeface="Century Gothic" panose="020B0502020202020204" pitchFamily="34" charset="0"/>
              </a:rPr>
              <a:t>Incasso delle vendite</a:t>
            </a:r>
          </a:p>
        </p:txBody>
      </p:sp>
      <p:sp>
        <p:nvSpPr>
          <p:cNvPr id="25" name="Line 19">
            <a:extLst>
              <a:ext uri="{FF2B5EF4-FFF2-40B4-BE49-F238E27FC236}">
                <a16:creationId xmlns:a16="http://schemas.microsoft.com/office/drawing/2014/main" id="{603ED7E3-B7F0-4434-9392-F0FD5CE94A94}"/>
              </a:ext>
            </a:extLst>
          </p:cNvPr>
          <p:cNvSpPr>
            <a:spLocks noChangeShapeType="1"/>
          </p:cNvSpPr>
          <p:nvPr/>
        </p:nvSpPr>
        <p:spPr bwMode="auto">
          <a:xfrm flipV="1">
            <a:off x="7317476" y="2668672"/>
            <a:ext cx="0" cy="35877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cxnSp>
        <p:nvCxnSpPr>
          <p:cNvPr id="26" name="AutoShape 20">
            <a:extLst>
              <a:ext uri="{FF2B5EF4-FFF2-40B4-BE49-F238E27FC236}">
                <a16:creationId xmlns:a16="http://schemas.microsoft.com/office/drawing/2014/main" id="{1E93AD34-67AB-45D9-BBC8-DB973539738A}"/>
              </a:ext>
            </a:extLst>
          </p:cNvPr>
          <p:cNvCxnSpPr>
            <a:cxnSpLocks noChangeShapeType="1"/>
          </p:cNvCxnSpPr>
          <p:nvPr/>
        </p:nvCxnSpPr>
        <p:spPr bwMode="auto">
          <a:xfrm>
            <a:off x="6372225" y="1628775"/>
            <a:ext cx="0" cy="473075"/>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
        <p:nvSpPr>
          <p:cNvPr id="27" name="Line 21">
            <a:extLst>
              <a:ext uri="{FF2B5EF4-FFF2-40B4-BE49-F238E27FC236}">
                <a16:creationId xmlns:a16="http://schemas.microsoft.com/office/drawing/2014/main" id="{2AB614FB-D598-4D7F-955F-2ABA441C72F6}"/>
              </a:ext>
            </a:extLst>
          </p:cNvPr>
          <p:cNvSpPr>
            <a:spLocks noChangeShapeType="1"/>
          </p:cNvSpPr>
          <p:nvPr/>
        </p:nvSpPr>
        <p:spPr bwMode="auto">
          <a:xfrm>
            <a:off x="1619250" y="1341438"/>
            <a:ext cx="4321175"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28" name="Text Box 22">
            <a:extLst>
              <a:ext uri="{FF2B5EF4-FFF2-40B4-BE49-F238E27FC236}">
                <a16:creationId xmlns:a16="http://schemas.microsoft.com/office/drawing/2014/main" id="{8C63CF1E-F263-4DB0-8917-835F26C21874}"/>
              </a:ext>
            </a:extLst>
          </p:cNvPr>
          <p:cNvSpPr txBox="1">
            <a:spLocks noChangeArrowheads="1"/>
          </p:cNvSpPr>
          <p:nvPr/>
        </p:nvSpPr>
        <p:spPr bwMode="auto">
          <a:xfrm>
            <a:off x="2627313" y="1165225"/>
            <a:ext cx="2592387" cy="319088"/>
          </a:xfrm>
          <a:prstGeom prst="rect">
            <a:avLst/>
          </a:prstGeom>
          <a:ln/>
        </p:spPr>
        <p:style>
          <a:lnRef idx="1">
            <a:schemeClr val="accent5"/>
          </a:lnRef>
          <a:fillRef idx="2">
            <a:schemeClr val="accent5"/>
          </a:fillRef>
          <a:effectRef idx="1">
            <a:schemeClr val="accent5"/>
          </a:effectRef>
          <a:fontRef idx="minor">
            <a:schemeClr val="dk1"/>
          </a:fontRef>
        </p:style>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5000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dirty="0">
                <a:ln>
                  <a:noFill/>
                </a:ln>
                <a:solidFill>
                  <a:srgbClr val="993300"/>
                </a:solidFill>
                <a:effectLst/>
                <a:uLnTx/>
                <a:uFillTx/>
                <a:latin typeface="Century Gothic" panose="020B0502020202020204" pitchFamily="34" charset="0"/>
              </a:rPr>
              <a:t>CICLO ECONOMICO</a:t>
            </a:r>
          </a:p>
        </p:txBody>
      </p:sp>
      <p:sp>
        <p:nvSpPr>
          <p:cNvPr id="29" name="Line 23">
            <a:extLst>
              <a:ext uri="{FF2B5EF4-FFF2-40B4-BE49-F238E27FC236}">
                <a16:creationId xmlns:a16="http://schemas.microsoft.com/office/drawing/2014/main" id="{53D317DE-188E-4BCA-B8DD-B791A3FDAB2F}"/>
              </a:ext>
            </a:extLst>
          </p:cNvPr>
          <p:cNvSpPr>
            <a:spLocks noChangeShapeType="1"/>
          </p:cNvSpPr>
          <p:nvPr/>
        </p:nvSpPr>
        <p:spPr bwMode="auto">
          <a:xfrm>
            <a:off x="2339975" y="3141663"/>
            <a:ext cx="4321175" cy="0"/>
          </a:xfrm>
          <a:prstGeom prst="line">
            <a:avLst/>
          </a:prstGeom>
          <a:noFill/>
          <a:ln w="9525">
            <a:solidFill>
              <a:srgbClr val="000000"/>
            </a:solidFill>
            <a:round/>
            <a:headEnd type="triangle" w="med" len="med"/>
            <a:tailEnd type="triangle" w="med" len="me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30" name="Text Box 24">
            <a:extLst>
              <a:ext uri="{FF2B5EF4-FFF2-40B4-BE49-F238E27FC236}">
                <a16:creationId xmlns:a16="http://schemas.microsoft.com/office/drawing/2014/main" id="{122B3581-AA8B-4E26-8A7D-46027A90954B}"/>
              </a:ext>
            </a:extLst>
          </p:cNvPr>
          <p:cNvSpPr txBox="1">
            <a:spLocks noChangeArrowheads="1"/>
          </p:cNvSpPr>
          <p:nvPr/>
        </p:nvSpPr>
        <p:spPr bwMode="auto">
          <a:xfrm>
            <a:off x="3203575" y="2997200"/>
            <a:ext cx="2592388" cy="319088"/>
          </a:xfrm>
          <a:prstGeom prst="rect">
            <a:avLst/>
          </a:prstGeom>
          <a:ln/>
          <a:extLst>
            <a:ext uri="{91240B29-F687-4F45-9708-019B960494DF}">
              <a14:hiddenLine xmlns:a14="http://schemas.microsoft.com/office/drawing/2010/main" w="9525">
                <a:solidFill>
                  <a:srgbClr val="000000"/>
                </a:solidFill>
                <a:miter lim="800000"/>
                <a:headEnd/>
                <a:tailEnd/>
              </a14:hiddenLine>
            </a:ext>
          </a:extLst>
        </p:spPr>
        <p:style>
          <a:lnRef idx="1">
            <a:schemeClr val="accent5"/>
          </a:lnRef>
          <a:fillRef idx="2">
            <a:schemeClr val="accent5"/>
          </a:fillRef>
          <a:effectRef idx="1">
            <a:schemeClr val="accent5"/>
          </a:effectRef>
          <a:fontRef idx="minor">
            <a:schemeClr val="dk1"/>
          </a:fontRef>
        </p:style>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50000"/>
              </a:spcBef>
              <a:spcAft>
                <a:spcPct val="0"/>
              </a:spcAft>
              <a:buClr>
                <a:srgbClr val="000000"/>
              </a:buClr>
              <a:buSzPct val="100000"/>
              <a:buFont typeface="Arial" panose="020B0604020202020204" pitchFamily="34" charset="0"/>
              <a:buNone/>
              <a:tabLst/>
              <a:defRPr/>
            </a:pPr>
            <a:r>
              <a:rPr kumimoji="0" lang="it-IT" altLang="it-IT" sz="1600" b="1" i="0" u="none" strike="noStrike" kern="0" cap="none" spc="0" normalizeH="0" baseline="0" noProof="0">
                <a:ln>
                  <a:noFill/>
                </a:ln>
                <a:solidFill>
                  <a:srgbClr val="993300"/>
                </a:solidFill>
                <a:effectLst/>
                <a:uLnTx/>
                <a:uFillTx/>
                <a:latin typeface="Century Gothic" panose="020B0502020202020204" pitchFamily="34" charset="0"/>
              </a:rPr>
              <a:t>CICLO MONETARIO</a:t>
            </a:r>
          </a:p>
        </p:txBody>
      </p:sp>
      <p:graphicFrame>
        <p:nvGraphicFramePr>
          <p:cNvPr id="31" name="Group 68">
            <a:extLst>
              <a:ext uri="{FF2B5EF4-FFF2-40B4-BE49-F238E27FC236}">
                <a16:creationId xmlns:a16="http://schemas.microsoft.com/office/drawing/2014/main" id="{340300CB-71C3-4262-8FB9-3334A3C71710}"/>
              </a:ext>
            </a:extLst>
          </p:cNvPr>
          <p:cNvGraphicFramePr>
            <a:graphicFrameLocks/>
          </p:cNvGraphicFramePr>
          <p:nvPr>
            <p:extLst>
              <p:ext uri="{D42A27DB-BD31-4B8C-83A1-F6EECF244321}">
                <p14:modId xmlns:p14="http://schemas.microsoft.com/office/powerpoint/2010/main" val="4067445313"/>
              </p:ext>
            </p:extLst>
          </p:nvPr>
        </p:nvGraphicFramePr>
        <p:xfrm>
          <a:off x="827088" y="3957638"/>
          <a:ext cx="6624637" cy="2128015"/>
        </p:xfrm>
        <a:graphic>
          <a:graphicData uri="http://schemas.openxmlformats.org/drawingml/2006/table">
            <a:tbl>
              <a:tblPr/>
              <a:tblGrid>
                <a:gridCol w="576262">
                  <a:extLst>
                    <a:ext uri="{9D8B030D-6E8A-4147-A177-3AD203B41FA5}">
                      <a16:colId xmlns:a16="http://schemas.microsoft.com/office/drawing/2014/main" val="934294401"/>
                    </a:ext>
                  </a:extLst>
                </a:gridCol>
                <a:gridCol w="5399088">
                  <a:extLst>
                    <a:ext uri="{9D8B030D-6E8A-4147-A177-3AD203B41FA5}">
                      <a16:colId xmlns:a16="http://schemas.microsoft.com/office/drawing/2014/main" val="2804892688"/>
                    </a:ext>
                  </a:extLst>
                </a:gridCol>
                <a:gridCol w="649287">
                  <a:extLst>
                    <a:ext uri="{9D8B030D-6E8A-4147-A177-3AD203B41FA5}">
                      <a16:colId xmlns:a16="http://schemas.microsoft.com/office/drawing/2014/main" val="292037279"/>
                    </a:ext>
                  </a:extLst>
                </a:gridCol>
              </a:tblGrid>
              <a:tr h="365125">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GG</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30424969"/>
                  </a:ext>
                </a:extLst>
              </a:tr>
              <a:tr h="222250">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Giacenza media delle materie prime in magazzino</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xx</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88586977"/>
                  </a:ext>
                </a:extLst>
              </a:tr>
              <a:tr h="220663">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Giacenza media dei debiti verso fornitori</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(xx)</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077864499"/>
                  </a:ext>
                </a:extLst>
              </a:tr>
              <a:tr h="220663">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Periodo di produzione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xx</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31028083"/>
                  </a:ext>
                </a:extLst>
              </a:tr>
              <a:tr h="222250">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Giacenza media dei prodotti finiti in magazzino</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xx</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38551408"/>
                  </a:ext>
                </a:extLst>
              </a:tr>
              <a:tr h="220663">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Giacenza media dei crediti verso clienti</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xx</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78086038"/>
                  </a:ext>
                </a:extLst>
              </a:tr>
              <a:tr h="220663">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a:t>
                      </a:r>
                    </a:p>
                  </a:txBody>
                  <a:tcPr horzOverflow="overflow">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Ciclo monetario della gestione</a:t>
                      </a:r>
                    </a:p>
                  </a:txBody>
                  <a:tcP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accent2"/>
                    </a:solidFill>
                  </a:tcPr>
                </a:tc>
                <a:tc>
                  <a:txBody>
                    <a:bodyPr/>
                    <a:lstStyle>
                      <a:lvl1pPr marL="0" algn="l" defTabSz="685800"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685800"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XX</a:t>
                      </a:r>
                    </a:p>
                  </a:txBody>
                  <a:tcPr horzOverflow="overflow">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3656150467"/>
                  </a:ext>
                </a:extLst>
              </a:tr>
            </a:tbl>
          </a:graphicData>
        </a:graphic>
      </p:graphicFrame>
      <p:sp>
        <p:nvSpPr>
          <p:cNvPr id="32" name="Rectangle 59">
            <a:extLst>
              <a:ext uri="{FF2B5EF4-FFF2-40B4-BE49-F238E27FC236}">
                <a16:creationId xmlns:a16="http://schemas.microsoft.com/office/drawing/2014/main" id="{0F250154-A3FE-462B-AC4D-516F5A15C4AB}"/>
              </a:ext>
            </a:extLst>
          </p:cNvPr>
          <p:cNvSpPr>
            <a:spLocks noChangeArrowheads="1"/>
          </p:cNvSpPr>
          <p:nvPr/>
        </p:nvSpPr>
        <p:spPr bwMode="auto">
          <a:xfrm>
            <a:off x="468313" y="3573463"/>
            <a:ext cx="82804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fontAlgn="base" hangingPunct="0">
              <a:lnSpc>
                <a:spcPct val="90000"/>
              </a:lnSpc>
              <a:spcBef>
                <a:spcPct val="50000"/>
              </a:spcBef>
              <a:spcAft>
                <a:spcPct val="0"/>
              </a:spcAft>
              <a:buClr>
                <a:srgbClr val="000000"/>
              </a:buClr>
              <a:buSzPct val="100000"/>
              <a:buFont typeface="Wingdings" panose="05000000000000000000" pitchFamily="2" charset="2"/>
              <a:buNone/>
            </a:pPr>
            <a:r>
              <a:rPr lang="it-IT" altLang="it-IT" sz="2000">
                <a:solidFill>
                  <a:schemeClr val="tx1">
                    <a:lumMod val="75000"/>
                    <a:lumOff val="25000"/>
                  </a:schemeClr>
                </a:solidFill>
                <a:latin typeface="Century Gothic" panose="020B0502020202020204" pitchFamily="34" charset="0"/>
              </a:rPr>
              <a:t>Durata del ciclo monetario (</a:t>
            </a:r>
            <a:r>
              <a:rPr lang="it-IT" altLang="it-IT" sz="2000" b="1">
                <a:solidFill>
                  <a:schemeClr val="tx1">
                    <a:lumMod val="75000"/>
                    <a:lumOff val="25000"/>
                  </a:schemeClr>
                </a:solidFill>
                <a:latin typeface="Century Gothic" panose="020B0502020202020204" pitchFamily="34" charset="0"/>
              </a:rPr>
              <a:t>Cash conversion cycle - CCC</a:t>
            </a:r>
            <a:r>
              <a:rPr lang="it-IT" altLang="it-IT" sz="2000">
                <a:solidFill>
                  <a:schemeClr val="tx1">
                    <a:lumMod val="75000"/>
                    <a:lumOff val="25000"/>
                  </a:schemeClr>
                </a:solidFill>
                <a:latin typeface="Century Gothic" panose="020B0502020202020204" pitchFamily="34" charset="0"/>
              </a:rPr>
              <a:t>):</a:t>
            </a:r>
          </a:p>
        </p:txBody>
      </p:sp>
      <p:grpSp>
        <p:nvGrpSpPr>
          <p:cNvPr id="33" name="Group 67">
            <a:extLst>
              <a:ext uri="{FF2B5EF4-FFF2-40B4-BE49-F238E27FC236}">
                <a16:creationId xmlns:a16="http://schemas.microsoft.com/office/drawing/2014/main" id="{BA701AD1-BB70-4545-AB5A-9D0DDEBBE9B4}"/>
              </a:ext>
            </a:extLst>
          </p:cNvPr>
          <p:cNvGrpSpPr>
            <a:grpSpLocks/>
          </p:cNvGrpSpPr>
          <p:nvPr/>
        </p:nvGrpSpPr>
        <p:grpSpPr bwMode="auto">
          <a:xfrm>
            <a:off x="7451725" y="4581525"/>
            <a:ext cx="1584325" cy="936625"/>
            <a:chOff x="4604" y="3113"/>
            <a:chExt cx="998" cy="590"/>
          </a:xfrm>
        </p:grpSpPr>
        <p:sp>
          <p:nvSpPr>
            <p:cNvPr id="34" name="AutoShape 2">
              <a:extLst>
                <a:ext uri="{FF2B5EF4-FFF2-40B4-BE49-F238E27FC236}">
                  <a16:creationId xmlns:a16="http://schemas.microsoft.com/office/drawing/2014/main" id="{9642D412-B33B-435D-97B1-B75DDF99A71E}"/>
                </a:ext>
              </a:extLst>
            </p:cNvPr>
            <p:cNvSpPr>
              <a:spLocks noChangeArrowheads="1"/>
            </p:cNvSpPr>
            <p:nvPr/>
          </p:nvSpPr>
          <p:spPr bwMode="auto">
            <a:xfrm flipH="1">
              <a:off x="4649" y="3113"/>
              <a:ext cx="953" cy="590"/>
            </a:xfrm>
            <a:prstGeom prst="chevron">
              <a:avLst>
                <a:gd name="adj" fmla="val 19585"/>
              </a:avLst>
            </a:prstGeom>
            <a:ln>
              <a:headEnd/>
              <a:tailEnd/>
            </a:ln>
          </p:spPr>
          <p:style>
            <a:lnRef idx="1">
              <a:schemeClr val="accent6"/>
            </a:lnRef>
            <a:fillRef idx="2">
              <a:schemeClr val="accent6"/>
            </a:fillRef>
            <a:effectRef idx="1">
              <a:schemeClr val="accent6"/>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400" b="0" i="0" u="none" strike="noStrike" kern="0" cap="none" spc="0" normalizeH="0" baseline="0" noProof="0">
                <a:ln>
                  <a:noFill/>
                </a:ln>
                <a:solidFill>
                  <a:schemeClr val="tx1">
                    <a:lumMod val="75000"/>
                    <a:lumOff val="25000"/>
                  </a:schemeClr>
                </a:solidFill>
                <a:effectLst/>
                <a:uLnTx/>
                <a:uFillTx/>
                <a:latin typeface="Century Gothic" panose="020B0502020202020204" pitchFamily="34" charset="0"/>
              </a:endParaRPr>
            </a:p>
          </p:txBody>
        </p:sp>
        <p:sp>
          <p:nvSpPr>
            <p:cNvPr id="35" name="Rectangle 60">
              <a:extLst>
                <a:ext uri="{FF2B5EF4-FFF2-40B4-BE49-F238E27FC236}">
                  <a16:creationId xmlns:a16="http://schemas.microsoft.com/office/drawing/2014/main" id="{15BC1C63-CB20-4735-9BA6-62669490A3F6}"/>
                </a:ext>
              </a:extLst>
            </p:cNvPr>
            <p:cNvSpPr>
              <a:spLocks noChangeArrowheads="1"/>
            </p:cNvSpPr>
            <p:nvPr/>
          </p:nvSpPr>
          <p:spPr bwMode="auto">
            <a:xfrm>
              <a:off x="4604" y="3249"/>
              <a:ext cx="998" cy="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1042988" eaLnBrk="1" fontAlgn="base" latinLnBrk="0" hangingPunct="0">
                <a:lnSpc>
                  <a:spcPct val="90000"/>
                </a:lnSpc>
                <a:spcBef>
                  <a:spcPct val="50000"/>
                </a:spcBef>
                <a:spcAft>
                  <a:spcPct val="0"/>
                </a:spcAft>
                <a:buClr>
                  <a:srgbClr val="000000"/>
                </a:buClr>
                <a:buSzPct val="100000"/>
                <a:buFont typeface="Wingdings" panose="05000000000000000000" pitchFamily="2" charset="2"/>
                <a:buNone/>
                <a:tabLst/>
                <a:defRPr/>
              </a:pPr>
              <a:r>
                <a:rPr kumimoji="0" lang="it-IT" altLang="it-IT" sz="1800" b="0"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rPr>
                <a:t>INDICI di durata</a:t>
              </a:r>
            </a:p>
          </p:txBody>
        </p:sp>
      </p:grpSp>
      <p:sp>
        <p:nvSpPr>
          <p:cNvPr id="2" name="CasellaDiTesto 1">
            <a:extLst>
              <a:ext uri="{FF2B5EF4-FFF2-40B4-BE49-F238E27FC236}">
                <a16:creationId xmlns:a16="http://schemas.microsoft.com/office/drawing/2014/main" id="{468E28A9-1E1D-DE4B-9905-A7B2A55D2A45}"/>
              </a:ext>
            </a:extLst>
          </p:cNvPr>
          <p:cNvSpPr txBox="1"/>
          <p:nvPr/>
        </p:nvSpPr>
        <p:spPr>
          <a:xfrm>
            <a:off x="901655" y="2313198"/>
            <a:ext cx="215900" cy="369332"/>
          </a:xfrm>
          <a:prstGeom prst="rect">
            <a:avLst/>
          </a:prstGeom>
          <a:noFill/>
        </p:spPr>
        <p:txBody>
          <a:bodyPr wrap="square" rtlCol="0">
            <a:spAutoFit/>
          </a:bodyPr>
          <a:lstStyle/>
          <a:p>
            <a:r>
              <a:rPr lang="it-IT" dirty="0"/>
              <a:t>0</a:t>
            </a:r>
          </a:p>
        </p:txBody>
      </p:sp>
      <p:sp>
        <p:nvSpPr>
          <p:cNvPr id="36" name="CasellaDiTesto 35">
            <a:extLst>
              <a:ext uri="{FF2B5EF4-FFF2-40B4-BE49-F238E27FC236}">
                <a16:creationId xmlns:a16="http://schemas.microsoft.com/office/drawing/2014/main" id="{077A3864-4957-304C-8937-74BF775E24DA}"/>
              </a:ext>
            </a:extLst>
          </p:cNvPr>
          <p:cNvSpPr txBox="1"/>
          <p:nvPr/>
        </p:nvSpPr>
        <p:spPr>
          <a:xfrm>
            <a:off x="1692406" y="2310321"/>
            <a:ext cx="215900" cy="369332"/>
          </a:xfrm>
          <a:prstGeom prst="rect">
            <a:avLst/>
          </a:prstGeom>
          <a:noFill/>
        </p:spPr>
        <p:txBody>
          <a:bodyPr wrap="square" rtlCol="0">
            <a:spAutoFit/>
          </a:bodyPr>
          <a:lstStyle/>
          <a:p>
            <a:r>
              <a:rPr lang="it-IT" dirty="0"/>
              <a:t>1</a:t>
            </a:r>
          </a:p>
        </p:txBody>
      </p:sp>
      <p:sp>
        <p:nvSpPr>
          <p:cNvPr id="37" name="Line 19">
            <a:extLst>
              <a:ext uri="{FF2B5EF4-FFF2-40B4-BE49-F238E27FC236}">
                <a16:creationId xmlns:a16="http://schemas.microsoft.com/office/drawing/2014/main" id="{DB0967D7-D106-1A4E-8EBF-B3327C423DBB}"/>
              </a:ext>
            </a:extLst>
          </p:cNvPr>
          <p:cNvSpPr>
            <a:spLocks noChangeShapeType="1"/>
          </p:cNvSpPr>
          <p:nvPr/>
        </p:nvSpPr>
        <p:spPr bwMode="auto">
          <a:xfrm flipV="1">
            <a:off x="1828201" y="2585002"/>
            <a:ext cx="0" cy="35877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38" name="CasellaDiTesto 37">
            <a:extLst>
              <a:ext uri="{FF2B5EF4-FFF2-40B4-BE49-F238E27FC236}">
                <a16:creationId xmlns:a16="http://schemas.microsoft.com/office/drawing/2014/main" id="{CAD82067-3F79-C446-845C-A461CD994639}"/>
              </a:ext>
            </a:extLst>
          </p:cNvPr>
          <p:cNvSpPr txBox="1"/>
          <p:nvPr/>
        </p:nvSpPr>
        <p:spPr>
          <a:xfrm>
            <a:off x="2554288" y="2318166"/>
            <a:ext cx="215900" cy="369332"/>
          </a:xfrm>
          <a:prstGeom prst="rect">
            <a:avLst/>
          </a:prstGeom>
          <a:noFill/>
        </p:spPr>
        <p:txBody>
          <a:bodyPr wrap="square" rtlCol="0">
            <a:spAutoFit/>
          </a:bodyPr>
          <a:lstStyle/>
          <a:p>
            <a:r>
              <a:rPr lang="it-IT" dirty="0"/>
              <a:t>2</a:t>
            </a:r>
          </a:p>
        </p:txBody>
      </p:sp>
      <p:sp>
        <p:nvSpPr>
          <p:cNvPr id="39" name="CasellaDiTesto 38">
            <a:extLst>
              <a:ext uri="{FF2B5EF4-FFF2-40B4-BE49-F238E27FC236}">
                <a16:creationId xmlns:a16="http://schemas.microsoft.com/office/drawing/2014/main" id="{6043E95D-DFB2-C740-8363-8FE1209904B2}"/>
              </a:ext>
            </a:extLst>
          </p:cNvPr>
          <p:cNvSpPr txBox="1"/>
          <p:nvPr/>
        </p:nvSpPr>
        <p:spPr>
          <a:xfrm>
            <a:off x="4427537" y="2317088"/>
            <a:ext cx="215900" cy="369332"/>
          </a:xfrm>
          <a:prstGeom prst="rect">
            <a:avLst/>
          </a:prstGeom>
          <a:noFill/>
        </p:spPr>
        <p:txBody>
          <a:bodyPr wrap="square" rtlCol="0">
            <a:spAutoFit/>
          </a:bodyPr>
          <a:lstStyle/>
          <a:p>
            <a:r>
              <a:rPr lang="it-IT" dirty="0"/>
              <a:t>3</a:t>
            </a:r>
          </a:p>
        </p:txBody>
      </p:sp>
      <p:sp>
        <p:nvSpPr>
          <p:cNvPr id="40" name="CasellaDiTesto 39">
            <a:extLst>
              <a:ext uri="{FF2B5EF4-FFF2-40B4-BE49-F238E27FC236}">
                <a16:creationId xmlns:a16="http://schemas.microsoft.com/office/drawing/2014/main" id="{0243B020-C963-FD4F-977E-F536AEFD0CD2}"/>
              </a:ext>
            </a:extLst>
          </p:cNvPr>
          <p:cNvSpPr txBox="1"/>
          <p:nvPr/>
        </p:nvSpPr>
        <p:spPr>
          <a:xfrm>
            <a:off x="6226175" y="2341563"/>
            <a:ext cx="215900" cy="369332"/>
          </a:xfrm>
          <a:prstGeom prst="rect">
            <a:avLst/>
          </a:prstGeom>
          <a:noFill/>
        </p:spPr>
        <p:txBody>
          <a:bodyPr wrap="square" rtlCol="0">
            <a:spAutoFit/>
          </a:bodyPr>
          <a:lstStyle/>
          <a:p>
            <a:r>
              <a:rPr lang="it-IT" dirty="0"/>
              <a:t>4</a:t>
            </a:r>
          </a:p>
        </p:txBody>
      </p:sp>
      <p:sp>
        <p:nvSpPr>
          <p:cNvPr id="41" name="CasellaDiTesto 40">
            <a:extLst>
              <a:ext uri="{FF2B5EF4-FFF2-40B4-BE49-F238E27FC236}">
                <a16:creationId xmlns:a16="http://schemas.microsoft.com/office/drawing/2014/main" id="{9D93D5FE-372D-0343-8A63-8A970065655D}"/>
              </a:ext>
            </a:extLst>
          </p:cNvPr>
          <p:cNvSpPr txBox="1"/>
          <p:nvPr/>
        </p:nvSpPr>
        <p:spPr>
          <a:xfrm>
            <a:off x="7180829" y="2347315"/>
            <a:ext cx="215900" cy="369332"/>
          </a:xfrm>
          <a:prstGeom prst="rect">
            <a:avLst/>
          </a:prstGeom>
          <a:noFill/>
        </p:spPr>
        <p:txBody>
          <a:bodyPr wrap="square" rtlCol="0">
            <a:spAutoFit/>
          </a:bodyPr>
          <a:lstStyle/>
          <a:p>
            <a:r>
              <a:rPr lang="it-IT" dirty="0"/>
              <a:t>5</a:t>
            </a:r>
          </a:p>
        </p:txBody>
      </p:sp>
      <p:sp>
        <p:nvSpPr>
          <p:cNvPr id="42" name="Line 8">
            <a:extLst>
              <a:ext uri="{FF2B5EF4-FFF2-40B4-BE49-F238E27FC236}">
                <a16:creationId xmlns:a16="http://schemas.microsoft.com/office/drawing/2014/main" id="{AC1C5A5D-3014-364B-B427-A9E9DE53DEB6}"/>
              </a:ext>
            </a:extLst>
          </p:cNvPr>
          <p:cNvSpPr>
            <a:spLocks noChangeShapeType="1"/>
          </p:cNvSpPr>
          <p:nvPr/>
        </p:nvSpPr>
        <p:spPr bwMode="auto">
          <a:xfrm>
            <a:off x="7327979" y="2184491"/>
            <a:ext cx="0" cy="21590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8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Tree>
    <p:extLst>
      <p:ext uri="{BB962C8B-B14F-4D97-AF65-F5344CB8AC3E}">
        <p14:creationId xmlns:p14="http://schemas.microsoft.com/office/powerpoint/2010/main" val="34545813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Gli indici di durata</a:t>
            </a:r>
          </a:p>
        </p:txBody>
      </p:sp>
      <p:sp>
        <p:nvSpPr>
          <p:cNvPr id="41" name="Text Box 8">
            <a:extLst>
              <a:ext uri="{FF2B5EF4-FFF2-40B4-BE49-F238E27FC236}">
                <a16:creationId xmlns:a16="http://schemas.microsoft.com/office/drawing/2014/main" id="{D17AF804-2852-4371-B46D-7EC8D19EAD14}"/>
              </a:ext>
            </a:extLst>
          </p:cNvPr>
          <p:cNvSpPr txBox="1">
            <a:spLocks noChangeArrowheads="1"/>
          </p:cNvSpPr>
          <p:nvPr/>
        </p:nvSpPr>
        <p:spPr bwMode="auto">
          <a:xfrm>
            <a:off x="197435" y="6304024"/>
            <a:ext cx="8839200" cy="446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63000"/>
              </a:lnSpc>
              <a:spcBef>
                <a:spcPct val="50000"/>
              </a:spcBef>
              <a:spcAft>
                <a:spcPct val="0"/>
              </a:spcAft>
              <a:buClr>
                <a:srgbClr val="000000"/>
              </a:buClr>
              <a:buSzPct val="100000"/>
              <a:buFont typeface="Arial" panose="020B0604020202020204" pitchFamily="34" charset="0"/>
              <a:buNone/>
            </a:pPr>
            <a:r>
              <a:rPr lang="it-IT" altLang="it-IT" sz="1200" dirty="0">
                <a:solidFill>
                  <a:schemeClr val="tx1">
                    <a:lumMod val="75000"/>
                    <a:lumOff val="25000"/>
                  </a:schemeClr>
                </a:solidFill>
                <a:latin typeface="Century Gothic" panose="020B0502020202020204" pitchFamily="34" charset="0"/>
              </a:rPr>
              <a:t>(*) Normalmente si usa il costo industriale del venduto per i prodotti finiti e il costo </a:t>
            </a:r>
            <a:r>
              <a:rPr lang="it-IT" altLang="it-IT" sz="1200" dirty="0" err="1">
                <a:solidFill>
                  <a:schemeClr val="tx1">
                    <a:lumMod val="75000"/>
                    <a:lumOff val="25000"/>
                  </a:schemeClr>
                </a:solidFill>
                <a:latin typeface="Century Gothic" panose="020B0502020202020204" pitchFamily="34" charset="0"/>
              </a:rPr>
              <a:t>ind</a:t>
            </a:r>
            <a:r>
              <a:rPr lang="it-IT" altLang="it-IT" sz="1200" dirty="0">
                <a:solidFill>
                  <a:schemeClr val="tx1">
                    <a:lumMod val="75000"/>
                    <a:lumOff val="25000"/>
                  </a:schemeClr>
                </a:solidFill>
                <a:latin typeface="Century Gothic" panose="020B0502020202020204" pitchFamily="34" charset="0"/>
              </a:rPr>
              <a:t>. dei prodotti ottenuti per i </a:t>
            </a:r>
            <a:r>
              <a:rPr lang="it-IT" altLang="it-IT" sz="1200" dirty="0" err="1">
                <a:solidFill>
                  <a:schemeClr val="tx1">
                    <a:lumMod val="75000"/>
                    <a:lumOff val="25000"/>
                  </a:schemeClr>
                </a:solidFill>
                <a:latin typeface="Century Gothic" panose="020B0502020202020204" pitchFamily="34" charset="0"/>
              </a:rPr>
              <a:t>semil</a:t>
            </a:r>
            <a:r>
              <a:rPr lang="it-IT" altLang="it-IT" sz="1200" dirty="0">
                <a:solidFill>
                  <a:schemeClr val="tx1">
                    <a:lumMod val="75000"/>
                    <a:lumOff val="25000"/>
                  </a:schemeClr>
                </a:solidFill>
                <a:latin typeface="Century Gothic" panose="020B0502020202020204" pitchFamily="34" charset="0"/>
              </a:rPr>
              <a:t>. e prodotti in corso di lavorazione. Dovendo ricorrere a grandezze espresse nel conto economico civilistico, si può utilizzare, come fatto nel testo, il totale dei costi della produzione.</a:t>
            </a:r>
          </a:p>
        </p:txBody>
      </p:sp>
      <p:sp>
        <p:nvSpPr>
          <p:cNvPr id="42" name="Line 9">
            <a:extLst>
              <a:ext uri="{FF2B5EF4-FFF2-40B4-BE49-F238E27FC236}">
                <a16:creationId xmlns:a16="http://schemas.microsoft.com/office/drawing/2014/main" id="{7F2EB11B-AEA8-47B7-A574-BD077A59661F}"/>
              </a:ext>
            </a:extLst>
          </p:cNvPr>
          <p:cNvSpPr>
            <a:spLocks noChangeShapeType="1"/>
          </p:cNvSpPr>
          <p:nvPr/>
        </p:nvSpPr>
        <p:spPr bwMode="auto">
          <a:xfrm>
            <a:off x="304800" y="6200923"/>
            <a:ext cx="2916238"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pPr marL="0" marR="0" lvl="0" indent="0"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sz="1600" b="0" i="0" u="none" strike="noStrike" kern="0" cap="none" spc="0" normalizeH="0" baseline="0" noProof="0">
              <a:ln>
                <a:noFill/>
              </a:ln>
              <a:solidFill>
                <a:srgbClr val="FFFFFF"/>
              </a:solidFill>
              <a:effectLst/>
              <a:uLnTx/>
              <a:uFillTx/>
              <a:latin typeface="Century Gothic" panose="020B0502020202020204" pitchFamily="34" charset="0"/>
              <a:cs typeface="Lucida Sans Unicode" panose="020B0602030504020204" pitchFamily="34" charset="0"/>
            </a:endParaRPr>
          </a:p>
        </p:txBody>
      </p:sp>
      <p:sp>
        <p:nvSpPr>
          <p:cNvPr id="46" name="Rectangle 12">
            <a:extLst>
              <a:ext uri="{FF2B5EF4-FFF2-40B4-BE49-F238E27FC236}">
                <a16:creationId xmlns:a16="http://schemas.microsoft.com/office/drawing/2014/main" id="{EC40C43C-CB89-450F-956E-3263B996C1C6}"/>
              </a:ext>
            </a:extLst>
          </p:cNvPr>
          <p:cNvSpPr>
            <a:spLocks noChangeArrowheads="1"/>
          </p:cNvSpPr>
          <p:nvPr/>
        </p:nvSpPr>
        <p:spPr bwMode="auto">
          <a:xfrm>
            <a:off x="8114817" y="882203"/>
            <a:ext cx="647700" cy="531871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0">
              <a:lnSpc>
                <a:spcPct val="93000"/>
              </a:lnSpc>
              <a:spcBef>
                <a:spcPct val="0"/>
              </a:spcBef>
              <a:spcAft>
                <a:spcPct val="0"/>
              </a:spcAft>
              <a:buClr>
                <a:srgbClr val="000000"/>
              </a:buClr>
              <a:buSzPct val="100000"/>
              <a:buFont typeface="Times New Roman" panose="02020603050405020304" pitchFamily="18" charset="0"/>
              <a:buNone/>
              <a:tabLst/>
              <a:defRPr/>
            </a:pPr>
            <a:endParaRPr kumimoji="0" lang="it-IT" altLang="it-IT" sz="1600" b="1" i="0" u="none" strike="noStrike" kern="0" cap="none" spc="0" normalizeH="0" baseline="0" noProof="0" dirty="0">
              <a:ln>
                <a:noFill/>
              </a:ln>
              <a:solidFill>
                <a:srgbClr val="FFFFFF"/>
              </a:solidFill>
              <a:effectLst/>
              <a:uLnTx/>
              <a:uFillTx/>
              <a:latin typeface="Century Gothic" panose="020B0502020202020204" pitchFamily="34" charset="0"/>
            </a:endParaRPr>
          </a:p>
        </p:txBody>
      </p:sp>
      <p:sp>
        <p:nvSpPr>
          <p:cNvPr id="57" name="Rectangle 23">
            <a:extLst>
              <a:ext uri="{FF2B5EF4-FFF2-40B4-BE49-F238E27FC236}">
                <a16:creationId xmlns:a16="http://schemas.microsoft.com/office/drawing/2014/main" id="{3229DC34-00E4-43B2-B2A0-50BFC045FBD1}"/>
              </a:ext>
            </a:extLst>
          </p:cNvPr>
          <p:cNvSpPr>
            <a:spLocks noChangeArrowheads="1"/>
          </p:cNvSpPr>
          <p:nvPr/>
        </p:nvSpPr>
        <p:spPr bwMode="auto">
          <a:xfrm>
            <a:off x="7788860" y="1045773"/>
            <a:ext cx="12477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100000"/>
              </a:lnSpc>
              <a:spcBef>
                <a:spcPct val="0"/>
              </a:spcBef>
              <a:spcAft>
                <a:spcPct val="0"/>
              </a:spcAft>
              <a:buClrTx/>
              <a:buSzTx/>
              <a:buFontTx/>
              <a:buNone/>
              <a:tabLst/>
              <a:defRPr/>
            </a:pP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Arial" panose="020B0604020202020204" pitchFamily="34" charset="0"/>
              </a:rPr>
              <a:t>XX</a:t>
            </a:r>
          </a:p>
        </p:txBody>
      </p:sp>
      <p:sp>
        <p:nvSpPr>
          <p:cNvPr id="59" name="Rectangle 25">
            <a:extLst>
              <a:ext uri="{FF2B5EF4-FFF2-40B4-BE49-F238E27FC236}">
                <a16:creationId xmlns:a16="http://schemas.microsoft.com/office/drawing/2014/main" id="{43FEBC76-D045-4961-B6C8-731F1E806853}"/>
              </a:ext>
            </a:extLst>
          </p:cNvPr>
          <p:cNvSpPr>
            <a:spLocks noChangeArrowheads="1"/>
          </p:cNvSpPr>
          <p:nvPr/>
        </p:nvSpPr>
        <p:spPr bwMode="auto">
          <a:xfrm>
            <a:off x="7821129" y="5366887"/>
            <a:ext cx="12477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100000"/>
              </a:lnSpc>
              <a:spcBef>
                <a:spcPct val="0"/>
              </a:spcBef>
              <a:spcAft>
                <a:spcPct val="0"/>
              </a:spcAft>
              <a:buClrTx/>
              <a:buSzTx/>
              <a:buFontTx/>
              <a:buNone/>
              <a:tabLst/>
              <a:defRPr/>
            </a:pP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Arial" panose="020B0604020202020204" pitchFamily="34" charset="0"/>
              </a:rPr>
              <a:t>XX</a:t>
            </a:r>
          </a:p>
        </p:txBody>
      </p:sp>
      <p:sp>
        <p:nvSpPr>
          <p:cNvPr id="63" name="Rectangle 29">
            <a:extLst>
              <a:ext uri="{FF2B5EF4-FFF2-40B4-BE49-F238E27FC236}">
                <a16:creationId xmlns:a16="http://schemas.microsoft.com/office/drawing/2014/main" id="{2E9573CC-9180-4564-A6EC-42E3307F7321}"/>
              </a:ext>
            </a:extLst>
          </p:cNvPr>
          <p:cNvSpPr>
            <a:spLocks noChangeArrowheads="1"/>
          </p:cNvSpPr>
          <p:nvPr/>
        </p:nvSpPr>
        <p:spPr bwMode="auto">
          <a:xfrm>
            <a:off x="7821129" y="4272146"/>
            <a:ext cx="12477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100000"/>
              </a:lnSpc>
              <a:spcBef>
                <a:spcPct val="0"/>
              </a:spcBef>
              <a:spcAft>
                <a:spcPct val="0"/>
              </a:spcAft>
              <a:buClrTx/>
              <a:buSzTx/>
              <a:buFontTx/>
              <a:buNone/>
              <a:tabLst/>
              <a:defRPr/>
            </a:pP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Arial" panose="020B0604020202020204" pitchFamily="34" charset="0"/>
              </a:rPr>
              <a:t>XX</a:t>
            </a:r>
          </a:p>
        </p:txBody>
      </p:sp>
      <p:sp>
        <p:nvSpPr>
          <p:cNvPr id="68" name="Rectangle 34">
            <a:extLst>
              <a:ext uri="{FF2B5EF4-FFF2-40B4-BE49-F238E27FC236}">
                <a16:creationId xmlns:a16="http://schemas.microsoft.com/office/drawing/2014/main" id="{2A7C3ECC-85C3-4E1D-8C06-740F4401E8D5}"/>
              </a:ext>
            </a:extLst>
          </p:cNvPr>
          <p:cNvSpPr>
            <a:spLocks noChangeArrowheads="1"/>
          </p:cNvSpPr>
          <p:nvPr/>
        </p:nvSpPr>
        <p:spPr bwMode="auto">
          <a:xfrm>
            <a:off x="7821129" y="3097648"/>
            <a:ext cx="12477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100000"/>
              </a:lnSpc>
              <a:spcBef>
                <a:spcPct val="0"/>
              </a:spcBef>
              <a:spcAft>
                <a:spcPct val="0"/>
              </a:spcAft>
              <a:buClrTx/>
              <a:buSzTx/>
              <a:buFontTx/>
              <a:buNone/>
              <a:tabLst/>
              <a:defRPr/>
            </a:pP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Arial" panose="020B0604020202020204" pitchFamily="34" charset="0"/>
              </a:rPr>
              <a:t>XX</a:t>
            </a:r>
          </a:p>
        </p:txBody>
      </p:sp>
      <p:sp>
        <p:nvSpPr>
          <p:cNvPr id="45" name="Rectangle 36">
            <a:extLst>
              <a:ext uri="{FF2B5EF4-FFF2-40B4-BE49-F238E27FC236}">
                <a16:creationId xmlns:a16="http://schemas.microsoft.com/office/drawing/2014/main" id="{874FBF71-59F5-43A4-9AD2-2541B0F423D8}"/>
              </a:ext>
            </a:extLst>
          </p:cNvPr>
          <p:cNvSpPr>
            <a:spLocks noChangeArrowheads="1"/>
          </p:cNvSpPr>
          <p:nvPr/>
        </p:nvSpPr>
        <p:spPr bwMode="auto">
          <a:xfrm>
            <a:off x="8114817" y="529319"/>
            <a:ext cx="647700" cy="374143"/>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0"/>
              </a:spcBef>
              <a:spcAft>
                <a:spcPct val="0"/>
              </a:spcAft>
              <a:buClr>
                <a:srgbClr val="000000"/>
              </a:buClr>
              <a:buSzPct val="100000"/>
              <a:buFont typeface="Arial" panose="020B0604020202020204" pitchFamily="34" charset="0"/>
              <a:buNone/>
              <a:tabLst/>
              <a:defRPr/>
            </a:pPr>
            <a:r>
              <a:rPr kumimoji="0" lang="it-IT" altLang="it-IT" sz="1400" b="1" i="0" u="none" strike="noStrike" kern="0" cap="none" spc="0" normalizeH="0" baseline="0" noProof="0" dirty="0">
                <a:ln>
                  <a:noFill/>
                </a:ln>
                <a:solidFill>
                  <a:srgbClr val="000000"/>
                </a:solidFill>
                <a:effectLst/>
                <a:uLnTx/>
                <a:uFillTx/>
                <a:latin typeface="Century Gothic" panose="020B0502020202020204" pitchFamily="34" charset="0"/>
              </a:rPr>
              <a:t>GG</a:t>
            </a:r>
          </a:p>
        </p:txBody>
      </p:sp>
      <p:sp>
        <p:nvSpPr>
          <p:cNvPr id="70" name="Text Box 37">
            <a:extLst>
              <a:ext uri="{FF2B5EF4-FFF2-40B4-BE49-F238E27FC236}">
                <a16:creationId xmlns:a16="http://schemas.microsoft.com/office/drawing/2014/main" id="{3949EF42-2598-4A2C-A781-5BEDF353E304}"/>
              </a:ext>
            </a:extLst>
          </p:cNvPr>
          <p:cNvSpPr txBox="1">
            <a:spLocks noChangeArrowheads="1"/>
          </p:cNvSpPr>
          <p:nvPr/>
        </p:nvSpPr>
        <p:spPr bwMode="auto">
          <a:xfrm rot="16200000">
            <a:off x="-576625" y="2851106"/>
            <a:ext cx="1861067" cy="493084"/>
          </a:xfrm>
          <a:prstGeom prst="rect">
            <a:avLst/>
          </a:prstGeom>
          <a:solidFill>
            <a:schemeClr val="tx1">
              <a:lumMod val="65000"/>
              <a:lumOff val="35000"/>
            </a:schemeClr>
          </a:solidFill>
          <a:ln w="9525">
            <a:solidFill>
              <a:srgbClr val="000000"/>
            </a:solidFill>
            <a:miter lim="800000"/>
            <a:headEnd/>
            <a:tailEnd/>
          </a:ln>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93000"/>
              </a:lnSpc>
              <a:spcBef>
                <a:spcPct val="50000"/>
              </a:spcBef>
              <a:spcAft>
                <a:spcPct val="0"/>
              </a:spcAft>
              <a:buClr>
                <a:srgbClr val="000000"/>
              </a:buClr>
              <a:buSzPct val="100000"/>
              <a:buFont typeface="Arial" panose="020B0604020202020204" pitchFamily="34" charset="0"/>
              <a:buNone/>
              <a:tabLst/>
              <a:defRPr/>
            </a:pPr>
            <a:r>
              <a:rPr kumimoji="0" lang="it-IT" altLang="it-IT" sz="1400" b="1" i="0" u="none" strike="noStrike" kern="0" cap="none" spc="0" normalizeH="0" baseline="0" noProof="0" dirty="0">
                <a:ln>
                  <a:noFill/>
                </a:ln>
                <a:effectLst/>
                <a:uLnTx/>
                <a:uFillTx/>
                <a:latin typeface="Century Gothic" panose="020B0502020202020204" pitchFamily="34" charset="0"/>
              </a:rPr>
              <a:t>(Days of </a:t>
            </a:r>
            <a:r>
              <a:rPr kumimoji="0" lang="it-IT" altLang="it-IT" sz="1400" b="1" i="0" u="none" strike="noStrike" kern="0" cap="none" spc="0" normalizeH="0" baseline="0" noProof="0" dirty="0" err="1">
                <a:ln>
                  <a:noFill/>
                </a:ln>
                <a:effectLst/>
                <a:uLnTx/>
                <a:uFillTx/>
                <a:latin typeface="Century Gothic" panose="020B0502020202020204" pitchFamily="34" charset="0"/>
              </a:rPr>
              <a:t>inventory</a:t>
            </a:r>
            <a:r>
              <a:rPr kumimoji="0" lang="it-IT" altLang="it-IT" sz="1400" b="1" i="0" u="none" strike="noStrike" kern="0" cap="none" spc="0" normalizeH="0" baseline="0" noProof="0" dirty="0">
                <a:ln>
                  <a:noFill/>
                </a:ln>
                <a:effectLst/>
                <a:uLnTx/>
                <a:uFillTx/>
                <a:latin typeface="Century Gothic" panose="020B0502020202020204" pitchFamily="34" charset="0"/>
              </a:rPr>
              <a:t> on hand - DOH)</a:t>
            </a:r>
          </a:p>
        </p:txBody>
      </p:sp>
      <p:cxnSp>
        <p:nvCxnSpPr>
          <p:cNvPr id="104" name="Connettore a gomito 103">
            <a:extLst>
              <a:ext uri="{FF2B5EF4-FFF2-40B4-BE49-F238E27FC236}">
                <a16:creationId xmlns:a16="http://schemas.microsoft.com/office/drawing/2014/main" id="{96F37070-A821-46F2-8B8D-ABA64C9DDF1F}"/>
              </a:ext>
            </a:extLst>
          </p:cNvPr>
          <p:cNvCxnSpPr>
            <a:stCxn id="70" idx="2"/>
            <a:endCxn id="36" idx="1"/>
          </p:cNvCxnSpPr>
          <p:nvPr/>
        </p:nvCxnSpPr>
        <p:spPr>
          <a:xfrm flipV="1">
            <a:off x="600451" y="1157175"/>
            <a:ext cx="389797" cy="1940473"/>
          </a:xfrm>
          <a:prstGeom prst="bentConnector5">
            <a:avLst>
              <a:gd name="adj1" fmla="val 42280"/>
              <a:gd name="adj2" fmla="val 48232"/>
              <a:gd name="adj3" fmla="val 41354"/>
            </a:avLst>
          </a:prstGeom>
          <a:ln w="28575">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07" name="Connettore a gomito 106">
            <a:extLst>
              <a:ext uri="{FF2B5EF4-FFF2-40B4-BE49-F238E27FC236}">
                <a16:creationId xmlns:a16="http://schemas.microsoft.com/office/drawing/2014/main" id="{4395A451-AC3A-4FCC-A144-B54E5C7A1615}"/>
              </a:ext>
            </a:extLst>
          </p:cNvPr>
          <p:cNvCxnSpPr>
            <a:cxnSpLocks/>
            <a:stCxn id="70" idx="2"/>
            <a:endCxn id="38" idx="1"/>
          </p:cNvCxnSpPr>
          <p:nvPr/>
        </p:nvCxnSpPr>
        <p:spPr>
          <a:xfrm>
            <a:off x="600451" y="3097648"/>
            <a:ext cx="389797" cy="160546"/>
          </a:xfrm>
          <a:prstGeom prst="bentConnector5">
            <a:avLst>
              <a:gd name="adj1" fmla="val 41739"/>
              <a:gd name="adj2" fmla="val 381659"/>
              <a:gd name="adj3" fmla="val 41354"/>
            </a:avLst>
          </a:prstGeom>
          <a:ln w="28575">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11" name="Connettore a gomito 110">
            <a:extLst>
              <a:ext uri="{FF2B5EF4-FFF2-40B4-BE49-F238E27FC236}">
                <a16:creationId xmlns:a16="http://schemas.microsoft.com/office/drawing/2014/main" id="{733CCB93-6D7C-403B-B628-80B738EE8DBD}"/>
              </a:ext>
            </a:extLst>
          </p:cNvPr>
          <p:cNvCxnSpPr>
            <a:stCxn id="70" idx="2"/>
            <a:endCxn id="39" idx="1"/>
          </p:cNvCxnSpPr>
          <p:nvPr/>
        </p:nvCxnSpPr>
        <p:spPr>
          <a:xfrm>
            <a:off x="600451" y="3097648"/>
            <a:ext cx="515562" cy="1506933"/>
          </a:xfrm>
          <a:prstGeom prst="bentConnector5">
            <a:avLst>
              <a:gd name="adj1" fmla="val 31966"/>
              <a:gd name="adj2" fmla="val 38976"/>
              <a:gd name="adj3" fmla="val 30912"/>
            </a:avLst>
          </a:prstGeom>
          <a:ln w="28575">
            <a:solidFill>
              <a:schemeClr val="tx1">
                <a:lumMod val="50000"/>
                <a:lumOff val="50000"/>
              </a:schemeClr>
            </a:solidFill>
            <a:tailEnd type="triangle"/>
          </a:ln>
        </p:spPr>
        <p:style>
          <a:lnRef idx="1">
            <a:schemeClr val="accent1"/>
          </a:lnRef>
          <a:fillRef idx="0">
            <a:schemeClr val="accent1"/>
          </a:fillRef>
          <a:effectRef idx="0">
            <a:schemeClr val="accent1"/>
          </a:effectRef>
          <a:fontRef idx="minor">
            <a:schemeClr val="tx1"/>
          </a:fontRef>
        </p:style>
      </p:cxnSp>
      <p:grpSp>
        <p:nvGrpSpPr>
          <p:cNvPr id="124" name="Gruppo 123">
            <a:extLst>
              <a:ext uri="{FF2B5EF4-FFF2-40B4-BE49-F238E27FC236}">
                <a16:creationId xmlns:a16="http://schemas.microsoft.com/office/drawing/2014/main" id="{A84ECFE3-63D1-49D2-B7BE-1163C8D0587A}"/>
              </a:ext>
            </a:extLst>
          </p:cNvPr>
          <p:cNvGrpSpPr/>
          <p:nvPr/>
        </p:nvGrpSpPr>
        <p:grpSpPr>
          <a:xfrm>
            <a:off x="981227" y="796906"/>
            <a:ext cx="7918224" cy="862085"/>
            <a:chOff x="981227" y="796906"/>
            <a:chExt cx="7918224" cy="862085"/>
          </a:xfrm>
        </p:grpSpPr>
        <p:sp>
          <p:nvSpPr>
            <p:cNvPr id="36" name="Rectangle 3">
              <a:extLst>
                <a:ext uri="{FF2B5EF4-FFF2-40B4-BE49-F238E27FC236}">
                  <a16:creationId xmlns:a16="http://schemas.microsoft.com/office/drawing/2014/main" id="{0DCBC2C4-DFE8-452A-B298-48CE1EB23670}"/>
                </a:ext>
              </a:extLst>
            </p:cNvPr>
            <p:cNvSpPr>
              <a:spLocks noChangeArrowheads="1"/>
            </p:cNvSpPr>
            <p:nvPr/>
          </p:nvSpPr>
          <p:spPr bwMode="auto">
            <a:xfrm>
              <a:off x="990248" y="842019"/>
              <a:ext cx="2449512" cy="63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marL="311150" indent="-31115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fontAlgn="base">
                <a:lnSpc>
                  <a:spcPct val="85000"/>
                </a:lnSpc>
                <a:spcBef>
                  <a:spcPct val="80000"/>
                </a:spcBef>
                <a:spcAft>
                  <a:spcPct val="0"/>
                </a:spcAft>
                <a:buClr>
                  <a:srgbClr val="808080"/>
                </a:buClr>
                <a:buSzPct val="75000"/>
                <a:buFont typeface="Wingdings" panose="05000000000000000000" pitchFamily="2" charset="2"/>
                <a:buChar char="n"/>
              </a:pPr>
              <a:r>
                <a:rPr lang="it-IT" altLang="it-IT" sz="1400" b="1" dirty="0">
                  <a:solidFill>
                    <a:srgbClr val="C00000"/>
                  </a:solidFill>
                  <a:latin typeface="Century Gothic" panose="020B0502020202020204" pitchFamily="34" charset="0"/>
                  <a:cs typeface="Arial" panose="020B0604020202020204" pitchFamily="34" charset="0"/>
                </a:rPr>
                <a:t>Periodo di giacenza media delle materie prime</a:t>
              </a:r>
            </a:p>
          </p:txBody>
        </p:sp>
        <mc:AlternateContent xmlns:mc="http://schemas.openxmlformats.org/markup-compatibility/2006" xmlns:a14="http://schemas.microsoft.com/office/drawing/2010/main">
          <mc:Choice Requires="a14">
            <p:sp>
              <p:nvSpPr>
                <p:cNvPr id="3" name="Rettangolo 2">
                  <a:extLst>
                    <a:ext uri="{FF2B5EF4-FFF2-40B4-BE49-F238E27FC236}">
                      <a16:creationId xmlns:a16="http://schemas.microsoft.com/office/drawing/2014/main" id="{6895D6CC-E232-4468-BB4D-6746122706FC}"/>
                    </a:ext>
                  </a:extLst>
                </p:cNvPr>
                <p:cNvSpPr/>
                <p:nvPr/>
              </p:nvSpPr>
              <p:spPr>
                <a:xfrm>
                  <a:off x="3276600" y="796906"/>
                  <a:ext cx="4688991" cy="712824"/>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f>
                          <m:fPr>
                            <m:ctrlPr>
                              <a:rPr lang="it-IT" altLang="it-IT" sz="1600" i="1" kern="0" smtClean="0">
                                <a:solidFill>
                                  <a:schemeClr val="tx1">
                                    <a:lumMod val="75000"/>
                                    <a:lumOff val="25000"/>
                                  </a:schemeClr>
                                </a:solidFill>
                                <a:latin typeface="Cambria Math" panose="02040503050406030204" pitchFamily="18" charset="0"/>
                                <a:cs typeface="Arial" panose="020B0604020202020204" pitchFamily="34" charset="0"/>
                              </a:rPr>
                            </m:ctrlPr>
                          </m:fPr>
                          <m:num>
                            <m:f>
                              <m:fPr>
                                <m:ctrlPr>
                                  <a:rPr lang="it-IT" altLang="it-IT" sz="1600" i="1" kern="0" smtClean="0">
                                    <a:solidFill>
                                      <a:schemeClr val="tx1">
                                        <a:lumMod val="75000"/>
                                        <a:lumOff val="25000"/>
                                      </a:schemeClr>
                                    </a:solidFill>
                                    <a:latin typeface="Cambria Math" panose="02040503050406030204" pitchFamily="18" charset="0"/>
                                    <a:cs typeface="Arial" panose="020B0604020202020204" pitchFamily="34" charset="0"/>
                                  </a:rPr>
                                </m:ctrlPr>
                              </m:fPr>
                              <m:num>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𝑅𝑖𝑚</m:t>
                                </m:r>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𝐼𝑛𝑖𝑧</m:t>
                                </m:r>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𝑅𝑖𝑚</m:t>
                                </m:r>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𝐹𝑖𝑛</m:t>
                                </m:r>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𝑚𝑎𝑡𝑒𝑟𝑖𝑒</m:t>
                                </m:r>
                              </m:num>
                              <m:den>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2</m:t>
                                </m:r>
                              </m:den>
                            </m:f>
                          </m:num>
                          <m:den>
                            <m:r>
                              <a:rPr lang="it-IT" altLang="it-IT" sz="1600" b="0" i="1" kern="0" smtClean="0">
                                <a:solidFill>
                                  <a:schemeClr val="tx1">
                                    <a:lumMod val="75000"/>
                                    <a:lumOff val="25000"/>
                                  </a:schemeClr>
                                </a:solidFill>
                                <a:latin typeface="Cambria Math" panose="02040503050406030204" pitchFamily="18" charset="0"/>
                                <a:cs typeface="Arial" panose="020B0604020202020204" pitchFamily="34" charset="0"/>
                              </a:rPr>
                              <m:t>𝐶𝑜𝑛𝑠𝑢𝑚𝑖</m:t>
                            </m:r>
                          </m:den>
                        </m:f>
                        <m:r>
                          <a:rPr lang="it-IT" altLang="it-IT" sz="1600" i="1" kern="0" smtClean="0">
                            <a:solidFill>
                              <a:schemeClr val="tx1">
                                <a:lumMod val="75000"/>
                                <a:lumOff val="25000"/>
                              </a:schemeClr>
                            </a:solidFill>
                            <a:latin typeface="Cambria Math" panose="02040503050406030204" pitchFamily="18" charset="0"/>
                            <a:ea typeface="Cambria Math" panose="02040503050406030204" pitchFamily="18" charset="0"/>
                            <a:cs typeface="Arial" panose="020B0604020202020204" pitchFamily="34" charset="0"/>
                          </a:rPr>
                          <m:t>×</m:t>
                        </m:r>
                        <m:r>
                          <a:rPr lang="it-IT" altLang="it-IT" sz="1600" b="0" i="1" kern="0" smtClean="0">
                            <a:solidFill>
                              <a:schemeClr val="tx1">
                                <a:lumMod val="75000"/>
                                <a:lumOff val="25000"/>
                              </a:schemeClr>
                            </a:solidFill>
                            <a:latin typeface="Cambria Math" panose="02040503050406030204" pitchFamily="18" charset="0"/>
                            <a:ea typeface="Cambria Math" panose="02040503050406030204" pitchFamily="18" charset="0"/>
                            <a:cs typeface="Arial" panose="020B0604020202020204" pitchFamily="34" charset="0"/>
                          </a:rPr>
                          <m:t>365=</m:t>
                        </m:r>
                      </m:oMath>
                    </m:oMathPara>
                  </a14:m>
                  <a:endParaRPr lang="it-IT" sz="1600" dirty="0">
                    <a:solidFill>
                      <a:schemeClr val="tx1">
                        <a:lumMod val="75000"/>
                        <a:lumOff val="25000"/>
                      </a:schemeClr>
                    </a:solidFill>
                  </a:endParaRPr>
                </a:p>
              </p:txBody>
            </p:sp>
          </mc:Choice>
          <mc:Fallback xmlns="">
            <p:sp>
              <p:nvSpPr>
                <p:cNvPr id="3" name="Rettangolo 2">
                  <a:extLst>
                    <a:ext uri="{FF2B5EF4-FFF2-40B4-BE49-F238E27FC236}">
                      <a16:creationId xmlns:a16="http://schemas.microsoft.com/office/drawing/2014/main" id="{6895D6CC-E232-4468-BB4D-6746122706FC}"/>
                    </a:ext>
                  </a:extLst>
                </p:cNvPr>
                <p:cNvSpPr>
                  <a:spLocks noRot="1" noChangeAspect="1" noMove="1" noResize="1" noEditPoints="1" noAdjustHandles="1" noChangeArrowheads="1" noChangeShapeType="1" noTextEdit="1"/>
                </p:cNvSpPr>
                <p:nvPr/>
              </p:nvSpPr>
              <p:spPr>
                <a:xfrm>
                  <a:off x="3276600" y="796906"/>
                  <a:ext cx="4688991" cy="712824"/>
                </a:xfrm>
                <a:prstGeom prst="rect">
                  <a:avLst/>
                </a:prstGeom>
                <a:blipFill>
                  <a:blip r:embed="rId3"/>
                  <a:stretch>
                    <a:fillRect/>
                  </a:stretch>
                </a:blipFill>
              </p:spPr>
              <p:txBody>
                <a:bodyPr/>
                <a:lstStyle/>
                <a:p>
                  <a:r>
                    <a:rPr lang="it-IT">
                      <a:noFill/>
                    </a:rPr>
                    <a:t> </a:t>
                  </a:r>
                </a:p>
              </p:txBody>
            </p:sp>
          </mc:Fallback>
        </mc:AlternateContent>
        <p:sp>
          <p:nvSpPr>
            <p:cNvPr id="115" name="Rettangolo 114">
              <a:extLst>
                <a:ext uri="{FF2B5EF4-FFF2-40B4-BE49-F238E27FC236}">
                  <a16:creationId xmlns:a16="http://schemas.microsoft.com/office/drawing/2014/main" id="{95161927-8E6A-4425-B3E1-1BB806E39CFB}"/>
                </a:ext>
              </a:extLst>
            </p:cNvPr>
            <p:cNvSpPr/>
            <p:nvPr/>
          </p:nvSpPr>
          <p:spPr>
            <a:xfrm>
              <a:off x="981227" y="852980"/>
              <a:ext cx="7918224" cy="806011"/>
            </a:xfrm>
            <a:prstGeom prst="rect">
              <a:avLst/>
            </a:prstGeom>
            <a:noFill/>
            <a:ln w="19050">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grpSp>
        <p:nvGrpSpPr>
          <p:cNvPr id="120" name="Gruppo 119">
            <a:extLst>
              <a:ext uri="{FF2B5EF4-FFF2-40B4-BE49-F238E27FC236}">
                <a16:creationId xmlns:a16="http://schemas.microsoft.com/office/drawing/2014/main" id="{407AEC5E-B275-463A-9BC9-788FC1259D84}"/>
              </a:ext>
            </a:extLst>
          </p:cNvPr>
          <p:cNvGrpSpPr/>
          <p:nvPr/>
        </p:nvGrpSpPr>
        <p:grpSpPr>
          <a:xfrm>
            <a:off x="965741" y="1852066"/>
            <a:ext cx="8055408" cy="935119"/>
            <a:chOff x="981227" y="1713274"/>
            <a:chExt cx="8055408" cy="935119"/>
          </a:xfrm>
        </p:grpSpPr>
        <p:sp>
          <p:nvSpPr>
            <p:cNvPr id="37" name="Rectangle 4">
              <a:extLst>
                <a:ext uri="{FF2B5EF4-FFF2-40B4-BE49-F238E27FC236}">
                  <a16:creationId xmlns:a16="http://schemas.microsoft.com/office/drawing/2014/main" id="{802F8828-F092-4421-8598-CE3722761CCA}"/>
                </a:ext>
              </a:extLst>
            </p:cNvPr>
            <p:cNvSpPr>
              <a:spLocks noChangeArrowheads="1"/>
            </p:cNvSpPr>
            <p:nvPr/>
          </p:nvSpPr>
          <p:spPr bwMode="auto">
            <a:xfrm>
              <a:off x="981227" y="1713274"/>
              <a:ext cx="2585885" cy="81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marL="311150" indent="-31115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fontAlgn="base">
                <a:lnSpc>
                  <a:spcPct val="85000"/>
                </a:lnSpc>
                <a:spcBef>
                  <a:spcPct val="80000"/>
                </a:spcBef>
                <a:spcAft>
                  <a:spcPct val="0"/>
                </a:spcAft>
                <a:buClr>
                  <a:srgbClr val="808080"/>
                </a:buClr>
                <a:buSzPct val="75000"/>
                <a:buFont typeface="Wingdings" panose="05000000000000000000" pitchFamily="2" charset="2"/>
                <a:buChar char="n"/>
              </a:pPr>
              <a:r>
                <a:rPr lang="it-IT" altLang="it-IT" sz="1400" b="1" dirty="0">
                  <a:solidFill>
                    <a:srgbClr val="C00000"/>
                  </a:solidFill>
                  <a:latin typeface="Century Gothic" panose="020B0502020202020204" pitchFamily="34" charset="0"/>
                  <a:cs typeface="Arial" panose="020B0604020202020204" pitchFamily="34" charset="0"/>
                </a:rPr>
                <a:t>Periodo di giacenza media dei debiti vs fornitori (</a:t>
              </a:r>
              <a:r>
                <a:rPr lang="it-IT" altLang="it-IT" sz="1400" b="1" dirty="0" err="1">
                  <a:solidFill>
                    <a:srgbClr val="C00000"/>
                  </a:solidFill>
                  <a:latin typeface="Century Gothic" panose="020B0502020202020204" pitchFamily="34" charset="0"/>
                  <a:cs typeface="Arial" panose="020B0604020202020204" pitchFamily="34" charset="0"/>
                </a:rPr>
                <a:t>Number</a:t>
              </a:r>
              <a:r>
                <a:rPr lang="it-IT" altLang="it-IT" sz="1400" b="1" dirty="0">
                  <a:solidFill>
                    <a:srgbClr val="C00000"/>
                  </a:solidFill>
                  <a:latin typeface="Century Gothic" panose="020B0502020202020204" pitchFamily="34" charset="0"/>
                  <a:cs typeface="Arial" panose="020B0604020202020204" pitchFamily="34" charset="0"/>
                </a:rPr>
                <a:t> of days of </a:t>
              </a:r>
              <a:r>
                <a:rPr lang="it-IT" altLang="it-IT" sz="1400" b="1" dirty="0" err="1">
                  <a:solidFill>
                    <a:srgbClr val="C00000"/>
                  </a:solidFill>
                  <a:latin typeface="Century Gothic" panose="020B0502020202020204" pitchFamily="34" charset="0"/>
                  <a:cs typeface="Arial" panose="020B0604020202020204" pitchFamily="34" charset="0"/>
                </a:rPr>
                <a:t>payables</a:t>
              </a:r>
              <a:r>
                <a:rPr lang="it-IT" altLang="it-IT" sz="1400" b="1" dirty="0">
                  <a:solidFill>
                    <a:srgbClr val="C00000"/>
                  </a:solidFill>
                  <a:latin typeface="Century Gothic" panose="020B0502020202020204" pitchFamily="34" charset="0"/>
                  <a:cs typeface="Arial" panose="020B0604020202020204" pitchFamily="34" charset="0"/>
                </a:rPr>
                <a:t>)</a:t>
              </a:r>
            </a:p>
          </p:txBody>
        </p:sp>
        <mc:AlternateContent xmlns:mc="http://schemas.openxmlformats.org/markup-compatibility/2006" xmlns:a14="http://schemas.microsoft.com/office/drawing/2010/main">
          <mc:Choice Requires="a14">
            <p:sp>
              <p:nvSpPr>
                <p:cNvPr id="48" name="Text Box 14">
                  <a:extLst>
                    <a:ext uri="{FF2B5EF4-FFF2-40B4-BE49-F238E27FC236}">
                      <a16:creationId xmlns:a16="http://schemas.microsoft.com/office/drawing/2014/main" id="{76741BF7-C339-4459-938C-E1DD18A96AB8}"/>
                    </a:ext>
                  </a:extLst>
                </p:cNvPr>
                <p:cNvSpPr txBox="1">
                  <a:spLocks noChangeArrowheads="1"/>
                </p:cNvSpPr>
                <p:nvPr/>
              </p:nvSpPr>
              <p:spPr bwMode="auto">
                <a:xfrm>
                  <a:off x="3276600" y="1916555"/>
                  <a:ext cx="4688991" cy="731838"/>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lIns="91424" tIns="45712" rIns="91424" bIns="45712"/>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lvl="0" algn="ctr" defTabSz="449263" eaLnBrk="1" fontAlgn="base">
                    <a:spcBef>
                      <a:spcPct val="0"/>
                    </a:spcBef>
                    <a:spcAft>
                      <a:spcPct val="0"/>
                    </a:spcAft>
                  </a:pPr>
                  <a14:m>
                    <m:oMathPara xmlns:m="http://schemas.openxmlformats.org/officeDocument/2006/math">
                      <m:oMathParaPr>
                        <m:jc m:val="centerGroup"/>
                      </m:oMathParaPr>
                      <m:oMath xmlns:m="http://schemas.openxmlformats.org/officeDocument/2006/math">
                        <m:f>
                          <m:fPr>
                            <m:ctrlP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ctrlPr>
                          </m:fPr>
                          <m:num>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𝐷𝑒𝑏𝑖𝑡𝑖</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𝑣</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𝑓𝑜𝑟𝑛𝑖𝑡𝑜𝑟𝑖</m:t>
                            </m:r>
                          </m:num>
                          <m:den>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𝐴𝑐𝑞𝑢𝑖𝑠𝑡𝑖</m:t>
                            </m:r>
                          </m:den>
                        </m:f>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ea typeface="Cambria Math" panose="02040503050406030204" pitchFamily="18" charset="0"/>
                            <a:cs typeface="Arial" panose="020B0604020202020204" pitchFamily="34" charset="0"/>
                          </a:rPr>
                          <m:t>×365=</m:t>
                        </m:r>
                      </m:oMath>
                    </m:oMathPara>
                  </a14:m>
                  <a:endParaRPr kumimoji="0" lang="it-IT" altLang="it-IT" sz="1600" b="0"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cs typeface="Arial" panose="020B0604020202020204" pitchFamily="34" charset="0"/>
                  </a:endParaRPr>
                </a:p>
              </p:txBody>
            </p:sp>
          </mc:Choice>
          <mc:Fallback xmlns="">
            <p:sp>
              <p:nvSpPr>
                <p:cNvPr id="48" name="Text Box 14">
                  <a:extLst>
                    <a:ext uri="{FF2B5EF4-FFF2-40B4-BE49-F238E27FC236}">
                      <a16:creationId xmlns:a16="http://schemas.microsoft.com/office/drawing/2014/main" id="{76741BF7-C339-4459-938C-E1DD18A96AB8}"/>
                    </a:ext>
                  </a:extLst>
                </p:cNvPr>
                <p:cNvSpPr txBox="1">
                  <a:spLocks noRot="1" noChangeAspect="1" noMove="1" noResize="1" noEditPoints="1" noAdjustHandles="1" noChangeArrowheads="1" noChangeShapeType="1" noTextEdit="1"/>
                </p:cNvSpPr>
                <p:nvPr/>
              </p:nvSpPr>
              <p:spPr bwMode="auto">
                <a:xfrm>
                  <a:off x="3276600" y="1916555"/>
                  <a:ext cx="4688991" cy="731838"/>
                </a:xfrm>
                <a:prstGeom prst="rect">
                  <a:avLst/>
                </a:prstGeom>
                <a:blipFill>
                  <a:blip r:embed="rId4"/>
                  <a:stretch>
                    <a:fillRect/>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noFill/>
                    </a:rPr>
                    <a:t> </a:t>
                  </a:r>
                </a:p>
              </p:txBody>
            </p:sp>
          </mc:Fallback>
        </mc:AlternateContent>
        <p:sp>
          <p:nvSpPr>
            <p:cNvPr id="58" name="Rectangle 24">
              <a:extLst>
                <a:ext uri="{FF2B5EF4-FFF2-40B4-BE49-F238E27FC236}">
                  <a16:creationId xmlns:a16="http://schemas.microsoft.com/office/drawing/2014/main" id="{C145EE46-9609-4D90-B31F-6604D5B626D2}"/>
                </a:ext>
              </a:extLst>
            </p:cNvPr>
            <p:cNvSpPr>
              <a:spLocks noChangeArrowheads="1"/>
            </p:cNvSpPr>
            <p:nvPr/>
          </p:nvSpPr>
          <p:spPr bwMode="auto">
            <a:xfrm>
              <a:off x="7788860" y="2119612"/>
              <a:ext cx="1247775" cy="40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marR="0" lvl="0" indent="0" algn="ctr" defTabSz="449263" eaLnBrk="1" fontAlgn="base" latinLnBrk="0" hangingPunct="1">
                <a:lnSpc>
                  <a:spcPct val="100000"/>
                </a:lnSpc>
                <a:spcBef>
                  <a:spcPct val="0"/>
                </a:spcBef>
                <a:spcAft>
                  <a:spcPct val="0"/>
                </a:spcAft>
                <a:buClrTx/>
                <a:buSzTx/>
                <a:buFontTx/>
                <a:buNone/>
                <a:tabLst/>
                <a:defRPr/>
              </a:pPr>
              <a:r>
                <a:rPr kumimoji="0" lang="it-IT" altLang="it-IT" sz="1600" b="0" i="0" u="none" strike="noStrike" kern="0" cap="none" spc="0" normalizeH="0" baseline="0" noProof="0" dirty="0">
                  <a:ln>
                    <a:noFill/>
                  </a:ln>
                  <a:solidFill>
                    <a:srgbClr val="000000"/>
                  </a:solidFill>
                  <a:effectLst/>
                  <a:uLnTx/>
                  <a:uFillTx/>
                  <a:latin typeface="Century Gothic" panose="020B0502020202020204" pitchFamily="34" charset="0"/>
                  <a:cs typeface="Arial" panose="020B0604020202020204" pitchFamily="34" charset="0"/>
                </a:rPr>
                <a:t>XX</a:t>
              </a:r>
            </a:p>
          </p:txBody>
        </p:sp>
        <p:sp>
          <p:nvSpPr>
            <p:cNvPr id="116" name="Rettangolo 115">
              <a:extLst>
                <a:ext uri="{FF2B5EF4-FFF2-40B4-BE49-F238E27FC236}">
                  <a16:creationId xmlns:a16="http://schemas.microsoft.com/office/drawing/2014/main" id="{9635143F-6987-4137-BA7C-5179F5B5E85E}"/>
                </a:ext>
              </a:extLst>
            </p:cNvPr>
            <p:cNvSpPr/>
            <p:nvPr/>
          </p:nvSpPr>
          <p:spPr>
            <a:xfrm>
              <a:off x="981227" y="1727083"/>
              <a:ext cx="7918224" cy="806011"/>
            </a:xfrm>
            <a:prstGeom prst="rect">
              <a:avLst/>
            </a:prstGeom>
            <a:noFill/>
            <a:ln w="19050">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grpSp>
        <p:nvGrpSpPr>
          <p:cNvPr id="125" name="Gruppo 124">
            <a:extLst>
              <a:ext uri="{FF2B5EF4-FFF2-40B4-BE49-F238E27FC236}">
                <a16:creationId xmlns:a16="http://schemas.microsoft.com/office/drawing/2014/main" id="{D64247B9-D8DF-4852-9353-FD662CA13263}"/>
              </a:ext>
            </a:extLst>
          </p:cNvPr>
          <p:cNvGrpSpPr/>
          <p:nvPr/>
        </p:nvGrpSpPr>
        <p:grpSpPr>
          <a:xfrm>
            <a:off x="981227" y="2897699"/>
            <a:ext cx="7918224" cy="806011"/>
            <a:chOff x="981227" y="2897699"/>
            <a:chExt cx="7918224" cy="806011"/>
          </a:xfrm>
        </p:grpSpPr>
        <p:sp>
          <p:nvSpPr>
            <p:cNvPr id="38" name="Rectangle 5">
              <a:extLst>
                <a:ext uri="{FF2B5EF4-FFF2-40B4-BE49-F238E27FC236}">
                  <a16:creationId xmlns:a16="http://schemas.microsoft.com/office/drawing/2014/main" id="{77EDAC6E-99B7-4E02-8D55-0307078EA6A8}"/>
                </a:ext>
              </a:extLst>
            </p:cNvPr>
            <p:cNvSpPr>
              <a:spLocks noChangeArrowheads="1"/>
            </p:cNvSpPr>
            <p:nvPr/>
          </p:nvSpPr>
          <p:spPr bwMode="auto">
            <a:xfrm>
              <a:off x="990248" y="3034601"/>
              <a:ext cx="2304256" cy="447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marL="311150" indent="-31115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fontAlgn="base">
                <a:lnSpc>
                  <a:spcPct val="85000"/>
                </a:lnSpc>
                <a:spcBef>
                  <a:spcPct val="80000"/>
                </a:spcBef>
                <a:spcAft>
                  <a:spcPct val="0"/>
                </a:spcAft>
                <a:buClr>
                  <a:srgbClr val="808080"/>
                </a:buClr>
                <a:buSzPct val="75000"/>
                <a:buFont typeface="Wingdings" panose="05000000000000000000" pitchFamily="2" charset="2"/>
                <a:buChar char="n"/>
              </a:pPr>
              <a:r>
                <a:rPr lang="it-IT" altLang="it-IT" sz="1400" b="1" dirty="0">
                  <a:solidFill>
                    <a:srgbClr val="C00000"/>
                  </a:solidFill>
                  <a:latin typeface="Century Gothic" panose="020B0502020202020204" pitchFamily="34" charset="0"/>
                  <a:cs typeface="Arial" panose="020B0604020202020204" pitchFamily="34" charset="0"/>
                </a:rPr>
                <a:t>Periodo di produzione</a:t>
              </a:r>
            </a:p>
          </p:txBody>
        </p:sp>
        <mc:AlternateContent xmlns:mc="http://schemas.openxmlformats.org/markup-compatibility/2006" xmlns:a14="http://schemas.microsoft.com/office/drawing/2010/main">
          <mc:Choice Requires="a14">
            <p:sp>
              <p:nvSpPr>
                <p:cNvPr id="74" name="Rettangolo 73">
                  <a:extLst>
                    <a:ext uri="{FF2B5EF4-FFF2-40B4-BE49-F238E27FC236}">
                      <a16:creationId xmlns:a16="http://schemas.microsoft.com/office/drawing/2014/main" id="{95F7C021-D417-47C6-8444-EA9B08726A93}"/>
                    </a:ext>
                  </a:extLst>
                </p:cNvPr>
                <p:cNvSpPr/>
                <p:nvPr/>
              </p:nvSpPr>
              <p:spPr>
                <a:xfrm>
                  <a:off x="3399214" y="2922718"/>
                  <a:ext cx="4525830" cy="678455"/>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f>
                          <m:fPr>
                            <m:ctrlPr>
                              <a:rPr lang="it-IT" altLang="it-IT" sz="1400" i="1" kern="0" smtClean="0">
                                <a:solidFill>
                                  <a:schemeClr val="tx1">
                                    <a:lumMod val="75000"/>
                                    <a:lumOff val="25000"/>
                                  </a:schemeClr>
                                </a:solidFill>
                                <a:latin typeface="Cambria Math" panose="02040503050406030204" pitchFamily="18" charset="0"/>
                                <a:cs typeface="Arial" panose="020B0604020202020204" pitchFamily="34" charset="0"/>
                              </a:rPr>
                            </m:ctrlPr>
                          </m:fPr>
                          <m:num>
                            <m:f>
                              <m:fPr>
                                <m:ctrlPr>
                                  <a:rPr lang="it-IT" altLang="it-IT" sz="1400" i="1" kern="0" smtClean="0">
                                    <a:solidFill>
                                      <a:schemeClr val="tx1">
                                        <a:lumMod val="75000"/>
                                        <a:lumOff val="25000"/>
                                      </a:schemeClr>
                                    </a:solidFill>
                                    <a:latin typeface="Cambria Math" panose="02040503050406030204" pitchFamily="18" charset="0"/>
                                    <a:cs typeface="Arial" panose="020B0604020202020204" pitchFamily="34" charset="0"/>
                                  </a:rPr>
                                </m:ctrlPr>
                              </m:fPr>
                              <m:num>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𝑅𝑖𝑚</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𝐼𝑛𝑖𝑧</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𝑅𝑖𝑚</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𝐹𝑖𝑛</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𝑠𝑒𝑚𝑖𝑙𝑎𝑣</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𝑒</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𝑝𝑟𝑜𝑑</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𝑖𝑛</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𝑐𝑜𝑟𝑠𝑜</m:t>
                                </m:r>
                              </m:num>
                              <m:den>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2</m:t>
                                </m:r>
                              </m:den>
                            </m:f>
                          </m:num>
                          <m:den>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𝐶𝑜𝑠𝑡𝑖</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𝑝𝑟𝑜𝑑𝑢𝑧𝑖𝑜𝑛𝑒</m:t>
                            </m:r>
                            <m:r>
                              <a:rPr lang="it-IT" altLang="it-IT" sz="1400" b="0" i="1" kern="0" baseline="30000" smtClean="0">
                                <a:solidFill>
                                  <a:schemeClr val="tx1">
                                    <a:lumMod val="75000"/>
                                    <a:lumOff val="25000"/>
                                  </a:schemeClr>
                                </a:solidFill>
                                <a:latin typeface="Cambria Math" panose="02040503050406030204" pitchFamily="18" charset="0"/>
                                <a:cs typeface="Arial" panose="020B0604020202020204" pitchFamily="34" charset="0"/>
                              </a:rPr>
                              <m:t>∗</m:t>
                            </m:r>
                          </m:den>
                        </m:f>
                        <m:r>
                          <a:rPr lang="it-IT" altLang="it-IT" sz="1400" i="1" kern="0" smtClean="0">
                            <a:solidFill>
                              <a:schemeClr val="tx1">
                                <a:lumMod val="75000"/>
                                <a:lumOff val="25000"/>
                              </a:schemeClr>
                            </a:solidFill>
                            <a:latin typeface="Cambria Math" panose="02040503050406030204" pitchFamily="18" charset="0"/>
                            <a:ea typeface="Cambria Math" panose="02040503050406030204" pitchFamily="18" charset="0"/>
                            <a:cs typeface="Arial" panose="020B0604020202020204" pitchFamily="34" charset="0"/>
                          </a:rPr>
                          <m:t>×</m:t>
                        </m:r>
                        <m:r>
                          <a:rPr lang="it-IT" altLang="it-IT" sz="1400" b="0" i="1" kern="0" smtClean="0">
                            <a:solidFill>
                              <a:schemeClr val="tx1">
                                <a:lumMod val="75000"/>
                                <a:lumOff val="25000"/>
                              </a:schemeClr>
                            </a:solidFill>
                            <a:latin typeface="Cambria Math" panose="02040503050406030204" pitchFamily="18" charset="0"/>
                            <a:ea typeface="Cambria Math" panose="02040503050406030204" pitchFamily="18" charset="0"/>
                            <a:cs typeface="Arial" panose="020B0604020202020204" pitchFamily="34" charset="0"/>
                          </a:rPr>
                          <m:t>365=</m:t>
                        </m:r>
                      </m:oMath>
                    </m:oMathPara>
                  </a14:m>
                  <a:endParaRPr lang="it-IT" sz="1400" dirty="0">
                    <a:solidFill>
                      <a:schemeClr val="tx1">
                        <a:lumMod val="75000"/>
                        <a:lumOff val="25000"/>
                      </a:schemeClr>
                    </a:solidFill>
                  </a:endParaRPr>
                </a:p>
              </p:txBody>
            </p:sp>
          </mc:Choice>
          <mc:Fallback xmlns="">
            <p:sp>
              <p:nvSpPr>
                <p:cNvPr id="74" name="Rettangolo 73">
                  <a:extLst>
                    <a:ext uri="{FF2B5EF4-FFF2-40B4-BE49-F238E27FC236}">
                      <a16:creationId xmlns:a16="http://schemas.microsoft.com/office/drawing/2014/main" id="{95F7C021-D417-47C6-8444-EA9B08726A93}"/>
                    </a:ext>
                  </a:extLst>
                </p:cNvPr>
                <p:cNvSpPr>
                  <a:spLocks noRot="1" noChangeAspect="1" noMove="1" noResize="1" noEditPoints="1" noAdjustHandles="1" noChangeArrowheads="1" noChangeShapeType="1" noTextEdit="1"/>
                </p:cNvSpPr>
                <p:nvPr/>
              </p:nvSpPr>
              <p:spPr>
                <a:xfrm>
                  <a:off x="3399214" y="2922718"/>
                  <a:ext cx="4525830" cy="678455"/>
                </a:xfrm>
                <a:prstGeom prst="rect">
                  <a:avLst/>
                </a:prstGeom>
                <a:blipFill>
                  <a:blip r:embed="rId5"/>
                  <a:stretch>
                    <a:fillRect/>
                  </a:stretch>
                </a:blipFill>
              </p:spPr>
              <p:txBody>
                <a:bodyPr/>
                <a:lstStyle/>
                <a:p>
                  <a:r>
                    <a:rPr lang="it-IT">
                      <a:noFill/>
                    </a:rPr>
                    <a:t> </a:t>
                  </a:r>
                </a:p>
              </p:txBody>
            </p:sp>
          </mc:Fallback>
        </mc:AlternateContent>
        <p:sp>
          <p:nvSpPr>
            <p:cNvPr id="117" name="Rettangolo 116">
              <a:extLst>
                <a:ext uri="{FF2B5EF4-FFF2-40B4-BE49-F238E27FC236}">
                  <a16:creationId xmlns:a16="http://schemas.microsoft.com/office/drawing/2014/main" id="{DB1FDC14-BEEF-4582-86A5-642DD8A171C3}"/>
                </a:ext>
              </a:extLst>
            </p:cNvPr>
            <p:cNvSpPr/>
            <p:nvPr/>
          </p:nvSpPr>
          <p:spPr>
            <a:xfrm>
              <a:off x="981227" y="2897699"/>
              <a:ext cx="7918224" cy="806011"/>
            </a:xfrm>
            <a:prstGeom prst="rect">
              <a:avLst/>
            </a:prstGeom>
            <a:noFill/>
            <a:ln w="19050">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grpSp>
        <p:nvGrpSpPr>
          <p:cNvPr id="126" name="Gruppo 125">
            <a:extLst>
              <a:ext uri="{FF2B5EF4-FFF2-40B4-BE49-F238E27FC236}">
                <a16:creationId xmlns:a16="http://schemas.microsoft.com/office/drawing/2014/main" id="{BDCA9902-E4C8-4F93-B75C-9EEDADF0F91C}"/>
              </a:ext>
            </a:extLst>
          </p:cNvPr>
          <p:cNvGrpSpPr/>
          <p:nvPr/>
        </p:nvGrpSpPr>
        <p:grpSpPr>
          <a:xfrm>
            <a:off x="979047" y="4134532"/>
            <a:ext cx="7918224" cy="813001"/>
            <a:chOff x="979047" y="4134532"/>
            <a:chExt cx="7918224" cy="813001"/>
          </a:xfrm>
        </p:grpSpPr>
        <p:sp>
          <p:nvSpPr>
            <p:cNvPr id="39" name="Rectangle 6">
              <a:extLst>
                <a:ext uri="{FF2B5EF4-FFF2-40B4-BE49-F238E27FC236}">
                  <a16:creationId xmlns:a16="http://schemas.microsoft.com/office/drawing/2014/main" id="{8961070A-F6A0-493F-9588-8B0CC6F95CF7}"/>
                </a:ext>
              </a:extLst>
            </p:cNvPr>
            <p:cNvSpPr>
              <a:spLocks noChangeArrowheads="1"/>
            </p:cNvSpPr>
            <p:nvPr/>
          </p:nvSpPr>
          <p:spPr bwMode="auto">
            <a:xfrm>
              <a:off x="1116013" y="4289425"/>
              <a:ext cx="2305050" cy="63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marL="311150" indent="-31115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fontAlgn="base">
                <a:lnSpc>
                  <a:spcPct val="85000"/>
                </a:lnSpc>
                <a:spcBef>
                  <a:spcPct val="80000"/>
                </a:spcBef>
                <a:spcAft>
                  <a:spcPct val="0"/>
                </a:spcAft>
                <a:buClr>
                  <a:srgbClr val="808080"/>
                </a:buClr>
                <a:buSzPct val="75000"/>
                <a:buFont typeface="Wingdings" panose="05000000000000000000" pitchFamily="2" charset="2"/>
                <a:buChar char="n"/>
              </a:pPr>
              <a:r>
                <a:rPr lang="it-IT" altLang="it-IT" sz="1400" b="1" dirty="0">
                  <a:solidFill>
                    <a:srgbClr val="C00000"/>
                  </a:solidFill>
                  <a:latin typeface="Century Gothic" panose="020B0502020202020204" pitchFamily="34" charset="0"/>
                  <a:cs typeface="Arial" panose="020B0604020202020204" pitchFamily="34" charset="0"/>
                </a:rPr>
                <a:t>Periodo di giacenza media dei prodotti finiti</a:t>
              </a:r>
            </a:p>
          </p:txBody>
        </p:sp>
        <mc:AlternateContent xmlns:mc="http://schemas.openxmlformats.org/markup-compatibility/2006" xmlns:a14="http://schemas.microsoft.com/office/drawing/2010/main">
          <mc:Choice Requires="a14">
            <p:sp>
              <p:nvSpPr>
                <p:cNvPr id="75" name="Rettangolo 74">
                  <a:extLst>
                    <a:ext uri="{FF2B5EF4-FFF2-40B4-BE49-F238E27FC236}">
                      <a16:creationId xmlns:a16="http://schemas.microsoft.com/office/drawing/2014/main" id="{A189AEAD-2AA5-4ADE-9073-B2FDFFEEF827}"/>
                    </a:ext>
                  </a:extLst>
                </p:cNvPr>
                <p:cNvSpPr/>
                <p:nvPr/>
              </p:nvSpPr>
              <p:spPr>
                <a:xfrm>
                  <a:off x="3439760" y="4134532"/>
                  <a:ext cx="4349100" cy="678455"/>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f>
                          <m:fPr>
                            <m:ctrlPr>
                              <a:rPr lang="it-IT" altLang="it-IT" sz="1400" i="1" kern="0" smtClean="0">
                                <a:solidFill>
                                  <a:schemeClr val="tx1">
                                    <a:lumMod val="75000"/>
                                    <a:lumOff val="25000"/>
                                  </a:schemeClr>
                                </a:solidFill>
                                <a:latin typeface="Cambria Math" panose="02040503050406030204" pitchFamily="18" charset="0"/>
                                <a:cs typeface="Arial" panose="020B0604020202020204" pitchFamily="34" charset="0"/>
                              </a:rPr>
                            </m:ctrlPr>
                          </m:fPr>
                          <m:num>
                            <m:f>
                              <m:fPr>
                                <m:ctrlPr>
                                  <a:rPr lang="it-IT" altLang="it-IT" sz="1400" i="1" kern="0" smtClean="0">
                                    <a:solidFill>
                                      <a:schemeClr val="tx1">
                                        <a:lumMod val="75000"/>
                                        <a:lumOff val="25000"/>
                                      </a:schemeClr>
                                    </a:solidFill>
                                    <a:latin typeface="Cambria Math" panose="02040503050406030204" pitchFamily="18" charset="0"/>
                                    <a:cs typeface="Arial" panose="020B0604020202020204" pitchFamily="34" charset="0"/>
                                  </a:rPr>
                                </m:ctrlPr>
                              </m:fPr>
                              <m:num>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𝑅𝑖𝑚</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𝐼𝑛𝑖𝑧</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𝑅𝑖𝑚</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𝐹𝑖𝑛</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𝑝𝑟𝑜𝑑𝑜𝑡𝑡𝑖</m:t>
                                </m:r>
                              </m:num>
                              <m:den>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2</m:t>
                                </m:r>
                              </m:den>
                            </m:f>
                          </m:num>
                          <m:den>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𝐶𝑜𝑠𝑡𝑖</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 </m:t>
                            </m:r>
                            <m:r>
                              <a:rPr lang="it-IT" altLang="it-IT" sz="1400" b="0" i="1" kern="0" smtClean="0">
                                <a:solidFill>
                                  <a:schemeClr val="tx1">
                                    <a:lumMod val="75000"/>
                                    <a:lumOff val="25000"/>
                                  </a:schemeClr>
                                </a:solidFill>
                                <a:latin typeface="Cambria Math" panose="02040503050406030204" pitchFamily="18" charset="0"/>
                                <a:cs typeface="Arial" panose="020B0604020202020204" pitchFamily="34" charset="0"/>
                              </a:rPr>
                              <m:t>𝑝𝑟𝑜𝑑𝑢𝑧𝑖𝑜𝑛𝑒</m:t>
                            </m:r>
                            <m:r>
                              <a:rPr lang="it-IT" altLang="it-IT" sz="1400" b="0" i="1" kern="0" baseline="30000" smtClean="0">
                                <a:solidFill>
                                  <a:schemeClr val="tx1">
                                    <a:lumMod val="75000"/>
                                    <a:lumOff val="25000"/>
                                  </a:schemeClr>
                                </a:solidFill>
                                <a:latin typeface="Cambria Math" panose="02040503050406030204" pitchFamily="18" charset="0"/>
                                <a:cs typeface="Arial" panose="020B0604020202020204" pitchFamily="34" charset="0"/>
                              </a:rPr>
                              <m:t>∗</m:t>
                            </m:r>
                          </m:den>
                        </m:f>
                        <m:r>
                          <a:rPr lang="it-IT" altLang="it-IT" sz="1400" i="1" kern="0" smtClean="0">
                            <a:solidFill>
                              <a:schemeClr val="tx1">
                                <a:lumMod val="75000"/>
                                <a:lumOff val="25000"/>
                              </a:schemeClr>
                            </a:solidFill>
                            <a:latin typeface="Cambria Math" panose="02040503050406030204" pitchFamily="18" charset="0"/>
                            <a:ea typeface="Cambria Math" panose="02040503050406030204" pitchFamily="18" charset="0"/>
                            <a:cs typeface="Arial" panose="020B0604020202020204" pitchFamily="34" charset="0"/>
                          </a:rPr>
                          <m:t>×</m:t>
                        </m:r>
                        <m:r>
                          <a:rPr lang="it-IT" altLang="it-IT" sz="1400" b="0" i="1" kern="0" smtClean="0">
                            <a:solidFill>
                              <a:schemeClr val="tx1">
                                <a:lumMod val="75000"/>
                                <a:lumOff val="25000"/>
                              </a:schemeClr>
                            </a:solidFill>
                            <a:latin typeface="Cambria Math" panose="02040503050406030204" pitchFamily="18" charset="0"/>
                            <a:ea typeface="Cambria Math" panose="02040503050406030204" pitchFamily="18" charset="0"/>
                            <a:cs typeface="Arial" panose="020B0604020202020204" pitchFamily="34" charset="0"/>
                          </a:rPr>
                          <m:t>365=</m:t>
                        </m:r>
                      </m:oMath>
                    </m:oMathPara>
                  </a14:m>
                  <a:endParaRPr lang="it-IT" sz="1400" dirty="0">
                    <a:solidFill>
                      <a:schemeClr val="tx1">
                        <a:lumMod val="75000"/>
                        <a:lumOff val="25000"/>
                      </a:schemeClr>
                    </a:solidFill>
                  </a:endParaRPr>
                </a:p>
              </p:txBody>
            </p:sp>
          </mc:Choice>
          <mc:Fallback xmlns="">
            <p:sp>
              <p:nvSpPr>
                <p:cNvPr id="75" name="Rettangolo 74">
                  <a:extLst>
                    <a:ext uri="{FF2B5EF4-FFF2-40B4-BE49-F238E27FC236}">
                      <a16:creationId xmlns:a16="http://schemas.microsoft.com/office/drawing/2014/main" id="{A189AEAD-2AA5-4ADE-9073-B2FDFFEEF827}"/>
                    </a:ext>
                  </a:extLst>
                </p:cNvPr>
                <p:cNvSpPr>
                  <a:spLocks noRot="1" noChangeAspect="1" noMove="1" noResize="1" noEditPoints="1" noAdjustHandles="1" noChangeArrowheads="1" noChangeShapeType="1" noTextEdit="1"/>
                </p:cNvSpPr>
                <p:nvPr/>
              </p:nvSpPr>
              <p:spPr>
                <a:xfrm>
                  <a:off x="3439760" y="4134532"/>
                  <a:ext cx="4349100" cy="678455"/>
                </a:xfrm>
                <a:prstGeom prst="rect">
                  <a:avLst/>
                </a:prstGeom>
                <a:blipFill>
                  <a:blip r:embed="rId6"/>
                  <a:stretch>
                    <a:fillRect/>
                  </a:stretch>
                </a:blipFill>
              </p:spPr>
              <p:txBody>
                <a:bodyPr/>
                <a:lstStyle/>
                <a:p>
                  <a:r>
                    <a:rPr lang="it-IT">
                      <a:noFill/>
                    </a:rPr>
                    <a:t> </a:t>
                  </a:r>
                </a:p>
              </p:txBody>
            </p:sp>
          </mc:Fallback>
        </mc:AlternateContent>
        <p:sp>
          <p:nvSpPr>
            <p:cNvPr id="118" name="Rettangolo 117">
              <a:extLst>
                <a:ext uri="{FF2B5EF4-FFF2-40B4-BE49-F238E27FC236}">
                  <a16:creationId xmlns:a16="http://schemas.microsoft.com/office/drawing/2014/main" id="{DCA882E6-5D1B-4741-9380-6393071ACA26}"/>
                </a:ext>
              </a:extLst>
            </p:cNvPr>
            <p:cNvSpPr/>
            <p:nvPr/>
          </p:nvSpPr>
          <p:spPr>
            <a:xfrm>
              <a:off x="979047" y="4141522"/>
              <a:ext cx="7918224" cy="806011"/>
            </a:xfrm>
            <a:prstGeom prst="rect">
              <a:avLst/>
            </a:prstGeom>
            <a:noFill/>
            <a:ln w="19050">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grpSp>
        <p:nvGrpSpPr>
          <p:cNvPr id="127" name="Gruppo 126">
            <a:extLst>
              <a:ext uri="{FF2B5EF4-FFF2-40B4-BE49-F238E27FC236}">
                <a16:creationId xmlns:a16="http://schemas.microsoft.com/office/drawing/2014/main" id="{D8D99241-F4AC-40D4-A8D2-E5A797149C50}"/>
              </a:ext>
            </a:extLst>
          </p:cNvPr>
          <p:cNvGrpSpPr/>
          <p:nvPr/>
        </p:nvGrpSpPr>
        <p:grpSpPr>
          <a:xfrm>
            <a:off x="981227" y="5205999"/>
            <a:ext cx="7918224" cy="854128"/>
            <a:chOff x="981227" y="5205999"/>
            <a:chExt cx="7918224" cy="854128"/>
          </a:xfrm>
        </p:grpSpPr>
        <p:sp>
          <p:nvSpPr>
            <p:cNvPr id="40" name="Rectangle 7">
              <a:extLst>
                <a:ext uri="{FF2B5EF4-FFF2-40B4-BE49-F238E27FC236}">
                  <a16:creationId xmlns:a16="http://schemas.microsoft.com/office/drawing/2014/main" id="{CF8BDFC3-AB6D-40B9-8667-9BCB4A38ECBE}"/>
                </a:ext>
              </a:extLst>
            </p:cNvPr>
            <p:cNvSpPr>
              <a:spLocks noChangeArrowheads="1"/>
            </p:cNvSpPr>
            <p:nvPr/>
          </p:nvSpPr>
          <p:spPr bwMode="auto">
            <a:xfrm>
              <a:off x="1116014" y="5246688"/>
              <a:ext cx="2305050" cy="81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marL="311150" indent="-31115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fontAlgn="base">
                <a:lnSpc>
                  <a:spcPct val="85000"/>
                </a:lnSpc>
                <a:spcBef>
                  <a:spcPct val="80000"/>
                </a:spcBef>
                <a:spcAft>
                  <a:spcPct val="0"/>
                </a:spcAft>
                <a:buClr>
                  <a:srgbClr val="808080"/>
                </a:buClr>
                <a:buSzPct val="75000"/>
                <a:buFont typeface="Wingdings" panose="05000000000000000000" pitchFamily="2" charset="2"/>
                <a:buChar char="n"/>
              </a:pPr>
              <a:r>
                <a:rPr lang="it-IT" altLang="it-IT" sz="1400" b="1" dirty="0">
                  <a:solidFill>
                    <a:srgbClr val="C00000"/>
                  </a:solidFill>
                  <a:latin typeface="Century Gothic" panose="020B0502020202020204" pitchFamily="34" charset="0"/>
                  <a:cs typeface="Arial" panose="020B0604020202020204" pitchFamily="34" charset="0"/>
                </a:rPr>
                <a:t>Periodo di giacenza media dei crediti vs clienti (Days of sales </a:t>
              </a:r>
              <a:r>
                <a:rPr lang="it-IT" altLang="it-IT" sz="1400" b="1" dirty="0" err="1">
                  <a:solidFill>
                    <a:srgbClr val="C00000"/>
                  </a:solidFill>
                  <a:latin typeface="Century Gothic" panose="020B0502020202020204" pitchFamily="34" charset="0"/>
                  <a:cs typeface="Arial" panose="020B0604020202020204" pitchFamily="34" charset="0"/>
                </a:rPr>
                <a:t>outstanding</a:t>
              </a:r>
              <a:r>
                <a:rPr lang="it-IT" altLang="it-IT" sz="1400" b="1" dirty="0">
                  <a:solidFill>
                    <a:srgbClr val="C00000"/>
                  </a:solidFill>
                  <a:latin typeface="Century Gothic" panose="020B0502020202020204" pitchFamily="34" charset="0"/>
                  <a:cs typeface="Arial" panose="020B0604020202020204" pitchFamily="34" charset="0"/>
                </a:rPr>
                <a:t> – DSO)</a:t>
              </a:r>
            </a:p>
          </p:txBody>
        </p:sp>
        <mc:AlternateContent xmlns:mc="http://schemas.openxmlformats.org/markup-compatibility/2006" xmlns:a14="http://schemas.microsoft.com/office/drawing/2010/main">
          <mc:Choice Requires="a14">
            <p:sp>
              <p:nvSpPr>
                <p:cNvPr id="76" name="Text Box 14">
                  <a:extLst>
                    <a:ext uri="{FF2B5EF4-FFF2-40B4-BE49-F238E27FC236}">
                      <a16:creationId xmlns:a16="http://schemas.microsoft.com/office/drawing/2014/main" id="{A9A2A816-FE4D-4BC8-A26E-23DD262C0985}"/>
                    </a:ext>
                  </a:extLst>
                </p:cNvPr>
                <p:cNvSpPr txBox="1">
                  <a:spLocks noChangeArrowheads="1"/>
                </p:cNvSpPr>
                <p:nvPr/>
              </p:nvSpPr>
              <p:spPr bwMode="auto">
                <a:xfrm>
                  <a:off x="3439761" y="5273182"/>
                  <a:ext cx="4349099" cy="731838"/>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lIns="91424" tIns="45712" rIns="91424" bIns="45712"/>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lvl="0" algn="ctr" defTabSz="449263" eaLnBrk="1" fontAlgn="base">
                    <a:spcBef>
                      <a:spcPct val="0"/>
                    </a:spcBef>
                    <a:spcAft>
                      <a:spcPct val="0"/>
                    </a:spcAft>
                  </a:pPr>
                  <a14:m>
                    <m:oMathPara xmlns:m="http://schemas.openxmlformats.org/officeDocument/2006/math">
                      <m:oMathParaPr>
                        <m:jc m:val="centerGroup"/>
                      </m:oMathParaPr>
                      <m:oMath xmlns:m="http://schemas.openxmlformats.org/officeDocument/2006/math">
                        <m:f>
                          <m:fPr>
                            <m:ctrlP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ctrlPr>
                          </m:fPr>
                          <m:num>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𝐶𝑟𝑒𝑑𝑖𝑡𝑖</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𝑣</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𝑐𝑙𝑖𝑒𝑛𝑡𝑖</m:t>
                            </m:r>
                          </m:num>
                          <m:den>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𝑅𝑖𝑐𝑎𝑣𝑖</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𝑑𝑖</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𝑣𝑒𝑛𝑑𝑖𝑡𝑎</m:t>
                            </m:r>
                          </m:den>
                        </m:f>
                        <m:r>
                          <a:rPr kumimoji="0" lang="it-IT" altLang="it-IT" sz="16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ea typeface="Cambria Math" panose="02040503050406030204" pitchFamily="18" charset="0"/>
                            <a:cs typeface="Arial" panose="020B0604020202020204" pitchFamily="34" charset="0"/>
                          </a:rPr>
                          <m:t>×365=</m:t>
                        </m:r>
                      </m:oMath>
                    </m:oMathPara>
                  </a14:m>
                  <a:endParaRPr kumimoji="0" lang="it-IT" altLang="it-IT" sz="1600" b="0"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cs typeface="Arial" panose="020B0604020202020204" pitchFamily="34" charset="0"/>
                  </a:endParaRPr>
                </a:p>
              </p:txBody>
            </p:sp>
          </mc:Choice>
          <mc:Fallback xmlns="">
            <p:sp>
              <p:nvSpPr>
                <p:cNvPr id="76" name="Text Box 14">
                  <a:extLst>
                    <a:ext uri="{FF2B5EF4-FFF2-40B4-BE49-F238E27FC236}">
                      <a16:creationId xmlns:a16="http://schemas.microsoft.com/office/drawing/2014/main" id="{A9A2A816-FE4D-4BC8-A26E-23DD262C0985}"/>
                    </a:ext>
                  </a:extLst>
                </p:cNvPr>
                <p:cNvSpPr txBox="1">
                  <a:spLocks noRot="1" noChangeAspect="1" noMove="1" noResize="1" noEditPoints="1" noAdjustHandles="1" noChangeArrowheads="1" noChangeShapeType="1" noTextEdit="1"/>
                </p:cNvSpPr>
                <p:nvPr/>
              </p:nvSpPr>
              <p:spPr bwMode="auto">
                <a:xfrm>
                  <a:off x="3439761" y="5273182"/>
                  <a:ext cx="4349099" cy="731838"/>
                </a:xfrm>
                <a:prstGeom prst="rect">
                  <a:avLst/>
                </a:prstGeom>
                <a:blipFill>
                  <a:blip r:embed="rId7"/>
                  <a:stretch>
                    <a:fillRect/>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noFill/>
                    </a:rPr>
                    <a:t> </a:t>
                  </a:r>
                </a:p>
              </p:txBody>
            </p:sp>
          </mc:Fallback>
        </mc:AlternateContent>
        <p:sp>
          <p:nvSpPr>
            <p:cNvPr id="119" name="Rettangolo 118">
              <a:extLst>
                <a:ext uri="{FF2B5EF4-FFF2-40B4-BE49-F238E27FC236}">
                  <a16:creationId xmlns:a16="http://schemas.microsoft.com/office/drawing/2014/main" id="{272C197F-EB15-4FCC-8E21-86BA07C399F8}"/>
                </a:ext>
              </a:extLst>
            </p:cNvPr>
            <p:cNvSpPr/>
            <p:nvPr/>
          </p:nvSpPr>
          <p:spPr>
            <a:xfrm>
              <a:off x="981227" y="5205999"/>
              <a:ext cx="7918224" cy="806011"/>
            </a:xfrm>
            <a:prstGeom prst="rect">
              <a:avLst/>
            </a:prstGeom>
            <a:noFill/>
            <a:ln w="19050">
              <a:solidFill>
                <a:schemeClr val="accent6"/>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grpSp>
    </p:spTree>
    <p:extLst>
      <p:ext uri="{BB962C8B-B14F-4D97-AF65-F5344CB8AC3E}">
        <p14:creationId xmlns:p14="http://schemas.microsoft.com/office/powerpoint/2010/main" val="1150816056"/>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Gli indici di durata: un esempio</a:t>
            </a:r>
          </a:p>
        </p:txBody>
      </p:sp>
      <p:sp>
        <p:nvSpPr>
          <p:cNvPr id="44" name="Rectangle 4">
            <a:extLst>
              <a:ext uri="{FF2B5EF4-FFF2-40B4-BE49-F238E27FC236}">
                <a16:creationId xmlns:a16="http://schemas.microsoft.com/office/drawing/2014/main" id="{7FC8505F-FC5E-4141-BD3B-7769CEE13353}"/>
              </a:ext>
            </a:extLst>
          </p:cNvPr>
          <p:cNvSpPr>
            <a:spLocks noChangeArrowheads="1"/>
          </p:cNvSpPr>
          <p:nvPr/>
        </p:nvSpPr>
        <p:spPr bwMode="auto">
          <a:xfrm>
            <a:off x="171301" y="570576"/>
            <a:ext cx="82804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90000"/>
              </a:lnSpc>
              <a:spcBef>
                <a:spcPct val="50000"/>
              </a:spcBef>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Supponiamo i seguenti dati:</a:t>
            </a:r>
          </a:p>
        </p:txBody>
      </p:sp>
      <p:graphicFrame>
        <p:nvGraphicFramePr>
          <p:cNvPr id="47" name="Group 47">
            <a:extLst>
              <a:ext uri="{FF2B5EF4-FFF2-40B4-BE49-F238E27FC236}">
                <a16:creationId xmlns:a16="http://schemas.microsoft.com/office/drawing/2014/main" id="{09EB046B-1BF5-4A29-BB7F-A23E25F67053}"/>
              </a:ext>
            </a:extLst>
          </p:cNvPr>
          <p:cNvGraphicFramePr>
            <a:graphicFrameLocks noGrp="1"/>
          </p:cNvGraphicFramePr>
          <p:nvPr>
            <p:extLst>
              <p:ext uri="{D42A27DB-BD31-4B8C-83A1-F6EECF244321}">
                <p14:modId xmlns:p14="http://schemas.microsoft.com/office/powerpoint/2010/main" val="706534670"/>
              </p:ext>
            </p:extLst>
          </p:nvPr>
        </p:nvGraphicFramePr>
        <p:xfrm>
          <a:off x="541422" y="1227221"/>
          <a:ext cx="7949436" cy="4503660"/>
        </p:xfrm>
        <a:graphic>
          <a:graphicData uri="http://schemas.openxmlformats.org/drawingml/2006/table">
            <a:tbl>
              <a:tblPr bandRow="1">
                <a:tableStyleId>{00A15C55-8517-42AA-B614-E9B94910E393}</a:tableStyleId>
              </a:tblPr>
              <a:tblGrid>
                <a:gridCol w="6289050">
                  <a:extLst>
                    <a:ext uri="{9D8B030D-6E8A-4147-A177-3AD203B41FA5}">
                      <a16:colId xmlns:a16="http://schemas.microsoft.com/office/drawing/2014/main" val="2286994902"/>
                    </a:ext>
                  </a:extLst>
                </a:gridCol>
                <a:gridCol w="1660386">
                  <a:extLst>
                    <a:ext uri="{9D8B030D-6E8A-4147-A177-3AD203B41FA5}">
                      <a16:colId xmlns:a16="http://schemas.microsoft.com/office/drawing/2014/main" val="1487094039"/>
                    </a:ext>
                  </a:extLst>
                </a:gridCol>
              </a:tblGrid>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Rimanenze iniziali </a:t>
                      </a:r>
                      <a:r>
                        <a:rPr kumimoji="0" lang="en-GB" altLang="it-IT" sz="1600" u="none" strike="noStrike" cap="none" normalizeH="0" baseline="0" dirty="0" err="1">
                          <a:ln>
                            <a:noFill/>
                          </a:ln>
                          <a:effectLst/>
                          <a:latin typeface="Century Gothic" panose="020B0502020202020204" pitchFamily="34" charset="0"/>
                        </a:rPr>
                        <a:t>materie</a:t>
                      </a:r>
                      <a:r>
                        <a:rPr kumimoji="0" lang="en-GB" altLang="it-IT" sz="1600" u="none" strike="noStrike" cap="none" normalizeH="0" baseline="0" dirty="0">
                          <a:ln>
                            <a:noFill/>
                          </a:ln>
                          <a:effectLst/>
                          <a:latin typeface="Century Gothic" panose="020B0502020202020204" pitchFamily="34" charset="0"/>
                        </a:rPr>
                        <a:t> prime</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60.000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3136650855"/>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Rimanenze finali </a:t>
                      </a:r>
                      <a:r>
                        <a:rPr kumimoji="0" lang="en-GB" altLang="it-IT" sz="1600" u="none" strike="noStrike" cap="none" normalizeH="0" baseline="0" dirty="0" err="1">
                          <a:ln>
                            <a:noFill/>
                          </a:ln>
                          <a:effectLst/>
                          <a:latin typeface="Century Gothic" panose="020B0502020202020204" pitchFamily="34" charset="0"/>
                        </a:rPr>
                        <a:t>materie</a:t>
                      </a:r>
                      <a:r>
                        <a:rPr kumimoji="0" lang="en-GB" altLang="it-IT" sz="1600" u="none" strike="noStrike" cap="none" normalizeH="0" baseline="0" dirty="0">
                          <a:ln>
                            <a:noFill/>
                          </a:ln>
                          <a:effectLst/>
                          <a:latin typeface="Century Gothic" panose="020B0502020202020204" pitchFamily="34" charset="0"/>
                        </a:rPr>
                        <a:t> prime</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80.000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2789061617"/>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err="1">
                          <a:ln>
                            <a:noFill/>
                          </a:ln>
                          <a:effectLst/>
                          <a:latin typeface="Century Gothic" panose="020B0502020202020204" pitchFamily="34" charset="0"/>
                        </a:rPr>
                        <a:t>Consumi</a:t>
                      </a:r>
                      <a:r>
                        <a:rPr kumimoji="0" lang="en-GB" altLang="it-IT" sz="1600" u="none" strike="noStrike" cap="none" normalizeH="0" baseline="0" dirty="0">
                          <a:ln>
                            <a:noFill/>
                          </a:ln>
                          <a:effectLst/>
                          <a:latin typeface="Century Gothic" panose="020B0502020202020204" pitchFamily="34" charset="0"/>
                        </a:rPr>
                        <a:t> </a:t>
                      </a:r>
                      <a:r>
                        <a:rPr kumimoji="0" lang="en-GB" altLang="it-IT" sz="1600" u="none" strike="noStrike" cap="none" normalizeH="0" baseline="0" dirty="0" err="1">
                          <a:ln>
                            <a:noFill/>
                          </a:ln>
                          <a:effectLst/>
                          <a:latin typeface="Century Gothic" panose="020B0502020202020204" pitchFamily="34" charset="0"/>
                        </a:rPr>
                        <a:t>materie</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638.750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3257495423"/>
                  </a:ext>
                </a:extLst>
              </a:tr>
              <a:tr h="27045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ase" latinLnBrk="0" hangingPunct="0">
                        <a:lnSpc>
                          <a:spcPct val="6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ase" latinLnBrk="0" hangingPunct="0">
                        <a:lnSpc>
                          <a:spcPct val="6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1526851061"/>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err="1">
                          <a:ln>
                            <a:noFill/>
                          </a:ln>
                          <a:effectLst/>
                          <a:latin typeface="Century Gothic" panose="020B0502020202020204" pitchFamily="34" charset="0"/>
                        </a:rPr>
                        <a:t>Debiti</a:t>
                      </a:r>
                      <a:r>
                        <a:rPr kumimoji="0" lang="en-GB" altLang="it-IT" sz="1600" u="none" strike="noStrike" cap="none" normalizeH="0" baseline="0" dirty="0">
                          <a:ln>
                            <a:noFill/>
                          </a:ln>
                          <a:effectLst/>
                          <a:latin typeface="Century Gothic" panose="020B0502020202020204" pitchFamily="34" charset="0"/>
                        </a:rPr>
                        <a:t> vs </a:t>
                      </a:r>
                      <a:r>
                        <a:rPr kumimoji="0" lang="en-GB" altLang="it-IT" sz="1600" u="none" strike="noStrike" cap="none" normalizeH="0" baseline="0" dirty="0" err="1">
                          <a:ln>
                            <a:noFill/>
                          </a:ln>
                          <a:effectLst/>
                          <a:latin typeface="Century Gothic" panose="020B0502020202020204" pitchFamily="34" charset="0"/>
                        </a:rPr>
                        <a:t>fornitori</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250.000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1322964965"/>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err="1">
                          <a:ln>
                            <a:noFill/>
                          </a:ln>
                          <a:effectLst/>
                          <a:latin typeface="Century Gothic" panose="020B0502020202020204" pitchFamily="34" charset="0"/>
                        </a:rPr>
                        <a:t>Acquisti</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625.000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1086236197"/>
                  </a:ext>
                </a:extLst>
              </a:tr>
              <a:tr h="27045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ase" latinLnBrk="0" hangingPunct="0">
                        <a:lnSpc>
                          <a:spcPct val="6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ase" latinLnBrk="0" hangingPunct="0">
                        <a:lnSpc>
                          <a:spcPct val="6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4254250747"/>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Rimanenze iniziali semilav. e prodotti in </a:t>
                      </a:r>
                      <a:r>
                        <a:rPr kumimoji="0" lang="en-GB" altLang="it-IT" sz="1600" u="none" strike="noStrike" cap="none" normalizeH="0" baseline="0" dirty="0" err="1">
                          <a:ln>
                            <a:noFill/>
                          </a:ln>
                          <a:effectLst/>
                          <a:latin typeface="Century Gothic" panose="020B0502020202020204" pitchFamily="34" charset="0"/>
                        </a:rPr>
                        <a:t>corso</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50.000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2813111082"/>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Rimanenze finali semilav. e prodotti in </a:t>
                      </a:r>
                      <a:r>
                        <a:rPr kumimoji="0" lang="en-GB" altLang="it-IT" sz="1600" u="none" strike="noStrike" cap="none" normalizeH="0" baseline="0" dirty="0" err="1">
                          <a:ln>
                            <a:noFill/>
                          </a:ln>
                          <a:effectLst/>
                          <a:latin typeface="Century Gothic" panose="020B0502020202020204" pitchFamily="34" charset="0"/>
                        </a:rPr>
                        <a:t>corso</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60.000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3740680247"/>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Costi produzione</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1.250.000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156270670"/>
                  </a:ext>
                </a:extLst>
              </a:tr>
              <a:tr h="27045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ase" latinLnBrk="0" hangingPunct="0">
                        <a:lnSpc>
                          <a:spcPct val="6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ase" latinLnBrk="0" hangingPunct="0">
                        <a:lnSpc>
                          <a:spcPct val="6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3686372683"/>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Rimanenze iniziali prodotti</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50.000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1230656667"/>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Rimanenze finali prodotti</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90.000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2295204526"/>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Costi produzione</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1.250.000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2424951684"/>
                  </a:ext>
                </a:extLst>
              </a:tr>
              <a:tr h="27045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ase" latinLnBrk="0" hangingPunct="0">
                        <a:lnSpc>
                          <a:spcPct val="6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ase" latinLnBrk="0" hangingPunct="0">
                        <a:lnSpc>
                          <a:spcPct val="6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2922180627"/>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Crediti vs clienti</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750.000</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3529973056"/>
                  </a:ext>
                </a:extLst>
              </a:tr>
              <a:tr h="26322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Vendite</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6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1.250.000</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3843670430"/>
                  </a:ext>
                </a:extLst>
              </a:tr>
            </a:tbl>
          </a:graphicData>
        </a:graphic>
      </p:graphicFrame>
    </p:spTree>
    <p:extLst>
      <p:ext uri="{BB962C8B-B14F-4D97-AF65-F5344CB8AC3E}">
        <p14:creationId xmlns:p14="http://schemas.microsoft.com/office/powerpoint/2010/main" val="3084611626"/>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Gli indici di durata: un esempio</a:t>
            </a:r>
          </a:p>
        </p:txBody>
      </p:sp>
      <p:sp>
        <p:nvSpPr>
          <p:cNvPr id="8" name="Rectangle 4">
            <a:extLst>
              <a:ext uri="{FF2B5EF4-FFF2-40B4-BE49-F238E27FC236}">
                <a16:creationId xmlns:a16="http://schemas.microsoft.com/office/drawing/2014/main" id="{031BE0D6-38C5-4F86-A11D-91E9EA92C1AB}"/>
              </a:ext>
            </a:extLst>
          </p:cNvPr>
          <p:cNvSpPr>
            <a:spLocks noChangeArrowheads="1"/>
          </p:cNvSpPr>
          <p:nvPr/>
        </p:nvSpPr>
        <p:spPr bwMode="auto">
          <a:xfrm>
            <a:off x="539750" y="1557338"/>
            <a:ext cx="8280400" cy="28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90000"/>
              </a:lnSpc>
              <a:spcBef>
                <a:spcPct val="50000"/>
              </a:spcBef>
              <a:buFont typeface="Wingdings" panose="05000000000000000000" pitchFamily="2" charset="2"/>
              <a:buNone/>
            </a:pPr>
            <a:r>
              <a:rPr lang="it-IT" altLang="it-IT">
                <a:solidFill>
                  <a:schemeClr val="tx1"/>
                </a:solidFill>
                <a:latin typeface="Century Gothic" panose="020B0502020202020204" pitchFamily="34" charset="0"/>
              </a:rPr>
              <a:t>Avremo:</a:t>
            </a:r>
          </a:p>
        </p:txBody>
      </p:sp>
      <p:graphicFrame>
        <p:nvGraphicFramePr>
          <p:cNvPr id="10" name="Group 34">
            <a:extLst>
              <a:ext uri="{FF2B5EF4-FFF2-40B4-BE49-F238E27FC236}">
                <a16:creationId xmlns:a16="http://schemas.microsoft.com/office/drawing/2014/main" id="{F6478C31-05AB-412E-AF16-9F841CEC314F}"/>
              </a:ext>
            </a:extLst>
          </p:cNvPr>
          <p:cNvGraphicFramePr>
            <a:graphicFrameLocks noGrp="1"/>
          </p:cNvGraphicFramePr>
          <p:nvPr>
            <p:extLst>
              <p:ext uri="{D42A27DB-BD31-4B8C-83A1-F6EECF244321}">
                <p14:modId xmlns:p14="http://schemas.microsoft.com/office/powerpoint/2010/main" val="3377328958"/>
              </p:ext>
            </p:extLst>
          </p:nvPr>
        </p:nvGraphicFramePr>
        <p:xfrm>
          <a:off x="755650" y="2201863"/>
          <a:ext cx="7416800" cy="2624328"/>
        </p:xfrm>
        <a:graphic>
          <a:graphicData uri="http://schemas.openxmlformats.org/drawingml/2006/table">
            <a:tbl>
              <a:tblPr firstRow="1" lastCol="1">
                <a:tableStyleId>{BDBED569-4797-4DF1-A0F4-6AAB3CD982D8}</a:tableStyleId>
              </a:tblPr>
              <a:tblGrid>
                <a:gridCol w="6361113">
                  <a:extLst>
                    <a:ext uri="{9D8B030D-6E8A-4147-A177-3AD203B41FA5}">
                      <a16:colId xmlns:a16="http://schemas.microsoft.com/office/drawing/2014/main" val="3997998745"/>
                    </a:ext>
                  </a:extLst>
                </a:gridCol>
                <a:gridCol w="1055687">
                  <a:extLst>
                    <a:ext uri="{9D8B030D-6E8A-4147-A177-3AD203B41FA5}">
                      <a16:colId xmlns:a16="http://schemas.microsoft.com/office/drawing/2014/main" val="1589588758"/>
                    </a:ext>
                  </a:extLst>
                </a:gridCol>
              </a:tblGrid>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 Durata del ciclo monetario della gestione</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dirty="0" err="1">
                          <a:ln>
                            <a:noFill/>
                          </a:ln>
                          <a:solidFill>
                            <a:schemeClr val="tx1">
                              <a:lumMod val="75000"/>
                              <a:lumOff val="25000"/>
                            </a:schemeClr>
                          </a:solidFill>
                          <a:effectLst/>
                          <a:latin typeface="Century Gothic" panose="020B0502020202020204" pitchFamily="34" charset="0"/>
                        </a:rPr>
                        <a:t>Giorni</a:t>
                      </a:r>
                      <a:endParaRPr kumimoji="0" lang="en-GB" altLang="it-IT" sz="20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674580017"/>
                  </a:ext>
                </a:extLst>
              </a:tr>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Periodo di giacenza media delle materie prime</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40</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2537168658"/>
                  </a:ext>
                </a:extLst>
              </a:tr>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Periodo di giacenza media dei debiti vs fornitori</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146</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421831849"/>
                  </a:ext>
                </a:extLst>
              </a:tr>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Periodo di produzione</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16,06</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2629590233"/>
                  </a:ext>
                </a:extLst>
              </a:tr>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Periodo di giacenza media dei prodotti finiti</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20,44</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1212747605"/>
                  </a:ext>
                </a:extLst>
              </a:tr>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Periodo di giacenza media dei crediti verso clienti</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a:ln>
                            <a:noFill/>
                          </a:ln>
                          <a:solidFill>
                            <a:schemeClr val="tx1">
                              <a:lumMod val="75000"/>
                              <a:lumOff val="25000"/>
                            </a:schemeClr>
                          </a:solidFill>
                          <a:effectLst/>
                          <a:latin typeface="Century Gothic" panose="020B0502020202020204" pitchFamily="34" charset="0"/>
                        </a:rPr>
                        <a:t>219</a:t>
                      </a:r>
                      <a:endParaRPr kumimoji="0" lang="en-GB" altLang="it-IT" sz="20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3750295192"/>
                  </a:ext>
                </a:extLst>
              </a:tr>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en-GB" altLang="it-IT" sz="20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2000" u="none" strike="noStrike" cap="none" normalizeH="0" baseline="0" dirty="0">
                          <a:ln>
                            <a:noFill/>
                          </a:ln>
                          <a:solidFill>
                            <a:schemeClr val="tx1">
                              <a:lumMod val="75000"/>
                              <a:lumOff val="25000"/>
                            </a:schemeClr>
                          </a:solidFill>
                          <a:effectLst/>
                          <a:latin typeface="Century Gothic" panose="020B0502020202020204" pitchFamily="34" charset="0"/>
                        </a:rPr>
                        <a:t>149,5</a:t>
                      </a:r>
                      <a:endParaRPr kumimoji="0" lang="en-GB" altLang="it-IT" sz="20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2625932399"/>
                  </a:ext>
                </a:extLst>
              </a:tr>
            </a:tbl>
          </a:graphicData>
        </a:graphic>
      </p:graphicFrame>
    </p:spTree>
    <p:extLst>
      <p:ext uri="{BB962C8B-B14F-4D97-AF65-F5344CB8AC3E}">
        <p14:creationId xmlns:p14="http://schemas.microsoft.com/office/powerpoint/2010/main" val="2639560349"/>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109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La costruzione degli indici di durata: alcune precisazioni</a:t>
            </a:r>
          </a:p>
        </p:txBody>
      </p:sp>
      <p:sp>
        <p:nvSpPr>
          <p:cNvPr id="40" name="Text Box 9">
            <a:extLst>
              <a:ext uri="{FF2B5EF4-FFF2-40B4-BE49-F238E27FC236}">
                <a16:creationId xmlns:a16="http://schemas.microsoft.com/office/drawing/2014/main" id="{227C92D9-39A6-49E3-8AD2-9A1FD45C5979}"/>
              </a:ext>
            </a:extLst>
          </p:cNvPr>
          <p:cNvSpPr txBox="1">
            <a:spLocks noChangeArrowheads="1"/>
          </p:cNvSpPr>
          <p:nvPr/>
        </p:nvSpPr>
        <p:spPr bwMode="auto">
          <a:xfrm>
            <a:off x="4572000" y="1172148"/>
            <a:ext cx="424815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0000"/>
              </a:lnSpc>
              <a:spcBef>
                <a:spcPct val="50000"/>
              </a:spcBef>
              <a:buClrTx/>
              <a:buSzTx/>
              <a:buFontTx/>
              <a:buNone/>
            </a:pP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In questa forma, ampiamente utilizzata nella pratica, misura i giorni medi di vendite ancora da incassare (e non, come normalmente si presume, la dilazione media concessa ai clienti)</a:t>
            </a:r>
          </a:p>
        </p:txBody>
      </p:sp>
      <p:sp>
        <p:nvSpPr>
          <p:cNvPr id="46" name="Text Box 15">
            <a:extLst>
              <a:ext uri="{FF2B5EF4-FFF2-40B4-BE49-F238E27FC236}">
                <a16:creationId xmlns:a16="http://schemas.microsoft.com/office/drawing/2014/main" id="{46568A6A-6BAA-4D64-9BBD-30718445E856}"/>
              </a:ext>
            </a:extLst>
          </p:cNvPr>
          <p:cNvSpPr txBox="1">
            <a:spLocks noChangeArrowheads="1"/>
          </p:cNvSpPr>
          <p:nvPr/>
        </p:nvSpPr>
        <p:spPr bwMode="auto">
          <a:xfrm>
            <a:off x="4572000" y="2527930"/>
            <a:ext cx="4248150" cy="1234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0000"/>
              </a:lnSpc>
              <a:spcBef>
                <a:spcPct val="50000"/>
              </a:spcBef>
              <a:buClrTx/>
              <a:buSzTx/>
              <a:buFontTx/>
              <a:buNone/>
            </a:pP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In questa versione, l’indice sarebbe espressivo dell’intervallo temporale compreso tra la vendita e l’incasso.</a:t>
            </a:r>
          </a:p>
          <a:p>
            <a:pPr algn="just" eaLnBrk="1" hangingPunct="1">
              <a:lnSpc>
                <a:spcPct val="80000"/>
              </a:lnSpc>
              <a:spcBef>
                <a:spcPct val="50000"/>
              </a:spcBef>
              <a:buClrTx/>
              <a:buSzTx/>
              <a:buFontTx/>
              <a:buNone/>
            </a:pP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In realtà, numeratore e denominatore non sono omogenei, dato che i crediti verso i clienti comprendono l’imposta sul valore aggiunto.</a:t>
            </a:r>
          </a:p>
        </p:txBody>
      </p:sp>
      <p:sp>
        <p:nvSpPr>
          <p:cNvPr id="47" name="AutoShape 16">
            <a:extLst>
              <a:ext uri="{FF2B5EF4-FFF2-40B4-BE49-F238E27FC236}">
                <a16:creationId xmlns:a16="http://schemas.microsoft.com/office/drawing/2014/main" id="{5FE94DD3-8E7D-4245-B824-BD1F70283F67}"/>
              </a:ext>
            </a:extLst>
          </p:cNvPr>
          <p:cNvSpPr>
            <a:spLocks/>
          </p:cNvSpPr>
          <p:nvPr/>
        </p:nvSpPr>
        <p:spPr bwMode="auto">
          <a:xfrm>
            <a:off x="4140199" y="1052513"/>
            <a:ext cx="719138" cy="1152525"/>
          </a:xfrm>
          <a:prstGeom prst="leftBrace">
            <a:avLst>
              <a:gd name="adj1" fmla="val 13355"/>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400">
              <a:solidFill>
                <a:schemeClr val="tx1">
                  <a:lumMod val="75000"/>
                  <a:lumOff val="25000"/>
                </a:schemeClr>
              </a:solidFill>
              <a:latin typeface="Century Gothic" panose="020B0502020202020204" pitchFamily="34" charset="0"/>
            </a:endParaRPr>
          </a:p>
        </p:txBody>
      </p:sp>
      <p:sp>
        <p:nvSpPr>
          <p:cNvPr id="48" name="AutoShape 17">
            <a:extLst>
              <a:ext uri="{FF2B5EF4-FFF2-40B4-BE49-F238E27FC236}">
                <a16:creationId xmlns:a16="http://schemas.microsoft.com/office/drawing/2014/main" id="{C8E13DD2-ADBB-492B-B820-41E40089C914}"/>
              </a:ext>
            </a:extLst>
          </p:cNvPr>
          <p:cNvSpPr>
            <a:spLocks/>
          </p:cNvSpPr>
          <p:nvPr/>
        </p:nvSpPr>
        <p:spPr bwMode="auto">
          <a:xfrm>
            <a:off x="4140200" y="2349500"/>
            <a:ext cx="719137" cy="1727200"/>
          </a:xfrm>
          <a:prstGeom prst="leftBrace">
            <a:avLst>
              <a:gd name="adj1" fmla="val 20015"/>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400">
              <a:solidFill>
                <a:schemeClr val="tx1">
                  <a:lumMod val="75000"/>
                  <a:lumOff val="25000"/>
                </a:schemeClr>
              </a:solidFill>
              <a:latin typeface="Century Gothic" panose="020B0502020202020204" pitchFamily="34" charset="0"/>
            </a:endParaRPr>
          </a:p>
        </p:txBody>
      </p:sp>
      <p:sp>
        <p:nvSpPr>
          <p:cNvPr id="53" name="AutoShape 22">
            <a:extLst>
              <a:ext uri="{FF2B5EF4-FFF2-40B4-BE49-F238E27FC236}">
                <a16:creationId xmlns:a16="http://schemas.microsoft.com/office/drawing/2014/main" id="{FB2BBEE8-D7F7-404D-BD61-C60C7F21F9BA}"/>
              </a:ext>
            </a:extLst>
          </p:cNvPr>
          <p:cNvSpPr>
            <a:spLocks noChangeArrowheads="1"/>
          </p:cNvSpPr>
          <p:nvPr/>
        </p:nvSpPr>
        <p:spPr bwMode="auto">
          <a:xfrm rot="5400000">
            <a:off x="1739021" y="2128139"/>
            <a:ext cx="647700" cy="576262"/>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400">
              <a:solidFill>
                <a:schemeClr val="tx1">
                  <a:lumMod val="75000"/>
                  <a:lumOff val="25000"/>
                </a:schemeClr>
              </a:solidFill>
              <a:latin typeface="Century Gothic" panose="020B0502020202020204" pitchFamily="34" charset="0"/>
            </a:endParaRPr>
          </a:p>
        </p:txBody>
      </p:sp>
      <p:sp>
        <p:nvSpPr>
          <p:cNvPr id="54" name="AutoShape 23">
            <a:extLst>
              <a:ext uri="{FF2B5EF4-FFF2-40B4-BE49-F238E27FC236}">
                <a16:creationId xmlns:a16="http://schemas.microsoft.com/office/drawing/2014/main" id="{74D9E5C1-F451-4BE5-8063-4506D1C0D8DD}"/>
              </a:ext>
            </a:extLst>
          </p:cNvPr>
          <p:cNvSpPr>
            <a:spLocks noChangeArrowheads="1"/>
          </p:cNvSpPr>
          <p:nvPr/>
        </p:nvSpPr>
        <p:spPr bwMode="auto">
          <a:xfrm rot="5400000">
            <a:off x="1739021" y="3788569"/>
            <a:ext cx="647700" cy="576262"/>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400">
              <a:solidFill>
                <a:schemeClr val="tx1">
                  <a:lumMod val="75000"/>
                  <a:lumOff val="25000"/>
                </a:schemeClr>
              </a:solidFill>
              <a:latin typeface="Century Gothic" panose="020B0502020202020204" pitchFamily="34" charset="0"/>
            </a:endParaRPr>
          </a:p>
        </p:txBody>
      </p:sp>
      <p:sp>
        <p:nvSpPr>
          <p:cNvPr id="59" name="AutoShape 28">
            <a:extLst>
              <a:ext uri="{FF2B5EF4-FFF2-40B4-BE49-F238E27FC236}">
                <a16:creationId xmlns:a16="http://schemas.microsoft.com/office/drawing/2014/main" id="{596EF7C1-C163-4A62-9CF3-C2C40D768158}"/>
              </a:ext>
            </a:extLst>
          </p:cNvPr>
          <p:cNvSpPr>
            <a:spLocks/>
          </p:cNvSpPr>
          <p:nvPr/>
        </p:nvSpPr>
        <p:spPr bwMode="auto">
          <a:xfrm>
            <a:off x="4140200" y="4508500"/>
            <a:ext cx="719138" cy="1295400"/>
          </a:xfrm>
          <a:prstGeom prst="leftBrace">
            <a:avLst>
              <a:gd name="adj1" fmla="val 15011"/>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400">
              <a:solidFill>
                <a:schemeClr val="tx1">
                  <a:lumMod val="75000"/>
                  <a:lumOff val="25000"/>
                </a:schemeClr>
              </a:solidFill>
              <a:latin typeface="Century Gothic" panose="020B0502020202020204" pitchFamily="34" charset="0"/>
            </a:endParaRPr>
          </a:p>
        </p:txBody>
      </p:sp>
      <p:sp>
        <p:nvSpPr>
          <p:cNvPr id="60" name="Text Box 29">
            <a:extLst>
              <a:ext uri="{FF2B5EF4-FFF2-40B4-BE49-F238E27FC236}">
                <a16:creationId xmlns:a16="http://schemas.microsoft.com/office/drawing/2014/main" id="{C6AECBF4-9ED6-4F70-82E1-70303BA3D45D}"/>
              </a:ext>
            </a:extLst>
          </p:cNvPr>
          <p:cNvSpPr txBox="1">
            <a:spLocks noChangeArrowheads="1"/>
          </p:cNvSpPr>
          <p:nvPr/>
        </p:nvSpPr>
        <p:spPr bwMode="auto">
          <a:xfrm>
            <a:off x="4572000" y="4972886"/>
            <a:ext cx="4176712" cy="26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0000"/>
              </a:lnSpc>
              <a:spcBef>
                <a:spcPct val="50000"/>
              </a:spcBef>
              <a:buClrTx/>
              <a:buSzTx/>
              <a:buFontTx/>
              <a:buNone/>
            </a:pPr>
            <a:r>
              <a:rPr lang="it-IT" altLang="it-IT" sz="1400" dirty="0">
                <a:solidFill>
                  <a:schemeClr val="tx1">
                    <a:lumMod val="75000"/>
                    <a:lumOff val="25000"/>
                  </a:schemeClr>
                </a:solidFill>
                <a:latin typeface="Century Gothic" panose="020B0502020202020204" pitchFamily="34" charset="0"/>
                <a:cs typeface="Arial" panose="020B0604020202020204" pitchFamily="34" charset="0"/>
              </a:rPr>
              <a:t>Dilazione media (con la correzione IVA)</a:t>
            </a:r>
          </a:p>
        </p:txBody>
      </p:sp>
      <mc:AlternateContent xmlns:mc="http://schemas.openxmlformats.org/markup-compatibility/2006" xmlns:a14="http://schemas.microsoft.com/office/drawing/2010/main">
        <mc:Choice Requires="a14">
          <p:sp>
            <p:nvSpPr>
              <p:cNvPr id="65" name="Text Box 14">
                <a:extLst>
                  <a:ext uri="{FF2B5EF4-FFF2-40B4-BE49-F238E27FC236}">
                    <a16:creationId xmlns:a16="http://schemas.microsoft.com/office/drawing/2014/main" id="{96A87ACE-232D-442D-A886-7A01CD6A6C12}"/>
                  </a:ext>
                </a:extLst>
              </p:cNvPr>
              <p:cNvSpPr txBox="1">
                <a:spLocks noChangeArrowheads="1"/>
              </p:cNvSpPr>
              <p:nvPr/>
            </p:nvSpPr>
            <p:spPr bwMode="auto">
              <a:xfrm>
                <a:off x="179387" y="1264857"/>
                <a:ext cx="3766969" cy="731838"/>
              </a:xfrm>
              <a:prstGeom prst="rect">
                <a:avLst/>
              </a:prstGeom>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style>
              <a:lnRef idx="1">
                <a:schemeClr val="accent6"/>
              </a:lnRef>
              <a:fillRef idx="2">
                <a:schemeClr val="accent6"/>
              </a:fillRef>
              <a:effectRef idx="1">
                <a:schemeClr val="accent6"/>
              </a:effectRef>
              <a:fontRef idx="minor">
                <a:schemeClr val="dk1"/>
              </a:fontRef>
            </p:style>
            <p:txBody>
              <a:bodyPr lIns="91424" tIns="45712" rIns="91424" bIns="45712"/>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lvl="0" algn="ctr" defTabSz="449263" eaLnBrk="1" fontAlgn="base">
                  <a:spcBef>
                    <a:spcPct val="0"/>
                  </a:spcBef>
                  <a:spcAft>
                    <a:spcPct val="0"/>
                  </a:spcAft>
                </a:pPr>
                <a14:m>
                  <m:oMathPara xmlns:m="http://schemas.openxmlformats.org/officeDocument/2006/math">
                    <m:oMathParaPr>
                      <m:jc m:val="centerGroup"/>
                    </m:oMathParaPr>
                    <m:oMath xmlns:m="http://schemas.openxmlformats.org/officeDocument/2006/math">
                      <m:f>
                        <m:fPr>
                          <m:ctrlP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ctrlPr>
                        </m:fPr>
                        <m:num>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𝐶𝑟𝑒𝑑𝑖𝑡𝑖</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𝑣</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𝑐𝑙𝑖𝑒𝑛𝑡𝑖</m:t>
                          </m:r>
                        </m:num>
                        <m:den>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𝑉𝑒𝑛𝑑𝑖𝑡𝑒</m:t>
                          </m:r>
                        </m:den>
                      </m:f>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ea typeface="Cambria Math" panose="02040503050406030204" pitchFamily="18" charset="0"/>
                          <a:cs typeface="Arial" panose="020B0604020202020204" pitchFamily="34" charset="0"/>
                        </a:rPr>
                        <m:t>×365</m:t>
                      </m:r>
                    </m:oMath>
                  </m:oMathPara>
                </a14:m>
                <a:endParaRPr kumimoji="0" lang="it-IT" altLang="it-IT" sz="1800" b="0"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cs typeface="Arial" panose="020B0604020202020204" pitchFamily="34" charset="0"/>
                </a:endParaRPr>
              </a:p>
            </p:txBody>
          </p:sp>
        </mc:Choice>
        <mc:Fallback xmlns="">
          <p:sp>
            <p:nvSpPr>
              <p:cNvPr id="65" name="Text Box 14">
                <a:extLst>
                  <a:ext uri="{FF2B5EF4-FFF2-40B4-BE49-F238E27FC236}">
                    <a16:creationId xmlns:a16="http://schemas.microsoft.com/office/drawing/2014/main" id="{96A87ACE-232D-442D-A886-7A01CD6A6C12}"/>
                  </a:ext>
                </a:extLst>
              </p:cNvPr>
              <p:cNvSpPr txBox="1">
                <a:spLocks noRot="1" noChangeAspect="1" noMove="1" noResize="1" noEditPoints="1" noAdjustHandles="1" noChangeArrowheads="1" noChangeShapeType="1" noTextEdit="1"/>
              </p:cNvSpPr>
              <p:nvPr/>
            </p:nvSpPr>
            <p:spPr bwMode="auto">
              <a:xfrm>
                <a:off x="179387" y="1264857"/>
                <a:ext cx="3766969" cy="731838"/>
              </a:xfrm>
              <a:prstGeom prst="rect">
                <a:avLst/>
              </a:prstGeom>
              <a:blipFill>
                <a:blip r:embed="rId3"/>
                <a:stretch>
                  <a:fillRect/>
                </a:stretch>
              </a:blip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noFill/>
                  </a:rPr>
                  <a:t> </a:t>
                </a:r>
              </a:p>
            </p:txBody>
          </p:sp>
        </mc:Fallback>
      </mc:AlternateContent>
      <mc:AlternateContent xmlns:mc="http://schemas.openxmlformats.org/markup-compatibility/2006" xmlns:a14="http://schemas.microsoft.com/office/drawing/2010/main">
        <mc:Choice Requires="a14">
          <p:sp>
            <p:nvSpPr>
              <p:cNvPr id="66" name="Text Box 14">
                <a:extLst>
                  <a:ext uri="{FF2B5EF4-FFF2-40B4-BE49-F238E27FC236}">
                    <a16:creationId xmlns:a16="http://schemas.microsoft.com/office/drawing/2014/main" id="{0B146752-9CA1-43AC-B959-CE538657B53E}"/>
                  </a:ext>
                </a:extLst>
              </p:cNvPr>
              <p:cNvSpPr txBox="1">
                <a:spLocks noChangeArrowheads="1"/>
              </p:cNvSpPr>
              <p:nvPr/>
            </p:nvSpPr>
            <p:spPr bwMode="auto">
              <a:xfrm>
                <a:off x="179388" y="2865281"/>
                <a:ext cx="3766970" cy="731838"/>
              </a:xfrm>
              <a:prstGeom prst="rect">
                <a:avLst/>
              </a:prstGeom>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style>
              <a:lnRef idx="1">
                <a:schemeClr val="accent6"/>
              </a:lnRef>
              <a:fillRef idx="2">
                <a:schemeClr val="accent6"/>
              </a:fillRef>
              <a:effectRef idx="1">
                <a:schemeClr val="accent6"/>
              </a:effectRef>
              <a:fontRef idx="minor">
                <a:schemeClr val="dk1"/>
              </a:fontRef>
            </p:style>
            <p:txBody>
              <a:bodyPr lIns="91424" tIns="45712" rIns="91424" bIns="45712"/>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lvl="0" algn="ctr" defTabSz="449263" eaLnBrk="1" fontAlgn="base">
                  <a:spcBef>
                    <a:spcPct val="0"/>
                  </a:spcBef>
                  <a:spcAft>
                    <a:spcPct val="0"/>
                  </a:spcAft>
                </a:pPr>
                <a14:m>
                  <m:oMathPara xmlns:m="http://schemas.openxmlformats.org/officeDocument/2006/math">
                    <m:oMathParaPr>
                      <m:jc m:val="centerGroup"/>
                    </m:oMathParaPr>
                    <m:oMath xmlns:m="http://schemas.openxmlformats.org/officeDocument/2006/math">
                      <m:f>
                        <m:fPr>
                          <m:ctrlP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ctrlPr>
                        </m:fPr>
                        <m:num>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𝐶𝑟𝑒𝑑𝑖𝑡𝑖</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𝑣</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𝑐𝑙𝑖𝑒𝑛𝑡𝑖</m:t>
                          </m:r>
                        </m:num>
                        <m:den>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𝑉𝑒𝑛𝑑𝑖𝑡𝑒</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𝑎</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𝑐𝑟𝑒𝑑𝑖𝑡𝑜</m:t>
                          </m:r>
                        </m:den>
                      </m:f>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ea typeface="Cambria Math" panose="02040503050406030204" pitchFamily="18" charset="0"/>
                          <a:cs typeface="Arial" panose="020B0604020202020204" pitchFamily="34" charset="0"/>
                        </a:rPr>
                        <m:t>×365</m:t>
                      </m:r>
                    </m:oMath>
                  </m:oMathPara>
                </a14:m>
                <a:endParaRPr kumimoji="0" lang="it-IT" altLang="it-IT" sz="1800" b="0"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cs typeface="Arial" panose="020B0604020202020204" pitchFamily="34" charset="0"/>
                </a:endParaRPr>
              </a:p>
            </p:txBody>
          </p:sp>
        </mc:Choice>
        <mc:Fallback xmlns="">
          <p:sp>
            <p:nvSpPr>
              <p:cNvPr id="66" name="Text Box 14">
                <a:extLst>
                  <a:ext uri="{FF2B5EF4-FFF2-40B4-BE49-F238E27FC236}">
                    <a16:creationId xmlns:a16="http://schemas.microsoft.com/office/drawing/2014/main" id="{0B146752-9CA1-43AC-B959-CE538657B53E}"/>
                  </a:ext>
                </a:extLst>
              </p:cNvPr>
              <p:cNvSpPr txBox="1">
                <a:spLocks noRot="1" noChangeAspect="1" noMove="1" noResize="1" noEditPoints="1" noAdjustHandles="1" noChangeArrowheads="1" noChangeShapeType="1" noTextEdit="1"/>
              </p:cNvSpPr>
              <p:nvPr/>
            </p:nvSpPr>
            <p:spPr bwMode="auto">
              <a:xfrm>
                <a:off x="179388" y="2865281"/>
                <a:ext cx="3766970" cy="731838"/>
              </a:xfrm>
              <a:prstGeom prst="rect">
                <a:avLst/>
              </a:prstGeom>
              <a:blipFill>
                <a:blip r:embed="rId4"/>
                <a:stretch>
                  <a:fillRect/>
                </a:stretch>
              </a:blip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noFill/>
                  </a:rPr>
                  <a:t> </a:t>
                </a:r>
              </a:p>
            </p:txBody>
          </p:sp>
        </mc:Fallback>
      </mc:AlternateContent>
      <mc:AlternateContent xmlns:mc="http://schemas.openxmlformats.org/markup-compatibility/2006" xmlns:a14="http://schemas.microsoft.com/office/drawing/2010/main">
        <mc:Choice Requires="a14">
          <p:sp>
            <p:nvSpPr>
              <p:cNvPr id="67" name="Text Box 14">
                <a:extLst>
                  <a:ext uri="{FF2B5EF4-FFF2-40B4-BE49-F238E27FC236}">
                    <a16:creationId xmlns:a16="http://schemas.microsoft.com/office/drawing/2014/main" id="{B3A6EC9F-0AD1-4F61-8ACE-EAF451CD2337}"/>
                  </a:ext>
                </a:extLst>
              </p:cNvPr>
              <p:cNvSpPr txBox="1">
                <a:spLocks noChangeArrowheads="1"/>
              </p:cNvSpPr>
              <p:nvPr/>
            </p:nvSpPr>
            <p:spPr bwMode="auto">
              <a:xfrm>
                <a:off x="179388" y="4781708"/>
                <a:ext cx="3766970" cy="731838"/>
              </a:xfrm>
              <a:prstGeom prst="rect">
                <a:avLst/>
              </a:prstGeom>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style>
              <a:lnRef idx="1">
                <a:schemeClr val="accent6"/>
              </a:lnRef>
              <a:fillRef idx="2">
                <a:schemeClr val="accent6"/>
              </a:fillRef>
              <a:effectRef idx="1">
                <a:schemeClr val="accent6"/>
              </a:effectRef>
              <a:fontRef idx="minor">
                <a:schemeClr val="dk1"/>
              </a:fontRef>
            </p:style>
            <p:txBody>
              <a:bodyPr lIns="91424" tIns="45712" rIns="91424" bIns="45712"/>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lvl="0" algn="ctr" defTabSz="449263" eaLnBrk="1" fontAlgn="base">
                  <a:spcBef>
                    <a:spcPct val="0"/>
                  </a:spcBef>
                  <a:spcAft>
                    <a:spcPct val="0"/>
                  </a:spcAft>
                </a:pPr>
                <a14:m>
                  <m:oMathPara xmlns:m="http://schemas.openxmlformats.org/officeDocument/2006/math">
                    <m:oMathParaPr>
                      <m:jc m:val="centerGroup"/>
                    </m:oMathParaPr>
                    <m:oMath xmlns:m="http://schemas.openxmlformats.org/officeDocument/2006/math">
                      <m:f>
                        <m:fPr>
                          <m:ctrlP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ctrlPr>
                        </m:fPr>
                        <m:num>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𝐶𝑟𝑒𝑑𝑖𝑡𝑖</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𝑣</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𝑐𝑙𝑖𝑒𝑛𝑡𝑖</m:t>
                          </m:r>
                        </m:num>
                        <m:den>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𝑉𝑒𝑛𝑑𝑖𝑡𝑒</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𝑎</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 </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cs typeface="Arial" panose="020B0604020202020204" pitchFamily="34" charset="0"/>
                            </a:rPr>
                            <m:t>𝑐𝑟𝑒𝑑𝑖𝑡𝑜</m:t>
                          </m:r>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ea typeface="Cambria Math" panose="02040503050406030204" pitchFamily="18" charset="0"/>
                              <a:cs typeface="Arial" panose="020B0604020202020204" pitchFamily="34" charset="0"/>
                            </a:rPr>
                            <m:t>×1,22</m:t>
                          </m:r>
                        </m:den>
                      </m:f>
                      <m:r>
                        <a:rPr kumimoji="0" lang="it-IT" altLang="it-IT" sz="1800" b="0" i="1" u="none" strike="noStrike" kern="0" cap="none" spc="0" normalizeH="0" baseline="0" noProof="0" smtClean="0">
                          <a:ln>
                            <a:noFill/>
                          </a:ln>
                          <a:solidFill>
                            <a:schemeClr val="tx1">
                              <a:lumMod val="75000"/>
                              <a:lumOff val="25000"/>
                            </a:schemeClr>
                          </a:solidFill>
                          <a:effectLst/>
                          <a:uLnTx/>
                          <a:uFillTx/>
                          <a:latin typeface="Cambria Math" panose="02040503050406030204" pitchFamily="18" charset="0"/>
                          <a:ea typeface="Cambria Math" panose="02040503050406030204" pitchFamily="18" charset="0"/>
                          <a:cs typeface="Arial" panose="020B0604020202020204" pitchFamily="34" charset="0"/>
                        </a:rPr>
                        <m:t>×365</m:t>
                      </m:r>
                    </m:oMath>
                  </m:oMathPara>
                </a14:m>
                <a:endParaRPr kumimoji="0" lang="it-IT" altLang="it-IT" sz="1800" b="0" i="0" u="none" strike="noStrike" kern="0" cap="none" spc="0" normalizeH="0" baseline="0" noProof="0" dirty="0">
                  <a:ln>
                    <a:noFill/>
                  </a:ln>
                  <a:solidFill>
                    <a:schemeClr val="tx1">
                      <a:lumMod val="75000"/>
                      <a:lumOff val="25000"/>
                    </a:schemeClr>
                  </a:solidFill>
                  <a:effectLst/>
                  <a:uLnTx/>
                  <a:uFillTx/>
                  <a:latin typeface="Century Gothic" panose="020B0502020202020204" pitchFamily="34" charset="0"/>
                  <a:cs typeface="Arial" panose="020B0604020202020204" pitchFamily="34" charset="0"/>
                </a:endParaRPr>
              </a:p>
            </p:txBody>
          </p:sp>
        </mc:Choice>
        <mc:Fallback xmlns="">
          <p:sp>
            <p:nvSpPr>
              <p:cNvPr id="67" name="Text Box 14">
                <a:extLst>
                  <a:ext uri="{FF2B5EF4-FFF2-40B4-BE49-F238E27FC236}">
                    <a16:creationId xmlns:a16="http://schemas.microsoft.com/office/drawing/2014/main" id="{B3A6EC9F-0AD1-4F61-8ACE-EAF451CD2337}"/>
                  </a:ext>
                </a:extLst>
              </p:cNvPr>
              <p:cNvSpPr txBox="1">
                <a:spLocks noRot="1" noChangeAspect="1" noMove="1" noResize="1" noEditPoints="1" noAdjustHandles="1" noChangeArrowheads="1" noChangeShapeType="1" noTextEdit="1"/>
              </p:cNvSpPr>
              <p:nvPr/>
            </p:nvSpPr>
            <p:spPr bwMode="auto">
              <a:xfrm>
                <a:off x="179388" y="4781708"/>
                <a:ext cx="3766970" cy="731838"/>
              </a:xfrm>
              <a:prstGeom prst="rect">
                <a:avLst/>
              </a:prstGeom>
              <a:blipFill>
                <a:blip r:embed="rId5"/>
                <a:stretch>
                  <a:fillRect/>
                </a:stretch>
              </a:blip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it-IT">
                    <a:noFill/>
                  </a:rPr>
                  <a:t> </a:t>
                </a:r>
              </a:p>
            </p:txBody>
          </p:sp>
        </mc:Fallback>
      </mc:AlternateContent>
    </p:spTree>
    <p:extLst>
      <p:ext uri="{BB962C8B-B14F-4D97-AF65-F5344CB8AC3E}">
        <p14:creationId xmlns:p14="http://schemas.microsoft.com/office/powerpoint/2010/main" val="4126691222"/>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110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 name="CasellaDiTesto 1">
            <a:extLst>
              <a:ext uri="{FF2B5EF4-FFF2-40B4-BE49-F238E27FC236}">
                <a16:creationId xmlns:a16="http://schemas.microsoft.com/office/drawing/2014/main" id="{09E326DF-22E9-4B27-86CC-08C477957704}"/>
              </a:ext>
            </a:extLst>
          </p:cNvPr>
          <p:cNvSpPr txBox="1"/>
          <p:nvPr/>
        </p:nvSpPr>
        <p:spPr>
          <a:xfrm>
            <a:off x="2240272" y="727042"/>
            <a:ext cx="4663456" cy="646331"/>
          </a:xfrm>
          <a:prstGeom prst="rect">
            <a:avLst/>
          </a:prstGeom>
          <a:noFill/>
        </p:spPr>
        <p:txBody>
          <a:bodyPr wrap="none" rtlCol="0">
            <a:spAutoFit/>
          </a:bodyPr>
          <a:lstStyle/>
          <a:p>
            <a:r>
              <a:rPr lang="it-IT" sz="3600" dirty="0">
                <a:solidFill>
                  <a:schemeClr val="tx1">
                    <a:lumMod val="75000"/>
                    <a:lumOff val="25000"/>
                  </a:schemeClr>
                </a:solidFill>
                <a:latin typeface="Century Gothic" panose="020B0502020202020204" pitchFamily="34" charset="0"/>
              </a:rPr>
              <a:t>L’ANALISI PER INDICI</a:t>
            </a: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1058595" y="2547938"/>
            <a:ext cx="7199313" cy="462291"/>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algn="ctr" defTabSz="914400">
              <a:lnSpc>
                <a:spcPct val="100000"/>
              </a:lnSpc>
              <a:buClrTx/>
              <a:buSzTx/>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Analisi della redditività</a:t>
            </a:r>
          </a:p>
        </p:txBody>
      </p:sp>
    </p:spTree>
    <p:extLst>
      <p:ext uri="{BB962C8B-B14F-4D97-AF65-F5344CB8AC3E}">
        <p14:creationId xmlns:p14="http://schemas.microsoft.com/office/powerpoint/2010/main" val="1882960433"/>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12">
            <a:extLst>
              <a:ext uri="{FF2B5EF4-FFF2-40B4-BE49-F238E27FC236}">
                <a16:creationId xmlns:a16="http://schemas.microsoft.com/office/drawing/2014/main" id="{9A181F85-7C48-8A4E-AF2F-B18AC6FF371E}"/>
              </a:ext>
            </a:extLst>
          </p:cNvPr>
          <p:cNvSpPr>
            <a:spLocks noChangeArrowheads="1"/>
          </p:cNvSpPr>
          <p:nvPr/>
        </p:nvSpPr>
        <p:spPr bwMode="auto">
          <a:xfrm>
            <a:off x="152400" y="1066800"/>
            <a:ext cx="8839200"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marL="269875" indent="-269875"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914400" eaLnBrk="1" hangingPunct="1">
              <a:lnSpc>
                <a:spcPct val="100000"/>
              </a:lnSpc>
              <a:spcBef>
                <a:spcPct val="30000"/>
              </a:spcBef>
              <a:buClrTx/>
              <a:buSzTx/>
              <a:buFont typeface="Arial" panose="020B0604020202020204" pitchFamily="34" charset="0"/>
              <a:buChar char="•"/>
            </a:pPr>
            <a:r>
              <a:rPr lang="it-IT" altLang="it-IT" sz="1800">
                <a:solidFill>
                  <a:schemeClr val="tx1"/>
                </a:solidFill>
                <a:latin typeface="Book Antiqua" panose="02040602050305030304" pitchFamily="18" charset="0"/>
                <a:cs typeface="Arial" panose="020B0604020202020204" pitchFamily="34" charset="0"/>
              </a:rPr>
              <a:t>Mira a “far parlare” le grandezze messe in evidenza soprattutto con la riclassificazione del conto economico</a:t>
            </a:r>
          </a:p>
          <a:p>
            <a:pPr algn="just" defTabSz="914400" eaLnBrk="1" hangingPunct="1">
              <a:lnSpc>
                <a:spcPct val="100000"/>
              </a:lnSpc>
              <a:spcBef>
                <a:spcPct val="30000"/>
              </a:spcBef>
              <a:buClrTx/>
              <a:buSzTx/>
              <a:buFont typeface="Arial" panose="020B0604020202020204" pitchFamily="34" charset="0"/>
              <a:buChar char="•"/>
            </a:pPr>
            <a:r>
              <a:rPr lang="it-IT" altLang="it-IT" sz="1800">
                <a:solidFill>
                  <a:schemeClr val="tx1"/>
                </a:solidFill>
                <a:latin typeface="Book Antiqua" panose="02040602050305030304" pitchFamily="18" charset="0"/>
                <a:cs typeface="Arial" panose="020B0604020202020204" pitchFamily="34" charset="0"/>
              </a:rPr>
              <a:t>Rivolge l’attenzione anzitutto alla redditività netta (ROE), espressione di sintesi dell’economicità della gestione (il ROE, infatti, è l’indicatore di partenza)</a:t>
            </a:r>
          </a:p>
        </p:txBody>
      </p:sp>
      <p:sp>
        <p:nvSpPr>
          <p:cNvPr id="21512" name="CasellaDiTesto 12">
            <a:extLst>
              <a:ext uri="{FF2B5EF4-FFF2-40B4-BE49-F238E27FC236}">
                <a16:creationId xmlns:a16="http://schemas.microsoft.com/office/drawing/2014/main" id="{129A9A27-705A-7745-80C2-E7552E714D19}"/>
              </a:ext>
            </a:extLst>
          </p:cNvPr>
          <p:cNvSpPr txBox="1">
            <a:spLocks noChangeArrowheads="1"/>
          </p:cNvSpPr>
          <p:nvPr/>
        </p:nvSpPr>
        <p:spPr bwMode="auto">
          <a:xfrm>
            <a:off x="304800" y="3076575"/>
            <a:ext cx="22860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800">
                <a:solidFill>
                  <a:schemeClr val="tx1"/>
                </a:solidFill>
                <a:latin typeface="Times New Roman" panose="02020603050405020304" pitchFamily="18" charset="0"/>
                <a:cs typeface="Times New Roman" panose="02020603050405020304" pitchFamily="18" charset="0"/>
              </a:rPr>
              <a:t>Equilibrio contabile</a:t>
            </a:r>
          </a:p>
        </p:txBody>
      </p:sp>
      <p:sp>
        <p:nvSpPr>
          <p:cNvPr id="14" name="CasellaDiTesto 13">
            <a:extLst>
              <a:ext uri="{FF2B5EF4-FFF2-40B4-BE49-F238E27FC236}">
                <a16:creationId xmlns:a16="http://schemas.microsoft.com/office/drawing/2014/main" id="{D63BD9EB-2E9F-C946-B42C-DFDA8B29E0E0}"/>
              </a:ext>
            </a:extLst>
          </p:cNvPr>
          <p:cNvSpPr txBox="1">
            <a:spLocks noChangeArrowheads="1"/>
          </p:cNvSpPr>
          <p:nvPr/>
        </p:nvSpPr>
        <p:spPr bwMode="auto">
          <a:xfrm>
            <a:off x="3962400" y="3048000"/>
            <a:ext cx="1981200" cy="382588"/>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a:spAutoFit/>
          </a:bodyPr>
          <a:lstStyle/>
          <a:p>
            <a:pPr algn="ctr">
              <a:buFont typeface="Times New Roman" charset="0"/>
              <a:buNone/>
              <a:defRPr/>
            </a:pPr>
            <a:r>
              <a:rPr lang="it-IT" sz="2000" dirty="0">
                <a:solidFill>
                  <a:schemeClr val="tx1"/>
                </a:solidFill>
                <a:latin typeface="Times New Roman"/>
                <a:cs typeface="Times New Roman"/>
              </a:rPr>
              <a:t>Costi = Ricavi</a:t>
            </a:r>
          </a:p>
        </p:txBody>
      </p:sp>
      <p:sp>
        <p:nvSpPr>
          <p:cNvPr id="21514" name="CasellaDiTesto 15">
            <a:extLst>
              <a:ext uri="{FF2B5EF4-FFF2-40B4-BE49-F238E27FC236}">
                <a16:creationId xmlns:a16="http://schemas.microsoft.com/office/drawing/2014/main" id="{9E4924D3-99B3-3643-86AA-3469EC96C344}"/>
              </a:ext>
            </a:extLst>
          </p:cNvPr>
          <p:cNvSpPr txBox="1">
            <a:spLocks noChangeArrowheads="1"/>
          </p:cNvSpPr>
          <p:nvPr/>
        </p:nvSpPr>
        <p:spPr bwMode="auto">
          <a:xfrm>
            <a:off x="381000" y="4953000"/>
            <a:ext cx="22860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800">
                <a:solidFill>
                  <a:schemeClr val="tx1"/>
                </a:solidFill>
                <a:latin typeface="Times New Roman" panose="02020603050405020304" pitchFamily="18" charset="0"/>
                <a:cs typeface="Times New Roman" panose="02020603050405020304" pitchFamily="18" charset="0"/>
              </a:rPr>
              <a:t>Equilibrio economico</a:t>
            </a:r>
          </a:p>
        </p:txBody>
      </p:sp>
      <p:sp>
        <p:nvSpPr>
          <p:cNvPr id="17" name="CasellaDiTesto 16">
            <a:extLst>
              <a:ext uri="{FF2B5EF4-FFF2-40B4-BE49-F238E27FC236}">
                <a16:creationId xmlns:a16="http://schemas.microsoft.com/office/drawing/2014/main" id="{758C07CE-F9FF-9141-9CD0-5DF19C11C654}"/>
              </a:ext>
            </a:extLst>
          </p:cNvPr>
          <p:cNvSpPr txBox="1">
            <a:spLocks noChangeArrowheads="1"/>
          </p:cNvSpPr>
          <p:nvPr/>
        </p:nvSpPr>
        <p:spPr bwMode="auto">
          <a:xfrm>
            <a:off x="3962400" y="4800600"/>
            <a:ext cx="4419600" cy="668338"/>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a:spAutoFit/>
          </a:bodyPr>
          <a:lstStyle/>
          <a:p>
            <a:pPr algn="ctr">
              <a:buFont typeface="Times New Roman" charset="0"/>
              <a:buNone/>
              <a:defRPr/>
            </a:pPr>
            <a:r>
              <a:rPr lang="it-IT" sz="2000" dirty="0">
                <a:solidFill>
                  <a:schemeClr val="tx1"/>
                </a:solidFill>
                <a:latin typeface="Times New Roman"/>
                <a:cs typeface="Times New Roman"/>
              </a:rPr>
              <a:t>Costi contabili + Oneri figurativi + Extra-profitto = Ricavi</a:t>
            </a:r>
          </a:p>
        </p:txBody>
      </p:sp>
      <p:cxnSp>
        <p:nvCxnSpPr>
          <p:cNvPr id="21516" name="Connettore 1 18">
            <a:extLst>
              <a:ext uri="{FF2B5EF4-FFF2-40B4-BE49-F238E27FC236}">
                <a16:creationId xmlns:a16="http://schemas.microsoft.com/office/drawing/2014/main" id="{8BC90B54-C81A-ED4C-8D9D-187B49B5796F}"/>
              </a:ext>
            </a:extLst>
          </p:cNvPr>
          <p:cNvCxnSpPr>
            <a:cxnSpLocks noChangeShapeType="1"/>
          </p:cNvCxnSpPr>
          <p:nvPr/>
        </p:nvCxnSpPr>
        <p:spPr bwMode="auto">
          <a:xfrm>
            <a:off x="2590800" y="3276600"/>
            <a:ext cx="1143000" cy="1588"/>
          </a:xfrm>
          <a:prstGeom prst="line">
            <a:avLst/>
          </a:prstGeom>
          <a:noFill/>
          <a:ln w="9525">
            <a:solidFill>
              <a:schemeClr val="tx1"/>
            </a:solidFill>
            <a:round/>
            <a:headEnd/>
            <a:tailEnd/>
          </a:ln>
        </p:spPr>
      </p:cxnSp>
      <p:cxnSp>
        <p:nvCxnSpPr>
          <p:cNvPr id="21517" name="Connettore 1 19">
            <a:extLst>
              <a:ext uri="{FF2B5EF4-FFF2-40B4-BE49-F238E27FC236}">
                <a16:creationId xmlns:a16="http://schemas.microsoft.com/office/drawing/2014/main" id="{D1CB2394-CA17-0C4C-983D-71521D0970D8}"/>
              </a:ext>
            </a:extLst>
          </p:cNvPr>
          <p:cNvCxnSpPr>
            <a:cxnSpLocks noChangeShapeType="1"/>
          </p:cNvCxnSpPr>
          <p:nvPr/>
        </p:nvCxnSpPr>
        <p:spPr bwMode="auto">
          <a:xfrm>
            <a:off x="2590800" y="5181600"/>
            <a:ext cx="1143000" cy="1588"/>
          </a:xfrm>
          <a:prstGeom prst="line">
            <a:avLst/>
          </a:prstGeom>
          <a:noFill/>
          <a:ln w="9525">
            <a:solidFill>
              <a:schemeClr val="tx1"/>
            </a:solidFill>
            <a:round/>
            <a:headEnd/>
            <a:tailEnd/>
          </a:ln>
        </p:spPr>
      </p:cxnSp>
      <p:sp>
        <p:nvSpPr>
          <p:cNvPr id="21" name="Freccia bidirezionale verticale 20">
            <a:extLst>
              <a:ext uri="{FF2B5EF4-FFF2-40B4-BE49-F238E27FC236}">
                <a16:creationId xmlns:a16="http://schemas.microsoft.com/office/drawing/2014/main" id="{0F01B840-5102-1C48-95E5-815AAEC937AA}"/>
              </a:ext>
            </a:extLst>
          </p:cNvPr>
          <p:cNvSpPr>
            <a:spLocks noChangeArrowheads="1"/>
          </p:cNvSpPr>
          <p:nvPr/>
        </p:nvSpPr>
        <p:spPr bwMode="auto">
          <a:xfrm>
            <a:off x="2743200" y="3429000"/>
            <a:ext cx="228600" cy="1676400"/>
          </a:xfrm>
          <a:prstGeom prst="upDownArrow">
            <a:avLst>
              <a:gd name="adj1" fmla="val 50000"/>
              <a:gd name="adj2" fmla="val 50009"/>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lstStyle/>
          <a:p>
            <a:pPr>
              <a:buFont typeface="Times New Roman" charset="0"/>
              <a:buNone/>
              <a:defRPr/>
            </a:pPr>
            <a:endParaRPr lang="it-IT">
              <a:latin typeface="Arial" charset="0"/>
              <a:cs typeface="Lucida Sans Unicode" charset="0"/>
            </a:endParaRPr>
          </a:p>
        </p:txBody>
      </p:sp>
      <p:sp>
        <p:nvSpPr>
          <p:cNvPr id="21519" name="CasellaDiTesto 21">
            <a:extLst>
              <a:ext uri="{FF2B5EF4-FFF2-40B4-BE49-F238E27FC236}">
                <a16:creationId xmlns:a16="http://schemas.microsoft.com/office/drawing/2014/main" id="{AE342F19-558B-3840-86F5-0F202E55E97C}"/>
              </a:ext>
            </a:extLst>
          </p:cNvPr>
          <p:cNvSpPr txBox="1">
            <a:spLocks noChangeArrowheads="1"/>
          </p:cNvSpPr>
          <p:nvPr/>
        </p:nvSpPr>
        <p:spPr bwMode="auto">
          <a:xfrm>
            <a:off x="0" y="3733800"/>
            <a:ext cx="2819400"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800">
                <a:solidFill>
                  <a:srgbClr val="FF0000"/>
                </a:solidFill>
                <a:latin typeface="Times New Roman" panose="02020603050405020304" pitchFamily="18" charset="0"/>
                <a:cs typeface="Times New Roman" panose="02020603050405020304" pitchFamily="18" charset="0"/>
              </a:rPr>
              <a:t>Spazio di valori da analizzare per l’esame delle concrete condizioni di equilibrio</a:t>
            </a:r>
          </a:p>
        </p:txBody>
      </p:sp>
      <p:sp>
        <p:nvSpPr>
          <p:cNvPr id="20" name="Rettangolo 19">
            <a:extLst>
              <a:ext uri="{FF2B5EF4-FFF2-40B4-BE49-F238E27FC236}">
                <a16:creationId xmlns:a16="http://schemas.microsoft.com/office/drawing/2014/main" id="{8BCA8316-6F24-244C-9B22-DF83DF6560BB}"/>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INTRODUZIONE</a:t>
            </a:r>
          </a:p>
        </p:txBody>
      </p:sp>
      <p:sp>
        <p:nvSpPr>
          <p:cNvPr id="23" name="Rettangolo 22">
            <a:extLst>
              <a:ext uri="{FF2B5EF4-FFF2-40B4-BE49-F238E27FC236}">
                <a16:creationId xmlns:a16="http://schemas.microsoft.com/office/drawing/2014/main" id="{4F2C789C-08D4-9E40-BD7C-78C3263F9609}"/>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4" name="Segnaposto numero diapositiva 3">
            <a:extLst>
              <a:ext uri="{FF2B5EF4-FFF2-40B4-BE49-F238E27FC236}">
                <a16:creationId xmlns:a16="http://schemas.microsoft.com/office/drawing/2014/main" id="{81D7194B-75D4-674D-87A2-64823ABF28CA}"/>
              </a:ext>
            </a:extLst>
          </p:cNvPr>
          <p:cNvSpPr txBox="1">
            <a:spLocks/>
          </p:cNvSpPr>
          <p:nvPr/>
        </p:nvSpPr>
        <p:spPr>
          <a:xfrm>
            <a:off x="8623002" y="39220"/>
            <a:ext cx="520998" cy="365125"/>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111</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864385545"/>
      </p:ext>
    </p:extLst>
  </p:cSld>
  <p:clrMapOvr>
    <a:masterClrMapping/>
  </p:clrMapOvr>
  <p:transition>
    <p:strips dir="ld"/>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12">
            <a:extLst>
              <a:ext uri="{FF2B5EF4-FFF2-40B4-BE49-F238E27FC236}">
                <a16:creationId xmlns:a16="http://schemas.microsoft.com/office/drawing/2014/main" id="{FBA9243E-97BE-4C40-8AF8-7A45F0CBF31E}"/>
              </a:ext>
            </a:extLst>
          </p:cNvPr>
          <p:cNvSpPr>
            <a:spLocks noChangeArrowheads="1"/>
          </p:cNvSpPr>
          <p:nvPr/>
        </p:nvSpPr>
        <p:spPr bwMode="auto">
          <a:xfrm>
            <a:off x="304800" y="1076325"/>
            <a:ext cx="8534400" cy="4379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marL="269875" indent="-269875"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914400" eaLnBrk="1" hangingPunct="1">
              <a:lnSpc>
                <a:spcPts val="2300"/>
              </a:lnSpc>
              <a:spcBef>
                <a:spcPct val="30000"/>
              </a:spcBef>
              <a:buClrTx/>
              <a:buSzTx/>
              <a:buFont typeface="Arial" panose="020B0604020202020204" pitchFamily="34" charset="0"/>
              <a:buChar char="•"/>
            </a:pPr>
            <a:r>
              <a:rPr lang="it-IT" altLang="it-IT" sz="2000">
                <a:solidFill>
                  <a:schemeClr val="tx1"/>
                </a:solidFill>
                <a:latin typeface="Times New Roman" panose="02020603050405020304" pitchFamily="18" charset="0"/>
                <a:ea typeface="Arial" panose="020B0604020202020204" pitchFamily="34" charset="0"/>
              </a:rPr>
              <a:t>L’analisi della gestione si deve sviluppare per livelli successivi, procedendo dal generale al particolare</a:t>
            </a:r>
          </a:p>
          <a:p>
            <a:pPr algn="just" defTabSz="914400" eaLnBrk="1" hangingPunct="1">
              <a:lnSpc>
                <a:spcPts val="2300"/>
              </a:lnSpc>
              <a:spcBef>
                <a:spcPct val="30000"/>
              </a:spcBef>
              <a:buClrTx/>
              <a:buSzTx/>
              <a:buFont typeface="Arial" panose="020B0604020202020204" pitchFamily="34" charset="0"/>
              <a:buChar char="•"/>
            </a:pPr>
            <a:r>
              <a:rPr lang="it-IT" altLang="it-IT" sz="2000">
                <a:solidFill>
                  <a:schemeClr val="tx1"/>
                </a:solidFill>
                <a:latin typeface="Times New Roman" panose="02020603050405020304" pitchFamily="18" charset="0"/>
                <a:ea typeface="Arial" panose="020B0604020202020204" pitchFamily="34" charset="0"/>
              </a:rPr>
              <a:t>Gli indici di redditività mettono a confronto una determinata configurazione di reddito con il capitale che ha prodotto il reddito stesso, secondo la relazione:</a:t>
            </a:r>
          </a:p>
          <a:p>
            <a:pPr algn="just" defTabSz="914400" eaLnBrk="1" hangingPunct="1">
              <a:lnSpc>
                <a:spcPts val="2300"/>
              </a:lnSpc>
              <a:spcBef>
                <a:spcPct val="30000"/>
              </a:spcBef>
              <a:buClrTx/>
              <a:buSzTx/>
            </a:pPr>
            <a:r>
              <a:rPr lang="it-IT" altLang="it-IT" sz="2000">
                <a:solidFill>
                  <a:schemeClr val="tx1"/>
                </a:solidFill>
                <a:latin typeface="Times New Roman" panose="02020603050405020304" pitchFamily="18" charset="0"/>
                <a:ea typeface="Arial" panose="020B0604020202020204" pitchFamily="34" charset="0"/>
              </a:rPr>
              <a:t>	R/C = r</a:t>
            </a:r>
          </a:p>
          <a:p>
            <a:pPr algn="just" defTabSz="914400" eaLnBrk="1" hangingPunct="1">
              <a:lnSpc>
                <a:spcPts val="2300"/>
              </a:lnSpc>
              <a:spcBef>
                <a:spcPct val="30000"/>
              </a:spcBef>
              <a:buClrTx/>
              <a:buSzTx/>
            </a:pPr>
            <a:r>
              <a:rPr lang="it-IT" altLang="it-IT" sz="2000">
                <a:solidFill>
                  <a:schemeClr val="tx1"/>
                </a:solidFill>
                <a:latin typeface="Times New Roman" panose="02020603050405020304" pitchFamily="18" charset="0"/>
                <a:ea typeface="Arial" panose="020B0604020202020204" pitchFamily="34" charset="0"/>
              </a:rPr>
              <a:t>	dove “r” esprime un tasso di rendimento</a:t>
            </a:r>
          </a:p>
          <a:p>
            <a:pPr algn="just" defTabSz="914400" eaLnBrk="1" hangingPunct="1">
              <a:lnSpc>
                <a:spcPts val="2300"/>
              </a:lnSpc>
              <a:spcBef>
                <a:spcPct val="30000"/>
              </a:spcBef>
              <a:buClrTx/>
              <a:buSzTx/>
              <a:buFont typeface="Arial" panose="020B0604020202020204" pitchFamily="34" charset="0"/>
              <a:buChar char="•"/>
            </a:pPr>
            <a:r>
              <a:rPr lang="it-IT" altLang="it-IT" sz="2000">
                <a:solidFill>
                  <a:schemeClr val="tx1"/>
                </a:solidFill>
                <a:latin typeface="Times New Roman" panose="02020603050405020304" pitchFamily="18" charset="0"/>
                <a:ea typeface="Arial" panose="020B0604020202020204" pitchFamily="34" charset="0"/>
              </a:rPr>
              <a:t>Numeratore e denominatore devono essere </a:t>
            </a:r>
            <a:r>
              <a:rPr lang="it-IT" altLang="it-IT" sz="2000" b="1">
                <a:solidFill>
                  <a:srgbClr val="FF0000"/>
                </a:solidFill>
                <a:latin typeface="Times New Roman" panose="02020603050405020304" pitchFamily="18" charset="0"/>
                <a:ea typeface="Arial" panose="020B0604020202020204" pitchFamily="34" charset="0"/>
              </a:rPr>
              <a:t>coerenti</a:t>
            </a:r>
            <a:r>
              <a:rPr lang="it-IT" altLang="it-IT" sz="2000">
                <a:solidFill>
                  <a:schemeClr val="tx1"/>
                </a:solidFill>
                <a:latin typeface="Times New Roman" panose="02020603050405020304" pitchFamily="18" charset="0"/>
                <a:ea typeface="Arial" panose="020B0604020202020204" pitchFamily="34" charset="0"/>
              </a:rPr>
              <a:t>: il reddito a numeratore deve essere quello ottenuto attraverso l’utilizzo del capitale impiegato a denominatore; il capitale indicato a denominatore deve essere quello al servizio della gestione che ha prodotto il reddito indicato a numeratore</a:t>
            </a:r>
          </a:p>
          <a:p>
            <a:pPr algn="just" defTabSz="914400" eaLnBrk="1" hangingPunct="1">
              <a:lnSpc>
                <a:spcPts val="2300"/>
              </a:lnSpc>
              <a:spcBef>
                <a:spcPct val="30000"/>
              </a:spcBef>
              <a:buClrTx/>
              <a:buSzTx/>
              <a:buFont typeface="Arial" panose="020B0604020202020204" pitchFamily="34" charset="0"/>
              <a:buChar char="•"/>
            </a:pPr>
            <a:r>
              <a:rPr lang="it-IT" altLang="it-IT" sz="2000">
                <a:solidFill>
                  <a:schemeClr val="tx1"/>
                </a:solidFill>
                <a:latin typeface="Times New Roman" panose="02020603050405020304" pitchFamily="18" charset="0"/>
                <a:ea typeface="Arial" panose="020B0604020202020204" pitchFamily="34" charset="0"/>
              </a:rPr>
              <a:t>P. es. per la redditività dei mezzi propri occorre considerare il Reddito netto; per la redditività dell’intero capitale investito, occorre considerare invece il reddito operativo.</a:t>
            </a:r>
            <a:endParaRPr lang="it-IT" altLang="it-IT" sz="2000">
              <a:solidFill>
                <a:srgbClr val="FF0000"/>
              </a:solidFill>
              <a:latin typeface="Times New Roman" panose="02020603050405020304" pitchFamily="18" charset="0"/>
              <a:ea typeface="Arial" panose="020B0604020202020204" pitchFamily="34" charset="0"/>
            </a:endParaRPr>
          </a:p>
        </p:txBody>
      </p:sp>
      <p:sp>
        <p:nvSpPr>
          <p:cNvPr id="13" name="Rettangolo 12">
            <a:extLst>
              <a:ext uri="{FF2B5EF4-FFF2-40B4-BE49-F238E27FC236}">
                <a16:creationId xmlns:a16="http://schemas.microsoft.com/office/drawing/2014/main" id="{4CF45886-8684-174B-A050-BD24230D9AF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INTRODUZIONE</a:t>
            </a:r>
          </a:p>
        </p:txBody>
      </p:sp>
      <p:sp>
        <p:nvSpPr>
          <p:cNvPr id="14" name="Rettangolo 13">
            <a:extLst>
              <a:ext uri="{FF2B5EF4-FFF2-40B4-BE49-F238E27FC236}">
                <a16:creationId xmlns:a16="http://schemas.microsoft.com/office/drawing/2014/main" id="{2114D8BB-5315-4B48-A885-9318A6B88FB8}"/>
              </a:ext>
            </a:extLst>
          </p:cNvPr>
          <p:cNvSpPr/>
          <p:nvPr/>
        </p:nvSpPr>
        <p:spPr>
          <a:xfrm>
            <a:off x="8623004" y="-1"/>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5" name="Segnaposto numero diapositiva 3">
            <a:extLst>
              <a:ext uri="{FF2B5EF4-FFF2-40B4-BE49-F238E27FC236}">
                <a16:creationId xmlns:a16="http://schemas.microsoft.com/office/drawing/2014/main" id="{13437196-E0B9-7A48-BF94-82C77F33DA48}"/>
              </a:ext>
            </a:extLst>
          </p:cNvPr>
          <p:cNvSpPr txBox="1">
            <a:spLocks/>
          </p:cNvSpPr>
          <p:nvPr/>
        </p:nvSpPr>
        <p:spPr>
          <a:xfrm>
            <a:off x="8578702" y="58992"/>
            <a:ext cx="565298" cy="357313"/>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112</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873027529"/>
      </p:ext>
    </p:extLst>
  </p:cSld>
  <p:clrMapOvr>
    <a:masterClrMapping/>
  </p:clrMapOvr>
  <p:transition>
    <p:strips dir="ld"/>
  </p:transition>
</p:sld>
</file>

<file path=ppt/slides/slide1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113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IL SISTEMA DEGLI INDICI PER L’ANALISI ECONOMICA</a:t>
            </a:r>
          </a:p>
        </p:txBody>
      </p:sp>
      <p:grpSp>
        <p:nvGrpSpPr>
          <p:cNvPr id="2" name="Gruppo 1">
            <a:extLst>
              <a:ext uri="{FF2B5EF4-FFF2-40B4-BE49-F238E27FC236}">
                <a16:creationId xmlns:a16="http://schemas.microsoft.com/office/drawing/2014/main" id="{27C9FF5E-B737-4CAD-938D-789E68A29D04}"/>
              </a:ext>
            </a:extLst>
          </p:cNvPr>
          <p:cNvGrpSpPr/>
          <p:nvPr/>
        </p:nvGrpSpPr>
        <p:grpSpPr>
          <a:xfrm>
            <a:off x="150025" y="835604"/>
            <a:ext cx="8955171" cy="5360986"/>
            <a:chOff x="25484" y="776289"/>
            <a:chExt cx="8929687" cy="5360986"/>
          </a:xfrm>
        </p:grpSpPr>
        <p:grpSp>
          <p:nvGrpSpPr>
            <p:cNvPr id="18" name="Group 4">
              <a:extLst>
                <a:ext uri="{FF2B5EF4-FFF2-40B4-BE49-F238E27FC236}">
                  <a16:creationId xmlns:a16="http://schemas.microsoft.com/office/drawing/2014/main" id="{41F31757-6FD4-482D-B164-489FB8987B56}"/>
                </a:ext>
              </a:extLst>
            </p:cNvPr>
            <p:cNvGrpSpPr>
              <a:grpSpLocks/>
            </p:cNvGrpSpPr>
            <p:nvPr/>
          </p:nvGrpSpPr>
          <p:grpSpPr bwMode="auto">
            <a:xfrm>
              <a:off x="3194134" y="776289"/>
              <a:ext cx="2447925" cy="714376"/>
              <a:chOff x="2109" y="757"/>
              <a:chExt cx="1542" cy="450"/>
            </a:xfrm>
          </p:grpSpPr>
          <p:grpSp>
            <p:nvGrpSpPr>
              <p:cNvPr id="19" name="Group 5">
                <a:extLst>
                  <a:ext uri="{FF2B5EF4-FFF2-40B4-BE49-F238E27FC236}">
                    <a16:creationId xmlns:a16="http://schemas.microsoft.com/office/drawing/2014/main" id="{3E0D3B35-9B99-4400-91D5-61FBDC86B972}"/>
                  </a:ext>
                </a:extLst>
              </p:cNvPr>
              <p:cNvGrpSpPr>
                <a:grpSpLocks/>
              </p:cNvGrpSpPr>
              <p:nvPr/>
            </p:nvGrpSpPr>
            <p:grpSpPr bwMode="auto">
              <a:xfrm>
                <a:off x="2109" y="757"/>
                <a:ext cx="1542" cy="450"/>
                <a:chOff x="2064" y="709"/>
                <a:chExt cx="1542" cy="450"/>
              </a:xfrm>
            </p:grpSpPr>
            <p:sp>
              <p:nvSpPr>
                <p:cNvPr id="21" name="Text Box 6">
                  <a:extLst>
                    <a:ext uri="{FF2B5EF4-FFF2-40B4-BE49-F238E27FC236}">
                      <a16:creationId xmlns:a16="http://schemas.microsoft.com/office/drawing/2014/main" id="{CC94FF32-D8DD-40B1-B948-21B735E1A7DC}"/>
                    </a:ext>
                  </a:extLst>
                </p:cNvPr>
                <p:cNvSpPr txBox="1">
                  <a:spLocks noChangeArrowheads="1"/>
                </p:cNvSpPr>
                <p:nvPr/>
              </p:nvSpPr>
              <p:spPr bwMode="auto">
                <a:xfrm>
                  <a:off x="2064" y="709"/>
                  <a:ext cx="1542" cy="450"/>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63000"/>
                    </a:lnSpc>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Redditività dei mezzi propri</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Reddito netto</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Mezzi propri</a:t>
                  </a:r>
                </a:p>
              </p:txBody>
            </p:sp>
            <p:sp>
              <p:nvSpPr>
                <p:cNvPr id="22" name="Line 7">
                  <a:extLst>
                    <a:ext uri="{FF2B5EF4-FFF2-40B4-BE49-F238E27FC236}">
                      <a16:creationId xmlns:a16="http://schemas.microsoft.com/office/drawing/2014/main" id="{7140C5E4-2849-4B79-9216-DA48AB3D88C9}"/>
                    </a:ext>
                  </a:extLst>
                </p:cNvPr>
                <p:cNvSpPr>
                  <a:spLocks noChangeShapeType="1"/>
                </p:cNvSpPr>
                <p:nvPr/>
              </p:nvSpPr>
              <p:spPr bwMode="auto">
                <a:xfrm>
                  <a:off x="2381" y="981"/>
                  <a:ext cx="8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sp>
            <p:nvSpPr>
              <p:cNvPr id="20" name="Text Box 8">
                <a:extLst>
                  <a:ext uri="{FF2B5EF4-FFF2-40B4-BE49-F238E27FC236}">
                    <a16:creationId xmlns:a16="http://schemas.microsoft.com/office/drawing/2014/main" id="{B3EC5C91-5D67-45C8-9751-1926BAE61A6B}"/>
                  </a:ext>
                </a:extLst>
              </p:cNvPr>
              <p:cNvSpPr txBox="1">
                <a:spLocks noChangeArrowheads="1"/>
              </p:cNvSpPr>
              <p:nvPr/>
            </p:nvSpPr>
            <p:spPr bwMode="auto">
              <a:xfrm>
                <a:off x="2109" y="935"/>
                <a:ext cx="408"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a:solidFill>
                      <a:srgbClr val="993300"/>
                    </a:solidFill>
                    <a:latin typeface="Book Antiqua" panose="02040602050305030304" pitchFamily="18" charset="0"/>
                  </a:rPr>
                  <a:t>ROE</a:t>
                </a:r>
              </a:p>
            </p:txBody>
          </p:sp>
        </p:grpSp>
        <p:grpSp>
          <p:nvGrpSpPr>
            <p:cNvPr id="23" name="Group 9">
              <a:extLst>
                <a:ext uri="{FF2B5EF4-FFF2-40B4-BE49-F238E27FC236}">
                  <a16:creationId xmlns:a16="http://schemas.microsoft.com/office/drawing/2014/main" id="{A3FBB847-976B-43C7-B5B7-0D735E5FCBD4}"/>
                </a:ext>
              </a:extLst>
            </p:cNvPr>
            <p:cNvGrpSpPr>
              <a:grpSpLocks/>
            </p:cNvGrpSpPr>
            <p:nvPr/>
          </p:nvGrpSpPr>
          <p:grpSpPr bwMode="auto">
            <a:xfrm>
              <a:off x="457284" y="1922467"/>
              <a:ext cx="2447925" cy="730251"/>
              <a:chOff x="385" y="1389"/>
              <a:chExt cx="1542" cy="460"/>
            </a:xfrm>
          </p:grpSpPr>
          <p:grpSp>
            <p:nvGrpSpPr>
              <p:cNvPr id="24" name="Group 10">
                <a:extLst>
                  <a:ext uri="{FF2B5EF4-FFF2-40B4-BE49-F238E27FC236}">
                    <a16:creationId xmlns:a16="http://schemas.microsoft.com/office/drawing/2014/main" id="{72A7E77A-43F4-448D-87A5-BCC1C16AB47B}"/>
                  </a:ext>
                </a:extLst>
              </p:cNvPr>
              <p:cNvGrpSpPr>
                <a:grpSpLocks/>
              </p:cNvGrpSpPr>
              <p:nvPr/>
            </p:nvGrpSpPr>
            <p:grpSpPr bwMode="auto">
              <a:xfrm>
                <a:off x="385" y="1389"/>
                <a:ext cx="1542" cy="460"/>
                <a:chOff x="2064" y="709"/>
                <a:chExt cx="1542" cy="460"/>
              </a:xfrm>
            </p:grpSpPr>
            <p:sp>
              <p:nvSpPr>
                <p:cNvPr id="26" name="Text Box 11">
                  <a:extLst>
                    <a:ext uri="{FF2B5EF4-FFF2-40B4-BE49-F238E27FC236}">
                      <a16:creationId xmlns:a16="http://schemas.microsoft.com/office/drawing/2014/main" id="{2BAB429F-4437-4220-A898-413A8138D483}"/>
                    </a:ext>
                  </a:extLst>
                </p:cNvPr>
                <p:cNvSpPr txBox="1">
                  <a:spLocks noChangeArrowheads="1"/>
                </p:cNvSpPr>
                <p:nvPr/>
              </p:nvSpPr>
              <p:spPr bwMode="auto">
                <a:xfrm>
                  <a:off x="2064" y="709"/>
                  <a:ext cx="1542" cy="460"/>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dirty="0">
                      <a:solidFill>
                        <a:srgbClr val="993300"/>
                      </a:solidFill>
                      <a:latin typeface="Book Antiqua" panose="02040602050305030304" pitchFamily="18" charset="0"/>
                    </a:rPr>
                    <a:t>Redditività del </a:t>
                  </a:r>
                  <a:r>
                    <a:rPr lang="it-IT" altLang="it-IT" sz="1400" dirty="0" err="1">
                      <a:solidFill>
                        <a:srgbClr val="993300"/>
                      </a:solidFill>
                      <a:latin typeface="Book Antiqua" panose="02040602050305030304" pitchFamily="18" charset="0"/>
                    </a:rPr>
                    <a:t>cap.invest</a:t>
                  </a:r>
                  <a:r>
                    <a:rPr lang="it-IT" altLang="it-IT" sz="1400" dirty="0">
                      <a:solidFill>
                        <a:srgbClr val="993300"/>
                      </a:solidFill>
                      <a:latin typeface="Book Antiqua" panose="02040602050305030304" pitchFamily="18" charset="0"/>
                    </a:rPr>
                    <a:t>.</a:t>
                  </a:r>
                </a:p>
                <a:p>
                  <a:pPr algn="ctr" eaLnBrk="1" hangingPunct="1">
                    <a:lnSpc>
                      <a:spcPct val="63000"/>
                    </a:lnSpc>
                    <a:spcBef>
                      <a:spcPct val="50000"/>
                    </a:spcBef>
                    <a:buFont typeface="Arial" panose="020B0604020202020204" pitchFamily="34" charset="0"/>
                    <a:buNone/>
                  </a:pPr>
                  <a:r>
                    <a:rPr lang="it-IT" altLang="it-IT" sz="1400" dirty="0">
                      <a:solidFill>
                        <a:schemeClr val="tx1"/>
                      </a:solidFill>
                      <a:latin typeface="Book Antiqua" panose="02040602050305030304" pitchFamily="18" charset="0"/>
                    </a:rPr>
                    <a:t>EBIT</a:t>
                  </a:r>
                </a:p>
                <a:p>
                  <a:pPr algn="ctr" eaLnBrk="1" hangingPunct="1">
                    <a:lnSpc>
                      <a:spcPct val="63000"/>
                    </a:lnSpc>
                    <a:spcBef>
                      <a:spcPct val="50000"/>
                    </a:spcBef>
                    <a:buFont typeface="Arial" panose="020B0604020202020204" pitchFamily="34" charset="0"/>
                    <a:buNone/>
                  </a:pPr>
                  <a:r>
                    <a:rPr lang="it-IT" altLang="it-IT" sz="1400" dirty="0">
                      <a:solidFill>
                        <a:schemeClr val="tx1"/>
                      </a:solidFill>
                      <a:latin typeface="Book Antiqua" panose="02040602050305030304" pitchFamily="18" charset="0"/>
                    </a:rPr>
                    <a:t>Capitale investito</a:t>
                  </a:r>
                </a:p>
              </p:txBody>
            </p:sp>
            <p:sp>
              <p:nvSpPr>
                <p:cNvPr id="27" name="Line 12">
                  <a:extLst>
                    <a:ext uri="{FF2B5EF4-FFF2-40B4-BE49-F238E27FC236}">
                      <a16:creationId xmlns:a16="http://schemas.microsoft.com/office/drawing/2014/main" id="{53C8CDDF-9F99-47E9-9A1D-01086EB78CF5}"/>
                    </a:ext>
                  </a:extLst>
                </p:cNvPr>
                <p:cNvSpPr>
                  <a:spLocks noChangeShapeType="1"/>
                </p:cNvSpPr>
                <p:nvPr/>
              </p:nvSpPr>
              <p:spPr bwMode="auto">
                <a:xfrm>
                  <a:off x="2381" y="981"/>
                  <a:ext cx="8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sp>
            <p:nvSpPr>
              <p:cNvPr id="25" name="Text Box 13">
                <a:extLst>
                  <a:ext uri="{FF2B5EF4-FFF2-40B4-BE49-F238E27FC236}">
                    <a16:creationId xmlns:a16="http://schemas.microsoft.com/office/drawing/2014/main" id="{648A5D1D-B63E-4A32-9824-015C3D4F3612}"/>
                  </a:ext>
                </a:extLst>
              </p:cNvPr>
              <p:cNvSpPr txBox="1">
                <a:spLocks noChangeArrowheads="1"/>
              </p:cNvSpPr>
              <p:nvPr/>
            </p:nvSpPr>
            <p:spPr bwMode="auto">
              <a:xfrm>
                <a:off x="385" y="1551"/>
                <a:ext cx="408" cy="2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a:solidFill>
                      <a:srgbClr val="993300"/>
                    </a:solidFill>
                    <a:latin typeface="Book Antiqua" panose="02040602050305030304" pitchFamily="18" charset="0"/>
                  </a:rPr>
                  <a:t>ROI</a:t>
                </a:r>
              </a:p>
            </p:txBody>
          </p:sp>
        </p:grpSp>
        <p:grpSp>
          <p:nvGrpSpPr>
            <p:cNvPr id="28" name="Group 14">
              <a:extLst>
                <a:ext uri="{FF2B5EF4-FFF2-40B4-BE49-F238E27FC236}">
                  <a16:creationId xmlns:a16="http://schemas.microsoft.com/office/drawing/2014/main" id="{1F0D2906-AD58-4A4C-9A4A-4A066A62F85D}"/>
                </a:ext>
              </a:extLst>
            </p:cNvPr>
            <p:cNvGrpSpPr>
              <a:grpSpLocks/>
            </p:cNvGrpSpPr>
            <p:nvPr/>
          </p:nvGrpSpPr>
          <p:grpSpPr bwMode="auto">
            <a:xfrm>
              <a:off x="3265571" y="1922465"/>
              <a:ext cx="2447925" cy="714376"/>
              <a:chOff x="2064" y="709"/>
              <a:chExt cx="1542" cy="450"/>
            </a:xfrm>
          </p:grpSpPr>
          <p:sp>
            <p:nvSpPr>
              <p:cNvPr id="29" name="Text Box 15">
                <a:extLst>
                  <a:ext uri="{FF2B5EF4-FFF2-40B4-BE49-F238E27FC236}">
                    <a16:creationId xmlns:a16="http://schemas.microsoft.com/office/drawing/2014/main" id="{430B14B3-818E-428D-8FF9-1553A8CECABB}"/>
                  </a:ext>
                </a:extLst>
              </p:cNvPr>
              <p:cNvSpPr txBox="1">
                <a:spLocks noChangeArrowheads="1"/>
              </p:cNvSpPr>
              <p:nvPr/>
            </p:nvSpPr>
            <p:spPr bwMode="auto">
              <a:xfrm>
                <a:off x="2064" y="709"/>
                <a:ext cx="1542" cy="450"/>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Rapporto di indebitamento</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Capitale investito</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Mezzi propri</a:t>
                </a:r>
              </a:p>
            </p:txBody>
          </p:sp>
          <p:sp>
            <p:nvSpPr>
              <p:cNvPr id="30" name="Line 16">
                <a:extLst>
                  <a:ext uri="{FF2B5EF4-FFF2-40B4-BE49-F238E27FC236}">
                    <a16:creationId xmlns:a16="http://schemas.microsoft.com/office/drawing/2014/main" id="{497CBDC9-41E5-49A1-9BC9-B81CE028E2C2}"/>
                  </a:ext>
                </a:extLst>
              </p:cNvPr>
              <p:cNvSpPr>
                <a:spLocks noChangeShapeType="1"/>
              </p:cNvSpPr>
              <p:nvPr/>
            </p:nvSpPr>
            <p:spPr bwMode="auto">
              <a:xfrm>
                <a:off x="2381" y="981"/>
                <a:ext cx="8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grpSp>
          <p:nvGrpSpPr>
            <p:cNvPr id="31" name="Group 17">
              <a:extLst>
                <a:ext uri="{FF2B5EF4-FFF2-40B4-BE49-F238E27FC236}">
                  <a16:creationId xmlns:a16="http://schemas.microsoft.com/office/drawing/2014/main" id="{FA21ABC9-C092-4A1A-AF3B-A1F51C753206}"/>
                </a:ext>
              </a:extLst>
            </p:cNvPr>
            <p:cNvGrpSpPr>
              <a:grpSpLocks/>
            </p:cNvGrpSpPr>
            <p:nvPr/>
          </p:nvGrpSpPr>
          <p:grpSpPr bwMode="auto">
            <a:xfrm>
              <a:off x="6002421" y="1922465"/>
              <a:ext cx="2736850" cy="730251"/>
              <a:chOff x="2064" y="709"/>
              <a:chExt cx="1542" cy="460"/>
            </a:xfrm>
          </p:grpSpPr>
          <p:sp>
            <p:nvSpPr>
              <p:cNvPr id="32" name="Text Box 18">
                <a:extLst>
                  <a:ext uri="{FF2B5EF4-FFF2-40B4-BE49-F238E27FC236}">
                    <a16:creationId xmlns:a16="http://schemas.microsoft.com/office/drawing/2014/main" id="{79D770EC-5D25-44BA-8617-E8D4535E7505}"/>
                  </a:ext>
                </a:extLst>
              </p:cNvPr>
              <p:cNvSpPr txBox="1">
                <a:spLocks noChangeArrowheads="1"/>
              </p:cNvSpPr>
              <p:nvPr/>
            </p:nvSpPr>
            <p:spPr bwMode="auto">
              <a:xfrm>
                <a:off x="2064" y="709"/>
                <a:ext cx="1542" cy="460"/>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dirty="0">
                    <a:solidFill>
                      <a:srgbClr val="993300"/>
                    </a:solidFill>
                    <a:latin typeface="Book Antiqua" panose="02040602050305030304" pitchFamily="18" charset="0"/>
                  </a:rPr>
                  <a:t>Incidenza </a:t>
                </a:r>
                <a:r>
                  <a:rPr lang="it-IT" altLang="it-IT" sz="1400" dirty="0" err="1">
                    <a:solidFill>
                      <a:srgbClr val="993300"/>
                    </a:solidFill>
                    <a:latin typeface="Book Antiqua" panose="02040602050305030304" pitchFamily="18" charset="0"/>
                  </a:rPr>
                  <a:t>gest</a:t>
                </a:r>
                <a:r>
                  <a:rPr lang="it-IT" altLang="it-IT" sz="1400" dirty="0">
                    <a:solidFill>
                      <a:srgbClr val="993300"/>
                    </a:solidFill>
                    <a:latin typeface="Book Antiqua" panose="02040602050305030304" pitchFamily="18" charset="0"/>
                  </a:rPr>
                  <a:t>. non operativa</a:t>
                </a:r>
              </a:p>
              <a:p>
                <a:pPr algn="ctr" eaLnBrk="1" hangingPunct="1">
                  <a:lnSpc>
                    <a:spcPct val="63000"/>
                  </a:lnSpc>
                  <a:spcBef>
                    <a:spcPct val="50000"/>
                  </a:spcBef>
                  <a:buFont typeface="Arial" panose="020B0604020202020204" pitchFamily="34" charset="0"/>
                  <a:buNone/>
                </a:pPr>
                <a:r>
                  <a:rPr lang="it-IT" altLang="it-IT" sz="1400" dirty="0">
                    <a:solidFill>
                      <a:schemeClr val="tx1"/>
                    </a:solidFill>
                    <a:latin typeface="Book Antiqua" panose="02040602050305030304" pitchFamily="18" charset="0"/>
                  </a:rPr>
                  <a:t>Reddito netto</a:t>
                </a:r>
              </a:p>
              <a:p>
                <a:pPr algn="ctr" eaLnBrk="1" hangingPunct="1">
                  <a:lnSpc>
                    <a:spcPct val="63000"/>
                  </a:lnSpc>
                  <a:spcBef>
                    <a:spcPct val="50000"/>
                  </a:spcBef>
                  <a:buFont typeface="Arial" panose="020B0604020202020204" pitchFamily="34" charset="0"/>
                  <a:buNone/>
                </a:pPr>
                <a:r>
                  <a:rPr lang="it-IT" altLang="it-IT" sz="1400" dirty="0">
                    <a:solidFill>
                      <a:schemeClr val="tx1"/>
                    </a:solidFill>
                    <a:latin typeface="Book Antiqua" panose="02040602050305030304" pitchFamily="18" charset="0"/>
                  </a:rPr>
                  <a:t>EBIT</a:t>
                </a:r>
              </a:p>
            </p:txBody>
          </p:sp>
          <p:sp>
            <p:nvSpPr>
              <p:cNvPr id="33" name="Line 19">
                <a:extLst>
                  <a:ext uri="{FF2B5EF4-FFF2-40B4-BE49-F238E27FC236}">
                    <a16:creationId xmlns:a16="http://schemas.microsoft.com/office/drawing/2014/main" id="{54216FCC-679C-45A2-BA6F-2C9B6717B724}"/>
                  </a:ext>
                </a:extLst>
              </p:cNvPr>
              <p:cNvSpPr>
                <a:spLocks noChangeShapeType="1"/>
              </p:cNvSpPr>
              <p:nvPr/>
            </p:nvSpPr>
            <p:spPr bwMode="auto">
              <a:xfrm>
                <a:off x="2381" y="981"/>
                <a:ext cx="8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sp>
          <p:nvSpPr>
            <p:cNvPr id="34" name="Text Box 20">
              <a:extLst>
                <a:ext uri="{FF2B5EF4-FFF2-40B4-BE49-F238E27FC236}">
                  <a16:creationId xmlns:a16="http://schemas.microsoft.com/office/drawing/2014/main" id="{598293C8-DEBE-4CEC-B778-F1E66E0B13E7}"/>
                </a:ext>
              </a:extLst>
            </p:cNvPr>
            <p:cNvSpPr txBox="1">
              <a:spLocks noChangeArrowheads="1"/>
            </p:cNvSpPr>
            <p:nvPr/>
          </p:nvSpPr>
          <p:spPr bwMode="auto">
            <a:xfrm>
              <a:off x="2978234" y="2138363"/>
              <a:ext cx="287337" cy="31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a:solidFill>
                    <a:schemeClr val="tx1"/>
                  </a:solidFill>
                </a:rPr>
                <a:t>x</a:t>
              </a:r>
            </a:p>
          </p:txBody>
        </p:sp>
        <p:sp>
          <p:nvSpPr>
            <p:cNvPr id="35" name="Text Box 21">
              <a:extLst>
                <a:ext uri="{FF2B5EF4-FFF2-40B4-BE49-F238E27FC236}">
                  <a16:creationId xmlns:a16="http://schemas.microsoft.com/office/drawing/2014/main" id="{A1C41BE8-C594-4FE4-9108-17B03DD4ABE6}"/>
                </a:ext>
              </a:extLst>
            </p:cNvPr>
            <p:cNvSpPr txBox="1">
              <a:spLocks noChangeArrowheads="1"/>
            </p:cNvSpPr>
            <p:nvPr/>
          </p:nvSpPr>
          <p:spPr bwMode="auto">
            <a:xfrm>
              <a:off x="5713496" y="2138363"/>
              <a:ext cx="287338" cy="31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a:solidFill>
                    <a:schemeClr val="tx1"/>
                  </a:solidFill>
                </a:rPr>
                <a:t>x</a:t>
              </a:r>
            </a:p>
          </p:txBody>
        </p:sp>
        <p:cxnSp>
          <p:nvCxnSpPr>
            <p:cNvPr id="36" name="AutoShape 22">
              <a:extLst>
                <a:ext uri="{FF2B5EF4-FFF2-40B4-BE49-F238E27FC236}">
                  <a16:creationId xmlns:a16="http://schemas.microsoft.com/office/drawing/2014/main" id="{AE0581C9-C325-41DA-A2B9-2C2893700058}"/>
                </a:ext>
              </a:extLst>
            </p:cNvPr>
            <p:cNvCxnSpPr>
              <a:cxnSpLocks noChangeShapeType="1"/>
              <a:stCxn id="21" idx="2"/>
              <a:endCxn id="26" idx="0"/>
            </p:cNvCxnSpPr>
            <p:nvPr/>
          </p:nvCxnSpPr>
          <p:spPr bwMode="auto">
            <a:xfrm rot="5400000">
              <a:off x="2833771" y="338141"/>
              <a:ext cx="431802" cy="2736850"/>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37" name="AutoShape 23">
              <a:extLst>
                <a:ext uri="{FF2B5EF4-FFF2-40B4-BE49-F238E27FC236}">
                  <a16:creationId xmlns:a16="http://schemas.microsoft.com/office/drawing/2014/main" id="{A7256547-A723-4373-9DA4-A3C23254F1A3}"/>
                </a:ext>
              </a:extLst>
            </p:cNvPr>
            <p:cNvCxnSpPr>
              <a:cxnSpLocks noChangeShapeType="1"/>
              <a:stCxn id="21" idx="2"/>
              <a:endCxn id="29" idx="0"/>
            </p:cNvCxnSpPr>
            <p:nvPr/>
          </p:nvCxnSpPr>
          <p:spPr bwMode="auto">
            <a:xfrm rot="16200000" flipH="1">
              <a:off x="4237915" y="1670844"/>
              <a:ext cx="431800" cy="71438"/>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38" name="AutoShape 24">
              <a:extLst>
                <a:ext uri="{FF2B5EF4-FFF2-40B4-BE49-F238E27FC236}">
                  <a16:creationId xmlns:a16="http://schemas.microsoft.com/office/drawing/2014/main" id="{41C51B59-23BC-450A-AED1-37E96CFB2D2F}"/>
                </a:ext>
              </a:extLst>
            </p:cNvPr>
            <p:cNvCxnSpPr>
              <a:cxnSpLocks noChangeShapeType="1"/>
              <a:stCxn id="21" idx="2"/>
              <a:endCxn id="32" idx="0"/>
            </p:cNvCxnSpPr>
            <p:nvPr/>
          </p:nvCxnSpPr>
          <p:spPr bwMode="auto">
            <a:xfrm rot="16200000" flipH="1">
              <a:off x="5678571" y="230190"/>
              <a:ext cx="431800" cy="2952749"/>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39" name="Text Box 25">
              <a:extLst>
                <a:ext uri="{FF2B5EF4-FFF2-40B4-BE49-F238E27FC236}">
                  <a16:creationId xmlns:a16="http://schemas.microsoft.com/office/drawing/2014/main" id="{F16DD3E6-5066-4E93-85DF-032EA12BAFA0}"/>
                </a:ext>
              </a:extLst>
            </p:cNvPr>
            <p:cNvSpPr txBox="1">
              <a:spLocks noChangeArrowheads="1"/>
            </p:cNvSpPr>
            <p:nvPr/>
          </p:nvSpPr>
          <p:spPr bwMode="auto">
            <a:xfrm>
              <a:off x="6002421" y="3146425"/>
              <a:ext cx="1368425" cy="84772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Incidenza gest. tributaria</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Reddito netto</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EBT</a:t>
              </a:r>
            </a:p>
          </p:txBody>
        </p:sp>
        <p:sp>
          <p:nvSpPr>
            <p:cNvPr id="41" name="Line 26">
              <a:extLst>
                <a:ext uri="{FF2B5EF4-FFF2-40B4-BE49-F238E27FC236}">
                  <a16:creationId xmlns:a16="http://schemas.microsoft.com/office/drawing/2014/main" id="{06DA473A-3B3E-43A9-9D6D-DB6511ADE032}"/>
                </a:ext>
              </a:extLst>
            </p:cNvPr>
            <p:cNvSpPr>
              <a:spLocks noChangeShapeType="1"/>
            </p:cNvSpPr>
            <p:nvPr/>
          </p:nvSpPr>
          <p:spPr bwMode="auto">
            <a:xfrm>
              <a:off x="6145296" y="3722688"/>
              <a:ext cx="11525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42" name="Text Box 27">
              <a:extLst>
                <a:ext uri="{FF2B5EF4-FFF2-40B4-BE49-F238E27FC236}">
                  <a16:creationId xmlns:a16="http://schemas.microsoft.com/office/drawing/2014/main" id="{E439330B-0668-4BCC-B88D-08B036D2026B}"/>
                </a:ext>
              </a:extLst>
            </p:cNvPr>
            <p:cNvSpPr txBox="1">
              <a:spLocks noChangeArrowheads="1"/>
            </p:cNvSpPr>
            <p:nvPr/>
          </p:nvSpPr>
          <p:spPr bwMode="auto">
            <a:xfrm>
              <a:off x="7513721" y="3146425"/>
              <a:ext cx="1296988" cy="84772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Incidenza gest. str. e fin.</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EBT</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Ebit</a:t>
              </a:r>
            </a:p>
          </p:txBody>
        </p:sp>
        <p:sp>
          <p:nvSpPr>
            <p:cNvPr id="43" name="Line 28">
              <a:extLst>
                <a:ext uri="{FF2B5EF4-FFF2-40B4-BE49-F238E27FC236}">
                  <a16:creationId xmlns:a16="http://schemas.microsoft.com/office/drawing/2014/main" id="{50D6D848-7185-4185-8CEE-D8A5EE70A7F9}"/>
                </a:ext>
              </a:extLst>
            </p:cNvPr>
            <p:cNvSpPr>
              <a:spLocks noChangeShapeType="1"/>
            </p:cNvSpPr>
            <p:nvPr/>
          </p:nvSpPr>
          <p:spPr bwMode="auto">
            <a:xfrm>
              <a:off x="7586746" y="3722688"/>
              <a:ext cx="11525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44" name="Text Box 29">
              <a:extLst>
                <a:ext uri="{FF2B5EF4-FFF2-40B4-BE49-F238E27FC236}">
                  <a16:creationId xmlns:a16="http://schemas.microsoft.com/office/drawing/2014/main" id="{5CA2C14F-5322-43D2-BD88-3AF05F02A179}"/>
                </a:ext>
              </a:extLst>
            </p:cNvPr>
            <p:cNvSpPr txBox="1">
              <a:spLocks noChangeArrowheads="1"/>
            </p:cNvSpPr>
            <p:nvPr/>
          </p:nvSpPr>
          <p:spPr bwMode="auto">
            <a:xfrm>
              <a:off x="7299409" y="3506788"/>
              <a:ext cx="287337" cy="31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a:solidFill>
                    <a:schemeClr val="tx1"/>
                  </a:solidFill>
                </a:rPr>
                <a:t>x</a:t>
              </a:r>
            </a:p>
          </p:txBody>
        </p:sp>
        <p:cxnSp>
          <p:nvCxnSpPr>
            <p:cNvPr id="45" name="AutoShape 30">
              <a:extLst>
                <a:ext uri="{FF2B5EF4-FFF2-40B4-BE49-F238E27FC236}">
                  <a16:creationId xmlns:a16="http://schemas.microsoft.com/office/drawing/2014/main" id="{AFDA6048-F532-4CAD-B169-771A455C46E4}"/>
                </a:ext>
              </a:extLst>
            </p:cNvPr>
            <p:cNvCxnSpPr>
              <a:cxnSpLocks noChangeShapeType="1"/>
              <a:stCxn id="32" idx="2"/>
              <a:endCxn id="39" idx="0"/>
            </p:cNvCxnSpPr>
            <p:nvPr/>
          </p:nvCxnSpPr>
          <p:spPr bwMode="auto">
            <a:xfrm rot="5400000">
              <a:off x="6781886" y="2557464"/>
              <a:ext cx="493709" cy="684212"/>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49" name="AutoShape 31">
              <a:extLst>
                <a:ext uri="{FF2B5EF4-FFF2-40B4-BE49-F238E27FC236}">
                  <a16:creationId xmlns:a16="http://schemas.microsoft.com/office/drawing/2014/main" id="{E1D4EE22-7B3F-4CEA-8C85-9E84BBA73E81}"/>
                </a:ext>
              </a:extLst>
            </p:cNvPr>
            <p:cNvCxnSpPr>
              <a:cxnSpLocks noChangeShapeType="1"/>
              <a:stCxn id="32" idx="2"/>
              <a:endCxn id="42" idx="0"/>
            </p:cNvCxnSpPr>
            <p:nvPr/>
          </p:nvCxnSpPr>
          <p:spPr bwMode="auto">
            <a:xfrm rot="16200000" flipH="1">
              <a:off x="7519676" y="2503885"/>
              <a:ext cx="493709" cy="791369"/>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50" name="Text Box 32">
              <a:extLst>
                <a:ext uri="{FF2B5EF4-FFF2-40B4-BE49-F238E27FC236}">
                  <a16:creationId xmlns:a16="http://schemas.microsoft.com/office/drawing/2014/main" id="{56591AF2-1425-4AD4-AD4C-5FA639D90944}"/>
                </a:ext>
              </a:extLst>
            </p:cNvPr>
            <p:cNvSpPr txBox="1">
              <a:spLocks noChangeArrowheads="1"/>
            </p:cNvSpPr>
            <p:nvPr/>
          </p:nvSpPr>
          <p:spPr bwMode="auto">
            <a:xfrm>
              <a:off x="96921" y="3224213"/>
              <a:ext cx="1368425" cy="865750"/>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dirty="0">
                  <a:solidFill>
                    <a:srgbClr val="993300"/>
                  </a:solidFill>
                  <a:latin typeface="Book Antiqua" panose="02040602050305030304" pitchFamily="18" charset="0"/>
                </a:rPr>
                <a:t>Redditività vendite (ROS)</a:t>
              </a:r>
            </a:p>
            <a:p>
              <a:pPr algn="ctr" eaLnBrk="1" hangingPunct="1">
                <a:lnSpc>
                  <a:spcPct val="63000"/>
                </a:lnSpc>
                <a:spcBef>
                  <a:spcPct val="50000"/>
                </a:spcBef>
                <a:buFont typeface="Arial" panose="020B0604020202020204" pitchFamily="34" charset="0"/>
                <a:buNone/>
              </a:pPr>
              <a:r>
                <a:rPr lang="it-IT" altLang="it-IT" sz="1400" dirty="0">
                  <a:solidFill>
                    <a:schemeClr val="tx1"/>
                  </a:solidFill>
                  <a:latin typeface="Book Antiqua" panose="02040602050305030304" pitchFamily="18" charset="0"/>
                </a:rPr>
                <a:t>EBIT</a:t>
              </a:r>
            </a:p>
            <a:p>
              <a:pPr algn="ctr" eaLnBrk="1" hangingPunct="1">
                <a:lnSpc>
                  <a:spcPct val="63000"/>
                </a:lnSpc>
                <a:spcBef>
                  <a:spcPct val="50000"/>
                </a:spcBef>
                <a:buFont typeface="Arial" panose="020B0604020202020204" pitchFamily="34" charset="0"/>
                <a:buNone/>
              </a:pPr>
              <a:r>
                <a:rPr lang="it-IT" altLang="it-IT" sz="1400" dirty="0">
                  <a:solidFill>
                    <a:schemeClr val="tx1"/>
                  </a:solidFill>
                  <a:latin typeface="Book Antiqua" panose="02040602050305030304" pitchFamily="18" charset="0"/>
                </a:rPr>
                <a:t>Fatturato</a:t>
              </a:r>
            </a:p>
          </p:txBody>
        </p:sp>
        <p:sp>
          <p:nvSpPr>
            <p:cNvPr id="51" name="Text Box 33">
              <a:extLst>
                <a:ext uri="{FF2B5EF4-FFF2-40B4-BE49-F238E27FC236}">
                  <a16:creationId xmlns:a16="http://schemas.microsoft.com/office/drawing/2014/main" id="{6BDB6FBC-8FD5-448A-A3AE-92BF6CCFE56A}"/>
                </a:ext>
              </a:extLst>
            </p:cNvPr>
            <p:cNvSpPr txBox="1">
              <a:spLocks noChangeArrowheads="1"/>
            </p:cNvSpPr>
            <p:nvPr/>
          </p:nvSpPr>
          <p:spPr bwMode="auto">
            <a:xfrm>
              <a:off x="1681246" y="3224213"/>
              <a:ext cx="1368425" cy="84772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Capital turnover.</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Fatturato</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Cap.inv.</a:t>
              </a:r>
            </a:p>
          </p:txBody>
        </p:sp>
        <p:cxnSp>
          <p:nvCxnSpPr>
            <p:cNvPr id="52" name="AutoShape 34">
              <a:extLst>
                <a:ext uri="{FF2B5EF4-FFF2-40B4-BE49-F238E27FC236}">
                  <a16:creationId xmlns:a16="http://schemas.microsoft.com/office/drawing/2014/main" id="{19D5CF6E-53AC-4E23-9ACC-3DF6B378C799}"/>
                </a:ext>
              </a:extLst>
            </p:cNvPr>
            <p:cNvCxnSpPr>
              <a:cxnSpLocks noChangeShapeType="1"/>
              <a:stCxn id="26" idx="2"/>
              <a:endCxn id="50" idx="0"/>
            </p:cNvCxnSpPr>
            <p:nvPr/>
          </p:nvCxnSpPr>
          <p:spPr bwMode="auto">
            <a:xfrm rot="5400000">
              <a:off x="945444" y="2488409"/>
              <a:ext cx="571495" cy="900113"/>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55" name="AutoShape 35">
              <a:extLst>
                <a:ext uri="{FF2B5EF4-FFF2-40B4-BE49-F238E27FC236}">
                  <a16:creationId xmlns:a16="http://schemas.microsoft.com/office/drawing/2014/main" id="{F31E7775-68A0-4E77-982D-180DB2061851}"/>
                </a:ext>
              </a:extLst>
            </p:cNvPr>
            <p:cNvCxnSpPr>
              <a:cxnSpLocks noChangeShapeType="1"/>
              <a:stCxn id="26" idx="2"/>
              <a:endCxn id="51" idx="0"/>
            </p:cNvCxnSpPr>
            <p:nvPr/>
          </p:nvCxnSpPr>
          <p:spPr bwMode="auto">
            <a:xfrm rot="16200000" flipH="1">
              <a:off x="1737606" y="2596359"/>
              <a:ext cx="571495" cy="684212"/>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56" name="Line 36">
              <a:extLst>
                <a:ext uri="{FF2B5EF4-FFF2-40B4-BE49-F238E27FC236}">
                  <a16:creationId xmlns:a16="http://schemas.microsoft.com/office/drawing/2014/main" id="{3626AA22-2788-4FEA-814A-EB3F8DF4DE19}"/>
                </a:ext>
              </a:extLst>
            </p:cNvPr>
            <p:cNvSpPr>
              <a:spLocks noChangeShapeType="1"/>
            </p:cNvSpPr>
            <p:nvPr/>
          </p:nvSpPr>
          <p:spPr bwMode="auto">
            <a:xfrm>
              <a:off x="241384" y="3794125"/>
              <a:ext cx="10080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57" name="Line 37">
              <a:extLst>
                <a:ext uri="{FF2B5EF4-FFF2-40B4-BE49-F238E27FC236}">
                  <a16:creationId xmlns:a16="http://schemas.microsoft.com/office/drawing/2014/main" id="{63E2AC33-5312-47A6-A2AA-1015ED85F03F}"/>
                </a:ext>
              </a:extLst>
            </p:cNvPr>
            <p:cNvSpPr>
              <a:spLocks noChangeShapeType="1"/>
            </p:cNvSpPr>
            <p:nvPr/>
          </p:nvSpPr>
          <p:spPr bwMode="auto">
            <a:xfrm>
              <a:off x="1825709" y="3794125"/>
              <a:ext cx="1008062"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58" name="Text Box 38">
              <a:extLst>
                <a:ext uri="{FF2B5EF4-FFF2-40B4-BE49-F238E27FC236}">
                  <a16:creationId xmlns:a16="http://schemas.microsoft.com/office/drawing/2014/main" id="{64625520-6138-4E8E-B6D9-B5C2E14B4665}"/>
                </a:ext>
              </a:extLst>
            </p:cNvPr>
            <p:cNvSpPr txBox="1">
              <a:spLocks noChangeArrowheads="1"/>
            </p:cNvSpPr>
            <p:nvPr/>
          </p:nvSpPr>
          <p:spPr bwMode="auto">
            <a:xfrm>
              <a:off x="1466934" y="3619500"/>
              <a:ext cx="287337" cy="319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a:solidFill>
                    <a:schemeClr val="tx1"/>
                  </a:solidFill>
                </a:rPr>
                <a:t>x</a:t>
              </a:r>
            </a:p>
          </p:txBody>
        </p:sp>
        <p:sp>
          <p:nvSpPr>
            <p:cNvPr id="63" name="Text Box 39">
              <a:extLst>
                <a:ext uri="{FF2B5EF4-FFF2-40B4-BE49-F238E27FC236}">
                  <a16:creationId xmlns:a16="http://schemas.microsoft.com/office/drawing/2014/main" id="{5C948049-9260-45A7-9C61-8F6C69E8D8BD}"/>
                </a:ext>
              </a:extLst>
            </p:cNvPr>
            <p:cNvSpPr txBox="1">
              <a:spLocks noChangeArrowheads="1"/>
            </p:cNvSpPr>
            <p:nvPr/>
          </p:nvSpPr>
          <p:spPr bwMode="auto">
            <a:xfrm>
              <a:off x="6794584" y="4225925"/>
              <a:ext cx="1008062" cy="84772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Incidenza gest. fin. </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RGO</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Ebit</a:t>
              </a:r>
            </a:p>
          </p:txBody>
        </p:sp>
        <p:sp>
          <p:nvSpPr>
            <p:cNvPr id="64" name="Line 40">
              <a:extLst>
                <a:ext uri="{FF2B5EF4-FFF2-40B4-BE49-F238E27FC236}">
                  <a16:creationId xmlns:a16="http://schemas.microsoft.com/office/drawing/2014/main" id="{F63E5D9C-3466-469E-BC35-30B9435FC592}"/>
                </a:ext>
              </a:extLst>
            </p:cNvPr>
            <p:cNvSpPr>
              <a:spLocks noChangeShapeType="1"/>
            </p:cNvSpPr>
            <p:nvPr/>
          </p:nvSpPr>
          <p:spPr bwMode="auto">
            <a:xfrm>
              <a:off x="6866021" y="4802188"/>
              <a:ext cx="86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68" name="Text Box 41">
              <a:extLst>
                <a:ext uri="{FF2B5EF4-FFF2-40B4-BE49-F238E27FC236}">
                  <a16:creationId xmlns:a16="http://schemas.microsoft.com/office/drawing/2014/main" id="{B2BD2D0A-2424-4D24-A8EA-B81AA2778FAC}"/>
                </a:ext>
              </a:extLst>
            </p:cNvPr>
            <p:cNvSpPr txBox="1">
              <a:spLocks noChangeArrowheads="1"/>
            </p:cNvSpPr>
            <p:nvPr/>
          </p:nvSpPr>
          <p:spPr bwMode="auto">
            <a:xfrm>
              <a:off x="7947109" y="4225925"/>
              <a:ext cx="1008062" cy="847725"/>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Incidenza gest. str. </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EBT</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RGO</a:t>
              </a:r>
            </a:p>
          </p:txBody>
        </p:sp>
        <p:sp>
          <p:nvSpPr>
            <p:cNvPr id="69" name="Line 42">
              <a:extLst>
                <a:ext uri="{FF2B5EF4-FFF2-40B4-BE49-F238E27FC236}">
                  <a16:creationId xmlns:a16="http://schemas.microsoft.com/office/drawing/2014/main" id="{A8322961-3AAD-4332-9033-4539C5FA6E3A}"/>
                </a:ext>
              </a:extLst>
            </p:cNvPr>
            <p:cNvSpPr>
              <a:spLocks noChangeShapeType="1"/>
            </p:cNvSpPr>
            <p:nvPr/>
          </p:nvSpPr>
          <p:spPr bwMode="auto">
            <a:xfrm>
              <a:off x="8018546" y="4802188"/>
              <a:ext cx="86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70" name="Text Box 43">
              <a:extLst>
                <a:ext uri="{FF2B5EF4-FFF2-40B4-BE49-F238E27FC236}">
                  <a16:creationId xmlns:a16="http://schemas.microsoft.com/office/drawing/2014/main" id="{693A310D-DC98-4D04-8A88-4461A741B6A6}"/>
                </a:ext>
              </a:extLst>
            </p:cNvPr>
            <p:cNvSpPr txBox="1">
              <a:spLocks noChangeArrowheads="1"/>
            </p:cNvSpPr>
            <p:nvPr/>
          </p:nvSpPr>
          <p:spPr bwMode="auto">
            <a:xfrm>
              <a:off x="7731209" y="4627563"/>
              <a:ext cx="287337" cy="31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a:solidFill>
                    <a:schemeClr val="tx1"/>
                  </a:solidFill>
                </a:rPr>
                <a:t>x</a:t>
              </a:r>
            </a:p>
          </p:txBody>
        </p:sp>
        <p:cxnSp>
          <p:nvCxnSpPr>
            <p:cNvPr id="71" name="AutoShape 44">
              <a:extLst>
                <a:ext uri="{FF2B5EF4-FFF2-40B4-BE49-F238E27FC236}">
                  <a16:creationId xmlns:a16="http://schemas.microsoft.com/office/drawing/2014/main" id="{849B3AFA-EC1A-492C-939D-C6CA7650D645}"/>
                </a:ext>
              </a:extLst>
            </p:cNvPr>
            <p:cNvCxnSpPr>
              <a:cxnSpLocks noChangeShapeType="1"/>
              <a:stCxn id="42" idx="2"/>
              <a:endCxn id="63" idx="0"/>
            </p:cNvCxnSpPr>
            <p:nvPr/>
          </p:nvCxnSpPr>
          <p:spPr bwMode="auto">
            <a:xfrm rot="5400000">
              <a:off x="7615321" y="3678238"/>
              <a:ext cx="231775" cy="863600"/>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72" name="AutoShape 45">
              <a:extLst>
                <a:ext uri="{FF2B5EF4-FFF2-40B4-BE49-F238E27FC236}">
                  <a16:creationId xmlns:a16="http://schemas.microsoft.com/office/drawing/2014/main" id="{BF5704D4-D880-40ED-8FB0-52F00CA2A176}"/>
                </a:ext>
              </a:extLst>
            </p:cNvPr>
            <p:cNvCxnSpPr>
              <a:cxnSpLocks noChangeShapeType="1"/>
              <a:stCxn id="42" idx="2"/>
              <a:endCxn id="68" idx="0"/>
            </p:cNvCxnSpPr>
            <p:nvPr/>
          </p:nvCxnSpPr>
          <p:spPr bwMode="auto">
            <a:xfrm rot="16200000" flipH="1">
              <a:off x="8191584" y="3965575"/>
              <a:ext cx="231775" cy="288925"/>
            </a:xfrm>
            <a:prstGeom prst="bentConnector3">
              <a:avLst>
                <a:gd name="adj1" fmla="val 50000"/>
              </a:avLst>
            </a:prstGeom>
            <a:noFill/>
            <a:ln w="2857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73" name="Text Box 46">
              <a:extLst>
                <a:ext uri="{FF2B5EF4-FFF2-40B4-BE49-F238E27FC236}">
                  <a16:creationId xmlns:a16="http://schemas.microsoft.com/office/drawing/2014/main" id="{00B3E35D-3468-47EC-9718-9D209F194181}"/>
                </a:ext>
              </a:extLst>
            </p:cNvPr>
            <p:cNvSpPr txBox="1">
              <a:spLocks noChangeArrowheads="1"/>
            </p:cNvSpPr>
            <p:nvPr/>
          </p:nvSpPr>
          <p:spPr bwMode="auto">
            <a:xfrm>
              <a:off x="96921" y="4603750"/>
              <a:ext cx="1008063" cy="608013"/>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Costi esterni</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Fatturato</a:t>
              </a:r>
            </a:p>
          </p:txBody>
        </p:sp>
        <p:sp>
          <p:nvSpPr>
            <p:cNvPr id="74" name="Text Box 47">
              <a:extLst>
                <a:ext uri="{FF2B5EF4-FFF2-40B4-BE49-F238E27FC236}">
                  <a16:creationId xmlns:a16="http://schemas.microsoft.com/office/drawing/2014/main" id="{3F2F46CE-A7DF-4FD6-BB0E-11223FA99577}"/>
                </a:ext>
              </a:extLst>
            </p:cNvPr>
            <p:cNvSpPr txBox="1">
              <a:spLocks noChangeArrowheads="1"/>
            </p:cNvSpPr>
            <p:nvPr/>
          </p:nvSpPr>
          <p:spPr bwMode="auto">
            <a:xfrm>
              <a:off x="1322471" y="4586288"/>
              <a:ext cx="1008063" cy="608012"/>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Valore aggiunto</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Fatturato</a:t>
              </a:r>
            </a:p>
          </p:txBody>
        </p:sp>
        <p:sp>
          <p:nvSpPr>
            <p:cNvPr id="75" name="Text Box 48">
              <a:extLst>
                <a:ext uri="{FF2B5EF4-FFF2-40B4-BE49-F238E27FC236}">
                  <a16:creationId xmlns:a16="http://schemas.microsoft.com/office/drawing/2014/main" id="{F837939D-6321-4E16-AB0E-EB55A70D9CB8}"/>
                </a:ext>
              </a:extLst>
            </p:cNvPr>
            <p:cNvSpPr txBox="1">
              <a:spLocks noChangeArrowheads="1"/>
            </p:cNvSpPr>
            <p:nvPr/>
          </p:nvSpPr>
          <p:spPr bwMode="auto">
            <a:xfrm>
              <a:off x="2546434" y="4586288"/>
              <a:ext cx="1008062" cy="608012"/>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Costo lavoro</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Fatturato</a:t>
              </a:r>
            </a:p>
          </p:txBody>
        </p:sp>
        <p:sp>
          <p:nvSpPr>
            <p:cNvPr id="76" name="Text Box 49">
              <a:extLst>
                <a:ext uri="{FF2B5EF4-FFF2-40B4-BE49-F238E27FC236}">
                  <a16:creationId xmlns:a16="http://schemas.microsoft.com/office/drawing/2014/main" id="{73B68E56-A6C9-4B2C-B3F8-F9D264B39695}"/>
                </a:ext>
              </a:extLst>
            </p:cNvPr>
            <p:cNvSpPr txBox="1">
              <a:spLocks noChangeArrowheads="1"/>
            </p:cNvSpPr>
            <p:nvPr/>
          </p:nvSpPr>
          <p:spPr bwMode="auto">
            <a:xfrm>
              <a:off x="3697371" y="4659313"/>
              <a:ext cx="1008063" cy="474662"/>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EBITDA</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Fatturato</a:t>
              </a:r>
            </a:p>
          </p:txBody>
        </p:sp>
        <p:sp>
          <p:nvSpPr>
            <p:cNvPr id="77" name="Line 50">
              <a:extLst>
                <a:ext uri="{FF2B5EF4-FFF2-40B4-BE49-F238E27FC236}">
                  <a16:creationId xmlns:a16="http://schemas.microsoft.com/office/drawing/2014/main" id="{2F3E532A-21B6-4DD0-B56E-CDEC8E40122B}"/>
                </a:ext>
              </a:extLst>
            </p:cNvPr>
            <p:cNvSpPr>
              <a:spLocks noChangeShapeType="1"/>
            </p:cNvSpPr>
            <p:nvPr/>
          </p:nvSpPr>
          <p:spPr bwMode="auto">
            <a:xfrm>
              <a:off x="169946" y="4946650"/>
              <a:ext cx="86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78" name="Line 51">
              <a:extLst>
                <a:ext uri="{FF2B5EF4-FFF2-40B4-BE49-F238E27FC236}">
                  <a16:creationId xmlns:a16="http://schemas.microsoft.com/office/drawing/2014/main" id="{DBAC7B59-3905-4334-9C5B-EC54B274EB86}"/>
                </a:ext>
              </a:extLst>
            </p:cNvPr>
            <p:cNvSpPr>
              <a:spLocks noChangeShapeType="1"/>
            </p:cNvSpPr>
            <p:nvPr/>
          </p:nvSpPr>
          <p:spPr bwMode="auto">
            <a:xfrm>
              <a:off x="1393909" y="4946650"/>
              <a:ext cx="86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79" name="Line 52">
              <a:extLst>
                <a:ext uri="{FF2B5EF4-FFF2-40B4-BE49-F238E27FC236}">
                  <a16:creationId xmlns:a16="http://schemas.microsoft.com/office/drawing/2014/main" id="{BB8367FE-88EE-4126-883C-BF7744E84CCF}"/>
                </a:ext>
              </a:extLst>
            </p:cNvPr>
            <p:cNvSpPr>
              <a:spLocks noChangeShapeType="1"/>
            </p:cNvSpPr>
            <p:nvPr/>
          </p:nvSpPr>
          <p:spPr bwMode="auto">
            <a:xfrm>
              <a:off x="2617871" y="4946650"/>
              <a:ext cx="86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80" name="Line 53">
              <a:extLst>
                <a:ext uri="{FF2B5EF4-FFF2-40B4-BE49-F238E27FC236}">
                  <a16:creationId xmlns:a16="http://schemas.microsoft.com/office/drawing/2014/main" id="{C10AE6A1-0FB8-4C0A-B3D9-F42B1B130C37}"/>
                </a:ext>
              </a:extLst>
            </p:cNvPr>
            <p:cNvSpPr>
              <a:spLocks noChangeShapeType="1"/>
            </p:cNvSpPr>
            <p:nvPr/>
          </p:nvSpPr>
          <p:spPr bwMode="auto">
            <a:xfrm>
              <a:off x="3770396" y="4846638"/>
              <a:ext cx="863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81" name="Rectangle 54">
              <a:extLst>
                <a:ext uri="{FF2B5EF4-FFF2-40B4-BE49-F238E27FC236}">
                  <a16:creationId xmlns:a16="http://schemas.microsoft.com/office/drawing/2014/main" id="{588AE845-4D32-4006-B6FA-DDC7E83DC752}"/>
                </a:ext>
              </a:extLst>
            </p:cNvPr>
            <p:cNvSpPr>
              <a:spLocks noChangeArrowheads="1"/>
            </p:cNvSpPr>
            <p:nvPr/>
          </p:nvSpPr>
          <p:spPr bwMode="auto">
            <a:xfrm>
              <a:off x="25484" y="4298950"/>
              <a:ext cx="4897437" cy="935038"/>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endParaRPr lang="it-IT" altLang="it-IT" sz="1600"/>
            </a:p>
          </p:txBody>
        </p:sp>
        <p:sp>
          <p:nvSpPr>
            <p:cNvPr id="82" name="Text Box 55">
              <a:extLst>
                <a:ext uri="{FF2B5EF4-FFF2-40B4-BE49-F238E27FC236}">
                  <a16:creationId xmlns:a16="http://schemas.microsoft.com/office/drawing/2014/main" id="{428422C8-C1DE-4547-BB7B-16666ADEBC4F}"/>
                </a:ext>
              </a:extLst>
            </p:cNvPr>
            <p:cNvSpPr txBox="1">
              <a:spLocks noChangeArrowheads="1"/>
            </p:cNvSpPr>
            <p:nvPr/>
          </p:nvSpPr>
          <p:spPr bwMode="auto">
            <a:xfrm>
              <a:off x="169946" y="4298950"/>
              <a:ext cx="4103688" cy="290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Analisi formazione del risultato operativo (EBIT)</a:t>
              </a:r>
            </a:p>
          </p:txBody>
        </p:sp>
        <p:sp>
          <p:nvSpPr>
            <p:cNvPr id="83" name="Line 56">
              <a:extLst>
                <a:ext uri="{FF2B5EF4-FFF2-40B4-BE49-F238E27FC236}">
                  <a16:creationId xmlns:a16="http://schemas.microsoft.com/office/drawing/2014/main" id="{6E0EE072-8DD2-4E1A-840D-4BDDC40497BB}"/>
                </a:ext>
              </a:extLst>
            </p:cNvPr>
            <p:cNvSpPr>
              <a:spLocks noChangeShapeType="1"/>
            </p:cNvSpPr>
            <p:nvPr/>
          </p:nvSpPr>
          <p:spPr bwMode="auto">
            <a:xfrm>
              <a:off x="601746" y="4083050"/>
              <a:ext cx="0" cy="215900"/>
            </a:xfrm>
            <a:prstGeom prst="line">
              <a:avLst/>
            </a:prstGeom>
            <a:noFill/>
            <a:ln w="28575">
              <a:solidFill>
                <a:schemeClr val="folHlink"/>
              </a:solidFill>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84" name="Text Box 57">
              <a:extLst>
                <a:ext uri="{FF2B5EF4-FFF2-40B4-BE49-F238E27FC236}">
                  <a16:creationId xmlns:a16="http://schemas.microsoft.com/office/drawing/2014/main" id="{45AAF7E0-5344-47B6-8F3E-0F9273D50E59}"/>
                </a:ext>
              </a:extLst>
            </p:cNvPr>
            <p:cNvSpPr txBox="1">
              <a:spLocks noChangeArrowheads="1"/>
            </p:cNvSpPr>
            <p:nvPr/>
          </p:nvSpPr>
          <p:spPr bwMode="auto">
            <a:xfrm>
              <a:off x="3625934" y="2714625"/>
              <a:ext cx="719137" cy="474663"/>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OF</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P</a:t>
              </a:r>
            </a:p>
          </p:txBody>
        </p:sp>
        <p:sp>
          <p:nvSpPr>
            <p:cNvPr id="85" name="Line 58">
              <a:extLst>
                <a:ext uri="{FF2B5EF4-FFF2-40B4-BE49-F238E27FC236}">
                  <a16:creationId xmlns:a16="http://schemas.microsoft.com/office/drawing/2014/main" id="{9324DAE2-EFE5-44A6-936A-342FCC2F3461}"/>
                </a:ext>
              </a:extLst>
            </p:cNvPr>
            <p:cNvSpPr>
              <a:spLocks noChangeShapeType="1"/>
            </p:cNvSpPr>
            <p:nvPr/>
          </p:nvSpPr>
          <p:spPr bwMode="auto">
            <a:xfrm>
              <a:off x="3697371" y="2930525"/>
              <a:ext cx="5032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nvGrpSpPr>
            <p:cNvPr id="86" name="Group 102">
              <a:extLst>
                <a:ext uri="{FF2B5EF4-FFF2-40B4-BE49-F238E27FC236}">
                  <a16:creationId xmlns:a16="http://schemas.microsoft.com/office/drawing/2014/main" id="{4490D553-323E-484C-970A-5D00F1AEF093}"/>
                </a:ext>
              </a:extLst>
            </p:cNvPr>
            <p:cNvGrpSpPr>
              <a:grpSpLocks/>
            </p:cNvGrpSpPr>
            <p:nvPr/>
          </p:nvGrpSpPr>
          <p:grpSpPr bwMode="auto">
            <a:xfrm>
              <a:off x="1249446" y="5378450"/>
              <a:ext cx="5832475" cy="720725"/>
              <a:chOff x="113" y="3566"/>
              <a:chExt cx="3674" cy="454"/>
            </a:xfrm>
          </p:grpSpPr>
          <p:sp>
            <p:nvSpPr>
              <p:cNvPr id="87" name="Text Box 60">
                <a:extLst>
                  <a:ext uri="{FF2B5EF4-FFF2-40B4-BE49-F238E27FC236}">
                    <a16:creationId xmlns:a16="http://schemas.microsoft.com/office/drawing/2014/main" id="{085B533F-7FE9-48A2-BE4C-D618D43173C0}"/>
                  </a:ext>
                </a:extLst>
              </p:cNvPr>
              <p:cNvSpPr txBox="1">
                <a:spLocks noChangeArrowheads="1"/>
              </p:cNvSpPr>
              <p:nvPr/>
            </p:nvSpPr>
            <p:spPr bwMode="auto">
              <a:xfrm>
                <a:off x="113" y="3657"/>
                <a:ext cx="544" cy="3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Distrib.VA</a:t>
                </a:r>
              </a:p>
            </p:txBody>
          </p:sp>
          <p:grpSp>
            <p:nvGrpSpPr>
              <p:cNvPr id="88" name="Group 101">
                <a:extLst>
                  <a:ext uri="{FF2B5EF4-FFF2-40B4-BE49-F238E27FC236}">
                    <a16:creationId xmlns:a16="http://schemas.microsoft.com/office/drawing/2014/main" id="{E3803254-05C4-49F8-AE18-EE115EA78E14}"/>
                  </a:ext>
                </a:extLst>
              </p:cNvPr>
              <p:cNvGrpSpPr>
                <a:grpSpLocks/>
              </p:cNvGrpSpPr>
              <p:nvPr/>
            </p:nvGrpSpPr>
            <p:grpSpPr bwMode="auto">
              <a:xfrm>
                <a:off x="657" y="3657"/>
                <a:ext cx="409" cy="299"/>
                <a:chOff x="657" y="3657"/>
                <a:chExt cx="409" cy="299"/>
              </a:xfrm>
            </p:grpSpPr>
            <p:sp>
              <p:nvSpPr>
                <p:cNvPr id="105" name="Text Box 59">
                  <a:extLst>
                    <a:ext uri="{FF2B5EF4-FFF2-40B4-BE49-F238E27FC236}">
                      <a16:creationId xmlns:a16="http://schemas.microsoft.com/office/drawing/2014/main" id="{8288F995-E8EE-4194-92BC-A9EB30A7BC58}"/>
                    </a:ext>
                  </a:extLst>
                </p:cNvPr>
                <p:cNvSpPr txBox="1">
                  <a:spLocks noChangeArrowheads="1"/>
                </p:cNvSpPr>
                <p:nvPr/>
              </p:nvSpPr>
              <p:spPr bwMode="auto">
                <a:xfrm>
                  <a:off x="657" y="3657"/>
                  <a:ext cx="408" cy="299"/>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Pers.</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VA</a:t>
                  </a:r>
                </a:p>
              </p:txBody>
            </p:sp>
            <p:sp>
              <p:nvSpPr>
                <p:cNvPr id="106" name="Line 66">
                  <a:extLst>
                    <a:ext uri="{FF2B5EF4-FFF2-40B4-BE49-F238E27FC236}">
                      <a16:creationId xmlns:a16="http://schemas.microsoft.com/office/drawing/2014/main" id="{13E0D58C-B120-4E9D-9892-BDD8D45599B7}"/>
                    </a:ext>
                  </a:extLst>
                </p:cNvPr>
                <p:cNvSpPr>
                  <a:spLocks noChangeShapeType="1"/>
                </p:cNvSpPr>
                <p:nvPr/>
              </p:nvSpPr>
              <p:spPr bwMode="auto">
                <a:xfrm>
                  <a:off x="703" y="3793"/>
                  <a:ext cx="363"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grpSp>
            <p:nvGrpSpPr>
              <p:cNvPr id="89" name="Group 100">
                <a:extLst>
                  <a:ext uri="{FF2B5EF4-FFF2-40B4-BE49-F238E27FC236}">
                    <a16:creationId xmlns:a16="http://schemas.microsoft.com/office/drawing/2014/main" id="{30C49998-3E25-411A-B9FC-B14AC9A2D79C}"/>
                  </a:ext>
                </a:extLst>
              </p:cNvPr>
              <p:cNvGrpSpPr>
                <a:grpSpLocks/>
              </p:cNvGrpSpPr>
              <p:nvPr/>
            </p:nvGrpSpPr>
            <p:grpSpPr bwMode="auto">
              <a:xfrm>
                <a:off x="1156" y="3612"/>
                <a:ext cx="408" cy="383"/>
                <a:chOff x="1156" y="3612"/>
                <a:chExt cx="408" cy="383"/>
              </a:xfrm>
            </p:grpSpPr>
            <p:sp>
              <p:nvSpPr>
                <p:cNvPr id="103" name="Text Box 62">
                  <a:extLst>
                    <a:ext uri="{FF2B5EF4-FFF2-40B4-BE49-F238E27FC236}">
                      <a16:creationId xmlns:a16="http://schemas.microsoft.com/office/drawing/2014/main" id="{7282D95E-F282-4566-998B-C696CDCDFF3F}"/>
                    </a:ext>
                  </a:extLst>
                </p:cNvPr>
                <p:cNvSpPr txBox="1">
                  <a:spLocks noChangeArrowheads="1"/>
                </p:cNvSpPr>
                <p:nvPr/>
              </p:nvSpPr>
              <p:spPr bwMode="auto">
                <a:xfrm>
                  <a:off x="1156" y="3612"/>
                  <a:ext cx="408" cy="383"/>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Amm+Acc</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VA</a:t>
                  </a:r>
                </a:p>
              </p:txBody>
            </p:sp>
            <p:sp>
              <p:nvSpPr>
                <p:cNvPr id="104" name="Line 67">
                  <a:extLst>
                    <a:ext uri="{FF2B5EF4-FFF2-40B4-BE49-F238E27FC236}">
                      <a16:creationId xmlns:a16="http://schemas.microsoft.com/office/drawing/2014/main" id="{DDA28B39-B173-49DB-B5A5-A9A43AA56947}"/>
                    </a:ext>
                  </a:extLst>
                </p:cNvPr>
                <p:cNvSpPr>
                  <a:spLocks noChangeShapeType="1"/>
                </p:cNvSpPr>
                <p:nvPr/>
              </p:nvSpPr>
              <p:spPr bwMode="auto">
                <a:xfrm>
                  <a:off x="1202" y="3838"/>
                  <a:ext cx="31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grpSp>
            <p:nvGrpSpPr>
              <p:cNvPr id="90" name="Group 99">
                <a:extLst>
                  <a:ext uri="{FF2B5EF4-FFF2-40B4-BE49-F238E27FC236}">
                    <a16:creationId xmlns:a16="http://schemas.microsoft.com/office/drawing/2014/main" id="{17F7CD07-F648-4EA3-9B00-5E7F30B1B222}"/>
                  </a:ext>
                </a:extLst>
              </p:cNvPr>
              <p:cNvGrpSpPr>
                <a:grpSpLocks/>
              </p:cNvGrpSpPr>
              <p:nvPr/>
            </p:nvGrpSpPr>
            <p:grpSpPr bwMode="auto">
              <a:xfrm>
                <a:off x="1610" y="3612"/>
                <a:ext cx="590" cy="383"/>
                <a:chOff x="1610" y="3612"/>
                <a:chExt cx="590" cy="383"/>
              </a:xfrm>
            </p:grpSpPr>
            <p:sp>
              <p:nvSpPr>
                <p:cNvPr id="101" name="Text Box 63">
                  <a:extLst>
                    <a:ext uri="{FF2B5EF4-FFF2-40B4-BE49-F238E27FC236}">
                      <a16:creationId xmlns:a16="http://schemas.microsoft.com/office/drawing/2014/main" id="{BC731505-4E28-42F2-97DF-3945D7051ED9}"/>
                    </a:ext>
                  </a:extLst>
                </p:cNvPr>
                <p:cNvSpPr txBox="1">
                  <a:spLocks noChangeArrowheads="1"/>
                </p:cNvSpPr>
                <p:nvPr/>
              </p:nvSpPr>
              <p:spPr bwMode="auto">
                <a:xfrm>
                  <a:off x="1610" y="3612"/>
                  <a:ext cx="590" cy="383"/>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Saldo extracar.</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VA</a:t>
                  </a:r>
                </a:p>
              </p:txBody>
            </p:sp>
            <p:sp>
              <p:nvSpPr>
                <p:cNvPr id="102" name="Line 68">
                  <a:extLst>
                    <a:ext uri="{FF2B5EF4-FFF2-40B4-BE49-F238E27FC236}">
                      <a16:creationId xmlns:a16="http://schemas.microsoft.com/office/drawing/2014/main" id="{DA62BC4D-491A-405A-80B0-016FD724048C}"/>
                    </a:ext>
                  </a:extLst>
                </p:cNvPr>
                <p:cNvSpPr>
                  <a:spLocks noChangeShapeType="1"/>
                </p:cNvSpPr>
                <p:nvPr/>
              </p:nvSpPr>
              <p:spPr bwMode="auto">
                <a:xfrm>
                  <a:off x="1655" y="3838"/>
                  <a:ext cx="499"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grpSp>
            <p:nvGrpSpPr>
              <p:cNvPr id="91" name="Group 98">
                <a:extLst>
                  <a:ext uri="{FF2B5EF4-FFF2-40B4-BE49-F238E27FC236}">
                    <a16:creationId xmlns:a16="http://schemas.microsoft.com/office/drawing/2014/main" id="{CE1C992B-1A6D-4EE2-98EB-13AF0C41C5DD}"/>
                  </a:ext>
                </a:extLst>
              </p:cNvPr>
              <p:cNvGrpSpPr>
                <a:grpSpLocks/>
              </p:cNvGrpSpPr>
              <p:nvPr/>
            </p:nvGrpSpPr>
            <p:grpSpPr bwMode="auto">
              <a:xfrm>
                <a:off x="2289" y="3657"/>
                <a:ext cx="408" cy="299"/>
                <a:chOff x="2289" y="3657"/>
                <a:chExt cx="408" cy="299"/>
              </a:xfrm>
            </p:grpSpPr>
            <p:sp>
              <p:nvSpPr>
                <p:cNvPr id="99" name="Text Box 64">
                  <a:extLst>
                    <a:ext uri="{FF2B5EF4-FFF2-40B4-BE49-F238E27FC236}">
                      <a16:creationId xmlns:a16="http://schemas.microsoft.com/office/drawing/2014/main" id="{E8262B3E-B875-40F5-B14A-97768395F4C3}"/>
                    </a:ext>
                  </a:extLst>
                </p:cNvPr>
                <p:cNvSpPr txBox="1">
                  <a:spLocks noChangeArrowheads="1"/>
                </p:cNvSpPr>
                <p:nvPr/>
              </p:nvSpPr>
              <p:spPr bwMode="auto">
                <a:xfrm>
                  <a:off x="2289" y="3657"/>
                  <a:ext cx="408" cy="299"/>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OF</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VA</a:t>
                  </a:r>
                </a:p>
              </p:txBody>
            </p:sp>
            <p:sp>
              <p:nvSpPr>
                <p:cNvPr id="100" name="Line 69">
                  <a:extLst>
                    <a:ext uri="{FF2B5EF4-FFF2-40B4-BE49-F238E27FC236}">
                      <a16:creationId xmlns:a16="http://schemas.microsoft.com/office/drawing/2014/main" id="{90AB709B-711B-423A-8F3A-21BBFDF22A66}"/>
                    </a:ext>
                  </a:extLst>
                </p:cNvPr>
                <p:cNvSpPr>
                  <a:spLocks noChangeShapeType="1"/>
                </p:cNvSpPr>
                <p:nvPr/>
              </p:nvSpPr>
              <p:spPr bwMode="auto">
                <a:xfrm>
                  <a:off x="2336" y="3793"/>
                  <a:ext cx="31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grpSp>
            <p:nvGrpSpPr>
              <p:cNvPr id="92" name="Group 97">
                <a:extLst>
                  <a:ext uri="{FF2B5EF4-FFF2-40B4-BE49-F238E27FC236}">
                    <a16:creationId xmlns:a16="http://schemas.microsoft.com/office/drawing/2014/main" id="{4844C12A-0E29-425D-9B34-8F634F2A3FB7}"/>
                  </a:ext>
                </a:extLst>
              </p:cNvPr>
              <p:cNvGrpSpPr>
                <a:grpSpLocks/>
              </p:cNvGrpSpPr>
              <p:nvPr/>
            </p:nvGrpSpPr>
            <p:grpSpPr bwMode="auto">
              <a:xfrm>
                <a:off x="2789" y="3657"/>
                <a:ext cx="408" cy="299"/>
                <a:chOff x="2789" y="3657"/>
                <a:chExt cx="408" cy="299"/>
              </a:xfrm>
            </p:grpSpPr>
            <p:sp>
              <p:nvSpPr>
                <p:cNvPr id="97" name="Text Box 61">
                  <a:extLst>
                    <a:ext uri="{FF2B5EF4-FFF2-40B4-BE49-F238E27FC236}">
                      <a16:creationId xmlns:a16="http://schemas.microsoft.com/office/drawing/2014/main" id="{4E25F531-ED0F-4C18-BD70-37A0390C2A91}"/>
                    </a:ext>
                  </a:extLst>
                </p:cNvPr>
                <p:cNvSpPr txBox="1">
                  <a:spLocks noChangeArrowheads="1"/>
                </p:cNvSpPr>
                <p:nvPr/>
              </p:nvSpPr>
              <p:spPr bwMode="auto">
                <a:xfrm>
                  <a:off x="2789" y="3657"/>
                  <a:ext cx="408" cy="299"/>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OT</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VA</a:t>
                  </a:r>
                </a:p>
              </p:txBody>
            </p:sp>
            <p:sp>
              <p:nvSpPr>
                <p:cNvPr id="98" name="Line 70">
                  <a:extLst>
                    <a:ext uri="{FF2B5EF4-FFF2-40B4-BE49-F238E27FC236}">
                      <a16:creationId xmlns:a16="http://schemas.microsoft.com/office/drawing/2014/main" id="{A0B3AE0E-2E9F-49E4-9F5F-E5DEFF52C3D5}"/>
                    </a:ext>
                  </a:extLst>
                </p:cNvPr>
                <p:cNvSpPr>
                  <a:spLocks noChangeShapeType="1"/>
                </p:cNvSpPr>
                <p:nvPr/>
              </p:nvSpPr>
              <p:spPr bwMode="auto">
                <a:xfrm>
                  <a:off x="2835" y="3793"/>
                  <a:ext cx="31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grpSp>
            <p:nvGrpSpPr>
              <p:cNvPr id="93" name="Group 96">
                <a:extLst>
                  <a:ext uri="{FF2B5EF4-FFF2-40B4-BE49-F238E27FC236}">
                    <a16:creationId xmlns:a16="http://schemas.microsoft.com/office/drawing/2014/main" id="{801ABB65-F143-4837-AA37-6912037504B9}"/>
                  </a:ext>
                </a:extLst>
              </p:cNvPr>
              <p:cNvGrpSpPr>
                <a:grpSpLocks/>
              </p:cNvGrpSpPr>
              <p:nvPr/>
            </p:nvGrpSpPr>
            <p:grpSpPr bwMode="auto">
              <a:xfrm>
                <a:off x="3287" y="3657"/>
                <a:ext cx="408" cy="299"/>
                <a:chOff x="3287" y="3657"/>
                <a:chExt cx="408" cy="299"/>
              </a:xfrm>
            </p:grpSpPr>
            <p:sp>
              <p:nvSpPr>
                <p:cNvPr id="95" name="Text Box 65">
                  <a:extLst>
                    <a:ext uri="{FF2B5EF4-FFF2-40B4-BE49-F238E27FC236}">
                      <a16:creationId xmlns:a16="http://schemas.microsoft.com/office/drawing/2014/main" id="{FAA1FBA1-FC14-44CA-889F-C1FCCAFB268B}"/>
                    </a:ext>
                  </a:extLst>
                </p:cNvPr>
                <p:cNvSpPr txBox="1">
                  <a:spLocks noChangeArrowheads="1"/>
                </p:cNvSpPr>
                <p:nvPr/>
              </p:nvSpPr>
              <p:spPr bwMode="auto">
                <a:xfrm>
                  <a:off x="3287" y="3657"/>
                  <a:ext cx="408" cy="299"/>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RN</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VA</a:t>
                  </a:r>
                </a:p>
              </p:txBody>
            </p:sp>
            <p:sp>
              <p:nvSpPr>
                <p:cNvPr id="96" name="Line 71">
                  <a:extLst>
                    <a:ext uri="{FF2B5EF4-FFF2-40B4-BE49-F238E27FC236}">
                      <a16:creationId xmlns:a16="http://schemas.microsoft.com/office/drawing/2014/main" id="{88027F25-E729-4393-8212-5C3664D7F4CA}"/>
                    </a:ext>
                  </a:extLst>
                </p:cNvPr>
                <p:cNvSpPr>
                  <a:spLocks noChangeShapeType="1"/>
                </p:cNvSpPr>
                <p:nvPr/>
              </p:nvSpPr>
              <p:spPr bwMode="auto">
                <a:xfrm>
                  <a:off x="3334" y="3793"/>
                  <a:ext cx="31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sp>
            <p:nvSpPr>
              <p:cNvPr id="94" name="Rectangle 72">
                <a:extLst>
                  <a:ext uri="{FF2B5EF4-FFF2-40B4-BE49-F238E27FC236}">
                    <a16:creationId xmlns:a16="http://schemas.microsoft.com/office/drawing/2014/main" id="{1B3CB33A-F33A-41C2-81D3-CBD7BB4F69A1}"/>
                  </a:ext>
                </a:extLst>
              </p:cNvPr>
              <p:cNvSpPr>
                <a:spLocks noChangeArrowheads="1"/>
              </p:cNvSpPr>
              <p:nvPr/>
            </p:nvSpPr>
            <p:spPr bwMode="auto">
              <a:xfrm>
                <a:off x="158" y="3566"/>
                <a:ext cx="3629" cy="454"/>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endParaRPr lang="it-IT" altLang="it-IT" sz="1600"/>
              </a:p>
            </p:txBody>
          </p:sp>
        </p:grpSp>
        <p:sp>
          <p:nvSpPr>
            <p:cNvPr id="107" name="Oval 73">
              <a:extLst>
                <a:ext uri="{FF2B5EF4-FFF2-40B4-BE49-F238E27FC236}">
                  <a16:creationId xmlns:a16="http://schemas.microsoft.com/office/drawing/2014/main" id="{3352C753-E22F-4684-8F48-B149162AA983}"/>
                </a:ext>
              </a:extLst>
            </p:cNvPr>
            <p:cNvSpPr>
              <a:spLocks noChangeArrowheads="1"/>
            </p:cNvSpPr>
            <p:nvPr/>
          </p:nvSpPr>
          <p:spPr bwMode="auto">
            <a:xfrm>
              <a:off x="1393909" y="4514850"/>
              <a:ext cx="863600" cy="431800"/>
            </a:xfrm>
            <a:prstGeom prst="ellipse">
              <a:avLst/>
            </a:prstGeom>
            <a:noFill/>
            <a:ln w="28575">
              <a:solidFill>
                <a:schemeClr val="folHlink"/>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p>
          </p:txBody>
        </p:sp>
        <p:sp>
          <p:nvSpPr>
            <p:cNvPr id="108" name="Line 74">
              <a:extLst>
                <a:ext uri="{FF2B5EF4-FFF2-40B4-BE49-F238E27FC236}">
                  <a16:creationId xmlns:a16="http://schemas.microsoft.com/office/drawing/2014/main" id="{401A7221-1FF6-46B4-AF35-44314A3E1023}"/>
                </a:ext>
              </a:extLst>
            </p:cNvPr>
            <p:cNvSpPr>
              <a:spLocks noChangeShapeType="1"/>
            </p:cNvSpPr>
            <p:nvPr/>
          </p:nvSpPr>
          <p:spPr bwMode="auto">
            <a:xfrm flipH="1">
              <a:off x="1393909" y="4730750"/>
              <a:ext cx="0" cy="792163"/>
            </a:xfrm>
            <a:prstGeom prst="line">
              <a:avLst/>
            </a:prstGeom>
            <a:noFill/>
            <a:ln w="28575">
              <a:solidFill>
                <a:schemeClr val="folHlink"/>
              </a:solidFill>
              <a:prstDash val="dash"/>
              <a:round/>
              <a:headEnd/>
              <a:tailEnd type="triangle" w="med" len="med"/>
            </a:ln>
            <a:extLst>
              <a:ext uri="{909E8E84-426E-40DD-AFC4-6F175D3DCCD1}">
                <a14:hiddenFill xmlns:a14="http://schemas.microsoft.com/office/drawing/2010/main">
                  <a:noFill/>
                </a14:hiddenFill>
              </a:ext>
            </a:extLst>
          </p:spPr>
          <p:txBody>
            <a:bodyPr/>
            <a:lstStyle/>
            <a:p>
              <a:endParaRPr lang="it-IT"/>
            </a:p>
          </p:txBody>
        </p:sp>
        <p:sp>
          <p:nvSpPr>
            <p:cNvPr id="109" name="Text Box 75">
              <a:extLst>
                <a:ext uri="{FF2B5EF4-FFF2-40B4-BE49-F238E27FC236}">
                  <a16:creationId xmlns:a16="http://schemas.microsoft.com/office/drawing/2014/main" id="{4800335C-BD6F-4B3D-A909-DDE6B8921D7E}"/>
                </a:ext>
              </a:extLst>
            </p:cNvPr>
            <p:cNvSpPr txBox="1">
              <a:spLocks noChangeArrowheads="1"/>
            </p:cNvSpPr>
            <p:nvPr/>
          </p:nvSpPr>
          <p:spPr bwMode="auto">
            <a:xfrm>
              <a:off x="5138821" y="4514850"/>
              <a:ext cx="647700" cy="474663"/>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MC</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Fatt.</a:t>
              </a:r>
            </a:p>
          </p:txBody>
        </p:sp>
        <p:sp>
          <p:nvSpPr>
            <p:cNvPr id="110" name="Text Box 76">
              <a:extLst>
                <a:ext uri="{FF2B5EF4-FFF2-40B4-BE49-F238E27FC236}">
                  <a16:creationId xmlns:a16="http://schemas.microsoft.com/office/drawing/2014/main" id="{93C685A2-4700-4359-B0E9-C09E5A2F7153}"/>
                </a:ext>
              </a:extLst>
            </p:cNvPr>
            <p:cNvSpPr txBox="1">
              <a:spLocks noChangeArrowheads="1"/>
            </p:cNvSpPr>
            <p:nvPr/>
          </p:nvSpPr>
          <p:spPr bwMode="auto">
            <a:xfrm>
              <a:off x="5930984" y="4514850"/>
              <a:ext cx="647700" cy="474663"/>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Ebit.</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MC</a:t>
              </a:r>
            </a:p>
          </p:txBody>
        </p:sp>
        <p:sp>
          <p:nvSpPr>
            <p:cNvPr id="111" name="Line 77">
              <a:extLst>
                <a:ext uri="{FF2B5EF4-FFF2-40B4-BE49-F238E27FC236}">
                  <a16:creationId xmlns:a16="http://schemas.microsoft.com/office/drawing/2014/main" id="{1547E60C-A99B-4940-BF49-4B4684ED3FCE}"/>
                </a:ext>
              </a:extLst>
            </p:cNvPr>
            <p:cNvSpPr>
              <a:spLocks noChangeShapeType="1"/>
            </p:cNvSpPr>
            <p:nvPr/>
          </p:nvSpPr>
          <p:spPr bwMode="auto">
            <a:xfrm>
              <a:off x="5210259" y="4730750"/>
              <a:ext cx="431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12" name="Line 78">
              <a:extLst>
                <a:ext uri="{FF2B5EF4-FFF2-40B4-BE49-F238E27FC236}">
                  <a16:creationId xmlns:a16="http://schemas.microsoft.com/office/drawing/2014/main" id="{9A4178D0-3C10-4AF1-A1EE-997A3D66408C}"/>
                </a:ext>
              </a:extLst>
            </p:cNvPr>
            <p:cNvSpPr>
              <a:spLocks noChangeShapeType="1"/>
            </p:cNvSpPr>
            <p:nvPr/>
          </p:nvSpPr>
          <p:spPr bwMode="auto">
            <a:xfrm>
              <a:off x="6002421" y="4730750"/>
              <a:ext cx="431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13" name="Rectangle 79">
              <a:extLst>
                <a:ext uri="{FF2B5EF4-FFF2-40B4-BE49-F238E27FC236}">
                  <a16:creationId xmlns:a16="http://schemas.microsoft.com/office/drawing/2014/main" id="{B79DEFF5-C22D-4635-A310-D47719F804AB}"/>
                </a:ext>
              </a:extLst>
            </p:cNvPr>
            <p:cNvSpPr>
              <a:spLocks noChangeArrowheads="1"/>
            </p:cNvSpPr>
            <p:nvPr/>
          </p:nvSpPr>
          <p:spPr bwMode="auto">
            <a:xfrm>
              <a:off x="5065796" y="4298950"/>
              <a:ext cx="1584325" cy="935038"/>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endParaRPr lang="it-IT" altLang="it-IT" sz="1600"/>
            </a:p>
          </p:txBody>
        </p:sp>
        <p:sp>
          <p:nvSpPr>
            <p:cNvPr id="114" name="Text Box 80">
              <a:extLst>
                <a:ext uri="{FF2B5EF4-FFF2-40B4-BE49-F238E27FC236}">
                  <a16:creationId xmlns:a16="http://schemas.microsoft.com/office/drawing/2014/main" id="{B7B4F361-6912-41E9-AFF4-542D8030269B}"/>
                </a:ext>
              </a:extLst>
            </p:cNvPr>
            <p:cNvSpPr txBox="1">
              <a:spLocks noChangeArrowheads="1"/>
            </p:cNvSpPr>
            <p:nvPr/>
          </p:nvSpPr>
          <p:spPr bwMode="auto">
            <a:xfrm>
              <a:off x="5713496" y="4586288"/>
              <a:ext cx="287338" cy="319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600">
                  <a:solidFill>
                    <a:schemeClr val="tx1"/>
                  </a:solidFill>
                </a:rPr>
                <a:t>x</a:t>
              </a:r>
            </a:p>
          </p:txBody>
        </p:sp>
        <p:cxnSp>
          <p:nvCxnSpPr>
            <p:cNvPr id="115" name="AutoShape 81">
              <a:extLst>
                <a:ext uri="{FF2B5EF4-FFF2-40B4-BE49-F238E27FC236}">
                  <a16:creationId xmlns:a16="http://schemas.microsoft.com/office/drawing/2014/main" id="{AD994DC9-B649-447A-876F-E1DFE0E2470A}"/>
                </a:ext>
              </a:extLst>
            </p:cNvPr>
            <p:cNvCxnSpPr>
              <a:cxnSpLocks noChangeShapeType="1"/>
            </p:cNvCxnSpPr>
            <p:nvPr/>
          </p:nvCxnSpPr>
          <p:spPr bwMode="auto">
            <a:xfrm rot="16200000" flipH="1">
              <a:off x="3242552" y="1658144"/>
              <a:ext cx="227013" cy="5076825"/>
            </a:xfrm>
            <a:prstGeom prst="bentConnector3">
              <a:avLst>
                <a:gd name="adj1" fmla="val 49648"/>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16" name="Text Box 82">
              <a:extLst>
                <a:ext uri="{FF2B5EF4-FFF2-40B4-BE49-F238E27FC236}">
                  <a16:creationId xmlns:a16="http://schemas.microsoft.com/office/drawing/2014/main" id="{D9CD635B-14B9-4EB1-B933-B55D0394E8FF}"/>
                </a:ext>
              </a:extLst>
            </p:cNvPr>
            <p:cNvSpPr txBox="1">
              <a:spLocks noChangeArrowheads="1"/>
            </p:cNvSpPr>
            <p:nvPr/>
          </p:nvSpPr>
          <p:spPr bwMode="auto">
            <a:xfrm>
              <a:off x="3554496" y="3608388"/>
              <a:ext cx="647700" cy="474662"/>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Fatt.</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AF</a:t>
              </a:r>
            </a:p>
          </p:txBody>
        </p:sp>
        <p:sp>
          <p:nvSpPr>
            <p:cNvPr id="117" name="Text Box 83">
              <a:extLst>
                <a:ext uri="{FF2B5EF4-FFF2-40B4-BE49-F238E27FC236}">
                  <a16:creationId xmlns:a16="http://schemas.microsoft.com/office/drawing/2014/main" id="{254D62C3-01B5-475E-A52C-EBA862D844B3}"/>
                </a:ext>
              </a:extLst>
            </p:cNvPr>
            <p:cNvSpPr txBox="1">
              <a:spLocks noChangeArrowheads="1"/>
            </p:cNvSpPr>
            <p:nvPr/>
          </p:nvSpPr>
          <p:spPr bwMode="auto">
            <a:xfrm>
              <a:off x="4275221" y="3608388"/>
              <a:ext cx="647700" cy="474662"/>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Fatt.</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AC</a:t>
              </a:r>
            </a:p>
          </p:txBody>
        </p:sp>
        <p:sp>
          <p:nvSpPr>
            <p:cNvPr id="118" name="Rectangle 84">
              <a:extLst>
                <a:ext uri="{FF2B5EF4-FFF2-40B4-BE49-F238E27FC236}">
                  <a16:creationId xmlns:a16="http://schemas.microsoft.com/office/drawing/2014/main" id="{584E5473-61A0-4D8B-A521-FCC9E8C5E71A}"/>
                </a:ext>
              </a:extLst>
            </p:cNvPr>
            <p:cNvSpPr>
              <a:spLocks noChangeArrowheads="1"/>
            </p:cNvSpPr>
            <p:nvPr/>
          </p:nvSpPr>
          <p:spPr bwMode="auto">
            <a:xfrm>
              <a:off x="3481471" y="3363913"/>
              <a:ext cx="1512888" cy="790575"/>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endParaRPr lang="it-IT" altLang="it-IT" sz="1600"/>
            </a:p>
          </p:txBody>
        </p:sp>
        <p:sp>
          <p:nvSpPr>
            <p:cNvPr id="119" name="Line 85">
              <a:extLst>
                <a:ext uri="{FF2B5EF4-FFF2-40B4-BE49-F238E27FC236}">
                  <a16:creationId xmlns:a16="http://schemas.microsoft.com/office/drawing/2014/main" id="{ACC848BA-3028-4739-AEEC-62299397563C}"/>
                </a:ext>
              </a:extLst>
            </p:cNvPr>
            <p:cNvSpPr>
              <a:spLocks noChangeShapeType="1"/>
            </p:cNvSpPr>
            <p:nvPr/>
          </p:nvSpPr>
          <p:spPr bwMode="auto">
            <a:xfrm>
              <a:off x="3697371" y="3794125"/>
              <a:ext cx="431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20" name="Line 86">
              <a:extLst>
                <a:ext uri="{FF2B5EF4-FFF2-40B4-BE49-F238E27FC236}">
                  <a16:creationId xmlns:a16="http://schemas.microsoft.com/office/drawing/2014/main" id="{24FBBE70-6FC4-4758-88A0-6B2643AEFEDD}"/>
                </a:ext>
              </a:extLst>
            </p:cNvPr>
            <p:cNvSpPr>
              <a:spLocks noChangeShapeType="1"/>
            </p:cNvSpPr>
            <p:nvPr/>
          </p:nvSpPr>
          <p:spPr bwMode="auto">
            <a:xfrm>
              <a:off x="4418096" y="3794125"/>
              <a:ext cx="431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cxnSp>
          <p:nvCxnSpPr>
            <p:cNvPr id="121" name="AutoShape 87">
              <a:extLst>
                <a:ext uri="{FF2B5EF4-FFF2-40B4-BE49-F238E27FC236}">
                  <a16:creationId xmlns:a16="http://schemas.microsoft.com/office/drawing/2014/main" id="{E2C42BD3-78B6-4752-AA72-82F172250C89}"/>
                </a:ext>
              </a:extLst>
            </p:cNvPr>
            <p:cNvCxnSpPr>
              <a:cxnSpLocks noChangeShapeType="1"/>
              <a:stCxn id="51" idx="3"/>
              <a:endCxn id="118" idx="1"/>
            </p:cNvCxnSpPr>
            <p:nvPr/>
          </p:nvCxnSpPr>
          <p:spPr bwMode="auto">
            <a:xfrm>
              <a:off x="3049671" y="3648075"/>
              <a:ext cx="431800" cy="111125"/>
            </a:xfrm>
            <a:prstGeom prst="straightConnector1">
              <a:avLst/>
            </a:prstGeom>
            <a:noFill/>
            <a:ln w="28575">
              <a:solidFill>
                <a:schemeClr val="folHlink"/>
              </a:solidFill>
              <a:round/>
              <a:headEnd/>
              <a:tailEnd type="triangle" w="med" len="med"/>
            </a:ln>
            <a:extLst>
              <a:ext uri="{909E8E84-426E-40DD-AFC4-6F175D3DCCD1}">
                <a14:hiddenFill xmlns:a14="http://schemas.microsoft.com/office/drawing/2010/main">
                  <a:noFill/>
                </a14:hiddenFill>
              </a:ext>
            </a:extLst>
          </p:spPr>
        </p:cxnSp>
        <p:sp>
          <p:nvSpPr>
            <p:cNvPr id="122" name="Text Box 88">
              <a:extLst>
                <a:ext uri="{FF2B5EF4-FFF2-40B4-BE49-F238E27FC236}">
                  <a16:creationId xmlns:a16="http://schemas.microsoft.com/office/drawing/2014/main" id="{42A8D826-8FD2-46C2-B019-A68605E25793}"/>
                </a:ext>
              </a:extLst>
            </p:cNvPr>
            <p:cNvSpPr txBox="1">
              <a:spLocks noChangeArrowheads="1"/>
            </p:cNvSpPr>
            <p:nvPr/>
          </p:nvSpPr>
          <p:spPr bwMode="auto">
            <a:xfrm>
              <a:off x="3481470" y="3362325"/>
              <a:ext cx="162083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100" dirty="0">
                  <a:solidFill>
                    <a:srgbClr val="993300"/>
                  </a:solidFill>
                  <a:latin typeface="Book Antiqua" panose="02040602050305030304" pitchFamily="18" charset="0"/>
                </a:rPr>
                <a:t>Sviluppo turnover (1)</a:t>
              </a:r>
            </a:p>
          </p:txBody>
        </p:sp>
        <p:sp>
          <p:nvSpPr>
            <p:cNvPr id="123" name="Text Box 89">
              <a:extLst>
                <a:ext uri="{FF2B5EF4-FFF2-40B4-BE49-F238E27FC236}">
                  <a16:creationId xmlns:a16="http://schemas.microsoft.com/office/drawing/2014/main" id="{57A29E90-6D57-4AEE-8A5B-7139ACF6083E}"/>
                </a:ext>
              </a:extLst>
            </p:cNvPr>
            <p:cNvSpPr txBox="1">
              <a:spLocks noChangeArrowheads="1"/>
            </p:cNvSpPr>
            <p:nvPr/>
          </p:nvSpPr>
          <p:spPr bwMode="auto">
            <a:xfrm>
              <a:off x="3122696" y="2786063"/>
              <a:ext cx="649288" cy="290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ROD</a:t>
              </a:r>
            </a:p>
          </p:txBody>
        </p:sp>
        <p:sp>
          <p:nvSpPr>
            <p:cNvPr id="124" name="Text Box 90">
              <a:extLst>
                <a:ext uri="{FF2B5EF4-FFF2-40B4-BE49-F238E27FC236}">
                  <a16:creationId xmlns:a16="http://schemas.microsoft.com/office/drawing/2014/main" id="{C4C5F4A4-1FC2-4099-94B7-6B0432BB5B9C}"/>
                </a:ext>
              </a:extLst>
            </p:cNvPr>
            <p:cNvSpPr txBox="1">
              <a:spLocks noChangeArrowheads="1"/>
            </p:cNvSpPr>
            <p:nvPr/>
          </p:nvSpPr>
          <p:spPr bwMode="auto">
            <a:xfrm>
              <a:off x="4562559" y="2714625"/>
              <a:ext cx="719137" cy="474663"/>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P</a:t>
              </a:r>
            </a:p>
            <a:p>
              <a:pPr algn="ctr" eaLnBrk="1" hangingPunct="1">
                <a:lnSpc>
                  <a:spcPct val="63000"/>
                </a:lnSpc>
                <a:spcBef>
                  <a:spcPct val="50000"/>
                </a:spcBef>
                <a:buFont typeface="Arial" panose="020B0604020202020204" pitchFamily="34" charset="0"/>
                <a:buNone/>
              </a:pPr>
              <a:r>
                <a:rPr lang="it-IT" altLang="it-IT" sz="1400">
                  <a:solidFill>
                    <a:schemeClr val="tx1"/>
                  </a:solidFill>
                  <a:latin typeface="Book Antiqua" panose="02040602050305030304" pitchFamily="18" charset="0"/>
                </a:rPr>
                <a:t>MP</a:t>
              </a:r>
            </a:p>
          </p:txBody>
        </p:sp>
        <p:sp>
          <p:nvSpPr>
            <p:cNvPr id="125" name="Text Box 91">
              <a:extLst>
                <a:ext uri="{FF2B5EF4-FFF2-40B4-BE49-F238E27FC236}">
                  <a16:creationId xmlns:a16="http://schemas.microsoft.com/office/drawing/2014/main" id="{976B589F-7A0E-4AF6-95EA-418A3B6A4BEC}"/>
                </a:ext>
              </a:extLst>
            </p:cNvPr>
            <p:cNvSpPr txBox="1">
              <a:spLocks noChangeArrowheads="1"/>
            </p:cNvSpPr>
            <p:nvPr/>
          </p:nvSpPr>
          <p:spPr bwMode="auto">
            <a:xfrm>
              <a:off x="5210259" y="2714625"/>
              <a:ext cx="936625" cy="488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400">
                  <a:solidFill>
                    <a:srgbClr val="993300"/>
                  </a:solidFill>
                  <a:latin typeface="Book Antiqua" panose="02040602050305030304" pitchFamily="18" charset="0"/>
                </a:rPr>
                <a:t>Grado leva fin.</a:t>
              </a:r>
            </a:p>
          </p:txBody>
        </p:sp>
        <p:sp>
          <p:nvSpPr>
            <p:cNvPr id="126" name="Line 92">
              <a:extLst>
                <a:ext uri="{FF2B5EF4-FFF2-40B4-BE49-F238E27FC236}">
                  <a16:creationId xmlns:a16="http://schemas.microsoft.com/office/drawing/2014/main" id="{7971DCAB-5FA4-497A-9D65-BBEEB8A2BD37}"/>
                </a:ext>
              </a:extLst>
            </p:cNvPr>
            <p:cNvSpPr>
              <a:spLocks noChangeShapeType="1"/>
            </p:cNvSpPr>
            <p:nvPr/>
          </p:nvSpPr>
          <p:spPr bwMode="auto">
            <a:xfrm>
              <a:off x="4635584" y="2930525"/>
              <a:ext cx="5032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sp>
          <p:nvSpPr>
            <p:cNvPr id="127" name="Rectangle 93">
              <a:extLst>
                <a:ext uri="{FF2B5EF4-FFF2-40B4-BE49-F238E27FC236}">
                  <a16:creationId xmlns:a16="http://schemas.microsoft.com/office/drawing/2014/main" id="{47931A34-139C-4747-B5B2-99FD5D00DD72}"/>
                </a:ext>
              </a:extLst>
            </p:cNvPr>
            <p:cNvSpPr>
              <a:spLocks noChangeArrowheads="1"/>
            </p:cNvSpPr>
            <p:nvPr/>
          </p:nvSpPr>
          <p:spPr bwMode="auto">
            <a:xfrm>
              <a:off x="3194134" y="1851025"/>
              <a:ext cx="2736850" cy="1366838"/>
            </a:xfrm>
            <a:prstGeom prst="rect">
              <a:avLst/>
            </a:prstGeom>
            <a:noFill/>
            <a:ln w="9525">
              <a:solidFill>
                <a:schemeClr val="folHlink"/>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endParaRPr lang="it-IT" altLang="it-IT" sz="1600"/>
            </a:p>
          </p:txBody>
        </p:sp>
        <p:sp>
          <p:nvSpPr>
            <p:cNvPr id="128" name="Text Box 94">
              <a:extLst>
                <a:ext uri="{FF2B5EF4-FFF2-40B4-BE49-F238E27FC236}">
                  <a16:creationId xmlns:a16="http://schemas.microsoft.com/office/drawing/2014/main" id="{D7E0DD93-9EAD-4DF0-92F3-CCB11F5563CA}"/>
                </a:ext>
              </a:extLst>
            </p:cNvPr>
            <p:cNvSpPr txBox="1">
              <a:spLocks noChangeArrowheads="1"/>
            </p:cNvSpPr>
            <p:nvPr/>
          </p:nvSpPr>
          <p:spPr bwMode="auto">
            <a:xfrm>
              <a:off x="7389896" y="5356225"/>
              <a:ext cx="1384300"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1200">
                  <a:solidFill>
                    <a:schemeClr val="tx1"/>
                  </a:solidFill>
                  <a:latin typeface="Book Antiqua" panose="02040602050305030304" pitchFamily="18" charset="0"/>
                </a:rPr>
                <a:t>(1) Fixed asset turnover; Working capital turnover</a:t>
              </a:r>
            </a:p>
          </p:txBody>
        </p:sp>
        <p:sp>
          <p:nvSpPr>
            <p:cNvPr id="129" name="Line 95">
              <a:extLst>
                <a:ext uri="{FF2B5EF4-FFF2-40B4-BE49-F238E27FC236}">
                  <a16:creationId xmlns:a16="http://schemas.microsoft.com/office/drawing/2014/main" id="{EB60EB0A-36EB-4753-9559-083D58402264}"/>
                </a:ext>
              </a:extLst>
            </p:cNvPr>
            <p:cNvSpPr>
              <a:spLocks noChangeShapeType="1"/>
            </p:cNvSpPr>
            <p:nvPr/>
          </p:nvSpPr>
          <p:spPr bwMode="auto">
            <a:xfrm>
              <a:off x="7313696" y="5356225"/>
              <a:ext cx="15843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p>
          </p:txBody>
        </p:sp>
      </p:grpSp>
    </p:spTree>
    <p:extLst>
      <p:ext uri="{BB962C8B-B14F-4D97-AF65-F5344CB8AC3E}">
        <p14:creationId xmlns:p14="http://schemas.microsoft.com/office/powerpoint/2010/main" val="3856030854"/>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114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INDICE DI Redditività DEL CAPITALE DI RISCHIO R.O.E. (Return On Equity)</a:t>
            </a:r>
          </a:p>
        </p:txBody>
      </p:sp>
      <p:graphicFrame>
        <p:nvGraphicFramePr>
          <p:cNvPr id="130" name="Group 2">
            <a:extLst>
              <a:ext uri="{FF2B5EF4-FFF2-40B4-BE49-F238E27FC236}">
                <a16:creationId xmlns:a16="http://schemas.microsoft.com/office/drawing/2014/main" id="{B14BB8B8-86C7-438D-9717-2CB341B06163}"/>
              </a:ext>
            </a:extLst>
          </p:cNvPr>
          <p:cNvGraphicFramePr>
            <a:graphicFrameLocks/>
          </p:cNvGraphicFramePr>
          <p:nvPr>
            <p:extLst>
              <p:ext uri="{D42A27DB-BD31-4B8C-83A1-F6EECF244321}">
                <p14:modId xmlns:p14="http://schemas.microsoft.com/office/powerpoint/2010/main" val="2181615366"/>
              </p:ext>
            </p:extLst>
          </p:nvPr>
        </p:nvGraphicFramePr>
        <p:xfrm>
          <a:off x="2986880" y="972372"/>
          <a:ext cx="3170238" cy="883413"/>
        </p:xfrm>
        <a:graphic>
          <a:graphicData uri="http://schemas.openxmlformats.org/drawingml/2006/table">
            <a:tbl>
              <a:tblPr>
                <a:tableStyleId>{08FB837D-C827-4EFA-A057-4D05807E0F7C}</a:tableStyleId>
              </a:tblPr>
              <a:tblGrid>
                <a:gridCol w="1439863">
                  <a:extLst>
                    <a:ext uri="{9D8B030D-6E8A-4147-A177-3AD203B41FA5}">
                      <a16:colId xmlns:a16="http://schemas.microsoft.com/office/drawing/2014/main" val="1367846874"/>
                    </a:ext>
                  </a:extLst>
                </a:gridCol>
                <a:gridCol w="1730375">
                  <a:extLst>
                    <a:ext uri="{9D8B030D-6E8A-4147-A177-3AD203B41FA5}">
                      <a16:colId xmlns:a16="http://schemas.microsoft.com/office/drawing/2014/main" val="1044776011"/>
                    </a:ext>
                  </a:extLst>
                </a:gridCol>
              </a:tblGrid>
              <a:tr h="306388">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2000" b="1" u="none" strike="noStrike" cap="none" normalizeH="0" baseline="0" dirty="0">
                          <a:ln>
                            <a:noFill/>
                          </a:ln>
                          <a:solidFill>
                            <a:srgbClr val="C00000"/>
                          </a:solidFill>
                          <a:effectLst/>
                        </a:rPr>
                        <a:t> R.O.E. =</a:t>
                      </a:r>
                      <a:endParaRPr kumimoji="0" lang="it-IT" altLang="it-IT" sz="2000" b="1" i="0" u="none" strike="noStrike" cap="none" normalizeH="0" baseline="0" dirty="0">
                        <a:ln>
                          <a:noFill/>
                        </a:ln>
                        <a:solidFill>
                          <a:srgbClr val="C00000"/>
                        </a:solidFill>
                        <a:effectLst/>
                        <a:latin typeface="Book Antiqua" panose="02040602050305030304" pitchFamily="18"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0000"/>
                        </a:lnSpc>
                        <a:spcBef>
                          <a:spcPct val="95000"/>
                        </a:spcBef>
                        <a:spcAft>
                          <a:spcPts val="1425"/>
                        </a:spcAft>
                        <a:buClr>
                          <a:srgbClr val="000000"/>
                        </a:buClr>
                        <a:buSzPct val="100000"/>
                        <a:buFont typeface="Wingdings" panose="05000000000000000000" pitchFamily="2" charset="2"/>
                        <a:buNone/>
                        <a:tabLst/>
                      </a:pPr>
                      <a:r>
                        <a:rPr kumimoji="0" lang="it-IT" altLang="it-IT" sz="2000" u="none" strike="noStrike" cap="none" normalizeH="0" baseline="0" dirty="0">
                          <a:ln>
                            <a:noFill/>
                          </a:ln>
                          <a:solidFill>
                            <a:schemeClr val="tx1">
                              <a:lumMod val="75000"/>
                              <a:lumOff val="25000"/>
                            </a:schemeClr>
                          </a:solidFill>
                          <a:effectLst/>
                        </a:rPr>
                        <a:t>RN</a:t>
                      </a:r>
                      <a:endParaRPr kumimoji="0" lang="it-IT" altLang="it-IT" sz="20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871606445"/>
                  </a:ext>
                </a:extLst>
              </a:tr>
              <a:tr h="25876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65000"/>
                        </a:lnSpc>
                        <a:spcBef>
                          <a:spcPct val="0"/>
                        </a:spcBef>
                        <a:spcAft>
                          <a:spcPts val="1425"/>
                        </a:spcAft>
                        <a:buClr>
                          <a:srgbClr val="000000"/>
                        </a:buClr>
                        <a:buSzPct val="100000"/>
                        <a:buFont typeface="Wingdings" panose="05000000000000000000" pitchFamily="2" charset="2"/>
                        <a:buNone/>
                        <a:tabLst/>
                      </a:pPr>
                      <a:r>
                        <a:rPr kumimoji="0" lang="it-IT" altLang="it-IT" sz="2000" u="none" strike="noStrike" cap="none" normalizeH="0" baseline="0" dirty="0">
                          <a:ln>
                            <a:noFill/>
                          </a:ln>
                          <a:solidFill>
                            <a:schemeClr val="tx1">
                              <a:lumMod val="75000"/>
                              <a:lumOff val="25000"/>
                            </a:schemeClr>
                          </a:solidFill>
                          <a:effectLst/>
                        </a:rPr>
                        <a:t>────</a:t>
                      </a:r>
                      <a:endParaRPr kumimoji="0" lang="it-IT" altLang="it-IT" sz="20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304049524"/>
                  </a:ext>
                </a:extLst>
              </a:tr>
              <a:tr h="180975">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2000" u="none" strike="noStrike" cap="none" normalizeH="0" baseline="0" dirty="0">
                          <a:ln>
                            <a:noFill/>
                          </a:ln>
                          <a:solidFill>
                            <a:schemeClr val="tx1">
                              <a:lumMod val="75000"/>
                              <a:lumOff val="25000"/>
                            </a:schemeClr>
                          </a:solidFill>
                          <a:effectLst/>
                        </a:rPr>
                        <a:t>MP</a:t>
                      </a:r>
                      <a:endParaRPr kumimoji="0" lang="it-IT" altLang="it-IT" sz="2000" b="0" i="0" u="none" strike="noStrike" cap="none" normalizeH="0" baseline="0" dirty="0">
                        <a:ln>
                          <a:noFill/>
                        </a:ln>
                        <a:solidFill>
                          <a:schemeClr val="tx1">
                            <a:lumMod val="75000"/>
                            <a:lumOff val="25000"/>
                          </a:schemeClr>
                        </a:solidFill>
                        <a:effectLst/>
                        <a:latin typeface="Book Antiqua" panose="02040602050305030304" pitchFamily="18"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291492238"/>
                  </a:ext>
                </a:extLst>
              </a:tr>
            </a:tbl>
          </a:graphicData>
        </a:graphic>
      </p:graphicFrame>
      <p:sp>
        <p:nvSpPr>
          <p:cNvPr id="131" name="Rectangle 12">
            <a:extLst>
              <a:ext uri="{FF2B5EF4-FFF2-40B4-BE49-F238E27FC236}">
                <a16:creationId xmlns:a16="http://schemas.microsoft.com/office/drawing/2014/main" id="{1188BCB8-2EC6-4EF7-935F-D3AA5965D672}"/>
              </a:ext>
            </a:extLst>
          </p:cNvPr>
          <p:cNvSpPr>
            <a:spLocks noChangeArrowheads="1"/>
          </p:cNvSpPr>
          <p:nvPr/>
        </p:nvSpPr>
        <p:spPr bwMode="auto">
          <a:xfrm>
            <a:off x="415637" y="2449004"/>
            <a:ext cx="8207366" cy="2838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457200" indent="-30003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spcBef>
                <a:spcPct val="30000"/>
              </a:spcBef>
              <a:buClrTx/>
              <a:buSzTx/>
              <a:buFontTx/>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Dove: </a:t>
            </a:r>
          </a:p>
          <a:p>
            <a:pPr defTabSz="914400" eaLnBrk="1" hangingPunct="1">
              <a:lnSpc>
                <a:spcPct val="100000"/>
              </a:lnSpc>
              <a:spcBef>
                <a:spcPct val="30000"/>
              </a:spcBef>
              <a:buClrTx/>
              <a:buSzTx/>
              <a:buFontTx/>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RN = Risultato netto di periodo,</a:t>
            </a:r>
          </a:p>
          <a:p>
            <a:pPr defTabSz="914400" eaLnBrk="1" hangingPunct="1">
              <a:lnSpc>
                <a:spcPct val="100000"/>
              </a:lnSpc>
              <a:spcBef>
                <a:spcPct val="30000"/>
              </a:spcBef>
              <a:buClrTx/>
              <a:buSzTx/>
              <a:buFontTx/>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MP = Mezzi propri (o capitale di rischio)</a:t>
            </a:r>
          </a:p>
          <a:p>
            <a:pPr defTabSz="914400" eaLnBrk="1" hangingPunct="1">
              <a:lnSpc>
                <a:spcPct val="100000"/>
              </a:lnSpc>
              <a:spcBef>
                <a:spcPct val="50000"/>
              </a:spcBef>
              <a:buClrTx/>
              <a:buSzTx/>
              <a:buFontTx/>
              <a:buNone/>
            </a:pPr>
            <a:r>
              <a:rPr lang="it-IT" altLang="it-IT" sz="1600" i="1" dirty="0">
                <a:solidFill>
                  <a:schemeClr val="tx1">
                    <a:lumMod val="75000"/>
                    <a:lumOff val="25000"/>
                  </a:schemeClr>
                </a:solidFill>
                <a:latin typeface="Century Gothic" panose="020B0502020202020204" pitchFamily="34" charset="0"/>
                <a:cs typeface="Arial" panose="020B0604020202020204" pitchFamily="34" charset="0"/>
              </a:rPr>
              <a:t>Verifica il grado di soddisfacimento del capitale di rischio, ovvero il suo potere d’attrazione nei confronti del medesimo capitale da parte della gestione.</a:t>
            </a:r>
          </a:p>
          <a:p>
            <a:pPr defTabSz="914400" eaLnBrk="1" hangingPunct="1">
              <a:lnSpc>
                <a:spcPct val="100000"/>
              </a:lnSpc>
              <a:spcBef>
                <a:spcPct val="50000"/>
              </a:spcBef>
              <a:buClrTx/>
              <a:buSzTx/>
              <a:buFontTx/>
              <a:buNone/>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Dovrebbe assumere valori:</a:t>
            </a:r>
          </a:p>
          <a:p>
            <a:pPr lvl="1" defTabSz="914400" eaLnBrk="1" hangingPunct="1">
              <a:lnSpc>
                <a:spcPct val="100000"/>
              </a:lnSpc>
              <a:spcBef>
                <a:spcPct val="30000"/>
              </a:spcBef>
              <a:buClrTx/>
              <a:buSzTx/>
              <a:buFontTx/>
              <a:buAutoNum type="alphaLcParenR"/>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superiori a quelli di investimenti alternativi (tenendo conto dei relativi coefficienti di rischio);</a:t>
            </a:r>
          </a:p>
          <a:p>
            <a:pPr lvl="1" defTabSz="914400" eaLnBrk="1" hangingPunct="1">
              <a:lnSpc>
                <a:spcPct val="100000"/>
              </a:lnSpc>
              <a:spcBef>
                <a:spcPct val="30000"/>
              </a:spcBef>
              <a:buClrTx/>
              <a:buSzTx/>
              <a:buFontTx/>
              <a:buAutoNum type="alphaLcParenR"/>
            </a:pPr>
            <a:r>
              <a:rPr lang="it-IT" altLang="it-IT" sz="1600" dirty="0">
                <a:solidFill>
                  <a:schemeClr val="tx1">
                    <a:lumMod val="75000"/>
                    <a:lumOff val="25000"/>
                  </a:schemeClr>
                </a:solidFill>
                <a:latin typeface="Century Gothic" panose="020B0502020202020204" pitchFamily="34" charset="0"/>
                <a:cs typeface="Arial" panose="020B0604020202020204" pitchFamily="34" charset="0"/>
              </a:rPr>
              <a:t>non inferiori ai rendimenti attesi dagli investitori.</a:t>
            </a:r>
          </a:p>
        </p:txBody>
      </p:sp>
      <p:sp>
        <p:nvSpPr>
          <p:cNvPr id="2" name="Rettangolo 1">
            <a:extLst>
              <a:ext uri="{FF2B5EF4-FFF2-40B4-BE49-F238E27FC236}">
                <a16:creationId xmlns:a16="http://schemas.microsoft.com/office/drawing/2014/main" id="{2EE7CF9C-4BCD-41A1-8183-729931AA585A}"/>
              </a:ext>
            </a:extLst>
          </p:cNvPr>
          <p:cNvSpPr/>
          <p:nvPr/>
        </p:nvSpPr>
        <p:spPr>
          <a:xfrm>
            <a:off x="567071" y="559735"/>
            <a:ext cx="256802" cy="400110"/>
          </a:xfrm>
          <a:prstGeom prst="rect">
            <a:avLst/>
          </a:prstGeom>
        </p:spPr>
        <p:txBody>
          <a:bodyPr wrap="none">
            <a:spAutoFit/>
          </a:bodyPr>
          <a:lstStyle/>
          <a:p>
            <a:r>
              <a:rPr lang="it-IT" sz="2000" b="1" dirty="0">
                <a:solidFill>
                  <a:schemeClr val="tx1">
                    <a:lumMod val="75000"/>
                    <a:lumOff val="25000"/>
                  </a:schemeClr>
                </a:solidFill>
                <a:latin typeface="Century Gothic" panose="020B0502020202020204" pitchFamily="34" charset="0"/>
              </a:rPr>
              <a:t> </a:t>
            </a:r>
          </a:p>
        </p:txBody>
      </p:sp>
    </p:spTree>
    <p:extLst>
      <p:ext uri="{BB962C8B-B14F-4D97-AF65-F5344CB8AC3E}">
        <p14:creationId xmlns:p14="http://schemas.microsoft.com/office/powerpoint/2010/main" val="224691848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115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INDICE DI Redditività DEL CAPITALE DI RISCHIO R.O.E.</a:t>
            </a:r>
          </a:p>
        </p:txBody>
      </p:sp>
      <p:graphicFrame>
        <p:nvGraphicFramePr>
          <p:cNvPr id="8" name="Group 3">
            <a:extLst>
              <a:ext uri="{FF2B5EF4-FFF2-40B4-BE49-F238E27FC236}">
                <a16:creationId xmlns:a16="http://schemas.microsoft.com/office/drawing/2014/main" id="{EC3BF1A6-3358-4418-BC45-409465E4C0FA}"/>
              </a:ext>
            </a:extLst>
          </p:cNvPr>
          <p:cNvGraphicFramePr>
            <a:graphicFrameLocks/>
          </p:cNvGraphicFramePr>
          <p:nvPr>
            <p:extLst>
              <p:ext uri="{D42A27DB-BD31-4B8C-83A1-F6EECF244321}">
                <p14:modId xmlns:p14="http://schemas.microsoft.com/office/powerpoint/2010/main" val="1374847848"/>
              </p:ext>
            </p:extLst>
          </p:nvPr>
        </p:nvGraphicFramePr>
        <p:xfrm>
          <a:off x="1455737" y="2395673"/>
          <a:ext cx="6232525" cy="815711"/>
        </p:xfrm>
        <a:graphic>
          <a:graphicData uri="http://schemas.openxmlformats.org/drawingml/2006/table">
            <a:tbl>
              <a:tblPr>
                <a:tableStyleId>{775DCB02-9BB8-47FD-8907-85C794F793BA}</a:tableStyleId>
              </a:tblPr>
              <a:tblGrid>
                <a:gridCol w="1433512">
                  <a:extLst>
                    <a:ext uri="{9D8B030D-6E8A-4147-A177-3AD203B41FA5}">
                      <a16:colId xmlns:a16="http://schemas.microsoft.com/office/drawing/2014/main" val="3593748921"/>
                    </a:ext>
                  </a:extLst>
                </a:gridCol>
                <a:gridCol w="1582738">
                  <a:extLst>
                    <a:ext uri="{9D8B030D-6E8A-4147-A177-3AD203B41FA5}">
                      <a16:colId xmlns:a16="http://schemas.microsoft.com/office/drawing/2014/main" val="4117746130"/>
                    </a:ext>
                  </a:extLst>
                </a:gridCol>
                <a:gridCol w="363537">
                  <a:extLst>
                    <a:ext uri="{9D8B030D-6E8A-4147-A177-3AD203B41FA5}">
                      <a16:colId xmlns:a16="http://schemas.microsoft.com/office/drawing/2014/main" val="3202836349"/>
                    </a:ext>
                  </a:extLst>
                </a:gridCol>
                <a:gridCol w="1655763">
                  <a:extLst>
                    <a:ext uri="{9D8B030D-6E8A-4147-A177-3AD203B41FA5}">
                      <a16:colId xmlns:a16="http://schemas.microsoft.com/office/drawing/2014/main" val="856787064"/>
                    </a:ext>
                  </a:extLst>
                </a:gridCol>
                <a:gridCol w="363537">
                  <a:extLst>
                    <a:ext uri="{9D8B030D-6E8A-4147-A177-3AD203B41FA5}">
                      <a16:colId xmlns:a16="http://schemas.microsoft.com/office/drawing/2014/main" val="3498467847"/>
                    </a:ext>
                  </a:extLst>
                </a:gridCol>
                <a:gridCol w="833438">
                  <a:extLst>
                    <a:ext uri="{9D8B030D-6E8A-4147-A177-3AD203B41FA5}">
                      <a16:colId xmlns:a16="http://schemas.microsoft.com/office/drawing/2014/main" val="2824236225"/>
                    </a:ext>
                  </a:extLst>
                </a:gridCol>
              </a:tblGrid>
              <a:tr h="263160">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700" u="none" strike="noStrike" cap="none" normalizeH="0" baseline="0" dirty="0">
                          <a:ln>
                            <a:noFill/>
                          </a:ln>
                          <a:solidFill>
                            <a:schemeClr val="tx1">
                              <a:lumMod val="75000"/>
                              <a:lumOff val="25000"/>
                            </a:schemeClr>
                          </a:solidFill>
                          <a:effectLst/>
                          <a:latin typeface="Century Gothic" panose="020B0502020202020204" pitchFamily="34" charset="0"/>
                        </a:rPr>
                        <a:t>R.O.E. =</a:t>
                      </a:r>
                      <a:endParaRPr kumimoji="0" lang="it-IT" altLang="it-IT" sz="17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r>
                        <a:rPr kumimoji="0" lang="it-IT" altLang="it-IT" sz="1700" u="none" strike="noStrike" cap="none" normalizeH="0" baseline="0">
                          <a:ln>
                            <a:noFill/>
                          </a:ln>
                          <a:solidFill>
                            <a:schemeClr val="tx1">
                              <a:lumMod val="75000"/>
                              <a:lumOff val="25000"/>
                            </a:schemeClr>
                          </a:solidFill>
                          <a:effectLst/>
                          <a:latin typeface="Century Gothic" panose="020B0502020202020204" pitchFamily="34" charset="0"/>
                        </a:rPr>
                        <a:t>RN</a:t>
                      </a:r>
                      <a:endParaRPr kumimoji="0" lang="it-IT" altLang="it-IT" sz="17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7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7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r>
                        <a:rPr kumimoji="0" lang="it-IT" altLang="it-IT" sz="1700" u="none" strike="noStrike" cap="none" normalizeH="0" baseline="0">
                          <a:ln>
                            <a:noFill/>
                          </a:ln>
                          <a:solidFill>
                            <a:schemeClr val="tx1">
                              <a:lumMod val="75000"/>
                              <a:lumOff val="25000"/>
                            </a:schemeClr>
                          </a:solidFill>
                          <a:effectLst/>
                          <a:latin typeface="Century Gothic" panose="020B0502020202020204" pitchFamily="34" charset="0"/>
                        </a:rPr>
                        <a:t>2.000</a:t>
                      </a:r>
                      <a:endParaRPr kumimoji="0" lang="it-IT" altLang="it-IT" sz="17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endParaRPr kumimoji="0" lang="it-IT" altLang="it-IT" sz="17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700" u="none" strike="noStrike" cap="none" normalizeH="0" baseline="0">
                          <a:ln>
                            <a:noFill/>
                          </a:ln>
                          <a:solidFill>
                            <a:schemeClr val="tx1">
                              <a:lumMod val="75000"/>
                              <a:lumOff val="25000"/>
                            </a:schemeClr>
                          </a:solidFill>
                          <a:effectLst/>
                          <a:latin typeface="Century Gothic" panose="020B0502020202020204" pitchFamily="34" charset="0"/>
                        </a:rPr>
                        <a:t>20%</a:t>
                      </a:r>
                      <a:endParaRPr kumimoji="0" lang="it-IT" altLang="it-IT" sz="17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4090949784"/>
                  </a:ext>
                </a:extLst>
              </a:tr>
              <a:tr h="234177">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700" u="none" strike="noStrike" cap="none" normalizeH="0" baseline="0" dirty="0">
                          <a:ln>
                            <a:noFill/>
                          </a:ln>
                          <a:solidFill>
                            <a:schemeClr val="tx1">
                              <a:lumMod val="75000"/>
                              <a:lumOff val="25000"/>
                            </a:schemeClr>
                          </a:solidFill>
                          <a:effectLst/>
                          <a:latin typeface="Century Gothic" panose="020B0502020202020204" pitchFamily="34" charset="0"/>
                        </a:rPr>
                        <a:t>────</a:t>
                      </a:r>
                      <a:endParaRPr kumimoji="0" lang="it-IT" altLang="it-IT" sz="17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7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7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7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7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272042355"/>
                  </a:ext>
                </a:extLst>
              </a:tr>
              <a:tr h="263160">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r>
                        <a:rPr kumimoji="0" lang="it-IT" altLang="it-IT" sz="1700" u="none" strike="noStrike" cap="none" normalizeH="0" baseline="0">
                          <a:ln>
                            <a:noFill/>
                          </a:ln>
                          <a:solidFill>
                            <a:schemeClr val="tx1">
                              <a:lumMod val="75000"/>
                              <a:lumOff val="25000"/>
                            </a:schemeClr>
                          </a:solidFill>
                          <a:effectLst/>
                          <a:latin typeface="Century Gothic" panose="020B0502020202020204" pitchFamily="34" charset="0"/>
                        </a:rPr>
                        <a:t>MP</a:t>
                      </a:r>
                      <a:endParaRPr kumimoji="0" lang="it-IT" altLang="it-IT" sz="17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r>
                        <a:rPr kumimoji="0" lang="it-IT" altLang="it-IT" sz="1700" u="none" strike="noStrike" cap="none" normalizeH="0" baseline="0">
                          <a:ln>
                            <a:noFill/>
                          </a:ln>
                          <a:solidFill>
                            <a:schemeClr val="tx1">
                              <a:lumMod val="75000"/>
                              <a:lumOff val="25000"/>
                            </a:schemeClr>
                          </a:solidFill>
                          <a:effectLst/>
                          <a:latin typeface="Century Gothic" panose="020B0502020202020204" pitchFamily="34" charset="0"/>
                        </a:rPr>
                        <a:t>10.000</a:t>
                      </a:r>
                      <a:endParaRPr kumimoji="0" lang="it-IT" altLang="it-IT" sz="17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endParaRPr kumimoji="0" lang="it-IT" altLang="it-IT" sz="17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78344515"/>
                  </a:ext>
                </a:extLst>
              </a:tr>
            </a:tbl>
          </a:graphicData>
        </a:graphic>
      </p:graphicFrame>
      <p:sp>
        <p:nvSpPr>
          <p:cNvPr id="10" name="Rectangle 20">
            <a:extLst>
              <a:ext uri="{FF2B5EF4-FFF2-40B4-BE49-F238E27FC236}">
                <a16:creationId xmlns:a16="http://schemas.microsoft.com/office/drawing/2014/main" id="{F4201AA9-8CBB-4BAA-8E8F-87BC45FE8CAC}"/>
              </a:ext>
            </a:extLst>
          </p:cNvPr>
          <p:cNvSpPr>
            <a:spLocks noChangeArrowheads="1"/>
          </p:cNvSpPr>
          <p:nvPr/>
        </p:nvSpPr>
        <p:spPr bwMode="auto">
          <a:xfrm>
            <a:off x="269577" y="3883694"/>
            <a:ext cx="8353425" cy="7604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100000"/>
              </a:lnSpc>
              <a:spcBef>
                <a:spcPct val="30000"/>
              </a:spcBef>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Il valore ottenuto significa che per ogni € 100 immessi nella gestione dai finanziatori di rischio, la stessa gestione ne fa ritornare 20 sotto forma di reddito d’esercizio.</a:t>
            </a:r>
          </a:p>
        </p:txBody>
      </p:sp>
      <p:sp>
        <p:nvSpPr>
          <p:cNvPr id="11" name="Rectangle 22">
            <a:extLst>
              <a:ext uri="{FF2B5EF4-FFF2-40B4-BE49-F238E27FC236}">
                <a16:creationId xmlns:a16="http://schemas.microsoft.com/office/drawing/2014/main" id="{5781F560-4B59-4CCC-BF16-117A136FAF0B}"/>
              </a:ext>
            </a:extLst>
          </p:cNvPr>
          <p:cNvSpPr>
            <a:spLocks noChangeArrowheads="1"/>
          </p:cNvSpPr>
          <p:nvPr/>
        </p:nvSpPr>
        <p:spPr bwMode="auto">
          <a:xfrm>
            <a:off x="342602" y="643606"/>
            <a:ext cx="8280400" cy="163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914400" eaLnBrk="1" hangingPunct="1">
              <a:lnSpc>
                <a:spcPct val="100000"/>
              </a:lnSpc>
              <a:spcBef>
                <a:spcPct val="30000"/>
              </a:spcBef>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Esempio:</a:t>
            </a:r>
          </a:p>
          <a:p>
            <a:pPr algn="just" defTabSz="914400" eaLnBrk="1" hangingPunct="1">
              <a:lnSpc>
                <a:spcPct val="100000"/>
              </a:lnSpc>
              <a:spcBef>
                <a:spcPct val="30000"/>
              </a:spcBef>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supponiamo che dal bilancio di esercizio di una determinata azienda si evidenzi un Risultato netto di periodo pari a € 2.000 ed un capitale di rischio pari a € 10.000.</a:t>
            </a:r>
          </a:p>
          <a:p>
            <a:pPr algn="just" defTabSz="914400" eaLnBrk="1" hangingPunct="1">
              <a:lnSpc>
                <a:spcPct val="100000"/>
              </a:lnSpc>
              <a:spcBef>
                <a:spcPct val="30000"/>
              </a:spcBef>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Il R.O.E. sarà:</a:t>
            </a:r>
          </a:p>
        </p:txBody>
      </p:sp>
    </p:spTree>
    <p:extLst>
      <p:ext uri="{BB962C8B-B14F-4D97-AF65-F5344CB8AC3E}">
        <p14:creationId xmlns:p14="http://schemas.microsoft.com/office/powerpoint/2010/main" val="1171397120"/>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Line 2">
            <a:extLst>
              <a:ext uri="{FF2B5EF4-FFF2-40B4-BE49-F238E27FC236}">
                <a16:creationId xmlns:a16="http://schemas.microsoft.com/office/drawing/2014/main" id="{B8058BCC-DCC5-3144-B9FD-B9BBDBFF26B1}"/>
              </a:ext>
            </a:extLst>
          </p:cNvPr>
          <p:cNvSpPr>
            <a:spLocks noChangeShapeType="1"/>
          </p:cNvSpPr>
          <p:nvPr/>
        </p:nvSpPr>
        <p:spPr bwMode="auto">
          <a:xfrm flipV="1">
            <a:off x="0" y="549275"/>
            <a:ext cx="914400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wrap="none" lIns="80147" tIns="40074" rIns="80147" bIns="40074">
            <a:spAutoFit/>
          </a:bodyPr>
          <a:lstStyle/>
          <a:p>
            <a:endParaRPr lang="it-IT"/>
          </a:p>
        </p:txBody>
      </p:sp>
      <p:sp>
        <p:nvSpPr>
          <p:cNvPr id="26629" name="Rectangle 22">
            <a:extLst>
              <a:ext uri="{FF2B5EF4-FFF2-40B4-BE49-F238E27FC236}">
                <a16:creationId xmlns:a16="http://schemas.microsoft.com/office/drawing/2014/main" id="{CA018FA3-7891-814A-A1DB-046ED653CB0F}"/>
              </a:ext>
            </a:extLst>
          </p:cNvPr>
          <p:cNvSpPr>
            <a:spLocks noChangeArrowheads="1"/>
          </p:cNvSpPr>
          <p:nvPr/>
        </p:nvSpPr>
        <p:spPr bwMode="auto">
          <a:xfrm>
            <a:off x="609600" y="2895600"/>
            <a:ext cx="8305800" cy="131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863"/>
              </a:lnSpc>
            </a:pPr>
            <a:r>
              <a:rPr lang="it-IT" altLang="it-IT" sz="1800">
                <a:solidFill>
                  <a:srgbClr val="000000"/>
                </a:solidFill>
                <a:latin typeface="Times New Roman" panose="02020603050405020304" pitchFamily="18" charset="0"/>
                <a:cs typeface="Times New Roman" panose="02020603050405020304" pitchFamily="18" charset="0"/>
              </a:rPr>
              <a:t>Considerando che l’entità dei Mezzi propri può variare nell’anno per effetto di nuovi conferimenti di capitale da parte dei soci, è opportuno fare fare riferimento ai </a:t>
            </a:r>
            <a:r>
              <a:rPr lang="it-IT" altLang="it-IT" sz="1800">
                <a:solidFill>
                  <a:srgbClr val="FF0000"/>
                </a:solidFill>
                <a:latin typeface="Times New Roman" panose="02020603050405020304" pitchFamily="18" charset="0"/>
                <a:cs typeface="Times New Roman" panose="02020603050405020304" pitchFamily="18" charset="0"/>
              </a:rPr>
              <a:t>Mezzi propri mediamente investiti</a:t>
            </a:r>
            <a:r>
              <a:rPr lang="it-IT" altLang="it-IT" sz="1800">
                <a:solidFill>
                  <a:srgbClr val="000000"/>
                </a:solidFill>
                <a:latin typeface="Times New Roman" panose="02020603050405020304" pitchFamily="18" charset="0"/>
                <a:cs typeface="Times New Roman" panose="02020603050405020304" pitchFamily="18" charset="0"/>
              </a:rPr>
              <a:t> nell’impresa nel corso dell’anno, calcolati (in modo semplificato) come semisomma (media aritmetica semplice) fra il valore di inizio e fine anno (a volte, con maggiore precisione, si costruisce una media aritmetica ponderata).</a:t>
            </a:r>
          </a:p>
        </p:txBody>
      </p:sp>
      <p:graphicFrame>
        <p:nvGraphicFramePr>
          <p:cNvPr id="15" name="Tabella 14">
            <a:extLst>
              <a:ext uri="{FF2B5EF4-FFF2-40B4-BE49-F238E27FC236}">
                <a16:creationId xmlns:a16="http://schemas.microsoft.com/office/drawing/2014/main" id="{5549F3CB-77BE-714A-8DEB-C1A53D51EA9E}"/>
              </a:ext>
            </a:extLst>
          </p:cNvPr>
          <p:cNvGraphicFramePr>
            <a:graphicFrameLocks noGrp="1"/>
          </p:cNvGraphicFramePr>
          <p:nvPr/>
        </p:nvGraphicFramePr>
        <p:xfrm>
          <a:off x="533400" y="4227513"/>
          <a:ext cx="1582738" cy="954470"/>
        </p:xfrm>
        <a:graphic>
          <a:graphicData uri="http://schemas.openxmlformats.org/drawingml/2006/table">
            <a:tbl>
              <a:tblPr/>
              <a:tblGrid>
                <a:gridCol w="1582738">
                  <a:extLst>
                    <a:ext uri="{9D8B030D-6E8A-4147-A177-3AD203B41FA5}">
                      <a16:colId xmlns:a16="http://schemas.microsoft.com/office/drawing/2014/main" val="708717211"/>
                    </a:ext>
                  </a:extLst>
                </a:gridCol>
              </a:tblGrid>
              <a:tr h="360363">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itchFamily="2" charset="2"/>
                        <a:buNone/>
                        <a:tabLst/>
                      </a:pPr>
                      <a:r>
                        <a:rPr kumimoji="0" lang="it-IT" altLang="it-IT" sz="17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MP</a:t>
                      </a:r>
                      <a:r>
                        <a:rPr kumimoji="0" lang="it-IT" altLang="it-IT" sz="1700" b="0" i="0" u="none" strike="noStrike" cap="none" normalizeH="0" baseline="-25000">
                          <a:ln>
                            <a:noFill/>
                          </a:ln>
                          <a:solidFill>
                            <a:schemeClr val="tx1"/>
                          </a:solidFill>
                          <a:effectLst/>
                          <a:latin typeface="Book Antiqua" panose="02040602050305030304" pitchFamily="18" charset="0"/>
                          <a:cs typeface="Lucida Sans Unicode" panose="020B0602030504020204" pitchFamily="34" charset="0"/>
                        </a:rPr>
                        <a:t>0</a:t>
                      </a:r>
                      <a:r>
                        <a:rPr kumimoji="0" lang="it-IT" altLang="it-IT" sz="17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+MP</a:t>
                      </a:r>
                      <a:r>
                        <a:rPr kumimoji="0" lang="it-IT" altLang="it-IT" sz="1700" b="0" i="0" u="none" strike="noStrike" cap="none" normalizeH="0" baseline="-25000">
                          <a:ln>
                            <a:noFill/>
                          </a:ln>
                          <a:solidFill>
                            <a:schemeClr val="tx1"/>
                          </a:solidFill>
                          <a:effectLst/>
                          <a:latin typeface="Book Antiqua" panose="02040602050305030304" pitchFamily="18" charset="0"/>
                          <a:cs typeface="Lucida Sans Unicode" panose="020B0602030504020204" pitchFamily="34" charset="0"/>
                        </a:rPr>
                        <a:t>1</a:t>
                      </a:r>
                    </a:p>
                  </a:txBody>
                  <a:tcPr marL="89984" marR="8998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7337475"/>
                  </a:ext>
                </a:extLst>
              </a:tr>
              <a:tr h="96838">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itchFamily="2" charset="2"/>
                        <a:buNone/>
                        <a:tabLst/>
                      </a:pPr>
                      <a:r>
                        <a:rPr kumimoji="0" lang="it-IT" altLang="it-IT" sz="17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a:t>
                      </a:r>
                    </a:p>
                  </a:txBody>
                  <a:tcPr marL="89984" marR="8998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553211046"/>
                  </a:ext>
                </a:extLst>
              </a:tr>
              <a:tr h="360363">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itchFamily="2" charset="2"/>
                        <a:buNone/>
                        <a:tabLst/>
                      </a:pPr>
                      <a:r>
                        <a:rPr kumimoji="0" lang="it-IT" altLang="it-IT" sz="17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2</a:t>
                      </a:r>
                    </a:p>
                  </a:txBody>
                  <a:tcPr marL="89984" marR="89984"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069074043"/>
                  </a:ext>
                </a:extLst>
              </a:tr>
            </a:tbl>
          </a:graphicData>
        </a:graphic>
      </p:graphicFrame>
      <p:sp>
        <p:nvSpPr>
          <p:cNvPr id="26641" name="Rectangle 22">
            <a:extLst>
              <a:ext uri="{FF2B5EF4-FFF2-40B4-BE49-F238E27FC236}">
                <a16:creationId xmlns:a16="http://schemas.microsoft.com/office/drawing/2014/main" id="{8512FC09-1A0D-AC49-A947-5392062C27CC}"/>
              </a:ext>
            </a:extLst>
          </p:cNvPr>
          <p:cNvSpPr>
            <a:spLocks noChangeArrowheads="1"/>
          </p:cNvSpPr>
          <p:nvPr/>
        </p:nvSpPr>
        <p:spPr bwMode="auto">
          <a:xfrm>
            <a:off x="2438400" y="4108450"/>
            <a:ext cx="6400800"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863"/>
              </a:lnSpc>
            </a:pPr>
            <a:r>
              <a:rPr lang="it-IT" altLang="it-IT" sz="1800">
                <a:solidFill>
                  <a:srgbClr val="000000"/>
                </a:solidFill>
                <a:latin typeface="Times New Roman" panose="02020603050405020304" pitchFamily="18" charset="0"/>
                <a:cs typeface="Times New Roman" panose="02020603050405020304" pitchFamily="18" charset="0"/>
              </a:rPr>
              <a:t>Infatti, se nell’anno i soci conferiscono nuovo capitale, calcolare il ROE sui valori contabili di fine anno porta ad una sottovalutazione della redditività netta; al contrario nel caso in cui si considera il capitale iniziale.</a:t>
            </a:r>
          </a:p>
        </p:txBody>
      </p:sp>
      <p:sp>
        <p:nvSpPr>
          <p:cNvPr id="17" name="Rectangle 22">
            <a:extLst>
              <a:ext uri="{FF2B5EF4-FFF2-40B4-BE49-F238E27FC236}">
                <a16:creationId xmlns:a16="http://schemas.microsoft.com/office/drawing/2014/main" id="{93D3CBFC-DF02-0B4E-AF39-39DE5F98A313}"/>
              </a:ext>
            </a:extLst>
          </p:cNvPr>
          <p:cNvSpPr>
            <a:spLocks noChangeArrowheads="1"/>
          </p:cNvSpPr>
          <p:nvPr/>
        </p:nvSpPr>
        <p:spPr bwMode="auto">
          <a:xfrm>
            <a:off x="266700" y="914400"/>
            <a:ext cx="8610600" cy="576263"/>
          </a:xfrm>
          <a:prstGeom prst="rect">
            <a:avLst/>
          </a:prstGeom>
          <a:gradFill rotWithShape="1">
            <a:gsLst>
              <a:gs pos="0">
                <a:srgbClr val="FFFFFF"/>
              </a:gs>
              <a:gs pos="100000">
                <a:srgbClr val="FFFFFF"/>
              </a:gs>
            </a:gsLst>
            <a:lin ang="5400000"/>
          </a:gradFill>
          <a:ln w="9525">
            <a:solidFill>
              <a:srgbClr val="F9F9F9"/>
            </a:solidFill>
            <a:miter lim="800000"/>
            <a:headEnd/>
            <a:tailEnd/>
          </a:ln>
          <a:effectLst>
            <a:outerShdw blurRad="40000" dist="23000" dir="5400000" rotWithShape="0">
              <a:srgbClr val="808080">
                <a:alpha val="34999"/>
              </a:srgbClr>
            </a:outerShdw>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914400" eaLnBrk="1" hangingPunct="1">
              <a:lnSpc>
                <a:spcPts val="1875"/>
              </a:lnSpc>
              <a:spcBef>
                <a:spcPct val="30000"/>
              </a:spcBef>
              <a:buClrTx/>
              <a:buSzTx/>
              <a:buFontTx/>
              <a:buNone/>
            </a:pPr>
            <a:r>
              <a:rPr lang="it-IT" altLang="it-IT" sz="1900">
                <a:solidFill>
                  <a:schemeClr val="tx1"/>
                </a:solidFill>
                <a:latin typeface="Book Antiqua" panose="02040602050305030304" pitchFamily="18" charset="0"/>
                <a:cs typeface="Arial" panose="020B0604020202020204" pitchFamily="34" charset="0"/>
              </a:rPr>
              <a:t>QUESTIONE: il capitale netto di fine anno deve comprendere il reddito prodotto nell’esercizio?</a:t>
            </a:r>
          </a:p>
        </p:txBody>
      </p:sp>
      <p:sp>
        <p:nvSpPr>
          <p:cNvPr id="26643" name="CasellaDiTesto 18">
            <a:extLst>
              <a:ext uri="{FF2B5EF4-FFF2-40B4-BE49-F238E27FC236}">
                <a16:creationId xmlns:a16="http://schemas.microsoft.com/office/drawing/2014/main" id="{A7F13C19-3C19-C748-A93B-FF84ACD64469}"/>
              </a:ext>
            </a:extLst>
          </p:cNvPr>
          <p:cNvSpPr txBox="1">
            <a:spLocks noChangeArrowheads="1"/>
          </p:cNvSpPr>
          <p:nvPr/>
        </p:nvSpPr>
        <p:spPr bwMode="auto">
          <a:xfrm>
            <a:off x="609600" y="1828800"/>
            <a:ext cx="8229600" cy="1125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r>
              <a:rPr lang="it-IT" altLang="it-IT" sz="1800">
                <a:solidFill>
                  <a:srgbClr val="000000"/>
                </a:solidFill>
                <a:latin typeface="Times New Roman" panose="02020603050405020304" pitchFamily="18" charset="0"/>
                <a:cs typeface="Times New Roman" panose="02020603050405020304" pitchFamily="18" charset="0"/>
              </a:rPr>
              <a:t>Altre volte MP viene sottoposto ad una rettifica. Infatti, volendo esprimere una misura del tasso di rendimento del capitale investito all’interno dell’azienda dai conferenti del capitale di rischio, si dovrebbe considerare al denominatore il </a:t>
            </a:r>
            <a:r>
              <a:rPr lang="it-IT" altLang="it-IT" sz="1800">
                <a:solidFill>
                  <a:srgbClr val="FF0000"/>
                </a:solidFill>
                <a:latin typeface="Times New Roman" panose="02020603050405020304" pitchFamily="18" charset="0"/>
                <a:cs typeface="Times New Roman" panose="02020603050405020304" pitchFamily="18" charset="0"/>
              </a:rPr>
              <a:t>valore iniziale dei mezzi propri, al netto dei dividendi deliberati</a:t>
            </a:r>
            <a:r>
              <a:rPr lang="it-IT" altLang="it-IT" sz="1800">
                <a:solidFill>
                  <a:srgbClr val="000000"/>
                </a:solidFill>
                <a:latin typeface="Times New Roman" panose="02020603050405020304" pitchFamily="18" charset="0"/>
                <a:cs typeface="Times New Roman" panose="02020603050405020304" pitchFamily="18" charset="0"/>
              </a:rPr>
              <a:t>.</a:t>
            </a:r>
            <a:r>
              <a:rPr lang="it-IT" altLang="it-IT" sz="1800">
                <a:latin typeface="Zapf Dingbats" charset="2"/>
              </a:rPr>
              <a:t> </a:t>
            </a:r>
            <a:endParaRPr lang="it-IT" altLang="it-IT" sz="1800">
              <a:solidFill>
                <a:srgbClr val="000000"/>
              </a:solidFill>
              <a:latin typeface="Times New Roman" panose="02020603050405020304" pitchFamily="18" charset="0"/>
              <a:cs typeface="Times New Roman" panose="02020603050405020304" pitchFamily="18" charset="0"/>
            </a:endParaRPr>
          </a:p>
        </p:txBody>
      </p:sp>
      <p:sp>
        <p:nvSpPr>
          <p:cNvPr id="26644" name="Rettangolo 19">
            <a:extLst>
              <a:ext uri="{FF2B5EF4-FFF2-40B4-BE49-F238E27FC236}">
                <a16:creationId xmlns:a16="http://schemas.microsoft.com/office/drawing/2014/main" id="{FE0DC9AF-3D79-3442-9CE1-EFBC10EF14B3}"/>
              </a:ext>
            </a:extLst>
          </p:cNvPr>
          <p:cNvSpPr>
            <a:spLocks noChangeArrowheads="1"/>
          </p:cNvSpPr>
          <p:nvPr/>
        </p:nvSpPr>
        <p:spPr bwMode="auto">
          <a:xfrm>
            <a:off x="228600" y="1828800"/>
            <a:ext cx="363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r>
              <a:rPr lang="it-IT" altLang="it-IT" sz="1800">
                <a:solidFill>
                  <a:srgbClr val="000000"/>
                </a:solidFill>
                <a:latin typeface="Zapf Dingbats" charset="2"/>
              </a:rPr>
              <a:t>✓</a:t>
            </a:r>
            <a:endParaRPr lang="it-IT" altLang="it-IT" sz="1800"/>
          </a:p>
        </p:txBody>
      </p:sp>
      <p:sp>
        <p:nvSpPr>
          <p:cNvPr id="26645" name="Rettangolo 20">
            <a:extLst>
              <a:ext uri="{FF2B5EF4-FFF2-40B4-BE49-F238E27FC236}">
                <a16:creationId xmlns:a16="http://schemas.microsoft.com/office/drawing/2014/main" id="{2CD1D165-8F11-3146-A2FF-0FF4DB038968}"/>
              </a:ext>
            </a:extLst>
          </p:cNvPr>
          <p:cNvSpPr>
            <a:spLocks noChangeArrowheads="1"/>
          </p:cNvSpPr>
          <p:nvPr/>
        </p:nvSpPr>
        <p:spPr bwMode="auto">
          <a:xfrm>
            <a:off x="228600" y="2924175"/>
            <a:ext cx="363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r>
              <a:rPr lang="it-IT" altLang="it-IT" sz="1800">
                <a:solidFill>
                  <a:srgbClr val="000000"/>
                </a:solidFill>
                <a:latin typeface="Zapf Dingbats" charset="2"/>
              </a:rPr>
              <a:t>✓</a:t>
            </a:r>
            <a:endParaRPr lang="it-IT" altLang="it-IT" sz="1800"/>
          </a:p>
        </p:txBody>
      </p:sp>
      <p:sp>
        <p:nvSpPr>
          <p:cNvPr id="26646" name="Rectangle 22">
            <a:extLst>
              <a:ext uri="{FF2B5EF4-FFF2-40B4-BE49-F238E27FC236}">
                <a16:creationId xmlns:a16="http://schemas.microsoft.com/office/drawing/2014/main" id="{97FA963B-B19A-5046-B269-DFC585FC6695}"/>
              </a:ext>
            </a:extLst>
          </p:cNvPr>
          <p:cNvSpPr>
            <a:spLocks noChangeArrowheads="1"/>
          </p:cNvSpPr>
          <p:nvPr/>
        </p:nvSpPr>
        <p:spPr bwMode="auto">
          <a:xfrm>
            <a:off x="533400" y="5257800"/>
            <a:ext cx="8305800" cy="131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863"/>
              </a:lnSpc>
            </a:pPr>
            <a:r>
              <a:rPr lang="it-IT" altLang="it-IT" sz="1800" dirty="0">
                <a:solidFill>
                  <a:srgbClr val="000000"/>
                </a:solidFill>
                <a:latin typeface="Times New Roman" panose="02020603050405020304" pitchFamily="18" charset="0"/>
                <a:cs typeface="Times New Roman" panose="02020603050405020304" pitchFamily="18" charset="0"/>
              </a:rPr>
              <a:t>Inserendo nella formula del ROE la semisomma dei Mezzi propri, ovvero il capitale di rischio mediamente investito nell’anno dovremmo per coerenza ricordarci di inserire nel valore finale degli stessi anche il risultato di periodo prodotto nell’esercizio. Si deve ricordare che l’utile si viene gradualmente formando durante l’anno e che esso è reinvestito nell’attività di gestione.</a:t>
            </a:r>
          </a:p>
        </p:txBody>
      </p:sp>
      <p:sp>
        <p:nvSpPr>
          <p:cNvPr id="26647" name="Rettangolo 22">
            <a:extLst>
              <a:ext uri="{FF2B5EF4-FFF2-40B4-BE49-F238E27FC236}">
                <a16:creationId xmlns:a16="http://schemas.microsoft.com/office/drawing/2014/main" id="{C788182A-4904-6A49-8610-42BB4DFAE632}"/>
              </a:ext>
            </a:extLst>
          </p:cNvPr>
          <p:cNvSpPr>
            <a:spLocks noChangeArrowheads="1"/>
          </p:cNvSpPr>
          <p:nvPr/>
        </p:nvSpPr>
        <p:spPr bwMode="auto">
          <a:xfrm>
            <a:off x="228600" y="1524000"/>
            <a:ext cx="363538"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r>
              <a:rPr lang="it-IT" altLang="it-IT" sz="1800">
                <a:solidFill>
                  <a:srgbClr val="000000"/>
                </a:solidFill>
                <a:latin typeface="Zapf Dingbats" charset="2"/>
              </a:rPr>
              <a:t>✓</a:t>
            </a:r>
            <a:endParaRPr lang="it-IT" altLang="it-IT" sz="1800"/>
          </a:p>
        </p:txBody>
      </p:sp>
      <p:sp>
        <p:nvSpPr>
          <p:cNvPr id="26648" name="CasellaDiTesto 23">
            <a:extLst>
              <a:ext uri="{FF2B5EF4-FFF2-40B4-BE49-F238E27FC236}">
                <a16:creationId xmlns:a16="http://schemas.microsoft.com/office/drawing/2014/main" id="{18BF5E6D-905C-AB42-B696-045A8343A0D7}"/>
              </a:ext>
            </a:extLst>
          </p:cNvPr>
          <p:cNvSpPr txBox="1">
            <a:spLocks noChangeArrowheads="1"/>
          </p:cNvSpPr>
          <p:nvPr/>
        </p:nvSpPr>
        <p:spPr bwMode="auto">
          <a:xfrm>
            <a:off x="609600" y="1524000"/>
            <a:ext cx="82296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r>
              <a:rPr lang="it-IT" altLang="it-IT" sz="1800">
                <a:solidFill>
                  <a:srgbClr val="000000"/>
                </a:solidFill>
                <a:latin typeface="Times New Roman" panose="02020603050405020304" pitchFamily="18" charset="0"/>
                <a:cs typeface="Times New Roman" panose="02020603050405020304" pitchFamily="18" charset="0"/>
              </a:rPr>
              <a:t>L’importo di MP talora viene accettato così come risulta dallo SP riclassificato.</a:t>
            </a:r>
          </a:p>
        </p:txBody>
      </p:sp>
      <p:sp>
        <p:nvSpPr>
          <p:cNvPr id="20" name="Rettangolo 19">
            <a:extLst>
              <a:ext uri="{FF2B5EF4-FFF2-40B4-BE49-F238E27FC236}">
                <a16:creationId xmlns:a16="http://schemas.microsoft.com/office/drawing/2014/main" id="{E572D334-692D-264A-89FC-802CBE658C47}"/>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1" name="Rettangolo 20">
            <a:extLst>
              <a:ext uri="{FF2B5EF4-FFF2-40B4-BE49-F238E27FC236}">
                <a16:creationId xmlns:a16="http://schemas.microsoft.com/office/drawing/2014/main" id="{B96F1E97-1D4E-B649-9560-BD90ECE35BA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R.O.E.: QUESTIONI DI SIGNIFICATIVITÀ DEI SUOI ELEMENTI DI CALCOLO</a:t>
            </a:r>
          </a:p>
        </p:txBody>
      </p:sp>
      <p:sp>
        <p:nvSpPr>
          <p:cNvPr id="23" name="Segnaposto numero diapositiva 3">
            <a:extLst>
              <a:ext uri="{FF2B5EF4-FFF2-40B4-BE49-F238E27FC236}">
                <a16:creationId xmlns:a16="http://schemas.microsoft.com/office/drawing/2014/main" id="{5CD89ADF-26CC-EB4B-A1B6-36E7EB053013}"/>
              </a:ext>
            </a:extLst>
          </p:cNvPr>
          <p:cNvSpPr txBox="1">
            <a:spLocks/>
          </p:cNvSpPr>
          <p:nvPr/>
        </p:nvSpPr>
        <p:spPr>
          <a:xfrm>
            <a:off x="8623002" y="62500"/>
            <a:ext cx="520998" cy="365125"/>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116</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131878497"/>
      </p:ext>
    </p:extLst>
  </p:cSld>
  <p:clrMapOvr>
    <a:masterClrMapping/>
  </p:clrMapOvr>
  <p:transition>
    <p:strips dir="ld"/>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9090" name="Group 2">
            <a:extLst>
              <a:ext uri="{FF2B5EF4-FFF2-40B4-BE49-F238E27FC236}">
                <a16:creationId xmlns:a16="http://schemas.microsoft.com/office/drawing/2014/main" id="{73DEEEB2-FC03-A049-8C36-69E39F2E6DE4}"/>
              </a:ext>
            </a:extLst>
          </p:cNvPr>
          <p:cNvGraphicFramePr>
            <a:graphicFrameLocks noGrp="1"/>
          </p:cNvGraphicFramePr>
          <p:nvPr>
            <p:ph sz="half" idx="2"/>
          </p:nvPr>
        </p:nvGraphicFramePr>
        <p:xfrm>
          <a:off x="2949575" y="1066800"/>
          <a:ext cx="3170238" cy="885762"/>
        </p:xfrm>
        <a:graphic>
          <a:graphicData uri="http://schemas.openxmlformats.org/drawingml/2006/table">
            <a:tbl>
              <a:tblPr/>
              <a:tblGrid>
                <a:gridCol w="1439863">
                  <a:extLst>
                    <a:ext uri="{9D8B030D-6E8A-4147-A177-3AD203B41FA5}">
                      <a16:colId xmlns:a16="http://schemas.microsoft.com/office/drawing/2014/main" val="3524120845"/>
                    </a:ext>
                  </a:extLst>
                </a:gridCol>
                <a:gridCol w="1730375">
                  <a:extLst>
                    <a:ext uri="{9D8B030D-6E8A-4147-A177-3AD203B41FA5}">
                      <a16:colId xmlns:a16="http://schemas.microsoft.com/office/drawing/2014/main" val="1548118340"/>
                    </a:ext>
                  </a:extLst>
                </a:gridCol>
              </a:tblGrid>
              <a:tr h="306388">
                <a:tc rowSpan="3">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R.O.E. =</a:t>
                      </a:r>
                    </a:p>
                  </a:txBody>
                  <a:tcPr marL="89984" marR="89984" marT="0" marB="0"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120000"/>
                        </a:lnSpc>
                        <a:spcBef>
                          <a:spcPct val="9500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EBT</a:t>
                      </a:r>
                    </a:p>
                  </a:txBody>
                  <a:tcPr marL="89984" marR="89984" marT="0" marB="0"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86796391"/>
                  </a:ext>
                </a:extLst>
              </a:tr>
              <a:tr h="258763">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65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a:t>
                      </a:r>
                    </a:p>
                  </a:txBody>
                  <a:tcPr marL="89984" marR="89984" marT="0" marB="0"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3485221142"/>
                  </a:ext>
                </a:extLst>
              </a:tr>
              <a:tr h="180975">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MP</a:t>
                      </a:r>
                    </a:p>
                  </a:txBody>
                  <a:tcPr marL="89984" marR="89984" marT="0" marB="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27589277"/>
                  </a:ext>
                </a:extLst>
              </a:tr>
            </a:tbl>
          </a:graphicData>
        </a:graphic>
      </p:graphicFrame>
      <p:sp>
        <p:nvSpPr>
          <p:cNvPr id="27661" name="Rectangle 12">
            <a:extLst>
              <a:ext uri="{FF2B5EF4-FFF2-40B4-BE49-F238E27FC236}">
                <a16:creationId xmlns:a16="http://schemas.microsoft.com/office/drawing/2014/main" id="{412C8DF8-C7C2-FB4E-A222-59F718219148}"/>
              </a:ext>
            </a:extLst>
          </p:cNvPr>
          <p:cNvSpPr>
            <a:spLocks noChangeArrowheads="1"/>
          </p:cNvSpPr>
          <p:nvPr/>
        </p:nvSpPr>
        <p:spPr bwMode="auto">
          <a:xfrm>
            <a:off x="1008063" y="2057400"/>
            <a:ext cx="7446962"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spcBef>
                <a:spcPct val="30000"/>
              </a:spcBef>
              <a:buClrTx/>
              <a:buSzTx/>
              <a:buFontTx/>
              <a:buNone/>
            </a:pPr>
            <a:r>
              <a:rPr lang="it-IT" altLang="it-IT" sz="1800">
                <a:solidFill>
                  <a:schemeClr val="tx1"/>
                </a:solidFill>
                <a:latin typeface="Book Antiqua" panose="02040602050305030304" pitchFamily="18" charset="0"/>
                <a:cs typeface="Arial" panose="020B0604020202020204" pitchFamily="34" charset="0"/>
              </a:rPr>
              <a:t>Dove: </a:t>
            </a:r>
          </a:p>
          <a:p>
            <a:pPr defTabSz="914400" eaLnBrk="1" hangingPunct="1">
              <a:lnSpc>
                <a:spcPct val="100000"/>
              </a:lnSpc>
              <a:spcBef>
                <a:spcPct val="30000"/>
              </a:spcBef>
              <a:buClrTx/>
              <a:buSzTx/>
              <a:buFontTx/>
              <a:buNone/>
            </a:pPr>
            <a:r>
              <a:rPr lang="it-IT" altLang="it-IT" sz="1800">
                <a:solidFill>
                  <a:schemeClr val="tx1"/>
                </a:solidFill>
                <a:latin typeface="Book Antiqua" panose="02040602050305030304" pitchFamily="18" charset="0"/>
                <a:cs typeface="Arial" panose="020B0604020202020204" pitchFamily="34" charset="0"/>
              </a:rPr>
              <a:t>EBT = Risultato ante imposte,</a:t>
            </a:r>
          </a:p>
          <a:p>
            <a:pPr defTabSz="914400" eaLnBrk="1" hangingPunct="1">
              <a:lnSpc>
                <a:spcPct val="100000"/>
              </a:lnSpc>
              <a:spcBef>
                <a:spcPct val="30000"/>
              </a:spcBef>
              <a:buClrTx/>
              <a:buSzTx/>
              <a:buFontTx/>
              <a:buNone/>
            </a:pPr>
            <a:r>
              <a:rPr lang="it-IT" altLang="it-IT" sz="1800">
                <a:solidFill>
                  <a:schemeClr val="tx1"/>
                </a:solidFill>
                <a:latin typeface="Book Antiqua" panose="02040602050305030304" pitchFamily="18" charset="0"/>
                <a:cs typeface="Arial" panose="020B0604020202020204" pitchFamily="34" charset="0"/>
              </a:rPr>
              <a:t>MP = Mezzi propri (o capitale di rischio)</a:t>
            </a:r>
          </a:p>
        </p:txBody>
      </p:sp>
      <p:sp>
        <p:nvSpPr>
          <p:cNvPr id="11" name="Rectangle 22">
            <a:extLst>
              <a:ext uri="{FF2B5EF4-FFF2-40B4-BE49-F238E27FC236}">
                <a16:creationId xmlns:a16="http://schemas.microsoft.com/office/drawing/2014/main" id="{3C44A353-20C9-EE4B-B365-97CB50C69DF2}"/>
              </a:ext>
            </a:extLst>
          </p:cNvPr>
          <p:cNvSpPr>
            <a:spLocks noChangeArrowheads="1"/>
          </p:cNvSpPr>
          <p:nvPr/>
        </p:nvSpPr>
        <p:spPr bwMode="auto">
          <a:xfrm>
            <a:off x="419100" y="3429000"/>
            <a:ext cx="8305800" cy="2782888"/>
          </a:xfrm>
          <a:prstGeom prst="rect">
            <a:avLst/>
          </a:prstGeom>
          <a:noFill/>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863"/>
              </a:lnSpc>
            </a:pPr>
            <a:r>
              <a:rPr lang="it-IT" altLang="it-IT" sz="2000">
                <a:solidFill>
                  <a:srgbClr val="000000"/>
                </a:solidFill>
                <a:latin typeface="Times New Roman" panose="02020603050405020304" pitchFamily="18" charset="0"/>
                <a:cs typeface="Times New Roman" panose="02020603050405020304" pitchFamily="18" charset="0"/>
              </a:rPr>
              <a:t>L’indice prescinde dall’influenza degli oneri tributari (OT) gravanti sull’esercizio.</a:t>
            </a:r>
          </a:p>
          <a:p>
            <a:pPr algn="just" eaLnBrk="1">
              <a:lnSpc>
                <a:spcPts val="1863"/>
              </a:lnSpc>
            </a:pPr>
            <a:r>
              <a:rPr lang="it-IT" altLang="it-IT" sz="2000">
                <a:solidFill>
                  <a:srgbClr val="000000"/>
                </a:solidFill>
                <a:latin typeface="Times New Roman" panose="02020603050405020304" pitchFamily="18" charset="0"/>
                <a:cs typeface="Times New Roman" panose="02020603050405020304" pitchFamily="18" charset="0"/>
              </a:rPr>
              <a:t>E’ utile:</a:t>
            </a:r>
          </a:p>
          <a:p>
            <a:pPr algn="just" eaLnBrk="1">
              <a:lnSpc>
                <a:spcPts val="1863"/>
              </a:lnSpc>
              <a:buFont typeface="Times New Roman" panose="02020603050405020304" pitchFamily="18" charset="0"/>
              <a:buAutoNum type="arabicParenR"/>
            </a:pPr>
            <a:r>
              <a:rPr lang="it-IT" altLang="it-IT" sz="2000">
                <a:solidFill>
                  <a:srgbClr val="000000"/>
                </a:solidFill>
                <a:latin typeface="Times New Roman" panose="02020603050405020304" pitchFamily="18" charset="0"/>
                <a:cs typeface="Times New Roman" panose="02020603050405020304" pitchFamily="18" charset="0"/>
              </a:rPr>
              <a:t>Quando nelle analisi comparative tra aziende diverse si vogliono isolare gli effetti perturbatori dovuti ai diversi regimi fiscali nei quali dette aziende operano;</a:t>
            </a:r>
          </a:p>
          <a:p>
            <a:pPr algn="just" eaLnBrk="1">
              <a:lnSpc>
                <a:spcPts val="1863"/>
              </a:lnSpc>
              <a:buFont typeface="Times New Roman" panose="02020603050405020304" pitchFamily="18" charset="0"/>
              <a:buAutoNum type="arabicParenR"/>
            </a:pPr>
            <a:r>
              <a:rPr lang="it-IT" altLang="it-IT" sz="2000">
                <a:solidFill>
                  <a:srgbClr val="000000"/>
                </a:solidFill>
                <a:latin typeface="Times New Roman" panose="02020603050405020304" pitchFamily="18" charset="0"/>
                <a:cs typeface="Times New Roman" panose="02020603050405020304" pitchFamily="18" charset="0"/>
              </a:rPr>
              <a:t>Quando nelle analisi di serie temporali si vogliono isolare gli effetti perturbatori dovuti al variare delle aliquote fiscali verificate nel corso del tempo oggetto di considerazione;</a:t>
            </a:r>
          </a:p>
          <a:p>
            <a:pPr algn="just" eaLnBrk="1">
              <a:lnSpc>
                <a:spcPts val="1863"/>
              </a:lnSpc>
              <a:buFont typeface="Times New Roman" panose="02020603050405020304" pitchFamily="18" charset="0"/>
              <a:buAutoNum type="arabicParenR"/>
            </a:pPr>
            <a:r>
              <a:rPr lang="it-IT" altLang="it-IT" sz="2000">
                <a:solidFill>
                  <a:srgbClr val="000000"/>
                </a:solidFill>
                <a:latin typeface="Times New Roman" panose="02020603050405020304" pitchFamily="18" charset="0"/>
                <a:cs typeface="Times New Roman" panose="02020603050405020304" pitchFamily="18" charset="0"/>
              </a:rPr>
              <a:t>Quando in ottica comparativa vogliamo confrontarci con un competitor operante in un mercato estero in cui il regime tributario è diverso.</a:t>
            </a:r>
          </a:p>
        </p:txBody>
      </p:sp>
      <p:sp>
        <p:nvSpPr>
          <p:cNvPr id="13" name="Rettangolo 12">
            <a:extLst>
              <a:ext uri="{FF2B5EF4-FFF2-40B4-BE49-F238E27FC236}">
                <a16:creationId xmlns:a16="http://schemas.microsoft.com/office/drawing/2014/main" id="{748552B9-E444-C34F-99D7-2C167C964D44}"/>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4" name="Rettangolo 13">
            <a:extLst>
              <a:ext uri="{FF2B5EF4-FFF2-40B4-BE49-F238E27FC236}">
                <a16:creationId xmlns:a16="http://schemas.microsoft.com/office/drawing/2014/main" id="{DE1E0FF1-F46C-934B-995F-F22DF03A66EC}"/>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QUANDO SI CONSIDERA IL R.O.E. LORDO</a:t>
            </a:r>
          </a:p>
        </p:txBody>
      </p:sp>
      <p:sp>
        <p:nvSpPr>
          <p:cNvPr id="16" name="Segnaposto numero diapositiva 3">
            <a:extLst>
              <a:ext uri="{FF2B5EF4-FFF2-40B4-BE49-F238E27FC236}">
                <a16:creationId xmlns:a16="http://schemas.microsoft.com/office/drawing/2014/main" id="{EDEAA993-78E9-134A-BC2B-0DE6230E1289}"/>
              </a:ext>
            </a:extLst>
          </p:cNvPr>
          <p:cNvSpPr txBox="1">
            <a:spLocks/>
          </p:cNvSpPr>
          <p:nvPr/>
        </p:nvSpPr>
        <p:spPr>
          <a:xfrm>
            <a:off x="8623002" y="62500"/>
            <a:ext cx="520998" cy="365125"/>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117</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00520586"/>
      </p:ext>
    </p:extLst>
  </p:cSld>
  <p:clrMapOvr>
    <a:masterClrMapping/>
  </p:clrMapOvr>
  <p:transition>
    <p:strips dir="ld"/>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9" name="Rectangle 22">
            <a:extLst>
              <a:ext uri="{FF2B5EF4-FFF2-40B4-BE49-F238E27FC236}">
                <a16:creationId xmlns:a16="http://schemas.microsoft.com/office/drawing/2014/main" id="{DB3AC881-477D-2A46-937C-F0FE1E25D269}"/>
              </a:ext>
            </a:extLst>
          </p:cNvPr>
          <p:cNvSpPr>
            <a:spLocks noChangeArrowheads="1"/>
          </p:cNvSpPr>
          <p:nvPr/>
        </p:nvSpPr>
        <p:spPr bwMode="auto">
          <a:xfrm>
            <a:off x="419100" y="914400"/>
            <a:ext cx="8305800"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863"/>
              </a:lnSpc>
            </a:pPr>
            <a:r>
              <a:rPr lang="it-IT" altLang="it-IT" sz="2000">
                <a:solidFill>
                  <a:srgbClr val="000000"/>
                </a:solidFill>
                <a:latin typeface="Times New Roman" panose="02020603050405020304" pitchFamily="18" charset="0"/>
                <a:cs typeface="Times New Roman" panose="02020603050405020304" pitchFamily="18" charset="0"/>
              </a:rPr>
              <a:t>La formula è quella base ma viene applicata inserendo un risultato di periodo depurato da componenti straordinari. Supponiamo:</a:t>
            </a:r>
          </a:p>
        </p:txBody>
      </p:sp>
      <p:graphicFrame>
        <p:nvGraphicFramePr>
          <p:cNvPr id="15" name="Tabella 14">
            <a:extLst>
              <a:ext uri="{FF2B5EF4-FFF2-40B4-BE49-F238E27FC236}">
                <a16:creationId xmlns:a16="http://schemas.microsoft.com/office/drawing/2014/main" id="{D9F48632-702E-C846-AD22-AD156CEFEE01}"/>
              </a:ext>
            </a:extLst>
          </p:cNvPr>
          <p:cNvGraphicFramePr>
            <a:graphicFrameLocks noGrp="1"/>
          </p:cNvGraphicFramePr>
          <p:nvPr/>
        </p:nvGraphicFramePr>
        <p:xfrm>
          <a:off x="228600" y="1600200"/>
          <a:ext cx="4191000" cy="3511552"/>
        </p:xfrm>
        <a:graphic>
          <a:graphicData uri="http://schemas.openxmlformats.org/drawingml/2006/table">
            <a:tbl>
              <a:tblPr/>
              <a:tblGrid>
                <a:gridCol w="2746375">
                  <a:extLst>
                    <a:ext uri="{9D8B030D-6E8A-4147-A177-3AD203B41FA5}">
                      <a16:colId xmlns:a16="http://schemas.microsoft.com/office/drawing/2014/main" val="1556352874"/>
                    </a:ext>
                  </a:extLst>
                </a:gridCol>
                <a:gridCol w="1444625">
                  <a:extLst>
                    <a:ext uri="{9D8B030D-6E8A-4147-A177-3AD203B41FA5}">
                      <a16:colId xmlns:a16="http://schemas.microsoft.com/office/drawing/2014/main" val="4147685676"/>
                    </a:ext>
                  </a:extLst>
                </a:gridCol>
              </a:tblGrid>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ctr"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Importi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844701916"/>
                  </a:ext>
                </a:extLst>
              </a:tr>
              <a:tr h="293688">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Ricavi operativi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1313"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1313" marR="0" lvl="0" indent="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5.000,00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761285448"/>
                  </a:ext>
                </a:extLst>
              </a:tr>
              <a:tr h="293688">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Costi operativi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1313"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1313" marR="0" lvl="0" indent="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3.000,00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02007317"/>
                  </a:ext>
                </a:extLst>
              </a:tr>
              <a:tr h="293688">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Reddito operativo</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2.000,00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4282965080"/>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Oneri finanziari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500,00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43908651"/>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Reddito gest. ord.</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1.500,00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257550763"/>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Componenti straord.</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1.500,00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79795754"/>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Reddito lordo</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3.000,00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582830918"/>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Imposte</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96838" indent="-9683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96838" marR="0" lvl="0" indent="-96838"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1.200,00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94379219"/>
                  </a:ext>
                </a:extLst>
              </a:tr>
              <a:tr h="293688">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Reddito netto</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1.800,00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258883348"/>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2876247113"/>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Mezzi propri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10.000,00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45261677"/>
                  </a:ext>
                </a:extLst>
              </a:tr>
            </a:tbl>
          </a:graphicData>
        </a:graphic>
      </p:graphicFrame>
      <p:sp>
        <p:nvSpPr>
          <p:cNvPr id="17" name="CasellaDiTesto 16">
            <a:extLst>
              <a:ext uri="{FF2B5EF4-FFF2-40B4-BE49-F238E27FC236}">
                <a16:creationId xmlns:a16="http://schemas.microsoft.com/office/drawing/2014/main" id="{7A93BF53-9696-6644-B341-F81723F6F2E6}"/>
              </a:ext>
            </a:extLst>
          </p:cNvPr>
          <p:cNvSpPr txBox="1">
            <a:spLocks noChangeArrowheads="1"/>
          </p:cNvSpPr>
          <p:nvPr/>
        </p:nvSpPr>
        <p:spPr bwMode="auto">
          <a:xfrm>
            <a:off x="762000" y="5334000"/>
            <a:ext cx="3124200" cy="352425"/>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spAutoFit/>
          </a:bodyPr>
          <a:lstStyle/>
          <a:p>
            <a:pPr>
              <a:buFont typeface="Times New Roman" charset="0"/>
              <a:buNone/>
              <a:defRPr/>
            </a:pPr>
            <a:r>
              <a:rPr lang="it-IT" dirty="0">
                <a:solidFill>
                  <a:schemeClr val="dk1"/>
                </a:solidFill>
                <a:latin typeface="+mn-lt"/>
                <a:cs typeface="+mn-cs"/>
              </a:rPr>
              <a:t>ROE = 1.800/10.000 = 18%</a:t>
            </a:r>
          </a:p>
        </p:txBody>
      </p:sp>
      <p:graphicFrame>
        <p:nvGraphicFramePr>
          <p:cNvPr id="19" name="Tabella 18">
            <a:extLst>
              <a:ext uri="{FF2B5EF4-FFF2-40B4-BE49-F238E27FC236}">
                <a16:creationId xmlns:a16="http://schemas.microsoft.com/office/drawing/2014/main" id="{A3EEBC75-AC6A-3F43-9339-421424FDE24D}"/>
              </a:ext>
            </a:extLst>
          </p:cNvPr>
          <p:cNvGraphicFramePr>
            <a:graphicFrameLocks noGrp="1"/>
          </p:cNvGraphicFramePr>
          <p:nvPr/>
        </p:nvGraphicFramePr>
        <p:xfrm>
          <a:off x="4800600" y="1606550"/>
          <a:ext cx="4191000" cy="3511552"/>
        </p:xfrm>
        <a:graphic>
          <a:graphicData uri="http://schemas.openxmlformats.org/drawingml/2006/table">
            <a:tbl>
              <a:tblPr/>
              <a:tblGrid>
                <a:gridCol w="2746375">
                  <a:extLst>
                    <a:ext uri="{9D8B030D-6E8A-4147-A177-3AD203B41FA5}">
                      <a16:colId xmlns:a16="http://schemas.microsoft.com/office/drawing/2014/main" val="2196400462"/>
                    </a:ext>
                  </a:extLst>
                </a:gridCol>
                <a:gridCol w="1444625">
                  <a:extLst>
                    <a:ext uri="{9D8B030D-6E8A-4147-A177-3AD203B41FA5}">
                      <a16:colId xmlns:a16="http://schemas.microsoft.com/office/drawing/2014/main" val="3663913572"/>
                    </a:ext>
                  </a:extLst>
                </a:gridCol>
              </a:tblGrid>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ctr"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Importi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2717246135"/>
                  </a:ext>
                </a:extLst>
              </a:tr>
              <a:tr h="293688">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Ricavi operativi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1313"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1313" marR="0" lvl="0" indent="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5.000,00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3172399648"/>
                  </a:ext>
                </a:extLst>
              </a:tr>
              <a:tr h="293688">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Costi operativi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1313"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1313" marR="0" lvl="0" indent="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3.000,00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81494964"/>
                  </a:ext>
                </a:extLst>
              </a:tr>
              <a:tr h="293688">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Reddito operativo</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2.000,00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591754264"/>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Oneri finanziari</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500,00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819638839"/>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Reddito gest. ord.</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1.500,00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2024462586"/>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Componenti straord.</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endPar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976354776"/>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Reddito lordo</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1.500,00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4093965936"/>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Imposte</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96838" indent="-9683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96838" marR="0" lvl="0" indent="-96838"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600,00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47819423"/>
                  </a:ext>
                </a:extLst>
              </a:tr>
              <a:tr h="293688">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Reddito netto</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900,00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405080748"/>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502806488"/>
                  </a:ext>
                </a:extLst>
              </a:tr>
              <a:tr h="292100">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Mezzi propri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marL="342900" indent="-342900"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itchFamily="2" charset="2"/>
                        <a:buNone/>
                        <a:tabLst/>
                      </a:pPr>
                      <a:r>
                        <a:rPr kumimoji="0" lang="it-IT" altLang="it-IT" sz="20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   10.000,00 </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529553321"/>
                  </a:ext>
                </a:extLst>
              </a:tr>
            </a:tbl>
          </a:graphicData>
        </a:graphic>
      </p:graphicFrame>
      <p:sp>
        <p:nvSpPr>
          <p:cNvPr id="20" name="CasellaDiTesto 19">
            <a:extLst>
              <a:ext uri="{FF2B5EF4-FFF2-40B4-BE49-F238E27FC236}">
                <a16:creationId xmlns:a16="http://schemas.microsoft.com/office/drawing/2014/main" id="{FE8E83AF-665F-1043-A8ED-C26AA082C707}"/>
              </a:ext>
            </a:extLst>
          </p:cNvPr>
          <p:cNvSpPr txBox="1">
            <a:spLocks noChangeArrowheads="1"/>
          </p:cNvSpPr>
          <p:nvPr/>
        </p:nvSpPr>
        <p:spPr bwMode="auto">
          <a:xfrm>
            <a:off x="4724400" y="5334000"/>
            <a:ext cx="4267200" cy="352425"/>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a:spAutoFit/>
          </a:bodyPr>
          <a:lstStyle/>
          <a:p>
            <a:pPr>
              <a:buFont typeface="Times New Roman" charset="0"/>
              <a:buNone/>
              <a:defRPr/>
            </a:pPr>
            <a:r>
              <a:rPr lang="it-IT" dirty="0">
                <a:solidFill>
                  <a:schemeClr val="dk1"/>
                </a:solidFill>
                <a:latin typeface="+mn-lt"/>
                <a:cs typeface="+mn-cs"/>
              </a:rPr>
              <a:t>ROE normalizzato = 900/10.000 = 9%</a:t>
            </a:r>
          </a:p>
        </p:txBody>
      </p:sp>
      <p:sp>
        <p:nvSpPr>
          <p:cNvPr id="28758" name="Rectangle 22">
            <a:extLst>
              <a:ext uri="{FF2B5EF4-FFF2-40B4-BE49-F238E27FC236}">
                <a16:creationId xmlns:a16="http://schemas.microsoft.com/office/drawing/2014/main" id="{E4880224-B7DA-3042-81A4-CD70DE691834}"/>
              </a:ext>
            </a:extLst>
          </p:cNvPr>
          <p:cNvSpPr>
            <a:spLocks noChangeArrowheads="1"/>
          </p:cNvSpPr>
          <p:nvPr/>
        </p:nvSpPr>
        <p:spPr bwMode="auto">
          <a:xfrm>
            <a:off x="228600" y="5715000"/>
            <a:ext cx="4152900"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863"/>
              </a:lnSpc>
            </a:pPr>
            <a:r>
              <a:rPr lang="it-IT" altLang="it-IT" sz="2000">
                <a:solidFill>
                  <a:srgbClr val="000000"/>
                </a:solidFill>
                <a:latin typeface="Times New Roman" panose="02020603050405020304" pitchFamily="18" charset="0"/>
                <a:cs typeface="Times New Roman" panose="02020603050405020304" pitchFamily="18" charset="0"/>
              </a:rPr>
              <a:t>Detta misura del ROE viene detta anche integrale perché comprende tutti i componenti di reddito</a:t>
            </a:r>
          </a:p>
        </p:txBody>
      </p:sp>
      <p:sp>
        <p:nvSpPr>
          <p:cNvPr id="28759" name="Freccia destra 21">
            <a:extLst>
              <a:ext uri="{FF2B5EF4-FFF2-40B4-BE49-F238E27FC236}">
                <a16:creationId xmlns:a16="http://schemas.microsoft.com/office/drawing/2014/main" id="{28E4411B-F233-B548-B4A0-3849F018023A}"/>
              </a:ext>
            </a:extLst>
          </p:cNvPr>
          <p:cNvSpPr>
            <a:spLocks noChangeArrowheads="1"/>
          </p:cNvSpPr>
          <p:nvPr/>
        </p:nvSpPr>
        <p:spPr bwMode="auto">
          <a:xfrm>
            <a:off x="4495800" y="3276600"/>
            <a:ext cx="304800" cy="381000"/>
          </a:xfrm>
          <a:prstGeom prst="rightArrow">
            <a:avLst>
              <a:gd name="adj1" fmla="val 50000"/>
              <a:gd name="adj2" fmla="val 50000"/>
            </a:avLst>
          </a:prstGeom>
          <a:solidFill>
            <a:srgbClr val="FF0000"/>
          </a:solidFill>
          <a:ln w="9525">
            <a:solidFill>
              <a:schemeClr val="tx1"/>
            </a:solidFill>
            <a:round/>
            <a:headEnd/>
            <a:tailEnd/>
          </a:ln>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p>
        </p:txBody>
      </p:sp>
      <p:sp>
        <p:nvSpPr>
          <p:cNvPr id="23" name="Cornice 22">
            <a:extLst>
              <a:ext uri="{FF2B5EF4-FFF2-40B4-BE49-F238E27FC236}">
                <a16:creationId xmlns:a16="http://schemas.microsoft.com/office/drawing/2014/main" id="{446CB02F-C888-EE40-9F00-A3AA7F7C4695}"/>
              </a:ext>
            </a:extLst>
          </p:cNvPr>
          <p:cNvSpPr/>
          <p:nvPr/>
        </p:nvSpPr>
        <p:spPr bwMode="auto">
          <a:xfrm>
            <a:off x="7696200" y="3352800"/>
            <a:ext cx="1219200" cy="304800"/>
          </a:xfrm>
          <a:prstGeom prst="frame">
            <a:avLst/>
          </a:prstGeom>
          <a:solidFill>
            <a:schemeClr val="accent1"/>
          </a:solidFill>
          <a:ln w="9525" cap="flat" cmpd="sng" algn="ctr">
            <a:solidFill>
              <a:srgbClr val="FF0000"/>
            </a:solidFill>
            <a:prstDash val="solid"/>
            <a:round/>
            <a:headEnd type="none" w="med" len="med"/>
            <a:tailEnd type="none" w="med" len="med"/>
          </a:ln>
          <a:effectLst/>
        </p:spPr>
        <p:txBody>
          <a:bodyPr/>
          <a:lstStyle/>
          <a:p>
            <a:pPr>
              <a:buFont typeface="Times New Roman" charset="0"/>
              <a:buNone/>
              <a:defRPr/>
            </a:pPr>
            <a:endParaRPr lang="it-IT">
              <a:latin typeface="Arial" charset="0"/>
              <a:cs typeface="Lucida Sans Unicode" charset="0"/>
            </a:endParaRPr>
          </a:p>
        </p:txBody>
      </p:sp>
      <p:sp>
        <p:nvSpPr>
          <p:cNvPr id="28761" name="Rectangle 22">
            <a:extLst>
              <a:ext uri="{FF2B5EF4-FFF2-40B4-BE49-F238E27FC236}">
                <a16:creationId xmlns:a16="http://schemas.microsoft.com/office/drawing/2014/main" id="{836A8B6E-C594-6C4C-87FF-4D47348FC786}"/>
              </a:ext>
            </a:extLst>
          </p:cNvPr>
          <p:cNvSpPr>
            <a:spLocks noChangeArrowheads="1"/>
          </p:cNvSpPr>
          <p:nvPr/>
        </p:nvSpPr>
        <p:spPr bwMode="auto">
          <a:xfrm>
            <a:off x="4724400" y="5719763"/>
            <a:ext cx="4152900" cy="833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863"/>
              </a:lnSpc>
            </a:pPr>
            <a:r>
              <a:rPr lang="it-IT" altLang="it-IT" sz="2000">
                <a:solidFill>
                  <a:srgbClr val="000000"/>
                </a:solidFill>
                <a:latin typeface="Times New Roman" panose="02020603050405020304" pitchFamily="18" charset="0"/>
                <a:cs typeface="Times New Roman" panose="02020603050405020304" pitchFamily="18" charset="0"/>
              </a:rPr>
              <a:t>Questo indice vuole superare il limite di falsare il giudizio sull’analisi della gestione</a:t>
            </a:r>
          </a:p>
        </p:txBody>
      </p:sp>
      <p:sp>
        <p:nvSpPr>
          <p:cNvPr id="18" name="Rettangolo 17">
            <a:extLst>
              <a:ext uri="{FF2B5EF4-FFF2-40B4-BE49-F238E27FC236}">
                <a16:creationId xmlns:a16="http://schemas.microsoft.com/office/drawing/2014/main" id="{ADFAC1C1-E48F-054B-85C2-F5292EFF644C}"/>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QUANDO SI CONSIDERA IL R.O.E. «NORMALIZZATO»</a:t>
            </a:r>
          </a:p>
        </p:txBody>
      </p:sp>
      <p:sp>
        <p:nvSpPr>
          <p:cNvPr id="21" name="Rettangolo 20">
            <a:extLst>
              <a:ext uri="{FF2B5EF4-FFF2-40B4-BE49-F238E27FC236}">
                <a16:creationId xmlns:a16="http://schemas.microsoft.com/office/drawing/2014/main" id="{7686E126-FDCA-6544-BD94-1EAF98EFD662}"/>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2" name="Segnaposto numero diapositiva 3">
            <a:extLst>
              <a:ext uri="{FF2B5EF4-FFF2-40B4-BE49-F238E27FC236}">
                <a16:creationId xmlns:a16="http://schemas.microsoft.com/office/drawing/2014/main" id="{E18150A8-2C58-B446-A4FF-779EF4A48A4A}"/>
              </a:ext>
            </a:extLst>
          </p:cNvPr>
          <p:cNvSpPr txBox="1">
            <a:spLocks/>
          </p:cNvSpPr>
          <p:nvPr/>
        </p:nvSpPr>
        <p:spPr>
          <a:xfrm>
            <a:off x="8623002" y="62500"/>
            <a:ext cx="520998" cy="365125"/>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118</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553866888"/>
      </p:ext>
    </p:extLst>
  </p:cSld>
  <p:clrMapOvr>
    <a:masterClrMapping/>
  </p:clrMapOvr>
  <p:transition>
    <p:strips dir="ld"/>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1402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119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fontScale="92500"/>
          </a:bodyPr>
          <a:lstStyle/>
          <a:p>
            <a:r>
              <a:rPr lang="it-IT" b="1" cap="all" dirty="0">
                <a:solidFill>
                  <a:srgbClr val="002060"/>
                </a:solidFill>
                <a:latin typeface="Century Gothic" panose="020B0502020202020204" pitchFamily="34" charset="0"/>
              </a:rPr>
              <a:t>INDICE DI Redditività DEL CAPITALE investito </a:t>
            </a:r>
            <a:r>
              <a:rPr lang="it-IT" b="1" cap="all" dirty="0" err="1">
                <a:solidFill>
                  <a:srgbClr val="002060"/>
                </a:solidFill>
                <a:latin typeface="Century Gothic" panose="020B0502020202020204" pitchFamily="34" charset="0"/>
              </a:rPr>
              <a:t>R.O.i</a:t>
            </a:r>
            <a:r>
              <a:rPr lang="it-IT" b="1" cap="all" dirty="0">
                <a:solidFill>
                  <a:srgbClr val="002060"/>
                </a:solidFill>
                <a:latin typeface="Century Gothic" panose="020B0502020202020204" pitchFamily="34" charset="0"/>
              </a:rPr>
              <a:t>. (</a:t>
            </a:r>
            <a:r>
              <a:rPr lang="it-IT" b="1" cap="all" dirty="0" err="1">
                <a:solidFill>
                  <a:srgbClr val="002060"/>
                </a:solidFill>
                <a:latin typeface="Century Gothic" panose="020B0502020202020204" pitchFamily="34" charset="0"/>
              </a:rPr>
              <a:t>return</a:t>
            </a:r>
            <a:r>
              <a:rPr lang="it-IT" b="1" cap="all" dirty="0">
                <a:solidFill>
                  <a:srgbClr val="002060"/>
                </a:solidFill>
                <a:latin typeface="Century Gothic" panose="020B0502020202020204" pitchFamily="34" charset="0"/>
              </a:rPr>
              <a:t> on </a:t>
            </a:r>
            <a:r>
              <a:rPr lang="it-IT" b="1" cap="all" dirty="0" err="1">
                <a:solidFill>
                  <a:srgbClr val="002060"/>
                </a:solidFill>
                <a:latin typeface="Century Gothic" panose="020B0502020202020204" pitchFamily="34" charset="0"/>
              </a:rPr>
              <a:t>investment</a:t>
            </a:r>
            <a:r>
              <a:rPr lang="it-IT" b="1" cap="all" dirty="0">
                <a:solidFill>
                  <a:srgbClr val="002060"/>
                </a:solidFill>
                <a:latin typeface="Century Gothic" panose="020B0502020202020204" pitchFamily="34" charset="0"/>
              </a:rPr>
              <a:t>)</a:t>
            </a:r>
            <a:endParaRPr lang="it-IT" dirty="0"/>
          </a:p>
        </p:txBody>
      </p:sp>
      <p:graphicFrame>
        <p:nvGraphicFramePr>
          <p:cNvPr id="12" name="Group 15">
            <a:extLst>
              <a:ext uri="{FF2B5EF4-FFF2-40B4-BE49-F238E27FC236}">
                <a16:creationId xmlns:a16="http://schemas.microsoft.com/office/drawing/2014/main" id="{E53F4CCA-FBC1-45B2-ADFC-04B5920B895F}"/>
              </a:ext>
            </a:extLst>
          </p:cNvPr>
          <p:cNvGraphicFramePr>
            <a:graphicFrameLocks/>
          </p:cNvGraphicFramePr>
          <p:nvPr>
            <p:extLst>
              <p:ext uri="{D42A27DB-BD31-4B8C-83A1-F6EECF244321}">
                <p14:modId xmlns:p14="http://schemas.microsoft.com/office/powerpoint/2010/main" val="943852839"/>
              </p:ext>
            </p:extLst>
          </p:nvPr>
        </p:nvGraphicFramePr>
        <p:xfrm>
          <a:off x="3203575" y="1022900"/>
          <a:ext cx="3024188" cy="781352"/>
        </p:xfrm>
        <a:graphic>
          <a:graphicData uri="http://schemas.openxmlformats.org/drawingml/2006/table">
            <a:tbl>
              <a:tblPr>
                <a:tableStyleId>{08FB837D-C827-4EFA-A057-4D05807E0F7C}</a:tableStyleId>
              </a:tblPr>
              <a:tblGrid>
                <a:gridCol w="1223963">
                  <a:extLst>
                    <a:ext uri="{9D8B030D-6E8A-4147-A177-3AD203B41FA5}">
                      <a16:colId xmlns:a16="http://schemas.microsoft.com/office/drawing/2014/main" val="3270229796"/>
                    </a:ext>
                  </a:extLst>
                </a:gridCol>
                <a:gridCol w="1800225">
                  <a:extLst>
                    <a:ext uri="{9D8B030D-6E8A-4147-A177-3AD203B41FA5}">
                      <a16:colId xmlns:a16="http://schemas.microsoft.com/office/drawing/2014/main" val="2743156897"/>
                    </a:ext>
                  </a:extLst>
                </a:gridCol>
              </a:tblGrid>
              <a:tr h="282241">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rgbClr val="C00000"/>
                          </a:solidFill>
                          <a:effectLst/>
                          <a:latin typeface="Century Gothic" panose="020B0502020202020204" pitchFamily="34" charset="0"/>
                        </a:rPr>
                        <a:t>R.O.I. =</a:t>
                      </a:r>
                      <a:endParaRPr kumimoji="0" lang="it-IT" altLang="it-IT" sz="19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chemeClr val="tx1">
                              <a:lumMod val="75000"/>
                              <a:lumOff val="25000"/>
                            </a:schemeClr>
                          </a:solidFill>
                          <a:effectLst/>
                          <a:latin typeface="Century Gothic" panose="020B0502020202020204" pitchFamily="34" charset="0"/>
                        </a:rPr>
                        <a:t>EBIT</a:t>
                      </a:r>
                      <a:endParaRPr kumimoji="0" lang="it-IT" altLang="it-IT" sz="19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804106519"/>
                  </a:ext>
                </a:extLst>
              </a:tr>
              <a:tr h="258763">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chemeClr val="tx1">
                              <a:lumMod val="75000"/>
                              <a:lumOff val="25000"/>
                            </a:schemeClr>
                          </a:solidFill>
                          <a:effectLst/>
                          <a:latin typeface="Century Gothic" panose="020B0502020202020204" pitchFamily="34" charset="0"/>
                        </a:rPr>
                        <a:t>────</a:t>
                      </a:r>
                      <a:endParaRPr kumimoji="0" lang="it-IT" altLang="it-IT" sz="19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608240585"/>
                  </a:ext>
                </a:extLst>
              </a:tr>
              <a:tr h="177800">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chemeClr val="tx1">
                              <a:lumMod val="75000"/>
                              <a:lumOff val="25000"/>
                            </a:schemeClr>
                          </a:solidFill>
                          <a:effectLst/>
                          <a:latin typeface="Century Gothic" panose="020B0502020202020204" pitchFamily="34" charset="0"/>
                        </a:rPr>
                        <a:t>CI</a:t>
                      </a:r>
                      <a:endParaRPr kumimoji="0" lang="it-IT" altLang="it-IT" sz="19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54781193"/>
                  </a:ext>
                </a:extLst>
              </a:tr>
            </a:tbl>
          </a:graphicData>
        </a:graphic>
      </p:graphicFrame>
      <p:sp>
        <p:nvSpPr>
          <p:cNvPr id="13" name="Rectangle 12">
            <a:extLst>
              <a:ext uri="{FF2B5EF4-FFF2-40B4-BE49-F238E27FC236}">
                <a16:creationId xmlns:a16="http://schemas.microsoft.com/office/drawing/2014/main" id="{89A82C8C-514A-4219-A9F1-279900F9B100}"/>
              </a:ext>
            </a:extLst>
          </p:cNvPr>
          <p:cNvSpPr>
            <a:spLocks noChangeArrowheads="1"/>
          </p:cNvSpPr>
          <p:nvPr/>
        </p:nvSpPr>
        <p:spPr bwMode="auto">
          <a:xfrm>
            <a:off x="323850" y="2146337"/>
            <a:ext cx="8496300" cy="17429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201613" indent="-44450"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fontAlgn="base">
              <a:lnSpc>
                <a:spcPct val="90000"/>
              </a:lnSpc>
              <a:spcBef>
                <a:spcPct val="50000"/>
              </a:spcBef>
              <a:spcAft>
                <a:spcPct val="0"/>
              </a:spcAft>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dove: </a:t>
            </a:r>
          </a:p>
          <a:p>
            <a:pPr eaLnBrk="1" fontAlgn="base">
              <a:lnSpc>
                <a:spcPct val="90000"/>
              </a:lnSpc>
              <a:spcBef>
                <a:spcPct val="50000"/>
              </a:spcBef>
              <a:spcAft>
                <a:spcPct val="0"/>
              </a:spcAft>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EBIT = </a:t>
            </a:r>
            <a:r>
              <a:rPr lang="en-US" altLang="it-IT" sz="1800" dirty="0">
                <a:solidFill>
                  <a:schemeClr val="tx1">
                    <a:lumMod val="75000"/>
                    <a:lumOff val="25000"/>
                  </a:schemeClr>
                </a:solidFill>
                <a:latin typeface="Century Gothic" panose="020B0502020202020204" pitchFamily="34" charset="0"/>
              </a:rPr>
              <a:t>Earnings before interest and taxes </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(Risultato operativo)	        </a:t>
            </a:r>
          </a:p>
          <a:p>
            <a:pPr eaLnBrk="1" fontAlgn="base">
              <a:lnSpc>
                <a:spcPct val="90000"/>
              </a:lnSpc>
              <a:spcBef>
                <a:spcPct val="50000"/>
              </a:spcBef>
              <a:spcAft>
                <a:spcPct val="0"/>
              </a:spcAft>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CI  = Capitale investito</a:t>
            </a:r>
          </a:p>
          <a:p>
            <a:pPr eaLnBrk="1" fontAlgn="base">
              <a:lnSpc>
                <a:spcPct val="90000"/>
              </a:lnSpc>
              <a:spcBef>
                <a:spcPct val="50000"/>
              </a:spcBef>
              <a:spcAft>
                <a:spcPct val="0"/>
              </a:spcAft>
            </a:pPr>
            <a:r>
              <a:rPr lang="it-IT" altLang="it-IT" sz="1800" i="1" dirty="0">
                <a:solidFill>
                  <a:schemeClr val="tx1">
                    <a:lumMod val="75000"/>
                    <a:lumOff val="25000"/>
                  </a:schemeClr>
                </a:solidFill>
                <a:latin typeface="Century Gothic" panose="020B0502020202020204" pitchFamily="34" charset="0"/>
                <a:cs typeface="Arial" panose="020B0604020202020204" pitchFamily="34" charset="0"/>
              </a:rPr>
              <a:t>Esprime quanto rende in termini percentuali il capitale investito in azienda da tutti i finanziatori, sia di rischio che di credito. </a:t>
            </a:r>
          </a:p>
        </p:txBody>
      </p:sp>
    </p:spTree>
    <p:extLst>
      <p:ext uri="{BB962C8B-B14F-4D97-AF65-F5344CB8AC3E}">
        <p14:creationId xmlns:p14="http://schemas.microsoft.com/office/powerpoint/2010/main" val="1697801124"/>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120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fontScale="92500"/>
          </a:bodyPr>
          <a:lstStyle/>
          <a:p>
            <a:r>
              <a:rPr lang="it-IT" b="1" cap="all" dirty="0">
                <a:solidFill>
                  <a:srgbClr val="002060"/>
                </a:solidFill>
                <a:latin typeface="Century Gothic" panose="020B0502020202020204" pitchFamily="34" charset="0"/>
              </a:rPr>
              <a:t>INDICE DI Redditività DEL CAPITALE investito </a:t>
            </a:r>
            <a:r>
              <a:rPr lang="it-IT" b="1" cap="all" dirty="0" err="1">
                <a:solidFill>
                  <a:srgbClr val="002060"/>
                </a:solidFill>
                <a:latin typeface="Century Gothic" panose="020B0502020202020204" pitchFamily="34" charset="0"/>
              </a:rPr>
              <a:t>R.O.i</a:t>
            </a:r>
            <a:r>
              <a:rPr lang="it-IT" b="1" cap="all" dirty="0">
                <a:solidFill>
                  <a:srgbClr val="002060"/>
                </a:solidFill>
                <a:latin typeface="Century Gothic" panose="020B0502020202020204" pitchFamily="34" charset="0"/>
              </a:rPr>
              <a:t>. (</a:t>
            </a:r>
            <a:r>
              <a:rPr lang="it-IT" b="1" cap="all" dirty="0" err="1">
                <a:solidFill>
                  <a:srgbClr val="002060"/>
                </a:solidFill>
                <a:latin typeface="Century Gothic" panose="020B0502020202020204" pitchFamily="34" charset="0"/>
              </a:rPr>
              <a:t>return</a:t>
            </a:r>
            <a:r>
              <a:rPr lang="it-IT" b="1" cap="all" dirty="0">
                <a:solidFill>
                  <a:srgbClr val="002060"/>
                </a:solidFill>
                <a:latin typeface="Century Gothic" panose="020B0502020202020204" pitchFamily="34" charset="0"/>
              </a:rPr>
              <a:t> on investment)</a:t>
            </a:r>
          </a:p>
        </p:txBody>
      </p:sp>
      <p:graphicFrame>
        <p:nvGraphicFramePr>
          <p:cNvPr id="8" name="Group 25">
            <a:extLst>
              <a:ext uri="{FF2B5EF4-FFF2-40B4-BE49-F238E27FC236}">
                <a16:creationId xmlns:a16="http://schemas.microsoft.com/office/drawing/2014/main" id="{FF6D57F6-DDD0-4149-BBE8-59B1EDD14191}"/>
              </a:ext>
            </a:extLst>
          </p:cNvPr>
          <p:cNvGraphicFramePr>
            <a:graphicFrameLocks/>
          </p:cNvGraphicFramePr>
          <p:nvPr>
            <p:extLst>
              <p:ext uri="{D42A27DB-BD31-4B8C-83A1-F6EECF244321}">
                <p14:modId xmlns:p14="http://schemas.microsoft.com/office/powerpoint/2010/main" val="786496009"/>
              </p:ext>
            </p:extLst>
          </p:nvPr>
        </p:nvGraphicFramePr>
        <p:xfrm>
          <a:off x="1392238" y="2794000"/>
          <a:ext cx="6234112" cy="893636"/>
        </p:xfrm>
        <a:graphic>
          <a:graphicData uri="http://schemas.openxmlformats.org/drawingml/2006/table">
            <a:tbl>
              <a:tblPr>
                <a:tableStyleId>{775DCB02-9BB8-47FD-8907-85C794F793BA}</a:tableStyleId>
              </a:tblPr>
              <a:tblGrid>
                <a:gridCol w="1433512">
                  <a:extLst>
                    <a:ext uri="{9D8B030D-6E8A-4147-A177-3AD203B41FA5}">
                      <a16:colId xmlns:a16="http://schemas.microsoft.com/office/drawing/2014/main" val="328476222"/>
                    </a:ext>
                  </a:extLst>
                </a:gridCol>
                <a:gridCol w="1584325">
                  <a:extLst>
                    <a:ext uri="{9D8B030D-6E8A-4147-A177-3AD203B41FA5}">
                      <a16:colId xmlns:a16="http://schemas.microsoft.com/office/drawing/2014/main" val="1155349404"/>
                    </a:ext>
                  </a:extLst>
                </a:gridCol>
                <a:gridCol w="360363">
                  <a:extLst>
                    <a:ext uri="{9D8B030D-6E8A-4147-A177-3AD203B41FA5}">
                      <a16:colId xmlns:a16="http://schemas.microsoft.com/office/drawing/2014/main" val="2272968782"/>
                    </a:ext>
                  </a:extLst>
                </a:gridCol>
                <a:gridCol w="1658937">
                  <a:extLst>
                    <a:ext uri="{9D8B030D-6E8A-4147-A177-3AD203B41FA5}">
                      <a16:colId xmlns:a16="http://schemas.microsoft.com/office/drawing/2014/main" val="665980910"/>
                    </a:ext>
                  </a:extLst>
                </a:gridCol>
                <a:gridCol w="363538">
                  <a:extLst>
                    <a:ext uri="{9D8B030D-6E8A-4147-A177-3AD203B41FA5}">
                      <a16:colId xmlns:a16="http://schemas.microsoft.com/office/drawing/2014/main" val="4019123588"/>
                    </a:ext>
                  </a:extLst>
                </a:gridCol>
                <a:gridCol w="833437">
                  <a:extLst>
                    <a:ext uri="{9D8B030D-6E8A-4147-A177-3AD203B41FA5}">
                      <a16:colId xmlns:a16="http://schemas.microsoft.com/office/drawing/2014/main" val="2805525381"/>
                    </a:ext>
                  </a:extLst>
                </a:gridCol>
              </a:tblGrid>
              <a:tr h="349250">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R.O.I. =</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1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EBIT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5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1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6.000</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5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40%</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419624117"/>
                  </a:ext>
                </a:extLst>
              </a:tr>
              <a:tr h="27146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7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7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5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1008367999"/>
                  </a:ext>
                </a:extLst>
              </a:tr>
              <a:tr h="180975">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CI</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15.000</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9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2076785984"/>
                  </a:ext>
                </a:extLst>
              </a:tr>
            </a:tbl>
          </a:graphicData>
        </a:graphic>
      </p:graphicFrame>
      <p:sp>
        <p:nvSpPr>
          <p:cNvPr id="10" name="Rectangle 19">
            <a:extLst>
              <a:ext uri="{FF2B5EF4-FFF2-40B4-BE49-F238E27FC236}">
                <a16:creationId xmlns:a16="http://schemas.microsoft.com/office/drawing/2014/main" id="{097BCE96-ED14-4082-BD62-F5DADEEF242C}"/>
              </a:ext>
            </a:extLst>
          </p:cNvPr>
          <p:cNvSpPr>
            <a:spLocks noChangeArrowheads="1"/>
          </p:cNvSpPr>
          <p:nvPr/>
        </p:nvSpPr>
        <p:spPr bwMode="auto">
          <a:xfrm>
            <a:off x="369094" y="4064000"/>
            <a:ext cx="82804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90000"/>
              </a:lnSpc>
              <a:spcBef>
                <a:spcPct val="20000"/>
              </a:spcBef>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Il valore ottenuto significa che per ogni € 100 immessi nella gestione caratteristica da tutti i finanziatori (di rischio e di credito), la stessa gestione ne fa ritornare 40 sotto forma di reddito operativo.</a:t>
            </a:r>
          </a:p>
        </p:txBody>
      </p:sp>
      <p:sp>
        <p:nvSpPr>
          <p:cNvPr id="11" name="Rectangle 21">
            <a:extLst>
              <a:ext uri="{FF2B5EF4-FFF2-40B4-BE49-F238E27FC236}">
                <a16:creationId xmlns:a16="http://schemas.microsoft.com/office/drawing/2014/main" id="{7760B79C-FE5E-4B7C-80D1-788F93CCF583}"/>
              </a:ext>
            </a:extLst>
          </p:cNvPr>
          <p:cNvSpPr>
            <a:spLocks noChangeArrowheads="1"/>
          </p:cNvSpPr>
          <p:nvPr/>
        </p:nvSpPr>
        <p:spPr bwMode="auto">
          <a:xfrm>
            <a:off x="395288" y="981075"/>
            <a:ext cx="8497887" cy="13551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spcBef>
                <a:spcPct val="30000"/>
              </a:spcBef>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Esempio:</a:t>
            </a:r>
          </a:p>
          <a:p>
            <a:pPr algn="just" defTabSz="914400" eaLnBrk="1" hangingPunct="1">
              <a:lnSpc>
                <a:spcPct val="100000"/>
              </a:lnSpc>
              <a:spcBef>
                <a:spcPct val="30000"/>
              </a:spcBef>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Supponiamo che dal bilancio di esercizio della </a:t>
            </a:r>
            <a:r>
              <a:rPr lang="it-IT" altLang="it-IT" sz="1800" dirty="0" err="1">
                <a:solidFill>
                  <a:schemeClr val="tx1">
                    <a:lumMod val="75000"/>
                    <a:lumOff val="25000"/>
                  </a:schemeClr>
                </a:solidFill>
                <a:latin typeface="Century Gothic" panose="020B0502020202020204" pitchFamily="34" charset="0"/>
                <a:cs typeface="Arial" panose="020B0604020202020204" pitchFamily="34" charset="0"/>
              </a:rPr>
              <a:t>Soc</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 A si evidenzi un Risultato operativo pari a € 6.000 ed un capitale investito pari a € 15.000.</a:t>
            </a:r>
          </a:p>
          <a:p>
            <a:pPr defTabSz="914400" eaLnBrk="1" hangingPunct="1">
              <a:lnSpc>
                <a:spcPct val="100000"/>
              </a:lnSpc>
              <a:spcBef>
                <a:spcPct val="30000"/>
              </a:spcBef>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Il R.O.I. sarà:</a:t>
            </a:r>
          </a:p>
        </p:txBody>
      </p:sp>
    </p:spTree>
    <p:extLst>
      <p:ext uri="{BB962C8B-B14F-4D97-AF65-F5344CB8AC3E}">
        <p14:creationId xmlns:p14="http://schemas.microsoft.com/office/powerpoint/2010/main" val="86990269"/>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1402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121</a:t>
            </a:fld>
            <a:endParaRPr lang="it-IT" sz="1100" dirty="0">
              <a:solidFill>
                <a:schemeClr val="bg1"/>
              </a:solidFill>
              <a:latin typeface="Century Gothic" panose="020B0502020202020204" pitchFamily="34" charset="0"/>
            </a:endParaRPr>
          </a:p>
        </p:txBody>
      </p:sp>
      <p:graphicFrame>
        <p:nvGraphicFramePr>
          <p:cNvPr id="12" name="Group 15">
            <a:extLst>
              <a:ext uri="{FF2B5EF4-FFF2-40B4-BE49-F238E27FC236}">
                <a16:creationId xmlns:a16="http://schemas.microsoft.com/office/drawing/2014/main" id="{E53F4CCA-FBC1-45B2-ADFC-04B5920B895F}"/>
              </a:ext>
            </a:extLst>
          </p:cNvPr>
          <p:cNvGraphicFramePr>
            <a:graphicFrameLocks/>
          </p:cNvGraphicFramePr>
          <p:nvPr>
            <p:extLst>
              <p:ext uri="{D42A27DB-BD31-4B8C-83A1-F6EECF244321}">
                <p14:modId xmlns:p14="http://schemas.microsoft.com/office/powerpoint/2010/main" val="1196923636"/>
              </p:ext>
            </p:extLst>
          </p:nvPr>
        </p:nvGraphicFramePr>
        <p:xfrm>
          <a:off x="3203575" y="721238"/>
          <a:ext cx="3024188" cy="781352"/>
        </p:xfrm>
        <a:graphic>
          <a:graphicData uri="http://schemas.openxmlformats.org/drawingml/2006/table">
            <a:tbl>
              <a:tblPr>
                <a:tableStyleId>{08FB837D-C827-4EFA-A057-4D05807E0F7C}</a:tableStyleId>
              </a:tblPr>
              <a:tblGrid>
                <a:gridCol w="1223963">
                  <a:extLst>
                    <a:ext uri="{9D8B030D-6E8A-4147-A177-3AD203B41FA5}">
                      <a16:colId xmlns:a16="http://schemas.microsoft.com/office/drawing/2014/main" val="3270229796"/>
                    </a:ext>
                  </a:extLst>
                </a:gridCol>
                <a:gridCol w="1800225">
                  <a:extLst>
                    <a:ext uri="{9D8B030D-6E8A-4147-A177-3AD203B41FA5}">
                      <a16:colId xmlns:a16="http://schemas.microsoft.com/office/drawing/2014/main" val="2743156897"/>
                    </a:ext>
                  </a:extLst>
                </a:gridCol>
              </a:tblGrid>
              <a:tr h="282241">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rgbClr val="C00000"/>
                          </a:solidFill>
                          <a:effectLst/>
                          <a:latin typeface="Century Gothic" panose="020B0502020202020204" pitchFamily="34" charset="0"/>
                        </a:rPr>
                        <a:t>R.O.I. =</a:t>
                      </a:r>
                      <a:endParaRPr kumimoji="0" lang="it-IT" altLang="it-IT" sz="19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chemeClr val="tx1">
                              <a:lumMod val="75000"/>
                              <a:lumOff val="25000"/>
                            </a:schemeClr>
                          </a:solidFill>
                          <a:effectLst/>
                          <a:latin typeface="Century Gothic" panose="020B0502020202020204" pitchFamily="34" charset="0"/>
                        </a:rPr>
                        <a:t>EBIT</a:t>
                      </a:r>
                      <a:endParaRPr kumimoji="0" lang="it-IT" altLang="it-IT" sz="19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804106519"/>
                  </a:ext>
                </a:extLst>
              </a:tr>
              <a:tr h="258763">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chemeClr val="tx1">
                              <a:lumMod val="75000"/>
                              <a:lumOff val="25000"/>
                            </a:schemeClr>
                          </a:solidFill>
                          <a:effectLst/>
                          <a:latin typeface="Century Gothic" panose="020B0502020202020204" pitchFamily="34" charset="0"/>
                        </a:rPr>
                        <a:t>────</a:t>
                      </a:r>
                      <a:endParaRPr kumimoji="0" lang="it-IT" altLang="it-IT" sz="19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608240585"/>
                  </a:ext>
                </a:extLst>
              </a:tr>
              <a:tr h="177800">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chemeClr val="tx1">
                              <a:lumMod val="75000"/>
                              <a:lumOff val="25000"/>
                            </a:schemeClr>
                          </a:solidFill>
                          <a:effectLst/>
                          <a:latin typeface="Century Gothic" panose="020B0502020202020204" pitchFamily="34" charset="0"/>
                        </a:rPr>
                        <a:t>CI</a:t>
                      </a:r>
                      <a:endParaRPr kumimoji="0" lang="it-IT" altLang="it-IT" sz="19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54781193"/>
                  </a:ext>
                </a:extLst>
              </a:tr>
            </a:tbl>
          </a:graphicData>
        </a:graphic>
      </p:graphicFrame>
      <p:sp>
        <p:nvSpPr>
          <p:cNvPr id="13" name="Rectangle 12">
            <a:extLst>
              <a:ext uri="{FF2B5EF4-FFF2-40B4-BE49-F238E27FC236}">
                <a16:creationId xmlns:a16="http://schemas.microsoft.com/office/drawing/2014/main" id="{89A82C8C-514A-4219-A9F1-279900F9B100}"/>
              </a:ext>
            </a:extLst>
          </p:cNvPr>
          <p:cNvSpPr>
            <a:spLocks noChangeArrowheads="1"/>
          </p:cNvSpPr>
          <p:nvPr/>
        </p:nvSpPr>
        <p:spPr bwMode="auto">
          <a:xfrm>
            <a:off x="323850" y="1844675"/>
            <a:ext cx="8496300" cy="32941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201613" indent="-44450"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fontAlgn="base">
              <a:lnSpc>
                <a:spcPct val="90000"/>
              </a:lnSpc>
              <a:spcBef>
                <a:spcPct val="50000"/>
              </a:spcBef>
              <a:spcAft>
                <a:spcPct val="0"/>
              </a:spcAft>
            </a:pPr>
            <a:r>
              <a:rPr lang="it-IT" altLang="it-IT" sz="1800" i="1" dirty="0">
                <a:solidFill>
                  <a:schemeClr val="tx1">
                    <a:lumMod val="75000"/>
                    <a:lumOff val="25000"/>
                  </a:schemeClr>
                </a:solidFill>
                <a:latin typeface="Century Gothic" panose="020B0502020202020204" pitchFamily="34" charset="0"/>
                <a:cs typeface="Arial" panose="020B0604020202020204" pitchFamily="34" charset="0"/>
              </a:rPr>
              <a:t>. </a:t>
            </a:r>
          </a:p>
          <a:p>
            <a:pPr algn="just" eaLnBrk="1" fontAlgn="base">
              <a:lnSpc>
                <a:spcPct val="90000"/>
              </a:lnSpc>
              <a:spcBef>
                <a:spcPct val="50000"/>
              </a:spcBef>
              <a:spcAft>
                <a:spcPct val="0"/>
              </a:spcAft>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N.B.: Dalla riclassificazione del conto economico abbiamo evidenziato due configurazioni di reddito operativo (EBIT):</a:t>
            </a:r>
          </a:p>
          <a:p>
            <a:pPr lvl="1" eaLnBrk="1" fontAlgn="base">
              <a:lnSpc>
                <a:spcPct val="90000"/>
              </a:lnSpc>
              <a:spcBef>
                <a:spcPct val="10000"/>
              </a:spcBef>
              <a:spcAft>
                <a:spcPct val="0"/>
              </a:spcAft>
              <a:buFontTx/>
              <a:buChar char="•"/>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 di gestione caratteristica</a:t>
            </a:r>
          </a:p>
          <a:p>
            <a:pPr lvl="1" eaLnBrk="1" fontAlgn="base">
              <a:lnSpc>
                <a:spcPct val="90000"/>
              </a:lnSpc>
              <a:spcBef>
                <a:spcPct val="10000"/>
              </a:spcBef>
              <a:spcAft>
                <a:spcPct val="0"/>
              </a:spcAft>
              <a:buFontTx/>
              <a:buChar char="•"/>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 aziendale</a:t>
            </a:r>
          </a:p>
          <a:p>
            <a:pPr algn="just" eaLnBrk="1" fontAlgn="base">
              <a:lnSpc>
                <a:spcPct val="90000"/>
              </a:lnSpc>
              <a:spcBef>
                <a:spcPct val="50000"/>
              </a:spcBef>
              <a:spcAft>
                <a:spcPct val="0"/>
              </a:spcAft>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Possono pertanto determinarsi </a:t>
            </a:r>
            <a:r>
              <a:rPr lang="it-IT" altLang="it-IT" sz="1800" dirty="0">
                <a:solidFill>
                  <a:srgbClr val="993300"/>
                </a:solidFill>
                <a:latin typeface="Century Gothic" panose="020B0502020202020204" pitchFamily="34" charset="0"/>
                <a:cs typeface="Arial" panose="020B0604020202020204" pitchFamily="34" charset="0"/>
              </a:rPr>
              <a:t>due versioni del ROI</a:t>
            </a:r>
            <a:r>
              <a:rPr lang="it-IT" altLang="it-IT" sz="1800" dirty="0">
                <a:solidFill>
                  <a:srgbClr val="000000"/>
                </a:solidFill>
                <a:latin typeface="Century Gothic" panose="020B0502020202020204" pitchFamily="34" charset="0"/>
                <a:cs typeface="Arial" panose="020B0604020202020204" pitchFamily="34" charset="0"/>
              </a:rPr>
              <a:t>: (</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1) una riferita esclusivamente all’</a:t>
            </a:r>
            <a:r>
              <a:rPr lang="it-IT" altLang="it-IT" sz="1800" dirty="0">
                <a:solidFill>
                  <a:srgbClr val="993300"/>
                </a:solidFill>
                <a:latin typeface="Century Gothic" panose="020B0502020202020204" pitchFamily="34" charset="0"/>
                <a:cs typeface="Arial" panose="020B0604020202020204" pitchFamily="34" charset="0"/>
              </a:rPr>
              <a:t>area caratteristica</a:t>
            </a:r>
            <a:r>
              <a:rPr lang="it-IT" altLang="it-IT" sz="1800" dirty="0">
                <a:solidFill>
                  <a:srgbClr val="000000"/>
                </a:solidFill>
                <a:latin typeface="Century Gothic" panose="020B0502020202020204" pitchFamily="34" charset="0"/>
                <a:cs typeface="Arial" panose="020B0604020202020204" pitchFamily="34" charset="0"/>
              </a:rPr>
              <a:t> </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(in tal caso il capitale investito deve essere depurato dei valori relativi agli impieghi i cui proventi si trovano al di fuori dell’area caratteristica (es. Partecipazioni speculative), e l’altra (2) </a:t>
            </a:r>
            <a:r>
              <a:rPr lang="it-IT" altLang="it-IT" sz="1800" dirty="0">
                <a:solidFill>
                  <a:srgbClr val="993300"/>
                </a:solidFill>
                <a:latin typeface="Century Gothic" panose="020B0502020202020204" pitchFamily="34" charset="0"/>
                <a:cs typeface="Arial" panose="020B0604020202020204" pitchFamily="34" charset="0"/>
              </a:rPr>
              <a:t>globale</a:t>
            </a:r>
            <a:r>
              <a:rPr lang="it-IT" altLang="it-IT" sz="1800" dirty="0">
                <a:solidFill>
                  <a:srgbClr val="000000"/>
                </a:solidFill>
                <a:latin typeface="Century Gothic" panose="020B0502020202020204" pitchFamily="34" charset="0"/>
                <a:cs typeface="Arial" panose="020B0604020202020204" pitchFamily="34" charset="0"/>
              </a:rPr>
              <a:t>, </a:t>
            </a: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riferita all’intera azienda.</a:t>
            </a:r>
          </a:p>
          <a:p>
            <a:pPr algn="just" eaLnBrk="1" fontAlgn="base">
              <a:lnSpc>
                <a:spcPct val="90000"/>
              </a:lnSpc>
              <a:spcBef>
                <a:spcPct val="50000"/>
              </a:spcBef>
              <a:spcAft>
                <a:spcPct val="0"/>
              </a:spcAft>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Esaminiamole:</a:t>
            </a:r>
          </a:p>
        </p:txBody>
      </p:sp>
      <p:sp>
        <p:nvSpPr>
          <p:cNvPr id="8" name="Rettangolo 7">
            <a:extLst>
              <a:ext uri="{FF2B5EF4-FFF2-40B4-BE49-F238E27FC236}">
                <a16:creationId xmlns:a16="http://schemas.microsoft.com/office/drawing/2014/main" id="{8E5E6584-36B8-2140-91DE-B21DAC82E99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Quale reddito operativo?</a:t>
            </a:r>
            <a:endParaRPr lang="it-IT" dirty="0">
              <a:latin typeface="Century Gothic" panose="020B0502020202020204" pitchFamily="34" charset="0"/>
            </a:endParaRPr>
          </a:p>
        </p:txBody>
      </p:sp>
    </p:spTree>
    <p:extLst>
      <p:ext uri="{BB962C8B-B14F-4D97-AF65-F5344CB8AC3E}">
        <p14:creationId xmlns:p14="http://schemas.microsoft.com/office/powerpoint/2010/main" val="1147077892"/>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1151" name="Group 15">
            <a:extLst>
              <a:ext uri="{FF2B5EF4-FFF2-40B4-BE49-F238E27FC236}">
                <a16:creationId xmlns:a16="http://schemas.microsoft.com/office/drawing/2014/main" id="{1A1497F3-C220-1043-9692-0B027EF09576}"/>
              </a:ext>
            </a:extLst>
          </p:cNvPr>
          <p:cNvGraphicFramePr>
            <a:graphicFrameLocks noGrp="1"/>
          </p:cNvGraphicFramePr>
          <p:nvPr>
            <p:ph sz="half" idx="2"/>
          </p:nvPr>
        </p:nvGraphicFramePr>
        <p:xfrm>
          <a:off x="609600" y="4800600"/>
          <a:ext cx="3024188" cy="920687"/>
        </p:xfrm>
        <a:graphic>
          <a:graphicData uri="http://schemas.openxmlformats.org/drawingml/2006/table">
            <a:tbl>
              <a:tblPr/>
              <a:tblGrid>
                <a:gridCol w="1223963">
                  <a:extLst>
                    <a:ext uri="{9D8B030D-6E8A-4147-A177-3AD203B41FA5}">
                      <a16:colId xmlns:a16="http://schemas.microsoft.com/office/drawing/2014/main" val="2467237424"/>
                    </a:ext>
                  </a:extLst>
                </a:gridCol>
                <a:gridCol w="1800225">
                  <a:extLst>
                    <a:ext uri="{9D8B030D-6E8A-4147-A177-3AD203B41FA5}">
                      <a16:colId xmlns:a16="http://schemas.microsoft.com/office/drawing/2014/main" val="3400259989"/>
                    </a:ext>
                  </a:extLst>
                </a:gridCol>
              </a:tblGrid>
              <a:tr h="415925">
                <a:tc rowSpan="3">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9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R.O.I. =</a:t>
                      </a:r>
                    </a:p>
                  </a:txBody>
                  <a:tcPr marL="89984" marR="89984" marT="0" marB="0"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9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EBIT</a:t>
                      </a:r>
                    </a:p>
                  </a:txBody>
                  <a:tcPr marL="89984" marR="89984" marT="0" marB="0"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065314968"/>
                  </a:ext>
                </a:extLst>
              </a:tr>
              <a:tr h="258763">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9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a:t>
                      </a:r>
                    </a:p>
                  </a:txBody>
                  <a:tcPr marL="89984" marR="89984" marT="0" marB="0"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1646842824"/>
                  </a:ext>
                </a:extLst>
              </a:tr>
              <a:tr h="177800">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9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rPr>
                        <a:t>CI</a:t>
                      </a:r>
                    </a:p>
                  </a:txBody>
                  <a:tcPr marL="89984" marR="89984" marT="0" marB="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1895892"/>
                  </a:ext>
                </a:extLst>
              </a:tr>
            </a:tbl>
          </a:graphicData>
        </a:graphic>
      </p:graphicFrame>
      <p:sp>
        <p:nvSpPr>
          <p:cNvPr id="13" name="Rectangle 4">
            <a:extLst>
              <a:ext uri="{FF2B5EF4-FFF2-40B4-BE49-F238E27FC236}">
                <a16:creationId xmlns:a16="http://schemas.microsoft.com/office/drawing/2014/main" id="{211306EE-BC9B-9246-A103-D9997C0351B9}"/>
              </a:ext>
            </a:extLst>
          </p:cNvPr>
          <p:cNvSpPr>
            <a:spLocks noChangeArrowheads="1"/>
          </p:cNvSpPr>
          <p:nvPr/>
        </p:nvSpPr>
        <p:spPr bwMode="auto">
          <a:xfrm>
            <a:off x="538163" y="3470275"/>
            <a:ext cx="3195637" cy="339725"/>
          </a:xfrm>
          <a:prstGeom prst="rect">
            <a:avLst/>
          </a:prstGeom>
          <a:solidFill>
            <a:srgbClr val="EAEAEA"/>
          </a:solidFill>
          <a:ln w="19050">
            <a:solidFill>
              <a:srgbClr val="008000"/>
            </a:solidFill>
            <a:miter lim="800000"/>
            <a:headEnd/>
            <a:tailEnd/>
          </a:ln>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Ris. operativo aziendale (EBIT)</a:t>
            </a:r>
          </a:p>
        </p:txBody>
      </p:sp>
      <p:sp>
        <p:nvSpPr>
          <p:cNvPr id="14" name="Rectangle 12">
            <a:extLst>
              <a:ext uri="{FF2B5EF4-FFF2-40B4-BE49-F238E27FC236}">
                <a16:creationId xmlns:a16="http://schemas.microsoft.com/office/drawing/2014/main" id="{3E67A847-724E-1C46-BF6E-47CC31F5550C}"/>
              </a:ext>
            </a:extLst>
          </p:cNvPr>
          <p:cNvSpPr>
            <a:spLocks noChangeArrowheads="1"/>
          </p:cNvSpPr>
          <p:nvPr/>
        </p:nvSpPr>
        <p:spPr bwMode="auto">
          <a:xfrm>
            <a:off x="1160463" y="2895600"/>
            <a:ext cx="2192337"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nSpc>
                <a:spcPct val="10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 ricavi accessori        - costi accessori</a:t>
            </a:r>
          </a:p>
        </p:txBody>
      </p:sp>
      <p:sp>
        <p:nvSpPr>
          <p:cNvPr id="15" name="Rectangle 13">
            <a:extLst>
              <a:ext uri="{FF2B5EF4-FFF2-40B4-BE49-F238E27FC236}">
                <a16:creationId xmlns:a16="http://schemas.microsoft.com/office/drawing/2014/main" id="{07E08EDF-FBCB-094B-9EA9-78B55E023BC0}"/>
              </a:ext>
            </a:extLst>
          </p:cNvPr>
          <p:cNvSpPr>
            <a:spLocks noChangeArrowheads="1"/>
          </p:cNvSpPr>
          <p:nvPr/>
        </p:nvSpPr>
        <p:spPr bwMode="auto">
          <a:xfrm>
            <a:off x="539750" y="2262188"/>
            <a:ext cx="3194050" cy="585787"/>
          </a:xfrm>
          <a:prstGeom prst="rect">
            <a:avLst/>
          </a:prstGeom>
          <a:solidFill>
            <a:srgbClr val="EAEAEA"/>
          </a:solidFill>
          <a:ln w="19050">
            <a:solidFill>
              <a:srgbClr val="008000"/>
            </a:solidFill>
            <a:miter lim="800000"/>
            <a:headEnd/>
            <a:tailEnd/>
          </a:ln>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10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Ris. operativo ges. caratt. (ROGC)</a:t>
            </a:r>
          </a:p>
        </p:txBody>
      </p:sp>
      <p:grpSp>
        <p:nvGrpSpPr>
          <p:cNvPr id="22546" name="Gruppo 17">
            <a:extLst>
              <a:ext uri="{FF2B5EF4-FFF2-40B4-BE49-F238E27FC236}">
                <a16:creationId xmlns:a16="http://schemas.microsoft.com/office/drawing/2014/main" id="{393AEE11-0D49-674C-B8DA-834A71FBCC30}"/>
              </a:ext>
            </a:extLst>
          </p:cNvPr>
          <p:cNvGrpSpPr>
            <a:grpSpLocks/>
          </p:cNvGrpSpPr>
          <p:nvPr/>
        </p:nvGrpSpPr>
        <p:grpSpPr bwMode="auto">
          <a:xfrm>
            <a:off x="250825" y="1196975"/>
            <a:ext cx="3711575" cy="936625"/>
            <a:chOff x="250825" y="1196975"/>
            <a:chExt cx="3635375" cy="936625"/>
          </a:xfrm>
        </p:grpSpPr>
        <p:sp>
          <p:nvSpPr>
            <p:cNvPr id="22572" name="Rectangle 14">
              <a:extLst>
                <a:ext uri="{FF2B5EF4-FFF2-40B4-BE49-F238E27FC236}">
                  <a16:creationId xmlns:a16="http://schemas.microsoft.com/office/drawing/2014/main" id="{025A8527-DA3E-6D40-A41A-84350BFECF9D}"/>
                </a:ext>
              </a:extLst>
            </p:cNvPr>
            <p:cNvSpPr>
              <a:spLocks noChangeArrowheads="1"/>
            </p:cNvSpPr>
            <p:nvPr/>
          </p:nvSpPr>
          <p:spPr bwMode="auto">
            <a:xfrm>
              <a:off x="539751" y="1196975"/>
              <a:ext cx="3117849" cy="936625"/>
            </a:xfrm>
            <a:prstGeom prst="rect">
              <a:avLst/>
            </a:prstGeom>
            <a:noFill/>
            <a:ln w="57150">
              <a:solidFill>
                <a:srgbClr val="CC0000"/>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22573" name="Rectangle 3">
              <a:extLst>
                <a:ext uri="{FF2B5EF4-FFF2-40B4-BE49-F238E27FC236}">
                  <a16:creationId xmlns:a16="http://schemas.microsoft.com/office/drawing/2014/main" id="{4C806110-A4F0-BC44-9068-3B311454D6DE}"/>
                </a:ext>
              </a:extLst>
            </p:cNvPr>
            <p:cNvSpPr>
              <a:spLocks noChangeArrowheads="1"/>
            </p:cNvSpPr>
            <p:nvPr/>
          </p:nvSpPr>
          <p:spPr bwMode="auto">
            <a:xfrm>
              <a:off x="250825" y="1412875"/>
              <a:ext cx="3635375" cy="540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059" tIns="46030" rIns="92059" bIns="46030">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a:lnSpc>
                  <a:spcPct val="9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 ricavi operativi g. caratteristica</a:t>
              </a:r>
            </a:p>
            <a:p>
              <a:pPr algn="ctr">
                <a:lnSpc>
                  <a:spcPct val="90000"/>
                </a:lnSpc>
                <a:buClrTx/>
                <a:buSzTx/>
                <a:buFontTx/>
                <a:buNone/>
              </a:pPr>
              <a:r>
                <a:rPr lang="it-IT" altLang="it-IT" sz="1600" b="1">
                  <a:solidFill>
                    <a:schemeClr val="tx1"/>
                  </a:solidFill>
                  <a:latin typeface="Century Gothic" panose="020B0502020202020204" pitchFamily="34" charset="0"/>
                  <a:cs typeface="Arial" panose="020B0604020202020204" pitchFamily="34" charset="0"/>
                </a:rPr>
                <a:t>- costi operativi g. caratteristica</a:t>
              </a:r>
            </a:p>
          </p:txBody>
        </p:sp>
      </p:grpSp>
      <p:sp>
        <p:nvSpPr>
          <p:cNvPr id="22547" name="Rettangolo 18">
            <a:extLst>
              <a:ext uri="{FF2B5EF4-FFF2-40B4-BE49-F238E27FC236}">
                <a16:creationId xmlns:a16="http://schemas.microsoft.com/office/drawing/2014/main" id="{24C0203F-00E5-7441-AB6A-62BDE6CAF28A}"/>
              </a:ext>
            </a:extLst>
          </p:cNvPr>
          <p:cNvSpPr>
            <a:spLocks noChangeArrowheads="1"/>
          </p:cNvSpPr>
          <p:nvPr/>
        </p:nvSpPr>
        <p:spPr bwMode="auto">
          <a:xfrm>
            <a:off x="457200" y="1066800"/>
            <a:ext cx="3352800" cy="2895600"/>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20" name="Freccia giù 19">
            <a:extLst>
              <a:ext uri="{FF2B5EF4-FFF2-40B4-BE49-F238E27FC236}">
                <a16:creationId xmlns:a16="http://schemas.microsoft.com/office/drawing/2014/main" id="{3C6F7BC5-C2BA-7547-B2BE-3C31811066AD}"/>
              </a:ext>
            </a:extLst>
          </p:cNvPr>
          <p:cNvSpPr>
            <a:spLocks noChangeArrowheads="1"/>
          </p:cNvSpPr>
          <p:nvPr/>
        </p:nvSpPr>
        <p:spPr bwMode="auto">
          <a:xfrm>
            <a:off x="1981200" y="4038600"/>
            <a:ext cx="381000" cy="381000"/>
          </a:xfrm>
          <a:prstGeom prst="down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lstStyle/>
          <a:p>
            <a:pPr>
              <a:buFont typeface="Times New Roman" charset="0"/>
              <a:buNone/>
              <a:defRPr/>
            </a:pPr>
            <a:endParaRPr lang="it-IT">
              <a:latin typeface="Century Gothic" panose="020B0502020202020204" pitchFamily="34" charset="0"/>
              <a:cs typeface="Lucida Sans Unicode" charset="0"/>
            </a:endParaRPr>
          </a:p>
        </p:txBody>
      </p:sp>
      <p:graphicFrame>
        <p:nvGraphicFramePr>
          <p:cNvPr id="21" name="Group 15">
            <a:extLst>
              <a:ext uri="{FF2B5EF4-FFF2-40B4-BE49-F238E27FC236}">
                <a16:creationId xmlns:a16="http://schemas.microsoft.com/office/drawing/2014/main" id="{4B18FB41-55C9-BA48-84ED-8FB91B3E3D40}"/>
              </a:ext>
            </a:extLst>
          </p:cNvPr>
          <p:cNvGraphicFramePr>
            <a:graphicFrameLocks noGrp="1"/>
          </p:cNvGraphicFramePr>
          <p:nvPr>
            <p:extLst>
              <p:ext uri="{D42A27DB-BD31-4B8C-83A1-F6EECF244321}">
                <p14:modId xmlns:p14="http://schemas.microsoft.com/office/powerpoint/2010/main" val="1728410712"/>
              </p:ext>
            </p:extLst>
          </p:nvPr>
        </p:nvGraphicFramePr>
        <p:xfrm>
          <a:off x="4457700" y="3593401"/>
          <a:ext cx="4419600" cy="607125"/>
        </p:xfrm>
        <a:graphic>
          <a:graphicData uri="http://schemas.openxmlformats.org/drawingml/2006/table">
            <a:tbl>
              <a:tblPr/>
              <a:tblGrid>
                <a:gridCol w="1285875">
                  <a:extLst>
                    <a:ext uri="{9D8B030D-6E8A-4147-A177-3AD203B41FA5}">
                      <a16:colId xmlns:a16="http://schemas.microsoft.com/office/drawing/2014/main" val="43339747"/>
                    </a:ext>
                  </a:extLst>
                </a:gridCol>
                <a:gridCol w="3133725">
                  <a:extLst>
                    <a:ext uri="{9D8B030D-6E8A-4147-A177-3AD203B41FA5}">
                      <a16:colId xmlns:a16="http://schemas.microsoft.com/office/drawing/2014/main" val="2883763940"/>
                    </a:ext>
                  </a:extLst>
                </a:gridCol>
              </a:tblGrid>
              <a:tr h="193675">
                <a:tc rowSpan="3">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R.O.I. </a:t>
                      </a:r>
                      <a:r>
                        <a:rPr kumimoji="0" lang="it-IT" altLang="it-IT" sz="1600" b="0" i="0" u="none" strike="noStrike" cap="none" normalizeH="0" baseline="0" dirty="0" err="1">
                          <a:ln>
                            <a:noFill/>
                          </a:ln>
                          <a:solidFill>
                            <a:schemeClr val="tx1"/>
                          </a:solidFill>
                          <a:effectLst/>
                          <a:latin typeface="Century Gothic" panose="020B0502020202020204" pitchFamily="34" charset="0"/>
                          <a:cs typeface="Lucida Sans Unicode" panose="020B0602030504020204" pitchFamily="34" charset="0"/>
                        </a:rPr>
                        <a:t>g.caratt</a:t>
                      </a: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 =</a:t>
                      </a:r>
                    </a:p>
                  </a:txBody>
                  <a:tcPr marL="89984" marR="89984" marT="0" marB="0"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ROGC</a:t>
                      </a:r>
                    </a:p>
                  </a:txBody>
                  <a:tcPr marL="89984" marR="89984" marT="0" marB="0"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2383824254"/>
                  </a:ext>
                </a:extLst>
              </a:tr>
              <a:tr h="41275">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897236138"/>
                  </a:ext>
                </a:extLst>
              </a:tr>
              <a:tr h="177800">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CI gestione caratteristica</a:t>
                      </a:r>
                    </a:p>
                  </a:txBody>
                  <a:tcPr marL="89984" marR="89984" marT="0" marB="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70672932"/>
                  </a:ext>
                </a:extLst>
              </a:tr>
            </a:tbl>
          </a:graphicData>
        </a:graphic>
      </p:graphicFrame>
      <p:cxnSp>
        <p:nvCxnSpPr>
          <p:cNvPr id="22558" name="Connettore 4 27">
            <a:extLst>
              <a:ext uri="{FF2B5EF4-FFF2-40B4-BE49-F238E27FC236}">
                <a16:creationId xmlns:a16="http://schemas.microsoft.com/office/drawing/2014/main" id="{61F4A05C-11CF-3443-95C5-7721B24C290E}"/>
              </a:ext>
            </a:extLst>
          </p:cNvPr>
          <p:cNvCxnSpPr>
            <a:cxnSpLocks noChangeShapeType="1"/>
          </p:cNvCxnSpPr>
          <p:nvPr/>
        </p:nvCxnSpPr>
        <p:spPr bwMode="auto">
          <a:xfrm flipV="1">
            <a:off x="3657600" y="3962400"/>
            <a:ext cx="685800" cy="906463"/>
          </a:xfrm>
          <a:prstGeom prst="bentConnector3">
            <a:avLst>
              <a:gd name="adj1" fmla="val 50000"/>
            </a:avLst>
          </a:prstGeom>
          <a:noFill/>
          <a:ln w="57150">
            <a:solidFill>
              <a:schemeClr val="tx1"/>
            </a:solidFill>
            <a:round/>
            <a:headEnd/>
            <a:tailEnd type="arrow" w="med" len="med"/>
          </a:ln>
        </p:spPr>
      </p:cxnSp>
      <p:cxnSp>
        <p:nvCxnSpPr>
          <p:cNvPr id="22559" name="Connettore 4 28">
            <a:extLst>
              <a:ext uri="{FF2B5EF4-FFF2-40B4-BE49-F238E27FC236}">
                <a16:creationId xmlns:a16="http://schemas.microsoft.com/office/drawing/2014/main" id="{C3B490A6-C1C1-4643-992F-4F47853F15BF}"/>
              </a:ext>
            </a:extLst>
          </p:cNvPr>
          <p:cNvCxnSpPr>
            <a:cxnSpLocks noChangeShapeType="1"/>
          </p:cNvCxnSpPr>
          <p:nvPr/>
        </p:nvCxnSpPr>
        <p:spPr bwMode="auto">
          <a:xfrm>
            <a:off x="3657600" y="4876800"/>
            <a:ext cx="685800" cy="914400"/>
          </a:xfrm>
          <a:prstGeom prst="bentConnector3">
            <a:avLst>
              <a:gd name="adj1" fmla="val 50000"/>
            </a:avLst>
          </a:prstGeom>
          <a:noFill/>
          <a:ln w="57150">
            <a:solidFill>
              <a:schemeClr val="tx1"/>
            </a:solidFill>
            <a:round/>
            <a:headEnd/>
            <a:tailEnd type="arrow" w="med" len="med"/>
          </a:ln>
        </p:spPr>
      </p:cxnSp>
      <p:graphicFrame>
        <p:nvGraphicFramePr>
          <p:cNvPr id="31" name="Group 15">
            <a:extLst>
              <a:ext uri="{FF2B5EF4-FFF2-40B4-BE49-F238E27FC236}">
                <a16:creationId xmlns:a16="http://schemas.microsoft.com/office/drawing/2014/main" id="{1C5A48D4-FA00-754A-B1B3-3F01B8D61B58}"/>
              </a:ext>
            </a:extLst>
          </p:cNvPr>
          <p:cNvGraphicFramePr>
            <a:graphicFrameLocks noGrp="1"/>
          </p:cNvGraphicFramePr>
          <p:nvPr>
            <p:extLst>
              <p:ext uri="{D42A27DB-BD31-4B8C-83A1-F6EECF244321}">
                <p14:modId xmlns:p14="http://schemas.microsoft.com/office/powerpoint/2010/main" val="3750829366"/>
              </p:ext>
            </p:extLst>
          </p:nvPr>
        </p:nvGraphicFramePr>
        <p:xfrm>
          <a:off x="4419600" y="5334000"/>
          <a:ext cx="4495800" cy="663513"/>
        </p:xfrm>
        <a:graphic>
          <a:graphicData uri="http://schemas.openxmlformats.org/drawingml/2006/table">
            <a:tbl>
              <a:tblPr/>
              <a:tblGrid>
                <a:gridCol w="1144588">
                  <a:extLst>
                    <a:ext uri="{9D8B030D-6E8A-4147-A177-3AD203B41FA5}">
                      <a16:colId xmlns:a16="http://schemas.microsoft.com/office/drawing/2014/main" val="1989084359"/>
                    </a:ext>
                  </a:extLst>
                </a:gridCol>
                <a:gridCol w="3351212">
                  <a:extLst>
                    <a:ext uri="{9D8B030D-6E8A-4147-A177-3AD203B41FA5}">
                      <a16:colId xmlns:a16="http://schemas.microsoft.com/office/drawing/2014/main" val="809474275"/>
                    </a:ext>
                  </a:extLst>
                </a:gridCol>
              </a:tblGrid>
              <a:tr h="152400">
                <a:tc rowSpan="3">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R.O.I. g. access. =</a:t>
                      </a:r>
                    </a:p>
                  </a:txBody>
                  <a:tcPr marL="89984" marR="89984" marT="0" marB="0"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Risultato g. accessoria</a:t>
                      </a:r>
                    </a:p>
                  </a:txBody>
                  <a:tcPr marL="89984" marR="89984" marT="0" marB="0"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4049764475"/>
                  </a:ext>
                </a:extLst>
              </a:tr>
              <a:tr h="258763">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w="28575" cap="flat" cmpd="sng" algn="ctr">
                      <a:solidFill>
                        <a:schemeClr val="tx1"/>
                      </a:solidFill>
                      <a:prstDash val="solid"/>
                      <a:round/>
                      <a:headEnd type="none" w="med" len="med"/>
                      <a:tailEnd type="none" w="med" len="med"/>
                    </a:lnR>
                    <a:lnT>
                      <a:noFill/>
                    </a:lnT>
                    <a:lnB>
                      <a:noFill/>
                    </a:lnB>
                    <a:lnTlToBr>
                      <a:noFill/>
                    </a:lnTlToBr>
                    <a:lnBlToTr>
                      <a:noFill/>
                    </a:lnBlToTr>
                    <a:noFill/>
                  </a:tcPr>
                </a:tc>
                <a:extLst>
                  <a:ext uri="{0D108BD9-81ED-4DB2-BD59-A6C34878D82A}">
                    <a16:rowId xmlns:a16="http://schemas.microsoft.com/office/drawing/2014/main" val="2845497162"/>
                  </a:ext>
                </a:extLst>
              </a:tr>
              <a:tr h="177800">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CI gestione accessoria</a:t>
                      </a:r>
                    </a:p>
                  </a:txBody>
                  <a:tcPr marL="89984" marR="89984" marT="0" marB="0" horzOverflow="overflow">
                    <a:lnL>
                      <a:noFill/>
                    </a:lnL>
                    <a:lnR w="28575" cap="flat" cmpd="sng" algn="ctr">
                      <a:solidFill>
                        <a:schemeClr val="tx1"/>
                      </a:solidFill>
                      <a:prstDash val="solid"/>
                      <a:round/>
                      <a:headEnd type="none" w="med" len="med"/>
                      <a:tailEnd type="none" w="med" len="med"/>
                    </a:lnR>
                    <a:lnT>
                      <a:noFill/>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152108228"/>
                  </a:ext>
                </a:extLst>
              </a:tr>
            </a:tbl>
          </a:graphicData>
        </a:graphic>
      </p:graphicFrame>
      <p:sp>
        <p:nvSpPr>
          <p:cNvPr id="33" name="Rectangle 21">
            <a:extLst>
              <a:ext uri="{FF2B5EF4-FFF2-40B4-BE49-F238E27FC236}">
                <a16:creationId xmlns:a16="http://schemas.microsoft.com/office/drawing/2014/main" id="{E384D753-6B5D-914B-8B45-7480BF4B1727}"/>
              </a:ext>
            </a:extLst>
          </p:cNvPr>
          <p:cNvSpPr>
            <a:spLocks noChangeArrowheads="1"/>
          </p:cNvSpPr>
          <p:nvPr/>
        </p:nvSpPr>
        <p:spPr bwMode="auto">
          <a:xfrm>
            <a:off x="4343400" y="2043113"/>
            <a:ext cx="4572000" cy="1004887"/>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spcBef>
                <a:spcPct val="30000"/>
              </a:spcBef>
              <a:buClrTx/>
              <a:buSzTx/>
            </a:pPr>
            <a:r>
              <a:rPr lang="it-IT" altLang="it-IT" sz="2000">
                <a:solidFill>
                  <a:schemeClr val="tx1"/>
                </a:solidFill>
                <a:latin typeface="Century Gothic" panose="020B0502020202020204" pitchFamily="34" charset="0"/>
                <a:ea typeface="Arial" panose="020B0604020202020204" pitchFamily="34" charset="0"/>
              </a:rPr>
              <a:t>Scissione del ROI globale (o integrale) in ROI della gestione caratteristica ed extracaratteristica</a:t>
            </a:r>
          </a:p>
        </p:txBody>
      </p:sp>
      <p:sp>
        <p:nvSpPr>
          <p:cNvPr id="34" name="Rectangle 21">
            <a:extLst>
              <a:ext uri="{FF2B5EF4-FFF2-40B4-BE49-F238E27FC236}">
                <a16:creationId xmlns:a16="http://schemas.microsoft.com/office/drawing/2014/main" id="{3C56041E-79F1-E64E-8EC1-3F7305A86FA7}"/>
              </a:ext>
            </a:extLst>
          </p:cNvPr>
          <p:cNvSpPr>
            <a:spLocks noChangeArrowheads="1"/>
          </p:cNvSpPr>
          <p:nvPr/>
        </p:nvSpPr>
        <p:spPr bwMode="auto">
          <a:xfrm>
            <a:off x="609600" y="4419600"/>
            <a:ext cx="3009900" cy="327152"/>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spcBef>
                <a:spcPct val="30000"/>
              </a:spcBef>
              <a:buClrTx/>
              <a:buSzTx/>
            </a:pPr>
            <a:r>
              <a:rPr lang="it-IT" altLang="it-IT" sz="1600" dirty="0">
                <a:solidFill>
                  <a:schemeClr val="tx1"/>
                </a:solidFill>
                <a:latin typeface="Century Gothic" panose="020B0502020202020204" pitchFamily="34" charset="0"/>
                <a:ea typeface="Arial" panose="020B0604020202020204" pitchFamily="34" charset="0"/>
              </a:rPr>
              <a:t>ROI globale (o integrale)</a:t>
            </a:r>
          </a:p>
        </p:txBody>
      </p:sp>
      <p:sp>
        <p:nvSpPr>
          <p:cNvPr id="24" name="Rettangolo 23">
            <a:extLst>
              <a:ext uri="{FF2B5EF4-FFF2-40B4-BE49-F238E27FC236}">
                <a16:creationId xmlns:a16="http://schemas.microsoft.com/office/drawing/2014/main" id="{FF4846FD-7616-E54C-B389-4847E870E7AB}"/>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5" name="Segnaposto numero diapositiva 3">
            <a:extLst>
              <a:ext uri="{FF2B5EF4-FFF2-40B4-BE49-F238E27FC236}">
                <a16:creationId xmlns:a16="http://schemas.microsoft.com/office/drawing/2014/main" id="{5668BAF2-FA05-C04F-B400-9D18E18482AB}"/>
              </a:ext>
            </a:extLst>
          </p:cNvPr>
          <p:cNvSpPr txBox="1">
            <a:spLocks/>
          </p:cNvSpPr>
          <p:nvPr/>
        </p:nvSpPr>
        <p:spPr>
          <a:xfrm>
            <a:off x="8623002" y="51736"/>
            <a:ext cx="520996" cy="365125"/>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122</a:t>
            </a:fld>
            <a:endParaRPr lang="it-IT" sz="1100" dirty="0">
              <a:solidFill>
                <a:schemeClr val="bg1"/>
              </a:solidFill>
              <a:latin typeface="Century Gothic" panose="020B0502020202020204" pitchFamily="34" charset="0"/>
            </a:endParaRPr>
          </a:p>
        </p:txBody>
      </p:sp>
      <p:sp>
        <p:nvSpPr>
          <p:cNvPr id="26" name="Rettangolo 25">
            <a:extLst>
              <a:ext uri="{FF2B5EF4-FFF2-40B4-BE49-F238E27FC236}">
                <a16:creationId xmlns:a16="http://schemas.microsoft.com/office/drawing/2014/main" id="{B551D78D-1D15-D949-98EC-BEB47BA78EF5}"/>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Quale reddito operativo?</a:t>
            </a:r>
            <a:endParaRPr lang="it-IT" dirty="0">
              <a:latin typeface="Century Gothic" panose="020B0502020202020204" pitchFamily="34" charset="0"/>
            </a:endParaRPr>
          </a:p>
        </p:txBody>
      </p:sp>
    </p:spTree>
    <p:extLst>
      <p:ext uri="{BB962C8B-B14F-4D97-AF65-F5344CB8AC3E}">
        <p14:creationId xmlns:p14="http://schemas.microsoft.com/office/powerpoint/2010/main" val="1726985223"/>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dissolve">
                                      <p:cBhvr>
                                        <p:cTn id="7" dur="500"/>
                                        <p:tgtEl>
                                          <p:spTgt spid="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dissolve">
                                      <p:cBhvr>
                                        <p:cTn id="12" dur="500"/>
                                        <p:tgtEl>
                                          <p:spTgt spid="14"/>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dissolve">
                                      <p:cBhvr>
                                        <p:cTn id="1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5" grpId="0" animBg="1"/>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1">
            <a:extLst>
              <a:ext uri="{FF2B5EF4-FFF2-40B4-BE49-F238E27FC236}">
                <a16:creationId xmlns:a16="http://schemas.microsoft.com/office/drawing/2014/main" id="{E38B3E3F-9668-8E42-B0E8-0B874D27DB03}"/>
              </a:ext>
            </a:extLst>
          </p:cNvPr>
          <p:cNvSpPr>
            <a:spLocks noChangeArrowheads="1"/>
          </p:cNvSpPr>
          <p:nvPr/>
        </p:nvSpPr>
        <p:spPr bwMode="auto">
          <a:xfrm>
            <a:off x="125115" y="3129324"/>
            <a:ext cx="8651240" cy="3257185"/>
          </a:xfrm>
          <a:prstGeom prst="rect">
            <a:avLst/>
          </a:prstGeom>
          <a:noFill/>
          <a:ln w="9525">
            <a:noFill/>
            <a:miter lim="800000"/>
            <a:headEnd/>
            <a:tailEnd/>
          </a:ln>
        </p:spPr>
        <p:txBody>
          <a:bodyPr wrap="square"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spcBef>
                <a:spcPct val="30000"/>
              </a:spcBef>
              <a:buClrTx/>
              <a:buSzTx/>
              <a:buFontTx/>
              <a:buNone/>
            </a:pPr>
            <a:r>
              <a:rPr lang="it-IT" altLang="it-IT" sz="1600" dirty="0">
                <a:solidFill>
                  <a:srgbClr val="FF0000"/>
                </a:solidFill>
                <a:latin typeface="Century Gothic" panose="020B0502020202020204" pitchFamily="34" charset="0"/>
                <a:ea typeface="Arial" panose="020B0604020202020204" pitchFamily="34" charset="0"/>
              </a:rPr>
              <a:t>Alcune indicazioni utili per l’analisi</a:t>
            </a:r>
            <a:r>
              <a:rPr lang="it-IT" altLang="it-IT" sz="1600" dirty="0">
                <a:solidFill>
                  <a:schemeClr val="tx1"/>
                </a:solidFill>
                <a:latin typeface="Century Gothic" panose="020B0502020202020204" pitchFamily="34" charset="0"/>
                <a:ea typeface="Arial" panose="020B0604020202020204" pitchFamily="34" charset="0"/>
              </a:rPr>
              <a:t>:</a:t>
            </a:r>
          </a:p>
          <a:p>
            <a:pPr algn="just" defTabSz="914400" eaLnBrk="1" hangingPunct="1">
              <a:lnSpc>
                <a:spcPct val="100000"/>
              </a:lnSpc>
              <a:spcBef>
                <a:spcPct val="30000"/>
              </a:spcBef>
              <a:buClrTx/>
              <a:buSzTx/>
              <a:buFont typeface="Arial" panose="020B0604020202020204" pitchFamily="34" charset="0"/>
              <a:buChar char="•"/>
            </a:pPr>
            <a:r>
              <a:rPr lang="it-IT" altLang="it-IT" sz="1600" dirty="0">
                <a:solidFill>
                  <a:schemeClr val="tx1"/>
                </a:solidFill>
                <a:latin typeface="Century Gothic" panose="020B0502020202020204" pitchFamily="34" charset="0"/>
                <a:ea typeface="Arial" panose="020B0604020202020204" pitchFamily="34" charset="0"/>
              </a:rPr>
              <a:t>Se la redditività della gestione accessoria è costantemente superiore alla redditività della gestione caratteristica (segnale negativo), occorre intervenire incisivamente cercando soluzioni per migliorare quest’ultima</a:t>
            </a:r>
          </a:p>
          <a:p>
            <a:pPr algn="just" defTabSz="914400" eaLnBrk="1" hangingPunct="1">
              <a:lnSpc>
                <a:spcPct val="100000"/>
              </a:lnSpc>
              <a:spcBef>
                <a:spcPct val="30000"/>
              </a:spcBef>
              <a:buClrTx/>
              <a:buSzTx/>
              <a:buFont typeface="Arial" panose="020B0604020202020204" pitchFamily="34" charset="0"/>
              <a:buChar char="•"/>
            </a:pPr>
            <a:r>
              <a:rPr lang="it-IT" altLang="it-IT" sz="1600" dirty="0">
                <a:solidFill>
                  <a:schemeClr val="tx1"/>
                </a:solidFill>
                <a:latin typeface="Century Gothic" panose="020B0502020202020204" pitchFamily="34" charset="0"/>
                <a:ea typeface="Arial" panose="020B0604020202020204" pitchFamily="34" charset="0"/>
              </a:rPr>
              <a:t>Se la redditività della gestione caratteristica è eccessivamente superiore a quella della gestione accessoria, occorre riflettere sulla effettiva necessità di investimenti extra-caratteristici.  Occorre considerare, in proposito, il rischio aziendale e l’instabilità del mercato, al crescere dei quali diviene più opportuna una diversificazione degli investimenti</a:t>
            </a:r>
          </a:p>
          <a:p>
            <a:pPr algn="just" defTabSz="914400" eaLnBrk="1" hangingPunct="1">
              <a:lnSpc>
                <a:spcPct val="100000"/>
              </a:lnSpc>
              <a:spcBef>
                <a:spcPct val="30000"/>
              </a:spcBef>
              <a:buClrTx/>
              <a:buSzTx/>
              <a:buFont typeface="Arial" panose="020B0604020202020204" pitchFamily="34" charset="0"/>
              <a:buChar char="•"/>
            </a:pPr>
            <a:r>
              <a:rPr lang="it-IT" altLang="it-IT" sz="1600" dirty="0">
                <a:solidFill>
                  <a:schemeClr val="tx1"/>
                </a:solidFill>
                <a:latin typeface="Century Gothic" panose="020B0502020202020204" pitchFamily="34" charset="0"/>
                <a:ea typeface="Arial" panose="020B0604020202020204" pitchFamily="34" charset="0"/>
              </a:rPr>
              <a:t>Occorre ricordare, ai fini delle valutazioni, che la significatività del ROI della gestione accessoria è spesso volatile, facendo riferimento ad investimenti </a:t>
            </a:r>
            <a:r>
              <a:rPr lang="it-IT" altLang="it-IT" sz="1600" dirty="0" err="1">
                <a:solidFill>
                  <a:schemeClr val="tx1"/>
                </a:solidFill>
                <a:latin typeface="Century Gothic" panose="020B0502020202020204" pitchFamily="34" charset="0"/>
                <a:ea typeface="Arial" panose="020B0604020202020204" pitchFamily="34" charset="0"/>
              </a:rPr>
              <a:t>extracaratteristici</a:t>
            </a:r>
            <a:r>
              <a:rPr lang="it-IT" altLang="it-IT" sz="1600" dirty="0">
                <a:solidFill>
                  <a:schemeClr val="tx1"/>
                </a:solidFill>
                <a:latin typeface="Century Gothic" panose="020B0502020202020204" pitchFamily="34" charset="0"/>
                <a:ea typeface="Arial" panose="020B0604020202020204" pitchFamily="34" charset="0"/>
              </a:rPr>
              <a:t> che possono presentare nel tempo un’elevata dinamica.</a:t>
            </a:r>
          </a:p>
        </p:txBody>
      </p:sp>
      <p:sp>
        <p:nvSpPr>
          <p:cNvPr id="10" name="Rettangolo 9">
            <a:extLst>
              <a:ext uri="{FF2B5EF4-FFF2-40B4-BE49-F238E27FC236}">
                <a16:creationId xmlns:a16="http://schemas.microsoft.com/office/drawing/2014/main" id="{EAA5D3FD-F37C-E446-8A3B-0954030580AB}"/>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2" name="Segnaposto numero diapositiva 3">
            <a:extLst>
              <a:ext uri="{FF2B5EF4-FFF2-40B4-BE49-F238E27FC236}">
                <a16:creationId xmlns:a16="http://schemas.microsoft.com/office/drawing/2014/main" id="{B512FC2B-6513-7D40-A538-3094FBA8A11C}"/>
              </a:ext>
            </a:extLst>
          </p:cNvPr>
          <p:cNvSpPr txBox="1">
            <a:spLocks/>
          </p:cNvSpPr>
          <p:nvPr/>
        </p:nvSpPr>
        <p:spPr>
          <a:xfrm>
            <a:off x="8623002" y="51736"/>
            <a:ext cx="520996" cy="365125"/>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123</a:t>
            </a:fld>
            <a:endParaRPr lang="it-IT" sz="1100" dirty="0">
              <a:solidFill>
                <a:schemeClr val="bg1"/>
              </a:solidFill>
              <a:latin typeface="Century Gothic" panose="020B0502020202020204" pitchFamily="34" charset="0"/>
            </a:endParaRPr>
          </a:p>
        </p:txBody>
      </p:sp>
      <p:sp>
        <p:nvSpPr>
          <p:cNvPr id="14" name="Rettangolo 13">
            <a:extLst>
              <a:ext uri="{FF2B5EF4-FFF2-40B4-BE49-F238E27FC236}">
                <a16:creationId xmlns:a16="http://schemas.microsoft.com/office/drawing/2014/main" id="{2632C003-7342-F34D-B04A-D2DF6980B3FA}"/>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Segue …</a:t>
            </a:r>
            <a:endParaRPr lang="it-IT" dirty="0">
              <a:latin typeface="Century Gothic" panose="020B0502020202020204" pitchFamily="34" charset="0"/>
            </a:endParaRPr>
          </a:p>
        </p:txBody>
      </p:sp>
      <p:sp>
        <p:nvSpPr>
          <p:cNvPr id="15" name="Rectangle 21">
            <a:extLst>
              <a:ext uri="{FF2B5EF4-FFF2-40B4-BE49-F238E27FC236}">
                <a16:creationId xmlns:a16="http://schemas.microsoft.com/office/drawing/2014/main" id="{52CEE828-E8AA-684D-A8B9-6FE719649B17}"/>
              </a:ext>
            </a:extLst>
          </p:cNvPr>
          <p:cNvSpPr>
            <a:spLocks noChangeArrowheads="1"/>
          </p:cNvSpPr>
          <p:nvPr/>
        </p:nvSpPr>
        <p:spPr bwMode="auto">
          <a:xfrm>
            <a:off x="134703" y="600009"/>
            <a:ext cx="8682725" cy="2346166"/>
          </a:xfrm>
          <a:prstGeom prst="rect">
            <a:avLst/>
          </a:prstGeom>
          <a:noFill/>
          <a:ln w="9525">
            <a:noFill/>
            <a:miter lim="800000"/>
            <a:headEnd/>
            <a:tailEnd/>
          </a:ln>
        </p:spPr>
        <p:txBody>
          <a:bodyPr wrap="square"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spcBef>
                <a:spcPct val="30000"/>
              </a:spcBef>
              <a:buClrTx/>
              <a:buSzTx/>
            </a:pPr>
            <a:r>
              <a:rPr lang="it-IT" altLang="it-IT" sz="1600" dirty="0">
                <a:solidFill>
                  <a:schemeClr val="tx1"/>
                </a:solidFill>
                <a:latin typeface="Century Gothic" panose="020B0502020202020204" pitchFamily="34" charset="0"/>
                <a:ea typeface="Arial" panose="020B0604020202020204" pitchFamily="34" charset="0"/>
              </a:rPr>
              <a:t>Una riflessione importante. La configurazione di capitale deve essere coerente con la configurazione di reddito posta al numeratore.</a:t>
            </a:r>
          </a:p>
          <a:p>
            <a:pPr defTabSz="914400" eaLnBrk="1" hangingPunct="1">
              <a:lnSpc>
                <a:spcPct val="100000"/>
              </a:lnSpc>
              <a:spcBef>
                <a:spcPct val="30000"/>
              </a:spcBef>
              <a:buClrTx/>
              <a:buSzTx/>
            </a:pPr>
            <a:r>
              <a:rPr lang="it-IT" altLang="it-IT" sz="1600" dirty="0">
                <a:solidFill>
                  <a:schemeClr val="tx1"/>
                </a:solidFill>
                <a:latin typeface="Century Gothic" panose="020B0502020202020204" pitchFamily="34" charset="0"/>
                <a:ea typeface="Arial" panose="020B0604020202020204" pitchFamily="34" charset="0"/>
              </a:rPr>
              <a:t>In sintesi:</a:t>
            </a:r>
          </a:p>
          <a:p>
            <a:pPr defTabSz="914400" eaLnBrk="1" hangingPunct="1">
              <a:lnSpc>
                <a:spcPct val="100000"/>
              </a:lnSpc>
              <a:spcBef>
                <a:spcPct val="30000"/>
              </a:spcBef>
              <a:buClrTx/>
              <a:buSzTx/>
              <a:buFont typeface="Times New Roman" panose="02020603050405020304" pitchFamily="18" charset="0"/>
              <a:buAutoNum type="arabicParenR"/>
            </a:pPr>
            <a:r>
              <a:rPr lang="it-IT" altLang="it-IT" sz="1600" dirty="0">
                <a:solidFill>
                  <a:schemeClr val="tx1"/>
                </a:solidFill>
                <a:latin typeface="Century Gothic" panose="020B0502020202020204" pitchFamily="34" charset="0"/>
                <a:ea typeface="Arial" panose="020B0604020202020204" pitchFamily="34" charset="0"/>
              </a:rPr>
              <a:t>Il ricorso al reddito operativo aziendale richiede il capitale investito globale</a:t>
            </a:r>
          </a:p>
          <a:p>
            <a:pPr defTabSz="914400" eaLnBrk="1" hangingPunct="1">
              <a:lnSpc>
                <a:spcPct val="100000"/>
              </a:lnSpc>
              <a:spcBef>
                <a:spcPct val="30000"/>
              </a:spcBef>
              <a:buClrTx/>
              <a:buSzTx/>
              <a:buFont typeface="Times New Roman" panose="02020603050405020304" pitchFamily="18" charset="0"/>
              <a:buAutoNum type="arabicParenR"/>
            </a:pPr>
            <a:r>
              <a:rPr lang="it-IT" altLang="it-IT" sz="1600" dirty="0">
                <a:solidFill>
                  <a:schemeClr val="tx1"/>
                </a:solidFill>
                <a:latin typeface="Century Gothic" panose="020B0502020202020204" pitchFamily="34" charset="0"/>
                <a:ea typeface="Arial" panose="020B0604020202020204" pitchFamily="34" charset="0"/>
              </a:rPr>
              <a:t>Il ricorso al reddito operativo della gestione caratteristica richiede al denominatore la sola porzione del capitale investito relativo alla medesima gestione</a:t>
            </a:r>
          </a:p>
          <a:p>
            <a:pPr defTabSz="914400" eaLnBrk="1" hangingPunct="1">
              <a:lnSpc>
                <a:spcPct val="100000"/>
              </a:lnSpc>
              <a:spcBef>
                <a:spcPct val="30000"/>
              </a:spcBef>
              <a:buClrTx/>
              <a:buSzTx/>
              <a:buFont typeface="Times New Roman" panose="02020603050405020304" pitchFamily="18" charset="0"/>
              <a:buAutoNum type="arabicParenR"/>
            </a:pPr>
            <a:r>
              <a:rPr lang="it-IT" altLang="it-IT" sz="1600" dirty="0">
                <a:solidFill>
                  <a:schemeClr val="tx1"/>
                </a:solidFill>
                <a:latin typeface="Century Gothic" panose="020B0502020202020204" pitchFamily="34" charset="0"/>
                <a:ea typeface="Arial" panose="020B0604020202020204" pitchFamily="34" charset="0"/>
              </a:rPr>
              <a:t>Per analizzare la redditività della gestione operativa accessoria, occorre considerare il capitale investito nella gestione accessoria</a:t>
            </a:r>
          </a:p>
        </p:txBody>
      </p:sp>
    </p:spTree>
    <p:extLst>
      <p:ext uri="{BB962C8B-B14F-4D97-AF65-F5344CB8AC3E}">
        <p14:creationId xmlns:p14="http://schemas.microsoft.com/office/powerpoint/2010/main" val="3872959978"/>
      </p:ext>
    </p:extLst>
  </p:cSld>
  <p:clrMapOvr>
    <a:masterClrMapping/>
  </p:clrMapOvr>
  <p:transition>
    <p:strips dir="ld"/>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21">
            <a:extLst>
              <a:ext uri="{FF2B5EF4-FFF2-40B4-BE49-F238E27FC236}">
                <a16:creationId xmlns:a16="http://schemas.microsoft.com/office/drawing/2014/main" id="{656ED9F7-5965-B84B-BE2B-3BA039734A62}"/>
              </a:ext>
            </a:extLst>
          </p:cNvPr>
          <p:cNvSpPr>
            <a:spLocks noChangeArrowheads="1"/>
          </p:cNvSpPr>
          <p:nvPr/>
        </p:nvSpPr>
        <p:spPr bwMode="auto">
          <a:xfrm>
            <a:off x="322263" y="838200"/>
            <a:ext cx="8497887" cy="1344675"/>
          </a:xfrm>
          <a:prstGeom prst="rect">
            <a:avLst/>
          </a:prstGeom>
          <a:noFill/>
          <a:ln w="9525">
            <a:no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defTabSz="914400" eaLnBrk="1" hangingPunct="1">
              <a:lnSpc>
                <a:spcPts val="2000"/>
              </a:lnSpc>
              <a:buClrTx/>
              <a:buSzTx/>
            </a:pPr>
            <a:r>
              <a:rPr lang="it-IT" altLang="it-IT" sz="1600" dirty="0">
                <a:solidFill>
                  <a:schemeClr val="tx1"/>
                </a:solidFill>
                <a:latin typeface="Century Gothic" panose="020B0502020202020204" pitchFamily="34" charset="0"/>
                <a:ea typeface="Arial" panose="020B0604020202020204" pitchFamily="34" charset="0"/>
              </a:rPr>
              <a:t>Come detto per il ROE, ci sono 3 possibili momenti cui riferire la misura del capitale posta a denominatore del dato indicatore di redditività:</a:t>
            </a:r>
          </a:p>
          <a:p>
            <a:pPr defTabSz="914400" eaLnBrk="1" hangingPunct="1">
              <a:lnSpc>
                <a:spcPts val="2000"/>
              </a:lnSpc>
              <a:buClrTx/>
              <a:buSzTx/>
              <a:buFont typeface="Times New Roman" panose="02020603050405020304" pitchFamily="18" charset="0"/>
              <a:buAutoNum type="arabicParenR"/>
            </a:pPr>
            <a:r>
              <a:rPr lang="it-IT" altLang="it-IT" sz="1600" dirty="0">
                <a:solidFill>
                  <a:schemeClr val="tx1"/>
                </a:solidFill>
                <a:latin typeface="Century Gothic" panose="020B0502020202020204" pitchFamily="34" charset="0"/>
                <a:ea typeface="Arial" panose="020B0604020202020204" pitchFamily="34" charset="0"/>
              </a:rPr>
              <a:t>Valore al 1/1</a:t>
            </a:r>
          </a:p>
          <a:p>
            <a:pPr defTabSz="914400" eaLnBrk="1" hangingPunct="1">
              <a:lnSpc>
                <a:spcPts val="2000"/>
              </a:lnSpc>
              <a:buClrTx/>
              <a:buSzTx/>
              <a:buFont typeface="Times New Roman" panose="02020603050405020304" pitchFamily="18" charset="0"/>
              <a:buAutoNum type="arabicParenR"/>
            </a:pPr>
            <a:r>
              <a:rPr lang="it-IT" altLang="it-IT" sz="1600" dirty="0">
                <a:solidFill>
                  <a:schemeClr val="tx1"/>
                </a:solidFill>
                <a:latin typeface="Century Gothic" panose="020B0502020202020204" pitchFamily="34" charset="0"/>
                <a:ea typeface="Arial" panose="020B0604020202020204" pitchFamily="34" charset="0"/>
              </a:rPr>
              <a:t>Valore al 31/12</a:t>
            </a:r>
          </a:p>
          <a:p>
            <a:pPr defTabSz="914400" eaLnBrk="1" hangingPunct="1">
              <a:lnSpc>
                <a:spcPts val="2000"/>
              </a:lnSpc>
              <a:buClrTx/>
              <a:buSzTx/>
              <a:buFont typeface="Times New Roman" panose="02020603050405020304" pitchFamily="18" charset="0"/>
              <a:buAutoNum type="arabicParenR"/>
            </a:pPr>
            <a:r>
              <a:rPr lang="it-IT" altLang="it-IT" sz="1600" dirty="0">
                <a:solidFill>
                  <a:schemeClr val="tx1"/>
                </a:solidFill>
                <a:latin typeface="Century Gothic" panose="020B0502020202020204" pitchFamily="34" charset="0"/>
                <a:ea typeface="Arial" panose="020B0604020202020204" pitchFamily="34" charset="0"/>
              </a:rPr>
              <a:t>Valore medio</a:t>
            </a:r>
          </a:p>
        </p:txBody>
      </p:sp>
      <p:sp>
        <p:nvSpPr>
          <p:cNvPr id="10" name="Rettangolo 9">
            <a:extLst>
              <a:ext uri="{FF2B5EF4-FFF2-40B4-BE49-F238E27FC236}">
                <a16:creationId xmlns:a16="http://schemas.microsoft.com/office/drawing/2014/main" id="{CFEE4A54-EB0B-1C40-A084-B61CDD125AC4}"/>
              </a:ext>
            </a:extLst>
          </p:cNvPr>
          <p:cNvSpPr>
            <a:spLocks noChangeArrowheads="1"/>
          </p:cNvSpPr>
          <p:nvPr/>
        </p:nvSpPr>
        <p:spPr bwMode="auto">
          <a:xfrm>
            <a:off x="457200" y="2297113"/>
            <a:ext cx="1678665" cy="338554"/>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wrap="none">
            <a:spAutoFit/>
          </a:bodyPr>
          <a:lstStyle/>
          <a:p>
            <a:pPr marL="457200" indent="-457200" defTabSz="914400" hangingPunct="1">
              <a:lnSpc>
                <a:spcPct val="100000"/>
              </a:lnSpc>
              <a:spcBef>
                <a:spcPts val="0"/>
              </a:spcBef>
              <a:buClrTx/>
              <a:buSzTx/>
              <a:buFont typeface="Times New Roman" charset="0"/>
              <a:buNone/>
              <a:defRPr/>
            </a:pPr>
            <a:r>
              <a:rPr lang="it-IT" sz="1600" dirty="0">
                <a:solidFill>
                  <a:schemeClr val="tx1"/>
                </a:solidFill>
                <a:latin typeface="Century Gothic" panose="020B0502020202020204" pitchFamily="34" charset="0"/>
                <a:ea typeface="Arial" charset="0"/>
                <a:cs typeface="Times New Roman"/>
              </a:rPr>
              <a:t>Valore al 31/12</a:t>
            </a:r>
          </a:p>
        </p:txBody>
      </p:sp>
      <p:sp>
        <p:nvSpPr>
          <p:cNvPr id="25608" name="CasellaDiTesto 10">
            <a:extLst>
              <a:ext uri="{FF2B5EF4-FFF2-40B4-BE49-F238E27FC236}">
                <a16:creationId xmlns:a16="http://schemas.microsoft.com/office/drawing/2014/main" id="{F0F3102C-1996-3B4F-BC8D-21242B63A44B}"/>
              </a:ext>
            </a:extLst>
          </p:cNvPr>
          <p:cNvSpPr txBox="1">
            <a:spLocks noChangeArrowheads="1"/>
          </p:cNvSpPr>
          <p:nvPr/>
        </p:nvSpPr>
        <p:spPr bwMode="auto">
          <a:xfrm>
            <a:off x="2209800" y="2179638"/>
            <a:ext cx="6705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r>
              <a:rPr lang="it-IT" altLang="it-IT" sz="1600">
                <a:solidFill>
                  <a:schemeClr val="tx1"/>
                </a:solidFill>
                <a:latin typeface="Century Gothic" panose="020B0502020202020204" pitchFamily="34" charset="0"/>
                <a:cs typeface="Times New Roman" panose="02020603050405020304" pitchFamily="18" charset="0"/>
              </a:rPr>
              <a:t>Ipotesi ricorrente nella prassi, ma sconsigliabile quando il capitale investito nell’anno ha subito notevoli variazioni.</a:t>
            </a:r>
          </a:p>
          <a:p>
            <a:pPr eaLnBrk="1"/>
            <a:r>
              <a:rPr lang="it-IT" altLang="it-IT" sz="1600">
                <a:solidFill>
                  <a:schemeClr val="tx1"/>
                </a:solidFill>
                <a:latin typeface="Century Gothic" panose="020B0502020202020204" pitchFamily="34" charset="0"/>
                <a:cs typeface="Times New Roman" panose="02020603050405020304" pitchFamily="18" charset="0"/>
              </a:rPr>
              <a:t>In questi casi si ricorre spesso al:</a:t>
            </a:r>
          </a:p>
        </p:txBody>
      </p:sp>
      <p:sp>
        <p:nvSpPr>
          <p:cNvPr id="12" name="Rettangolo 11">
            <a:extLst>
              <a:ext uri="{FF2B5EF4-FFF2-40B4-BE49-F238E27FC236}">
                <a16:creationId xmlns:a16="http://schemas.microsoft.com/office/drawing/2014/main" id="{FD86AAE2-08D8-6D4A-9E73-7402D4CE842E}"/>
              </a:ext>
            </a:extLst>
          </p:cNvPr>
          <p:cNvSpPr>
            <a:spLocks noChangeArrowheads="1"/>
          </p:cNvSpPr>
          <p:nvPr/>
        </p:nvSpPr>
        <p:spPr bwMode="auto">
          <a:xfrm>
            <a:off x="457200" y="3363913"/>
            <a:ext cx="1539204" cy="338554"/>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wrap="none">
            <a:spAutoFit/>
          </a:bodyPr>
          <a:lstStyle/>
          <a:p>
            <a:pPr marL="457200" indent="-457200" defTabSz="914400" hangingPunct="1">
              <a:lnSpc>
                <a:spcPct val="100000"/>
              </a:lnSpc>
              <a:spcBef>
                <a:spcPts val="0"/>
              </a:spcBef>
              <a:buClrTx/>
              <a:buSzTx/>
              <a:buFont typeface="Times New Roman" charset="0"/>
              <a:buNone/>
              <a:defRPr/>
            </a:pPr>
            <a:r>
              <a:rPr lang="it-IT" sz="1600" dirty="0">
                <a:solidFill>
                  <a:schemeClr val="tx1"/>
                </a:solidFill>
                <a:latin typeface="Century Gothic" panose="020B0502020202020204" pitchFamily="34" charset="0"/>
                <a:ea typeface="Arial" charset="0"/>
                <a:cs typeface="Times New Roman"/>
              </a:rPr>
              <a:t>Valore medio</a:t>
            </a:r>
          </a:p>
        </p:txBody>
      </p:sp>
      <p:cxnSp>
        <p:nvCxnSpPr>
          <p:cNvPr id="25610" name="Connettore 4 15">
            <a:extLst>
              <a:ext uri="{FF2B5EF4-FFF2-40B4-BE49-F238E27FC236}">
                <a16:creationId xmlns:a16="http://schemas.microsoft.com/office/drawing/2014/main" id="{DB6FE905-D7AF-CF41-82D9-1097124B18C8}"/>
              </a:ext>
            </a:extLst>
          </p:cNvPr>
          <p:cNvCxnSpPr>
            <a:cxnSpLocks noChangeShapeType="1"/>
            <a:stCxn id="25608" idx="2"/>
            <a:endCxn id="12" idx="0"/>
          </p:cNvCxnSpPr>
          <p:nvPr/>
        </p:nvCxnSpPr>
        <p:spPr bwMode="auto">
          <a:xfrm rot="5400000">
            <a:off x="3218062" y="1019375"/>
            <a:ext cx="353278" cy="4335798"/>
          </a:xfrm>
          <a:prstGeom prst="bentConnector3">
            <a:avLst>
              <a:gd name="adj1" fmla="val 50000"/>
            </a:avLst>
          </a:prstGeom>
          <a:noFill/>
          <a:ln w="9525">
            <a:solidFill>
              <a:schemeClr val="tx1"/>
            </a:solidFill>
            <a:round/>
            <a:headEnd/>
            <a:tailEnd type="arrow" w="med" len="med"/>
          </a:ln>
        </p:spPr>
      </p:cxnSp>
      <p:sp>
        <p:nvSpPr>
          <p:cNvPr id="25611" name="CasellaDiTesto 18">
            <a:extLst>
              <a:ext uri="{FF2B5EF4-FFF2-40B4-BE49-F238E27FC236}">
                <a16:creationId xmlns:a16="http://schemas.microsoft.com/office/drawing/2014/main" id="{6CBBD69A-3D46-644E-A0D8-CDAEBB5A063F}"/>
              </a:ext>
            </a:extLst>
          </p:cNvPr>
          <p:cNvSpPr txBox="1">
            <a:spLocks noChangeArrowheads="1"/>
          </p:cNvSpPr>
          <p:nvPr/>
        </p:nvSpPr>
        <p:spPr bwMode="auto">
          <a:xfrm>
            <a:off x="2209800" y="3276600"/>
            <a:ext cx="6629400" cy="1310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863"/>
              </a:lnSpc>
            </a:pPr>
            <a:r>
              <a:rPr lang="it-IT" altLang="it-IT" sz="1600">
                <a:solidFill>
                  <a:schemeClr val="tx1"/>
                </a:solidFill>
                <a:latin typeface="Century Gothic" panose="020B0502020202020204" pitchFamily="34" charset="0"/>
                <a:cs typeface="Times New Roman" panose="02020603050405020304" pitchFamily="18" charset="0"/>
              </a:rPr>
              <a:t>Usato in presenza di rilevanti variazioni del CI. In questi casi, una soluzione alternativa più indicativa rispetto al valore medio è data dal calcolo di due serie di indicatori di redditività, sia con i valori iniziali che con quelli finali del CI (meglio se rappresentati in una serie storica, per mettere in evidenza il trend).</a:t>
            </a:r>
          </a:p>
        </p:txBody>
      </p:sp>
      <p:sp>
        <p:nvSpPr>
          <p:cNvPr id="20" name="Rettangolo 19">
            <a:extLst>
              <a:ext uri="{FF2B5EF4-FFF2-40B4-BE49-F238E27FC236}">
                <a16:creationId xmlns:a16="http://schemas.microsoft.com/office/drawing/2014/main" id="{91CF4AD5-087A-1846-8423-BE3F0FEA9FB4}"/>
              </a:ext>
            </a:extLst>
          </p:cNvPr>
          <p:cNvSpPr>
            <a:spLocks noChangeArrowheads="1"/>
          </p:cNvSpPr>
          <p:nvPr/>
        </p:nvSpPr>
        <p:spPr bwMode="auto">
          <a:xfrm>
            <a:off x="381000" y="4724400"/>
            <a:ext cx="1451038" cy="338554"/>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wrap="none">
            <a:spAutoFit/>
          </a:bodyPr>
          <a:lstStyle/>
          <a:p>
            <a:pPr marL="457200" indent="-457200" defTabSz="914400" hangingPunct="1">
              <a:lnSpc>
                <a:spcPct val="100000"/>
              </a:lnSpc>
              <a:spcBef>
                <a:spcPts val="0"/>
              </a:spcBef>
              <a:buClrTx/>
              <a:buSzTx/>
              <a:buFont typeface="Times New Roman" charset="0"/>
              <a:buNone/>
              <a:defRPr/>
            </a:pPr>
            <a:r>
              <a:rPr lang="it-IT" sz="1600" dirty="0">
                <a:solidFill>
                  <a:schemeClr val="tx1"/>
                </a:solidFill>
                <a:latin typeface="Century Gothic" panose="020B0502020202020204" pitchFamily="34" charset="0"/>
                <a:ea typeface="Arial" charset="0"/>
                <a:cs typeface="Times New Roman"/>
              </a:rPr>
              <a:t>Valore al </a:t>
            </a:r>
            <a:r>
              <a:rPr lang="it-IT" sz="1600" dirty="0" err="1">
                <a:solidFill>
                  <a:schemeClr val="tx1"/>
                </a:solidFill>
                <a:latin typeface="Century Gothic" panose="020B0502020202020204" pitchFamily="34" charset="0"/>
                <a:ea typeface="Arial" charset="0"/>
                <a:cs typeface="Times New Roman"/>
              </a:rPr>
              <a:t>1</a:t>
            </a:r>
            <a:r>
              <a:rPr lang="it-IT" sz="1600" dirty="0">
                <a:solidFill>
                  <a:schemeClr val="tx1"/>
                </a:solidFill>
                <a:latin typeface="Century Gothic" panose="020B0502020202020204" pitchFamily="34" charset="0"/>
                <a:ea typeface="Arial" charset="0"/>
                <a:cs typeface="Times New Roman"/>
              </a:rPr>
              <a:t>/</a:t>
            </a:r>
            <a:r>
              <a:rPr lang="it-IT" sz="1600" dirty="0" err="1">
                <a:solidFill>
                  <a:schemeClr val="tx1"/>
                </a:solidFill>
                <a:latin typeface="Century Gothic" panose="020B0502020202020204" pitchFamily="34" charset="0"/>
                <a:ea typeface="Arial" charset="0"/>
                <a:cs typeface="Times New Roman"/>
              </a:rPr>
              <a:t>1</a:t>
            </a:r>
            <a:endParaRPr lang="it-IT" sz="1600" dirty="0">
              <a:solidFill>
                <a:schemeClr val="tx1"/>
              </a:solidFill>
              <a:latin typeface="Century Gothic" panose="020B0502020202020204" pitchFamily="34" charset="0"/>
              <a:ea typeface="Arial" charset="0"/>
              <a:cs typeface="Times New Roman"/>
            </a:endParaRPr>
          </a:p>
        </p:txBody>
      </p:sp>
      <p:sp>
        <p:nvSpPr>
          <p:cNvPr id="25613" name="CasellaDiTesto 20">
            <a:extLst>
              <a:ext uri="{FF2B5EF4-FFF2-40B4-BE49-F238E27FC236}">
                <a16:creationId xmlns:a16="http://schemas.microsoft.com/office/drawing/2014/main" id="{35F6000D-E07B-C246-A12C-BED94EBA006A}"/>
              </a:ext>
            </a:extLst>
          </p:cNvPr>
          <p:cNvSpPr txBox="1">
            <a:spLocks noChangeArrowheads="1"/>
          </p:cNvSpPr>
          <p:nvPr/>
        </p:nvSpPr>
        <p:spPr bwMode="auto">
          <a:xfrm>
            <a:off x="2209800" y="4648200"/>
            <a:ext cx="6629400" cy="2041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863"/>
              </a:lnSpc>
            </a:pPr>
            <a:r>
              <a:rPr lang="it-IT" altLang="it-IT" sz="1600">
                <a:solidFill>
                  <a:schemeClr val="tx1"/>
                </a:solidFill>
                <a:latin typeface="Century Gothic" panose="020B0502020202020204" pitchFamily="34" charset="0"/>
                <a:cs typeface="Times New Roman" panose="02020603050405020304" pitchFamily="18" charset="0"/>
              </a:rPr>
              <a:t>Soluzione che consente di ben rappresentare il rapporto tra il reddito operativo e il capitale che ha contributo alla sua formazione.</a:t>
            </a:r>
          </a:p>
          <a:p>
            <a:pPr algn="just" eaLnBrk="1">
              <a:lnSpc>
                <a:spcPts val="1863"/>
              </a:lnSpc>
            </a:pPr>
            <a:r>
              <a:rPr lang="it-IT" altLang="it-IT" sz="1600">
                <a:solidFill>
                  <a:schemeClr val="tx1"/>
                </a:solidFill>
                <a:latin typeface="Century Gothic" panose="020B0502020202020204" pitchFamily="34" charset="0"/>
                <a:cs typeface="Times New Roman" panose="02020603050405020304" pitchFamily="18" charset="0"/>
              </a:rPr>
              <a:t>Considerando, infatti, il valore finale, un impianto acquistato al termine dell’anno T2, che entra pertanto nel CI finale, sarebbe accostato al reddito operativo dell’esercizio T2 senza aver dato un reale contributo a determinarlo (al contrario escludendo gli impianti ceduti a fine esercizio …)</a:t>
            </a:r>
          </a:p>
        </p:txBody>
      </p:sp>
      <p:sp>
        <p:nvSpPr>
          <p:cNvPr id="17" name="Rettangolo 16">
            <a:extLst>
              <a:ext uri="{FF2B5EF4-FFF2-40B4-BE49-F238E27FC236}">
                <a16:creationId xmlns:a16="http://schemas.microsoft.com/office/drawing/2014/main" id="{8BD39237-26CE-E541-9503-2A46C1387BEA}"/>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sz="1600" b="1" cap="all" dirty="0">
                <a:solidFill>
                  <a:srgbClr val="002060"/>
                </a:solidFill>
                <a:latin typeface="Century Gothic" panose="020B0502020202020204" pitchFamily="34" charset="0"/>
              </a:rPr>
              <a:t>R.O.I.: QUESTIONI DI SIGNIFICATIVITÀ DEI SUOI ELEMENTI DI CALCOLO</a:t>
            </a:r>
          </a:p>
        </p:txBody>
      </p:sp>
      <p:sp>
        <p:nvSpPr>
          <p:cNvPr id="19" name="Rettangolo 18">
            <a:extLst>
              <a:ext uri="{FF2B5EF4-FFF2-40B4-BE49-F238E27FC236}">
                <a16:creationId xmlns:a16="http://schemas.microsoft.com/office/drawing/2014/main" id="{995F2831-4F4E-5A4B-9EC7-B30C864AF30D}"/>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1" name="Segnaposto numero diapositiva 3">
            <a:extLst>
              <a:ext uri="{FF2B5EF4-FFF2-40B4-BE49-F238E27FC236}">
                <a16:creationId xmlns:a16="http://schemas.microsoft.com/office/drawing/2014/main" id="{ADD263CE-90BF-7247-AAB8-F6A0E8A6C238}"/>
              </a:ext>
            </a:extLst>
          </p:cNvPr>
          <p:cNvSpPr txBox="1">
            <a:spLocks/>
          </p:cNvSpPr>
          <p:nvPr/>
        </p:nvSpPr>
        <p:spPr>
          <a:xfrm>
            <a:off x="8623002" y="51736"/>
            <a:ext cx="520996" cy="365125"/>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124</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328797623"/>
      </p:ext>
    </p:extLst>
  </p:cSld>
  <p:clrMapOvr>
    <a:masterClrMapping/>
  </p:clrMapOvr>
  <p:transition>
    <p:strips dir="ld"/>
  </p:transition>
</p:sld>
</file>

<file path=ppt/slides/slide1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125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La scomposizione del </a:t>
            </a:r>
            <a:r>
              <a:rPr lang="it-IT" b="1" cap="all" dirty="0" err="1">
                <a:solidFill>
                  <a:srgbClr val="002060"/>
                </a:solidFill>
                <a:latin typeface="Century Gothic" panose="020B0502020202020204" pitchFamily="34" charset="0"/>
              </a:rPr>
              <a:t>R.O.i</a:t>
            </a:r>
            <a:r>
              <a:rPr lang="it-IT" b="1" cap="all" dirty="0">
                <a:solidFill>
                  <a:srgbClr val="002060"/>
                </a:solidFill>
                <a:latin typeface="Century Gothic" panose="020B0502020202020204" pitchFamily="34" charset="0"/>
              </a:rPr>
              <a:t>. (</a:t>
            </a:r>
            <a:r>
              <a:rPr lang="it-IT" b="1" cap="all" dirty="0" err="1">
                <a:solidFill>
                  <a:srgbClr val="002060"/>
                </a:solidFill>
                <a:latin typeface="Century Gothic" panose="020B0502020202020204" pitchFamily="34" charset="0"/>
              </a:rPr>
              <a:t>return</a:t>
            </a:r>
            <a:r>
              <a:rPr lang="it-IT" b="1" cap="all" dirty="0">
                <a:solidFill>
                  <a:srgbClr val="002060"/>
                </a:solidFill>
                <a:latin typeface="Century Gothic" panose="020B0502020202020204" pitchFamily="34" charset="0"/>
              </a:rPr>
              <a:t> on investment)</a:t>
            </a:r>
          </a:p>
        </p:txBody>
      </p:sp>
      <p:graphicFrame>
        <p:nvGraphicFramePr>
          <p:cNvPr id="12" name="Group 31">
            <a:extLst>
              <a:ext uri="{FF2B5EF4-FFF2-40B4-BE49-F238E27FC236}">
                <a16:creationId xmlns:a16="http://schemas.microsoft.com/office/drawing/2014/main" id="{F4069B38-0460-402E-8BFA-547D88E08AF4}"/>
              </a:ext>
            </a:extLst>
          </p:cNvPr>
          <p:cNvGraphicFramePr>
            <a:graphicFrameLocks/>
          </p:cNvGraphicFramePr>
          <p:nvPr>
            <p:extLst>
              <p:ext uri="{D42A27DB-BD31-4B8C-83A1-F6EECF244321}">
                <p14:modId xmlns:p14="http://schemas.microsoft.com/office/powerpoint/2010/main" val="853346166"/>
              </p:ext>
            </p:extLst>
          </p:nvPr>
        </p:nvGraphicFramePr>
        <p:xfrm>
          <a:off x="1187450" y="2170113"/>
          <a:ext cx="6731581" cy="866458"/>
        </p:xfrm>
        <a:graphic>
          <a:graphicData uri="http://schemas.openxmlformats.org/drawingml/2006/table">
            <a:tbl>
              <a:tblPr>
                <a:tableStyleId>{08FB837D-C827-4EFA-A057-4D05807E0F7C}</a:tableStyleId>
              </a:tblPr>
              <a:tblGrid>
                <a:gridCol w="1287463">
                  <a:extLst>
                    <a:ext uri="{9D8B030D-6E8A-4147-A177-3AD203B41FA5}">
                      <a16:colId xmlns:a16="http://schemas.microsoft.com/office/drawing/2014/main" val="2761205544"/>
                    </a:ext>
                  </a:extLst>
                </a:gridCol>
                <a:gridCol w="1566862">
                  <a:extLst>
                    <a:ext uri="{9D8B030D-6E8A-4147-A177-3AD203B41FA5}">
                      <a16:colId xmlns:a16="http://schemas.microsoft.com/office/drawing/2014/main" val="2908908926"/>
                    </a:ext>
                  </a:extLst>
                </a:gridCol>
                <a:gridCol w="511175">
                  <a:extLst>
                    <a:ext uri="{9D8B030D-6E8A-4147-A177-3AD203B41FA5}">
                      <a16:colId xmlns:a16="http://schemas.microsoft.com/office/drawing/2014/main" val="709518604"/>
                    </a:ext>
                  </a:extLst>
                </a:gridCol>
                <a:gridCol w="1651000">
                  <a:extLst>
                    <a:ext uri="{9D8B030D-6E8A-4147-A177-3AD203B41FA5}">
                      <a16:colId xmlns:a16="http://schemas.microsoft.com/office/drawing/2014/main" val="977428222"/>
                    </a:ext>
                  </a:extLst>
                </a:gridCol>
                <a:gridCol w="361950">
                  <a:extLst>
                    <a:ext uri="{9D8B030D-6E8A-4147-A177-3AD203B41FA5}">
                      <a16:colId xmlns:a16="http://schemas.microsoft.com/office/drawing/2014/main" val="682338489"/>
                    </a:ext>
                  </a:extLst>
                </a:gridCol>
                <a:gridCol w="1147763">
                  <a:extLst>
                    <a:ext uri="{9D8B030D-6E8A-4147-A177-3AD203B41FA5}">
                      <a16:colId xmlns:a16="http://schemas.microsoft.com/office/drawing/2014/main" val="3970653145"/>
                    </a:ext>
                  </a:extLst>
                </a:gridCol>
                <a:gridCol w="205368">
                  <a:extLst>
                    <a:ext uri="{9D8B030D-6E8A-4147-A177-3AD203B41FA5}">
                      <a16:colId xmlns:a16="http://schemas.microsoft.com/office/drawing/2014/main" val="1310707699"/>
                    </a:ext>
                  </a:extLst>
                </a:gridCol>
              </a:tblGrid>
              <a:tr h="273050">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dirty="0">
                          <a:ln>
                            <a:noFill/>
                          </a:ln>
                          <a:solidFill>
                            <a:schemeClr val="tx1">
                              <a:lumMod val="75000"/>
                              <a:lumOff val="25000"/>
                            </a:schemeClr>
                          </a:solidFill>
                          <a:effectLst/>
                          <a:latin typeface="Century Gothic" panose="020B0502020202020204" pitchFamily="34" charset="0"/>
                        </a:rPr>
                        <a:t>R.O.I. =</a:t>
                      </a:r>
                      <a:endParaRPr kumimoji="0" lang="it-IT" altLang="it-IT" sz="19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dirty="0">
                          <a:ln>
                            <a:noFill/>
                          </a:ln>
                          <a:solidFill>
                            <a:schemeClr val="tx1">
                              <a:lumMod val="75000"/>
                              <a:lumOff val="25000"/>
                            </a:schemeClr>
                          </a:solidFill>
                          <a:effectLst/>
                          <a:latin typeface="Century Gothic" panose="020B0502020202020204" pitchFamily="34" charset="0"/>
                        </a:rPr>
                        <a:t>EBIT</a:t>
                      </a:r>
                      <a:endParaRPr kumimoji="0" lang="it-IT" altLang="it-IT" sz="19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EBIT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dirty="0">
                          <a:ln>
                            <a:noFill/>
                          </a:ln>
                          <a:solidFill>
                            <a:schemeClr val="tx1">
                              <a:lumMod val="75000"/>
                              <a:lumOff val="25000"/>
                            </a:schemeClr>
                          </a:solidFill>
                          <a:effectLst/>
                          <a:latin typeface="Century Gothic" panose="020B0502020202020204" pitchFamily="34" charset="0"/>
                        </a:rPr>
                        <a:t>x</a:t>
                      </a:r>
                      <a:endParaRPr kumimoji="0" lang="it-IT" altLang="it-IT" sz="19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V</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900" b="0" i="0" u="none" strike="noStrike" cap="none" normalizeH="0" baseline="0">
                        <a:ln>
                          <a:noFill/>
                        </a:ln>
                        <a:solidFill>
                          <a:schemeClr val="tx1"/>
                        </a:solidFill>
                        <a:effectLst/>
                        <a:latin typeface="Book Antiqua" panose="02040602050305030304" pitchFamily="18" charset="0"/>
                        <a:cs typeface="Lucida Sans Unicode" panose="020B0602030504020204" pitchFamily="34" charset="0"/>
                      </a:endParaRPr>
                    </a:p>
                  </a:txBody>
                  <a:tcPr marL="89984" marR="89984" marT="0" marB="0" anchor="ctr" horzOverflow="overflow">
                    <a:lnL w="6350" cap="flat" cmpd="sng" algn="ctr">
                      <a:noFill/>
                      <a:prstDash val="solid"/>
                      <a:miter lim="800000"/>
                    </a:lnL>
                  </a:tcPr>
                </a:tc>
                <a:extLst>
                  <a:ext uri="{0D108BD9-81ED-4DB2-BD59-A6C34878D82A}">
                    <a16:rowId xmlns:a16="http://schemas.microsoft.com/office/drawing/2014/main" val="3795603910"/>
                  </a:ext>
                </a:extLst>
              </a:tr>
              <a:tr h="320675">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dirty="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dirty="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1952045432"/>
                  </a:ext>
                </a:extLst>
              </a:tr>
              <a:tr h="180975">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CI</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dirty="0">
                          <a:ln>
                            <a:noFill/>
                          </a:ln>
                          <a:solidFill>
                            <a:schemeClr val="tx1">
                              <a:lumMod val="75000"/>
                              <a:lumOff val="25000"/>
                            </a:schemeClr>
                          </a:solidFill>
                          <a:effectLst/>
                          <a:latin typeface="Century Gothic" panose="020B0502020202020204" pitchFamily="34" charset="0"/>
                        </a:rPr>
                        <a:t>V</a:t>
                      </a:r>
                      <a:endParaRPr kumimoji="0" lang="it-IT" altLang="it-IT" sz="19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dirty="0">
                          <a:ln>
                            <a:noFill/>
                          </a:ln>
                          <a:solidFill>
                            <a:schemeClr val="tx1">
                              <a:lumMod val="75000"/>
                              <a:lumOff val="25000"/>
                            </a:schemeClr>
                          </a:solidFill>
                          <a:effectLst/>
                          <a:latin typeface="Century Gothic" panose="020B0502020202020204" pitchFamily="34" charset="0"/>
                        </a:rPr>
                        <a:t>CI</a:t>
                      </a:r>
                      <a:endParaRPr kumimoji="0" lang="it-IT" altLang="it-IT" sz="19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1082023375"/>
                  </a:ext>
                </a:extLst>
              </a:tr>
            </a:tbl>
          </a:graphicData>
        </a:graphic>
      </p:graphicFrame>
      <p:sp>
        <p:nvSpPr>
          <p:cNvPr id="13" name="Rectangle 24">
            <a:extLst>
              <a:ext uri="{FF2B5EF4-FFF2-40B4-BE49-F238E27FC236}">
                <a16:creationId xmlns:a16="http://schemas.microsoft.com/office/drawing/2014/main" id="{12850277-426F-4A4E-B050-645C668711D9}"/>
              </a:ext>
            </a:extLst>
          </p:cNvPr>
          <p:cNvSpPr>
            <a:spLocks noChangeArrowheads="1"/>
          </p:cNvSpPr>
          <p:nvPr/>
        </p:nvSpPr>
        <p:spPr bwMode="auto">
          <a:xfrm>
            <a:off x="323850" y="3500438"/>
            <a:ext cx="8496300" cy="228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100000"/>
              </a:lnSpc>
              <a:spcBef>
                <a:spcPct val="50000"/>
              </a:spcBef>
              <a:buFont typeface="Wingdings" panose="05000000000000000000" pitchFamily="2" charset="2"/>
              <a:buNone/>
            </a:pPr>
            <a:r>
              <a:rPr lang="it-IT" altLang="it-IT" sz="1900" dirty="0">
                <a:solidFill>
                  <a:schemeClr val="tx1">
                    <a:lumMod val="75000"/>
                    <a:lumOff val="25000"/>
                  </a:schemeClr>
                </a:solidFill>
                <a:latin typeface="Century Gothic" panose="020B0502020202020204" pitchFamily="34" charset="0"/>
              </a:rPr>
              <a:t>La prima frazione esprime l’indice di redditività delle vendite (</a:t>
            </a:r>
            <a:r>
              <a:rPr lang="it-IT" altLang="it-IT" sz="1900" i="1" dirty="0">
                <a:solidFill>
                  <a:schemeClr val="tx1">
                    <a:lumMod val="75000"/>
                    <a:lumOff val="25000"/>
                  </a:schemeClr>
                </a:solidFill>
                <a:latin typeface="Century Gothic" panose="020B0502020202020204" pitchFamily="34" charset="0"/>
              </a:rPr>
              <a:t>Return on sales</a:t>
            </a:r>
            <a:r>
              <a:rPr lang="it-IT" altLang="it-IT" sz="1900" dirty="0">
                <a:solidFill>
                  <a:schemeClr val="tx1">
                    <a:lumMod val="75000"/>
                    <a:lumOff val="25000"/>
                  </a:schemeClr>
                </a:solidFill>
                <a:latin typeface="Century Gothic" panose="020B0502020202020204" pitchFamily="34" charset="0"/>
              </a:rPr>
              <a:t> - ROS), ovvero quanto le vendite effettuate nell’esercizio hanno reso, in termini di redditività operativa (%).</a:t>
            </a:r>
          </a:p>
          <a:p>
            <a:pPr algn="just" eaLnBrk="1">
              <a:lnSpc>
                <a:spcPct val="100000"/>
              </a:lnSpc>
              <a:spcBef>
                <a:spcPct val="50000"/>
              </a:spcBef>
              <a:buFont typeface="Wingdings" panose="05000000000000000000" pitchFamily="2" charset="2"/>
              <a:buNone/>
            </a:pPr>
            <a:r>
              <a:rPr lang="it-IT" altLang="it-IT" sz="1900" dirty="0">
                <a:solidFill>
                  <a:schemeClr val="tx1">
                    <a:lumMod val="75000"/>
                    <a:lumOff val="25000"/>
                  </a:schemeClr>
                </a:solidFill>
                <a:latin typeface="Century Gothic" panose="020B0502020202020204" pitchFamily="34" charset="0"/>
              </a:rPr>
              <a:t>La seconda frazione esprime il Capital turnover (Total assets turnover) o tasso di rotazione del capitale investito (indice di </a:t>
            </a:r>
            <a:r>
              <a:rPr lang="it-IT" altLang="it-IT" sz="1900" b="1" dirty="0">
                <a:solidFill>
                  <a:schemeClr val="tx1">
                    <a:lumMod val="75000"/>
                    <a:lumOff val="25000"/>
                  </a:schemeClr>
                </a:solidFill>
                <a:latin typeface="Century Gothic" panose="020B0502020202020204" pitchFamily="34" charset="0"/>
              </a:rPr>
              <a:t>produttività</a:t>
            </a:r>
            <a:r>
              <a:rPr lang="it-IT" altLang="it-IT" sz="1900" dirty="0">
                <a:solidFill>
                  <a:schemeClr val="tx1">
                    <a:lumMod val="75000"/>
                    <a:lumOff val="25000"/>
                  </a:schemeClr>
                </a:solidFill>
                <a:latin typeface="Century Gothic" panose="020B0502020202020204" pitchFamily="34" charset="0"/>
              </a:rPr>
              <a:t> del capitale investito), espressione di quanto questo è stato in grado di produrre ricavi nel corso del periodo esaminato.</a:t>
            </a:r>
          </a:p>
        </p:txBody>
      </p:sp>
      <p:sp>
        <p:nvSpPr>
          <p:cNvPr id="14" name="Rectangle 26">
            <a:extLst>
              <a:ext uri="{FF2B5EF4-FFF2-40B4-BE49-F238E27FC236}">
                <a16:creationId xmlns:a16="http://schemas.microsoft.com/office/drawing/2014/main" id="{70A68892-1A54-44D1-9DEB-C09D9299A3B0}"/>
              </a:ext>
            </a:extLst>
          </p:cNvPr>
          <p:cNvSpPr>
            <a:spLocks noChangeArrowheads="1"/>
          </p:cNvSpPr>
          <p:nvPr/>
        </p:nvSpPr>
        <p:spPr bwMode="auto">
          <a:xfrm>
            <a:off x="323850" y="981075"/>
            <a:ext cx="8496300" cy="95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914400" eaLnBrk="1" hangingPunct="1">
              <a:lnSpc>
                <a:spcPct val="100000"/>
              </a:lnSpc>
              <a:spcBef>
                <a:spcPct val="50000"/>
              </a:spcBef>
              <a:buClrTx/>
              <a:buSzTx/>
              <a:buFontTx/>
              <a:buNone/>
            </a:pPr>
            <a:r>
              <a:rPr lang="it-IT" altLang="it-IT" sz="1900">
                <a:solidFill>
                  <a:schemeClr val="tx1">
                    <a:lumMod val="75000"/>
                    <a:lumOff val="25000"/>
                  </a:schemeClr>
                </a:solidFill>
                <a:latin typeface="Century Gothic" panose="020B0502020202020204" pitchFamily="34" charset="0"/>
                <a:cs typeface="Arial" panose="020B0604020202020204" pitchFamily="34" charset="0"/>
              </a:rPr>
              <a:t>Moltiplicando numeratore e denominatore della formula del ROI per l’importo delle vendite ottenute nell’esercizio (V), possiamo ottenere la seguente formula:</a:t>
            </a:r>
          </a:p>
        </p:txBody>
      </p:sp>
    </p:spTree>
    <p:extLst>
      <p:ext uri="{BB962C8B-B14F-4D97-AF65-F5344CB8AC3E}">
        <p14:creationId xmlns:p14="http://schemas.microsoft.com/office/powerpoint/2010/main" val="1218788554"/>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126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La scomposizione del </a:t>
            </a:r>
            <a:r>
              <a:rPr lang="it-IT" b="1" cap="all" dirty="0" err="1">
                <a:solidFill>
                  <a:srgbClr val="002060"/>
                </a:solidFill>
                <a:latin typeface="Century Gothic" panose="020B0502020202020204" pitchFamily="34" charset="0"/>
              </a:rPr>
              <a:t>R.O.i</a:t>
            </a:r>
            <a:r>
              <a:rPr lang="it-IT" b="1" cap="all" dirty="0">
                <a:solidFill>
                  <a:srgbClr val="002060"/>
                </a:solidFill>
                <a:latin typeface="Century Gothic" panose="020B0502020202020204" pitchFamily="34" charset="0"/>
              </a:rPr>
              <a:t>. (</a:t>
            </a:r>
            <a:r>
              <a:rPr lang="it-IT" b="1" cap="all" dirty="0" err="1">
                <a:solidFill>
                  <a:srgbClr val="002060"/>
                </a:solidFill>
                <a:latin typeface="Century Gothic" panose="020B0502020202020204" pitchFamily="34" charset="0"/>
              </a:rPr>
              <a:t>return</a:t>
            </a:r>
            <a:r>
              <a:rPr lang="it-IT" b="1" cap="all" dirty="0">
                <a:solidFill>
                  <a:srgbClr val="002060"/>
                </a:solidFill>
                <a:latin typeface="Century Gothic" panose="020B0502020202020204" pitchFamily="34" charset="0"/>
              </a:rPr>
              <a:t> on investment)</a:t>
            </a:r>
          </a:p>
        </p:txBody>
      </p:sp>
      <p:graphicFrame>
        <p:nvGraphicFramePr>
          <p:cNvPr id="8" name="Group 2">
            <a:extLst>
              <a:ext uri="{FF2B5EF4-FFF2-40B4-BE49-F238E27FC236}">
                <a16:creationId xmlns:a16="http://schemas.microsoft.com/office/drawing/2014/main" id="{37FF631E-CC0A-49E5-80F5-F217E701075B}"/>
              </a:ext>
            </a:extLst>
          </p:cNvPr>
          <p:cNvGraphicFramePr>
            <a:graphicFrameLocks/>
          </p:cNvGraphicFramePr>
          <p:nvPr>
            <p:extLst>
              <p:ext uri="{D42A27DB-BD31-4B8C-83A1-F6EECF244321}">
                <p14:modId xmlns:p14="http://schemas.microsoft.com/office/powerpoint/2010/main" val="2270061423"/>
              </p:ext>
            </p:extLst>
          </p:nvPr>
        </p:nvGraphicFramePr>
        <p:xfrm>
          <a:off x="1023258" y="2764631"/>
          <a:ext cx="6870700" cy="1039813"/>
        </p:xfrm>
        <a:graphic>
          <a:graphicData uri="http://schemas.openxmlformats.org/drawingml/2006/table">
            <a:tbl>
              <a:tblPr>
                <a:tableStyleId>{775DCB02-9BB8-47FD-8907-85C794F793BA}</a:tableStyleId>
              </a:tblPr>
              <a:tblGrid>
                <a:gridCol w="1231900">
                  <a:extLst>
                    <a:ext uri="{9D8B030D-6E8A-4147-A177-3AD203B41FA5}">
                      <a16:colId xmlns:a16="http://schemas.microsoft.com/office/drawing/2014/main" val="264259290"/>
                    </a:ext>
                  </a:extLst>
                </a:gridCol>
                <a:gridCol w="1357313">
                  <a:extLst>
                    <a:ext uri="{9D8B030D-6E8A-4147-A177-3AD203B41FA5}">
                      <a16:colId xmlns:a16="http://schemas.microsoft.com/office/drawing/2014/main" val="808735829"/>
                    </a:ext>
                  </a:extLst>
                </a:gridCol>
                <a:gridCol w="312737">
                  <a:extLst>
                    <a:ext uri="{9D8B030D-6E8A-4147-A177-3AD203B41FA5}">
                      <a16:colId xmlns:a16="http://schemas.microsoft.com/office/drawing/2014/main" val="3123520885"/>
                    </a:ext>
                  </a:extLst>
                </a:gridCol>
                <a:gridCol w="1422400">
                  <a:extLst>
                    <a:ext uri="{9D8B030D-6E8A-4147-A177-3AD203B41FA5}">
                      <a16:colId xmlns:a16="http://schemas.microsoft.com/office/drawing/2014/main" val="3415451576"/>
                    </a:ext>
                  </a:extLst>
                </a:gridCol>
                <a:gridCol w="314325">
                  <a:extLst>
                    <a:ext uri="{9D8B030D-6E8A-4147-A177-3AD203B41FA5}">
                      <a16:colId xmlns:a16="http://schemas.microsoft.com/office/drawing/2014/main" val="3754784993"/>
                    </a:ext>
                  </a:extLst>
                </a:gridCol>
                <a:gridCol w="1179513">
                  <a:extLst>
                    <a:ext uri="{9D8B030D-6E8A-4147-A177-3AD203B41FA5}">
                      <a16:colId xmlns:a16="http://schemas.microsoft.com/office/drawing/2014/main" val="3372711136"/>
                    </a:ext>
                  </a:extLst>
                </a:gridCol>
                <a:gridCol w="1052512">
                  <a:extLst>
                    <a:ext uri="{9D8B030D-6E8A-4147-A177-3AD203B41FA5}">
                      <a16:colId xmlns:a16="http://schemas.microsoft.com/office/drawing/2014/main" val="67808591"/>
                    </a:ext>
                  </a:extLst>
                </a:gridCol>
              </a:tblGrid>
              <a:tr h="400050">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R.O.I. =</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6.000</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6.000</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10.000</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 40%</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121217842"/>
                  </a:ext>
                </a:extLst>
              </a:tr>
              <a:tr h="320675">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0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3162253137"/>
                  </a:ext>
                </a:extLst>
              </a:tr>
              <a:tr h="319088">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15.000</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a:ln>
                            <a:noFill/>
                          </a:ln>
                          <a:solidFill>
                            <a:schemeClr val="tx1">
                              <a:lumMod val="75000"/>
                              <a:lumOff val="25000"/>
                            </a:schemeClr>
                          </a:solidFill>
                          <a:effectLst/>
                          <a:latin typeface="Century Gothic" panose="020B0502020202020204" pitchFamily="34" charset="0"/>
                        </a:rPr>
                        <a:t>10.000</a:t>
                      </a:r>
                      <a:endParaRPr kumimoji="0" lang="it-IT" altLang="it-IT" sz="19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900" u="none" strike="noStrike" cap="none" normalizeH="0" baseline="0" dirty="0">
                          <a:ln>
                            <a:noFill/>
                          </a:ln>
                          <a:solidFill>
                            <a:schemeClr val="tx1">
                              <a:lumMod val="75000"/>
                              <a:lumOff val="25000"/>
                            </a:schemeClr>
                          </a:solidFill>
                          <a:effectLst/>
                          <a:latin typeface="Century Gothic" panose="020B0502020202020204" pitchFamily="34" charset="0"/>
                        </a:rPr>
                        <a:t>15.000</a:t>
                      </a:r>
                      <a:endParaRPr kumimoji="0" lang="it-IT" altLang="it-IT" sz="19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2225939747"/>
                  </a:ext>
                </a:extLst>
              </a:tr>
            </a:tbl>
          </a:graphicData>
        </a:graphic>
      </p:graphicFrame>
      <p:sp>
        <p:nvSpPr>
          <p:cNvPr id="10" name="Text Box 24">
            <a:extLst>
              <a:ext uri="{FF2B5EF4-FFF2-40B4-BE49-F238E27FC236}">
                <a16:creationId xmlns:a16="http://schemas.microsoft.com/office/drawing/2014/main" id="{EE9E1ACD-CBE7-42A7-9DEE-329D44EE94A3}"/>
              </a:ext>
            </a:extLst>
          </p:cNvPr>
          <p:cNvSpPr txBox="1">
            <a:spLocks noChangeArrowheads="1"/>
          </p:cNvSpPr>
          <p:nvPr/>
        </p:nvSpPr>
        <p:spPr bwMode="auto">
          <a:xfrm>
            <a:off x="4140200" y="4457534"/>
            <a:ext cx="1295400" cy="452437"/>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lIns="91424" tIns="45712" rIns="91424" bIns="45712">
            <a:spAutoFit/>
          </a:bodyPr>
          <a:lstStyle/>
          <a:p>
            <a:pPr algn="ctr" hangingPunct="1">
              <a:lnSpc>
                <a:spcPct val="100000"/>
              </a:lnSpc>
              <a:spcBef>
                <a:spcPct val="50000"/>
              </a:spcBef>
              <a:buClrTx/>
              <a:buSzTx/>
              <a:buFontTx/>
              <a:buNone/>
              <a:defRPr/>
            </a:pPr>
            <a:r>
              <a:rPr lang="it-IT" sz="2300">
                <a:solidFill>
                  <a:schemeClr val="tx1">
                    <a:lumMod val="75000"/>
                    <a:lumOff val="25000"/>
                  </a:schemeClr>
                </a:solidFill>
                <a:latin typeface="Century Gothic" panose="020B0502020202020204" pitchFamily="34" charset="0"/>
                <a:ea typeface="Arial" charset="0"/>
                <a:cs typeface="Arial" charset="0"/>
              </a:rPr>
              <a:t>R.O.S.</a:t>
            </a:r>
          </a:p>
        </p:txBody>
      </p:sp>
      <p:sp>
        <p:nvSpPr>
          <p:cNvPr id="11" name="AutoShape 25">
            <a:extLst>
              <a:ext uri="{FF2B5EF4-FFF2-40B4-BE49-F238E27FC236}">
                <a16:creationId xmlns:a16="http://schemas.microsoft.com/office/drawing/2014/main" id="{AB19EDBD-C23D-411A-ACF4-8112CD240D3C}"/>
              </a:ext>
            </a:extLst>
          </p:cNvPr>
          <p:cNvSpPr>
            <a:spLocks noChangeArrowheads="1"/>
          </p:cNvSpPr>
          <p:nvPr/>
        </p:nvSpPr>
        <p:spPr bwMode="auto">
          <a:xfrm>
            <a:off x="4641850" y="3905736"/>
            <a:ext cx="146050" cy="430035"/>
          </a:xfrm>
          <a:prstGeom prst="upArrow">
            <a:avLst>
              <a:gd name="adj1" fmla="val 50000"/>
              <a:gd name="adj2" fmla="val 86685"/>
            </a:avLst>
          </a:prstGeom>
          <a:gradFill rotWithShape="1">
            <a:gsLst>
              <a:gs pos="0">
                <a:schemeClr val="accent2"/>
              </a:gs>
              <a:gs pos="100000">
                <a:schemeClr val="accent2">
                  <a:gamma/>
                  <a:tint val="50980"/>
                  <a:invGamma/>
                </a:schemeClr>
              </a:gs>
            </a:gsLst>
            <a:lin ang="5400000" scaled="1"/>
          </a:gradFill>
          <a:ln w="9525">
            <a:solidFill>
              <a:schemeClr val="tx1"/>
            </a:solidFill>
            <a:miter lim="800000"/>
            <a:headEnd/>
            <a:tailEnd/>
          </a:ln>
          <a:effectLst/>
        </p:spPr>
        <p:txBody>
          <a:bodyPr wrap="square" lIns="91424" tIns="45712" rIns="91424" bIns="45712">
            <a:spAutoFit/>
          </a:bodyPr>
          <a:lstStyle/>
          <a:p>
            <a:pPr>
              <a:buFont typeface="Times New Roman" charset="0"/>
              <a:buNone/>
              <a:defRPr/>
            </a:pPr>
            <a:endParaRPr lang="it-IT">
              <a:solidFill>
                <a:schemeClr val="tx1">
                  <a:lumMod val="75000"/>
                  <a:lumOff val="25000"/>
                </a:schemeClr>
              </a:solidFill>
              <a:latin typeface="Century Gothic" panose="020B0502020202020204" pitchFamily="34" charset="0"/>
              <a:cs typeface="Lucida Sans Unicode" charset="0"/>
            </a:endParaRPr>
          </a:p>
        </p:txBody>
      </p:sp>
      <p:sp>
        <p:nvSpPr>
          <p:cNvPr id="15" name="Text Box 26">
            <a:extLst>
              <a:ext uri="{FF2B5EF4-FFF2-40B4-BE49-F238E27FC236}">
                <a16:creationId xmlns:a16="http://schemas.microsoft.com/office/drawing/2014/main" id="{3B65BA6C-110A-4144-ABC4-3573EDECD8DA}"/>
              </a:ext>
            </a:extLst>
          </p:cNvPr>
          <p:cNvSpPr txBox="1">
            <a:spLocks noChangeArrowheads="1"/>
          </p:cNvSpPr>
          <p:nvPr/>
        </p:nvSpPr>
        <p:spPr bwMode="auto">
          <a:xfrm>
            <a:off x="5795963" y="4457534"/>
            <a:ext cx="1295400" cy="452437"/>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wrap="square" lIns="91424" tIns="45712" rIns="91424" bIns="45712">
            <a:spAutoFit/>
          </a:bodyPr>
          <a:lstStyle/>
          <a:p>
            <a:pPr algn="ctr" hangingPunct="1">
              <a:lnSpc>
                <a:spcPct val="100000"/>
              </a:lnSpc>
              <a:spcBef>
                <a:spcPct val="50000"/>
              </a:spcBef>
              <a:buClrTx/>
              <a:buSzTx/>
              <a:buFontTx/>
              <a:buNone/>
              <a:defRPr/>
            </a:pPr>
            <a:r>
              <a:rPr lang="it-IT" sz="2300">
                <a:solidFill>
                  <a:schemeClr val="tx1">
                    <a:lumMod val="75000"/>
                    <a:lumOff val="25000"/>
                  </a:schemeClr>
                </a:solidFill>
                <a:latin typeface="Century Gothic" panose="020B0502020202020204" pitchFamily="34" charset="0"/>
                <a:ea typeface="Arial" charset="0"/>
                <a:cs typeface="Arial" charset="0"/>
              </a:rPr>
              <a:t>CT</a:t>
            </a:r>
          </a:p>
        </p:txBody>
      </p:sp>
      <p:sp>
        <p:nvSpPr>
          <p:cNvPr id="16" name="AutoShape 27">
            <a:extLst>
              <a:ext uri="{FF2B5EF4-FFF2-40B4-BE49-F238E27FC236}">
                <a16:creationId xmlns:a16="http://schemas.microsoft.com/office/drawing/2014/main" id="{7EBF3D01-A076-48DA-8C63-758B4018D85B}"/>
              </a:ext>
            </a:extLst>
          </p:cNvPr>
          <p:cNvSpPr>
            <a:spLocks noChangeArrowheads="1"/>
          </p:cNvSpPr>
          <p:nvPr/>
        </p:nvSpPr>
        <p:spPr bwMode="auto">
          <a:xfrm>
            <a:off x="6297613" y="3905736"/>
            <a:ext cx="146050" cy="430035"/>
          </a:xfrm>
          <a:prstGeom prst="upArrow">
            <a:avLst>
              <a:gd name="adj1" fmla="val 50000"/>
              <a:gd name="adj2" fmla="val 86685"/>
            </a:avLst>
          </a:prstGeom>
          <a:gradFill rotWithShape="1">
            <a:gsLst>
              <a:gs pos="0">
                <a:schemeClr val="accent2"/>
              </a:gs>
              <a:gs pos="100000">
                <a:schemeClr val="accent2">
                  <a:gamma/>
                  <a:tint val="50980"/>
                  <a:invGamma/>
                </a:schemeClr>
              </a:gs>
            </a:gsLst>
            <a:lin ang="5400000" scaled="1"/>
          </a:gradFill>
          <a:ln w="9525">
            <a:solidFill>
              <a:schemeClr val="tx1"/>
            </a:solidFill>
            <a:miter lim="800000"/>
            <a:headEnd/>
            <a:tailEnd/>
          </a:ln>
          <a:effectLst/>
        </p:spPr>
        <p:txBody>
          <a:bodyPr lIns="91424" tIns="45712" rIns="91424" bIns="45712">
            <a:spAutoFit/>
          </a:bodyPr>
          <a:lstStyle/>
          <a:p>
            <a:pPr>
              <a:buFont typeface="Times New Roman" charset="0"/>
              <a:buNone/>
              <a:defRPr/>
            </a:pPr>
            <a:endParaRPr lang="it-IT">
              <a:solidFill>
                <a:schemeClr val="tx1">
                  <a:lumMod val="75000"/>
                  <a:lumOff val="25000"/>
                </a:schemeClr>
              </a:solidFill>
              <a:latin typeface="Century Gothic" panose="020B0502020202020204" pitchFamily="34" charset="0"/>
              <a:cs typeface="Lucida Sans Unicode" charset="0"/>
            </a:endParaRPr>
          </a:p>
        </p:txBody>
      </p:sp>
      <p:sp>
        <p:nvSpPr>
          <p:cNvPr id="17" name="Rectangle 29">
            <a:extLst>
              <a:ext uri="{FF2B5EF4-FFF2-40B4-BE49-F238E27FC236}">
                <a16:creationId xmlns:a16="http://schemas.microsoft.com/office/drawing/2014/main" id="{C98702C1-C558-4A39-A19E-C50E866E0954}"/>
              </a:ext>
            </a:extLst>
          </p:cNvPr>
          <p:cNvSpPr>
            <a:spLocks noChangeArrowheads="1"/>
          </p:cNvSpPr>
          <p:nvPr/>
        </p:nvSpPr>
        <p:spPr bwMode="auto">
          <a:xfrm>
            <a:off x="426358" y="642102"/>
            <a:ext cx="8064500" cy="18583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914400" eaLnBrk="1" hangingPunct="1">
              <a:lnSpc>
                <a:spcPct val="100000"/>
              </a:lnSpc>
              <a:spcBef>
                <a:spcPct val="50000"/>
              </a:spcBef>
              <a:buClrTx/>
              <a:buSzTx/>
              <a:buFontTx/>
              <a:buNone/>
            </a:pPr>
            <a:r>
              <a:rPr lang="it-IT" altLang="it-IT" sz="2100" dirty="0">
                <a:solidFill>
                  <a:schemeClr val="tx1">
                    <a:lumMod val="75000"/>
                    <a:lumOff val="25000"/>
                  </a:schemeClr>
                </a:solidFill>
                <a:latin typeface="Century Gothic" panose="020B0502020202020204" pitchFamily="34" charset="0"/>
                <a:cs typeface="Arial" panose="020B0604020202020204" pitchFamily="34" charset="0"/>
              </a:rPr>
              <a:t>Supponiamo che dal bilancio di esercizio di una determinata azienda risultino vendite per € 10.000,  un Risultato operativo pari a € 6.000 ed un capitale investito pari a € 15.000.</a:t>
            </a:r>
          </a:p>
          <a:p>
            <a:pPr algn="just" defTabSz="914400" eaLnBrk="1" hangingPunct="1">
              <a:lnSpc>
                <a:spcPct val="100000"/>
              </a:lnSpc>
              <a:spcBef>
                <a:spcPct val="50000"/>
              </a:spcBef>
              <a:buClrTx/>
              <a:buSzTx/>
              <a:buFontTx/>
              <a:buNone/>
            </a:pPr>
            <a:r>
              <a:rPr lang="it-IT" altLang="it-IT" sz="2100" dirty="0">
                <a:solidFill>
                  <a:schemeClr val="tx1">
                    <a:lumMod val="75000"/>
                    <a:lumOff val="25000"/>
                  </a:schemeClr>
                </a:solidFill>
                <a:latin typeface="Century Gothic" panose="020B0502020202020204" pitchFamily="34" charset="0"/>
                <a:cs typeface="Arial" panose="020B0604020202020204" pitchFamily="34" charset="0"/>
              </a:rPr>
              <a:t>Il R.O.I. sarà scomponibile nel seguente modo:</a:t>
            </a:r>
          </a:p>
        </p:txBody>
      </p:sp>
    </p:spTree>
    <p:extLst>
      <p:ext uri="{BB962C8B-B14F-4D97-AF65-F5344CB8AC3E}">
        <p14:creationId xmlns:p14="http://schemas.microsoft.com/office/powerpoint/2010/main" val="361897531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127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La scomposizione del </a:t>
            </a:r>
            <a:r>
              <a:rPr lang="it-IT" b="1" cap="all" dirty="0" err="1">
                <a:solidFill>
                  <a:srgbClr val="002060"/>
                </a:solidFill>
                <a:latin typeface="Century Gothic" panose="020B0502020202020204" pitchFamily="34" charset="0"/>
              </a:rPr>
              <a:t>R.O.i</a:t>
            </a:r>
            <a:r>
              <a:rPr lang="it-IT" b="1" cap="all" dirty="0">
                <a:solidFill>
                  <a:srgbClr val="002060"/>
                </a:solidFill>
                <a:latin typeface="Century Gothic" panose="020B0502020202020204" pitchFamily="34" charset="0"/>
              </a:rPr>
              <a:t>. (</a:t>
            </a:r>
            <a:r>
              <a:rPr lang="it-IT" b="1" cap="all" dirty="0" err="1">
                <a:solidFill>
                  <a:srgbClr val="002060"/>
                </a:solidFill>
                <a:latin typeface="Century Gothic" panose="020B0502020202020204" pitchFamily="34" charset="0"/>
              </a:rPr>
              <a:t>return</a:t>
            </a:r>
            <a:r>
              <a:rPr lang="it-IT" b="1" cap="all" dirty="0">
                <a:solidFill>
                  <a:srgbClr val="002060"/>
                </a:solidFill>
                <a:latin typeface="Century Gothic" panose="020B0502020202020204" pitchFamily="34" charset="0"/>
              </a:rPr>
              <a:t> on investment)</a:t>
            </a:r>
          </a:p>
        </p:txBody>
      </p:sp>
      <p:graphicFrame>
        <p:nvGraphicFramePr>
          <p:cNvPr id="12" name="Group 47">
            <a:extLst>
              <a:ext uri="{FF2B5EF4-FFF2-40B4-BE49-F238E27FC236}">
                <a16:creationId xmlns:a16="http://schemas.microsoft.com/office/drawing/2014/main" id="{411480B1-DF44-44CA-BC2C-7D33024B5786}"/>
              </a:ext>
            </a:extLst>
          </p:cNvPr>
          <p:cNvGraphicFramePr>
            <a:graphicFrameLocks/>
          </p:cNvGraphicFramePr>
          <p:nvPr>
            <p:extLst>
              <p:ext uri="{D42A27DB-BD31-4B8C-83A1-F6EECF244321}">
                <p14:modId xmlns:p14="http://schemas.microsoft.com/office/powerpoint/2010/main" val="1648586012"/>
              </p:ext>
            </p:extLst>
          </p:nvPr>
        </p:nvGraphicFramePr>
        <p:xfrm>
          <a:off x="1792288" y="1125538"/>
          <a:ext cx="5522912" cy="883730"/>
        </p:xfrm>
        <a:graphic>
          <a:graphicData uri="http://schemas.openxmlformats.org/drawingml/2006/table">
            <a:tbl>
              <a:tblPr>
                <a:tableStyleId>{775DCB02-9BB8-47FD-8907-85C794F793BA}</a:tableStyleId>
              </a:tblPr>
              <a:tblGrid>
                <a:gridCol w="1268412">
                  <a:extLst>
                    <a:ext uri="{9D8B030D-6E8A-4147-A177-3AD203B41FA5}">
                      <a16:colId xmlns:a16="http://schemas.microsoft.com/office/drawing/2014/main" val="4189369283"/>
                    </a:ext>
                  </a:extLst>
                </a:gridCol>
                <a:gridCol w="1403350">
                  <a:extLst>
                    <a:ext uri="{9D8B030D-6E8A-4147-A177-3AD203B41FA5}">
                      <a16:colId xmlns:a16="http://schemas.microsoft.com/office/drawing/2014/main" val="3986367610"/>
                    </a:ext>
                  </a:extLst>
                </a:gridCol>
                <a:gridCol w="322263">
                  <a:extLst>
                    <a:ext uri="{9D8B030D-6E8A-4147-A177-3AD203B41FA5}">
                      <a16:colId xmlns:a16="http://schemas.microsoft.com/office/drawing/2014/main" val="1172511528"/>
                    </a:ext>
                  </a:extLst>
                </a:gridCol>
                <a:gridCol w="1468437">
                  <a:extLst>
                    <a:ext uri="{9D8B030D-6E8A-4147-A177-3AD203B41FA5}">
                      <a16:colId xmlns:a16="http://schemas.microsoft.com/office/drawing/2014/main" val="322400724"/>
                    </a:ext>
                  </a:extLst>
                </a:gridCol>
                <a:gridCol w="322263">
                  <a:extLst>
                    <a:ext uri="{9D8B030D-6E8A-4147-A177-3AD203B41FA5}">
                      <a16:colId xmlns:a16="http://schemas.microsoft.com/office/drawing/2014/main" val="602279094"/>
                    </a:ext>
                  </a:extLst>
                </a:gridCol>
                <a:gridCol w="738187">
                  <a:extLst>
                    <a:ext uri="{9D8B030D-6E8A-4147-A177-3AD203B41FA5}">
                      <a16:colId xmlns:a16="http://schemas.microsoft.com/office/drawing/2014/main" val="1326134930"/>
                    </a:ext>
                  </a:extLst>
                </a:gridCol>
              </a:tblGrid>
              <a:tr h="273050">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solidFill>
                            <a:schemeClr val="tx1">
                              <a:lumMod val="75000"/>
                              <a:lumOff val="25000"/>
                            </a:schemeClr>
                          </a:solidFill>
                          <a:effectLst/>
                          <a:latin typeface="Century Gothic" panose="020B0502020202020204" pitchFamily="34" charset="0"/>
                        </a:rPr>
                        <a:t>R.O.S.   =</a:t>
                      </a: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dirty="0">
                          <a:ln>
                            <a:noFill/>
                          </a:ln>
                          <a:solidFill>
                            <a:schemeClr val="tx1">
                              <a:lumMod val="75000"/>
                              <a:lumOff val="25000"/>
                            </a:schemeClr>
                          </a:solidFill>
                          <a:effectLst/>
                          <a:latin typeface="Century Gothic" panose="020B0502020202020204" pitchFamily="34" charset="0"/>
                        </a:rPr>
                        <a:t>EBIT</a:t>
                      </a:r>
                      <a:endParaRPr kumimoji="0" lang="it-IT" altLang="it-IT" sz="18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dirty="0">
                          <a:ln>
                            <a:noFill/>
                          </a:ln>
                          <a:solidFill>
                            <a:schemeClr val="tx1">
                              <a:lumMod val="75000"/>
                              <a:lumOff val="25000"/>
                            </a:schemeClr>
                          </a:solidFill>
                          <a:effectLst/>
                          <a:latin typeface="Century Gothic" panose="020B0502020202020204" pitchFamily="34" charset="0"/>
                        </a:rPr>
                        <a:t>=</a:t>
                      </a:r>
                      <a:endParaRPr kumimoji="0" lang="it-IT" altLang="it-IT" sz="18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5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solidFill>
                            <a:schemeClr val="tx1">
                              <a:lumMod val="75000"/>
                              <a:lumOff val="25000"/>
                            </a:schemeClr>
                          </a:solidFill>
                          <a:effectLst/>
                          <a:latin typeface="Century Gothic" panose="020B0502020202020204" pitchFamily="34" charset="0"/>
                        </a:rPr>
                        <a:t>6.000</a:t>
                      </a: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solidFill>
                            <a:schemeClr val="tx1">
                              <a:lumMod val="75000"/>
                              <a:lumOff val="25000"/>
                            </a:schemeClr>
                          </a:solidFill>
                          <a:effectLst/>
                          <a:latin typeface="Century Gothic" panose="020B0502020202020204" pitchFamily="34" charset="0"/>
                        </a:rPr>
                        <a:t>60%</a:t>
                      </a: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206598238"/>
                  </a:ext>
                </a:extLst>
              </a:tr>
              <a:tr h="320675">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5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5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solidFill>
                            <a:schemeClr val="tx1">
                              <a:lumMod val="75000"/>
                              <a:lumOff val="25000"/>
                            </a:schemeClr>
                          </a:solidFill>
                          <a:effectLst/>
                          <a:latin typeface="Century Gothic" panose="020B0502020202020204" pitchFamily="34" charset="0"/>
                        </a:rPr>
                        <a:t>=</a:t>
                      </a: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3994528672"/>
                  </a:ext>
                </a:extLst>
              </a:tr>
              <a:tr h="180975">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solidFill>
                            <a:schemeClr val="tx1">
                              <a:lumMod val="75000"/>
                              <a:lumOff val="25000"/>
                            </a:schemeClr>
                          </a:solidFill>
                          <a:effectLst/>
                          <a:latin typeface="Century Gothic" panose="020B0502020202020204" pitchFamily="34" charset="0"/>
                        </a:rPr>
                        <a:t>V</a:t>
                      </a: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solidFill>
                            <a:schemeClr val="tx1">
                              <a:lumMod val="75000"/>
                              <a:lumOff val="25000"/>
                            </a:schemeClr>
                          </a:solidFill>
                          <a:effectLst/>
                          <a:latin typeface="Century Gothic" panose="020B0502020202020204" pitchFamily="34" charset="0"/>
                        </a:rPr>
                        <a:t>10.000</a:t>
                      </a:r>
                      <a:endParaRPr kumimoji="0" lang="it-IT" altLang="it-IT" sz="18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vMerge="1">
                  <a:txBody>
                    <a:bodyPr/>
                    <a:lstStyle/>
                    <a:p>
                      <a:endParaRPr lang="it-IT"/>
                    </a:p>
                  </a:txBody>
                  <a:tcPr/>
                </a:tc>
                <a:extLst>
                  <a:ext uri="{0D108BD9-81ED-4DB2-BD59-A6C34878D82A}">
                    <a16:rowId xmlns:a16="http://schemas.microsoft.com/office/drawing/2014/main" val="3718463814"/>
                  </a:ext>
                </a:extLst>
              </a:tr>
            </a:tbl>
          </a:graphicData>
        </a:graphic>
      </p:graphicFrame>
      <p:sp>
        <p:nvSpPr>
          <p:cNvPr id="13" name="Rectangle 20">
            <a:extLst>
              <a:ext uri="{FF2B5EF4-FFF2-40B4-BE49-F238E27FC236}">
                <a16:creationId xmlns:a16="http://schemas.microsoft.com/office/drawing/2014/main" id="{45B4D832-76B4-401D-B6CB-C75CE95D54EE}"/>
              </a:ext>
            </a:extLst>
          </p:cNvPr>
          <p:cNvSpPr>
            <a:spLocks noChangeArrowheads="1"/>
          </p:cNvSpPr>
          <p:nvPr/>
        </p:nvSpPr>
        <p:spPr bwMode="auto">
          <a:xfrm>
            <a:off x="323850" y="2205038"/>
            <a:ext cx="8569325"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100000"/>
              </a:lnSpc>
              <a:spcBef>
                <a:spcPct val="20000"/>
              </a:spcBef>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Il valore del ROS significa che per ogni € 100 di realizzo (Vendite), ne residuano 60 di utile operativo, necessario per remunerare il capitale investito, dopo aver coperto, evidentemente, tutti i costi operativi.</a:t>
            </a:r>
          </a:p>
        </p:txBody>
      </p:sp>
      <p:graphicFrame>
        <p:nvGraphicFramePr>
          <p:cNvPr id="14" name="Group 46">
            <a:extLst>
              <a:ext uri="{FF2B5EF4-FFF2-40B4-BE49-F238E27FC236}">
                <a16:creationId xmlns:a16="http://schemas.microsoft.com/office/drawing/2014/main" id="{A96513B4-9873-456A-8BFC-745FDA57A7C3}"/>
              </a:ext>
            </a:extLst>
          </p:cNvPr>
          <p:cNvGraphicFramePr>
            <a:graphicFrameLocks noGrp="1"/>
          </p:cNvGraphicFramePr>
          <p:nvPr>
            <p:extLst>
              <p:ext uri="{D42A27DB-BD31-4B8C-83A1-F6EECF244321}">
                <p14:modId xmlns:p14="http://schemas.microsoft.com/office/powerpoint/2010/main" val="2002323722"/>
              </p:ext>
            </p:extLst>
          </p:nvPr>
        </p:nvGraphicFramePr>
        <p:xfrm>
          <a:off x="1847056" y="3429000"/>
          <a:ext cx="5143679" cy="1124665"/>
        </p:xfrm>
        <a:graphic>
          <a:graphicData uri="http://schemas.openxmlformats.org/drawingml/2006/table">
            <a:tbl>
              <a:tblPr>
                <a:tableStyleId>{775DCB02-9BB8-47FD-8907-85C794F793BA}</a:tableStyleId>
              </a:tblPr>
              <a:tblGrid>
                <a:gridCol w="944837">
                  <a:extLst>
                    <a:ext uri="{9D8B030D-6E8A-4147-A177-3AD203B41FA5}">
                      <a16:colId xmlns:a16="http://schemas.microsoft.com/office/drawing/2014/main" val="3038119708"/>
                    </a:ext>
                  </a:extLst>
                </a:gridCol>
                <a:gridCol w="1213386">
                  <a:extLst>
                    <a:ext uri="{9D8B030D-6E8A-4147-A177-3AD203B41FA5}">
                      <a16:colId xmlns:a16="http://schemas.microsoft.com/office/drawing/2014/main" val="2054699258"/>
                    </a:ext>
                  </a:extLst>
                </a:gridCol>
                <a:gridCol w="2033476">
                  <a:extLst>
                    <a:ext uri="{9D8B030D-6E8A-4147-A177-3AD203B41FA5}">
                      <a16:colId xmlns:a16="http://schemas.microsoft.com/office/drawing/2014/main" val="786497199"/>
                    </a:ext>
                  </a:extLst>
                </a:gridCol>
                <a:gridCol w="951980">
                  <a:extLst>
                    <a:ext uri="{9D8B030D-6E8A-4147-A177-3AD203B41FA5}">
                      <a16:colId xmlns:a16="http://schemas.microsoft.com/office/drawing/2014/main" val="954951986"/>
                    </a:ext>
                  </a:extLst>
                </a:gridCol>
              </a:tblGrid>
              <a:tr h="201613">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0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dirty="0">
                          <a:ln>
                            <a:noFill/>
                          </a:ln>
                          <a:effectLst/>
                          <a:latin typeface="Century Gothic" panose="020B0502020202020204" pitchFamily="34" charset="0"/>
                        </a:rPr>
                        <a:t>V</a:t>
                      </a:r>
                      <a:endParaRPr kumimoji="0" lang="it-IT"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0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dirty="0">
                          <a:ln>
                            <a:noFill/>
                          </a:ln>
                          <a:effectLst/>
                          <a:latin typeface="Century Gothic" panose="020B0502020202020204" pitchFamily="34" charset="0"/>
                        </a:rPr>
                        <a:t>10.000</a:t>
                      </a:r>
                      <a:endParaRPr kumimoji="0" lang="it-IT"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510976881"/>
                  </a:ext>
                </a:extLst>
              </a:tr>
              <a:tr h="323850">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effectLst/>
                          <a:latin typeface="Century Gothic" panose="020B0502020202020204" pitchFamily="34" charset="0"/>
                        </a:rPr>
                        <a:t>CT  =</a:t>
                      </a: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75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dirty="0">
                          <a:ln>
                            <a:noFill/>
                          </a:ln>
                          <a:effectLst/>
                          <a:latin typeface="Century Gothic" panose="020B0502020202020204" pitchFamily="34" charset="0"/>
                        </a:rPr>
                        <a:t>─────    </a:t>
                      </a:r>
                      <a:endParaRPr kumimoji="0" lang="it-IT"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75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dirty="0">
                          <a:ln>
                            <a:noFill/>
                          </a:ln>
                          <a:effectLst/>
                          <a:latin typeface="Century Gothic" panose="020B0502020202020204" pitchFamily="34" charset="0"/>
                        </a:rPr>
                        <a:t>= ─────</a:t>
                      </a:r>
                      <a:endParaRPr kumimoji="0" lang="it-IT"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1042988" rtl="0" eaLnBrk="1" fontAlgn="base" latinLnBrk="0" hangingPunct="0">
                        <a:lnSpc>
                          <a:spcPct val="75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dirty="0">
                          <a:ln>
                            <a:noFill/>
                          </a:ln>
                          <a:effectLst/>
                          <a:latin typeface="Century Gothic" panose="020B0502020202020204" pitchFamily="34" charset="0"/>
                        </a:rPr>
                        <a:t>= 0,67</a:t>
                      </a:r>
                      <a:endParaRPr kumimoji="0" lang="it-IT"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47967656"/>
                  </a:ext>
                </a:extLst>
              </a:tr>
              <a:tr h="231088">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120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dirty="0">
                          <a:ln>
                            <a:noFill/>
                          </a:ln>
                          <a:effectLst/>
                          <a:latin typeface="Century Gothic" panose="020B0502020202020204" pitchFamily="34" charset="0"/>
                        </a:rPr>
                        <a:t>CI</a:t>
                      </a:r>
                      <a:endParaRPr kumimoji="0" lang="it-IT"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effectLst/>
                          <a:latin typeface="Century Gothic" panose="020B0502020202020204" pitchFamily="34" charset="0"/>
                        </a:rPr>
                        <a:t>15.000</a:t>
                      </a: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1424" marR="91424" marT="45712" marB="45712"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271527070"/>
                  </a:ext>
                </a:extLst>
              </a:tr>
            </a:tbl>
          </a:graphicData>
        </a:graphic>
      </p:graphicFrame>
      <p:sp>
        <p:nvSpPr>
          <p:cNvPr id="18" name="Rectangle 38">
            <a:extLst>
              <a:ext uri="{FF2B5EF4-FFF2-40B4-BE49-F238E27FC236}">
                <a16:creationId xmlns:a16="http://schemas.microsoft.com/office/drawing/2014/main" id="{5BE7431A-EA70-4986-90F5-09E153BC49FD}"/>
              </a:ext>
            </a:extLst>
          </p:cNvPr>
          <p:cNvSpPr>
            <a:spLocks noChangeArrowheads="1"/>
          </p:cNvSpPr>
          <p:nvPr/>
        </p:nvSpPr>
        <p:spPr bwMode="auto">
          <a:xfrm>
            <a:off x="250825" y="4940299"/>
            <a:ext cx="8642350" cy="1700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100000"/>
              </a:lnSpc>
              <a:spcBef>
                <a:spcPct val="20000"/>
              </a:spcBef>
              <a:buFont typeface="Wingdings" panose="05000000000000000000" pitchFamily="2" charset="2"/>
              <a:buNone/>
            </a:pPr>
            <a:r>
              <a:rPr lang="it-IT" altLang="it-IT" sz="1800" dirty="0">
                <a:solidFill>
                  <a:schemeClr val="tx1">
                    <a:lumMod val="75000"/>
                    <a:lumOff val="25000"/>
                  </a:schemeClr>
                </a:solidFill>
                <a:latin typeface="Century Gothic" panose="020B0502020202020204" pitchFamily="34" charset="0"/>
              </a:rPr>
              <a:t>0,67 rappresenta il numero di volte che, nell’arco dell’esercizio, il fatturato riesce a far «ruotare» il capitale complessivamente investito nell’azienda. Sotto altra prospettiva, si può affermare anche che la produttività del capitale investito è pari a 0,67: in altre parole, con 1 euro di capitale investito è possibile, nel dato esercizio, ottenere 0,67 euro di ricavi per vendite. </a:t>
            </a:r>
          </a:p>
        </p:txBody>
      </p:sp>
    </p:spTree>
    <p:extLst>
      <p:ext uri="{BB962C8B-B14F-4D97-AF65-F5344CB8AC3E}">
        <p14:creationId xmlns:p14="http://schemas.microsoft.com/office/powerpoint/2010/main" val="876959618"/>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128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L’ANALISI del </a:t>
            </a:r>
            <a:r>
              <a:rPr lang="it-IT" b="1" cap="all" dirty="0" err="1">
                <a:solidFill>
                  <a:srgbClr val="002060"/>
                </a:solidFill>
                <a:latin typeface="Century Gothic" panose="020B0502020202020204" pitchFamily="34" charset="0"/>
              </a:rPr>
              <a:t>R.O.i</a:t>
            </a:r>
            <a:r>
              <a:rPr lang="it-IT" b="1" cap="all" dirty="0">
                <a:solidFill>
                  <a:srgbClr val="002060"/>
                </a:solidFill>
                <a:latin typeface="Century Gothic" panose="020B0502020202020204" pitchFamily="34" charset="0"/>
              </a:rPr>
              <a:t>. (</a:t>
            </a:r>
            <a:r>
              <a:rPr lang="it-IT" b="1" cap="all" dirty="0" err="1">
                <a:solidFill>
                  <a:srgbClr val="002060"/>
                </a:solidFill>
                <a:latin typeface="Century Gothic" panose="020B0502020202020204" pitchFamily="34" charset="0"/>
              </a:rPr>
              <a:t>return</a:t>
            </a:r>
            <a:r>
              <a:rPr lang="it-IT" b="1" cap="all" dirty="0">
                <a:solidFill>
                  <a:srgbClr val="002060"/>
                </a:solidFill>
                <a:latin typeface="Century Gothic" panose="020B0502020202020204" pitchFamily="34" charset="0"/>
              </a:rPr>
              <a:t> on investment)</a:t>
            </a:r>
          </a:p>
        </p:txBody>
      </p:sp>
      <p:sp>
        <p:nvSpPr>
          <p:cNvPr id="10" name="Text Box 2">
            <a:extLst>
              <a:ext uri="{FF2B5EF4-FFF2-40B4-BE49-F238E27FC236}">
                <a16:creationId xmlns:a16="http://schemas.microsoft.com/office/drawing/2014/main" id="{97EE7761-6A08-44E3-BF0F-59F040C0589D}"/>
              </a:ext>
            </a:extLst>
          </p:cNvPr>
          <p:cNvSpPr txBox="1">
            <a:spLocks noChangeArrowheads="1"/>
          </p:cNvSpPr>
          <p:nvPr/>
        </p:nvSpPr>
        <p:spPr bwMode="auto">
          <a:xfrm>
            <a:off x="611188" y="4076700"/>
            <a:ext cx="4392612" cy="369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lnSpc>
                <a:spcPct val="100000"/>
              </a:lnSpc>
              <a:spcBef>
                <a:spcPct val="50000"/>
              </a:spcBef>
              <a:buClrTx/>
              <a:buSzTx/>
              <a:buFontTx/>
              <a:buNone/>
            </a:pPr>
            <a:endParaRPr lang="it-IT" altLang="it-IT" sz="1800">
              <a:solidFill>
                <a:schemeClr val="tx1">
                  <a:lumMod val="75000"/>
                  <a:lumOff val="25000"/>
                </a:schemeClr>
              </a:solidFill>
              <a:latin typeface="Century Gothic" panose="020B0502020202020204" pitchFamily="34" charset="0"/>
              <a:cs typeface="Arial" panose="020B0604020202020204" pitchFamily="34" charset="0"/>
            </a:endParaRPr>
          </a:p>
        </p:txBody>
      </p:sp>
      <p:sp>
        <p:nvSpPr>
          <p:cNvPr id="11" name="Rectangle 3">
            <a:extLst>
              <a:ext uri="{FF2B5EF4-FFF2-40B4-BE49-F238E27FC236}">
                <a16:creationId xmlns:a16="http://schemas.microsoft.com/office/drawing/2014/main" id="{77A90F77-8273-4B56-908B-C7C80C07E8D0}"/>
              </a:ext>
            </a:extLst>
          </p:cNvPr>
          <p:cNvSpPr>
            <a:spLocks noChangeArrowheads="1"/>
          </p:cNvSpPr>
          <p:nvPr/>
        </p:nvSpPr>
        <p:spPr bwMode="auto">
          <a:xfrm>
            <a:off x="504146" y="3713293"/>
            <a:ext cx="7986712"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lstStyle>
            <a:lvl1pPr defTabSz="1042988" eaLnBrk="0">
              <a:defRPr sz="2400">
                <a:solidFill>
                  <a:schemeClr val="bg1"/>
                </a:solidFill>
                <a:latin typeface="Arial" panose="020B0604020202020204" pitchFamily="34" charset="0"/>
                <a:cs typeface="Lucida Sans Unicode" panose="020B0602030504020204" pitchFamily="34" charset="0"/>
              </a:defRPr>
            </a:lvl1pPr>
            <a:lvl2pPr marL="37931725" indent="-37474525" defTabSz="1042988"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ct val="100000"/>
              </a:lnSpc>
              <a:spcBef>
                <a:spcPct val="20000"/>
              </a:spcBef>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Le singole imprese, anche se ottengono un’identica redditività operativa, agiscono in modo diverso sul ROS e sulla rotazione del capitale investito. </a:t>
            </a:r>
          </a:p>
          <a:p>
            <a:pPr algn="just" eaLnBrk="1">
              <a:lnSpc>
                <a:spcPct val="100000"/>
              </a:lnSpc>
              <a:spcBef>
                <a:spcPct val="20000"/>
              </a:spcBef>
              <a:buFont typeface="Wingdings" panose="05000000000000000000" pitchFamily="2" charset="2"/>
              <a:buNone/>
            </a:pPr>
            <a:r>
              <a:rPr lang="it-IT" altLang="it-IT" sz="2000" dirty="0">
                <a:solidFill>
                  <a:schemeClr val="tx1">
                    <a:lumMod val="75000"/>
                    <a:lumOff val="25000"/>
                  </a:schemeClr>
                </a:solidFill>
                <a:latin typeface="Century Gothic" panose="020B0502020202020204" pitchFamily="34" charset="0"/>
              </a:rPr>
              <a:t>Tali due determinanti sono da approfondire per comprendere le leve su cui operare per ottenere un miglioramento del ROI.</a:t>
            </a:r>
          </a:p>
        </p:txBody>
      </p:sp>
      <p:graphicFrame>
        <p:nvGraphicFramePr>
          <p:cNvPr id="15" name="Group 6">
            <a:extLst>
              <a:ext uri="{FF2B5EF4-FFF2-40B4-BE49-F238E27FC236}">
                <a16:creationId xmlns:a16="http://schemas.microsoft.com/office/drawing/2014/main" id="{3D256AE1-1D7D-45D5-B3AB-56FCE469F508}"/>
              </a:ext>
            </a:extLst>
          </p:cNvPr>
          <p:cNvGraphicFramePr>
            <a:graphicFrameLocks/>
          </p:cNvGraphicFramePr>
          <p:nvPr>
            <p:extLst>
              <p:ext uri="{D42A27DB-BD31-4B8C-83A1-F6EECF244321}">
                <p14:modId xmlns:p14="http://schemas.microsoft.com/office/powerpoint/2010/main" val="3187893682"/>
              </p:ext>
            </p:extLst>
          </p:nvPr>
        </p:nvGraphicFramePr>
        <p:xfrm>
          <a:off x="491039" y="1311144"/>
          <a:ext cx="8229600" cy="1833564"/>
        </p:xfrm>
        <a:graphic>
          <a:graphicData uri="http://schemas.openxmlformats.org/drawingml/2006/table">
            <a:tbl>
              <a:tblPr>
                <a:tableStyleId>{8799B23B-EC83-4686-B30A-512413B5E67A}</a:tableStyleId>
              </a:tblPr>
              <a:tblGrid>
                <a:gridCol w="3765550">
                  <a:extLst>
                    <a:ext uri="{9D8B030D-6E8A-4147-A177-3AD203B41FA5}">
                      <a16:colId xmlns:a16="http://schemas.microsoft.com/office/drawing/2014/main" val="1881189213"/>
                    </a:ext>
                  </a:extLst>
                </a:gridCol>
                <a:gridCol w="1116012">
                  <a:extLst>
                    <a:ext uri="{9D8B030D-6E8A-4147-A177-3AD203B41FA5}">
                      <a16:colId xmlns:a16="http://schemas.microsoft.com/office/drawing/2014/main" val="3087653404"/>
                    </a:ext>
                  </a:extLst>
                </a:gridCol>
                <a:gridCol w="1116013">
                  <a:extLst>
                    <a:ext uri="{9D8B030D-6E8A-4147-A177-3AD203B41FA5}">
                      <a16:colId xmlns:a16="http://schemas.microsoft.com/office/drawing/2014/main" val="2233984241"/>
                    </a:ext>
                  </a:extLst>
                </a:gridCol>
                <a:gridCol w="1116012">
                  <a:extLst>
                    <a:ext uri="{9D8B030D-6E8A-4147-A177-3AD203B41FA5}">
                      <a16:colId xmlns:a16="http://schemas.microsoft.com/office/drawing/2014/main" val="2249468293"/>
                    </a:ext>
                  </a:extLst>
                </a:gridCol>
                <a:gridCol w="1116013">
                  <a:extLst>
                    <a:ext uri="{9D8B030D-6E8A-4147-A177-3AD203B41FA5}">
                      <a16:colId xmlns:a16="http://schemas.microsoft.com/office/drawing/2014/main" val="3039864309"/>
                    </a:ext>
                  </a:extLst>
                </a:gridCol>
              </a:tblGrid>
              <a:tr h="458788">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a:ln>
                            <a:noFill/>
                          </a:ln>
                          <a:effectLst/>
                          <a:latin typeface="Century Gothic" panose="020B0502020202020204" pitchFamily="34" charset="0"/>
                        </a:rPr>
                        <a:t> </a:t>
                      </a:r>
                      <a:endParaRPr kumimoji="0" lang="it-IT" altLang="it-IT" sz="1600" b="1"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effectLst/>
                          <a:latin typeface="Century Gothic" panose="020B0502020202020204" pitchFamily="34" charset="0"/>
                        </a:rPr>
                        <a:t>A</a:t>
                      </a:r>
                      <a:endParaRPr kumimoji="0" lang="it-IT"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effectLst/>
                          <a:latin typeface="Century Gothic" panose="020B0502020202020204" pitchFamily="34" charset="0"/>
                        </a:rPr>
                        <a:t>B</a:t>
                      </a:r>
                      <a:endParaRPr kumimoji="0" lang="it-IT"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effectLst/>
                          <a:latin typeface="Century Gothic" panose="020B0502020202020204" pitchFamily="34" charset="0"/>
                        </a:rPr>
                        <a:t>C</a:t>
                      </a:r>
                      <a:endParaRPr kumimoji="0" lang="it-IT"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effectLst/>
                          <a:latin typeface="Century Gothic" panose="020B0502020202020204" pitchFamily="34" charset="0"/>
                        </a:rPr>
                        <a:t>D</a:t>
                      </a:r>
                      <a:endParaRPr kumimoji="0" lang="it-IT"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1277004964"/>
                  </a:ext>
                </a:extLst>
              </a:tr>
              <a:tr h="458788">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Redditività delle vendite (ROS)</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10,0%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6,7%</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5,0%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3,3%</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1301267689"/>
                  </a:ext>
                </a:extLst>
              </a:tr>
              <a:tr h="4572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Capital Turnover (CT)</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1,5</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2,0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3,0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2563013496"/>
                  </a:ext>
                </a:extLst>
              </a:tr>
              <a:tr h="458788">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effectLst/>
                          <a:latin typeface="Century Gothic" panose="020B0502020202020204" pitchFamily="34" charset="0"/>
                        </a:rPr>
                        <a:t>ROI</a:t>
                      </a:r>
                      <a:endParaRPr kumimoji="0" lang="it-IT"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a:ln>
                            <a:noFill/>
                          </a:ln>
                          <a:effectLst/>
                          <a:latin typeface="Century Gothic" panose="020B0502020202020204" pitchFamily="34" charset="0"/>
                        </a:rPr>
                        <a:t>10,0%</a:t>
                      </a:r>
                      <a:endParaRPr kumimoji="0" lang="it-IT" altLang="it-IT" sz="1600" b="1"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a:ln>
                            <a:noFill/>
                          </a:ln>
                          <a:effectLst/>
                          <a:latin typeface="Century Gothic" panose="020B0502020202020204" pitchFamily="34" charset="0"/>
                        </a:rPr>
                        <a:t>10,0%</a:t>
                      </a:r>
                      <a:endParaRPr kumimoji="0" lang="it-IT" altLang="it-IT" sz="1600" b="1"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a:ln>
                            <a:noFill/>
                          </a:ln>
                          <a:effectLst/>
                          <a:latin typeface="Century Gothic" panose="020B0502020202020204" pitchFamily="34" charset="0"/>
                        </a:rPr>
                        <a:t>10,0%</a:t>
                      </a:r>
                      <a:endParaRPr kumimoji="0" lang="it-IT" altLang="it-IT" sz="1600" b="1"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effectLst/>
                          <a:latin typeface="Century Gothic" panose="020B0502020202020204" pitchFamily="34" charset="0"/>
                        </a:rPr>
                        <a:t>10,0%</a:t>
                      </a:r>
                      <a:endParaRPr kumimoji="0" lang="it-IT"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ctr" horzOverflow="overflow"/>
                </a:tc>
                <a:extLst>
                  <a:ext uri="{0D108BD9-81ED-4DB2-BD59-A6C34878D82A}">
                    <a16:rowId xmlns:a16="http://schemas.microsoft.com/office/drawing/2014/main" val="569677351"/>
                  </a:ext>
                </a:extLst>
              </a:tr>
            </a:tbl>
          </a:graphicData>
        </a:graphic>
      </p:graphicFrame>
    </p:spTree>
    <p:extLst>
      <p:ext uri="{BB962C8B-B14F-4D97-AF65-F5344CB8AC3E}">
        <p14:creationId xmlns:p14="http://schemas.microsoft.com/office/powerpoint/2010/main" val="378842842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1" y="3508"/>
            <a:ext cx="520995"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129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L’ANALISI </a:t>
            </a:r>
            <a:r>
              <a:rPr lang="it-IT" b="1" cap="all" dirty="0" err="1">
                <a:solidFill>
                  <a:srgbClr val="002060"/>
                </a:solidFill>
                <a:latin typeface="Century Gothic" panose="020B0502020202020204" pitchFamily="34" charset="0"/>
              </a:rPr>
              <a:t>delLA</a:t>
            </a:r>
            <a:r>
              <a:rPr lang="it-IT" b="1" cap="all" dirty="0">
                <a:solidFill>
                  <a:srgbClr val="002060"/>
                </a:solidFill>
                <a:latin typeface="Century Gothic" panose="020B0502020202020204" pitchFamily="34" charset="0"/>
              </a:rPr>
              <a:t> ROTAZIONE DEL CAPITALE</a:t>
            </a:r>
          </a:p>
        </p:txBody>
      </p:sp>
      <p:sp>
        <p:nvSpPr>
          <p:cNvPr id="14" name="Text Box 5">
            <a:extLst>
              <a:ext uri="{FF2B5EF4-FFF2-40B4-BE49-F238E27FC236}">
                <a16:creationId xmlns:a16="http://schemas.microsoft.com/office/drawing/2014/main" id="{A95336C6-F5A0-4EFC-BC6E-FFB7E0F42744}"/>
              </a:ext>
            </a:extLst>
          </p:cNvPr>
          <p:cNvSpPr txBox="1">
            <a:spLocks noChangeArrowheads="1"/>
          </p:cNvSpPr>
          <p:nvPr/>
        </p:nvSpPr>
        <p:spPr bwMode="auto">
          <a:xfrm>
            <a:off x="265503" y="1634794"/>
            <a:ext cx="8398041" cy="646315"/>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100000"/>
              </a:lnSpc>
              <a:spcBef>
                <a:spcPct val="50000"/>
              </a:spcBef>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Segnala quante volte, nel periodo, il capitale investito si è trasformato in risorse finanziarie attraverso l’erogazione delle prestazioni.</a:t>
            </a:r>
          </a:p>
        </p:txBody>
      </p:sp>
      <p:sp>
        <p:nvSpPr>
          <p:cNvPr id="17" name="Text Box 7">
            <a:extLst>
              <a:ext uri="{FF2B5EF4-FFF2-40B4-BE49-F238E27FC236}">
                <a16:creationId xmlns:a16="http://schemas.microsoft.com/office/drawing/2014/main" id="{695CDDDB-CB81-4622-9DD5-E5F40151F600}"/>
              </a:ext>
            </a:extLst>
          </p:cNvPr>
          <p:cNvSpPr txBox="1">
            <a:spLocks noChangeArrowheads="1"/>
          </p:cNvSpPr>
          <p:nvPr/>
        </p:nvSpPr>
        <p:spPr bwMode="auto">
          <a:xfrm>
            <a:off x="265503" y="2258920"/>
            <a:ext cx="8314431" cy="120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eaLnBrk="0">
              <a:tabLst>
                <a:tab pos="2668588" algn="l"/>
              </a:tabLst>
              <a:defRPr sz="2400">
                <a:solidFill>
                  <a:schemeClr val="bg1"/>
                </a:solidFill>
                <a:latin typeface="Arial" panose="020B0604020202020204" pitchFamily="34" charset="0"/>
                <a:cs typeface="Lucida Sans Unicode" panose="020B0602030504020204" pitchFamily="34" charset="0"/>
              </a:defRPr>
            </a:lvl1pPr>
            <a:lvl2pPr marL="457200" indent="-300038" eaLnBrk="0">
              <a:tabLst>
                <a:tab pos="2668588" algn="l"/>
              </a:tabLst>
              <a:defRPr sz="2400">
                <a:solidFill>
                  <a:schemeClr val="bg1"/>
                </a:solidFill>
                <a:latin typeface="Arial" panose="020B0604020202020204" pitchFamily="34" charset="0"/>
                <a:cs typeface="Lucida Sans Unicode" panose="020B0602030504020204" pitchFamily="34" charset="0"/>
              </a:defRPr>
            </a:lvl2pPr>
            <a:lvl3pPr eaLnBrk="0">
              <a:tabLst>
                <a:tab pos="2668588" algn="l"/>
              </a:tabLst>
              <a:defRPr sz="2400">
                <a:solidFill>
                  <a:schemeClr val="bg1"/>
                </a:solidFill>
                <a:latin typeface="Arial" panose="020B0604020202020204" pitchFamily="34" charset="0"/>
                <a:cs typeface="Lucida Sans Unicode" panose="020B0602030504020204" pitchFamily="34" charset="0"/>
              </a:defRPr>
            </a:lvl3pPr>
            <a:lvl4pPr eaLnBrk="0">
              <a:tabLst>
                <a:tab pos="2668588" algn="l"/>
              </a:tabLst>
              <a:defRPr sz="2400">
                <a:solidFill>
                  <a:schemeClr val="bg1"/>
                </a:solidFill>
                <a:latin typeface="Arial" panose="020B0604020202020204" pitchFamily="34" charset="0"/>
                <a:cs typeface="Lucida Sans Unicode" panose="020B0602030504020204" pitchFamily="34" charset="0"/>
              </a:defRPr>
            </a:lvl4pPr>
            <a:lvl5pPr eaLnBrk="0">
              <a:tabLst>
                <a:tab pos="2668588" algn="l"/>
              </a:tabLst>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tabLst>
                <a:tab pos="2668588" algn="l"/>
              </a:tabLs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tabLst>
                <a:tab pos="2668588" algn="l"/>
              </a:tabLs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tabLst>
                <a:tab pos="2668588" algn="l"/>
              </a:tabLs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tabLst>
                <a:tab pos="2668588" algn="l"/>
              </a:tabLst>
              <a:defRPr sz="2400">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Può essere sviluppato distinguendo anzitutto:</a:t>
            </a:r>
          </a:p>
          <a:p>
            <a:pPr defTabSz="914400" eaLnBrk="1" hangingPunct="1">
              <a:lnSpc>
                <a:spcPct val="100000"/>
              </a:lnSpc>
              <a:buClrTx/>
              <a:buSzTx/>
              <a:buFontTx/>
              <a:buNone/>
            </a:pPr>
            <a:endParaRPr lang="it-IT" altLang="it-IT" sz="1800" dirty="0">
              <a:solidFill>
                <a:schemeClr val="tx1">
                  <a:lumMod val="75000"/>
                  <a:lumOff val="25000"/>
                </a:schemeClr>
              </a:solidFill>
              <a:latin typeface="Century Gothic" panose="020B0502020202020204" pitchFamily="34" charset="0"/>
              <a:cs typeface="Arial" panose="020B0604020202020204" pitchFamily="34" charset="0"/>
            </a:endParaRPr>
          </a:p>
          <a:p>
            <a:pPr defTabSz="914400" eaLnBrk="1" hangingPunct="1">
              <a:lnSpc>
                <a:spcPct val="100000"/>
              </a:lnSpc>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Rotazione dell’attivo fisso = Vendite/Attivo fisso netto</a:t>
            </a:r>
          </a:p>
          <a:p>
            <a:pPr defTabSz="914400" eaLnBrk="1" hangingPunct="1">
              <a:lnSpc>
                <a:spcPct val="100000"/>
              </a:lnSpc>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Rotazione dell’attivo circolante = Vendite/Capitale circolante lordo</a:t>
            </a:r>
          </a:p>
        </p:txBody>
      </p:sp>
      <p:sp>
        <p:nvSpPr>
          <p:cNvPr id="18" name="Text Box 8">
            <a:extLst>
              <a:ext uri="{FF2B5EF4-FFF2-40B4-BE49-F238E27FC236}">
                <a16:creationId xmlns:a16="http://schemas.microsoft.com/office/drawing/2014/main" id="{8324A4C9-0BB7-4999-A563-E622B3B3E6EC}"/>
              </a:ext>
            </a:extLst>
          </p:cNvPr>
          <p:cNvSpPr txBox="1">
            <a:spLocks noChangeArrowheads="1"/>
          </p:cNvSpPr>
          <p:nvPr/>
        </p:nvSpPr>
        <p:spPr bwMode="auto">
          <a:xfrm>
            <a:off x="265503" y="5397406"/>
            <a:ext cx="8463711" cy="646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100000"/>
              </a:lnSpc>
              <a:buClrTx/>
              <a:buSzTx/>
              <a:buFontTx/>
              <a:buNone/>
            </a:pPr>
            <a:r>
              <a:rPr lang="it-IT" altLang="it-IT" sz="1800" i="1" dirty="0">
                <a:solidFill>
                  <a:schemeClr val="tx1">
                    <a:lumMod val="75000"/>
                    <a:lumOff val="25000"/>
                  </a:schemeClr>
                </a:solidFill>
                <a:latin typeface="Century Gothic" panose="020B0502020202020204" pitchFamily="34" charset="0"/>
                <a:cs typeface="Arial" panose="020B0604020202020204" pitchFamily="34" charset="0"/>
              </a:rPr>
              <a:t>Tali indici analitici consentono di indagare le cause di variazione di ciascuna sottoclasse.</a:t>
            </a:r>
          </a:p>
        </p:txBody>
      </p:sp>
      <p:grpSp>
        <p:nvGrpSpPr>
          <p:cNvPr id="22" name="Gruppo 21">
            <a:extLst>
              <a:ext uri="{FF2B5EF4-FFF2-40B4-BE49-F238E27FC236}">
                <a16:creationId xmlns:a16="http://schemas.microsoft.com/office/drawing/2014/main" id="{5B036FE3-E250-45A5-9C7B-0541A160F933}"/>
              </a:ext>
            </a:extLst>
          </p:cNvPr>
          <p:cNvGrpSpPr/>
          <p:nvPr/>
        </p:nvGrpSpPr>
        <p:grpSpPr>
          <a:xfrm>
            <a:off x="340144" y="849962"/>
            <a:ext cx="8463712" cy="646331"/>
            <a:chOff x="242900" y="711461"/>
            <a:chExt cx="8463712" cy="646331"/>
          </a:xfrm>
        </p:grpSpPr>
        <p:sp>
          <p:nvSpPr>
            <p:cNvPr id="6" name="Rettangolo 5">
              <a:extLst>
                <a:ext uri="{FF2B5EF4-FFF2-40B4-BE49-F238E27FC236}">
                  <a16:creationId xmlns:a16="http://schemas.microsoft.com/office/drawing/2014/main" id="{07FAB440-B4DC-46CB-85EE-0E8DC952B0BD}"/>
                </a:ext>
              </a:extLst>
            </p:cNvPr>
            <p:cNvSpPr/>
            <p:nvPr/>
          </p:nvSpPr>
          <p:spPr>
            <a:xfrm>
              <a:off x="242900" y="711461"/>
              <a:ext cx="8463712" cy="646331"/>
            </a:xfrm>
            <a:prstGeom prst="rect">
              <a:avLst/>
            </a:prstGeom>
            <a:ln>
              <a:noFill/>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it-IT"/>
            </a:p>
          </p:txBody>
        </p:sp>
        <p:sp>
          <p:nvSpPr>
            <p:cNvPr id="5" name="CasellaDiTesto 4">
              <a:extLst>
                <a:ext uri="{FF2B5EF4-FFF2-40B4-BE49-F238E27FC236}">
                  <a16:creationId xmlns:a16="http://schemas.microsoft.com/office/drawing/2014/main" id="{0A04690A-7F29-42EE-BCEC-081A471727D0}"/>
                </a:ext>
              </a:extLst>
            </p:cNvPr>
            <p:cNvSpPr txBox="1"/>
            <p:nvPr/>
          </p:nvSpPr>
          <p:spPr>
            <a:xfrm>
              <a:off x="242900" y="711461"/>
              <a:ext cx="2634588" cy="646331"/>
            </a:xfrm>
            <a:prstGeom prst="rect">
              <a:avLst/>
            </a:prstGeom>
            <a:noFill/>
          </p:spPr>
          <p:txBody>
            <a:bodyPr wrap="square" rtlCol="0">
              <a:spAutoFit/>
            </a:bodyPr>
            <a:lstStyle/>
            <a:p>
              <a:pPr algn="ctr"/>
              <a:r>
                <a:rPr lang="it-IT" b="1" dirty="0">
                  <a:solidFill>
                    <a:srgbClr val="C00000"/>
                  </a:solidFill>
                  <a:latin typeface="Century Gothic" panose="020B0502020202020204" pitchFamily="34" charset="0"/>
                </a:rPr>
                <a:t>Indice di rotazione </a:t>
              </a:r>
            </a:p>
            <a:p>
              <a:pPr algn="ctr"/>
              <a:r>
                <a:rPr lang="it-IT" b="1" dirty="0">
                  <a:solidFill>
                    <a:srgbClr val="C00000"/>
                  </a:solidFill>
                  <a:latin typeface="Century Gothic" panose="020B0502020202020204" pitchFamily="34" charset="0"/>
                </a:rPr>
                <a:t>del capitale investito </a:t>
              </a:r>
            </a:p>
          </p:txBody>
        </p:sp>
        <p:sp>
          <p:nvSpPr>
            <p:cNvPr id="20" name="CasellaDiTesto 19">
              <a:extLst>
                <a:ext uri="{FF2B5EF4-FFF2-40B4-BE49-F238E27FC236}">
                  <a16:creationId xmlns:a16="http://schemas.microsoft.com/office/drawing/2014/main" id="{2D326DE1-28AD-4C6B-B4A6-D03A6D3A4C46}"/>
                </a:ext>
              </a:extLst>
            </p:cNvPr>
            <p:cNvSpPr txBox="1"/>
            <p:nvPr/>
          </p:nvSpPr>
          <p:spPr>
            <a:xfrm>
              <a:off x="3416634" y="849962"/>
              <a:ext cx="5289977" cy="369332"/>
            </a:xfrm>
            <a:prstGeom prst="rect">
              <a:avLst/>
            </a:prstGeom>
            <a:noFill/>
          </p:spPr>
          <p:txBody>
            <a:bodyPr wrap="square" rtlCol="0">
              <a:spAutoFit/>
            </a:bodyPr>
            <a:lstStyle/>
            <a:p>
              <a:r>
                <a:rPr lang="it-IT" b="1" dirty="0">
                  <a:solidFill>
                    <a:schemeClr val="tx1">
                      <a:lumMod val="75000"/>
                      <a:lumOff val="25000"/>
                    </a:schemeClr>
                  </a:solidFill>
                  <a:latin typeface="Century Gothic" panose="020B0502020202020204" pitchFamily="34" charset="0"/>
                </a:rPr>
                <a:t>Vendite/Capitale investito nella </a:t>
              </a:r>
              <a:r>
                <a:rPr lang="it-IT" b="1" dirty="0" err="1">
                  <a:solidFill>
                    <a:schemeClr val="tx1">
                      <a:lumMod val="75000"/>
                      <a:lumOff val="25000"/>
                    </a:schemeClr>
                  </a:solidFill>
                  <a:latin typeface="Century Gothic" panose="020B0502020202020204" pitchFamily="34" charset="0"/>
                </a:rPr>
                <a:t>gest</a:t>
              </a:r>
              <a:r>
                <a:rPr lang="it-IT" b="1" dirty="0">
                  <a:solidFill>
                    <a:schemeClr val="tx1">
                      <a:lumMod val="75000"/>
                      <a:lumOff val="25000"/>
                    </a:schemeClr>
                  </a:solidFill>
                  <a:latin typeface="Century Gothic" panose="020B0502020202020204" pitchFamily="34" charset="0"/>
                </a:rPr>
                <a:t>. </a:t>
              </a:r>
              <a:r>
                <a:rPr lang="it-IT" b="1" dirty="0" err="1">
                  <a:solidFill>
                    <a:schemeClr val="tx1">
                      <a:lumMod val="75000"/>
                      <a:lumOff val="25000"/>
                    </a:schemeClr>
                  </a:solidFill>
                  <a:latin typeface="Century Gothic" panose="020B0502020202020204" pitchFamily="34" charset="0"/>
                </a:rPr>
                <a:t>caratter</a:t>
              </a:r>
              <a:r>
                <a:rPr lang="it-IT" b="1" dirty="0">
                  <a:solidFill>
                    <a:schemeClr val="tx1">
                      <a:lumMod val="75000"/>
                      <a:lumOff val="25000"/>
                    </a:schemeClr>
                  </a:solidFill>
                  <a:latin typeface="Century Gothic" panose="020B0502020202020204" pitchFamily="34" charset="0"/>
                </a:rPr>
                <a:t>.</a:t>
              </a:r>
            </a:p>
          </p:txBody>
        </p:sp>
        <p:sp>
          <p:nvSpPr>
            <p:cNvPr id="21" name="Text Box 3">
              <a:extLst>
                <a:ext uri="{FF2B5EF4-FFF2-40B4-BE49-F238E27FC236}">
                  <a16:creationId xmlns:a16="http://schemas.microsoft.com/office/drawing/2014/main" id="{1CF241C6-174B-469B-81AA-0AB6BC5D00A8}"/>
                </a:ext>
              </a:extLst>
            </p:cNvPr>
            <p:cNvSpPr txBox="1">
              <a:spLocks noChangeArrowheads="1"/>
            </p:cNvSpPr>
            <p:nvPr/>
          </p:nvSpPr>
          <p:spPr bwMode="auto">
            <a:xfrm flipV="1">
              <a:off x="2812467" y="803802"/>
              <a:ext cx="384886" cy="461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lnSpc>
                  <a:spcPct val="100000"/>
                </a:lnSpc>
                <a:buClrTx/>
                <a:buSzTx/>
                <a:buFontTx/>
                <a:buNone/>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a:t>
              </a:r>
            </a:p>
          </p:txBody>
        </p:sp>
      </p:grpSp>
      <p:sp>
        <p:nvSpPr>
          <p:cNvPr id="13" name="Text Box 7">
            <a:extLst>
              <a:ext uri="{FF2B5EF4-FFF2-40B4-BE49-F238E27FC236}">
                <a16:creationId xmlns:a16="http://schemas.microsoft.com/office/drawing/2014/main" id="{70394A0C-C2A1-7F47-9665-8FE5C9116AB2}"/>
              </a:ext>
            </a:extLst>
          </p:cNvPr>
          <p:cNvSpPr txBox="1">
            <a:spLocks noChangeArrowheads="1"/>
          </p:cNvSpPr>
          <p:nvPr/>
        </p:nvSpPr>
        <p:spPr bwMode="auto">
          <a:xfrm>
            <a:off x="265503" y="3536750"/>
            <a:ext cx="8314431" cy="1477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4" tIns="45712" rIns="91424" bIns="45712">
            <a:spAutoFit/>
          </a:bodyPr>
          <a:lstStyle>
            <a:lvl1pPr eaLnBrk="0">
              <a:tabLst>
                <a:tab pos="2668588" algn="l"/>
              </a:tabLst>
              <a:defRPr sz="2400">
                <a:solidFill>
                  <a:schemeClr val="bg1"/>
                </a:solidFill>
                <a:latin typeface="Arial" panose="020B0604020202020204" pitchFamily="34" charset="0"/>
                <a:cs typeface="Lucida Sans Unicode" panose="020B0602030504020204" pitchFamily="34" charset="0"/>
              </a:defRPr>
            </a:lvl1pPr>
            <a:lvl2pPr marL="457200" indent="-300038" eaLnBrk="0">
              <a:tabLst>
                <a:tab pos="2668588" algn="l"/>
              </a:tabLst>
              <a:defRPr sz="2400">
                <a:solidFill>
                  <a:schemeClr val="bg1"/>
                </a:solidFill>
                <a:latin typeface="Arial" panose="020B0604020202020204" pitchFamily="34" charset="0"/>
                <a:cs typeface="Lucida Sans Unicode" panose="020B0602030504020204" pitchFamily="34" charset="0"/>
              </a:defRPr>
            </a:lvl2pPr>
            <a:lvl3pPr eaLnBrk="0">
              <a:tabLst>
                <a:tab pos="2668588" algn="l"/>
              </a:tabLst>
              <a:defRPr sz="2400">
                <a:solidFill>
                  <a:schemeClr val="bg1"/>
                </a:solidFill>
                <a:latin typeface="Arial" panose="020B0604020202020204" pitchFamily="34" charset="0"/>
                <a:cs typeface="Lucida Sans Unicode" panose="020B0602030504020204" pitchFamily="34" charset="0"/>
              </a:defRPr>
            </a:lvl3pPr>
            <a:lvl4pPr eaLnBrk="0">
              <a:tabLst>
                <a:tab pos="2668588" algn="l"/>
              </a:tabLst>
              <a:defRPr sz="2400">
                <a:solidFill>
                  <a:schemeClr val="bg1"/>
                </a:solidFill>
                <a:latin typeface="Arial" panose="020B0604020202020204" pitchFamily="34" charset="0"/>
                <a:cs typeface="Lucida Sans Unicode" panose="020B0602030504020204" pitchFamily="34" charset="0"/>
              </a:defRPr>
            </a:lvl4pPr>
            <a:lvl5pPr eaLnBrk="0">
              <a:tabLst>
                <a:tab pos="2668588" algn="l"/>
              </a:tabLst>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tabLst>
                <a:tab pos="2668588" algn="l"/>
              </a:tabLs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tabLst>
                <a:tab pos="2668588" algn="l"/>
              </a:tabLs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tabLst>
                <a:tab pos="2668588" algn="l"/>
              </a:tabLs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tabLst>
                <a:tab pos="2668588" algn="l"/>
              </a:tabLst>
              <a:defRPr sz="2400">
                <a:solidFill>
                  <a:schemeClr val="bg1"/>
                </a:solidFill>
                <a:latin typeface="Arial" panose="020B0604020202020204" pitchFamily="34" charset="0"/>
                <a:cs typeface="Lucida Sans Unicode" panose="020B0602030504020204" pitchFamily="34" charset="0"/>
              </a:defRPr>
            </a:lvl9pPr>
          </a:lstStyle>
          <a:p>
            <a:pPr defTabSz="914400" eaLnBrk="1" hangingPunct="1">
              <a:lnSpc>
                <a:spcPct val="100000"/>
              </a:lnSpc>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Ciascuna area può essere analizzata nei vari componenti. Ad esempio, per il Capitale circolante lordo avremo:</a:t>
            </a:r>
          </a:p>
          <a:p>
            <a:pPr defTabSz="914400" eaLnBrk="1" hangingPunct="1">
              <a:lnSpc>
                <a:spcPct val="100000"/>
              </a:lnSpc>
              <a:buClrTx/>
              <a:buSzTx/>
              <a:buFontTx/>
              <a:buNone/>
            </a:pPr>
            <a:endParaRPr lang="it-IT" altLang="it-IT" sz="1800" dirty="0">
              <a:solidFill>
                <a:schemeClr val="tx1">
                  <a:lumMod val="75000"/>
                  <a:lumOff val="25000"/>
                </a:schemeClr>
              </a:solidFill>
              <a:latin typeface="Century Gothic" panose="020B0502020202020204" pitchFamily="34" charset="0"/>
              <a:cs typeface="Arial" panose="020B0604020202020204" pitchFamily="34" charset="0"/>
            </a:endParaRPr>
          </a:p>
          <a:p>
            <a:pPr marL="342900" indent="-342900" defTabSz="914400" eaLnBrk="1" hangingPunct="1">
              <a:lnSpc>
                <a:spcPct val="100000"/>
              </a:lnSpc>
              <a:buClrTx/>
              <a:buSzTx/>
              <a:buFontTx/>
              <a:buChar char="-"/>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Scorte = Vendite/Scorte medie</a:t>
            </a:r>
          </a:p>
          <a:p>
            <a:pPr marL="342900" indent="-342900" defTabSz="914400" eaLnBrk="1" hangingPunct="1">
              <a:lnSpc>
                <a:spcPct val="100000"/>
              </a:lnSpc>
              <a:buClrTx/>
              <a:buSzTx/>
              <a:buFontTx/>
              <a:buChar char="-"/>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Crediti = Vendite/Consistenza media crediti</a:t>
            </a:r>
          </a:p>
        </p:txBody>
      </p:sp>
    </p:spTree>
    <p:extLst>
      <p:ext uri="{BB962C8B-B14F-4D97-AF65-F5344CB8AC3E}">
        <p14:creationId xmlns:p14="http://schemas.microsoft.com/office/powerpoint/2010/main" val="138696319"/>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130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La scomposizione del </a:t>
            </a:r>
            <a:r>
              <a:rPr lang="it-IT" b="1" cap="all" dirty="0" err="1">
                <a:solidFill>
                  <a:srgbClr val="002060"/>
                </a:solidFill>
                <a:latin typeface="Century Gothic" panose="020B0502020202020204" pitchFamily="34" charset="0"/>
              </a:rPr>
              <a:t>r.o.e</a:t>
            </a:r>
            <a:r>
              <a:rPr lang="it-IT" b="1" cap="all" dirty="0">
                <a:solidFill>
                  <a:srgbClr val="002060"/>
                </a:solidFill>
                <a:latin typeface="Century Gothic" panose="020B0502020202020204" pitchFamily="34" charset="0"/>
              </a:rPr>
              <a:t>.</a:t>
            </a:r>
          </a:p>
        </p:txBody>
      </p:sp>
      <p:sp>
        <p:nvSpPr>
          <p:cNvPr id="13" name="Text Box 4">
            <a:extLst>
              <a:ext uri="{FF2B5EF4-FFF2-40B4-BE49-F238E27FC236}">
                <a16:creationId xmlns:a16="http://schemas.microsoft.com/office/drawing/2014/main" id="{960B4646-167E-4C3F-AC67-6C4027C35FC4}"/>
              </a:ext>
            </a:extLst>
          </p:cNvPr>
          <p:cNvSpPr txBox="1">
            <a:spLocks noChangeArrowheads="1"/>
          </p:cNvSpPr>
          <p:nvPr/>
        </p:nvSpPr>
        <p:spPr bwMode="auto">
          <a:xfrm>
            <a:off x="215106" y="522028"/>
            <a:ext cx="8135937" cy="646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lnSpc>
                <a:spcPct val="100000"/>
              </a:lnSpc>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Una prima scomposizione la possiamo già notare nella prima linea di sviluppo delle formule della slide iniziale:</a:t>
            </a:r>
          </a:p>
        </p:txBody>
      </p:sp>
      <p:sp>
        <p:nvSpPr>
          <p:cNvPr id="15" name="Text Box 5">
            <a:extLst>
              <a:ext uri="{FF2B5EF4-FFF2-40B4-BE49-F238E27FC236}">
                <a16:creationId xmlns:a16="http://schemas.microsoft.com/office/drawing/2014/main" id="{7BB4B858-99FB-4F88-8E4B-928FA906CAA3}"/>
              </a:ext>
            </a:extLst>
          </p:cNvPr>
          <p:cNvSpPr txBox="1">
            <a:spLocks noChangeArrowheads="1"/>
          </p:cNvSpPr>
          <p:nvPr/>
        </p:nvSpPr>
        <p:spPr bwMode="auto">
          <a:xfrm>
            <a:off x="612775" y="3644900"/>
            <a:ext cx="8135938"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4" tIns="45712" rIns="91424" bIns="45712">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lnSpc>
                <a:spcPct val="100000"/>
              </a:lnSpc>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E’ possibile ricorrere ad un’altra modalità di scomposizione, capace di evidenziare il cosiddetto “effetto di leva finanziaria”</a:t>
            </a:r>
          </a:p>
        </p:txBody>
      </p:sp>
      <p:grpSp>
        <p:nvGrpSpPr>
          <p:cNvPr id="16" name="Group 6">
            <a:extLst>
              <a:ext uri="{FF2B5EF4-FFF2-40B4-BE49-F238E27FC236}">
                <a16:creationId xmlns:a16="http://schemas.microsoft.com/office/drawing/2014/main" id="{0AD057B8-470A-42CB-8A97-507BF6A6A58E}"/>
              </a:ext>
            </a:extLst>
          </p:cNvPr>
          <p:cNvGrpSpPr>
            <a:grpSpLocks/>
          </p:cNvGrpSpPr>
          <p:nvPr/>
        </p:nvGrpSpPr>
        <p:grpSpPr bwMode="auto">
          <a:xfrm>
            <a:off x="1258888" y="1484313"/>
            <a:ext cx="7129462" cy="2208212"/>
            <a:chOff x="793" y="981"/>
            <a:chExt cx="4491" cy="1391"/>
          </a:xfrm>
          <a:noFill/>
        </p:grpSpPr>
        <p:grpSp>
          <p:nvGrpSpPr>
            <p:cNvPr id="19" name="Group 7">
              <a:extLst>
                <a:ext uri="{FF2B5EF4-FFF2-40B4-BE49-F238E27FC236}">
                  <a16:creationId xmlns:a16="http://schemas.microsoft.com/office/drawing/2014/main" id="{7ADCF924-7407-41E5-A7CC-C87072FE478B}"/>
                </a:ext>
              </a:extLst>
            </p:cNvPr>
            <p:cNvGrpSpPr>
              <a:grpSpLocks/>
            </p:cNvGrpSpPr>
            <p:nvPr/>
          </p:nvGrpSpPr>
          <p:grpSpPr bwMode="auto">
            <a:xfrm>
              <a:off x="793" y="981"/>
              <a:ext cx="4491" cy="1391"/>
              <a:chOff x="793" y="981"/>
              <a:chExt cx="4491" cy="1551"/>
            </a:xfrm>
            <a:grpFill/>
          </p:grpSpPr>
          <p:grpSp>
            <p:nvGrpSpPr>
              <p:cNvPr id="27" name="Group 8">
                <a:extLst>
                  <a:ext uri="{FF2B5EF4-FFF2-40B4-BE49-F238E27FC236}">
                    <a16:creationId xmlns:a16="http://schemas.microsoft.com/office/drawing/2014/main" id="{9CA460A7-27EF-4456-95FA-ED746CFA5FCD}"/>
                  </a:ext>
                </a:extLst>
              </p:cNvPr>
              <p:cNvGrpSpPr>
                <a:grpSpLocks/>
              </p:cNvGrpSpPr>
              <p:nvPr/>
            </p:nvGrpSpPr>
            <p:grpSpPr bwMode="auto">
              <a:xfrm>
                <a:off x="861" y="1776"/>
                <a:ext cx="4423" cy="756"/>
                <a:chOff x="861" y="1776"/>
                <a:chExt cx="4423" cy="756"/>
              </a:xfrm>
              <a:grpFill/>
            </p:grpSpPr>
            <p:sp>
              <p:nvSpPr>
                <p:cNvPr id="37" name="Text Box 9">
                  <a:extLst>
                    <a:ext uri="{FF2B5EF4-FFF2-40B4-BE49-F238E27FC236}">
                      <a16:creationId xmlns:a16="http://schemas.microsoft.com/office/drawing/2014/main" id="{CC03C98C-5D2D-4C1F-8722-36ABD126B998}"/>
                    </a:ext>
                  </a:extLst>
                </p:cNvPr>
                <p:cNvSpPr txBox="1">
                  <a:spLocks noChangeArrowheads="1"/>
                </p:cNvSpPr>
                <p:nvPr/>
              </p:nvSpPr>
              <p:spPr bwMode="auto">
                <a:xfrm>
                  <a:off x="4014" y="1776"/>
                  <a:ext cx="1270" cy="5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spcBef>
                      <a:spcPct val="50000"/>
                    </a:spcBef>
                    <a:buClrTx/>
                    <a:buSzTx/>
                    <a:buFontTx/>
                    <a:buNone/>
                  </a:pPr>
                  <a:r>
                    <a:rPr lang="it-IT" altLang="it-IT" sz="1600" i="1">
                      <a:solidFill>
                        <a:schemeClr val="tx1"/>
                      </a:solidFill>
                      <a:latin typeface="Century Gothic" panose="020B0502020202020204" pitchFamily="34" charset="0"/>
                      <a:cs typeface="Arial" panose="020B0604020202020204" pitchFamily="34" charset="0"/>
                    </a:rPr>
                    <a:t>Misura l’incidenza della gestione extra-operativa</a:t>
                  </a:r>
                </a:p>
              </p:txBody>
            </p:sp>
            <p:sp>
              <p:nvSpPr>
                <p:cNvPr id="38" name="Text Box 10">
                  <a:extLst>
                    <a:ext uri="{FF2B5EF4-FFF2-40B4-BE49-F238E27FC236}">
                      <a16:creationId xmlns:a16="http://schemas.microsoft.com/office/drawing/2014/main" id="{66DAB5D6-5E00-4038-87D9-F69136A34A8D}"/>
                    </a:ext>
                  </a:extLst>
                </p:cNvPr>
                <p:cNvSpPr txBox="1">
                  <a:spLocks noChangeArrowheads="1"/>
                </p:cNvSpPr>
                <p:nvPr/>
              </p:nvSpPr>
              <p:spPr bwMode="auto">
                <a:xfrm>
                  <a:off x="2835" y="1776"/>
                  <a:ext cx="1270" cy="7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spcBef>
                      <a:spcPct val="50000"/>
                    </a:spcBef>
                    <a:buClrTx/>
                    <a:buSzTx/>
                    <a:buFontTx/>
                    <a:buNone/>
                  </a:pPr>
                  <a:r>
                    <a:rPr lang="it-IT" altLang="it-IT" sz="1600" i="1" dirty="0">
                      <a:solidFill>
                        <a:schemeClr val="tx1"/>
                      </a:solidFill>
                      <a:latin typeface="Century Gothic" panose="020B0502020202020204" pitchFamily="34" charset="0"/>
                      <a:cs typeface="Arial" panose="020B0604020202020204" pitchFamily="34" charset="0"/>
                    </a:rPr>
                    <a:t>Indice di autonomia finanziaria (leverage)</a:t>
                  </a:r>
                </a:p>
              </p:txBody>
            </p:sp>
            <p:sp>
              <p:nvSpPr>
                <p:cNvPr id="39" name="Text Box 11">
                  <a:extLst>
                    <a:ext uri="{FF2B5EF4-FFF2-40B4-BE49-F238E27FC236}">
                      <a16:creationId xmlns:a16="http://schemas.microsoft.com/office/drawing/2014/main" id="{955D93D6-577B-4972-94D2-D90C3AA5E6C3}"/>
                    </a:ext>
                  </a:extLst>
                </p:cNvPr>
                <p:cNvSpPr txBox="1">
                  <a:spLocks noChangeArrowheads="1"/>
                </p:cNvSpPr>
                <p:nvPr/>
              </p:nvSpPr>
              <p:spPr bwMode="auto">
                <a:xfrm>
                  <a:off x="2154" y="1948"/>
                  <a:ext cx="771" cy="2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spcBef>
                      <a:spcPct val="50000"/>
                    </a:spcBef>
                    <a:buClrTx/>
                    <a:buSzTx/>
                    <a:buFontTx/>
                    <a:buNone/>
                  </a:pPr>
                  <a:r>
                    <a:rPr lang="it-IT" altLang="it-IT" sz="1600" i="1" dirty="0">
                      <a:solidFill>
                        <a:schemeClr val="tx1"/>
                      </a:solidFill>
                      <a:latin typeface="Century Gothic" panose="020B0502020202020204" pitchFamily="34" charset="0"/>
                      <a:cs typeface="Arial" panose="020B0604020202020204" pitchFamily="34" charset="0"/>
                    </a:rPr>
                    <a:t>ROI</a:t>
                  </a:r>
                </a:p>
              </p:txBody>
            </p:sp>
            <p:sp>
              <p:nvSpPr>
                <p:cNvPr id="40" name="Text Box 12">
                  <a:extLst>
                    <a:ext uri="{FF2B5EF4-FFF2-40B4-BE49-F238E27FC236}">
                      <a16:creationId xmlns:a16="http://schemas.microsoft.com/office/drawing/2014/main" id="{B3A9C150-0B90-4D2B-BAC8-F3A4C300E9EC}"/>
                    </a:ext>
                  </a:extLst>
                </p:cNvPr>
                <p:cNvSpPr txBox="1">
                  <a:spLocks noChangeArrowheads="1"/>
                </p:cNvSpPr>
                <p:nvPr/>
              </p:nvSpPr>
              <p:spPr bwMode="auto">
                <a:xfrm>
                  <a:off x="861" y="1940"/>
                  <a:ext cx="771" cy="2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spcBef>
                      <a:spcPct val="50000"/>
                    </a:spcBef>
                    <a:buClrTx/>
                    <a:buSzTx/>
                    <a:buFontTx/>
                    <a:buNone/>
                  </a:pPr>
                  <a:r>
                    <a:rPr lang="it-IT" altLang="it-IT" sz="1600" i="1" dirty="0">
                      <a:solidFill>
                        <a:schemeClr val="tx1"/>
                      </a:solidFill>
                      <a:latin typeface="Century Gothic" panose="020B0502020202020204" pitchFamily="34" charset="0"/>
                      <a:cs typeface="Arial" panose="020B0604020202020204" pitchFamily="34" charset="0"/>
                    </a:rPr>
                    <a:t>ROE</a:t>
                  </a:r>
                </a:p>
              </p:txBody>
            </p:sp>
          </p:grpSp>
          <p:grpSp>
            <p:nvGrpSpPr>
              <p:cNvPr id="28" name="Group 13">
                <a:extLst>
                  <a:ext uri="{FF2B5EF4-FFF2-40B4-BE49-F238E27FC236}">
                    <a16:creationId xmlns:a16="http://schemas.microsoft.com/office/drawing/2014/main" id="{DC9442EC-A8B8-4855-8482-1B0B5CF54157}"/>
                  </a:ext>
                </a:extLst>
              </p:cNvPr>
              <p:cNvGrpSpPr>
                <a:grpSpLocks/>
              </p:cNvGrpSpPr>
              <p:nvPr/>
            </p:nvGrpSpPr>
            <p:grpSpPr bwMode="auto">
              <a:xfrm>
                <a:off x="793" y="981"/>
                <a:ext cx="4491" cy="771"/>
                <a:chOff x="793" y="981"/>
                <a:chExt cx="4491" cy="771"/>
              </a:xfrm>
              <a:grpFill/>
            </p:grpSpPr>
            <p:sp>
              <p:nvSpPr>
                <p:cNvPr id="29" name="Rectangle 14">
                  <a:extLst>
                    <a:ext uri="{FF2B5EF4-FFF2-40B4-BE49-F238E27FC236}">
                      <a16:creationId xmlns:a16="http://schemas.microsoft.com/office/drawing/2014/main" id="{5F3E241A-1026-4801-9CF0-155429705C7D}"/>
                    </a:ext>
                  </a:extLst>
                </p:cNvPr>
                <p:cNvSpPr>
                  <a:spLocks noChangeArrowheads="1"/>
                </p:cNvSpPr>
                <p:nvPr/>
              </p:nvSpPr>
              <p:spPr bwMode="auto">
                <a:xfrm>
                  <a:off x="793" y="981"/>
                  <a:ext cx="4491" cy="771"/>
                </a:xfrm>
                <a:prstGeom prst="rect">
                  <a:avLst/>
                </a:prstGeom>
                <a:solidFill>
                  <a:schemeClr val="accent6">
                    <a:lumMod val="40000"/>
                    <a:lumOff val="60000"/>
                  </a:schemeClr>
                </a:solidFill>
                <a:ln w="9525">
                  <a:no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30" name="Rectangle 15">
                  <a:extLst>
                    <a:ext uri="{FF2B5EF4-FFF2-40B4-BE49-F238E27FC236}">
                      <a16:creationId xmlns:a16="http://schemas.microsoft.com/office/drawing/2014/main" id="{1AFB98FD-E8BC-4009-B51A-F7083EE46E9D}"/>
                    </a:ext>
                  </a:extLst>
                </p:cNvPr>
                <p:cNvSpPr>
                  <a:spLocks noChangeArrowheads="1"/>
                </p:cNvSpPr>
                <p:nvPr/>
              </p:nvSpPr>
              <p:spPr bwMode="auto">
                <a:xfrm>
                  <a:off x="1111" y="1162"/>
                  <a:ext cx="317" cy="4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dirty="0">
                      <a:solidFill>
                        <a:schemeClr val="tx1"/>
                      </a:solidFill>
                      <a:latin typeface="Century Gothic" panose="020B0502020202020204" pitchFamily="34" charset="0"/>
                      <a:cs typeface="Arial" panose="020B0604020202020204" pitchFamily="34" charset="0"/>
                    </a:rPr>
                    <a:t>RN</a:t>
                  </a:r>
                </a:p>
                <a:p>
                  <a:pPr algn="ctr" eaLnBrk="1" hangingPunct="1">
                    <a:lnSpc>
                      <a:spcPct val="100000"/>
                    </a:lnSpc>
                    <a:buClrTx/>
                    <a:buSzTx/>
                    <a:buFontTx/>
                    <a:buNone/>
                  </a:pPr>
                  <a:r>
                    <a:rPr lang="it-IT" altLang="it-IT" dirty="0">
                      <a:solidFill>
                        <a:schemeClr val="tx1"/>
                      </a:solidFill>
                      <a:latin typeface="Century Gothic" panose="020B0502020202020204" pitchFamily="34" charset="0"/>
                      <a:cs typeface="Arial" panose="020B0604020202020204" pitchFamily="34" charset="0"/>
                    </a:rPr>
                    <a:t>MP</a:t>
                  </a:r>
                </a:p>
              </p:txBody>
            </p:sp>
            <p:sp>
              <p:nvSpPr>
                <p:cNvPr id="31" name="Rectangle 16">
                  <a:extLst>
                    <a:ext uri="{FF2B5EF4-FFF2-40B4-BE49-F238E27FC236}">
                      <a16:creationId xmlns:a16="http://schemas.microsoft.com/office/drawing/2014/main" id="{FDC281CD-F059-44B9-B32F-1F4817C720EA}"/>
                    </a:ext>
                  </a:extLst>
                </p:cNvPr>
                <p:cNvSpPr>
                  <a:spLocks noChangeArrowheads="1"/>
                </p:cNvSpPr>
                <p:nvPr/>
              </p:nvSpPr>
              <p:spPr bwMode="auto">
                <a:xfrm>
                  <a:off x="2381" y="1162"/>
                  <a:ext cx="317" cy="4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dirty="0">
                      <a:solidFill>
                        <a:schemeClr val="tx1"/>
                      </a:solidFill>
                      <a:latin typeface="Century Gothic" panose="020B0502020202020204" pitchFamily="34" charset="0"/>
                      <a:cs typeface="Arial" panose="020B0604020202020204" pitchFamily="34" charset="0"/>
                    </a:rPr>
                    <a:t>EBIT</a:t>
                  </a:r>
                </a:p>
                <a:p>
                  <a:pPr algn="ctr" eaLnBrk="1" hangingPunct="1">
                    <a:lnSpc>
                      <a:spcPct val="100000"/>
                    </a:lnSpc>
                    <a:buClrTx/>
                    <a:buSzTx/>
                    <a:buFontTx/>
                    <a:buNone/>
                  </a:pPr>
                  <a:r>
                    <a:rPr lang="it-IT" altLang="it-IT" dirty="0">
                      <a:solidFill>
                        <a:schemeClr val="tx1"/>
                      </a:solidFill>
                      <a:latin typeface="Century Gothic" panose="020B0502020202020204" pitchFamily="34" charset="0"/>
                      <a:cs typeface="Arial" panose="020B0604020202020204" pitchFamily="34" charset="0"/>
                    </a:rPr>
                    <a:t>CI</a:t>
                  </a:r>
                </a:p>
              </p:txBody>
            </p:sp>
            <p:sp>
              <p:nvSpPr>
                <p:cNvPr id="32" name="Rectangle 17">
                  <a:extLst>
                    <a:ext uri="{FF2B5EF4-FFF2-40B4-BE49-F238E27FC236}">
                      <a16:creationId xmlns:a16="http://schemas.microsoft.com/office/drawing/2014/main" id="{DEE9C060-EF43-49F7-A62E-A42F9EC593CB}"/>
                    </a:ext>
                  </a:extLst>
                </p:cNvPr>
                <p:cNvSpPr>
                  <a:spLocks noChangeArrowheads="1"/>
                </p:cNvSpPr>
                <p:nvPr/>
              </p:nvSpPr>
              <p:spPr bwMode="auto">
                <a:xfrm>
                  <a:off x="3288" y="1162"/>
                  <a:ext cx="317" cy="4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CI</a:t>
                  </a:r>
                </a:p>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MP</a:t>
                  </a:r>
                </a:p>
              </p:txBody>
            </p:sp>
            <p:sp>
              <p:nvSpPr>
                <p:cNvPr id="33" name="Rectangle 18">
                  <a:extLst>
                    <a:ext uri="{FF2B5EF4-FFF2-40B4-BE49-F238E27FC236}">
                      <a16:creationId xmlns:a16="http://schemas.microsoft.com/office/drawing/2014/main" id="{21DA87B5-7B3E-4704-B0B2-F25541E6BD5E}"/>
                    </a:ext>
                  </a:extLst>
                </p:cNvPr>
                <p:cNvSpPr>
                  <a:spLocks noChangeArrowheads="1"/>
                </p:cNvSpPr>
                <p:nvPr/>
              </p:nvSpPr>
              <p:spPr bwMode="auto">
                <a:xfrm>
                  <a:off x="4422" y="1162"/>
                  <a:ext cx="317" cy="4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dirty="0">
                      <a:solidFill>
                        <a:schemeClr val="tx1"/>
                      </a:solidFill>
                      <a:latin typeface="Century Gothic" panose="020B0502020202020204" pitchFamily="34" charset="0"/>
                      <a:cs typeface="Arial" panose="020B0604020202020204" pitchFamily="34" charset="0"/>
                    </a:rPr>
                    <a:t>RN</a:t>
                  </a:r>
                </a:p>
                <a:p>
                  <a:pPr algn="ctr" eaLnBrk="1" hangingPunct="1">
                    <a:lnSpc>
                      <a:spcPct val="100000"/>
                    </a:lnSpc>
                    <a:buClrTx/>
                    <a:buSzTx/>
                    <a:buFontTx/>
                    <a:buNone/>
                  </a:pPr>
                  <a:r>
                    <a:rPr lang="it-IT" altLang="it-IT" dirty="0">
                      <a:solidFill>
                        <a:schemeClr val="tx1"/>
                      </a:solidFill>
                      <a:latin typeface="Century Gothic" panose="020B0502020202020204" pitchFamily="34" charset="0"/>
                      <a:cs typeface="Arial" panose="020B0604020202020204" pitchFamily="34" charset="0"/>
                    </a:rPr>
                    <a:t>EBIT</a:t>
                  </a:r>
                </a:p>
              </p:txBody>
            </p:sp>
            <p:sp>
              <p:nvSpPr>
                <p:cNvPr id="34" name="Rectangle 19">
                  <a:extLst>
                    <a:ext uri="{FF2B5EF4-FFF2-40B4-BE49-F238E27FC236}">
                      <a16:creationId xmlns:a16="http://schemas.microsoft.com/office/drawing/2014/main" id="{EEAFD877-E076-42F7-A0A2-81BA6FD51596}"/>
                    </a:ext>
                  </a:extLst>
                </p:cNvPr>
                <p:cNvSpPr>
                  <a:spLocks noChangeArrowheads="1"/>
                </p:cNvSpPr>
                <p:nvPr/>
              </p:nvSpPr>
              <p:spPr bwMode="auto">
                <a:xfrm>
                  <a:off x="1882" y="1162"/>
                  <a:ext cx="317" cy="4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a:t>
                  </a:r>
                </a:p>
              </p:txBody>
            </p:sp>
            <p:sp>
              <p:nvSpPr>
                <p:cNvPr id="35" name="Rectangle 20">
                  <a:extLst>
                    <a:ext uri="{FF2B5EF4-FFF2-40B4-BE49-F238E27FC236}">
                      <a16:creationId xmlns:a16="http://schemas.microsoft.com/office/drawing/2014/main" id="{DDAD718E-EEC2-4133-AFF1-FA5C99D5C2ED}"/>
                    </a:ext>
                  </a:extLst>
                </p:cNvPr>
                <p:cNvSpPr>
                  <a:spLocks noChangeArrowheads="1"/>
                </p:cNvSpPr>
                <p:nvPr/>
              </p:nvSpPr>
              <p:spPr bwMode="auto">
                <a:xfrm>
                  <a:off x="2789" y="1162"/>
                  <a:ext cx="317" cy="4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x</a:t>
                  </a:r>
                </a:p>
              </p:txBody>
            </p:sp>
            <p:sp>
              <p:nvSpPr>
                <p:cNvPr id="36" name="Rectangle 21">
                  <a:extLst>
                    <a:ext uri="{FF2B5EF4-FFF2-40B4-BE49-F238E27FC236}">
                      <a16:creationId xmlns:a16="http://schemas.microsoft.com/office/drawing/2014/main" id="{D564676E-3D1D-4CBA-8983-B8AAFC04AE76}"/>
                    </a:ext>
                  </a:extLst>
                </p:cNvPr>
                <p:cNvSpPr>
                  <a:spLocks noChangeArrowheads="1"/>
                </p:cNvSpPr>
                <p:nvPr/>
              </p:nvSpPr>
              <p:spPr bwMode="auto">
                <a:xfrm>
                  <a:off x="3923" y="1162"/>
                  <a:ext cx="317" cy="4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x</a:t>
                  </a:r>
                </a:p>
              </p:txBody>
            </p:sp>
          </p:grpSp>
        </p:grpSp>
        <p:sp>
          <p:nvSpPr>
            <p:cNvPr id="23" name="Line 22">
              <a:extLst>
                <a:ext uri="{FF2B5EF4-FFF2-40B4-BE49-F238E27FC236}">
                  <a16:creationId xmlns:a16="http://schemas.microsoft.com/office/drawing/2014/main" id="{03DA2160-08CF-48FA-BFF0-249CBF579685}"/>
                </a:ext>
              </a:extLst>
            </p:cNvPr>
            <p:cNvSpPr>
              <a:spLocks noChangeShapeType="1"/>
            </p:cNvSpPr>
            <p:nvPr/>
          </p:nvSpPr>
          <p:spPr bwMode="auto">
            <a:xfrm>
              <a:off x="1066" y="1344"/>
              <a:ext cx="408" cy="0"/>
            </a:xfrm>
            <a:prstGeom prst="line">
              <a:avLst/>
            </a:prstGeom>
            <a:grpFill/>
            <a:ln w="9525">
              <a:solidFill>
                <a:schemeClr val="tx1"/>
              </a:solidFill>
              <a:round/>
              <a:headEnd/>
              <a:tailEnd/>
            </a:ln>
          </p:spPr>
          <p:txBody>
            <a:bodyPr/>
            <a:lstStyle/>
            <a:p>
              <a:endParaRPr lang="it-IT">
                <a:latin typeface="Century Gothic" panose="020B0502020202020204" pitchFamily="34" charset="0"/>
              </a:endParaRPr>
            </a:p>
          </p:txBody>
        </p:sp>
        <p:sp>
          <p:nvSpPr>
            <p:cNvPr id="24" name="Line 23">
              <a:extLst>
                <a:ext uri="{FF2B5EF4-FFF2-40B4-BE49-F238E27FC236}">
                  <a16:creationId xmlns:a16="http://schemas.microsoft.com/office/drawing/2014/main" id="{3610CD25-23AD-4303-959E-9EC37876087E}"/>
                </a:ext>
              </a:extLst>
            </p:cNvPr>
            <p:cNvSpPr>
              <a:spLocks noChangeShapeType="1"/>
            </p:cNvSpPr>
            <p:nvPr/>
          </p:nvSpPr>
          <p:spPr bwMode="auto">
            <a:xfrm>
              <a:off x="2336" y="1344"/>
              <a:ext cx="408" cy="0"/>
            </a:xfrm>
            <a:prstGeom prst="line">
              <a:avLst/>
            </a:prstGeom>
            <a:grpFill/>
            <a:ln w="9525">
              <a:solidFill>
                <a:schemeClr val="tx1"/>
              </a:solidFill>
              <a:round/>
              <a:headEnd/>
              <a:tailEnd/>
            </a:ln>
          </p:spPr>
          <p:txBody>
            <a:bodyPr/>
            <a:lstStyle/>
            <a:p>
              <a:endParaRPr lang="it-IT">
                <a:latin typeface="Century Gothic" panose="020B0502020202020204" pitchFamily="34" charset="0"/>
              </a:endParaRPr>
            </a:p>
          </p:txBody>
        </p:sp>
        <p:sp>
          <p:nvSpPr>
            <p:cNvPr id="25" name="Line 24">
              <a:extLst>
                <a:ext uri="{FF2B5EF4-FFF2-40B4-BE49-F238E27FC236}">
                  <a16:creationId xmlns:a16="http://schemas.microsoft.com/office/drawing/2014/main" id="{1E141B58-4557-41DB-BD04-74009A36DB02}"/>
                </a:ext>
              </a:extLst>
            </p:cNvPr>
            <p:cNvSpPr>
              <a:spLocks noChangeShapeType="1"/>
            </p:cNvSpPr>
            <p:nvPr/>
          </p:nvSpPr>
          <p:spPr bwMode="auto">
            <a:xfrm>
              <a:off x="3243" y="1344"/>
              <a:ext cx="408" cy="0"/>
            </a:xfrm>
            <a:prstGeom prst="line">
              <a:avLst/>
            </a:prstGeom>
            <a:grpFill/>
            <a:ln w="9525">
              <a:solidFill>
                <a:schemeClr val="tx1"/>
              </a:solidFill>
              <a:round/>
              <a:headEnd/>
              <a:tailEnd/>
            </a:ln>
          </p:spPr>
          <p:txBody>
            <a:bodyPr/>
            <a:lstStyle/>
            <a:p>
              <a:endParaRPr lang="it-IT">
                <a:latin typeface="Century Gothic" panose="020B0502020202020204" pitchFamily="34" charset="0"/>
              </a:endParaRPr>
            </a:p>
          </p:txBody>
        </p:sp>
        <p:sp>
          <p:nvSpPr>
            <p:cNvPr id="26" name="Line 25">
              <a:extLst>
                <a:ext uri="{FF2B5EF4-FFF2-40B4-BE49-F238E27FC236}">
                  <a16:creationId xmlns:a16="http://schemas.microsoft.com/office/drawing/2014/main" id="{E8267100-D24C-434B-B6FE-27C13E602F78}"/>
                </a:ext>
              </a:extLst>
            </p:cNvPr>
            <p:cNvSpPr>
              <a:spLocks noChangeShapeType="1"/>
            </p:cNvSpPr>
            <p:nvPr/>
          </p:nvSpPr>
          <p:spPr bwMode="auto">
            <a:xfrm>
              <a:off x="4332" y="1344"/>
              <a:ext cx="408" cy="0"/>
            </a:xfrm>
            <a:prstGeom prst="line">
              <a:avLst/>
            </a:prstGeom>
            <a:grpFill/>
            <a:ln w="9525">
              <a:solidFill>
                <a:schemeClr val="tx1"/>
              </a:solidFill>
              <a:round/>
              <a:headEnd/>
              <a:tailEnd/>
            </a:ln>
          </p:spPr>
          <p:txBody>
            <a:bodyPr/>
            <a:lstStyle/>
            <a:p>
              <a:endParaRPr lang="it-IT">
                <a:latin typeface="Century Gothic" panose="020B0502020202020204" pitchFamily="34" charset="0"/>
              </a:endParaRPr>
            </a:p>
          </p:txBody>
        </p:sp>
      </p:grpSp>
      <p:sp>
        <p:nvSpPr>
          <p:cNvPr id="41" name="AutoShape 26">
            <a:extLst>
              <a:ext uri="{FF2B5EF4-FFF2-40B4-BE49-F238E27FC236}">
                <a16:creationId xmlns:a16="http://schemas.microsoft.com/office/drawing/2014/main" id="{2736B6C4-B187-4990-9248-C1BD207EC177}"/>
              </a:ext>
            </a:extLst>
          </p:cNvPr>
          <p:cNvSpPr>
            <a:spLocks noChangeArrowheads="1"/>
          </p:cNvSpPr>
          <p:nvPr/>
        </p:nvSpPr>
        <p:spPr bwMode="auto">
          <a:xfrm>
            <a:off x="202407" y="1781474"/>
            <a:ext cx="503237" cy="503238"/>
          </a:xfrm>
          <a:prstGeom prst="rightArrow">
            <a:avLst>
              <a:gd name="adj1" fmla="val 50000"/>
              <a:gd name="adj2" fmla="val 25000"/>
            </a:avLst>
          </a:pr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p>
        </p:txBody>
      </p:sp>
      <p:sp>
        <p:nvSpPr>
          <p:cNvPr id="42" name="AutoShape 27">
            <a:extLst>
              <a:ext uri="{FF2B5EF4-FFF2-40B4-BE49-F238E27FC236}">
                <a16:creationId xmlns:a16="http://schemas.microsoft.com/office/drawing/2014/main" id="{DFD1B6D4-BF54-41FA-8E5C-75F3D3485B1D}"/>
              </a:ext>
            </a:extLst>
          </p:cNvPr>
          <p:cNvSpPr>
            <a:spLocks noChangeArrowheads="1"/>
          </p:cNvSpPr>
          <p:nvPr/>
        </p:nvSpPr>
        <p:spPr bwMode="auto">
          <a:xfrm>
            <a:off x="179388" y="4797425"/>
            <a:ext cx="431800" cy="503238"/>
          </a:xfrm>
          <a:prstGeom prst="rightArrow">
            <a:avLst>
              <a:gd name="adj1" fmla="val 50000"/>
              <a:gd name="adj2" fmla="val 25000"/>
            </a:avLst>
          </a:pr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p>
        </p:txBody>
      </p:sp>
      <p:grpSp>
        <p:nvGrpSpPr>
          <p:cNvPr id="43" name="Group 28">
            <a:extLst>
              <a:ext uri="{FF2B5EF4-FFF2-40B4-BE49-F238E27FC236}">
                <a16:creationId xmlns:a16="http://schemas.microsoft.com/office/drawing/2014/main" id="{84E03A1E-B4FF-4215-8D27-8C4DF735E8AE}"/>
              </a:ext>
            </a:extLst>
          </p:cNvPr>
          <p:cNvGrpSpPr>
            <a:grpSpLocks/>
          </p:cNvGrpSpPr>
          <p:nvPr/>
        </p:nvGrpSpPr>
        <p:grpSpPr bwMode="auto">
          <a:xfrm>
            <a:off x="719138" y="4437064"/>
            <a:ext cx="8424862" cy="2230438"/>
            <a:chOff x="453" y="3294"/>
            <a:chExt cx="5307" cy="1405"/>
          </a:xfrm>
          <a:noFill/>
        </p:grpSpPr>
        <p:grpSp>
          <p:nvGrpSpPr>
            <p:cNvPr id="44" name="Group 29">
              <a:extLst>
                <a:ext uri="{FF2B5EF4-FFF2-40B4-BE49-F238E27FC236}">
                  <a16:creationId xmlns:a16="http://schemas.microsoft.com/office/drawing/2014/main" id="{496B2443-6589-4B52-838E-6778DCCD18A1}"/>
                </a:ext>
              </a:extLst>
            </p:cNvPr>
            <p:cNvGrpSpPr>
              <a:grpSpLocks/>
            </p:cNvGrpSpPr>
            <p:nvPr/>
          </p:nvGrpSpPr>
          <p:grpSpPr bwMode="auto">
            <a:xfrm>
              <a:off x="453" y="3294"/>
              <a:ext cx="5307" cy="1405"/>
              <a:chOff x="386" y="2840"/>
              <a:chExt cx="5306" cy="1405"/>
            </a:xfrm>
            <a:grpFill/>
          </p:grpSpPr>
          <p:sp>
            <p:nvSpPr>
              <p:cNvPr id="46" name="Text Box 30">
                <a:extLst>
                  <a:ext uri="{FF2B5EF4-FFF2-40B4-BE49-F238E27FC236}">
                    <a16:creationId xmlns:a16="http://schemas.microsoft.com/office/drawing/2014/main" id="{7444B242-671A-4FBD-9853-A6D43645E2AC}"/>
                  </a:ext>
                </a:extLst>
              </p:cNvPr>
              <p:cNvSpPr txBox="1">
                <a:spLocks noChangeArrowheads="1"/>
              </p:cNvSpPr>
              <p:nvPr/>
            </p:nvSpPr>
            <p:spPr bwMode="auto">
              <a:xfrm>
                <a:off x="4496" y="3566"/>
                <a:ext cx="1196" cy="67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0000"/>
                  </a:lnSpc>
                  <a:spcBef>
                    <a:spcPct val="50000"/>
                  </a:spcBef>
                  <a:buClrTx/>
                  <a:buSzTx/>
                  <a:buFontTx/>
                  <a:buNone/>
                </a:pPr>
                <a:r>
                  <a:rPr lang="it-IT" altLang="it-IT" sz="1600" i="1">
                    <a:solidFill>
                      <a:schemeClr val="tx1"/>
                    </a:solidFill>
                    <a:latin typeface="Century Gothic" panose="020B0502020202020204" pitchFamily="34" charset="0"/>
                    <a:cs typeface="Arial" panose="020B0604020202020204" pitchFamily="34" charset="0"/>
                  </a:rPr>
                  <a:t>Misura l’incidenza dei componenti straordinari e delle imposte</a:t>
                </a:r>
              </a:p>
            </p:txBody>
          </p:sp>
          <p:sp>
            <p:nvSpPr>
              <p:cNvPr id="47" name="Text Box 31">
                <a:extLst>
                  <a:ext uri="{FF2B5EF4-FFF2-40B4-BE49-F238E27FC236}">
                    <a16:creationId xmlns:a16="http://schemas.microsoft.com/office/drawing/2014/main" id="{0B7CC5CF-7CBA-4E62-BF7B-B7ADD6535757}"/>
                  </a:ext>
                </a:extLst>
              </p:cNvPr>
              <p:cNvSpPr txBox="1">
                <a:spLocks noChangeArrowheads="1"/>
              </p:cNvSpPr>
              <p:nvPr/>
            </p:nvSpPr>
            <p:spPr bwMode="auto">
              <a:xfrm>
                <a:off x="3181" y="3553"/>
                <a:ext cx="1196" cy="52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spcBef>
                    <a:spcPct val="50000"/>
                  </a:spcBef>
                  <a:buClrTx/>
                  <a:buSzTx/>
                  <a:buFontTx/>
                  <a:buNone/>
                </a:pPr>
                <a:r>
                  <a:rPr lang="it-IT" altLang="it-IT" sz="1600" i="1">
                    <a:solidFill>
                      <a:schemeClr val="tx1"/>
                    </a:solidFill>
                    <a:latin typeface="Century Gothic" panose="020B0502020202020204" pitchFamily="34" charset="0"/>
                    <a:cs typeface="Arial" panose="020B0604020202020204" pitchFamily="34" charset="0"/>
                  </a:rPr>
                  <a:t>Misura il rapporto di indebitamento finanziario</a:t>
                </a:r>
              </a:p>
            </p:txBody>
          </p:sp>
          <p:sp>
            <p:nvSpPr>
              <p:cNvPr id="48" name="Text Box 32">
                <a:extLst>
                  <a:ext uri="{FF2B5EF4-FFF2-40B4-BE49-F238E27FC236}">
                    <a16:creationId xmlns:a16="http://schemas.microsoft.com/office/drawing/2014/main" id="{5E9AFAEB-6F18-4984-8D3C-A4444E8682C7}"/>
                  </a:ext>
                </a:extLst>
              </p:cNvPr>
              <p:cNvSpPr txBox="1">
                <a:spLocks noChangeArrowheads="1"/>
              </p:cNvSpPr>
              <p:nvPr/>
            </p:nvSpPr>
            <p:spPr bwMode="auto">
              <a:xfrm>
                <a:off x="1157" y="3707"/>
                <a:ext cx="408" cy="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spcBef>
                    <a:spcPct val="50000"/>
                  </a:spcBef>
                  <a:buClrTx/>
                  <a:buSzTx/>
                  <a:buFontTx/>
                  <a:buNone/>
                </a:pPr>
                <a:r>
                  <a:rPr lang="it-IT" altLang="it-IT" sz="1600" i="1">
                    <a:solidFill>
                      <a:schemeClr val="tx1"/>
                    </a:solidFill>
                    <a:latin typeface="Century Gothic" panose="020B0502020202020204" pitchFamily="34" charset="0"/>
                    <a:cs typeface="Arial" panose="020B0604020202020204" pitchFamily="34" charset="0"/>
                  </a:rPr>
                  <a:t>ROI</a:t>
                </a:r>
              </a:p>
            </p:txBody>
          </p:sp>
          <p:sp>
            <p:nvSpPr>
              <p:cNvPr id="49" name="Text Box 33">
                <a:extLst>
                  <a:ext uri="{FF2B5EF4-FFF2-40B4-BE49-F238E27FC236}">
                    <a16:creationId xmlns:a16="http://schemas.microsoft.com/office/drawing/2014/main" id="{12818857-6E50-4D78-A1F7-7CB9FF97976F}"/>
                  </a:ext>
                </a:extLst>
              </p:cNvPr>
              <p:cNvSpPr txBox="1">
                <a:spLocks noChangeArrowheads="1"/>
              </p:cNvSpPr>
              <p:nvPr/>
            </p:nvSpPr>
            <p:spPr bwMode="auto">
              <a:xfrm>
                <a:off x="431" y="3707"/>
                <a:ext cx="408" cy="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spcBef>
                    <a:spcPct val="50000"/>
                  </a:spcBef>
                  <a:buClrTx/>
                  <a:buSzTx/>
                  <a:buFontTx/>
                  <a:buNone/>
                </a:pPr>
                <a:r>
                  <a:rPr lang="it-IT" altLang="it-IT" sz="1600" i="1">
                    <a:solidFill>
                      <a:schemeClr val="tx1"/>
                    </a:solidFill>
                    <a:latin typeface="Century Gothic" panose="020B0502020202020204" pitchFamily="34" charset="0"/>
                    <a:cs typeface="Arial" panose="020B0604020202020204" pitchFamily="34" charset="0"/>
                  </a:rPr>
                  <a:t>ROE</a:t>
                </a:r>
              </a:p>
            </p:txBody>
          </p:sp>
          <p:sp>
            <p:nvSpPr>
              <p:cNvPr id="50" name="Text Box 34">
                <a:extLst>
                  <a:ext uri="{FF2B5EF4-FFF2-40B4-BE49-F238E27FC236}">
                    <a16:creationId xmlns:a16="http://schemas.microsoft.com/office/drawing/2014/main" id="{2501A7E2-3859-4596-8254-B2D2E7AF3752}"/>
                  </a:ext>
                </a:extLst>
              </p:cNvPr>
              <p:cNvSpPr txBox="1">
                <a:spLocks noChangeArrowheads="1"/>
              </p:cNvSpPr>
              <p:nvPr/>
            </p:nvSpPr>
            <p:spPr bwMode="auto">
              <a:xfrm>
                <a:off x="1792" y="3702"/>
                <a:ext cx="408" cy="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spcBef>
                    <a:spcPct val="50000"/>
                  </a:spcBef>
                  <a:buClrTx/>
                  <a:buSzTx/>
                  <a:buFontTx/>
                  <a:buNone/>
                </a:pPr>
                <a:r>
                  <a:rPr lang="it-IT" altLang="it-IT" sz="1600" i="1">
                    <a:solidFill>
                      <a:schemeClr val="tx1"/>
                    </a:solidFill>
                    <a:latin typeface="Century Gothic" panose="020B0502020202020204" pitchFamily="34" charset="0"/>
                    <a:cs typeface="Arial" panose="020B0604020202020204" pitchFamily="34" charset="0"/>
                  </a:rPr>
                  <a:t>ROI</a:t>
                </a:r>
              </a:p>
            </p:txBody>
          </p:sp>
          <p:sp>
            <p:nvSpPr>
              <p:cNvPr id="51" name="Text Box 35">
                <a:extLst>
                  <a:ext uri="{FF2B5EF4-FFF2-40B4-BE49-F238E27FC236}">
                    <a16:creationId xmlns:a16="http://schemas.microsoft.com/office/drawing/2014/main" id="{1E362D18-33DB-4E56-9A88-2813B54C8B4B}"/>
                  </a:ext>
                </a:extLst>
              </p:cNvPr>
              <p:cNvSpPr txBox="1">
                <a:spLocks noChangeArrowheads="1"/>
              </p:cNvSpPr>
              <p:nvPr/>
            </p:nvSpPr>
            <p:spPr bwMode="auto">
              <a:xfrm>
                <a:off x="2428" y="3612"/>
                <a:ext cx="724" cy="5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spcBef>
                    <a:spcPct val="50000"/>
                  </a:spcBef>
                  <a:buClrTx/>
                  <a:buSzTx/>
                  <a:buFontTx/>
                  <a:buNone/>
                </a:pPr>
                <a:r>
                  <a:rPr lang="it-IT" altLang="it-IT" sz="1600" i="1">
                    <a:solidFill>
                      <a:schemeClr val="tx1"/>
                    </a:solidFill>
                    <a:latin typeface="Century Gothic" panose="020B0502020202020204" pitchFamily="34" charset="0"/>
                    <a:cs typeface="Arial" panose="020B0604020202020204" pitchFamily="34" charset="0"/>
                  </a:rPr>
                  <a:t>Costo indebitam.</a:t>
                </a:r>
              </a:p>
            </p:txBody>
          </p:sp>
          <p:grpSp>
            <p:nvGrpSpPr>
              <p:cNvPr id="52" name="Group 36">
                <a:extLst>
                  <a:ext uri="{FF2B5EF4-FFF2-40B4-BE49-F238E27FC236}">
                    <a16:creationId xmlns:a16="http://schemas.microsoft.com/office/drawing/2014/main" id="{EB3663DB-8397-4444-B08F-A9B944F03CB4}"/>
                  </a:ext>
                </a:extLst>
              </p:cNvPr>
              <p:cNvGrpSpPr>
                <a:grpSpLocks/>
              </p:cNvGrpSpPr>
              <p:nvPr/>
            </p:nvGrpSpPr>
            <p:grpSpPr bwMode="auto">
              <a:xfrm>
                <a:off x="386" y="2840"/>
                <a:ext cx="5216" cy="691"/>
                <a:chOff x="295" y="2840"/>
                <a:chExt cx="5216" cy="691"/>
              </a:xfrm>
              <a:grpFill/>
            </p:grpSpPr>
            <p:sp>
              <p:nvSpPr>
                <p:cNvPr id="53" name="Rectangle 37">
                  <a:extLst>
                    <a:ext uri="{FF2B5EF4-FFF2-40B4-BE49-F238E27FC236}">
                      <a16:creationId xmlns:a16="http://schemas.microsoft.com/office/drawing/2014/main" id="{84590C6D-B04F-427A-B37F-39B276394C98}"/>
                    </a:ext>
                  </a:extLst>
                </p:cNvPr>
                <p:cNvSpPr>
                  <a:spLocks noChangeArrowheads="1"/>
                </p:cNvSpPr>
                <p:nvPr/>
              </p:nvSpPr>
              <p:spPr bwMode="auto">
                <a:xfrm>
                  <a:off x="295" y="2840"/>
                  <a:ext cx="5216" cy="691"/>
                </a:xfrm>
                <a:prstGeom prst="rect">
                  <a:avLst/>
                </a:prstGeom>
                <a:solidFill>
                  <a:schemeClr val="accent4">
                    <a:lumMod val="40000"/>
                    <a:lumOff val="60000"/>
                  </a:schemeClr>
                </a:solidFill>
                <a:ln w="9525">
                  <a:no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54" name="Rectangle 38">
                  <a:extLst>
                    <a:ext uri="{FF2B5EF4-FFF2-40B4-BE49-F238E27FC236}">
                      <a16:creationId xmlns:a16="http://schemas.microsoft.com/office/drawing/2014/main" id="{CCB72955-4DD2-4343-AD7D-369B9ACB8CC1}"/>
                    </a:ext>
                  </a:extLst>
                </p:cNvPr>
                <p:cNvSpPr>
                  <a:spLocks noChangeArrowheads="1"/>
                </p:cNvSpPr>
                <p:nvPr/>
              </p:nvSpPr>
              <p:spPr bwMode="auto">
                <a:xfrm>
                  <a:off x="385" y="3002"/>
                  <a:ext cx="317" cy="4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RN</a:t>
                  </a:r>
                </a:p>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MP</a:t>
                  </a:r>
                </a:p>
              </p:txBody>
            </p:sp>
            <p:sp>
              <p:nvSpPr>
                <p:cNvPr id="55" name="Rectangle 39">
                  <a:extLst>
                    <a:ext uri="{FF2B5EF4-FFF2-40B4-BE49-F238E27FC236}">
                      <a16:creationId xmlns:a16="http://schemas.microsoft.com/office/drawing/2014/main" id="{3B80312D-188C-4036-98AE-C8D79C44CD2E}"/>
                    </a:ext>
                  </a:extLst>
                </p:cNvPr>
                <p:cNvSpPr>
                  <a:spLocks noChangeArrowheads="1"/>
                </p:cNvSpPr>
                <p:nvPr/>
              </p:nvSpPr>
              <p:spPr bwMode="auto">
                <a:xfrm>
                  <a:off x="1111" y="3002"/>
                  <a:ext cx="317" cy="4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dirty="0">
                      <a:solidFill>
                        <a:schemeClr val="tx1"/>
                      </a:solidFill>
                      <a:latin typeface="Century Gothic" panose="020B0502020202020204" pitchFamily="34" charset="0"/>
                      <a:cs typeface="Arial" panose="020B0604020202020204" pitchFamily="34" charset="0"/>
                    </a:rPr>
                    <a:t>EBIT</a:t>
                  </a:r>
                </a:p>
                <a:p>
                  <a:pPr algn="ctr" eaLnBrk="1" hangingPunct="1">
                    <a:lnSpc>
                      <a:spcPct val="100000"/>
                    </a:lnSpc>
                    <a:buClrTx/>
                    <a:buSzTx/>
                    <a:buFontTx/>
                    <a:buNone/>
                  </a:pPr>
                  <a:r>
                    <a:rPr lang="it-IT" altLang="it-IT" dirty="0">
                      <a:solidFill>
                        <a:schemeClr val="tx1"/>
                      </a:solidFill>
                      <a:latin typeface="Century Gothic" panose="020B0502020202020204" pitchFamily="34" charset="0"/>
                      <a:cs typeface="Arial" panose="020B0604020202020204" pitchFamily="34" charset="0"/>
                    </a:rPr>
                    <a:t>CI</a:t>
                  </a:r>
                </a:p>
              </p:txBody>
            </p:sp>
            <p:sp>
              <p:nvSpPr>
                <p:cNvPr id="56" name="Rectangle 40">
                  <a:extLst>
                    <a:ext uri="{FF2B5EF4-FFF2-40B4-BE49-F238E27FC236}">
                      <a16:creationId xmlns:a16="http://schemas.microsoft.com/office/drawing/2014/main" id="{0406E244-2C50-4420-ABE9-2328C8A77DF2}"/>
                    </a:ext>
                  </a:extLst>
                </p:cNvPr>
                <p:cNvSpPr>
                  <a:spLocks noChangeArrowheads="1"/>
                </p:cNvSpPr>
                <p:nvPr/>
              </p:nvSpPr>
              <p:spPr bwMode="auto">
                <a:xfrm>
                  <a:off x="2336" y="2976"/>
                  <a:ext cx="725" cy="47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OF</a:t>
                  </a:r>
                </a:p>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Pml+Pb</a:t>
                  </a:r>
                </a:p>
              </p:txBody>
            </p:sp>
            <p:sp>
              <p:nvSpPr>
                <p:cNvPr id="57" name="Rectangle 41">
                  <a:extLst>
                    <a:ext uri="{FF2B5EF4-FFF2-40B4-BE49-F238E27FC236}">
                      <a16:creationId xmlns:a16="http://schemas.microsoft.com/office/drawing/2014/main" id="{7C49495B-540D-4414-AB0A-C132DE4572D1}"/>
                    </a:ext>
                  </a:extLst>
                </p:cNvPr>
                <p:cNvSpPr>
                  <a:spLocks noChangeArrowheads="1"/>
                </p:cNvSpPr>
                <p:nvPr/>
              </p:nvSpPr>
              <p:spPr bwMode="auto">
                <a:xfrm>
                  <a:off x="4876" y="3001"/>
                  <a:ext cx="363" cy="47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RN</a:t>
                  </a:r>
                </a:p>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RGO</a:t>
                  </a:r>
                </a:p>
              </p:txBody>
            </p:sp>
            <p:sp>
              <p:nvSpPr>
                <p:cNvPr id="58" name="Rectangle 42">
                  <a:extLst>
                    <a:ext uri="{FF2B5EF4-FFF2-40B4-BE49-F238E27FC236}">
                      <a16:creationId xmlns:a16="http://schemas.microsoft.com/office/drawing/2014/main" id="{D5F3CB69-BC3A-4CF1-B2F5-1783951A83CD}"/>
                    </a:ext>
                  </a:extLst>
                </p:cNvPr>
                <p:cNvSpPr>
                  <a:spLocks noChangeArrowheads="1"/>
                </p:cNvSpPr>
                <p:nvPr/>
              </p:nvSpPr>
              <p:spPr bwMode="auto">
                <a:xfrm>
                  <a:off x="703" y="2983"/>
                  <a:ext cx="317" cy="4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a:t>
                  </a:r>
                </a:p>
              </p:txBody>
            </p:sp>
            <p:sp>
              <p:nvSpPr>
                <p:cNvPr id="59" name="Rectangle 43">
                  <a:extLst>
                    <a:ext uri="{FF2B5EF4-FFF2-40B4-BE49-F238E27FC236}">
                      <a16:creationId xmlns:a16="http://schemas.microsoft.com/office/drawing/2014/main" id="{5AEE894E-CB43-4C91-93D8-DD290D96E5AB}"/>
                    </a:ext>
                  </a:extLst>
                </p:cNvPr>
                <p:cNvSpPr>
                  <a:spLocks noChangeArrowheads="1"/>
                </p:cNvSpPr>
                <p:nvPr/>
              </p:nvSpPr>
              <p:spPr bwMode="auto">
                <a:xfrm>
                  <a:off x="1429" y="2976"/>
                  <a:ext cx="317" cy="4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a:t>
                  </a:r>
                </a:p>
              </p:txBody>
            </p:sp>
            <p:sp>
              <p:nvSpPr>
                <p:cNvPr id="60" name="Rectangle 44">
                  <a:extLst>
                    <a:ext uri="{FF2B5EF4-FFF2-40B4-BE49-F238E27FC236}">
                      <a16:creationId xmlns:a16="http://schemas.microsoft.com/office/drawing/2014/main" id="{B78A680A-7C9E-42A6-B49D-703874BE9790}"/>
                    </a:ext>
                  </a:extLst>
                </p:cNvPr>
                <p:cNvSpPr>
                  <a:spLocks noChangeArrowheads="1"/>
                </p:cNvSpPr>
                <p:nvPr/>
              </p:nvSpPr>
              <p:spPr bwMode="auto">
                <a:xfrm>
                  <a:off x="4332" y="2976"/>
                  <a:ext cx="317" cy="4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x</a:t>
                  </a:r>
                </a:p>
              </p:txBody>
            </p:sp>
            <p:sp>
              <p:nvSpPr>
                <p:cNvPr id="61" name="Rectangle 45">
                  <a:extLst>
                    <a:ext uri="{FF2B5EF4-FFF2-40B4-BE49-F238E27FC236}">
                      <a16:creationId xmlns:a16="http://schemas.microsoft.com/office/drawing/2014/main" id="{F20414A6-FE70-4541-B989-D4D7753E7C05}"/>
                    </a:ext>
                  </a:extLst>
                </p:cNvPr>
                <p:cNvSpPr>
                  <a:spLocks noChangeArrowheads="1"/>
                </p:cNvSpPr>
                <p:nvPr/>
              </p:nvSpPr>
              <p:spPr bwMode="auto">
                <a:xfrm>
                  <a:off x="1747" y="3001"/>
                  <a:ext cx="317" cy="4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dirty="0">
                      <a:solidFill>
                        <a:schemeClr val="tx1"/>
                      </a:solidFill>
                      <a:latin typeface="Century Gothic" panose="020B0502020202020204" pitchFamily="34" charset="0"/>
                      <a:cs typeface="Arial" panose="020B0604020202020204" pitchFamily="34" charset="0"/>
                    </a:rPr>
                    <a:t>EBIT</a:t>
                  </a:r>
                </a:p>
                <a:p>
                  <a:pPr algn="ctr" eaLnBrk="1" hangingPunct="1">
                    <a:lnSpc>
                      <a:spcPct val="100000"/>
                    </a:lnSpc>
                    <a:buClrTx/>
                    <a:buSzTx/>
                    <a:buFontTx/>
                    <a:buNone/>
                  </a:pPr>
                  <a:r>
                    <a:rPr lang="it-IT" altLang="it-IT" dirty="0">
                      <a:solidFill>
                        <a:schemeClr val="tx1"/>
                      </a:solidFill>
                      <a:latin typeface="Century Gothic" panose="020B0502020202020204" pitchFamily="34" charset="0"/>
                      <a:cs typeface="Arial" panose="020B0604020202020204" pitchFamily="34" charset="0"/>
                    </a:rPr>
                    <a:t>CI</a:t>
                  </a:r>
                </a:p>
              </p:txBody>
            </p:sp>
            <p:sp>
              <p:nvSpPr>
                <p:cNvPr id="62" name="Rectangle 46">
                  <a:extLst>
                    <a:ext uri="{FF2B5EF4-FFF2-40B4-BE49-F238E27FC236}">
                      <a16:creationId xmlns:a16="http://schemas.microsoft.com/office/drawing/2014/main" id="{7AFE1C7C-32F8-455B-801D-BDDEDBA47926}"/>
                    </a:ext>
                  </a:extLst>
                </p:cNvPr>
                <p:cNvSpPr>
                  <a:spLocks noChangeArrowheads="1"/>
                </p:cNvSpPr>
                <p:nvPr/>
              </p:nvSpPr>
              <p:spPr bwMode="auto">
                <a:xfrm>
                  <a:off x="2064" y="2976"/>
                  <a:ext cx="317" cy="4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a:t>
                  </a:r>
                </a:p>
              </p:txBody>
            </p:sp>
            <p:sp>
              <p:nvSpPr>
                <p:cNvPr id="63" name="Rectangle 47">
                  <a:extLst>
                    <a:ext uri="{FF2B5EF4-FFF2-40B4-BE49-F238E27FC236}">
                      <a16:creationId xmlns:a16="http://schemas.microsoft.com/office/drawing/2014/main" id="{E4556D81-9FDE-4D9B-B297-991625D8523A}"/>
                    </a:ext>
                  </a:extLst>
                </p:cNvPr>
                <p:cNvSpPr>
                  <a:spLocks noChangeArrowheads="1"/>
                </p:cNvSpPr>
                <p:nvPr/>
              </p:nvSpPr>
              <p:spPr bwMode="auto">
                <a:xfrm>
                  <a:off x="3514" y="3001"/>
                  <a:ext cx="681" cy="4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Pml+Pb</a:t>
                  </a:r>
                </a:p>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MP</a:t>
                  </a:r>
                </a:p>
              </p:txBody>
            </p:sp>
            <p:sp>
              <p:nvSpPr>
                <p:cNvPr id="64" name="AutoShape 48">
                  <a:extLst>
                    <a:ext uri="{FF2B5EF4-FFF2-40B4-BE49-F238E27FC236}">
                      <a16:creationId xmlns:a16="http://schemas.microsoft.com/office/drawing/2014/main" id="{2FC14F7B-0833-402C-AE6F-2BC9041491B1}"/>
                    </a:ext>
                  </a:extLst>
                </p:cNvPr>
                <p:cNvSpPr>
                  <a:spLocks/>
                </p:cNvSpPr>
                <p:nvPr/>
              </p:nvSpPr>
              <p:spPr bwMode="auto">
                <a:xfrm>
                  <a:off x="1655" y="2886"/>
                  <a:ext cx="91" cy="589"/>
                </a:xfrm>
                <a:prstGeom prst="leftBracket">
                  <a:avLst>
                    <a:gd name="adj" fmla="val 53938"/>
                  </a:avLst>
                </a:prstGeom>
                <a:grpFill/>
                <a:ln w="9525">
                  <a:solidFill>
                    <a:schemeClr val="tx1"/>
                  </a:solidFill>
                  <a:round/>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65" name="Rectangle 49">
                  <a:extLst>
                    <a:ext uri="{FF2B5EF4-FFF2-40B4-BE49-F238E27FC236}">
                      <a16:creationId xmlns:a16="http://schemas.microsoft.com/office/drawing/2014/main" id="{85694152-C3A2-4DEB-ADC7-4BA93C680620}"/>
                    </a:ext>
                  </a:extLst>
                </p:cNvPr>
                <p:cNvSpPr>
                  <a:spLocks noChangeArrowheads="1"/>
                </p:cNvSpPr>
                <p:nvPr/>
              </p:nvSpPr>
              <p:spPr bwMode="auto">
                <a:xfrm>
                  <a:off x="3153" y="2976"/>
                  <a:ext cx="317" cy="4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solidFill>
                      <a:latin typeface="Century Gothic" panose="020B0502020202020204" pitchFamily="34" charset="0"/>
                      <a:cs typeface="Arial" panose="020B0604020202020204" pitchFamily="34" charset="0"/>
                    </a:rPr>
                    <a:t>x</a:t>
                  </a:r>
                </a:p>
              </p:txBody>
            </p:sp>
            <p:sp>
              <p:nvSpPr>
                <p:cNvPr id="66" name="AutoShape 50">
                  <a:extLst>
                    <a:ext uri="{FF2B5EF4-FFF2-40B4-BE49-F238E27FC236}">
                      <a16:creationId xmlns:a16="http://schemas.microsoft.com/office/drawing/2014/main" id="{20CA6F1F-4CB3-4A2E-B0F8-CFD04A67E3E1}"/>
                    </a:ext>
                  </a:extLst>
                </p:cNvPr>
                <p:cNvSpPr>
                  <a:spLocks noChangeArrowheads="1"/>
                </p:cNvSpPr>
                <p:nvPr/>
              </p:nvSpPr>
              <p:spPr bwMode="auto">
                <a:xfrm>
                  <a:off x="975" y="2840"/>
                  <a:ext cx="3402" cy="681"/>
                </a:xfrm>
                <a:prstGeom prst="bracePair">
                  <a:avLst>
                    <a:gd name="adj" fmla="val 13069"/>
                  </a:avLst>
                </a:prstGeom>
                <a:grpFill/>
                <a:ln w="9525">
                  <a:solidFill>
                    <a:schemeClr val="tx1"/>
                  </a:solidFill>
                  <a:round/>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67" name="Line 51">
                  <a:extLst>
                    <a:ext uri="{FF2B5EF4-FFF2-40B4-BE49-F238E27FC236}">
                      <a16:creationId xmlns:a16="http://schemas.microsoft.com/office/drawing/2014/main" id="{EDE7A720-8737-43E0-B080-B0121167DBB3}"/>
                    </a:ext>
                  </a:extLst>
                </p:cNvPr>
                <p:cNvSpPr>
                  <a:spLocks noChangeShapeType="1"/>
                </p:cNvSpPr>
                <p:nvPr/>
              </p:nvSpPr>
              <p:spPr bwMode="auto">
                <a:xfrm>
                  <a:off x="385" y="3203"/>
                  <a:ext cx="318" cy="0"/>
                </a:xfrm>
                <a:prstGeom prst="line">
                  <a:avLst/>
                </a:prstGeom>
                <a:grpFill/>
                <a:ln w="9525">
                  <a:solidFill>
                    <a:schemeClr val="tx1"/>
                  </a:solidFill>
                  <a:round/>
                  <a:headEnd/>
                  <a:tailEnd/>
                </a:ln>
              </p:spPr>
              <p:txBody>
                <a:bodyPr/>
                <a:lstStyle/>
                <a:p>
                  <a:endParaRPr lang="it-IT">
                    <a:latin typeface="Century Gothic" panose="020B0502020202020204" pitchFamily="34" charset="0"/>
                  </a:endParaRPr>
                </a:p>
              </p:txBody>
            </p:sp>
            <p:sp>
              <p:nvSpPr>
                <p:cNvPr id="68" name="Line 52">
                  <a:extLst>
                    <a:ext uri="{FF2B5EF4-FFF2-40B4-BE49-F238E27FC236}">
                      <a16:creationId xmlns:a16="http://schemas.microsoft.com/office/drawing/2014/main" id="{C5CA3770-B7A2-4C1F-8A6D-13F3CA35AF71}"/>
                    </a:ext>
                  </a:extLst>
                </p:cNvPr>
                <p:cNvSpPr>
                  <a:spLocks noChangeShapeType="1"/>
                </p:cNvSpPr>
                <p:nvPr/>
              </p:nvSpPr>
              <p:spPr bwMode="auto">
                <a:xfrm>
                  <a:off x="1111" y="3203"/>
                  <a:ext cx="318" cy="0"/>
                </a:xfrm>
                <a:prstGeom prst="line">
                  <a:avLst/>
                </a:prstGeom>
                <a:grpFill/>
                <a:ln w="9525">
                  <a:solidFill>
                    <a:schemeClr val="tx1"/>
                  </a:solidFill>
                  <a:round/>
                  <a:headEnd/>
                  <a:tailEnd/>
                </a:ln>
              </p:spPr>
              <p:txBody>
                <a:bodyPr/>
                <a:lstStyle/>
                <a:p>
                  <a:endParaRPr lang="it-IT">
                    <a:latin typeface="Century Gothic" panose="020B0502020202020204" pitchFamily="34" charset="0"/>
                  </a:endParaRPr>
                </a:p>
              </p:txBody>
            </p:sp>
            <p:sp>
              <p:nvSpPr>
                <p:cNvPr id="69" name="Line 53">
                  <a:extLst>
                    <a:ext uri="{FF2B5EF4-FFF2-40B4-BE49-F238E27FC236}">
                      <a16:creationId xmlns:a16="http://schemas.microsoft.com/office/drawing/2014/main" id="{D3A7B32F-29A9-4A7A-BF44-ECFE84BB38C6}"/>
                    </a:ext>
                  </a:extLst>
                </p:cNvPr>
                <p:cNvSpPr>
                  <a:spLocks noChangeShapeType="1"/>
                </p:cNvSpPr>
                <p:nvPr/>
              </p:nvSpPr>
              <p:spPr bwMode="auto">
                <a:xfrm>
                  <a:off x="1746" y="3203"/>
                  <a:ext cx="318" cy="0"/>
                </a:xfrm>
                <a:prstGeom prst="line">
                  <a:avLst/>
                </a:prstGeom>
                <a:grpFill/>
                <a:ln w="9525">
                  <a:solidFill>
                    <a:schemeClr val="tx1"/>
                  </a:solidFill>
                  <a:round/>
                  <a:headEnd/>
                  <a:tailEnd/>
                </a:ln>
              </p:spPr>
              <p:txBody>
                <a:bodyPr/>
                <a:lstStyle/>
                <a:p>
                  <a:endParaRPr lang="it-IT">
                    <a:latin typeface="Century Gothic" panose="020B0502020202020204" pitchFamily="34" charset="0"/>
                  </a:endParaRPr>
                </a:p>
              </p:txBody>
            </p:sp>
            <p:sp>
              <p:nvSpPr>
                <p:cNvPr id="70" name="Line 54">
                  <a:extLst>
                    <a:ext uri="{FF2B5EF4-FFF2-40B4-BE49-F238E27FC236}">
                      <a16:creationId xmlns:a16="http://schemas.microsoft.com/office/drawing/2014/main" id="{BEEFD3E4-83AC-4D2D-BA81-813B35D57AAD}"/>
                    </a:ext>
                  </a:extLst>
                </p:cNvPr>
                <p:cNvSpPr>
                  <a:spLocks noChangeShapeType="1"/>
                </p:cNvSpPr>
                <p:nvPr/>
              </p:nvSpPr>
              <p:spPr bwMode="auto">
                <a:xfrm>
                  <a:off x="2336" y="3203"/>
                  <a:ext cx="725" cy="0"/>
                </a:xfrm>
                <a:prstGeom prst="line">
                  <a:avLst/>
                </a:prstGeom>
                <a:grpFill/>
                <a:ln w="9525">
                  <a:solidFill>
                    <a:schemeClr val="tx1"/>
                  </a:solidFill>
                  <a:round/>
                  <a:headEnd/>
                  <a:tailEnd/>
                </a:ln>
              </p:spPr>
              <p:txBody>
                <a:bodyPr/>
                <a:lstStyle/>
                <a:p>
                  <a:endParaRPr lang="it-IT">
                    <a:latin typeface="Century Gothic" panose="020B0502020202020204" pitchFamily="34" charset="0"/>
                  </a:endParaRPr>
                </a:p>
              </p:txBody>
            </p:sp>
            <p:sp>
              <p:nvSpPr>
                <p:cNvPr id="71" name="Line 55">
                  <a:extLst>
                    <a:ext uri="{FF2B5EF4-FFF2-40B4-BE49-F238E27FC236}">
                      <a16:creationId xmlns:a16="http://schemas.microsoft.com/office/drawing/2014/main" id="{BB271876-5402-4ADE-8203-0997B4896CCE}"/>
                    </a:ext>
                  </a:extLst>
                </p:cNvPr>
                <p:cNvSpPr>
                  <a:spLocks noChangeShapeType="1"/>
                </p:cNvSpPr>
                <p:nvPr/>
              </p:nvSpPr>
              <p:spPr bwMode="auto">
                <a:xfrm>
                  <a:off x="3470" y="3203"/>
                  <a:ext cx="725" cy="0"/>
                </a:xfrm>
                <a:prstGeom prst="line">
                  <a:avLst/>
                </a:prstGeom>
                <a:grpFill/>
                <a:ln w="9525">
                  <a:solidFill>
                    <a:schemeClr val="tx1"/>
                  </a:solidFill>
                  <a:round/>
                  <a:headEnd/>
                  <a:tailEnd/>
                </a:ln>
              </p:spPr>
              <p:txBody>
                <a:bodyPr/>
                <a:lstStyle/>
                <a:p>
                  <a:endParaRPr lang="it-IT">
                    <a:latin typeface="Century Gothic" panose="020B0502020202020204" pitchFamily="34" charset="0"/>
                  </a:endParaRPr>
                </a:p>
              </p:txBody>
            </p:sp>
            <p:sp>
              <p:nvSpPr>
                <p:cNvPr id="72" name="Line 56">
                  <a:extLst>
                    <a:ext uri="{FF2B5EF4-FFF2-40B4-BE49-F238E27FC236}">
                      <a16:creationId xmlns:a16="http://schemas.microsoft.com/office/drawing/2014/main" id="{AFE509AA-ED34-452B-957B-FC1EAD6A0CC6}"/>
                    </a:ext>
                  </a:extLst>
                </p:cNvPr>
                <p:cNvSpPr>
                  <a:spLocks noChangeShapeType="1"/>
                </p:cNvSpPr>
                <p:nvPr/>
              </p:nvSpPr>
              <p:spPr bwMode="auto">
                <a:xfrm>
                  <a:off x="4694" y="3203"/>
                  <a:ext cx="725" cy="0"/>
                </a:xfrm>
                <a:prstGeom prst="line">
                  <a:avLst/>
                </a:prstGeom>
                <a:grpFill/>
                <a:ln w="9525">
                  <a:solidFill>
                    <a:schemeClr val="tx1"/>
                  </a:solidFill>
                  <a:round/>
                  <a:headEnd/>
                  <a:tailEnd/>
                </a:ln>
              </p:spPr>
              <p:txBody>
                <a:bodyPr/>
                <a:lstStyle/>
                <a:p>
                  <a:endParaRPr lang="it-IT">
                    <a:latin typeface="Century Gothic" panose="020B0502020202020204" pitchFamily="34" charset="0"/>
                  </a:endParaRPr>
                </a:p>
              </p:txBody>
            </p:sp>
          </p:grpSp>
        </p:grpSp>
        <p:sp>
          <p:nvSpPr>
            <p:cNvPr id="45" name="AutoShape 57">
              <a:extLst>
                <a:ext uri="{FF2B5EF4-FFF2-40B4-BE49-F238E27FC236}">
                  <a16:creationId xmlns:a16="http://schemas.microsoft.com/office/drawing/2014/main" id="{DAF345C4-B4C0-4932-97AC-3A7F0B049257}"/>
                </a:ext>
              </a:extLst>
            </p:cNvPr>
            <p:cNvSpPr>
              <a:spLocks/>
            </p:cNvSpPr>
            <p:nvPr/>
          </p:nvSpPr>
          <p:spPr bwMode="auto">
            <a:xfrm>
              <a:off x="3198" y="3339"/>
              <a:ext cx="91" cy="589"/>
            </a:xfrm>
            <a:prstGeom prst="rightBracket">
              <a:avLst>
                <a:gd name="adj" fmla="val 53938"/>
              </a:avLst>
            </a:prstGeom>
            <a:grpFill/>
            <a:ln w="9525">
              <a:solidFill>
                <a:schemeClr val="tx1"/>
              </a:solidFill>
              <a:round/>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grpSp>
    </p:spTree>
    <p:extLst>
      <p:ext uri="{BB962C8B-B14F-4D97-AF65-F5344CB8AC3E}">
        <p14:creationId xmlns:p14="http://schemas.microsoft.com/office/powerpoint/2010/main" val="3870051735"/>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131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L’effetto leva finanziaria</a:t>
            </a:r>
          </a:p>
        </p:txBody>
      </p:sp>
      <p:sp>
        <p:nvSpPr>
          <p:cNvPr id="73" name="AutoShape 2">
            <a:extLst>
              <a:ext uri="{FF2B5EF4-FFF2-40B4-BE49-F238E27FC236}">
                <a16:creationId xmlns:a16="http://schemas.microsoft.com/office/drawing/2014/main" id="{A5F33B52-AFCD-4ED2-A0DA-BFD01D5C4CEE}"/>
              </a:ext>
            </a:extLst>
          </p:cNvPr>
          <p:cNvSpPr>
            <a:spLocks noChangeArrowheads="1"/>
          </p:cNvSpPr>
          <p:nvPr/>
        </p:nvSpPr>
        <p:spPr bwMode="auto">
          <a:xfrm>
            <a:off x="2700338" y="2420938"/>
            <a:ext cx="4176712" cy="720725"/>
          </a:xfrm>
          <a:prstGeom prst="can">
            <a:avLst>
              <a:gd name="adj" fmla="val 25000"/>
            </a:avLst>
          </a:prstGeom>
          <a:ln>
            <a:headEnd/>
            <a:tailEnd/>
          </a:ln>
        </p:spPr>
        <p:style>
          <a:lnRef idx="3">
            <a:schemeClr val="lt1"/>
          </a:lnRef>
          <a:fillRef idx="1">
            <a:schemeClr val="accent3"/>
          </a:fillRef>
          <a:effectRef idx="1">
            <a:schemeClr val="accent3"/>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sz="1800" b="1" dirty="0">
                <a:solidFill>
                  <a:schemeClr val="tx1">
                    <a:lumMod val="75000"/>
                    <a:lumOff val="25000"/>
                  </a:schemeClr>
                </a:solidFill>
                <a:latin typeface="Century Gothic" panose="020B0502020202020204" pitchFamily="34" charset="0"/>
                <a:cs typeface="Arial" panose="020B0604020202020204" pitchFamily="34" charset="0"/>
              </a:rPr>
              <a:t>EFFETTO LEVA FINANZIARIA</a:t>
            </a:r>
          </a:p>
        </p:txBody>
      </p:sp>
      <p:sp>
        <p:nvSpPr>
          <p:cNvPr id="74" name="Rectangle 3">
            <a:extLst>
              <a:ext uri="{FF2B5EF4-FFF2-40B4-BE49-F238E27FC236}">
                <a16:creationId xmlns:a16="http://schemas.microsoft.com/office/drawing/2014/main" id="{1970A7F4-8DA8-4029-934B-721D2B9E1DC2}"/>
              </a:ext>
            </a:extLst>
          </p:cNvPr>
          <p:cNvSpPr>
            <a:spLocks noChangeArrowheads="1"/>
          </p:cNvSpPr>
          <p:nvPr/>
        </p:nvSpPr>
        <p:spPr bwMode="auto">
          <a:xfrm>
            <a:off x="539750" y="981075"/>
            <a:ext cx="8281988" cy="1096963"/>
          </a:xfrm>
          <a:prstGeom prst="rect">
            <a:avLst/>
          </a:prstGeom>
          <a:ln/>
        </p:spPr>
        <p:style>
          <a:lnRef idx="1">
            <a:schemeClr val="accent6"/>
          </a:lnRef>
          <a:fillRef idx="2">
            <a:schemeClr val="accent6"/>
          </a:fillRef>
          <a:effectRef idx="1">
            <a:schemeClr val="accent6"/>
          </a:effectRef>
          <a:fontRef idx="minor">
            <a:schemeClr val="dk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endParaRPr lang="it-IT" altLang="it-IT" sz="1400">
              <a:solidFill>
                <a:schemeClr val="tx1">
                  <a:lumMod val="75000"/>
                  <a:lumOff val="25000"/>
                </a:schemeClr>
              </a:solidFill>
              <a:latin typeface="Century Gothic" panose="020B0502020202020204" pitchFamily="34" charset="0"/>
            </a:endParaRPr>
          </a:p>
        </p:txBody>
      </p:sp>
      <p:sp>
        <p:nvSpPr>
          <p:cNvPr id="75" name="Rectangle 4">
            <a:extLst>
              <a:ext uri="{FF2B5EF4-FFF2-40B4-BE49-F238E27FC236}">
                <a16:creationId xmlns:a16="http://schemas.microsoft.com/office/drawing/2014/main" id="{D9C02D95-0EE9-448D-9D08-C7D174438190}"/>
              </a:ext>
            </a:extLst>
          </p:cNvPr>
          <p:cNvSpPr>
            <a:spLocks noChangeArrowheads="1"/>
          </p:cNvSpPr>
          <p:nvPr/>
        </p:nvSpPr>
        <p:spPr bwMode="auto">
          <a:xfrm>
            <a:off x="682625" y="1238250"/>
            <a:ext cx="503238" cy="709613"/>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RN</a:t>
            </a:r>
          </a:p>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MP</a:t>
            </a:r>
          </a:p>
        </p:txBody>
      </p:sp>
      <p:sp>
        <p:nvSpPr>
          <p:cNvPr id="76" name="Rectangle 5">
            <a:extLst>
              <a:ext uri="{FF2B5EF4-FFF2-40B4-BE49-F238E27FC236}">
                <a16:creationId xmlns:a16="http://schemas.microsoft.com/office/drawing/2014/main" id="{C4A2AC56-2AB1-49D5-84C4-917906DB3BB2}"/>
              </a:ext>
            </a:extLst>
          </p:cNvPr>
          <p:cNvSpPr>
            <a:spLocks noChangeArrowheads="1"/>
          </p:cNvSpPr>
          <p:nvPr/>
        </p:nvSpPr>
        <p:spPr bwMode="auto">
          <a:xfrm>
            <a:off x="1835150" y="1238250"/>
            <a:ext cx="503238" cy="709613"/>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EBIT</a:t>
            </a:r>
          </a:p>
          <a:p>
            <a:pPr algn="ctr" eaLnBrk="1" hangingPunct="1">
              <a:lnSpc>
                <a:spcPct val="100000"/>
              </a:lnSpc>
              <a:buClrTx/>
              <a:buSzTx/>
              <a:buFontTx/>
              <a:buNone/>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CI</a:t>
            </a:r>
          </a:p>
        </p:txBody>
      </p:sp>
      <p:sp>
        <p:nvSpPr>
          <p:cNvPr id="77" name="Rectangle 6">
            <a:extLst>
              <a:ext uri="{FF2B5EF4-FFF2-40B4-BE49-F238E27FC236}">
                <a16:creationId xmlns:a16="http://schemas.microsoft.com/office/drawing/2014/main" id="{3C104C5F-6501-4409-BB5C-233423793880}"/>
              </a:ext>
            </a:extLst>
          </p:cNvPr>
          <p:cNvSpPr>
            <a:spLocks noChangeArrowheads="1"/>
          </p:cNvSpPr>
          <p:nvPr/>
        </p:nvSpPr>
        <p:spPr bwMode="auto">
          <a:xfrm>
            <a:off x="3779838" y="1196975"/>
            <a:ext cx="1152525" cy="749300"/>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OF</a:t>
            </a:r>
          </a:p>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Pml+Pb</a:t>
            </a:r>
          </a:p>
        </p:txBody>
      </p:sp>
      <p:sp>
        <p:nvSpPr>
          <p:cNvPr id="78" name="Rectangle 7">
            <a:extLst>
              <a:ext uri="{FF2B5EF4-FFF2-40B4-BE49-F238E27FC236}">
                <a16:creationId xmlns:a16="http://schemas.microsoft.com/office/drawing/2014/main" id="{0F5EAD2E-B112-4009-8245-4AAFD60FC4E4}"/>
              </a:ext>
            </a:extLst>
          </p:cNvPr>
          <p:cNvSpPr>
            <a:spLocks noChangeArrowheads="1"/>
          </p:cNvSpPr>
          <p:nvPr/>
        </p:nvSpPr>
        <p:spPr bwMode="auto">
          <a:xfrm>
            <a:off x="7813675" y="1143000"/>
            <a:ext cx="576263" cy="750888"/>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RN</a:t>
            </a:r>
          </a:p>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RGO</a:t>
            </a:r>
          </a:p>
        </p:txBody>
      </p:sp>
      <p:sp>
        <p:nvSpPr>
          <p:cNvPr id="79" name="Rectangle 8">
            <a:extLst>
              <a:ext uri="{FF2B5EF4-FFF2-40B4-BE49-F238E27FC236}">
                <a16:creationId xmlns:a16="http://schemas.microsoft.com/office/drawing/2014/main" id="{BB164970-ECD5-4826-BD87-842548BB928E}"/>
              </a:ext>
            </a:extLst>
          </p:cNvPr>
          <p:cNvSpPr>
            <a:spLocks noChangeArrowheads="1"/>
          </p:cNvSpPr>
          <p:nvPr/>
        </p:nvSpPr>
        <p:spPr bwMode="auto">
          <a:xfrm>
            <a:off x="1187450" y="1208088"/>
            <a:ext cx="503238" cy="709612"/>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a:t>
            </a:r>
          </a:p>
        </p:txBody>
      </p:sp>
      <p:sp>
        <p:nvSpPr>
          <p:cNvPr id="80" name="Rectangle 9">
            <a:extLst>
              <a:ext uri="{FF2B5EF4-FFF2-40B4-BE49-F238E27FC236}">
                <a16:creationId xmlns:a16="http://schemas.microsoft.com/office/drawing/2014/main" id="{D88F9109-74FB-42BD-8FF2-F433D9ADCF3C}"/>
              </a:ext>
            </a:extLst>
          </p:cNvPr>
          <p:cNvSpPr>
            <a:spLocks noChangeArrowheads="1"/>
          </p:cNvSpPr>
          <p:nvPr/>
        </p:nvSpPr>
        <p:spPr bwMode="auto">
          <a:xfrm>
            <a:off x="2339975" y="1196975"/>
            <a:ext cx="503238" cy="709613"/>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a:t>
            </a:r>
          </a:p>
        </p:txBody>
      </p:sp>
      <p:sp>
        <p:nvSpPr>
          <p:cNvPr id="81" name="Rectangle 10">
            <a:extLst>
              <a:ext uri="{FF2B5EF4-FFF2-40B4-BE49-F238E27FC236}">
                <a16:creationId xmlns:a16="http://schemas.microsoft.com/office/drawing/2014/main" id="{5C0090C4-EADA-4CBB-95F8-C4750E97636E}"/>
              </a:ext>
            </a:extLst>
          </p:cNvPr>
          <p:cNvSpPr>
            <a:spLocks noChangeArrowheads="1"/>
          </p:cNvSpPr>
          <p:nvPr/>
        </p:nvSpPr>
        <p:spPr bwMode="auto">
          <a:xfrm>
            <a:off x="6950075" y="1196975"/>
            <a:ext cx="503238" cy="709613"/>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x</a:t>
            </a:r>
          </a:p>
        </p:txBody>
      </p:sp>
      <p:sp>
        <p:nvSpPr>
          <p:cNvPr id="82" name="Rectangle 11">
            <a:extLst>
              <a:ext uri="{FF2B5EF4-FFF2-40B4-BE49-F238E27FC236}">
                <a16:creationId xmlns:a16="http://schemas.microsoft.com/office/drawing/2014/main" id="{E9CDF12A-9068-4210-B2A5-7579DA23E9FC}"/>
              </a:ext>
            </a:extLst>
          </p:cNvPr>
          <p:cNvSpPr>
            <a:spLocks noChangeArrowheads="1"/>
          </p:cNvSpPr>
          <p:nvPr/>
        </p:nvSpPr>
        <p:spPr bwMode="auto">
          <a:xfrm>
            <a:off x="2844800" y="1236663"/>
            <a:ext cx="503238" cy="709612"/>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EBIT</a:t>
            </a:r>
          </a:p>
          <a:p>
            <a:pPr algn="ctr" eaLnBrk="1" hangingPunct="1">
              <a:lnSpc>
                <a:spcPct val="100000"/>
              </a:lnSpc>
              <a:buClrTx/>
              <a:buSzTx/>
              <a:buFontTx/>
              <a:buNone/>
            </a:pPr>
            <a:r>
              <a:rPr lang="it-IT" altLang="it-IT" dirty="0">
                <a:solidFill>
                  <a:schemeClr val="tx1">
                    <a:lumMod val="75000"/>
                    <a:lumOff val="25000"/>
                  </a:schemeClr>
                </a:solidFill>
                <a:latin typeface="Century Gothic" panose="020B0502020202020204" pitchFamily="34" charset="0"/>
                <a:cs typeface="Arial" panose="020B0604020202020204" pitchFamily="34" charset="0"/>
              </a:rPr>
              <a:t>CI</a:t>
            </a:r>
          </a:p>
        </p:txBody>
      </p:sp>
      <p:sp>
        <p:nvSpPr>
          <p:cNvPr id="83" name="Rectangle 12">
            <a:extLst>
              <a:ext uri="{FF2B5EF4-FFF2-40B4-BE49-F238E27FC236}">
                <a16:creationId xmlns:a16="http://schemas.microsoft.com/office/drawing/2014/main" id="{44ABE4BA-E757-41B5-ABD5-90C9FFCB895E}"/>
              </a:ext>
            </a:extLst>
          </p:cNvPr>
          <p:cNvSpPr>
            <a:spLocks noChangeArrowheads="1"/>
          </p:cNvSpPr>
          <p:nvPr/>
        </p:nvSpPr>
        <p:spPr bwMode="auto">
          <a:xfrm>
            <a:off x="3348038" y="1196975"/>
            <a:ext cx="503237" cy="709613"/>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a:t>
            </a:r>
          </a:p>
        </p:txBody>
      </p:sp>
      <p:sp>
        <p:nvSpPr>
          <p:cNvPr id="84" name="Rectangle 13">
            <a:extLst>
              <a:ext uri="{FF2B5EF4-FFF2-40B4-BE49-F238E27FC236}">
                <a16:creationId xmlns:a16="http://schemas.microsoft.com/office/drawing/2014/main" id="{7ED1BC9F-48F4-4408-92A1-DD634AC3C801}"/>
              </a:ext>
            </a:extLst>
          </p:cNvPr>
          <p:cNvSpPr>
            <a:spLocks noChangeArrowheads="1"/>
          </p:cNvSpPr>
          <p:nvPr/>
        </p:nvSpPr>
        <p:spPr bwMode="auto">
          <a:xfrm>
            <a:off x="5651500" y="1236663"/>
            <a:ext cx="1081088" cy="709612"/>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Pml+Pb</a:t>
            </a:r>
          </a:p>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MP</a:t>
            </a:r>
          </a:p>
        </p:txBody>
      </p:sp>
      <p:sp>
        <p:nvSpPr>
          <p:cNvPr id="85" name="AutoShape 14">
            <a:extLst>
              <a:ext uri="{FF2B5EF4-FFF2-40B4-BE49-F238E27FC236}">
                <a16:creationId xmlns:a16="http://schemas.microsoft.com/office/drawing/2014/main" id="{BFC58131-FB32-44A4-8887-68AFB8453D3D}"/>
              </a:ext>
            </a:extLst>
          </p:cNvPr>
          <p:cNvSpPr>
            <a:spLocks/>
          </p:cNvSpPr>
          <p:nvPr/>
        </p:nvSpPr>
        <p:spPr bwMode="auto">
          <a:xfrm>
            <a:off x="2698750" y="1054100"/>
            <a:ext cx="144463" cy="935038"/>
          </a:xfrm>
          <a:prstGeom prst="leftBracket">
            <a:avLst>
              <a:gd name="adj" fmla="val 53938"/>
            </a:avLst>
          </a:prstGeom>
          <a:noFill/>
          <a:ln w="9525">
            <a:solidFill>
              <a:schemeClr val="tx1"/>
            </a:solidFill>
            <a:round/>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solidFill>
                <a:schemeClr val="tx1">
                  <a:lumMod val="75000"/>
                  <a:lumOff val="25000"/>
                </a:schemeClr>
              </a:solidFill>
              <a:latin typeface="Century Gothic" panose="020B0502020202020204" pitchFamily="34" charset="0"/>
            </a:endParaRPr>
          </a:p>
        </p:txBody>
      </p:sp>
      <p:sp>
        <p:nvSpPr>
          <p:cNvPr id="86" name="Rectangle 15">
            <a:extLst>
              <a:ext uri="{FF2B5EF4-FFF2-40B4-BE49-F238E27FC236}">
                <a16:creationId xmlns:a16="http://schemas.microsoft.com/office/drawing/2014/main" id="{3A280DC5-FD26-4EF7-AE6D-3CF56636D87F}"/>
              </a:ext>
            </a:extLst>
          </p:cNvPr>
          <p:cNvSpPr>
            <a:spLocks noChangeArrowheads="1"/>
          </p:cNvSpPr>
          <p:nvPr/>
        </p:nvSpPr>
        <p:spPr bwMode="auto">
          <a:xfrm>
            <a:off x="5078413" y="1196975"/>
            <a:ext cx="503237" cy="709613"/>
          </a:xfrm>
          <a:prstGeom prst="rect">
            <a:avLst/>
          </a:prstGeom>
          <a:noFill/>
          <a:ln>
            <a:noFill/>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00000"/>
              </a:lnSpc>
              <a:buClrTx/>
              <a:buSzTx/>
              <a:buFontTx/>
              <a:buNone/>
            </a:pPr>
            <a:r>
              <a:rPr lang="it-IT" altLang="it-IT">
                <a:solidFill>
                  <a:schemeClr val="tx1">
                    <a:lumMod val="75000"/>
                    <a:lumOff val="25000"/>
                  </a:schemeClr>
                </a:solidFill>
                <a:latin typeface="Century Gothic" panose="020B0502020202020204" pitchFamily="34" charset="0"/>
                <a:cs typeface="Arial" panose="020B0604020202020204" pitchFamily="34" charset="0"/>
              </a:rPr>
              <a:t>x</a:t>
            </a:r>
          </a:p>
        </p:txBody>
      </p:sp>
      <p:sp>
        <p:nvSpPr>
          <p:cNvPr id="87" name="AutoShape 16">
            <a:extLst>
              <a:ext uri="{FF2B5EF4-FFF2-40B4-BE49-F238E27FC236}">
                <a16:creationId xmlns:a16="http://schemas.microsoft.com/office/drawing/2014/main" id="{23ECBF9D-D6EF-47F1-93CB-E539C225ABF4}"/>
              </a:ext>
            </a:extLst>
          </p:cNvPr>
          <p:cNvSpPr>
            <a:spLocks noChangeArrowheads="1"/>
          </p:cNvSpPr>
          <p:nvPr/>
        </p:nvSpPr>
        <p:spPr bwMode="auto">
          <a:xfrm>
            <a:off x="1619250" y="981075"/>
            <a:ext cx="5402263" cy="1081088"/>
          </a:xfrm>
          <a:prstGeom prst="bracePair">
            <a:avLst>
              <a:gd name="adj" fmla="val 13069"/>
            </a:avLst>
          </a:prstGeom>
          <a:noFill/>
          <a:ln w="9525">
            <a:solidFill>
              <a:schemeClr val="tx1"/>
            </a:solidFill>
            <a:round/>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solidFill>
                <a:schemeClr val="tx1">
                  <a:lumMod val="75000"/>
                  <a:lumOff val="25000"/>
                </a:schemeClr>
              </a:solidFill>
              <a:latin typeface="Century Gothic" panose="020B0502020202020204" pitchFamily="34" charset="0"/>
            </a:endParaRPr>
          </a:p>
        </p:txBody>
      </p:sp>
      <p:sp>
        <p:nvSpPr>
          <p:cNvPr id="88" name="Line 17">
            <a:extLst>
              <a:ext uri="{FF2B5EF4-FFF2-40B4-BE49-F238E27FC236}">
                <a16:creationId xmlns:a16="http://schemas.microsoft.com/office/drawing/2014/main" id="{768721C8-132F-4318-B5A5-809905D9F424}"/>
              </a:ext>
            </a:extLst>
          </p:cNvPr>
          <p:cNvSpPr>
            <a:spLocks noChangeShapeType="1"/>
          </p:cNvSpPr>
          <p:nvPr/>
        </p:nvSpPr>
        <p:spPr bwMode="auto">
          <a:xfrm>
            <a:off x="682625" y="1557338"/>
            <a:ext cx="5048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89" name="Line 18">
            <a:extLst>
              <a:ext uri="{FF2B5EF4-FFF2-40B4-BE49-F238E27FC236}">
                <a16:creationId xmlns:a16="http://schemas.microsoft.com/office/drawing/2014/main" id="{D09A07DB-6B0D-4660-8465-A4E3B69A47E6}"/>
              </a:ext>
            </a:extLst>
          </p:cNvPr>
          <p:cNvSpPr>
            <a:spLocks noChangeShapeType="1"/>
          </p:cNvSpPr>
          <p:nvPr/>
        </p:nvSpPr>
        <p:spPr bwMode="auto">
          <a:xfrm>
            <a:off x="1835150" y="1557338"/>
            <a:ext cx="5048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90" name="Line 19">
            <a:extLst>
              <a:ext uri="{FF2B5EF4-FFF2-40B4-BE49-F238E27FC236}">
                <a16:creationId xmlns:a16="http://schemas.microsoft.com/office/drawing/2014/main" id="{9D29B40E-F894-4EFF-A186-B9F8B1223D6B}"/>
              </a:ext>
            </a:extLst>
          </p:cNvPr>
          <p:cNvSpPr>
            <a:spLocks noChangeShapeType="1"/>
          </p:cNvSpPr>
          <p:nvPr/>
        </p:nvSpPr>
        <p:spPr bwMode="auto">
          <a:xfrm>
            <a:off x="2843213" y="1557338"/>
            <a:ext cx="5048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91" name="Line 20">
            <a:extLst>
              <a:ext uri="{FF2B5EF4-FFF2-40B4-BE49-F238E27FC236}">
                <a16:creationId xmlns:a16="http://schemas.microsoft.com/office/drawing/2014/main" id="{08DB387A-2E9A-4DBF-9C8C-DA6980ED85C3}"/>
              </a:ext>
            </a:extLst>
          </p:cNvPr>
          <p:cNvSpPr>
            <a:spLocks noChangeShapeType="1"/>
          </p:cNvSpPr>
          <p:nvPr/>
        </p:nvSpPr>
        <p:spPr bwMode="auto">
          <a:xfrm>
            <a:off x="3779838" y="1557338"/>
            <a:ext cx="1152525"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92" name="Line 21">
            <a:extLst>
              <a:ext uri="{FF2B5EF4-FFF2-40B4-BE49-F238E27FC236}">
                <a16:creationId xmlns:a16="http://schemas.microsoft.com/office/drawing/2014/main" id="{1A9EE3D3-7021-454B-A27E-9C27F4A37D55}"/>
              </a:ext>
            </a:extLst>
          </p:cNvPr>
          <p:cNvSpPr>
            <a:spLocks noChangeShapeType="1"/>
          </p:cNvSpPr>
          <p:nvPr/>
        </p:nvSpPr>
        <p:spPr bwMode="auto">
          <a:xfrm>
            <a:off x="5581650" y="1557338"/>
            <a:ext cx="11509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93" name="Line 22">
            <a:extLst>
              <a:ext uri="{FF2B5EF4-FFF2-40B4-BE49-F238E27FC236}">
                <a16:creationId xmlns:a16="http://schemas.microsoft.com/office/drawing/2014/main" id="{CBD63CB6-889C-4A87-A63F-2A7C2A4DCE0C}"/>
              </a:ext>
            </a:extLst>
          </p:cNvPr>
          <p:cNvSpPr>
            <a:spLocks noChangeShapeType="1"/>
          </p:cNvSpPr>
          <p:nvPr/>
        </p:nvSpPr>
        <p:spPr bwMode="auto">
          <a:xfrm>
            <a:off x="7524750" y="1557338"/>
            <a:ext cx="1150938"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94" name="AutoShape 25">
            <a:extLst>
              <a:ext uri="{FF2B5EF4-FFF2-40B4-BE49-F238E27FC236}">
                <a16:creationId xmlns:a16="http://schemas.microsoft.com/office/drawing/2014/main" id="{61320CC7-FE42-41DB-AE7E-C719D914E64C}"/>
              </a:ext>
            </a:extLst>
          </p:cNvPr>
          <p:cNvSpPr>
            <a:spLocks/>
          </p:cNvSpPr>
          <p:nvPr/>
        </p:nvSpPr>
        <p:spPr bwMode="auto">
          <a:xfrm>
            <a:off x="4897438" y="1052513"/>
            <a:ext cx="144462" cy="935037"/>
          </a:xfrm>
          <a:prstGeom prst="rightBracket">
            <a:avLst>
              <a:gd name="adj" fmla="val 53938"/>
            </a:avLst>
          </a:prstGeom>
          <a:noFill/>
          <a:ln w="9525">
            <a:solidFill>
              <a:schemeClr val="tx1"/>
            </a:solidFill>
            <a:round/>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solidFill>
                <a:schemeClr val="tx1">
                  <a:lumMod val="75000"/>
                  <a:lumOff val="25000"/>
                </a:schemeClr>
              </a:solidFill>
              <a:latin typeface="Century Gothic" panose="020B0502020202020204" pitchFamily="34" charset="0"/>
            </a:endParaRPr>
          </a:p>
        </p:txBody>
      </p:sp>
      <p:sp>
        <p:nvSpPr>
          <p:cNvPr id="95" name="Line 26">
            <a:extLst>
              <a:ext uri="{FF2B5EF4-FFF2-40B4-BE49-F238E27FC236}">
                <a16:creationId xmlns:a16="http://schemas.microsoft.com/office/drawing/2014/main" id="{CE8660CC-8EFE-4888-83E3-889484C6836B}"/>
              </a:ext>
            </a:extLst>
          </p:cNvPr>
          <p:cNvSpPr>
            <a:spLocks noChangeShapeType="1"/>
          </p:cNvSpPr>
          <p:nvPr/>
        </p:nvSpPr>
        <p:spPr bwMode="auto">
          <a:xfrm>
            <a:off x="2700338" y="2060575"/>
            <a:ext cx="0" cy="431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96" name="Line 27">
            <a:extLst>
              <a:ext uri="{FF2B5EF4-FFF2-40B4-BE49-F238E27FC236}">
                <a16:creationId xmlns:a16="http://schemas.microsoft.com/office/drawing/2014/main" id="{441BD1AB-FCB6-4779-BFC9-93ED7BFDB2C8}"/>
              </a:ext>
            </a:extLst>
          </p:cNvPr>
          <p:cNvSpPr>
            <a:spLocks noChangeShapeType="1"/>
          </p:cNvSpPr>
          <p:nvPr/>
        </p:nvSpPr>
        <p:spPr bwMode="auto">
          <a:xfrm>
            <a:off x="6877050" y="2060575"/>
            <a:ext cx="0" cy="431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solidFill>
                <a:schemeClr val="tx1">
                  <a:lumMod val="75000"/>
                  <a:lumOff val="25000"/>
                </a:schemeClr>
              </a:solidFill>
              <a:latin typeface="Century Gothic" panose="020B0502020202020204" pitchFamily="34" charset="0"/>
            </a:endParaRPr>
          </a:p>
        </p:txBody>
      </p:sp>
      <p:sp>
        <p:nvSpPr>
          <p:cNvPr id="97" name="Text Box 28">
            <a:extLst>
              <a:ext uri="{FF2B5EF4-FFF2-40B4-BE49-F238E27FC236}">
                <a16:creationId xmlns:a16="http://schemas.microsoft.com/office/drawing/2014/main" id="{B13CBED1-68C4-47E1-B48A-3D0D3C85578E}"/>
              </a:ext>
            </a:extLst>
          </p:cNvPr>
          <p:cNvSpPr txBox="1">
            <a:spLocks noChangeArrowheads="1"/>
          </p:cNvSpPr>
          <p:nvPr/>
        </p:nvSpPr>
        <p:spPr bwMode="auto">
          <a:xfrm>
            <a:off x="395288" y="3357563"/>
            <a:ext cx="8353425" cy="256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100000"/>
              </a:lnSpc>
              <a:spcBef>
                <a:spcPct val="50000"/>
              </a:spcBef>
              <a:buClrTx/>
              <a:buSzTx/>
              <a:buFontTx/>
              <a:buNone/>
            </a:pPr>
            <a:r>
              <a:rPr lang="it-IT" altLang="it-IT" sz="1800">
                <a:solidFill>
                  <a:schemeClr val="tx1">
                    <a:lumMod val="75000"/>
                    <a:lumOff val="25000"/>
                  </a:schemeClr>
                </a:solidFill>
                <a:latin typeface="Century Gothic" panose="020B0502020202020204" pitchFamily="34" charset="0"/>
                <a:cs typeface="Arial" panose="020B0604020202020204" pitchFamily="34" charset="0"/>
              </a:rPr>
              <a:t>Dal punto di vista quantitativo, se la redditività del capitale investito è superiore al costo medio dei debiti finanziari, il rapporto di indebitamento svolge una funzione moltiplicativa sulla redditività dei mezzi propri, che cresce quanto più detto valore supera l’unità.</a:t>
            </a:r>
          </a:p>
          <a:p>
            <a:pPr algn="just" eaLnBrk="1" hangingPunct="1">
              <a:lnSpc>
                <a:spcPct val="100000"/>
              </a:lnSpc>
              <a:spcBef>
                <a:spcPct val="50000"/>
              </a:spcBef>
              <a:buClrTx/>
              <a:buSzTx/>
              <a:buFontTx/>
              <a:buNone/>
            </a:pPr>
            <a:r>
              <a:rPr lang="it-IT" altLang="it-IT" sz="1800">
                <a:solidFill>
                  <a:schemeClr val="tx1">
                    <a:lumMod val="75000"/>
                    <a:lumOff val="25000"/>
                  </a:schemeClr>
                </a:solidFill>
                <a:latin typeface="Century Gothic" panose="020B0502020202020204" pitchFamily="34" charset="0"/>
                <a:cs typeface="Arial" panose="020B0604020202020204" pitchFamily="34" charset="0"/>
              </a:rPr>
              <a:t>D’altro canto, se il differenziale ROI/costo medio indebitamento fosse negativo, il rapporto di indebitamento produrrebbe effetti riduttivi sul ROE tanto maggiori al crescere del suo valore.</a:t>
            </a:r>
          </a:p>
          <a:p>
            <a:pPr algn="just" eaLnBrk="1" hangingPunct="1">
              <a:lnSpc>
                <a:spcPct val="100000"/>
              </a:lnSpc>
              <a:spcBef>
                <a:spcPct val="50000"/>
              </a:spcBef>
              <a:buClrTx/>
              <a:buSzTx/>
              <a:buFontTx/>
              <a:buNone/>
            </a:pPr>
            <a:r>
              <a:rPr lang="it-IT" altLang="it-IT" sz="1800">
                <a:solidFill>
                  <a:schemeClr val="tx1">
                    <a:lumMod val="75000"/>
                    <a:lumOff val="25000"/>
                  </a:schemeClr>
                </a:solidFill>
                <a:latin typeface="Century Gothic" panose="020B0502020202020204" pitchFamily="34" charset="0"/>
                <a:cs typeface="Arial" panose="020B0604020202020204" pitchFamily="34" charset="0"/>
              </a:rPr>
              <a:t>Facciamo un esempio.</a:t>
            </a:r>
          </a:p>
        </p:txBody>
      </p:sp>
    </p:spTree>
    <p:extLst>
      <p:ext uri="{BB962C8B-B14F-4D97-AF65-F5344CB8AC3E}">
        <p14:creationId xmlns:p14="http://schemas.microsoft.com/office/powerpoint/2010/main" val="3859078970"/>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490858" y="0"/>
            <a:ext cx="653140"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132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L’effetto leva finanziaria positivo</a:t>
            </a:r>
          </a:p>
        </p:txBody>
      </p:sp>
      <p:graphicFrame>
        <p:nvGraphicFramePr>
          <p:cNvPr id="30" name="Group 4">
            <a:extLst>
              <a:ext uri="{FF2B5EF4-FFF2-40B4-BE49-F238E27FC236}">
                <a16:creationId xmlns:a16="http://schemas.microsoft.com/office/drawing/2014/main" id="{7E92A2D0-1425-4126-AFA0-1C8AFDD8AA04}"/>
              </a:ext>
            </a:extLst>
          </p:cNvPr>
          <p:cNvGraphicFramePr>
            <a:graphicFrameLocks/>
          </p:cNvGraphicFramePr>
          <p:nvPr>
            <p:extLst>
              <p:ext uri="{D42A27DB-BD31-4B8C-83A1-F6EECF244321}">
                <p14:modId xmlns:p14="http://schemas.microsoft.com/office/powerpoint/2010/main" val="3894345745"/>
              </p:ext>
            </p:extLst>
          </p:nvPr>
        </p:nvGraphicFramePr>
        <p:xfrm>
          <a:off x="457200" y="1405187"/>
          <a:ext cx="8181474" cy="4679952"/>
        </p:xfrm>
        <a:graphic>
          <a:graphicData uri="http://schemas.openxmlformats.org/drawingml/2006/table">
            <a:tbl>
              <a:tblPr firstRow="1" bandRow="1">
                <a:tableStyleId>{00A15C55-8517-42AA-B614-E9B94910E393}</a:tableStyleId>
              </a:tblPr>
              <a:tblGrid>
                <a:gridCol w="3249612">
                  <a:extLst>
                    <a:ext uri="{9D8B030D-6E8A-4147-A177-3AD203B41FA5}">
                      <a16:colId xmlns:a16="http://schemas.microsoft.com/office/drawing/2014/main" val="3006176466"/>
                    </a:ext>
                  </a:extLst>
                </a:gridCol>
                <a:gridCol w="1660525">
                  <a:extLst>
                    <a:ext uri="{9D8B030D-6E8A-4147-A177-3AD203B41FA5}">
                      <a16:colId xmlns:a16="http://schemas.microsoft.com/office/drawing/2014/main" val="1707093089"/>
                    </a:ext>
                  </a:extLst>
                </a:gridCol>
                <a:gridCol w="1658938">
                  <a:extLst>
                    <a:ext uri="{9D8B030D-6E8A-4147-A177-3AD203B41FA5}">
                      <a16:colId xmlns:a16="http://schemas.microsoft.com/office/drawing/2014/main" val="70918209"/>
                    </a:ext>
                  </a:extLst>
                </a:gridCol>
                <a:gridCol w="1612399">
                  <a:extLst>
                    <a:ext uri="{9D8B030D-6E8A-4147-A177-3AD203B41FA5}">
                      <a16:colId xmlns:a16="http://schemas.microsoft.com/office/drawing/2014/main" val="389333011"/>
                    </a:ext>
                  </a:extLst>
                </a:gridCol>
              </a:tblGrid>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B</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ct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C</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2368636014"/>
                  </a:ext>
                </a:extLst>
              </a:tr>
              <a:tr h="293688">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Reddito operativo</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2.000,00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2.000,00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2.000,00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3493518113"/>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Oneri finanziari</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500,00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600,00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750,00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716351555"/>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Reddito gestione ordinaria</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1.500,00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1.400,00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1.250,00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2062221704"/>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Componenti straordinari</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893821215"/>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Imposte di competenza</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600,00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560,00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500,00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569668532"/>
                  </a:ext>
                </a:extLst>
              </a:tr>
              <a:tr h="293688">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Reddito netto</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900,00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840,00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750,00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311426195"/>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511931161"/>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Capitale investito</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20.000,00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20.000,00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20.000,00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037198510"/>
                  </a:ext>
                </a:extLst>
              </a:tr>
              <a:tr h="293688">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Mezzi propri</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10.000,00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8.000,00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5.000,00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2953210454"/>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Debiti finanziari</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10.000,00 </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12.000,00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15.000,00 </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159801693"/>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Rapporto di indebitamento</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1,5</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3</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502018216"/>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ROI</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10,0%</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10,0%</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10,0%</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3030633371"/>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ROD</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5,0%</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5,0%</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5,0%</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3976518524"/>
                  </a:ext>
                </a:extLst>
              </a:tr>
              <a:tr h="293688">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Differenziale ROI-ROD</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5,0%</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5,0%</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5,0%</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323088956"/>
                  </a:ext>
                </a:extLst>
              </a:tr>
              <a:tr h="292100">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l"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ROE</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9,0%</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10,5%</a:t>
                      </a:r>
                      <a:endParaRPr kumimoji="0" lang="it-IT" altLang="it-IT" sz="1600" b="0"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marL="342900" indent="-342900"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342900" marR="0" lvl="0" indent="-342900" algn="r" defTabSz="449263" rtl="0" eaLnBrk="1" fontAlgn="b" latinLnBrk="0" hangingPunct="0">
                        <a:lnSpc>
                          <a:spcPct val="5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15,0%</a:t>
                      </a:r>
                      <a:endParaRPr kumimoji="0" lang="it-IT" altLang="it-IT" sz="1600" b="0"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657044129"/>
                  </a:ext>
                </a:extLst>
              </a:tr>
            </a:tbl>
          </a:graphicData>
        </a:graphic>
      </p:graphicFrame>
      <p:sp>
        <p:nvSpPr>
          <p:cNvPr id="31" name="Text Box 79">
            <a:extLst>
              <a:ext uri="{FF2B5EF4-FFF2-40B4-BE49-F238E27FC236}">
                <a16:creationId xmlns:a16="http://schemas.microsoft.com/office/drawing/2014/main" id="{F5504569-E9BA-4DF7-8E5A-5343D97D5553}"/>
              </a:ext>
            </a:extLst>
          </p:cNvPr>
          <p:cNvSpPr txBox="1">
            <a:spLocks noChangeArrowheads="1"/>
          </p:cNvSpPr>
          <p:nvPr/>
        </p:nvSpPr>
        <p:spPr bwMode="auto">
          <a:xfrm>
            <a:off x="418522" y="772861"/>
            <a:ext cx="8064500" cy="5430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0000"/>
              </a:lnSpc>
              <a:spcBef>
                <a:spcPct val="50000"/>
              </a:spcBef>
              <a:buClrTx/>
              <a:buSzTx/>
              <a:buFontTx/>
              <a:buNone/>
            </a:pPr>
            <a:r>
              <a:rPr lang="it-IT" altLang="it-IT" sz="1800" dirty="0">
                <a:solidFill>
                  <a:schemeClr val="tx1">
                    <a:lumMod val="75000"/>
                    <a:lumOff val="25000"/>
                  </a:schemeClr>
                </a:solidFill>
                <a:latin typeface="Century Gothic" panose="020B0502020202020204" pitchFamily="34" charset="0"/>
                <a:cs typeface="Arial" panose="020B0604020202020204" pitchFamily="34" charset="0"/>
              </a:rPr>
              <a:t>Vediamo il caso di 3 aziende con la stessa redditività del capitale investito, ma con differente struttura finanziaria.</a:t>
            </a:r>
          </a:p>
        </p:txBody>
      </p:sp>
    </p:spTree>
    <p:extLst>
      <p:ext uri="{BB962C8B-B14F-4D97-AF65-F5344CB8AC3E}">
        <p14:creationId xmlns:p14="http://schemas.microsoft.com/office/powerpoint/2010/main" val="4180457242"/>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6"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6"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133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L’effetto leva finanziaria negativo</a:t>
            </a:r>
          </a:p>
        </p:txBody>
      </p:sp>
      <p:graphicFrame>
        <p:nvGraphicFramePr>
          <p:cNvPr id="8" name="Group 4">
            <a:extLst>
              <a:ext uri="{FF2B5EF4-FFF2-40B4-BE49-F238E27FC236}">
                <a16:creationId xmlns:a16="http://schemas.microsoft.com/office/drawing/2014/main" id="{11E3DF54-4C19-4DA8-9DD6-18BD34D41F61}"/>
              </a:ext>
            </a:extLst>
          </p:cNvPr>
          <p:cNvGraphicFramePr>
            <a:graphicFrameLocks/>
          </p:cNvGraphicFramePr>
          <p:nvPr>
            <p:extLst>
              <p:ext uri="{D42A27DB-BD31-4B8C-83A1-F6EECF244321}">
                <p14:modId xmlns:p14="http://schemas.microsoft.com/office/powerpoint/2010/main" val="2679285363"/>
              </p:ext>
            </p:extLst>
          </p:nvPr>
        </p:nvGraphicFramePr>
        <p:xfrm>
          <a:off x="261258" y="1196975"/>
          <a:ext cx="8229600" cy="4857756"/>
        </p:xfrm>
        <a:graphic>
          <a:graphicData uri="http://schemas.openxmlformats.org/drawingml/2006/table">
            <a:tbl>
              <a:tblPr firstRow="1" bandRow="1">
                <a:tableStyleId>{00A15C55-8517-42AA-B614-E9B94910E393}</a:tableStyleId>
              </a:tblPr>
              <a:tblGrid>
                <a:gridCol w="3249612">
                  <a:extLst>
                    <a:ext uri="{9D8B030D-6E8A-4147-A177-3AD203B41FA5}">
                      <a16:colId xmlns:a16="http://schemas.microsoft.com/office/drawing/2014/main" val="915604682"/>
                    </a:ext>
                  </a:extLst>
                </a:gridCol>
                <a:gridCol w="1660525">
                  <a:extLst>
                    <a:ext uri="{9D8B030D-6E8A-4147-A177-3AD203B41FA5}">
                      <a16:colId xmlns:a16="http://schemas.microsoft.com/office/drawing/2014/main" val="1559681622"/>
                    </a:ext>
                  </a:extLst>
                </a:gridCol>
                <a:gridCol w="1658938">
                  <a:extLst>
                    <a:ext uri="{9D8B030D-6E8A-4147-A177-3AD203B41FA5}">
                      <a16:colId xmlns:a16="http://schemas.microsoft.com/office/drawing/2014/main" val="2420665477"/>
                    </a:ext>
                  </a:extLst>
                </a:gridCol>
                <a:gridCol w="1660525">
                  <a:extLst>
                    <a:ext uri="{9D8B030D-6E8A-4147-A177-3AD203B41FA5}">
                      <a16:colId xmlns:a16="http://schemas.microsoft.com/office/drawing/2014/main" val="21669244"/>
                    </a:ext>
                  </a:extLst>
                </a:gridCol>
              </a:tblGrid>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B</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C</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2214877998"/>
                  </a:ext>
                </a:extLst>
              </a:tr>
              <a:tr h="30480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Reddito operativo</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800,00 </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800,00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800,00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910011006"/>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Oneri finanziari</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500,00 </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600,00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750,00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49671841"/>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Reddito gestione ordinaria</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300,00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200,00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50,00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2807899877"/>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Componenti straordinari</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   </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248531332"/>
                  </a:ext>
                </a:extLst>
              </a:tr>
              <a:tr h="30480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Imposte di competenza</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120,00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80,00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20,00 </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08111743"/>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Reddito netto</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180,00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120,00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30,00 </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813479265"/>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015139737"/>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Capitale investito</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20.000,00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20.000,00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20.000,00 </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52507774"/>
                  </a:ext>
                </a:extLst>
              </a:tr>
              <a:tr h="30480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Mezzi propri</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10.000,00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8.000,00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5.000,00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89645052"/>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Debiti finanziari</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10.000,00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   12.000,00 </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   15.000,00 </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2528129504"/>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Rapporto di indebitamento</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1,5</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3</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100846308"/>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ROI</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4,0%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4,0%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4,0%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975007284"/>
                  </a:ext>
                </a:extLst>
              </a:tr>
              <a:tr h="304800">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ROD</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5,0%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5,0%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5,0%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091996491"/>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Differenziale ROI-ROD</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-1,0%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2780817813"/>
                  </a:ext>
                </a:extLst>
              </a:tr>
              <a:tr h="3032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ROE</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1,8%</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1,5%</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914400" rtl="0" eaLnBrk="1" fontAlgn="b" latinLnBrk="0" hangingPunct="0">
                        <a:lnSpc>
                          <a:spcPct val="1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dirty="0">
                          <a:ln>
                            <a:noFill/>
                          </a:ln>
                          <a:effectLst/>
                          <a:latin typeface="Century Gothic" panose="020B0502020202020204" pitchFamily="34" charset="0"/>
                        </a:rPr>
                        <a:t>0,6%</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560269062"/>
                  </a:ext>
                </a:extLst>
              </a:tr>
            </a:tbl>
          </a:graphicData>
        </a:graphic>
      </p:graphicFrame>
    </p:spTree>
    <p:extLst>
      <p:ext uri="{BB962C8B-B14F-4D97-AF65-F5344CB8AC3E}">
        <p14:creationId xmlns:p14="http://schemas.microsoft.com/office/powerpoint/2010/main" val="3906705671"/>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egnaposto numero diapositiva 4">
            <a:extLst>
              <a:ext uri="{FF2B5EF4-FFF2-40B4-BE49-F238E27FC236}">
                <a16:creationId xmlns:a16="http://schemas.microsoft.com/office/drawing/2014/main" id="{EDBBF3D1-5E4E-0B45-9FE6-4B7E6DC2E244}"/>
              </a:ext>
            </a:extLst>
          </p:cNvPr>
          <p:cNvSpPr>
            <a:spLocks noGrp="1"/>
          </p:cNvSpPr>
          <p:nvPr>
            <p:ph type="sldNum" sz="quarter" idx="10"/>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fld id="{88DF6E77-9586-7B47-BDC1-18A06C3D1BFA}" type="slidenum">
              <a:rPr lang="it-IT" altLang="it-IT" sz="1800">
                <a:latin typeface="Century Gothic" panose="020B0502020202020204" pitchFamily="34" charset="0"/>
              </a:rPr>
              <a:pPr eaLnBrk="1"/>
              <a:t>134</a:t>
            </a:fld>
            <a:endParaRPr lang="it-IT" altLang="it-IT" sz="1800">
              <a:latin typeface="Century Gothic" panose="020B0502020202020204" pitchFamily="34" charset="0"/>
            </a:endParaRPr>
          </a:p>
        </p:txBody>
      </p:sp>
      <p:graphicFrame>
        <p:nvGraphicFramePr>
          <p:cNvPr id="13" name="Group 31">
            <a:extLst>
              <a:ext uri="{FF2B5EF4-FFF2-40B4-BE49-F238E27FC236}">
                <a16:creationId xmlns:a16="http://schemas.microsoft.com/office/drawing/2014/main" id="{D4CE7026-A5C3-974E-9A9F-585379D2FFD3}"/>
              </a:ext>
            </a:extLst>
          </p:cNvPr>
          <p:cNvGraphicFramePr>
            <a:graphicFrameLocks noGrp="1"/>
          </p:cNvGraphicFramePr>
          <p:nvPr>
            <p:ph sz="half" idx="2"/>
            <p:extLst>
              <p:ext uri="{D42A27DB-BD31-4B8C-83A1-F6EECF244321}">
                <p14:modId xmlns:p14="http://schemas.microsoft.com/office/powerpoint/2010/main" val="2976854778"/>
              </p:ext>
            </p:extLst>
          </p:nvPr>
        </p:nvGraphicFramePr>
        <p:xfrm>
          <a:off x="3694113" y="1981200"/>
          <a:ext cx="2783468" cy="647700"/>
        </p:xfrm>
        <a:graphic>
          <a:graphicData uri="http://schemas.openxmlformats.org/drawingml/2006/table">
            <a:tbl>
              <a:tblPr/>
              <a:tblGrid>
                <a:gridCol w="1346200">
                  <a:extLst>
                    <a:ext uri="{9D8B030D-6E8A-4147-A177-3AD203B41FA5}">
                      <a16:colId xmlns:a16="http://schemas.microsoft.com/office/drawing/2014/main" val="1518224385"/>
                    </a:ext>
                  </a:extLst>
                </a:gridCol>
                <a:gridCol w="295275">
                  <a:extLst>
                    <a:ext uri="{9D8B030D-6E8A-4147-A177-3AD203B41FA5}">
                      <a16:colId xmlns:a16="http://schemas.microsoft.com/office/drawing/2014/main" val="1426399448"/>
                    </a:ext>
                  </a:extLst>
                </a:gridCol>
                <a:gridCol w="936625">
                  <a:extLst>
                    <a:ext uri="{9D8B030D-6E8A-4147-A177-3AD203B41FA5}">
                      <a16:colId xmlns:a16="http://schemas.microsoft.com/office/drawing/2014/main" val="3879421679"/>
                    </a:ext>
                  </a:extLst>
                </a:gridCol>
                <a:gridCol w="205368">
                  <a:extLst>
                    <a:ext uri="{9D8B030D-6E8A-4147-A177-3AD203B41FA5}">
                      <a16:colId xmlns:a16="http://schemas.microsoft.com/office/drawing/2014/main" val="942357824"/>
                    </a:ext>
                  </a:extLst>
                </a:gridCol>
              </a:tblGrid>
              <a:tr h="203200">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6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EBIT</a:t>
                      </a:r>
                    </a:p>
                  </a:txBody>
                  <a:tcPr marL="89984" marR="89984" marT="0" marB="0" horzOverflow="overflow">
                    <a:lnL w="12700" cap="flat" cmpd="sng" algn="ctr">
                      <a:solidFill>
                        <a:srgbClr val="000000"/>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rowSpan="3">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6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marL="89984" marR="89984" marT="0" marB="0" anchor="ctr" horzOverflow="overflow">
                    <a:lnL>
                      <a:noFill/>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6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V</a:t>
                      </a:r>
                    </a:p>
                  </a:txBody>
                  <a:tcPr marL="89984" marR="89984" marT="0" marB="0" anchor="ctr"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rowSpan="3">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675"/>
                        </a:lnSpc>
                        <a:spcBef>
                          <a:spcPct val="0"/>
                        </a:spcBef>
                        <a:spcAft>
                          <a:spcPts val="1425"/>
                        </a:spcAft>
                        <a:buClr>
                          <a:srgbClr val="000000"/>
                        </a:buClr>
                        <a:buSzPct val="100000"/>
                        <a:buFont typeface="Wingdings"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30195564"/>
                  </a:ext>
                </a:extLst>
              </a:tr>
              <a:tr h="203200">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6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marL="89984" marR="89984"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6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marL="89984" marR="89984" marT="0" marB="0" anchor="ctr" horzOverflow="overflow">
                    <a:lnL>
                      <a:noFill/>
                    </a:lnL>
                    <a:lnR>
                      <a:noFill/>
                    </a:lnR>
                    <a:lnT>
                      <a:noFill/>
                    </a:lnT>
                    <a:lnB>
                      <a:noFill/>
                    </a:lnB>
                    <a:lnTlToBr>
                      <a:noFill/>
                    </a:lnTlToBr>
                    <a:lnBlToTr>
                      <a:noFill/>
                    </a:lnBlToTr>
                    <a:noFill/>
                  </a:tcPr>
                </a:tc>
                <a:tc vMerge="1">
                  <a:txBody>
                    <a:bodyPr/>
                    <a:lstStyle/>
                    <a:p>
                      <a:endParaRPr lang="it-IT"/>
                    </a:p>
                  </a:txBody>
                  <a:tcPr/>
                </a:tc>
                <a:extLst>
                  <a:ext uri="{0D108BD9-81ED-4DB2-BD59-A6C34878D82A}">
                    <a16:rowId xmlns:a16="http://schemas.microsoft.com/office/drawing/2014/main" val="1709492320"/>
                  </a:ext>
                </a:extLst>
              </a:tr>
              <a:tr h="203200">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6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V</a:t>
                      </a:r>
                    </a:p>
                  </a:txBody>
                  <a:tcPr marL="89984" marR="89984" marT="0" marB="0" horzOverflow="overflow">
                    <a:lnL w="12700" cap="flat" cmpd="sng" algn="ctr">
                      <a:solidFill>
                        <a:srgbClr val="000000"/>
                      </a:solidFill>
                      <a:prstDash val="solid"/>
                      <a:round/>
                      <a:headEnd type="none" w="med" len="med"/>
                      <a:tailEnd type="none" w="med" len="med"/>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6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CI</a:t>
                      </a:r>
                    </a:p>
                  </a:txBody>
                  <a:tcPr marL="89984" marR="89984" marT="0" marB="0" anchor="ctr"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it-IT"/>
                    </a:p>
                  </a:txBody>
                  <a:tcPr/>
                </a:tc>
                <a:extLst>
                  <a:ext uri="{0D108BD9-81ED-4DB2-BD59-A6C34878D82A}">
                    <a16:rowId xmlns:a16="http://schemas.microsoft.com/office/drawing/2014/main" val="2626474012"/>
                  </a:ext>
                </a:extLst>
              </a:tr>
            </a:tbl>
          </a:graphicData>
        </a:graphic>
      </p:graphicFrame>
      <p:graphicFrame>
        <p:nvGraphicFramePr>
          <p:cNvPr id="16" name="Group 31">
            <a:extLst>
              <a:ext uri="{FF2B5EF4-FFF2-40B4-BE49-F238E27FC236}">
                <a16:creationId xmlns:a16="http://schemas.microsoft.com/office/drawing/2014/main" id="{DF152250-A61A-CC4E-B253-5454D1C2EFDE}"/>
              </a:ext>
            </a:extLst>
          </p:cNvPr>
          <p:cNvGraphicFramePr>
            <a:graphicFrameLocks noGrp="1"/>
          </p:cNvGraphicFramePr>
          <p:nvPr>
            <p:extLst>
              <p:ext uri="{D42A27DB-BD31-4B8C-83A1-F6EECF244321}">
                <p14:modId xmlns:p14="http://schemas.microsoft.com/office/powerpoint/2010/main" val="198349367"/>
              </p:ext>
            </p:extLst>
          </p:nvPr>
        </p:nvGraphicFramePr>
        <p:xfrm>
          <a:off x="3411538" y="914400"/>
          <a:ext cx="2608843" cy="646113"/>
        </p:xfrm>
        <a:graphic>
          <a:graphicData uri="http://schemas.openxmlformats.org/drawingml/2006/table">
            <a:tbl>
              <a:tblPr/>
              <a:tblGrid>
                <a:gridCol w="1084262">
                  <a:extLst>
                    <a:ext uri="{9D8B030D-6E8A-4147-A177-3AD203B41FA5}">
                      <a16:colId xmlns:a16="http://schemas.microsoft.com/office/drawing/2014/main" val="772614430"/>
                    </a:ext>
                  </a:extLst>
                </a:gridCol>
                <a:gridCol w="1319213">
                  <a:extLst>
                    <a:ext uri="{9D8B030D-6E8A-4147-A177-3AD203B41FA5}">
                      <a16:colId xmlns:a16="http://schemas.microsoft.com/office/drawing/2014/main" val="996744856"/>
                    </a:ext>
                  </a:extLst>
                </a:gridCol>
                <a:gridCol w="205368">
                  <a:extLst>
                    <a:ext uri="{9D8B030D-6E8A-4147-A177-3AD203B41FA5}">
                      <a16:colId xmlns:a16="http://schemas.microsoft.com/office/drawing/2014/main" val="248203307"/>
                    </a:ext>
                  </a:extLst>
                </a:gridCol>
              </a:tblGrid>
              <a:tr h="203200">
                <a:tc rowSpan="3">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1042988" rtl="0" eaLnBrk="1" fontAlgn="base" latinLnBrk="0" hangingPunct="0">
                        <a:lnSpc>
                          <a:spcPts val="15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R.O.I. =</a:t>
                      </a:r>
                    </a:p>
                  </a:txBody>
                  <a:tcPr marL="89984" marR="89984" marT="0" marB="0" anchor="ctr" horzOverflow="overflow">
                    <a:lnL w="28575" cap="flat" cmpd="sng" algn="ctr">
                      <a:solidFill>
                        <a:schemeClr val="tx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5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EBIT</a:t>
                      </a:r>
                    </a:p>
                  </a:txBody>
                  <a:tcPr marL="89984" marR="89984" marT="0" marB="0"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solidFill>
                      <a:srgbClr val="FFFFCC"/>
                    </a:solidFill>
                  </a:tcPr>
                </a:tc>
                <a:tc rowSpan="3">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575"/>
                        </a:lnSpc>
                        <a:spcBef>
                          <a:spcPct val="0"/>
                        </a:spcBef>
                        <a:spcAft>
                          <a:spcPts val="1425"/>
                        </a:spcAft>
                        <a:buClr>
                          <a:srgbClr val="000000"/>
                        </a:buClr>
                        <a:buSzPct val="100000"/>
                        <a:buFont typeface="Wingdings"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extLst>
                  <a:ext uri="{0D108BD9-81ED-4DB2-BD59-A6C34878D82A}">
                    <a16:rowId xmlns:a16="http://schemas.microsoft.com/office/drawing/2014/main" val="566978710"/>
                  </a:ext>
                </a:extLst>
              </a:tr>
              <a:tr h="239713">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5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rPr>
                        <a:t>────</a:t>
                      </a:r>
                    </a:p>
                  </a:txBody>
                  <a:tcPr marL="89984" marR="89984" marT="0" marB="0" horzOverflow="overflow">
                    <a:lnL>
                      <a:noFill/>
                    </a:lnL>
                    <a:lnR>
                      <a:noFill/>
                    </a:lnR>
                    <a:lnT>
                      <a:noFill/>
                    </a:lnT>
                    <a:lnB>
                      <a:noFill/>
                    </a:lnB>
                    <a:lnTlToBr>
                      <a:noFill/>
                    </a:lnTlToBr>
                    <a:lnBlToTr>
                      <a:noFill/>
                    </a:lnBlToTr>
                    <a:solidFill>
                      <a:srgbClr val="FFFFCC"/>
                    </a:solidFill>
                  </a:tcPr>
                </a:tc>
                <a:tc vMerge="1">
                  <a:txBody>
                    <a:bodyPr/>
                    <a:lstStyle/>
                    <a:p>
                      <a:endParaRPr lang="it-IT"/>
                    </a:p>
                  </a:txBody>
                  <a:tcPr/>
                </a:tc>
                <a:extLst>
                  <a:ext uri="{0D108BD9-81ED-4DB2-BD59-A6C34878D82A}">
                    <a16:rowId xmlns:a16="http://schemas.microsoft.com/office/drawing/2014/main" val="3368345833"/>
                  </a:ext>
                </a:extLst>
              </a:tr>
              <a:tr h="152400">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575"/>
                        </a:lnSpc>
                        <a:spcBef>
                          <a:spcPct val="0"/>
                        </a:spcBef>
                        <a:spcAft>
                          <a:spcPts val="1425"/>
                        </a:spcAft>
                        <a:buClr>
                          <a:srgbClr val="000000"/>
                        </a:buClr>
                        <a:buSzPct val="100000"/>
                        <a:buFont typeface="Wingdings" pitchFamily="2" charset="2"/>
                        <a:buNone/>
                        <a:tabLst/>
                      </a:pPr>
                      <a:r>
                        <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CI</a:t>
                      </a:r>
                    </a:p>
                  </a:txBody>
                  <a:tcPr marL="89984" marR="89984" marT="0" marB="0"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vMerge="1">
                  <a:txBody>
                    <a:bodyPr/>
                    <a:lstStyle/>
                    <a:p>
                      <a:endParaRPr lang="it-IT"/>
                    </a:p>
                  </a:txBody>
                  <a:tcPr/>
                </a:tc>
                <a:extLst>
                  <a:ext uri="{0D108BD9-81ED-4DB2-BD59-A6C34878D82A}">
                    <a16:rowId xmlns:a16="http://schemas.microsoft.com/office/drawing/2014/main" val="3167141230"/>
                  </a:ext>
                </a:extLst>
              </a:tr>
            </a:tbl>
          </a:graphicData>
        </a:graphic>
      </p:graphicFrame>
      <p:graphicFrame>
        <p:nvGraphicFramePr>
          <p:cNvPr id="17" name="Group 31">
            <a:extLst>
              <a:ext uri="{FF2B5EF4-FFF2-40B4-BE49-F238E27FC236}">
                <a16:creationId xmlns:a16="http://schemas.microsoft.com/office/drawing/2014/main" id="{ED2D98BE-C508-3740-8548-F8DA6B8E835D}"/>
              </a:ext>
            </a:extLst>
          </p:cNvPr>
          <p:cNvGraphicFramePr>
            <a:graphicFrameLocks noGrp="1"/>
          </p:cNvGraphicFramePr>
          <p:nvPr>
            <p:extLst>
              <p:ext uri="{D42A27DB-BD31-4B8C-83A1-F6EECF244321}">
                <p14:modId xmlns:p14="http://schemas.microsoft.com/office/powerpoint/2010/main" val="4119025593"/>
              </p:ext>
            </p:extLst>
          </p:nvPr>
        </p:nvGraphicFramePr>
        <p:xfrm>
          <a:off x="2514600" y="3200400"/>
          <a:ext cx="2928938" cy="772606"/>
        </p:xfrm>
        <a:graphic>
          <a:graphicData uri="http://schemas.openxmlformats.org/drawingml/2006/table">
            <a:tbl>
              <a:tblPr/>
              <a:tblGrid>
                <a:gridCol w="1314450">
                  <a:extLst>
                    <a:ext uri="{9D8B030D-6E8A-4147-A177-3AD203B41FA5}">
                      <a16:colId xmlns:a16="http://schemas.microsoft.com/office/drawing/2014/main" val="661958570"/>
                    </a:ext>
                  </a:extLst>
                </a:gridCol>
                <a:gridCol w="228600">
                  <a:extLst>
                    <a:ext uri="{9D8B030D-6E8A-4147-A177-3AD203B41FA5}">
                      <a16:colId xmlns:a16="http://schemas.microsoft.com/office/drawing/2014/main" val="871957950"/>
                    </a:ext>
                  </a:extLst>
                </a:gridCol>
                <a:gridCol w="1179513">
                  <a:extLst>
                    <a:ext uri="{9D8B030D-6E8A-4147-A177-3AD203B41FA5}">
                      <a16:colId xmlns:a16="http://schemas.microsoft.com/office/drawing/2014/main" val="1892645294"/>
                    </a:ext>
                  </a:extLst>
                </a:gridCol>
                <a:gridCol w="206375">
                  <a:extLst>
                    <a:ext uri="{9D8B030D-6E8A-4147-A177-3AD203B41FA5}">
                      <a16:colId xmlns:a16="http://schemas.microsoft.com/office/drawing/2014/main" val="1805367163"/>
                    </a:ext>
                  </a:extLst>
                </a:gridCol>
              </a:tblGrid>
              <a:tr h="207963">
                <a:tc rowSpan="2">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225"/>
                        </a:lnSpc>
                        <a:spcBef>
                          <a:spcPct val="0"/>
                        </a:spcBef>
                        <a:spcAft>
                          <a:spcPts val="1425"/>
                        </a:spcAft>
                        <a:buClr>
                          <a:srgbClr val="000000"/>
                        </a:buClr>
                        <a:buSzPct val="100000"/>
                        <a:buFont typeface="Wingdings" pitchFamily="2" charset="2"/>
                        <a:buNone/>
                        <a:tabLst/>
                      </a:pPr>
                      <a:r>
                        <a:rPr kumimoji="0" lang="it-IT" altLang="it-IT" sz="1400" b="0" i="0" u="none" strike="noStrike" cap="none" normalizeH="0" baseline="0" dirty="0">
                          <a:ln>
                            <a:noFill/>
                          </a:ln>
                          <a:solidFill>
                            <a:schemeClr val="tx1"/>
                          </a:solidFill>
                          <a:effectLst/>
                          <a:latin typeface="Century Gothic" panose="020B0502020202020204" pitchFamily="34" charset="0"/>
                          <a:cs typeface="Times New Roman" panose="02020603050405020304" pitchFamily="18" charset="0"/>
                        </a:rPr>
                        <a:t>Margine di </a:t>
                      </a:r>
                      <a:r>
                        <a:rPr kumimoji="0" lang="it-IT" altLang="it-IT" sz="1400" b="0" i="0" u="none" strike="noStrike" cap="none" normalizeH="0" baseline="0" dirty="0" err="1">
                          <a:ln>
                            <a:noFill/>
                          </a:ln>
                          <a:solidFill>
                            <a:schemeClr val="tx1"/>
                          </a:solidFill>
                          <a:effectLst/>
                          <a:latin typeface="Century Gothic" panose="020B0502020202020204" pitchFamily="34" charset="0"/>
                          <a:cs typeface="Times New Roman" panose="02020603050405020304" pitchFamily="18" charset="0"/>
                        </a:rPr>
                        <a:t>contribuz</a:t>
                      </a:r>
                      <a:r>
                        <a:rPr kumimoji="0" lang="it-IT" altLang="it-IT" sz="1400" b="0" i="0" u="none" strike="noStrike" cap="none" normalizeH="0" baseline="0" dirty="0">
                          <a:ln>
                            <a:noFill/>
                          </a:ln>
                          <a:solidFill>
                            <a:schemeClr val="tx1"/>
                          </a:solidFill>
                          <a:effectLst/>
                          <a:latin typeface="Century Gothic" panose="020B0502020202020204" pitchFamily="34" charset="0"/>
                          <a:cs typeface="Times New Roman" panose="02020603050405020304" pitchFamily="18" charset="0"/>
                        </a:rPr>
                        <a:t>.</a:t>
                      </a:r>
                    </a:p>
                  </a:txBody>
                  <a:tcPr marL="89984" marR="89984" marT="0" marB="0" horzOverflow="overflow">
                    <a:lnL w="12700" cap="flat" cmpd="sng" algn="ctr">
                      <a:solidFill>
                        <a:srgbClr val="000000"/>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rowSpan="4">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225"/>
                        </a:lnSpc>
                        <a:spcBef>
                          <a:spcPct val="0"/>
                        </a:spcBef>
                        <a:spcAft>
                          <a:spcPts val="1425"/>
                        </a:spcAft>
                        <a:buClr>
                          <a:srgbClr val="000000"/>
                        </a:buClr>
                        <a:buSzPct val="100000"/>
                        <a:buFont typeface="Wingdings" pitchFamily="2" charset="2"/>
                        <a:buNone/>
                        <a:tabLst/>
                      </a:pPr>
                      <a:r>
                        <a:rPr kumimoji="0" lang="it-IT" altLang="it-IT" sz="1400" b="0" i="0" u="none" strike="noStrike" cap="none" normalizeH="0" baseline="0">
                          <a:ln>
                            <a:noFill/>
                          </a:ln>
                          <a:solidFill>
                            <a:schemeClr val="tx1"/>
                          </a:solidFill>
                          <a:effectLst/>
                          <a:latin typeface="Century Gothic" panose="020B0502020202020204" pitchFamily="34" charset="0"/>
                          <a:cs typeface="Times New Roman" panose="02020603050405020304" pitchFamily="18" charset="0"/>
                        </a:rPr>
                        <a:t>.</a:t>
                      </a:r>
                    </a:p>
                  </a:txBody>
                  <a:tcPr marL="89984" marR="89984" marT="0" marB="0" anchor="ctr" horzOverflow="overflow">
                    <a:lnL>
                      <a:noFill/>
                    </a:lnL>
                    <a:lnR>
                      <a:noFill/>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225"/>
                        </a:lnSpc>
                        <a:spcBef>
                          <a:spcPct val="0"/>
                        </a:spcBef>
                        <a:spcAft>
                          <a:spcPts val="1425"/>
                        </a:spcAft>
                        <a:buClr>
                          <a:srgbClr val="000000"/>
                        </a:buClr>
                        <a:buSzPct val="100000"/>
                        <a:buFont typeface="Wingdings" pitchFamily="2" charset="2"/>
                        <a:buNone/>
                        <a:tabLst/>
                      </a:pPr>
                      <a:r>
                        <a:rPr kumimoji="0" lang="it-IT" altLang="it-IT" sz="1400" b="0" i="0" u="none" strike="noStrike" cap="none" normalizeH="0" baseline="0">
                          <a:ln>
                            <a:noFill/>
                          </a:ln>
                          <a:solidFill>
                            <a:schemeClr val="tx1"/>
                          </a:solidFill>
                          <a:effectLst/>
                          <a:latin typeface="Century Gothic" panose="020B0502020202020204" pitchFamily="34" charset="0"/>
                          <a:cs typeface="Times New Roman" panose="02020603050405020304" pitchFamily="18" charset="0"/>
                        </a:rPr>
                        <a:t>EBIT</a:t>
                      </a:r>
                    </a:p>
                  </a:txBody>
                  <a:tcPr marL="89984" marR="89984" marT="0" marB="0" anchor="ctr" horzOverflow="overflow">
                    <a:lnL>
                      <a:noFill/>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tc rowSpan="4">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225"/>
                        </a:lnSpc>
                        <a:spcBef>
                          <a:spcPct val="0"/>
                        </a:spcBef>
                        <a:spcAft>
                          <a:spcPts val="1425"/>
                        </a:spcAft>
                        <a:buClr>
                          <a:srgbClr val="000000"/>
                        </a:buClr>
                        <a:buSzPct val="100000"/>
                        <a:buFont typeface="Wingdings" pitchFamily="2" charset="2"/>
                        <a:buNone/>
                        <a:tabLst/>
                      </a:pPr>
                      <a:endParaRPr kumimoji="0" lang="it-IT" altLang="it-IT" sz="1400" b="0" i="0" u="none" strike="noStrike" cap="none" normalizeH="0" baseline="0">
                        <a:ln>
                          <a:noFill/>
                        </a:ln>
                        <a:solidFill>
                          <a:schemeClr val="tx1"/>
                        </a:solidFill>
                        <a:effectLst/>
                        <a:latin typeface="Century Gothic" panose="020B0502020202020204" pitchFamily="34" charset="0"/>
                        <a:cs typeface="Times New Roman" panose="02020603050405020304" pitchFamily="18" charset="0"/>
                      </a:endParaRPr>
                    </a:p>
                  </a:txBody>
                  <a:tcPr marL="89984" marR="89984" marT="0" marB="0" anchor="ctr" horzOverflow="overflow">
                    <a:lnL>
                      <a:noFill/>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56344293"/>
                  </a:ext>
                </a:extLst>
              </a:tr>
              <a:tr h="104775">
                <a:tc vMerge="1">
                  <a:txBody>
                    <a:bodyPr/>
                    <a:lstStyle/>
                    <a:p>
                      <a:endParaRPr lang="it-IT"/>
                    </a:p>
                  </a:txBody>
                  <a:tcPr/>
                </a:tc>
                <a:tc vMerge="1">
                  <a:txBody>
                    <a:bodyPr/>
                    <a:lstStyle/>
                    <a:p>
                      <a:endParaRPr lang="it-IT"/>
                    </a:p>
                  </a:txBody>
                  <a:tcPr/>
                </a:tc>
                <a:tc rowSpan="2">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225"/>
                        </a:lnSpc>
                        <a:spcBef>
                          <a:spcPct val="0"/>
                        </a:spcBef>
                        <a:spcAft>
                          <a:spcPts val="1425"/>
                        </a:spcAft>
                        <a:buClr>
                          <a:srgbClr val="000000"/>
                        </a:buClr>
                        <a:buSzPct val="100000"/>
                        <a:buFont typeface="Wingdings" pitchFamily="2" charset="2"/>
                        <a:buNone/>
                        <a:tabLst/>
                      </a:pPr>
                      <a:r>
                        <a:rPr kumimoji="0" lang="it-IT" altLang="it-IT" sz="1400" b="0" i="0" u="none" strike="noStrike" cap="none" normalizeH="0" baseline="0">
                          <a:ln>
                            <a:noFill/>
                          </a:ln>
                          <a:solidFill>
                            <a:schemeClr val="tx1"/>
                          </a:solidFill>
                          <a:effectLst/>
                          <a:latin typeface="Century Gothic" panose="020B0502020202020204" pitchFamily="34" charset="0"/>
                          <a:cs typeface="Times New Roman" panose="02020603050405020304" pitchFamily="18" charset="0"/>
                        </a:rPr>
                        <a:t>────</a:t>
                      </a:r>
                    </a:p>
                  </a:txBody>
                  <a:tcPr marL="89984" marR="89984" marT="0" marB="0" anchor="ctr" horzOverflow="overflow">
                    <a:lnL>
                      <a:noFill/>
                    </a:lnL>
                    <a:lnR>
                      <a:noFill/>
                    </a:lnR>
                    <a:lnT>
                      <a:noFill/>
                    </a:lnT>
                    <a:lnB>
                      <a:noFill/>
                    </a:lnB>
                    <a:lnTlToBr>
                      <a:noFill/>
                    </a:lnTlToBr>
                    <a:lnBlToTr>
                      <a:noFill/>
                    </a:lnBlToTr>
                    <a:noFill/>
                  </a:tcPr>
                </a:tc>
                <a:tc vMerge="1">
                  <a:txBody>
                    <a:bodyPr/>
                    <a:lstStyle/>
                    <a:p>
                      <a:endParaRPr lang="it-IT"/>
                    </a:p>
                  </a:txBody>
                  <a:tcPr/>
                </a:tc>
                <a:extLst>
                  <a:ext uri="{0D108BD9-81ED-4DB2-BD59-A6C34878D82A}">
                    <a16:rowId xmlns:a16="http://schemas.microsoft.com/office/drawing/2014/main" val="3682506115"/>
                  </a:ext>
                </a:extLst>
              </a:tr>
              <a:tr h="139700">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225"/>
                        </a:lnSpc>
                        <a:spcBef>
                          <a:spcPct val="0"/>
                        </a:spcBef>
                        <a:spcAft>
                          <a:spcPts val="1425"/>
                        </a:spcAft>
                        <a:buClr>
                          <a:srgbClr val="000000"/>
                        </a:buClr>
                        <a:buSzPct val="100000"/>
                        <a:buFont typeface="Wingdings" pitchFamily="2" charset="2"/>
                        <a:buNone/>
                        <a:tabLst/>
                      </a:pPr>
                      <a:r>
                        <a:rPr kumimoji="0" lang="it-IT" altLang="it-IT" sz="1400" b="0" i="0" u="none" strike="noStrike" cap="none" normalizeH="0" baseline="0">
                          <a:ln>
                            <a:noFill/>
                          </a:ln>
                          <a:solidFill>
                            <a:schemeClr val="tx1"/>
                          </a:solidFill>
                          <a:effectLst/>
                          <a:latin typeface="Century Gothic" panose="020B0502020202020204" pitchFamily="34" charset="0"/>
                          <a:cs typeface="Times New Roman" panose="02020603050405020304" pitchFamily="18" charset="0"/>
                        </a:rPr>
                        <a:t>────</a:t>
                      </a:r>
                    </a:p>
                  </a:txBody>
                  <a:tcPr marL="89984" marR="89984"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vMerge="1">
                  <a:txBody>
                    <a:bodyPr/>
                    <a:lstStyle/>
                    <a:p>
                      <a:endParaRPr lang="it-IT"/>
                    </a:p>
                  </a:txBody>
                  <a:tcPr/>
                </a:tc>
                <a:tc vMerge="1">
                  <a:txBody>
                    <a:bodyPr/>
                    <a:lstStyle/>
                    <a:p>
                      <a:endParaRPr lang="it-IT"/>
                    </a:p>
                  </a:txBody>
                  <a:tcPr/>
                </a:tc>
                <a:tc vMerge="1">
                  <a:txBody>
                    <a:bodyPr/>
                    <a:lstStyle/>
                    <a:p>
                      <a:endParaRPr lang="it-IT"/>
                    </a:p>
                  </a:txBody>
                  <a:tcPr/>
                </a:tc>
                <a:extLst>
                  <a:ext uri="{0D108BD9-81ED-4DB2-BD59-A6C34878D82A}">
                    <a16:rowId xmlns:a16="http://schemas.microsoft.com/office/drawing/2014/main" val="517905897"/>
                  </a:ext>
                </a:extLst>
              </a:tr>
              <a:tr h="233363">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225"/>
                        </a:lnSpc>
                        <a:spcBef>
                          <a:spcPct val="0"/>
                        </a:spcBef>
                        <a:spcAft>
                          <a:spcPts val="1425"/>
                        </a:spcAft>
                        <a:buClr>
                          <a:srgbClr val="000000"/>
                        </a:buClr>
                        <a:buSzPct val="100000"/>
                        <a:buFont typeface="Wingdings" pitchFamily="2" charset="2"/>
                        <a:buNone/>
                        <a:tabLst/>
                      </a:pPr>
                      <a:r>
                        <a:rPr kumimoji="0" lang="it-IT" altLang="it-IT" sz="1400" b="0" i="0" u="none" strike="noStrike" cap="none" normalizeH="0" baseline="0">
                          <a:ln>
                            <a:noFill/>
                          </a:ln>
                          <a:solidFill>
                            <a:schemeClr val="tx1"/>
                          </a:solidFill>
                          <a:effectLst/>
                          <a:latin typeface="Century Gothic" panose="020B0502020202020204" pitchFamily="34" charset="0"/>
                          <a:cs typeface="Times New Roman" panose="02020603050405020304" pitchFamily="18" charset="0"/>
                        </a:rPr>
                        <a:t>V</a:t>
                      </a:r>
                    </a:p>
                  </a:txBody>
                  <a:tcPr marL="89984" marR="89984" marT="0" marB="0" horzOverflow="overflow">
                    <a:lnL w="12700" cap="flat" cmpd="sng" algn="ctr">
                      <a:solidFill>
                        <a:srgbClr val="000000"/>
                      </a:solidFill>
                      <a:prstDash val="solid"/>
                      <a:round/>
                      <a:headEnd type="none" w="med" len="med"/>
                      <a:tailEnd type="none" w="med" len="med"/>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it-IT"/>
                    </a:p>
                  </a:txBody>
                  <a:tcPr/>
                </a:tc>
                <a:tc>
                  <a:txBody>
                    <a:bodyPr/>
                    <a:lstStyle>
                      <a:lvl1pPr defTabSz="1042988"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ctr" defTabSz="1042988" rtl="0" eaLnBrk="1" fontAlgn="base" latinLnBrk="0" hangingPunct="0">
                        <a:lnSpc>
                          <a:spcPts val="1225"/>
                        </a:lnSpc>
                        <a:spcBef>
                          <a:spcPct val="0"/>
                        </a:spcBef>
                        <a:spcAft>
                          <a:spcPts val="1425"/>
                        </a:spcAft>
                        <a:buClr>
                          <a:srgbClr val="000000"/>
                        </a:buClr>
                        <a:buSzPct val="100000"/>
                        <a:buFont typeface="Wingdings" pitchFamily="2" charset="2"/>
                        <a:buNone/>
                        <a:tabLst/>
                      </a:pPr>
                      <a:r>
                        <a:rPr kumimoji="0" lang="it-IT" altLang="it-IT" sz="1400" b="0" i="0" u="none" strike="noStrike" cap="none" normalizeH="0" baseline="0" dirty="0">
                          <a:ln>
                            <a:noFill/>
                          </a:ln>
                          <a:solidFill>
                            <a:schemeClr val="tx1"/>
                          </a:solidFill>
                          <a:effectLst/>
                          <a:latin typeface="Century Gothic" panose="020B0502020202020204" pitchFamily="34" charset="0"/>
                          <a:cs typeface="Times New Roman" panose="02020603050405020304" pitchFamily="18" charset="0"/>
                        </a:rPr>
                        <a:t>Margine di </a:t>
                      </a:r>
                      <a:r>
                        <a:rPr kumimoji="0" lang="it-IT" altLang="it-IT" sz="1400" b="0" i="0" u="none" strike="noStrike" cap="none" normalizeH="0" baseline="0" dirty="0" err="1">
                          <a:ln>
                            <a:noFill/>
                          </a:ln>
                          <a:solidFill>
                            <a:schemeClr val="tx1"/>
                          </a:solidFill>
                          <a:effectLst/>
                          <a:latin typeface="Century Gothic" panose="020B0502020202020204" pitchFamily="34" charset="0"/>
                          <a:cs typeface="Times New Roman" panose="02020603050405020304" pitchFamily="18" charset="0"/>
                        </a:rPr>
                        <a:t>contribuz</a:t>
                      </a:r>
                      <a:r>
                        <a:rPr kumimoji="0" lang="it-IT" altLang="it-IT" sz="1400" b="0" i="0" u="none" strike="noStrike" cap="none" normalizeH="0" baseline="0" dirty="0">
                          <a:ln>
                            <a:noFill/>
                          </a:ln>
                          <a:solidFill>
                            <a:schemeClr val="tx1"/>
                          </a:solidFill>
                          <a:effectLst/>
                          <a:latin typeface="Century Gothic" panose="020B0502020202020204" pitchFamily="34" charset="0"/>
                          <a:cs typeface="Times New Roman" panose="02020603050405020304" pitchFamily="18" charset="0"/>
                        </a:rPr>
                        <a:t>.</a:t>
                      </a:r>
                    </a:p>
                  </a:txBody>
                  <a:tcPr marL="89984" marR="89984" marT="0" marB="0" anchor="ctr" horzOverflow="overflow">
                    <a:lnL>
                      <a:noFill/>
                    </a:lnL>
                    <a:lnR>
                      <a:noFill/>
                    </a:lnR>
                    <a:lnT>
                      <a:noFill/>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it-IT"/>
                    </a:p>
                  </a:txBody>
                  <a:tcPr/>
                </a:tc>
                <a:extLst>
                  <a:ext uri="{0D108BD9-81ED-4DB2-BD59-A6C34878D82A}">
                    <a16:rowId xmlns:a16="http://schemas.microsoft.com/office/drawing/2014/main" val="2902936743"/>
                  </a:ext>
                </a:extLst>
              </a:tr>
            </a:tbl>
          </a:graphicData>
        </a:graphic>
      </p:graphicFrame>
      <p:sp>
        <p:nvSpPr>
          <p:cNvPr id="26667" name="Rettangolo 20">
            <a:extLst>
              <a:ext uri="{FF2B5EF4-FFF2-40B4-BE49-F238E27FC236}">
                <a16:creationId xmlns:a16="http://schemas.microsoft.com/office/drawing/2014/main" id="{BDA23240-C8BE-CD46-B86E-20425A936D5B}"/>
              </a:ext>
            </a:extLst>
          </p:cNvPr>
          <p:cNvSpPr>
            <a:spLocks noChangeArrowheads="1"/>
          </p:cNvSpPr>
          <p:nvPr/>
        </p:nvSpPr>
        <p:spPr bwMode="auto">
          <a:xfrm flipH="1" flipV="1">
            <a:off x="5029200" y="1981200"/>
            <a:ext cx="762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26668" name="Rettangolo 21">
            <a:extLst>
              <a:ext uri="{FF2B5EF4-FFF2-40B4-BE49-F238E27FC236}">
                <a16:creationId xmlns:a16="http://schemas.microsoft.com/office/drawing/2014/main" id="{4F139692-8819-B74E-9C41-7EA3A6498E78}"/>
              </a:ext>
            </a:extLst>
          </p:cNvPr>
          <p:cNvSpPr>
            <a:spLocks noChangeArrowheads="1"/>
          </p:cNvSpPr>
          <p:nvPr/>
        </p:nvSpPr>
        <p:spPr bwMode="auto">
          <a:xfrm flipH="1" flipV="1">
            <a:off x="3968750" y="2362200"/>
            <a:ext cx="762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26669" name="Rettangolo 22">
            <a:extLst>
              <a:ext uri="{FF2B5EF4-FFF2-40B4-BE49-F238E27FC236}">
                <a16:creationId xmlns:a16="http://schemas.microsoft.com/office/drawing/2014/main" id="{D573502B-2011-7545-B90C-FAABB361A02D}"/>
              </a:ext>
            </a:extLst>
          </p:cNvPr>
          <p:cNvSpPr>
            <a:spLocks noChangeArrowheads="1"/>
          </p:cNvSpPr>
          <p:nvPr/>
        </p:nvSpPr>
        <p:spPr bwMode="auto">
          <a:xfrm flipH="1" flipV="1">
            <a:off x="5757863" y="2343150"/>
            <a:ext cx="762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26670" name="Rettangolo 23">
            <a:extLst>
              <a:ext uri="{FF2B5EF4-FFF2-40B4-BE49-F238E27FC236}">
                <a16:creationId xmlns:a16="http://schemas.microsoft.com/office/drawing/2014/main" id="{5DEC9C8C-4635-6448-9D39-56A338F7AB7F}"/>
              </a:ext>
            </a:extLst>
          </p:cNvPr>
          <p:cNvSpPr>
            <a:spLocks noChangeArrowheads="1"/>
          </p:cNvSpPr>
          <p:nvPr/>
        </p:nvSpPr>
        <p:spPr bwMode="auto">
          <a:xfrm flipH="1" flipV="1">
            <a:off x="2667000" y="3886200"/>
            <a:ext cx="762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26671" name="Rettangolo 24">
            <a:extLst>
              <a:ext uri="{FF2B5EF4-FFF2-40B4-BE49-F238E27FC236}">
                <a16:creationId xmlns:a16="http://schemas.microsoft.com/office/drawing/2014/main" id="{9C8795A0-98DA-644F-A095-CFDA23C47B76}"/>
              </a:ext>
            </a:extLst>
          </p:cNvPr>
          <p:cNvSpPr>
            <a:spLocks noChangeArrowheads="1"/>
          </p:cNvSpPr>
          <p:nvPr/>
        </p:nvSpPr>
        <p:spPr bwMode="auto">
          <a:xfrm flipH="1" flipV="1">
            <a:off x="4876800" y="3886200"/>
            <a:ext cx="762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cxnSp>
        <p:nvCxnSpPr>
          <p:cNvPr id="26672" name="Connettore 4 26">
            <a:extLst>
              <a:ext uri="{FF2B5EF4-FFF2-40B4-BE49-F238E27FC236}">
                <a16:creationId xmlns:a16="http://schemas.microsoft.com/office/drawing/2014/main" id="{DB8D5892-CC60-824C-A07A-E30B5813FCFE}"/>
              </a:ext>
            </a:extLst>
          </p:cNvPr>
          <p:cNvCxnSpPr>
            <a:cxnSpLocks noChangeShapeType="1"/>
          </p:cNvCxnSpPr>
          <p:nvPr/>
        </p:nvCxnSpPr>
        <p:spPr bwMode="auto">
          <a:xfrm rot="5400000">
            <a:off x="4456907" y="1223168"/>
            <a:ext cx="304800" cy="1058863"/>
          </a:xfrm>
          <a:prstGeom prst="bentConnector3">
            <a:avLst>
              <a:gd name="adj1" fmla="val 50000"/>
            </a:avLst>
          </a:prstGeom>
          <a:noFill/>
          <a:ln w="9525">
            <a:solidFill>
              <a:schemeClr val="tx1"/>
            </a:solidFill>
            <a:round/>
            <a:headEnd/>
            <a:tailEnd type="arrow" w="med" len="med"/>
          </a:ln>
        </p:spPr>
      </p:cxnSp>
      <p:cxnSp>
        <p:nvCxnSpPr>
          <p:cNvPr id="26673" name="Connettore 4 28">
            <a:extLst>
              <a:ext uri="{FF2B5EF4-FFF2-40B4-BE49-F238E27FC236}">
                <a16:creationId xmlns:a16="http://schemas.microsoft.com/office/drawing/2014/main" id="{A2BD7787-D451-2045-9E06-DC41A4C194AF}"/>
              </a:ext>
            </a:extLst>
          </p:cNvPr>
          <p:cNvCxnSpPr>
            <a:cxnSpLocks noChangeShapeType="1"/>
          </p:cNvCxnSpPr>
          <p:nvPr/>
        </p:nvCxnSpPr>
        <p:spPr bwMode="auto">
          <a:xfrm rot="16200000" flipH="1">
            <a:off x="5360194" y="1378744"/>
            <a:ext cx="285750" cy="728662"/>
          </a:xfrm>
          <a:prstGeom prst="bentConnector3">
            <a:avLst>
              <a:gd name="adj1" fmla="val 50000"/>
            </a:avLst>
          </a:prstGeom>
          <a:noFill/>
          <a:ln w="9525">
            <a:solidFill>
              <a:schemeClr val="tx1"/>
            </a:solidFill>
            <a:round/>
            <a:headEnd/>
            <a:tailEnd type="arrow" w="med" len="med"/>
          </a:ln>
        </p:spPr>
      </p:cxnSp>
      <p:cxnSp>
        <p:nvCxnSpPr>
          <p:cNvPr id="26674" name="Connettore 4 32">
            <a:extLst>
              <a:ext uri="{FF2B5EF4-FFF2-40B4-BE49-F238E27FC236}">
                <a16:creationId xmlns:a16="http://schemas.microsoft.com/office/drawing/2014/main" id="{8498C441-BFC8-E547-B806-DF40E3A9E986}"/>
              </a:ext>
            </a:extLst>
          </p:cNvPr>
          <p:cNvCxnSpPr>
            <a:cxnSpLocks noChangeShapeType="1"/>
          </p:cNvCxnSpPr>
          <p:nvPr/>
        </p:nvCxnSpPr>
        <p:spPr bwMode="auto">
          <a:xfrm rot="5400000">
            <a:off x="3543300" y="2247900"/>
            <a:ext cx="457200" cy="1295400"/>
          </a:xfrm>
          <a:prstGeom prst="bentConnector3">
            <a:avLst>
              <a:gd name="adj1" fmla="val 50000"/>
            </a:avLst>
          </a:prstGeom>
          <a:noFill/>
          <a:ln w="9525">
            <a:solidFill>
              <a:schemeClr val="tx1"/>
            </a:solidFill>
            <a:round/>
            <a:headEnd/>
            <a:tailEnd type="arrow" w="med" len="med"/>
          </a:ln>
        </p:spPr>
      </p:cxnSp>
      <p:sp>
        <p:nvSpPr>
          <p:cNvPr id="26675" name="Rettangolo 34">
            <a:extLst>
              <a:ext uri="{FF2B5EF4-FFF2-40B4-BE49-F238E27FC236}">
                <a16:creationId xmlns:a16="http://schemas.microsoft.com/office/drawing/2014/main" id="{3A4FAA25-B468-E642-91BF-7991C4751731}"/>
              </a:ext>
            </a:extLst>
          </p:cNvPr>
          <p:cNvSpPr>
            <a:spLocks noChangeArrowheads="1"/>
          </p:cNvSpPr>
          <p:nvPr/>
        </p:nvSpPr>
        <p:spPr bwMode="auto">
          <a:xfrm flipH="1" flipV="1">
            <a:off x="3962400" y="3352800"/>
            <a:ext cx="76200" cy="7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cxnSp>
        <p:nvCxnSpPr>
          <p:cNvPr id="26676" name="Connettore 4 37">
            <a:extLst>
              <a:ext uri="{FF2B5EF4-FFF2-40B4-BE49-F238E27FC236}">
                <a16:creationId xmlns:a16="http://schemas.microsoft.com/office/drawing/2014/main" id="{70591332-E206-534B-A667-5D8DB787EF7C}"/>
              </a:ext>
            </a:extLst>
          </p:cNvPr>
          <p:cNvCxnSpPr>
            <a:cxnSpLocks noChangeShapeType="1"/>
          </p:cNvCxnSpPr>
          <p:nvPr/>
        </p:nvCxnSpPr>
        <p:spPr bwMode="auto">
          <a:xfrm rot="16200000" flipH="1">
            <a:off x="4423569" y="2663031"/>
            <a:ext cx="457200" cy="465138"/>
          </a:xfrm>
          <a:prstGeom prst="bentConnector3">
            <a:avLst>
              <a:gd name="adj1" fmla="val 50000"/>
            </a:avLst>
          </a:prstGeom>
          <a:noFill/>
          <a:ln w="9525">
            <a:solidFill>
              <a:schemeClr val="tx1"/>
            </a:solidFill>
            <a:round/>
            <a:headEnd/>
            <a:tailEnd type="arrow" w="med" len="med"/>
          </a:ln>
        </p:spPr>
      </p:cxnSp>
      <p:sp>
        <p:nvSpPr>
          <p:cNvPr id="42" name="CasellaDiTesto 41">
            <a:extLst>
              <a:ext uri="{FF2B5EF4-FFF2-40B4-BE49-F238E27FC236}">
                <a16:creationId xmlns:a16="http://schemas.microsoft.com/office/drawing/2014/main" id="{2D7BCFEF-337F-4D45-AA4A-AE0DCD207937}"/>
              </a:ext>
            </a:extLst>
          </p:cNvPr>
          <p:cNvSpPr txBox="1">
            <a:spLocks noChangeArrowheads="1"/>
          </p:cNvSpPr>
          <p:nvPr/>
        </p:nvSpPr>
        <p:spPr bwMode="auto">
          <a:xfrm>
            <a:off x="5029200" y="3086100"/>
            <a:ext cx="1524000" cy="523220"/>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a:spAutoFit/>
          </a:bodyPr>
          <a:lstStyle/>
          <a:p>
            <a:pPr algn="ctr">
              <a:buFont typeface="Times New Roman" charset="0"/>
              <a:buNone/>
              <a:defRPr/>
            </a:pPr>
            <a:r>
              <a:rPr lang="it-IT" sz="1400" dirty="0">
                <a:solidFill>
                  <a:srgbClr val="000000"/>
                </a:solidFill>
                <a:latin typeface="Century Gothic" panose="020B0502020202020204" pitchFamily="34" charset="0"/>
                <a:cs typeface="Times New Roman"/>
              </a:rPr>
              <a:t>Effetto di leva operativa (</a:t>
            </a:r>
            <a:r>
              <a:rPr lang="it-IT" sz="1400" dirty="0" err="1">
                <a:solidFill>
                  <a:srgbClr val="000000"/>
                </a:solidFill>
                <a:latin typeface="Century Gothic" panose="020B0502020202020204" pitchFamily="34" charset="0"/>
                <a:cs typeface="Times New Roman"/>
              </a:rPr>
              <a:t>2</a:t>
            </a:r>
            <a:r>
              <a:rPr lang="it-IT" sz="1400" dirty="0">
                <a:solidFill>
                  <a:srgbClr val="000000"/>
                </a:solidFill>
                <a:latin typeface="Century Gothic" panose="020B0502020202020204" pitchFamily="34" charset="0"/>
                <a:cs typeface="Times New Roman"/>
              </a:rPr>
              <a:t>)</a:t>
            </a:r>
          </a:p>
        </p:txBody>
      </p:sp>
      <p:sp>
        <p:nvSpPr>
          <p:cNvPr id="43" name="CasellaDiTesto 42">
            <a:extLst>
              <a:ext uri="{FF2B5EF4-FFF2-40B4-BE49-F238E27FC236}">
                <a16:creationId xmlns:a16="http://schemas.microsoft.com/office/drawing/2014/main" id="{32528D61-0DEC-4541-A6D5-BAF92730CC79}"/>
              </a:ext>
            </a:extLst>
          </p:cNvPr>
          <p:cNvSpPr txBox="1">
            <a:spLocks noChangeArrowheads="1"/>
          </p:cNvSpPr>
          <p:nvPr/>
        </p:nvSpPr>
        <p:spPr bwMode="auto">
          <a:xfrm>
            <a:off x="1143000" y="3017838"/>
            <a:ext cx="1524000" cy="563562"/>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lnSpc>
                <a:spcPts val="1175"/>
              </a:lnSpc>
            </a:pPr>
            <a:r>
              <a:rPr lang="it-IT" altLang="it-IT" sz="1400">
                <a:solidFill>
                  <a:srgbClr val="000000"/>
                </a:solidFill>
                <a:latin typeface="Century Gothic" panose="020B0502020202020204" pitchFamily="34" charset="0"/>
                <a:cs typeface="Times New Roman" panose="02020603050405020304" pitchFamily="18" charset="0"/>
              </a:rPr>
              <a:t>Redditività primaria delle vendite (1)</a:t>
            </a:r>
          </a:p>
        </p:txBody>
      </p:sp>
      <p:sp>
        <p:nvSpPr>
          <p:cNvPr id="44" name="CasellaDiTesto 43">
            <a:extLst>
              <a:ext uri="{FF2B5EF4-FFF2-40B4-BE49-F238E27FC236}">
                <a16:creationId xmlns:a16="http://schemas.microsoft.com/office/drawing/2014/main" id="{D215B324-82C1-FB45-A9E5-15F574001996}"/>
              </a:ext>
            </a:extLst>
          </p:cNvPr>
          <p:cNvSpPr txBox="1">
            <a:spLocks noChangeArrowheads="1"/>
          </p:cNvSpPr>
          <p:nvPr/>
        </p:nvSpPr>
        <p:spPr bwMode="auto">
          <a:xfrm>
            <a:off x="2895600" y="1752600"/>
            <a:ext cx="990600" cy="307777"/>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a:spAutoFit/>
          </a:bodyPr>
          <a:lstStyle/>
          <a:p>
            <a:pPr algn="ctr">
              <a:buFont typeface="Times New Roman" charset="0"/>
              <a:buNone/>
              <a:defRPr/>
            </a:pPr>
            <a:r>
              <a:rPr lang="it-IT" sz="1400" dirty="0">
                <a:solidFill>
                  <a:srgbClr val="000000"/>
                </a:solidFill>
                <a:latin typeface="Century Gothic" panose="020B0502020202020204" pitchFamily="34" charset="0"/>
                <a:cs typeface="Times New Roman"/>
              </a:rPr>
              <a:t>ROS</a:t>
            </a:r>
          </a:p>
        </p:txBody>
      </p:sp>
      <p:sp>
        <p:nvSpPr>
          <p:cNvPr id="45" name="CasellaDiTesto 44">
            <a:extLst>
              <a:ext uri="{FF2B5EF4-FFF2-40B4-BE49-F238E27FC236}">
                <a16:creationId xmlns:a16="http://schemas.microsoft.com/office/drawing/2014/main" id="{2F23A44C-666D-A44E-83AB-192F54DFE069}"/>
              </a:ext>
            </a:extLst>
          </p:cNvPr>
          <p:cNvSpPr txBox="1">
            <a:spLocks noChangeArrowheads="1"/>
          </p:cNvSpPr>
          <p:nvPr/>
        </p:nvSpPr>
        <p:spPr bwMode="auto">
          <a:xfrm>
            <a:off x="6324600" y="1676400"/>
            <a:ext cx="951494" cy="523220"/>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wrap="square">
            <a:spAutoFit/>
          </a:bodyPr>
          <a:lstStyle/>
          <a:p>
            <a:pPr algn="ctr">
              <a:buFont typeface="Times New Roman" charset="0"/>
              <a:buNone/>
              <a:defRPr/>
            </a:pPr>
            <a:r>
              <a:rPr lang="it-IT" sz="1400" dirty="0">
                <a:solidFill>
                  <a:srgbClr val="000000"/>
                </a:solidFill>
                <a:latin typeface="Century Gothic" panose="020B0502020202020204" pitchFamily="34" charset="0"/>
                <a:cs typeface="Times New Roman"/>
              </a:rPr>
              <a:t>Capital Turnover</a:t>
            </a:r>
          </a:p>
        </p:txBody>
      </p:sp>
      <p:sp>
        <p:nvSpPr>
          <p:cNvPr id="26681" name="CasellaDiTesto 45">
            <a:extLst>
              <a:ext uri="{FF2B5EF4-FFF2-40B4-BE49-F238E27FC236}">
                <a16:creationId xmlns:a16="http://schemas.microsoft.com/office/drawing/2014/main" id="{DF8A88B7-F1A6-054E-AF35-5861866238D1}"/>
              </a:ext>
            </a:extLst>
          </p:cNvPr>
          <p:cNvSpPr txBox="1">
            <a:spLocks noChangeArrowheads="1"/>
          </p:cNvSpPr>
          <p:nvPr/>
        </p:nvSpPr>
        <p:spPr bwMode="auto">
          <a:xfrm>
            <a:off x="723900" y="5042935"/>
            <a:ext cx="868680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625"/>
              </a:lnSpc>
            </a:pPr>
            <a:r>
              <a:rPr lang="it-IT" altLang="it-IT" sz="1600" i="1" dirty="0">
                <a:solidFill>
                  <a:srgbClr val="000000"/>
                </a:solidFill>
                <a:latin typeface="Century Gothic" panose="020B0502020202020204" pitchFamily="34" charset="0"/>
                <a:cs typeface="Times New Roman" panose="02020603050405020304" pitchFamily="18" charset="0"/>
              </a:rPr>
              <a:t>(1) Esprime la redditività aziendale prima della copertura dei costi fissi. A sua volta, sarebbe interessante scinderlo per oggetti parziali quali ASA, prodotti, canali di distribuzione, tipologie di clienti</a:t>
            </a:r>
          </a:p>
        </p:txBody>
      </p:sp>
      <p:sp>
        <p:nvSpPr>
          <p:cNvPr id="26682" name="CasellaDiTesto 46">
            <a:extLst>
              <a:ext uri="{FF2B5EF4-FFF2-40B4-BE49-F238E27FC236}">
                <a16:creationId xmlns:a16="http://schemas.microsoft.com/office/drawing/2014/main" id="{E9415B85-92C3-EE4D-BF96-2A815AB7B432}"/>
              </a:ext>
            </a:extLst>
          </p:cNvPr>
          <p:cNvSpPr txBox="1">
            <a:spLocks noChangeArrowheads="1"/>
          </p:cNvSpPr>
          <p:nvPr/>
        </p:nvSpPr>
        <p:spPr bwMode="auto">
          <a:xfrm>
            <a:off x="152400" y="2286000"/>
            <a:ext cx="2286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r>
              <a:rPr lang="it-IT" altLang="it-IT" sz="1200" dirty="0">
                <a:solidFill>
                  <a:srgbClr val="FF0000"/>
                </a:solidFill>
                <a:latin typeface="Century Gothic" panose="020B0502020202020204" pitchFamily="34" charset="0"/>
              </a:rPr>
              <a:t>Solo con i dati della contabilità analitica!</a:t>
            </a:r>
          </a:p>
        </p:txBody>
      </p:sp>
      <p:sp>
        <p:nvSpPr>
          <p:cNvPr id="48" name="Freccia sinistra 47">
            <a:extLst>
              <a:ext uri="{FF2B5EF4-FFF2-40B4-BE49-F238E27FC236}">
                <a16:creationId xmlns:a16="http://schemas.microsoft.com/office/drawing/2014/main" id="{8C0DB174-3292-8343-8E5C-5E145B2F7E90}"/>
              </a:ext>
            </a:extLst>
          </p:cNvPr>
          <p:cNvSpPr>
            <a:spLocks noChangeArrowheads="1"/>
          </p:cNvSpPr>
          <p:nvPr/>
        </p:nvSpPr>
        <p:spPr bwMode="auto">
          <a:xfrm rot="-8937118">
            <a:off x="2413000" y="2681288"/>
            <a:ext cx="381000" cy="304800"/>
          </a:xfrm>
          <a:prstGeom prst="leftArrow">
            <a:avLst>
              <a:gd name="adj1" fmla="val 50000"/>
              <a:gd name="adj2" fmla="val 50000"/>
            </a:avLst>
          </a:prstGeom>
          <a:gradFill rotWithShape="1">
            <a:gsLst>
              <a:gs pos="0">
                <a:srgbClr val="BCBCBC"/>
              </a:gs>
              <a:gs pos="100000">
                <a:srgbClr val="000000"/>
              </a:gs>
            </a:gsLst>
            <a:lin ang="5400000"/>
          </a:gradFill>
          <a:ln w="9525">
            <a:solidFill>
              <a:srgbClr val="000000"/>
            </a:solidFill>
            <a:miter lim="800000"/>
            <a:headEnd/>
            <a:tailEnd/>
          </a:ln>
          <a:effectLst>
            <a:outerShdw blurRad="40000" dist="23000" dir="5400000" rotWithShape="0">
              <a:srgbClr val="808080">
                <a:alpha val="34999"/>
              </a:srgbClr>
            </a:outerShdw>
          </a:effectLst>
        </p:spPr>
        <p:txBody>
          <a:bodyPr/>
          <a:lstStyle/>
          <a:p>
            <a:pPr>
              <a:buFont typeface="Times New Roman" charset="0"/>
              <a:buNone/>
              <a:defRPr/>
            </a:pPr>
            <a:endParaRPr lang="it-IT">
              <a:latin typeface="Century Gothic" panose="020B0502020202020204" pitchFamily="34" charset="0"/>
              <a:cs typeface="Lucida Sans Unicode" charset="0"/>
            </a:endParaRPr>
          </a:p>
        </p:txBody>
      </p:sp>
      <p:sp>
        <p:nvSpPr>
          <p:cNvPr id="26684" name="CasellaDiTesto 48">
            <a:extLst>
              <a:ext uri="{FF2B5EF4-FFF2-40B4-BE49-F238E27FC236}">
                <a16:creationId xmlns:a16="http://schemas.microsoft.com/office/drawing/2014/main" id="{CB2997F8-B205-2045-961E-3EA593461539}"/>
              </a:ext>
            </a:extLst>
          </p:cNvPr>
          <p:cNvSpPr txBox="1">
            <a:spLocks noChangeArrowheads="1"/>
          </p:cNvSpPr>
          <p:nvPr/>
        </p:nvSpPr>
        <p:spPr bwMode="auto">
          <a:xfrm>
            <a:off x="795338" y="5776791"/>
            <a:ext cx="8686800" cy="913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a:lnSpc>
                <a:spcPts val="1625"/>
              </a:lnSpc>
            </a:pPr>
            <a:r>
              <a:rPr lang="it-IT" altLang="it-IT" sz="1600" i="1">
                <a:solidFill>
                  <a:srgbClr val="000000"/>
                </a:solidFill>
                <a:latin typeface="Century Gothic" panose="020B0502020202020204" pitchFamily="34" charset="0"/>
                <a:cs typeface="Times New Roman" panose="02020603050405020304" pitchFamily="18" charset="0"/>
              </a:rPr>
              <a:t>(2) L’indice in oggetto è il reciproco del grado di leva operativa, che come noto esprime la variazione del reddito a fronte di modificazioni dei volumi di attività (indica quante volte la variazione percentuale prevista del fatturato si trasmetterà sulla variazione percentuale del reddito operativo).</a:t>
            </a:r>
          </a:p>
        </p:txBody>
      </p:sp>
      <p:cxnSp>
        <p:nvCxnSpPr>
          <p:cNvPr id="26685" name="Connettore 4 49">
            <a:extLst>
              <a:ext uri="{FF2B5EF4-FFF2-40B4-BE49-F238E27FC236}">
                <a16:creationId xmlns:a16="http://schemas.microsoft.com/office/drawing/2014/main" id="{F0F117F2-E6F0-9342-89D6-463622A768B3}"/>
              </a:ext>
            </a:extLst>
          </p:cNvPr>
          <p:cNvCxnSpPr>
            <a:cxnSpLocks noChangeShapeType="1"/>
          </p:cNvCxnSpPr>
          <p:nvPr/>
        </p:nvCxnSpPr>
        <p:spPr bwMode="auto">
          <a:xfrm rot="16200000" flipH="1">
            <a:off x="6546057" y="1988343"/>
            <a:ext cx="457200" cy="1814513"/>
          </a:xfrm>
          <a:prstGeom prst="bentConnector3">
            <a:avLst>
              <a:gd name="adj1" fmla="val 50000"/>
            </a:avLst>
          </a:prstGeom>
          <a:noFill/>
          <a:ln w="9525">
            <a:solidFill>
              <a:schemeClr val="tx1"/>
            </a:solidFill>
            <a:round/>
            <a:headEnd/>
            <a:tailEnd type="arrow" w="med" len="med"/>
          </a:ln>
        </p:spPr>
      </p:cxnSp>
      <p:sp>
        <p:nvSpPr>
          <p:cNvPr id="51" name="CasellaDiTesto 50">
            <a:extLst>
              <a:ext uri="{FF2B5EF4-FFF2-40B4-BE49-F238E27FC236}">
                <a16:creationId xmlns:a16="http://schemas.microsoft.com/office/drawing/2014/main" id="{7CF6C034-53D6-B243-97E5-EE97517CEC69}"/>
              </a:ext>
            </a:extLst>
          </p:cNvPr>
          <p:cNvSpPr txBox="1">
            <a:spLocks noChangeArrowheads="1"/>
          </p:cNvSpPr>
          <p:nvPr/>
        </p:nvSpPr>
        <p:spPr bwMode="auto">
          <a:xfrm>
            <a:off x="6934200" y="3124200"/>
            <a:ext cx="1600200" cy="923330"/>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spAutoFit/>
          </a:bodyPr>
          <a:lstStyle/>
          <a:p>
            <a:pPr algn="ctr">
              <a:buFont typeface="Times New Roman" charset="0"/>
              <a:buNone/>
              <a:defRPr/>
            </a:pPr>
            <a:r>
              <a:rPr lang="it-IT" dirty="0">
                <a:solidFill>
                  <a:srgbClr val="000000"/>
                </a:solidFill>
                <a:latin typeface="Century Gothic" panose="020B0502020202020204" pitchFamily="34" charset="0"/>
                <a:cs typeface="Times New Roman"/>
              </a:rPr>
              <a:t>Famiglia indicatori di rotazione</a:t>
            </a:r>
          </a:p>
        </p:txBody>
      </p:sp>
      <p:cxnSp>
        <p:nvCxnSpPr>
          <p:cNvPr id="26687" name="Connettore 1 52">
            <a:extLst>
              <a:ext uri="{FF2B5EF4-FFF2-40B4-BE49-F238E27FC236}">
                <a16:creationId xmlns:a16="http://schemas.microsoft.com/office/drawing/2014/main" id="{EDCC876B-D36E-9B41-BADD-A56F092A1E64}"/>
              </a:ext>
            </a:extLst>
          </p:cNvPr>
          <p:cNvCxnSpPr>
            <a:cxnSpLocks noChangeShapeType="1"/>
          </p:cNvCxnSpPr>
          <p:nvPr/>
        </p:nvCxnSpPr>
        <p:spPr bwMode="auto">
          <a:xfrm>
            <a:off x="304800" y="5105400"/>
            <a:ext cx="3657600" cy="1588"/>
          </a:xfrm>
          <a:prstGeom prst="line">
            <a:avLst/>
          </a:prstGeom>
          <a:noFill/>
          <a:ln w="9525">
            <a:solidFill>
              <a:schemeClr val="tx1"/>
            </a:solidFill>
            <a:round/>
            <a:headEnd/>
            <a:tailEnd/>
          </a:ln>
        </p:spPr>
      </p:cxnSp>
      <p:cxnSp>
        <p:nvCxnSpPr>
          <p:cNvPr id="26688" name="Connettore 4 53">
            <a:extLst>
              <a:ext uri="{FF2B5EF4-FFF2-40B4-BE49-F238E27FC236}">
                <a16:creationId xmlns:a16="http://schemas.microsoft.com/office/drawing/2014/main" id="{FE5168B4-3A24-6349-85E0-DAC8B49092D2}"/>
              </a:ext>
            </a:extLst>
          </p:cNvPr>
          <p:cNvCxnSpPr>
            <a:cxnSpLocks noChangeShapeType="1"/>
          </p:cNvCxnSpPr>
          <p:nvPr/>
        </p:nvCxnSpPr>
        <p:spPr bwMode="auto">
          <a:xfrm rot="5400000">
            <a:off x="2324100" y="3543300"/>
            <a:ext cx="457200" cy="1295400"/>
          </a:xfrm>
          <a:prstGeom prst="bentConnector3">
            <a:avLst>
              <a:gd name="adj1" fmla="val 50000"/>
            </a:avLst>
          </a:prstGeom>
          <a:noFill/>
          <a:ln w="9525">
            <a:solidFill>
              <a:schemeClr val="tx1"/>
            </a:solidFill>
            <a:round/>
            <a:headEnd/>
            <a:tailEnd type="arrow" w="med" len="med"/>
          </a:ln>
        </p:spPr>
      </p:cxnSp>
      <p:sp>
        <p:nvSpPr>
          <p:cNvPr id="26689" name="Rettangolo 54">
            <a:extLst>
              <a:ext uri="{FF2B5EF4-FFF2-40B4-BE49-F238E27FC236}">
                <a16:creationId xmlns:a16="http://schemas.microsoft.com/office/drawing/2014/main" id="{79AA6697-73C8-6F4E-989A-5C31884B862D}"/>
              </a:ext>
            </a:extLst>
          </p:cNvPr>
          <p:cNvSpPr>
            <a:spLocks noChangeArrowheads="1"/>
          </p:cNvSpPr>
          <p:nvPr/>
        </p:nvSpPr>
        <p:spPr bwMode="auto">
          <a:xfrm>
            <a:off x="1447800" y="4419600"/>
            <a:ext cx="838200" cy="533400"/>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800">
                <a:solidFill>
                  <a:srgbClr val="000000"/>
                </a:solidFill>
                <a:latin typeface="Century Gothic" panose="020B0502020202020204" pitchFamily="34" charset="0"/>
                <a:cs typeface="Times New Roman" panose="02020603050405020304" pitchFamily="18" charset="0"/>
              </a:rPr>
              <a:t>…</a:t>
            </a:r>
          </a:p>
        </p:txBody>
      </p:sp>
      <p:sp>
        <p:nvSpPr>
          <p:cNvPr id="26690" name="Rettangolo 55">
            <a:extLst>
              <a:ext uri="{FF2B5EF4-FFF2-40B4-BE49-F238E27FC236}">
                <a16:creationId xmlns:a16="http://schemas.microsoft.com/office/drawing/2014/main" id="{F84673CB-98C6-8945-8216-818FA02F5027}"/>
              </a:ext>
            </a:extLst>
          </p:cNvPr>
          <p:cNvSpPr>
            <a:spLocks noChangeArrowheads="1"/>
          </p:cNvSpPr>
          <p:nvPr/>
        </p:nvSpPr>
        <p:spPr bwMode="auto">
          <a:xfrm>
            <a:off x="6629400" y="4191000"/>
            <a:ext cx="838200" cy="533400"/>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800">
                <a:solidFill>
                  <a:srgbClr val="000000"/>
                </a:solidFill>
                <a:latin typeface="Century Gothic" panose="020B0502020202020204" pitchFamily="34" charset="0"/>
                <a:cs typeface="Times New Roman" panose="02020603050405020304" pitchFamily="18" charset="0"/>
              </a:rPr>
              <a:t>…</a:t>
            </a:r>
          </a:p>
        </p:txBody>
      </p:sp>
      <p:sp>
        <p:nvSpPr>
          <p:cNvPr id="26691" name="Rettangolo 56">
            <a:extLst>
              <a:ext uri="{FF2B5EF4-FFF2-40B4-BE49-F238E27FC236}">
                <a16:creationId xmlns:a16="http://schemas.microsoft.com/office/drawing/2014/main" id="{914D24D9-917C-B342-A1EB-E5F4186F4E95}"/>
              </a:ext>
            </a:extLst>
          </p:cNvPr>
          <p:cNvSpPr>
            <a:spLocks noChangeArrowheads="1"/>
          </p:cNvSpPr>
          <p:nvPr/>
        </p:nvSpPr>
        <p:spPr bwMode="auto">
          <a:xfrm>
            <a:off x="8077200" y="4029616"/>
            <a:ext cx="838200" cy="533400"/>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800">
                <a:solidFill>
                  <a:srgbClr val="000000"/>
                </a:solidFill>
                <a:latin typeface="Century Gothic" panose="020B0502020202020204" pitchFamily="34" charset="0"/>
                <a:cs typeface="Times New Roman" panose="02020603050405020304" pitchFamily="18" charset="0"/>
              </a:rPr>
              <a:t>…</a:t>
            </a:r>
          </a:p>
        </p:txBody>
      </p:sp>
      <p:cxnSp>
        <p:nvCxnSpPr>
          <p:cNvPr id="26692" name="Connettore 4 57">
            <a:extLst>
              <a:ext uri="{FF2B5EF4-FFF2-40B4-BE49-F238E27FC236}">
                <a16:creationId xmlns:a16="http://schemas.microsoft.com/office/drawing/2014/main" id="{2F92E0B0-2E73-F24F-A0AD-E5364C70B811}"/>
              </a:ext>
            </a:extLst>
          </p:cNvPr>
          <p:cNvCxnSpPr>
            <a:cxnSpLocks noChangeShapeType="1"/>
          </p:cNvCxnSpPr>
          <p:nvPr/>
        </p:nvCxnSpPr>
        <p:spPr bwMode="auto">
          <a:xfrm rot="16200000" flipH="1">
            <a:off x="3204369" y="3958431"/>
            <a:ext cx="457200" cy="465138"/>
          </a:xfrm>
          <a:prstGeom prst="bentConnector3">
            <a:avLst>
              <a:gd name="adj1" fmla="val 50000"/>
            </a:avLst>
          </a:prstGeom>
          <a:noFill/>
          <a:ln w="9525">
            <a:solidFill>
              <a:schemeClr val="tx1"/>
            </a:solidFill>
            <a:round/>
            <a:headEnd/>
            <a:tailEnd type="arrow" w="med" len="med"/>
          </a:ln>
        </p:spPr>
      </p:cxnSp>
      <p:sp>
        <p:nvSpPr>
          <p:cNvPr id="26693" name="Rettangolo 58">
            <a:extLst>
              <a:ext uri="{FF2B5EF4-FFF2-40B4-BE49-F238E27FC236}">
                <a16:creationId xmlns:a16="http://schemas.microsoft.com/office/drawing/2014/main" id="{A87C6324-D3FD-174B-B14A-DD11D0DF4F99}"/>
              </a:ext>
            </a:extLst>
          </p:cNvPr>
          <p:cNvSpPr>
            <a:spLocks noChangeArrowheads="1"/>
          </p:cNvSpPr>
          <p:nvPr/>
        </p:nvSpPr>
        <p:spPr bwMode="auto">
          <a:xfrm>
            <a:off x="3124200" y="4419600"/>
            <a:ext cx="838200" cy="533400"/>
          </a:xfrm>
          <a:prstGeom prst="rect">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800">
                <a:solidFill>
                  <a:srgbClr val="000000"/>
                </a:solidFill>
                <a:latin typeface="Century Gothic" panose="020B0502020202020204" pitchFamily="34" charset="0"/>
                <a:cs typeface="Times New Roman" panose="02020603050405020304" pitchFamily="18" charset="0"/>
              </a:rPr>
              <a:t>…</a:t>
            </a:r>
          </a:p>
        </p:txBody>
      </p:sp>
      <p:sp>
        <p:nvSpPr>
          <p:cNvPr id="40" name="Rettangolo 39">
            <a:extLst>
              <a:ext uri="{FF2B5EF4-FFF2-40B4-BE49-F238E27FC236}">
                <a16:creationId xmlns:a16="http://schemas.microsoft.com/office/drawing/2014/main" id="{198E476E-2B15-D04A-A259-4BB70F142E5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rmAutofit/>
          </a:bodyPr>
          <a:lstStyle/>
          <a:p>
            <a:r>
              <a:rPr lang="it-IT" b="1" cap="all" dirty="0">
                <a:solidFill>
                  <a:srgbClr val="002060"/>
                </a:solidFill>
                <a:latin typeface="Century Gothic" panose="020B0502020202020204" pitchFamily="34" charset="0"/>
              </a:rPr>
              <a:t>Lo sviluppo del ROI  </a:t>
            </a:r>
          </a:p>
        </p:txBody>
      </p:sp>
      <p:sp>
        <p:nvSpPr>
          <p:cNvPr id="41" name="Rettangolo 40">
            <a:extLst>
              <a:ext uri="{FF2B5EF4-FFF2-40B4-BE49-F238E27FC236}">
                <a16:creationId xmlns:a16="http://schemas.microsoft.com/office/drawing/2014/main" id="{8B7F5A7F-5DF8-6441-A05D-2EA58C7D5625}"/>
              </a:ext>
            </a:extLst>
          </p:cNvPr>
          <p:cNvSpPr/>
          <p:nvPr/>
        </p:nvSpPr>
        <p:spPr>
          <a:xfrm>
            <a:off x="8623005" y="336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6" name="Segnaposto numero diapositiva 3">
            <a:extLst>
              <a:ext uri="{FF2B5EF4-FFF2-40B4-BE49-F238E27FC236}">
                <a16:creationId xmlns:a16="http://schemas.microsoft.com/office/drawing/2014/main" id="{648F77B6-78E0-C74E-A777-BF75BF6E366C}"/>
              </a:ext>
            </a:extLst>
          </p:cNvPr>
          <p:cNvSpPr txBox="1">
            <a:spLocks/>
          </p:cNvSpPr>
          <p:nvPr/>
        </p:nvSpPr>
        <p:spPr>
          <a:xfrm>
            <a:off x="8653321" y="60065"/>
            <a:ext cx="445902" cy="365125"/>
          </a:xfrm>
          <a:prstGeom prst="rect">
            <a:avLst/>
          </a:prstGeom>
        </p:spPr>
        <p:txBody>
          <a:bodyPr/>
          <a:ls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134</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29246870"/>
      </p:ext>
    </p:extLst>
  </p:cSld>
  <p:clrMapOvr>
    <a:masterClrMapping/>
  </p:clrMapOvr>
  <p:transition>
    <p:strips dir="ld"/>
  </p:transition>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135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 name="CasellaDiTesto 1">
            <a:extLst>
              <a:ext uri="{FF2B5EF4-FFF2-40B4-BE49-F238E27FC236}">
                <a16:creationId xmlns:a16="http://schemas.microsoft.com/office/drawing/2014/main" id="{09E326DF-22E9-4B27-86CC-08C477957704}"/>
              </a:ext>
            </a:extLst>
          </p:cNvPr>
          <p:cNvSpPr txBox="1"/>
          <p:nvPr/>
        </p:nvSpPr>
        <p:spPr>
          <a:xfrm>
            <a:off x="2240272" y="727042"/>
            <a:ext cx="4663456" cy="646331"/>
          </a:xfrm>
          <a:prstGeom prst="rect">
            <a:avLst/>
          </a:prstGeom>
          <a:noFill/>
        </p:spPr>
        <p:txBody>
          <a:bodyPr wrap="none" rtlCol="0">
            <a:spAutoFit/>
          </a:bodyPr>
          <a:lstStyle/>
          <a:p>
            <a:r>
              <a:rPr lang="it-IT" sz="3600" dirty="0">
                <a:solidFill>
                  <a:schemeClr val="tx1">
                    <a:lumMod val="75000"/>
                    <a:lumOff val="25000"/>
                  </a:schemeClr>
                </a:solidFill>
                <a:latin typeface="Century Gothic" panose="020B0502020202020204" pitchFamily="34" charset="0"/>
              </a:rPr>
              <a:t>L’ANALISI PER INDICI</a:t>
            </a: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1058595" y="2547938"/>
            <a:ext cx="7199313" cy="462291"/>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algn="ctr" defTabSz="914400">
              <a:lnSpc>
                <a:spcPct val="100000"/>
              </a:lnSpc>
              <a:buClrTx/>
              <a:buSzTx/>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Analisi dello sviluppo</a:t>
            </a:r>
          </a:p>
        </p:txBody>
      </p:sp>
    </p:spTree>
    <p:extLst>
      <p:ext uri="{BB962C8B-B14F-4D97-AF65-F5344CB8AC3E}">
        <p14:creationId xmlns:p14="http://schemas.microsoft.com/office/powerpoint/2010/main" val="1297752270"/>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136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Analisi dello sviluppo</a:t>
            </a:r>
          </a:p>
        </p:txBody>
      </p:sp>
      <p:sp>
        <p:nvSpPr>
          <p:cNvPr id="8" name="Text Box 4">
            <a:extLst>
              <a:ext uri="{FF2B5EF4-FFF2-40B4-BE49-F238E27FC236}">
                <a16:creationId xmlns:a16="http://schemas.microsoft.com/office/drawing/2014/main" id="{1AEF8858-B027-491D-A2E5-06035A83E17A}"/>
              </a:ext>
            </a:extLst>
          </p:cNvPr>
          <p:cNvSpPr txBox="1">
            <a:spLocks noChangeArrowheads="1"/>
          </p:cNvSpPr>
          <p:nvPr/>
        </p:nvSpPr>
        <p:spPr bwMode="auto">
          <a:xfrm>
            <a:off x="3806173" y="681939"/>
            <a:ext cx="4916723" cy="757130"/>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3">
            <a:schemeClr val="lt1"/>
          </a:lnRef>
          <a:fillRef idx="1">
            <a:schemeClr val="accent5"/>
          </a:fillRef>
          <a:effectRef idx="1">
            <a:schemeClr val="accent5"/>
          </a:effectRef>
          <a:fontRef idx="minor">
            <a:schemeClr val="lt1"/>
          </a:fontRef>
        </p:style>
        <p:txBody>
          <a:bodyPr wrap="square">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eaLnBrk="1" hangingPunct="1">
              <a:lnSpc>
                <a:spcPct val="90000"/>
              </a:lnSpc>
              <a:spcBef>
                <a:spcPct val="50000"/>
              </a:spcBef>
              <a:buClrTx/>
              <a:buSzTx/>
            </a:pPr>
            <a:r>
              <a:rPr lang="it-IT" altLang="it-IT" sz="1600" dirty="0">
                <a:latin typeface="Century Gothic" panose="020B0502020202020204" pitchFamily="34" charset="0"/>
                <a:cs typeface="Arial" panose="020B0604020202020204" pitchFamily="34" charset="0"/>
              </a:rPr>
              <a:t>Valutare la congruenza interna, in termini di impatto finanziario e di redditività, delle politiche perseguite dall’azienda.</a:t>
            </a:r>
          </a:p>
        </p:txBody>
      </p:sp>
      <p:sp>
        <p:nvSpPr>
          <p:cNvPr id="3" name="Rettangolo 2">
            <a:extLst>
              <a:ext uri="{FF2B5EF4-FFF2-40B4-BE49-F238E27FC236}">
                <a16:creationId xmlns:a16="http://schemas.microsoft.com/office/drawing/2014/main" id="{3792ACF4-8B44-4A7E-836F-BC920D54F27A}"/>
              </a:ext>
            </a:extLst>
          </p:cNvPr>
          <p:cNvSpPr/>
          <p:nvPr/>
        </p:nvSpPr>
        <p:spPr>
          <a:xfrm>
            <a:off x="260502" y="1515345"/>
            <a:ext cx="1988458" cy="341632"/>
          </a:xfrm>
          <a:prstGeom prst="rect">
            <a:avLst/>
          </a:prstGeom>
          <a:solidFill>
            <a:schemeClr val="tx1">
              <a:lumMod val="50000"/>
              <a:lumOff val="50000"/>
            </a:schemeClr>
          </a:solidFill>
        </p:spPr>
        <p:style>
          <a:lnRef idx="3">
            <a:schemeClr val="lt1"/>
          </a:lnRef>
          <a:fillRef idx="1">
            <a:schemeClr val="accent3"/>
          </a:fillRef>
          <a:effectRef idx="1">
            <a:schemeClr val="accent3"/>
          </a:effectRef>
          <a:fontRef idx="minor">
            <a:schemeClr val="lt1"/>
          </a:fontRef>
        </p:style>
        <p:txBody>
          <a:bodyPr wrap="square">
            <a:spAutoFit/>
          </a:bodyPr>
          <a:lstStyle/>
          <a:p>
            <a:pPr algn="ctr">
              <a:lnSpc>
                <a:spcPct val="90000"/>
              </a:lnSpc>
              <a:spcBef>
                <a:spcPct val="50000"/>
              </a:spcBef>
            </a:pPr>
            <a:r>
              <a:rPr lang="it-IT" altLang="it-IT" b="1" dirty="0">
                <a:solidFill>
                  <a:schemeClr val="bg1"/>
                </a:solidFill>
                <a:latin typeface="Century Gothic" panose="020B0502020202020204" pitchFamily="34" charset="0"/>
                <a:cs typeface="Arial" panose="020B0604020202020204" pitchFamily="34" charset="0"/>
              </a:rPr>
              <a:t>Finalità</a:t>
            </a:r>
          </a:p>
        </p:txBody>
      </p:sp>
      <p:sp>
        <p:nvSpPr>
          <p:cNvPr id="5" name="Rettangolo 4">
            <a:extLst>
              <a:ext uri="{FF2B5EF4-FFF2-40B4-BE49-F238E27FC236}">
                <a16:creationId xmlns:a16="http://schemas.microsoft.com/office/drawing/2014/main" id="{5ABACCA1-6F94-452E-9FD0-A11518454755}"/>
              </a:ext>
            </a:extLst>
          </p:cNvPr>
          <p:cNvSpPr/>
          <p:nvPr/>
        </p:nvSpPr>
        <p:spPr>
          <a:xfrm>
            <a:off x="3806174" y="1850873"/>
            <a:ext cx="4916722" cy="757130"/>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a:lnSpc>
                <a:spcPct val="90000"/>
              </a:lnSpc>
              <a:spcBef>
                <a:spcPct val="50000"/>
              </a:spcBef>
            </a:pPr>
            <a:r>
              <a:rPr lang="it-IT" altLang="it-IT" sz="1600" dirty="0">
                <a:solidFill>
                  <a:schemeClr val="bg1"/>
                </a:solidFill>
                <a:latin typeface="Century Gothic" panose="020B0502020202020204" pitchFamily="34" charset="0"/>
                <a:cs typeface="Arial" panose="020B0604020202020204" pitchFamily="34" charset="0"/>
              </a:rPr>
              <a:t>Fare una comparazione con l’esterno, esaminando la crescita dell’azienda rispetto ai concorrenti</a:t>
            </a:r>
          </a:p>
        </p:txBody>
      </p:sp>
      <p:cxnSp>
        <p:nvCxnSpPr>
          <p:cNvPr id="17" name="Connettore 2 16">
            <a:extLst>
              <a:ext uri="{FF2B5EF4-FFF2-40B4-BE49-F238E27FC236}">
                <a16:creationId xmlns:a16="http://schemas.microsoft.com/office/drawing/2014/main" id="{1B1360C6-1891-44AE-9526-5ED8917752A7}"/>
              </a:ext>
            </a:extLst>
          </p:cNvPr>
          <p:cNvCxnSpPr>
            <a:cxnSpLocks/>
            <a:stCxn id="3" idx="3"/>
            <a:endCxn id="8" idx="1"/>
          </p:cNvCxnSpPr>
          <p:nvPr/>
        </p:nvCxnSpPr>
        <p:spPr>
          <a:xfrm flipV="1">
            <a:off x="2248960" y="1060504"/>
            <a:ext cx="1557213" cy="62565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Connettore 2 18">
            <a:extLst>
              <a:ext uri="{FF2B5EF4-FFF2-40B4-BE49-F238E27FC236}">
                <a16:creationId xmlns:a16="http://schemas.microsoft.com/office/drawing/2014/main" id="{71124BDB-8219-4847-8DD1-11CCFF4E0B0E}"/>
              </a:ext>
            </a:extLst>
          </p:cNvPr>
          <p:cNvCxnSpPr>
            <a:cxnSpLocks/>
            <a:stCxn id="3" idx="3"/>
            <a:endCxn id="5" idx="1"/>
          </p:cNvCxnSpPr>
          <p:nvPr/>
        </p:nvCxnSpPr>
        <p:spPr>
          <a:xfrm>
            <a:off x="2248960" y="1686161"/>
            <a:ext cx="1557214" cy="54327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37" name="Gruppo 36">
            <a:extLst>
              <a:ext uri="{FF2B5EF4-FFF2-40B4-BE49-F238E27FC236}">
                <a16:creationId xmlns:a16="http://schemas.microsoft.com/office/drawing/2014/main" id="{402D1810-FC82-4552-8FEB-14CE48F5777B}"/>
              </a:ext>
            </a:extLst>
          </p:cNvPr>
          <p:cNvGrpSpPr/>
          <p:nvPr/>
        </p:nvGrpSpPr>
        <p:grpSpPr>
          <a:xfrm>
            <a:off x="926431" y="2905623"/>
            <a:ext cx="7291138" cy="3856124"/>
            <a:chOff x="1431758" y="2905623"/>
            <a:chExt cx="7291138" cy="3856124"/>
          </a:xfrm>
          <a:effectLst>
            <a:outerShdw blurRad="50800" dist="38100" dir="10800000" algn="r" rotWithShape="0">
              <a:prstClr val="black">
                <a:alpha val="40000"/>
              </a:prstClr>
            </a:outerShdw>
          </a:effectLst>
        </p:grpSpPr>
        <p:sp>
          <p:nvSpPr>
            <p:cNvPr id="36" name="Ovale 35">
              <a:extLst>
                <a:ext uri="{FF2B5EF4-FFF2-40B4-BE49-F238E27FC236}">
                  <a16:creationId xmlns:a16="http://schemas.microsoft.com/office/drawing/2014/main" id="{60CBBE58-CC9B-426D-B2DD-746C3CF35DCD}"/>
                </a:ext>
              </a:extLst>
            </p:cNvPr>
            <p:cNvSpPr/>
            <p:nvPr/>
          </p:nvSpPr>
          <p:spPr>
            <a:xfrm>
              <a:off x="1431758" y="2905623"/>
              <a:ext cx="7291138" cy="3856124"/>
            </a:xfrm>
            <a:prstGeom prst="ellipse">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it-IT"/>
            </a:p>
          </p:txBody>
        </p:sp>
        <p:sp>
          <p:nvSpPr>
            <p:cNvPr id="13" name="Text Box 8">
              <a:extLst>
                <a:ext uri="{FF2B5EF4-FFF2-40B4-BE49-F238E27FC236}">
                  <a16:creationId xmlns:a16="http://schemas.microsoft.com/office/drawing/2014/main" id="{A2B3758F-CC44-4102-94A8-325C1D7C7094}"/>
                </a:ext>
              </a:extLst>
            </p:cNvPr>
            <p:cNvSpPr txBox="1">
              <a:spLocks noChangeArrowheads="1"/>
            </p:cNvSpPr>
            <p:nvPr/>
          </p:nvSpPr>
          <p:spPr bwMode="auto">
            <a:xfrm>
              <a:off x="1817715" y="4410093"/>
              <a:ext cx="1988458" cy="590931"/>
            </a:xfrm>
            <a:prstGeom prst="rect">
              <a:avLst/>
            </a:prstGeom>
            <a:ln/>
          </p:spPr>
          <p:style>
            <a:lnRef idx="2">
              <a:schemeClr val="accent2"/>
            </a:lnRef>
            <a:fillRef idx="1">
              <a:schemeClr val="lt1"/>
            </a:fillRef>
            <a:effectRef idx="0">
              <a:schemeClr val="accent2"/>
            </a:effectRef>
            <a:fontRef idx="minor">
              <a:schemeClr val="dk1"/>
            </a:fontRef>
          </p:style>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90000"/>
                </a:lnSpc>
                <a:spcBef>
                  <a:spcPct val="50000"/>
                </a:spcBef>
                <a:buClrTx/>
                <a:buSzTx/>
                <a:buFontTx/>
                <a:buNone/>
              </a:pPr>
              <a:r>
                <a:rPr lang="it-IT" altLang="it-IT" sz="1800" b="1" dirty="0">
                  <a:solidFill>
                    <a:schemeClr val="tx1">
                      <a:lumMod val="75000"/>
                      <a:lumOff val="25000"/>
                    </a:schemeClr>
                  </a:solidFill>
                  <a:latin typeface="Century Gothic" panose="020B0502020202020204" pitchFamily="34" charset="0"/>
                  <a:cs typeface="Arial" panose="020B0604020202020204" pitchFamily="34" charset="0"/>
                </a:rPr>
                <a:t>DIMENSIONI DELL’ANALISI</a:t>
              </a:r>
            </a:p>
          </p:txBody>
        </p:sp>
        <p:sp>
          <p:nvSpPr>
            <p:cNvPr id="15" name="Text Box 10">
              <a:extLst>
                <a:ext uri="{FF2B5EF4-FFF2-40B4-BE49-F238E27FC236}">
                  <a16:creationId xmlns:a16="http://schemas.microsoft.com/office/drawing/2014/main" id="{6C33DC77-2E22-4BFE-BDDE-6F2C26589888}"/>
                </a:ext>
              </a:extLst>
            </p:cNvPr>
            <p:cNvSpPr txBox="1">
              <a:spLocks noChangeArrowheads="1"/>
            </p:cNvSpPr>
            <p:nvPr/>
          </p:nvSpPr>
          <p:spPr bwMode="auto">
            <a:xfrm>
              <a:off x="4955286" y="3794175"/>
              <a:ext cx="2715044" cy="369332"/>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1">
              <a:schemeClr val="accent3"/>
            </a:lnRef>
            <a:fillRef idx="2">
              <a:schemeClr val="accent3"/>
            </a:fillRef>
            <a:effectRef idx="1">
              <a:schemeClr val="accent3"/>
            </a:effectRef>
            <a:fontRef idx="minor">
              <a:schemeClr val="dk1"/>
            </a:fontRef>
          </p:style>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90000"/>
                </a:lnSpc>
                <a:spcBef>
                  <a:spcPct val="50000"/>
                </a:spcBef>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Sviluppo strutturale</a:t>
              </a:r>
            </a:p>
          </p:txBody>
        </p:sp>
        <p:sp>
          <p:nvSpPr>
            <p:cNvPr id="16" name="Text Box 11">
              <a:extLst>
                <a:ext uri="{FF2B5EF4-FFF2-40B4-BE49-F238E27FC236}">
                  <a16:creationId xmlns:a16="http://schemas.microsoft.com/office/drawing/2014/main" id="{BE2D055E-5CF3-4CA4-AB24-D06D05D3B643}"/>
                </a:ext>
              </a:extLst>
            </p:cNvPr>
            <p:cNvSpPr txBox="1">
              <a:spLocks noChangeArrowheads="1"/>
            </p:cNvSpPr>
            <p:nvPr/>
          </p:nvSpPr>
          <p:spPr bwMode="auto">
            <a:xfrm>
              <a:off x="4955287" y="5177309"/>
              <a:ext cx="2715044" cy="369332"/>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1">
              <a:schemeClr val="accent3"/>
            </a:lnRef>
            <a:fillRef idx="2">
              <a:schemeClr val="accent3"/>
            </a:fillRef>
            <a:effectRef idx="1">
              <a:schemeClr val="accent3"/>
            </a:effectRef>
            <a:fontRef idx="minor">
              <a:schemeClr val="dk1"/>
            </a:fontRef>
          </p:style>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90000"/>
                </a:lnSpc>
                <a:spcBef>
                  <a:spcPct val="50000"/>
                </a:spcBef>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Sviluppo operativo</a:t>
              </a:r>
            </a:p>
          </p:txBody>
        </p:sp>
        <p:cxnSp>
          <p:nvCxnSpPr>
            <p:cNvPr id="27" name="Connettore 2 26">
              <a:extLst>
                <a:ext uri="{FF2B5EF4-FFF2-40B4-BE49-F238E27FC236}">
                  <a16:creationId xmlns:a16="http://schemas.microsoft.com/office/drawing/2014/main" id="{DC586D1F-3736-45B6-8E39-6C69DFB8A283}"/>
                </a:ext>
              </a:extLst>
            </p:cNvPr>
            <p:cNvCxnSpPr>
              <a:cxnSpLocks/>
              <a:stCxn id="13" idx="3"/>
              <a:endCxn id="15" idx="1"/>
            </p:cNvCxnSpPr>
            <p:nvPr/>
          </p:nvCxnSpPr>
          <p:spPr>
            <a:xfrm flipV="1">
              <a:off x="3806173" y="3978841"/>
              <a:ext cx="1149113" cy="72671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Connettore 2 28">
              <a:extLst>
                <a:ext uri="{FF2B5EF4-FFF2-40B4-BE49-F238E27FC236}">
                  <a16:creationId xmlns:a16="http://schemas.microsoft.com/office/drawing/2014/main" id="{099F3BB8-4A72-4C8D-A51C-F16264498CBB}"/>
                </a:ext>
              </a:extLst>
            </p:cNvPr>
            <p:cNvCxnSpPr>
              <a:cxnSpLocks/>
              <a:stCxn id="13" idx="3"/>
              <a:endCxn id="16" idx="1"/>
            </p:cNvCxnSpPr>
            <p:nvPr/>
          </p:nvCxnSpPr>
          <p:spPr>
            <a:xfrm>
              <a:off x="3806173" y="4705559"/>
              <a:ext cx="1149114" cy="6564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7592385"/>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1" y="3508"/>
            <a:ext cx="520995"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137</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Sviluppo strutturale</a:t>
            </a:r>
          </a:p>
        </p:txBody>
      </p:sp>
      <p:graphicFrame>
        <p:nvGraphicFramePr>
          <p:cNvPr id="18" name="Group 73">
            <a:extLst>
              <a:ext uri="{FF2B5EF4-FFF2-40B4-BE49-F238E27FC236}">
                <a16:creationId xmlns:a16="http://schemas.microsoft.com/office/drawing/2014/main" id="{FF0D443D-443D-42CC-9E8D-86EF544DDF65}"/>
              </a:ext>
            </a:extLst>
          </p:cNvPr>
          <p:cNvGraphicFramePr>
            <a:graphicFrameLocks noGrp="1"/>
          </p:cNvGraphicFramePr>
          <p:nvPr>
            <p:extLst>
              <p:ext uri="{D42A27DB-BD31-4B8C-83A1-F6EECF244321}">
                <p14:modId xmlns:p14="http://schemas.microsoft.com/office/powerpoint/2010/main" val="3245798018"/>
              </p:ext>
            </p:extLst>
          </p:nvPr>
        </p:nvGraphicFramePr>
        <p:xfrm>
          <a:off x="900113" y="1289050"/>
          <a:ext cx="7867650" cy="771462"/>
        </p:xfrm>
        <a:graphic>
          <a:graphicData uri="http://schemas.openxmlformats.org/drawingml/2006/table">
            <a:tbl>
              <a:tblPr>
                <a:tableStyleId>{08FB837D-C827-4EFA-A057-4D05807E0F7C}</a:tableStyleId>
              </a:tblPr>
              <a:tblGrid>
                <a:gridCol w="2592387">
                  <a:extLst>
                    <a:ext uri="{9D8B030D-6E8A-4147-A177-3AD203B41FA5}">
                      <a16:colId xmlns:a16="http://schemas.microsoft.com/office/drawing/2014/main" val="2057689779"/>
                    </a:ext>
                  </a:extLst>
                </a:gridCol>
                <a:gridCol w="215900">
                  <a:extLst>
                    <a:ext uri="{9D8B030D-6E8A-4147-A177-3AD203B41FA5}">
                      <a16:colId xmlns:a16="http://schemas.microsoft.com/office/drawing/2014/main" val="4028462224"/>
                    </a:ext>
                  </a:extLst>
                </a:gridCol>
                <a:gridCol w="5059363">
                  <a:extLst>
                    <a:ext uri="{9D8B030D-6E8A-4147-A177-3AD203B41FA5}">
                      <a16:colId xmlns:a16="http://schemas.microsoft.com/office/drawing/2014/main" val="553729709"/>
                    </a:ext>
                  </a:extLst>
                </a:gridCol>
              </a:tblGrid>
              <a:tr h="252413">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rgbClr val="C00000"/>
                          </a:solidFill>
                          <a:effectLst/>
                          <a:latin typeface="Century Gothic" panose="020B0502020202020204" pitchFamily="34" charset="0"/>
                        </a:rPr>
                        <a:t>Tasso di variazione del capitale investito</a:t>
                      </a:r>
                      <a:endPar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 Capitale investito</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538200254"/>
                  </a:ext>
                </a:extLst>
              </a:tr>
              <a:tr h="29686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effectLst/>
                          <a:latin typeface="Century Gothic" panose="020B0502020202020204" pitchFamily="34" charset="0"/>
                        </a:rPr>
                        <a:t>=</a:t>
                      </a: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865726982"/>
                  </a:ext>
                </a:extLst>
              </a:tr>
              <a:tr h="20161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Capitale investito iniziale</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770213220"/>
                  </a:ext>
                </a:extLst>
              </a:tr>
            </a:tbl>
          </a:graphicData>
        </a:graphic>
      </p:graphicFrame>
      <p:graphicFrame>
        <p:nvGraphicFramePr>
          <p:cNvPr id="20" name="Group 84">
            <a:extLst>
              <a:ext uri="{FF2B5EF4-FFF2-40B4-BE49-F238E27FC236}">
                <a16:creationId xmlns:a16="http://schemas.microsoft.com/office/drawing/2014/main" id="{0996AD0C-0BE5-47B2-88F6-731B1C0682CE}"/>
              </a:ext>
            </a:extLst>
          </p:cNvPr>
          <p:cNvGraphicFramePr>
            <a:graphicFrameLocks noGrp="1"/>
          </p:cNvGraphicFramePr>
          <p:nvPr>
            <p:extLst>
              <p:ext uri="{D42A27DB-BD31-4B8C-83A1-F6EECF244321}">
                <p14:modId xmlns:p14="http://schemas.microsoft.com/office/powerpoint/2010/main" val="799370020"/>
              </p:ext>
            </p:extLst>
          </p:nvPr>
        </p:nvGraphicFramePr>
        <p:xfrm>
          <a:off x="900113" y="3594100"/>
          <a:ext cx="7867650" cy="771462"/>
        </p:xfrm>
        <a:graphic>
          <a:graphicData uri="http://schemas.openxmlformats.org/drawingml/2006/table">
            <a:tbl>
              <a:tblPr>
                <a:tableStyleId>{08FB837D-C827-4EFA-A057-4D05807E0F7C}</a:tableStyleId>
              </a:tblPr>
              <a:tblGrid>
                <a:gridCol w="2517775">
                  <a:extLst>
                    <a:ext uri="{9D8B030D-6E8A-4147-A177-3AD203B41FA5}">
                      <a16:colId xmlns:a16="http://schemas.microsoft.com/office/drawing/2014/main" val="1292547212"/>
                    </a:ext>
                  </a:extLst>
                </a:gridCol>
                <a:gridCol w="290512">
                  <a:extLst>
                    <a:ext uri="{9D8B030D-6E8A-4147-A177-3AD203B41FA5}">
                      <a16:colId xmlns:a16="http://schemas.microsoft.com/office/drawing/2014/main" val="918377467"/>
                    </a:ext>
                  </a:extLst>
                </a:gridCol>
                <a:gridCol w="5059363">
                  <a:extLst>
                    <a:ext uri="{9D8B030D-6E8A-4147-A177-3AD203B41FA5}">
                      <a16:colId xmlns:a16="http://schemas.microsoft.com/office/drawing/2014/main" val="342127636"/>
                    </a:ext>
                  </a:extLst>
                </a:gridCol>
              </a:tblGrid>
              <a:tr h="252413">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rgbClr val="C00000"/>
                          </a:solidFill>
                          <a:effectLst/>
                          <a:latin typeface="Century Gothic" panose="020B0502020202020204" pitchFamily="34" charset="0"/>
                        </a:rPr>
                        <a:t>Tasso di variazione dei mezzi propri</a:t>
                      </a:r>
                      <a:endPar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 Mezzi propri</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168308113"/>
                  </a:ext>
                </a:extLst>
              </a:tr>
              <a:tr h="29686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effectLst/>
                          <a:latin typeface="Century Gothic" panose="020B0502020202020204" pitchFamily="34" charset="0"/>
                        </a:rPr>
                        <a:t>=</a:t>
                      </a: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18566088"/>
                  </a:ext>
                </a:extLst>
              </a:tr>
              <a:tr h="20161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Mezzi propri iniziali</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4208263065"/>
                  </a:ext>
                </a:extLst>
              </a:tr>
            </a:tbl>
          </a:graphicData>
        </a:graphic>
      </p:graphicFrame>
      <p:graphicFrame>
        <p:nvGraphicFramePr>
          <p:cNvPr id="21" name="Group 87">
            <a:extLst>
              <a:ext uri="{FF2B5EF4-FFF2-40B4-BE49-F238E27FC236}">
                <a16:creationId xmlns:a16="http://schemas.microsoft.com/office/drawing/2014/main" id="{1E4642A2-F9D2-4A79-B9AD-5AB449570C9F}"/>
              </a:ext>
            </a:extLst>
          </p:cNvPr>
          <p:cNvGraphicFramePr>
            <a:graphicFrameLocks noGrp="1"/>
          </p:cNvGraphicFramePr>
          <p:nvPr>
            <p:extLst>
              <p:ext uri="{D42A27DB-BD31-4B8C-83A1-F6EECF244321}">
                <p14:modId xmlns:p14="http://schemas.microsoft.com/office/powerpoint/2010/main" val="684782632"/>
              </p:ext>
            </p:extLst>
          </p:nvPr>
        </p:nvGraphicFramePr>
        <p:xfrm>
          <a:off x="900113" y="5157788"/>
          <a:ext cx="7940675" cy="771462"/>
        </p:xfrm>
        <a:graphic>
          <a:graphicData uri="http://schemas.openxmlformats.org/drawingml/2006/table">
            <a:tbl>
              <a:tblPr>
                <a:tableStyleId>{08FB837D-C827-4EFA-A057-4D05807E0F7C}</a:tableStyleId>
              </a:tblPr>
              <a:tblGrid>
                <a:gridCol w="2879725">
                  <a:extLst>
                    <a:ext uri="{9D8B030D-6E8A-4147-A177-3AD203B41FA5}">
                      <a16:colId xmlns:a16="http://schemas.microsoft.com/office/drawing/2014/main" val="207010822"/>
                    </a:ext>
                  </a:extLst>
                </a:gridCol>
                <a:gridCol w="271462">
                  <a:extLst>
                    <a:ext uri="{9D8B030D-6E8A-4147-A177-3AD203B41FA5}">
                      <a16:colId xmlns:a16="http://schemas.microsoft.com/office/drawing/2014/main" val="174873797"/>
                    </a:ext>
                  </a:extLst>
                </a:gridCol>
                <a:gridCol w="4789488">
                  <a:extLst>
                    <a:ext uri="{9D8B030D-6E8A-4147-A177-3AD203B41FA5}">
                      <a16:colId xmlns:a16="http://schemas.microsoft.com/office/drawing/2014/main" val="820586522"/>
                    </a:ext>
                  </a:extLst>
                </a:gridCol>
              </a:tblGrid>
              <a:tr h="252413">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Tasso di variazione dei mezzi di terzi</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a:ln>
                            <a:noFill/>
                          </a:ln>
                          <a:solidFill>
                            <a:schemeClr val="tx1">
                              <a:lumMod val="75000"/>
                              <a:lumOff val="25000"/>
                            </a:schemeClr>
                          </a:solidFill>
                          <a:effectLst/>
                          <a:latin typeface="Century Gothic" panose="020B0502020202020204" pitchFamily="34" charset="0"/>
                        </a:rPr>
                        <a:t>∆ Mezzi di terzi</a:t>
                      </a:r>
                      <a:endParaRPr kumimoji="0" lang="it-IT" altLang="it-IT" sz="18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588161877"/>
                  </a:ext>
                </a:extLst>
              </a:tr>
              <a:tr h="29686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effectLst/>
                          <a:latin typeface="Century Gothic" panose="020B0502020202020204" pitchFamily="34" charset="0"/>
                        </a:rPr>
                        <a:t>=</a:t>
                      </a: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a:ln>
                            <a:noFill/>
                          </a:ln>
                          <a:solidFill>
                            <a:schemeClr val="tx1">
                              <a:lumMod val="75000"/>
                              <a:lumOff val="25000"/>
                            </a:schemeClr>
                          </a:solidFill>
                          <a:effectLst/>
                          <a:latin typeface="Century Gothic" panose="020B0502020202020204" pitchFamily="34" charset="0"/>
                        </a:rPr>
                        <a:t>───────────────── </a:t>
                      </a:r>
                      <a:endParaRPr kumimoji="0" lang="it-IT" altLang="it-IT" sz="1800" b="1" i="0" u="none" strike="noStrike" cap="none" normalizeH="0" baseline="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873744876"/>
                  </a:ext>
                </a:extLst>
              </a:tr>
              <a:tr h="20161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Mezzi di terzi iniziali</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659860990"/>
                  </a:ext>
                </a:extLst>
              </a:tr>
            </a:tbl>
          </a:graphicData>
        </a:graphic>
      </p:graphicFrame>
      <p:graphicFrame>
        <p:nvGraphicFramePr>
          <p:cNvPr id="22" name="Group 78">
            <a:extLst>
              <a:ext uri="{FF2B5EF4-FFF2-40B4-BE49-F238E27FC236}">
                <a16:creationId xmlns:a16="http://schemas.microsoft.com/office/drawing/2014/main" id="{4EEA7AEF-25C9-4A17-A684-7F7CAD8889A5}"/>
              </a:ext>
            </a:extLst>
          </p:cNvPr>
          <p:cNvGraphicFramePr>
            <a:graphicFrameLocks noGrp="1"/>
          </p:cNvGraphicFramePr>
          <p:nvPr>
            <p:extLst>
              <p:ext uri="{D42A27DB-BD31-4B8C-83A1-F6EECF244321}">
                <p14:modId xmlns:p14="http://schemas.microsoft.com/office/powerpoint/2010/main" val="1487146439"/>
              </p:ext>
            </p:extLst>
          </p:nvPr>
        </p:nvGraphicFramePr>
        <p:xfrm>
          <a:off x="900113" y="2276475"/>
          <a:ext cx="3887787" cy="750889"/>
        </p:xfrm>
        <a:graphic>
          <a:graphicData uri="http://schemas.openxmlformats.org/drawingml/2006/table">
            <a:tbl>
              <a:tblPr>
                <a:tableStyleId>{638B1855-1B75-4FBE-930C-398BA8C253C6}</a:tableStyleId>
              </a:tblPr>
              <a:tblGrid>
                <a:gridCol w="1295400">
                  <a:extLst>
                    <a:ext uri="{9D8B030D-6E8A-4147-A177-3AD203B41FA5}">
                      <a16:colId xmlns:a16="http://schemas.microsoft.com/office/drawing/2014/main" val="2130306961"/>
                    </a:ext>
                  </a:extLst>
                </a:gridCol>
                <a:gridCol w="288925">
                  <a:extLst>
                    <a:ext uri="{9D8B030D-6E8A-4147-A177-3AD203B41FA5}">
                      <a16:colId xmlns:a16="http://schemas.microsoft.com/office/drawing/2014/main" val="3641430645"/>
                    </a:ext>
                  </a:extLst>
                </a:gridCol>
                <a:gridCol w="2303462">
                  <a:extLst>
                    <a:ext uri="{9D8B030D-6E8A-4147-A177-3AD203B41FA5}">
                      <a16:colId xmlns:a16="http://schemas.microsoft.com/office/drawing/2014/main" val="439336571"/>
                    </a:ext>
                  </a:extLst>
                </a:gridCol>
              </a:tblGrid>
              <a:tr h="252413">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solidFill>
                            <a:srgbClr val="C00000"/>
                          </a:solidFill>
                          <a:effectLst/>
                          <a:latin typeface="Century Gothic" panose="020B0502020202020204" pitchFamily="34" charset="0"/>
                        </a:rPr>
                        <a:t>Tasso di variazione attivo fisso</a:t>
                      </a:r>
                      <a:endParaRPr kumimoji="0" lang="it-IT" altLang="it-IT" sz="16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solidFill>
                      <a:schemeClr val="accent6">
                        <a:lumMod val="20000"/>
                        <a:lumOff val="8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solidFill>
                            <a:schemeClr val="tx1">
                              <a:lumMod val="75000"/>
                              <a:lumOff val="25000"/>
                            </a:schemeClr>
                          </a:solidFill>
                          <a:effectLst/>
                          <a:latin typeface="Century Gothic" panose="020B0502020202020204" pitchFamily="34" charset="0"/>
                        </a:rPr>
                        <a:t>∆ Attivo fisso</a:t>
                      </a:r>
                      <a:endPar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extLst>
                  <a:ext uri="{0D108BD9-81ED-4DB2-BD59-A6C34878D82A}">
                    <a16:rowId xmlns:a16="http://schemas.microsoft.com/office/drawing/2014/main" val="116981505"/>
                  </a:ext>
                </a:extLst>
              </a:tr>
              <a:tr h="29686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extLst>
                  <a:ext uri="{0D108BD9-81ED-4DB2-BD59-A6C34878D82A}">
                    <a16:rowId xmlns:a16="http://schemas.microsoft.com/office/drawing/2014/main" val="773857867"/>
                  </a:ext>
                </a:extLst>
              </a:tr>
              <a:tr h="20161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solidFill>
                            <a:schemeClr val="tx1">
                              <a:lumMod val="75000"/>
                              <a:lumOff val="25000"/>
                            </a:schemeClr>
                          </a:solidFill>
                          <a:effectLst/>
                          <a:latin typeface="Century Gothic" panose="020B0502020202020204" pitchFamily="34" charset="0"/>
                        </a:rPr>
                        <a:t>Attivo fisso iniziale</a:t>
                      </a:r>
                      <a:endPar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extLst>
                  <a:ext uri="{0D108BD9-81ED-4DB2-BD59-A6C34878D82A}">
                    <a16:rowId xmlns:a16="http://schemas.microsoft.com/office/drawing/2014/main" val="1139613189"/>
                  </a:ext>
                </a:extLst>
              </a:tr>
            </a:tbl>
          </a:graphicData>
        </a:graphic>
      </p:graphicFrame>
      <p:graphicFrame>
        <p:nvGraphicFramePr>
          <p:cNvPr id="23" name="Group 80">
            <a:extLst>
              <a:ext uri="{FF2B5EF4-FFF2-40B4-BE49-F238E27FC236}">
                <a16:creationId xmlns:a16="http://schemas.microsoft.com/office/drawing/2014/main" id="{4A2F7024-D837-40F5-8567-0879A6AA0D8F}"/>
              </a:ext>
            </a:extLst>
          </p:cNvPr>
          <p:cNvGraphicFramePr>
            <a:graphicFrameLocks noGrp="1"/>
          </p:cNvGraphicFramePr>
          <p:nvPr>
            <p:extLst>
              <p:ext uri="{D42A27DB-BD31-4B8C-83A1-F6EECF244321}">
                <p14:modId xmlns:p14="http://schemas.microsoft.com/office/powerpoint/2010/main" val="810941584"/>
              </p:ext>
            </p:extLst>
          </p:nvPr>
        </p:nvGraphicFramePr>
        <p:xfrm>
          <a:off x="4932363" y="2276475"/>
          <a:ext cx="3816350" cy="750889"/>
        </p:xfrm>
        <a:graphic>
          <a:graphicData uri="http://schemas.openxmlformats.org/drawingml/2006/table">
            <a:tbl>
              <a:tblPr>
                <a:tableStyleId>{638B1855-1B75-4FBE-930C-398BA8C253C6}</a:tableStyleId>
              </a:tblPr>
              <a:tblGrid>
                <a:gridCol w="1295400">
                  <a:extLst>
                    <a:ext uri="{9D8B030D-6E8A-4147-A177-3AD203B41FA5}">
                      <a16:colId xmlns:a16="http://schemas.microsoft.com/office/drawing/2014/main" val="628920066"/>
                    </a:ext>
                  </a:extLst>
                </a:gridCol>
                <a:gridCol w="217487">
                  <a:extLst>
                    <a:ext uri="{9D8B030D-6E8A-4147-A177-3AD203B41FA5}">
                      <a16:colId xmlns:a16="http://schemas.microsoft.com/office/drawing/2014/main" val="3766209150"/>
                    </a:ext>
                  </a:extLst>
                </a:gridCol>
                <a:gridCol w="2303463">
                  <a:extLst>
                    <a:ext uri="{9D8B030D-6E8A-4147-A177-3AD203B41FA5}">
                      <a16:colId xmlns:a16="http://schemas.microsoft.com/office/drawing/2014/main" val="395584583"/>
                    </a:ext>
                  </a:extLst>
                </a:gridCol>
              </a:tblGrid>
              <a:tr h="252413">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solidFill>
                            <a:srgbClr val="C00000"/>
                          </a:solidFill>
                          <a:effectLst/>
                          <a:latin typeface="Century Gothic" panose="020B0502020202020204" pitchFamily="34" charset="0"/>
                        </a:rPr>
                        <a:t>Tasso di variazione </a:t>
                      </a:r>
                      <a:r>
                        <a:rPr kumimoji="0" lang="it-IT" altLang="it-IT" sz="1600" b="1" u="none" strike="noStrike" cap="none" normalizeH="0" baseline="0" dirty="0" err="1">
                          <a:ln>
                            <a:noFill/>
                          </a:ln>
                          <a:solidFill>
                            <a:srgbClr val="C00000"/>
                          </a:solidFill>
                          <a:effectLst/>
                          <a:latin typeface="Century Gothic" panose="020B0502020202020204" pitchFamily="34" charset="0"/>
                        </a:rPr>
                        <a:t>att</a:t>
                      </a:r>
                      <a:r>
                        <a:rPr kumimoji="0" lang="it-IT" altLang="it-IT" sz="1600" b="1" u="none" strike="noStrike" cap="none" normalizeH="0" baseline="0" dirty="0">
                          <a:ln>
                            <a:noFill/>
                          </a:ln>
                          <a:solidFill>
                            <a:srgbClr val="C00000"/>
                          </a:solidFill>
                          <a:effectLst/>
                          <a:latin typeface="Century Gothic" panose="020B0502020202020204" pitchFamily="34" charset="0"/>
                        </a:rPr>
                        <a:t>. </a:t>
                      </a:r>
                      <a:r>
                        <a:rPr kumimoji="0" lang="it-IT" altLang="it-IT" sz="1600" b="1" u="none" strike="noStrike" cap="none" normalizeH="0" baseline="0" dirty="0" err="1">
                          <a:ln>
                            <a:noFill/>
                          </a:ln>
                          <a:solidFill>
                            <a:srgbClr val="C00000"/>
                          </a:solidFill>
                          <a:effectLst/>
                          <a:latin typeface="Century Gothic" panose="020B0502020202020204" pitchFamily="34" charset="0"/>
                        </a:rPr>
                        <a:t>circol</a:t>
                      </a:r>
                      <a:r>
                        <a:rPr kumimoji="0" lang="it-IT" altLang="it-IT" sz="1600" b="1" u="none" strike="noStrike" cap="none" normalizeH="0" baseline="0" dirty="0">
                          <a:ln>
                            <a:noFill/>
                          </a:ln>
                          <a:solidFill>
                            <a:srgbClr val="C00000"/>
                          </a:solidFill>
                          <a:effectLst/>
                          <a:latin typeface="Century Gothic" panose="020B0502020202020204" pitchFamily="34" charset="0"/>
                        </a:rPr>
                        <a:t>.</a:t>
                      </a:r>
                      <a:endParaRPr kumimoji="0" lang="it-IT" altLang="it-IT" sz="16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solidFill>
                      <a:schemeClr val="accent6">
                        <a:lumMod val="20000"/>
                        <a:lumOff val="8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solidFill>
                            <a:schemeClr val="tx1">
                              <a:lumMod val="75000"/>
                              <a:lumOff val="25000"/>
                            </a:schemeClr>
                          </a:solidFill>
                          <a:effectLst/>
                          <a:latin typeface="Century Gothic" panose="020B0502020202020204" pitchFamily="34" charset="0"/>
                        </a:rPr>
                        <a:t>∆ Attivo circolante</a:t>
                      </a:r>
                      <a:endPar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extLst>
                  <a:ext uri="{0D108BD9-81ED-4DB2-BD59-A6C34878D82A}">
                    <a16:rowId xmlns:a16="http://schemas.microsoft.com/office/drawing/2014/main" val="205730332"/>
                  </a:ext>
                </a:extLst>
              </a:tr>
              <a:tr h="29686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u="none" strike="noStrike" cap="none" normalizeH="0" baseline="0">
                          <a:ln>
                            <a:noFill/>
                          </a:ln>
                          <a:effectLst/>
                          <a:latin typeface="Century Gothic" panose="020B0502020202020204" pitchFamily="34" charset="0"/>
                        </a:rPr>
                        <a:t>=</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extLst>
                  <a:ext uri="{0D108BD9-81ED-4DB2-BD59-A6C34878D82A}">
                    <a16:rowId xmlns:a16="http://schemas.microsoft.com/office/drawing/2014/main" val="46921243"/>
                  </a:ext>
                </a:extLst>
              </a:tr>
              <a:tr h="20161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0000"/>
                        </a:lnSpc>
                        <a:spcBef>
                          <a:spcPct val="0"/>
                        </a:spcBef>
                        <a:spcAft>
                          <a:spcPts val="1425"/>
                        </a:spcAft>
                        <a:buClr>
                          <a:srgbClr val="000000"/>
                        </a:buClr>
                        <a:buSzPct val="100000"/>
                        <a:buFont typeface="Wingdings" panose="05000000000000000000" pitchFamily="2" charset="2"/>
                        <a:buNone/>
                        <a:tabLst/>
                      </a:pPr>
                      <a:r>
                        <a:rPr kumimoji="0" lang="it-IT" altLang="it-IT" sz="1600" b="1" u="none" strike="noStrike" cap="none" normalizeH="0" baseline="0" dirty="0">
                          <a:ln>
                            <a:noFill/>
                          </a:ln>
                          <a:solidFill>
                            <a:schemeClr val="tx1">
                              <a:lumMod val="75000"/>
                              <a:lumOff val="25000"/>
                            </a:schemeClr>
                          </a:solidFill>
                          <a:effectLst/>
                          <a:latin typeface="Century Gothic" panose="020B0502020202020204" pitchFamily="34" charset="0"/>
                        </a:rPr>
                        <a:t>Attivo circ. iniziale</a:t>
                      </a:r>
                      <a:endParaRPr kumimoji="0" lang="it-IT" altLang="it-IT" sz="16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solidFill>
                      <a:schemeClr val="accent6">
                        <a:lumMod val="20000"/>
                        <a:lumOff val="80000"/>
                      </a:schemeClr>
                    </a:solidFill>
                  </a:tcPr>
                </a:tc>
                <a:extLst>
                  <a:ext uri="{0D108BD9-81ED-4DB2-BD59-A6C34878D82A}">
                    <a16:rowId xmlns:a16="http://schemas.microsoft.com/office/drawing/2014/main" val="2932447805"/>
                  </a:ext>
                </a:extLst>
              </a:tr>
            </a:tbl>
          </a:graphicData>
        </a:graphic>
      </p:graphicFrame>
      <p:cxnSp>
        <p:nvCxnSpPr>
          <p:cNvPr id="24" name="AutoShape 64">
            <a:extLst>
              <a:ext uri="{FF2B5EF4-FFF2-40B4-BE49-F238E27FC236}">
                <a16:creationId xmlns:a16="http://schemas.microsoft.com/office/drawing/2014/main" id="{9ADE246E-528D-4750-BFB3-6781F949B654}"/>
              </a:ext>
            </a:extLst>
          </p:cNvPr>
          <p:cNvCxnSpPr>
            <a:cxnSpLocks noChangeShapeType="1"/>
          </p:cNvCxnSpPr>
          <p:nvPr/>
        </p:nvCxnSpPr>
        <p:spPr bwMode="auto">
          <a:xfrm rot="10800000" flipH="1" flipV="1">
            <a:off x="900113" y="1701800"/>
            <a:ext cx="1587" cy="960438"/>
          </a:xfrm>
          <a:prstGeom prst="bentConnector3">
            <a:avLst>
              <a:gd name="adj1" fmla="val -14400000"/>
            </a:avLst>
          </a:prstGeom>
          <a:noFill/>
          <a:ln w="38100">
            <a:solidFill>
              <a:schemeClr val="accent2"/>
            </a:solidFill>
            <a:miter lim="800000"/>
            <a:headEnd/>
            <a:tailEnd type="triangle" w="med" len="med"/>
          </a:ln>
          <a:extLst>
            <a:ext uri="{909E8E84-426E-40DD-AFC4-6F175D3DCCD1}">
              <a14:hiddenFill xmlns:a14="http://schemas.microsoft.com/office/drawing/2010/main">
                <a:noFill/>
              </a14:hiddenFill>
            </a:ext>
          </a:extLst>
        </p:spPr>
      </p:cxnSp>
      <p:cxnSp>
        <p:nvCxnSpPr>
          <p:cNvPr id="25" name="AutoShape 65">
            <a:extLst>
              <a:ext uri="{FF2B5EF4-FFF2-40B4-BE49-F238E27FC236}">
                <a16:creationId xmlns:a16="http://schemas.microsoft.com/office/drawing/2014/main" id="{E6B3F4CA-F72F-40E4-B9AA-0612877C99EA}"/>
              </a:ext>
            </a:extLst>
          </p:cNvPr>
          <p:cNvCxnSpPr>
            <a:cxnSpLocks noChangeShapeType="1"/>
          </p:cNvCxnSpPr>
          <p:nvPr/>
        </p:nvCxnSpPr>
        <p:spPr bwMode="auto">
          <a:xfrm flipH="1">
            <a:off x="8748713" y="1722438"/>
            <a:ext cx="19050" cy="958850"/>
          </a:xfrm>
          <a:prstGeom prst="bentConnector3">
            <a:avLst>
              <a:gd name="adj1" fmla="val -1191667"/>
            </a:avLst>
          </a:prstGeom>
          <a:noFill/>
          <a:ln w="38100">
            <a:solidFill>
              <a:schemeClr val="accent2"/>
            </a:solidFill>
            <a:miter lim="800000"/>
            <a:headEnd/>
            <a:tailEnd type="triangle" w="med" len="med"/>
          </a:ln>
          <a:extLst>
            <a:ext uri="{909E8E84-426E-40DD-AFC4-6F175D3DCCD1}">
              <a14:hiddenFill xmlns:a14="http://schemas.microsoft.com/office/drawing/2010/main">
                <a:noFill/>
              </a14:hiddenFill>
            </a:ext>
          </a:extLst>
        </p:spPr>
      </p:cxnSp>
      <p:sp>
        <p:nvSpPr>
          <p:cNvPr id="26" name="AutoShape 66">
            <a:extLst>
              <a:ext uri="{FF2B5EF4-FFF2-40B4-BE49-F238E27FC236}">
                <a16:creationId xmlns:a16="http://schemas.microsoft.com/office/drawing/2014/main" id="{29A0D404-DBA7-4001-93E5-B74FBC3AC6DD}"/>
              </a:ext>
            </a:extLst>
          </p:cNvPr>
          <p:cNvSpPr>
            <a:spLocks noChangeArrowheads="1"/>
          </p:cNvSpPr>
          <p:nvPr/>
        </p:nvSpPr>
        <p:spPr bwMode="auto">
          <a:xfrm>
            <a:off x="179388" y="1557338"/>
            <a:ext cx="431800" cy="287337"/>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p>
        </p:txBody>
      </p:sp>
      <p:sp>
        <p:nvSpPr>
          <p:cNvPr id="28" name="AutoShape 67">
            <a:extLst>
              <a:ext uri="{FF2B5EF4-FFF2-40B4-BE49-F238E27FC236}">
                <a16:creationId xmlns:a16="http://schemas.microsoft.com/office/drawing/2014/main" id="{16B1D981-4B20-4AE7-930C-226A979AC604}"/>
              </a:ext>
            </a:extLst>
          </p:cNvPr>
          <p:cNvSpPr>
            <a:spLocks noChangeArrowheads="1"/>
          </p:cNvSpPr>
          <p:nvPr/>
        </p:nvSpPr>
        <p:spPr bwMode="auto">
          <a:xfrm>
            <a:off x="179388" y="3860800"/>
            <a:ext cx="431800" cy="287338"/>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p>
        </p:txBody>
      </p:sp>
      <p:sp>
        <p:nvSpPr>
          <p:cNvPr id="30" name="AutoShape 68">
            <a:extLst>
              <a:ext uri="{FF2B5EF4-FFF2-40B4-BE49-F238E27FC236}">
                <a16:creationId xmlns:a16="http://schemas.microsoft.com/office/drawing/2014/main" id="{417FD61D-F9EB-46CC-A76F-962D8691AB93}"/>
              </a:ext>
            </a:extLst>
          </p:cNvPr>
          <p:cNvSpPr>
            <a:spLocks noChangeArrowheads="1"/>
          </p:cNvSpPr>
          <p:nvPr/>
        </p:nvSpPr>
        <p:spPr bwMode="auto">
          <a:xfrm>
            <a:off x="179388" y="5445125"/>
            <a:ext cx="431800" cy="287338"/>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p>
        </p:txBody>
      </p:sp>
    </p:spTree>
    <p:extLst>
      <p:ext uri="{BB962C8B-B14F-4D97-AF65-F5344CB8AC3E}">
        <p14:creationId xmlns:p14="http://schemas.microsoft.com/office/powerpoint/2010/main" val="427198254"/>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138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Sviluppo strutturale</a:t>
            </a:r>
          </a:p>
        </p:txBody>
      </p:sp>
      <p:sp>
        <p:nvSpPr>
          <p:cNvPr id="15" name="Text Box 4">
            <a:extLst>
              <a:ext uri="{FF2B5EF4-FFF2-40B4-BE49-F238E27FC236}">
                <a16:creationId xmlns:a16="http://schemas.microsoft.com/office/drawing/2014/main" id="{F1768AE7-6617-4B90-A5BB-2A3BFE2AA299}"/>
              </a:ext>
            </a:extLst>
          </p:cNvPr>
          <p:cNvSpPr txBox="1">
            <a:spLocks noChangeArrowheads="1"/>
          </p:cNvSpPr>
          <p:nvPr/>
        </p:nvSpPr>
        <p:spPr bwMode="auto">
          <a:xfrm>
            <a:off x="468313" y="1306513"/>
            <a:ext cx="8280400" cy="161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90000"/>
              </a:lnSpc>
              <a:spcBef>
                <a:spcPct val="50000"/>
              </a:spcBef>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Il tasso di variazione del capitale investito va rapportato al tasso di variazione dei mezzi propri e dei mezzi di terzi, verificandone l’impatto sulla solidità.</a:t>
            </a:r>
          </a:p>
          <a:p>
            <a:pPr algn="just" eaLnBrk="1" hangingPunct="1">
              <a:lnSpc>
                <a:spcPct val="90000"/>
              </a:lnSpc>
              <a:spcBef>
                <a:spcPct val="50000"/>
              </a:spcBef>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Se la seguente relazione si realizza, il rapporto di indebitamento rimane costante.</a:t>
            </a:r>
          </a:p>
        </p:txBody>
      </p:sp>
      <p:sp>
        <p:nvSpPr>
          <p:cNvPr id="16" name="Text Box 5">
            <a:extLst>
              <a:ext uri="{FF2B5EF4-FFF2-40B4-BE49-F238E27FC236}">
                <a16:creationId xmlns:a16="http://schemas.microsoft.com/office/drawing/2014/main" id="{212522CD-9D98-4BC8-9D20-CEC98DC40988}"/>
              </a:ext>
            </a:extLst>
          </p:cNvPr>
          <p:cNvSpPr txBox="1">
            <a:spLocks noChangeArrowheads="1"/>
          </p:cNvSpPr>
          <p:nvPr/>
        </p:nvSpPr>
        <p:spPr bwMode="auto">
          <a:xfrm>
            <a:off x="587829" y="3284538"/>
            <a:ext cx="8280399" cy="830997"/>
          </a:xfrm>
          <a:prstGeom prst="rect">
            <a:avLst/>
          </a:prstGeom>
          <a:ln>
            <a:noFill/>
            <a:headEnd/>
            <a:tailEnd/>
          </a:ln>
        </p:spPr>
        <p:style>
          <a:lnRef idx="1">
            <a:schemeClr val="accent6"/>
          </a:lnRef>
          <a:fillRef idx="2">
            <a:schemeClr val="accent6"/>
          </a:fillRef>
          <a:effectRef idx="1">
            <a:schemeClr val="accent6"/>
          </a:effectRef>
          <a:fontRef idx="minor">
            <a:schemeClr val="dk1"/>
          </a:fontRef>
        </p:style>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dirty="0">
                <a:solidFill>
                  <a:schemeClr val="tx1"/>
                </a:solidFill>
                <a:latin typeface="Century Gothic" panose="020B0502020202020204" pitchFamily="34" charset="0"/>
              </a:rPr>
              <a:t>Tasso di variazione CI= Tasso di variazione P = Tasso di </a:t>
            </a:r>
            <a:r>
              <a:rPr lang="it-IT" altLang="it-IT" dirty="0" err="1">
                <a:solidFill>
                  <a:schemeClr val="tx1"/>
                </a:solidFill>
                <a:latin typeface="Century Gothic" panose="020B0502020202020204" pitchFamily="34" charset="0"/>
              </a:rPr>
              <a:t>varazione</a:t>
            </a:r>
            <a:r>
              <a:rPr lang="it-IT" altLang="it-IT" dirty="0">
                <a:solidFill>
                  <a:schemeClr val="tx1"/>
                </a:solidFill>
                <a:latin typeface="Century Gothic" panose="020B0502020202020204" pitchFamily="34" charset="0"/>
              </a:rPr>
              <a:t> MP</a:t>
            </a:r>
          </a:p>
        </p:txBody>
      </p:sp>
      <p:sp>
        <p:nvSpPr>
          <p:cNvPr id="17" name="Text Box 6">
            <a:extLst>
              <a:ext uri="{FF2B5EF4-FFF2-40B4-BE49-F238E27FC236}">
                <a16:creationId xmlns:a16="http://schemas.microsoft.com/office/drawing/2014/main" id="{3FF6E00B-614A-4452-A7D7-CB12418F4BF0}"/>
              </a:ext>
            </a:extLst>
          </p:cNvPr>
          <p:cNvSpPr txBox="1">
            <a:spLocks noChangeArrowheads="1"/>
          </p:cNvSpPr>
          <p:nvPr/>
        </p:nvSpPr>
        <p:spPr bwMode="auto">
          <a:xfrm>
            <a:off x="684213" y="4365625"/>
            <a:ext cx="7991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000" dirty="0">
                <a:solidFill>
                  <a:schemeClr val="tx1">
                    <a:lumMod val="75000"/>
                    <a:lumOff val="25000"/>
                  </a:schemeClr>
                </a:solidFill>
                <a:latin typeface="Century Gothic" panose="020B0502020202020204" pitchFamily="34" charset="0"/>
              </a:rPr>
              <a:t>Se</a:t>
            </a:r>
            <a:r>
              <a:rPr lang="it-IT" altLang="it-IT" dirty="0">
                <a:solidFill>
                  <a:schemeClr val="tx1">
                    <a:lumMod val="75000"/>
                    <a:lumOff val="25000"/>
                  </a:schemeClr>
                </a:solidFill>
                <a:latin typeface="Century Gothic" panose="020B0502020202020204" pitchFamily="34" charset="0"/>
              </a:rPr>
              <a:t> il tasso di variazione del CI è maggiore del tasso di variazione dei MP</a:t>
            </a:r>
            <a:r>
              <a:rPr lang="it-IT" altLang="it-IT" sz="2000" dirty="0">
                <a:solidFill>
                  <a:schemeClr val="tx1">
                    <a:lumMod val="75000"/>
                    <a:lumOff val="25000"/>
                  </a:schemeClr>
                </a:solidFill>
                <a:latin typeface="Century Gothic" panose="020B0502020202020204" pitchFamily="34" charset="0"/>
              </a:rPr>
              <a:t>, il rapporto di indebitamento peggiora. </a:t>
            </a:r>
          </a:p>
        </p:txBody>
      </p:sp>
    </p:spTree>
    <p:extLst>
      <p:ext uri="{BB962C8B-B14F-4D97-AF65-F5344CB8AC3E}">
        <p14:creationId xmlns:p14="http://schemas.microsoft.com/office/powerpoint/2010/main" val="47968358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139</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Sviluppo operativo</a:t>
            </a:r>
          </a:p>
        </p:txBody>
      </p:sp>
      <p:graphicFrame>
        <p:nvGraphicFramePr>
          <p:cNvPr id="8" name="Group 45">
            <a:extLst>
              <a:ext uri="{FF2B5EF4-FFF2-40B4-BE49-F238E27FC236}">
                <a16:creationId xmlns:a16="http://schemas.microsoft.com/office/drawing/2014/main" id="{53EEE547-8FB0-4033-B6B6-64A1F43D37C1}"/>
              </a:ext>
            </a:extLst>
          </p:cNvPr>
          <p:cNvGraphicFramePr>
            <a:graphicFrameLocks noGrp="1"/>
          </p:cNvGraphicFramePr>
          <p:nvPr>
            <p:extLst>
              <p:ext uri="{D42A27DB-BD31-4B8C-83A1-F6EECF244321}">
                <p14:modId xmlns:p14="http://schemas.microsoft.com/office/powerpoint/2010/main" val="2824870356"/>
              </p:ext>
            </p:extLst>
          </p:nvPr>
        </p:nvGraphicFramePr>
        <p:xfrm>
          <a:off x="1042988" y="1433513"/>
          <a:ext cx="7724775" cy="776987"/>
        </p:xfrm>
        <a:graphic>
          <a:graphicData uri="http://schemas.openxmlformats.org/drawingml/2006/table">
            <a:tbl>
              <a:tblPr>
                <a:tableStyleId>{08FB837D-C827-4EFA-A057-4D05807E0F7C}</a:tableStyleId>
              </a:tblPr>
              <a:tblGrid>
                <a:gridCol w="2374900">
                  <a:extLst>
                    <a:ext uri="{9D8B030D-6E8A-4147-A177-3AD203B41FA5}">
                      <a16:colId xmlns:a16="http://schemas.microsoft.com/office/drawing/2014/main" val="96016935"/>
                    </a:ext>
                  </a:extLst>
                </a:gridCol>
                <a:gridCol w="560387">
                  <a:extLst>
                    <a:ext uri="{9D8B030D-6E8A-4147-A177-3AD203B41FA5}">
                      <a16:colId xmlns:a16="http://schemas.microsoft.com/office/drawing/2014/main" val="1951009112"/>
                    </a:ext>
                  </a:extLst>
                </a:gridCol>
                <a:gridCol w="4789488">
                  <a:extLst>
                    <a:ext uri="{9D8B030D-6E8A-4147-A177-3AD203B41FA5}">
                      <a16:colId xmlns:a16="http://schemas.microsoft.com/office/drawing/2014/main" val="1330990680"/>
                    </a:ext>
                  </a:extLst>
                </a:gridCol>
              </a:tblGrid>
              <a:tr h="252413">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rgbClr val="C00000"/>
                          </a:solidFill>
                          <a:effectLst/>
                          <a:latin typeface="Century Gothic" panose="020B0502020202020204" pitchFamily="34" charset="0"/>
                        </a:rPr>
                        <a:t>Tasso di variazione delle vendite</a:t>
                      </a:r>
                      <a:endPar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 Vendite anni t</a:t>
                      </a:r>
                      <a:r>
                        <a:rPr kumimoji="0" lang="it-IT" altLang="it-IT" sz="1800" b="1" u="none" strike="noStrike" cap="none" normalizeH="0" baseline="-25000" dirty="0">
                          <a:ln>
                            <a:noFill/>
                          </a:ln>
                          <a:solidFill>
                            <a:schemeClr val="tx1">
                              <a:lumMod val="75000"/>
                              <a:lumOff val="25000"/>
                            </a:schemeClr>
                          </a:solidFill>
                          <a:effectLst/>
                          <a:latin typeface="Century Gothic" panose="020B0502020202020204" pitchFamily="34" charset="0"/>
                        </a:rPr>
                        <a:t>1</a:t>
                      </a: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-t</a:t>
                      </a:r>
                      <a:r>
                        <a:rPr kumimoji="0" lang="it-IT" altLang="it-IT" sz="1800" b="1" u="none" strike="noStrike" cap="none" normalizeH="0" baseline="-25000" dirty="0">
                          <a:ln>
                            <a:noFill/>
                          </a:ln>
                          <a:solidFill>
                            <a:schemeClr val="tx1">
                              <a:lumMod val="75000"/>
                              <a:lumOff val="25000"/>
                            </a:schemeClr>
                          </a:solidFill>
                          <a:effectLst/>
                          <a:latin typeface="Century Gothic" panose="020B0502020202020204" pitchFamily="34" charset="0"/>
                        </a:rPr>
                        <a:t>0</a:t>
                      </a:r>
                      <a:endParaRPr kumimoji="0" lang="it-IT" altLang="it-IT" sz="1800" b="1" i="0" u="none" strike="noStrike" cap="none" normalizeH="0" baseline="-2500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865201493"/>
                  </a:ext>
                </a:extLst>
              </a:tr>
              <a:tr h="29686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effectLst/>
                          <a:latin typeface="Century Gothic" panose="020B0502020202020204" pitchFamily="34" charset="0"/>
                        </a:rPr>
                        <a:t>=</a:t>
                      </a: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942298628"/>
                  </a:ext>
                </a:extLst>
              </a:tr>
              <a:tr h="20161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Vendite anno t</a:t>
                      </a:r>
                      <a:r>
                        <a:rPr kumimoji="0" lang="it-IT" altLang="it-IT" sz="1800" b="1" u="none" strike="noStrike" cap="none" normalizeH="0" baseline="-25000" dirty="0">
                          <a:ln>
                            <a:noFill/>
                          </a:ln>
                          <a:solidFill>
                            <a:schemeClr val="tx1">
                              <a:lumMod val="75000"/>
                              <a:lumOff val="25000"/>
                            </a:schemeClr>
                          </a:solidFill>
                          <a:effectLst/>
                          <a:latin typeface="Century Gothic" panose="020B0502020202020204" pitchFamily="34" charset="0"/>
                        </a:rPr>
                        <a:t>0</a:t>
                      </a:r>
                      <a:endParaRPr kumimoji="0" lang="it-IT" altLang="it-IT" sz="1800" b="1" i="0" u="none" strike="noStrike" cap="none" normalizeH="0" baseline="-2500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328954004"/>
                  </a:ext>
                </a:extLst>
              </a:tr>
            </a:tbl>
          </a:graphicData>
        </a:graphic>
      </p:graphicFrame>
      <p:sp>
        <p:nvSpPr>
          <p:cNvPr id="10" name="AutoShape 16">
            <a:extLst>
              <a:ext uri="{FF2B5EF4-FFF2-40B4-BE49-F238E27FC236}">
                <a16:creationId xmlns:a16="http://schemas.microsoft.com/office/drawing/2014/main" id="{2C20807A-FF04-4ADE-B31B-9F260EF38E51}"/>
              </a:ext>
            </a:extLst>
          </p:cNvPr>
          <p:cNvSpPr>
            <a:spLocks noChangeArrowheads="1"/>
          </p:cNvSpPr>
          <p:nvPr/>
        </p:nvSpPr>
        <p:spPr bwMode="auto">
          <a:xfrm>
            <a:off x="395288" y="1701800"/>
            <a:ext cx="431800" cy="287338"/>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sp>
        <p:nvSpPr>
          <p:cNvPr id="11" name="AutoShape 17">
            <a:extLst>
              <a:ext uri="{FF2B5EF4-FFF2-40B4-BE49-F238E27FC236}">
                <a16:creationId xmlns:a16="http://schemas.microsoft.com/office/drawing/2014/main" id="{E41F5D5C-4419-41BD-9D7E-5C514B560CFA}"/>
              </a:ext>
            </a:extLst>
          </p:cNvPr>
          <p:cNvSpPr>
            <a:spLocks noChangeArrowheads="1"/>
          </p:cNvSpPr>
          <p:nvPr/>
        </p:nvSpPr>
        <p:spPr bwMode="auto">
          <a:xfrm>
            <a:off x="395288" y="2636838"/>
            <a:ext cx="431800" cy="287337"/>
          </a:xfrm>
          <a:custGeom>
            <a:avLst/>
            <a:gdLst>
              <a:gd name="T0" fmla="*/ 2147483647 w 21600"/>
              <a:gd name="T1" fmla="*/ 0 h 21600"/>
              <a:gd name="T2" fmla="*/ 0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3">
            <a:schemeClr val="lt1"/>
          </a:lnRef>
          <a:fillRef idx="1">
            <a:schemeClr val="accent2"/>
          </a:fillRef>
          <a:effectRef idx="1">
            <a:schemeClr val="accent2"/>
          </a:effectRef>
          <a:fontRef idx="minor">
            <a:schemeClr val="lt1"/>
          </a:fontRef>
        </p:style>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graphicFrame>
        <p:nvGraphicFramePr>
          <p:cNvPr id="12" name="Group 46">
            <a:extLst>
              <a:ext uri="{FF2B5EF4-FFF2-40B4-BE49-F238E27FC236}">
                <a16:creationId xmlns:a16="http://schemas.microsoft.com/office/drawing/2014/main" id="{583D6366-AE74-4C55-A2A5-DFA991B99012}"/>
              </a:ext>
            </a:extLst>
          </p:cNvPr>
          <p:cNvGraphicFramePr>
            <a:graphicFrameLocks noGrp="1"/>
          </p:cNvGraphicFramePr>
          <p:nvPr>
            <p:extLst>
              <p:ext uri="{D42A27DB-BD31-4B8C-83A1-F6EECF244321}">
                <p14:modId xmlns:p14="http://schemas.microsoft.com/office/powerpoint/2010/main" val="2400802715"/>
              </p:ext>
            </p:extLst>
          </p:nvPr>
        </p:nvGraphicFramePr>
        <p:xfrm>
          <a:off x="1042988" y="2420938"/>
          <a:ext cx="7724775" cy="776987"/>
        </p:xfrm>
        <a:graphic>
          <a:graphicData uri="http://schemas.openxmlformats.org/drawingml/2006/table">
            <a:tbl>
              <a:tblPr>
                <a:tableStyleId>{08FB837D-C827-4EFA-A057-4D05807E0F7C}</a:tableStyleId>
              </a:tblPr>
              <a:tblGrid>
                <a:gridCol w="2374900">
                  <a:extLst>
                    <a:ext uri="{9D8B030D-6E8A-4147-A177-3AD203B41FA5}">
                      <a16:colId xmlns:a16="http://schemas.microsoft.com/office/drawing/2014/main" val="4253460334"/>
                    </a:ext>
                  </a:extLst>
                </a:gridCol>
                <a:gridCol w="560387">
                  <a:extLst>
                    <a:ext uri="{9D8B030D-6E8A-4147-A177-3AD203B41FA5}">
                      <a16:colId xmlns:a16="http://schemas.microsoft.com/office/drawing/2014/main" val="231688850"/>
                    </a:ext>
                  </a:extLst>
                </a:gridCol>
                <a:gridCol w="4789488">
                  <a:extLst>
                    <a:ext uri="{9D8B030D-6E8A-4147-A177-3AD203B41FA5}">
                      <a16:colId xmlns:a16="http://schemas.microsoft.com/office/drawing/2014/main" val="2430909714"/>
                    </a:ext>
                  </a:extLst>
                </a:gridCol>
              </a:tblGrid>
              <a:tr h="252413">
                <a:tc rowSpan="3">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rgbClr val="C00000"/>
                          </a:solidFill>
                          <a:effectLst/>
                          <a:latin typeface="Century Gothic" panose="020B0502020202020204" pitchFamily="34" charset="0"/>
                        </a:rPr>
                        <a:t>Tasso di variazione del valore aggiunto</a:t>
                      </a:r>
                      <a:endParaRPr kumimoji="0" lang="it-IT" altLang="it-IT" sz="18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 Valore aggiunto anni t</a:t>
                      </a:r>
                      <a:r>
                        <a:rPr kumimoji="0" lang="it-IT" altLang="it-IT" sz="1800" b="1" u="none" strike="noStrike" cap="none" normalizeH="0" baseline="-25000" dirty="0">
                          <a:ln>
                            <a:noFill/>
                          </a:ln>
                          <a:solidFill>
                            <a:schemeClr val="tx1">
                              <a:lumMod val="75000"/>
                              <a:lumOff val="25000"/>
                            </a:schemeClr>
                          </a:solidFill>
                          <a:effectLst/>
                          <a:latin typeface="Century Gothic" panose="020B0502020202020204" pitchFamily="34" charset="0"/>
                        </a:rPr>
                        <a:t>1</a:t>
                      </a: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-t</a:t>
                      </a:r>
                      <a:r>
                        <a:rPr kumimoji="0" lang="it-IT" altLang="it-IT" sz="1800" b="1" u="none" strike="noStrike" cap="none" normalizeH="0" baseline="-25000" dirty="0">
                          <a:ln>
                            <a:noFill/>
                          </a:ln>
                          <a:solidFill>
                            <a:schemeClr val="tx1">
                              <a:lumMod val="75000"/>
                              <a:lumOff val="25000"/>
                            </a:schemeClr>
                          </a:solidFill>
                          <a:effectLst/>
                          <a:latin typeface="Century Gothic" panose="020B0502020202020204" pitchFamily="34" charset="0"/>
                        </a:rPr>
                        <a:t>0</a:t>
                      </a:r>
                      <a:endParaRPr kumimoji="0" lang="it-IT" altLang="it-IT" sz="1800" b="1" i="0" u="none" strike="noStrike" cap="none" normalizeH="0" baseline="-2500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286065514"/>
                  </a:ext>
                </a:extLst>
              </a:tr>
              <a:tr h="29686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800" u="none" strike="noStrike" cap="none" normalizeH="0" baseline="0">
                          <a:ln>
                            <a:noFill/>
                          </a:ln>
                          <a:effectLst/>
                          <a:latin typeface="Century Gothic" panose="020B0502020202020204" pitchFamily="34" charset="0"/>
                        </a:rPr>
                        <a:t>=</a:t>
                      </a: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 </a:t>
                      </a:r>
                      <a:endParaRPr kumimoji="0" lang="it-IT" altLang="it-IT" sz="18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1623287599"/>
                  </a:ext>
                </a:extLst>
              </a:tr>
              <a:tr h="201613">
                <a:tc vMerge="1">
                  <a:txBody>
                    <a:bodyPr/>
                    <a:lstStyle/>
                    <a:p>
                      <a:endParaRPr lang="it-IT"/>
                    </a:p>
                  </a:txBody>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defTabSz="1042988"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defTabSz="1042988"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800" b="1" u="none" strike="noStrike" cap="none" normalizeH="0" baseline="0" dirty="0">
                          <a:ln>
                            <a:noFill/>
                          </a:ln>
                          <a:solidFill>
                            <a:schemeClr val="tx1">
                              <a:lumMod val="75000"/>
                              <a:lumOff val="25000"/>
                            </a:schemeClr>
                          </a:solidFill>
                          <a:effectLst/>
                          <a:latin typeface="Century Gothic" panose="020B0502020202020204" pitchFamily="34" charset="0"/>
                        </a:rPr>
                        <a:t>Valore aggiunto anno t</a:t>
                      </a:r>
                      <a:r>
                        <a:rPr kumimoji="0" lang="it-IT" altLang="it-IT" sz="1800" b="1" u="none" strike="noStrike" cap="none" normalizeH="0" baseline="-25000" dirty="0">
                          <a:ln>
                            <a:noFill/>
                          </a:ln>
                          <a:solidFill>
                            <a:schemeClr val="tx1">
                              <a:lumMod val="75000"/>
                              <a:lumOff val="25000"/>
                            </a:schemeClr>
                          </a:solidFill>
                          <a:effectLst/>
                          <a:latin typeface="Century Gothic" panose="020B0502020202020204" pitchFamily="34" charset="0"/>
                        </a:rPr>
                        <a:t>0</a:t>
                      </a:r>
                      <a:endParaRPr kumimoji="0" lang="it-IT" altLang="it-IT" sz="1800" b="1" i="0" u="none" strike="noStrike" cap="none" normalizeH="0" baseline="-2500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654279785"/>
                  </a:ext>
                </a:extLst>
              </a:tr>
            </a:tbl>
          </a:graphicData>
        </a:graphic>
      </p:graphicFrame>
      <p:sp>
        <p:nvSpPr>
          <p:cNvPr id="14" name="Text Box 31">
            <a:extLst>
              <a:ext uri="{FF2B5EF4-FFF2-40B4-BE49-F238E27FC236}">
                <a16:creationId xmlns:a16="http://schemas.microsoft.com/office/drawing/2014/main" id="{99D4E2B8-3C83-4D33-B82A-7FD58EFDB1C8}"/>
              </a:ext>
            </a:extLst>
          </p:cNvPr>
          <p:cNvSpPr txBox="1">
            <a:spLocks noChangeArrowheads="1"/>
          </p:cNvSpPr>
          <p:nvPr/>
        </p:nvSpPr>
        <p:spPr bwMode="auto">
          <a:xfrm>
            <a:off x="250825" y="3644900"/>
            <a:ext cx="287972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61938" indent="-2619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90000"/>
              </a:lnSpc>
              <a:spcBef>
                <a:spcPct val="50000"/>
              </a:spcBef>
              <a:buClrTx/>
              <a:buSzTx/>
              <a:buFontTx/>
              <a:buNone/>
            </a:pPr>
            <a:r>
              <a:rPr lang="it-IT" altLang="it-IT" sz="1800" dirty="0">
                <a:solidFill>
                  <a:schemeClr val="tx1"/>
                </a:solidFill>
                <a:latin typeface="Century Gothic" panose="020B0502020202020204" pitchFamily="34" charset="0"/>
                <a:cs typeface="Arial" panose="020B0604020202020204" pitchFamily="34" charset="0"/>
              </a:rPr>
              <a:t>1) </a:t>
            </a:r>
            <a:r>
              <a:rPr lang="it-IT" altLang="it-IT" sz="1800" dirty="0">
                <a:solidFill>
                  <a:schemeClr val="tx1"/>
                </a:solidFill>
                <a:latin typeface="Century Gothic" panose="020B0502020202020204" pitchFamily="34" charset="0"/>
              </a:rPr>
              <a:t>∆</a:t>
            </a:r>
            <a:r>
              <a:rPr lang="it-IT" altLang="it-IT" sz="1800" baseline="30000" dirty="0">
                <a:solidFill>
                  <a:schemeClr val="tx1"/>
                </a:solidFill>
                <a:latin typeface="Century Gothic" panose="020B0502020202020204" pitchFamily="34" charset="0"/>
              </a:rPr>
              <a:t>+</a:t>
            </a:r>
            <a:r>
              <a:rPr lang="it-IT" altLang="it-IT" sz="1800" dirty="0">
                <a:solidFill>
                  <a:schemeClr val="tx1"/>
                </a:solidFill>
                <a:latin typeface="Century Gothic" panose="020B0502020202020204" pitchFamily="34" charset="0"/>
              </a:rPr>
              <a:t> Valore aggiunto &gt; ∆</a:t>
            </a:r>
            <a:r>
              <a:rPr lang="it-IT" altLang="it-IT" sz="1800" baseline="30000" dirty="0">
                <a:solidFill>
                  <a:schemeClr val="tx1"/>
                </a:solidFill>
                <a:latin typeface="Century Gothic" panose="020B0502020202020204" pitchFamily="34" charset="0"/>
              </a:rPr>
              <a:t>+</a:t>
            </a:r>
            <a:r>
              <a:rPr lang="it-IT" altLang="it-IT" sz="1800" dirty="0">
                <a:solidFill>
                  <a:schemeClr val="tx1"/>
                </a:solidFill>
                <a:latin typeface="Century Gothic" panose="020B0502020202020204" pitchFamily="34" charset="0"/>
              </a:rPr>
              <a:t> Vendite</a:t>
            </a:r>
          </a:p>
        </p:txBody>
      </p:sp>
      <p:sp>
        <p:nvSpPr>
          <p:cNvPr id="18" name="Text Box 32">
            <a:extLst>
              <a:ext uri="{FF2B5EF4-FFF2-40B4-BE49-F238E27FC236}">
                <a16:creationId xmlns:a16="http://schemas.microsoft.com/office/drawing/2014/main" id="{EBD2D4CA-751D-4C75-BCF6-B7A3C58BDA1E}"/>
              </a:ext>
            </a:extLst>
          </p:cNvPr>
          <p:cNvSpPr txBox="1">
            <a:spLocks noChangeArrowheads="1"/>
          </p:cNvSpPr>
          <p:nvPr/>
        </p:nvSpPr>
        <p:spPr bwMode="auto">
          <a:xfrm>
            <a:off x="4068763" y="3571875"/>
            <a:ext cx="4751387" cy="674031"/>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90000"/>
              </a:lnSpc>
              <a:spcBef>
                <a:spcPct val="50000"/>
              </a:spcBef>
              <a:buClrTx/>
              <a:buSzTx/>
              <a:buFontTx/>
              <a:buNone/>
            </a:pPr>
            <a:r>
              <a:rPr lang="it-IT" altLang="it-IT" sz="1400" dirty="0">
                <a:solidFill>
                  <a:schemeClr val="tx1"/>
                </a:solidFill>
                <a:latin typeface="Century Gothic" panose="020B0502020202020204" pitchFamily="34" charset="0"/>
                <a:cs typeface="Arial" panose="020B0604020202020204" pitchFamily="34" charset="0"/>
              </a:rPr>
              <a:t>L’azienda è in espansione e riesce a trattenere una quota maggiore di risorse per remunerare i fattori produttivi</a:t>
            </a:r>
            <a:endParaRPr lang="it-IT" altLang="it-IT" sz="1400" dirty="0">
              <a:solidFill>
                <a:schemeClr val="tx1"/>
              </a:solidFill>
              <a:latin typeface="Century Gothic" panose="020B0502020202020204" pitchFamily="34" charset="0"/>
            </a:endParaRPr>
          </a:p>
        </p:txBody>
      </p:sp>
      <p:sp>
        <p:nvSpPr>
          <p:cNvPr id="19" name="AutoShape 33">
            <a:extLst>
              <a:ext uri="{FF2B5EF4-FFF2-40B4-BE49-F238E27FC236}">
                <a16:creationId xmlns:a16="http://schemas.microsoft.com/office/drawing/2014/main" id="{B08F780C-41D2-4C8D-8283-F817E49283D5}"/>
              </a:ext>
            </a:extLst>
          </p:cNvPr>
          <p:cNvSpPr>
            <a:spLocks noChangeArrowheads="1"/>
          </p:cNvSpPr>
          <p:nvPr/>
        </p:nvSpPr>
        <p:spPr bwMode="auto">
          <a:xfrm>
            <a:off x="3348038" y="3860800"/>
            <a:ext cx="504825" cy="215900"/>
          </a:xfrm>
          <a:prstGeom prst="rightArrow">
            <a:avLst>
              <a:gd name="adj1" fmla="val 50000"/>
              <a:gd name="adj2" fmla="val 58456"/>
            </a:avLst>
          </a:prstGeom>
          <a:solidFill>
            <a:schemeClr val="accent2"/>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sp>
        <p:nvSpPr>
          <p:cNvPr id="20" name="Text Box 34">
            <a:extLst>
              <a:ext uri="{FF2B5EF4-FFF2-40B4-BE49-F238E27FC236}">
                <a16:creationId xmlns:a16="http://schemas.microsoft.com/office/drawing/2014/main" id="{B8D4120B-2EEB-4E16-9626-063A17B2EE88}"/>
              </a:ext>
            </a:extLst>
          </p:cNvPr>
          <p:cNvSpPr txBox="1">
            <a:spLocks noChangeArrowheads="1"/>
          </p:cNvSpPr>
          <p:nvPr/>
        </p:nvSpPr>
        <p:spPr bwMode="auto">
          <a:xfrm>
            <a:off x="250825" y="908050"/>
            <a:ext cx="828040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90000"/>
              </a:lnSpc>
              <a:spcBef>
                <a:spcPct val="50000"/>
              </a:spcBef>
              <a:buClrTx/>
              <a:buSzTx/>
              <a:buFontTx/>
              <a:buNone/>
            </a:pPr>
            <a:r>
              <a:rPr lang="it-IT" altLang="it-IT" sz="1800">
                <a:solidFill>
                  <a:schemeClr val="tx1"/>
                </a:solidFill>
                <a:latin typeface="Century Gothic" panose="020B0502020202020204" pitchFamily="34" charset="0"/>
                <a:cs typeface="Arial" panose="020B0604020202020204" pitchFamily="34" charset="0"/>
              </a:rPr>
              <a:t>I principali indici per la comparazione con i concorrenti sono:</a:t>
            </a:r>
          </a:p>
        </p:txBody>
      </p:sp>
      <p:sp>
        <p:nvSpPr>
          <p:cNvPr id="21" name="Text Box 35">
            <a:extLst>
              <a:ext uri="{FF2B5EF4-FFF2-40B4-BE49-F238E27FC236}">
                <a16:creationId xmlns:a16="http://schemas.microsoft.com/office/drawing/2014/main" id="{9F5266D9-FE1D-41CC-A733-3FC9C3DBC01D}"/>
              </a:ext>
            </a:extLst>
          </p:cNvPr>
          <p:cNvSpPr txBox="1">
            <a:spLocks noChangeArrowheads="1"/>
          </p:cNvSpPr>
          <p:nvPr/>
        </p:nvSpPr>
        <p:spPr bwMode="auto">
          <a:xfrm>
            <a:off x="252413" y="4587875"/>
            <a:ext cx="287972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90000"/>
              </a:lnSpc>
              <a:spcBef>
                <a:spcPct val="50000"/>
              </a:spcBef>
              <a:buClrTx/>
              <a:buSzTx/>
              <a:buFontTx/>
              <a:buNone/>
            </a:pPr>
            <a:r>
              <a:rPr lang="it-IT" altLang="it-IT" sz="1800">
                <a:solidFill>
                  <a:schemeClr val="tx1"/>
                </a:solidFill>
                <a:latin typeface="Century Gothic" panose="020B0502020202020204" pitchFamily="34" charset="0"/>
                <a:cs typeface="Arial" panose="020B0604020202020204" pitchFamily="34" charset="0"/>
              </a:rPr>
              <a:t>2) </a:t>
            </a:r>
            <a:r>
              <a:rPr lang="it-IT" altLang="it-IT" sz="1800">
                <a:solidFill>
                  <a:schemeClr val="tx1"/>
                </a:solidFill>
                <a:latin typeface="Century Gothic" panose="020B0502020202020204" pitchFamily="34" charset="0"/>
              </a:rPr>
              <a:t>∆</a:t>
            </a:r>
            <a:r>
              <a:rPr lang="it-IT" altLang="it-IT" sz="1800" baseline="30000">
                <a:solidFill>
                  <a:schemeClr val="tx1"/>
                </a:solidFill>
                <a:latin typeface="Century Gothic" panose="020B0502020202020204" pitchFamily="34" charset="0"/>
              </a:rPr>
              <a:t>+</a:t>
            </a:r>
            <a:r>
              <a:rPr lang="it-IT" altLang="it-IT" sz="1800">
                <a:solidFill>
                  <a:schemeClr val="tx1"/>
                </a:solidFill>
                <a:latin typeface="Century Gothic" panose="020B0502020202020204" pitchFamily="34" charset="0"/>
              </a:rPr>
              <a:t> Vendite mentre ∆</a:t>
            </a:r>
            <a:r>
              <a:rPr lang="it-IT" altLang="it-IT" sz="1800" baseline="30000">
                <a:solidFill>
                  <a:schemeClr val="tx1"/>
                </a:solidFill>
                <a:latin typeface="Century Gothic" panose="020B0502020202020204" pitchFamily="34" charset="0"/>
              </a:rPr>
              <a:t>-</a:t>
            </a:r>
            <a:r>
              <a:rPr lang="it-IT" altLang="it-IT" sz="1800">
                <a:solidFill>
                  <a:schemeClr val="tx1"/>
                </a:solidFill>
                <a:latin typeface="Century Gothic" panose="020B0502020202020204" pitchFamily="34" charset="0"/>
              </a:rPr>
              <a:t> Valore aggiunto</a:t>
            </a:r>
            <a:r>
              <a:rPr lang="it-IT" altLang="it-IT" sz="1800">
                <a:latin typeface="Century Gothic" panose="020B0502020202020204" pitchFamily="34" charset="0"/>
              </a:rPr>
              <a:t> </a:t>
            </a:r>
          </a:p>
        </p:txBody>
      </p:sp>
      <p:sp>
        <p:nvSpPr>
          <p:cNvPr id="22" name="AutoShape 36">
            <a:extLst>
              <a:ext uri="{FF2B5EF4-FFF2-40B4-BE49-F238E27FC236}">
                <a16:creationId xmlns:a16="http://schemas.microsoft.com/office/drawing/2014/main" id="{FC7E8145-1FA6-4472-A790-F413E4A42B65}"/>
              </a:ext>
            </a:extLst>
          </p:cNvPr>
          <p:cNvSpPr>
            <a:spLocks noChangeArrowheads="1"/>
          </p:cNvSpPr>
          <p:nvPr/>
        </p:nvSpPr>
        <p:spPr bwMode="auto">
          <a:xfrm>
            <a:off x="3348038" y="4797425"/>
            <a:ext cx="504825" cy="215900"/>
          </a:xfrm>
          <a:prstGeom prst="rightArrow">
            <a:avLst>
              <a:gd name="adj1" fmla="val 50000"/>
              <a:gd name="adj2" fmla="val 58456"/>
            </a:avLst>
          </a:prstGeom>
          <a:solidFill>
            <a:schemeClr val="accent2"/>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sp>
        <p:nvSpPr>
          <p:cNvPr id="23" name="Text Box 37">
            <a:extLst>
              <a:ext uri="{FF2B5EF4-FFF2-40B4-BE49-F238E27FC236}">
                <a16:creationId xmlns:a16="http://schemas.microsoft.com/office/drawing/2014/main" id="{6DC142A3-93DC-41F7-A501-659C7C867053}"/>
              </a:ext>
            </a:extLst>
          </p:cNvPr>
          <p:cNvSpPr txBox="1">
            <a:spLocks noChangeArrowheads="1"/>
          </p:cNvSpPr>
          <p:nvPr/>
        </p:nvSpPr>
        <p:spPr bwMode="auto">
          <a:xfrm>
            <a:off x="4067175" y="4437063"/>
            <a:ext cx="4752975" cy="975652"/>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174625" indent="-174625"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95000"/>
              </a:lnSpc>
              <a:spcBef>
                <a:spcPct val="15000"/>
              </a:spcBef>
              <a:buClrTx/>
              <a:buSzTx/>
              <a:buFontTx/>
              <a:buChar char="•"/>
            </a:pPr>
            <a:r>
              <a:rPr lang="it-IT" altLang="it-IT" sz="1400">
                <a:solidFill>
                  <a:schemeClr val="tx1"/>
                </a:solidFill>
                <a:latin typeface="Century Gothic" panose="020B0502020202020204" pitchFamily="34" charset="0"/>
              </a:rPr>
              <a:t>Diminuisce l’efficienza aziendale</a:t>
            </a:r>
          </a:p>
          <a:p>
            <a:pPr algn="just" eaLnBrk="1" hangingPunct="1">
              <a:lnSpc>
                <a:spcPct val="95000"/>
              </a:lnSpc>
              <a:spcBef>
                <a:spcPct val="15000"/>
              </a:spcBef>
              <a:buClrTx/>
              <a:buSzTx/>
              <a:buFontTx/>
              <a:buChar char="•"/>
            </a:pPr>
            <a:r>
              <a:rPr lang="it-IT" altLang="it-IT" sz="1400">
                <a:solidFill>
                  <a:schemeClr val="tx1"/>
                </a:solidFill>
                <a:latin typeface="Century Gothic" panose="020B0502020202020204" pitchFamily="34" charset="0"/>
              </a:rPr>
              <a:t>Sostituzione di beni prodotti internamente con altri commercializzati</a:t>
            </a:r>
          </a:p>
          <a:p>
            <a:pPr algn="just" eaLnBrk="1" hangingPunct="1">
              <a:lnSpc>
                <a:spcPct val="95000"/>
              </a:lnSpc>
              <a:spcBef>
                <a:spcPct val="15000"/>
              </a:spcBef>
              <a:buClrTx/>
              <a:buSzTx/>
              <a:buFontTx/>
              <a:buChar char="•"/>
            </a:pPr>
            <a:r>
              <a:rPr lang="it-IT" altLang="it-IT" sz="1400">
                <a:solidFill>
                  <a:schemeClr val="tx1"/>
                </a:solidFill>
                <a:latin typeface="Century Gothic" panose="020B0502020202020204" pitchFamily="34" charset="0"/>
              </a:rPr>
              <a:t>…</a:t>
            </a:r>
          </a:p>
        </p:txBody>
      </p:sp>
      <p:sp>
        <p:nvSpPr>
          <p:cNvPr id="24" name="Text Box 38">
            <a:extLst>
              <a:ext uri="{FF2B5EF4-FFF2-40B4-BE49-F238E27FC236}">
                <a16:creationId xmlns:a16="http://schemas.microsoft.com/office/drawing/2014/main" id="{5069B358-2481-4CE3-9647-36BE48226F48}"/>
              </a:ext>
            </a:extLst>
          </p:cNvPr>
          <p:cNvSpPr txBox="1">
            <a:spLocks noChangeArrowheads="1"/>
          </p:cNvSpPr>
          <p:nvPr/>
        </p:nvSpPr>
        <p:spPr bwMode="auto">
          <a:xfrm>
            <a:off x="250825" y="5595938"/>
            <a:ext cx="287972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61938" indent="-2619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90000"/>
              </a:lnSpc>
              <a:spcBef>
                <a:spcPct val="50000"/>
              </a:spcBef>
              <a:buClrTx/>
              <a:buSzTx/>
              <a:buFontTx/>
              <a:buNone/>
            </a:pPr>
            <a:r>
              <a:rPr lang="it-IT" altLang="it-IT" sz="1800">
                <a:solidFill>
                  <a:schemeClr val="tx1"/>
                </a:solidFill>
                <a:latin typeface="Century Gothic" panose="020B0502020202020204" pitchFamily="34" charset="0"/>
                <a:cs typeface="Arial" panose="020B0604020202020204" pitchFamily="34" charset="0"/>
              </a:rPr>
              <a:t>3) </a:t>
            </a:r>
            <a:r>
              <a:rPr lang="it-IT" altLang="it-IT" sz="1800">
                <a:solidFill>
                  <a:schemeClr val="tx1"/>
                </a:solidFill>
                <a:latin typeface="Century Gothic" panose="020B0502020202020204" pitchFamily="34" charset="0"/>
              </a:rPr>
              <a:t>∆</a:t>
            </a:r>
            <a:r>
              <a:rPr lang="it-IT" altLang="it-IT" sz="1800" baseline="30000">
                <a:solidFill>
                  <a:schemeClr val="tx1"/>
                </a:solidFill>
                <a:latin typeface="Century Gothic" panose="020B0502020202020204" pitchFamily="34" charset="0"/>
              </a:rPr>
              <a:t>-</a:t>
            </a:r>
            <a:r>
              <a:rPr lang="it-IT" altLang="it-IT" sz="1800">
                <a:solidFill>
                  <a:schemeClr val="tx1"/>
                </a:solidFill>
                <a:latin typeface="Century Gothic" panose="020B0502020202020204" pitchFamily="34" charset="0"/>
              </a:rPr>
              <a:t> Vendite mentre ∆</a:t>
            </a:r>
            <a:r>
              <a:rPr lang="it-IT" altLang="it-IT" sz="1800" baseline="30000">
                <a:solidFill>
                  <a:schemeClr val="tx1"/>
                </a:solidFill>
                <a:latin typeface="Century Gothic" panose="020B0502020202020204" pitchFamily="34" charset="0"/>
              </a:rPr>
              <a:t>+</a:t>
            </a:r>
            <a:r>
              <a:rPr lang="it-IT" altLang="it-IT" sz="1800">
                <a:solidFill>
                  <a:schemeClr val="tx1"/>
                </a:solidFill>
                <a:latin typeface="Century Gothic" panose="020B0502020202020204" pitchFamily="34" charset="0"/>
              </a:rPr>
              <a:t> Valore aggiunto</a:t>
            </a:r>
            <a:r>
              <a:rPr lang="it-IT" altLang="it-IT" sz="1800">
                <a:latin typeface="Century Gothic" panose="020B0502020202020204" pitchFamily="34" charset="0"/>
              </a:rPr>
              <a:t> </a:t>
            </a:r>
          </a:p>
        </p:txBody>
      </p:sp>
      <p:sp>
        <p:nvSpPr>
          <p:cNvPr id="25" name="AutoShape 39">
            <a:extLst>
              <a:ext uri="{FF2B5EF4-FFF2-40B4-BE49-F238E27FC236}">
                <a16:creationId xmlns:a16="http://schemas.microsoft.com/office/drawing/2014/main" id="{8D7F7E72-FCDF-4B21-ABA1-EB60F5272270}"/>
              </a:ext>
            </a:extLst>
          </p:cNvPr>
          <p:cNvSpPr>
            <a:spLocks noChangeArrowheads="1"/>
          </p:cNvSpPr>
          <p:nvPr/>
        </p:nvSpPr>
        <p:spPr bwMode="auto">
          <a:xfrm>
            <a:off x="3346450" y="5805488"/>
            <a:ext cx="504825" cy="215900"/>
          </a:xfrm>
          <a:prstGeom prst="rightArrow">
            <a:avLst>
              <a:gd name="adj1" fmla="val 50000"/>
              <a:gd name="adj2" fmla="val 58456"/>
            </a:avLst>
          </a:prstGeom>
          <a:solidFill>
            <a:schemeClr val="accent2"/>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600">
              <a:latin typeface="Century Gothic" panose="020B0502020202020204" pitchFamily="34" charset="0"/>
            </a:endParaRPr>
          </a:p>
        </p:txBody>
      </p:sp>
      <p:sp>
        <p:nvSpPr>
          <p:cNvPr id="26" name="Text Box 40">
            <a:extLst>
              <a:ext uri="{FF2B5EF4-FFF2-40B4-BE49-F238E27FC236}">
                <a16:creationId xmlns:a16="http://schemas.microsoft.com/office/drawing/2014/main" id="{3D657C3C-59DD-45DE-94F5-CBA68D97BE8F}"/>
              </a:ext>
            </a:extLst>
          </p:cNvPr>
          <p:cNvSpPr txBox="1">
            <a:spLocks noChangeArrowheads="1"/>
          </p:cNvSpPr>
          <p:nvPr/>
        </p:nvSpPr>
        <p:spPr bwMode="auto">
          <a:xfrm>
            <a:off x="4067175" y="5661025"/>
            <a:ext cx="4752975" cy="533992"/>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174625" indent="-174625"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95000"/>
              </a:lnSpc>
              <a:spcBef>
                <a:spcPct val="15000"/>
              </a:spcBef>
              <a:buClrTx/>
              <a:buSzTx/>
              <a:buFontTx/>
              <a:buChar char="•"/>
            </a:pPr>
            <a:r>
              <a:rPr lang="it-IT" altLang="it-IT" sz="1400">
                <a:solidFill>
                  <a:schemeClr val="tx1"/>
                </a:solidFill>
                <a:latin typeface="Century Gothic" panose="020B0502020202020204" pitchFamily="34" charset="0"/>
              </a:rPr>
              <a:t>Lancio di nuovi prodotti</a:t>
            </a:r>
          </a:p>
          <a:p>
            <a:pPr algn="just" eaLnBrk="1" hangingPunct="1">
              <a:lnSpc>
                <a:spcPct val="95000"/>
              </a:lnSpc>
              <a:spcBef>
                <a:spcPct val="15000"/>
              </a:spcBef>
              <a:buClrTx/>
              <a:buSzTx/>
              <a:buFontTx/>
              <a:buChar char="•"/>
            </a:pPr>
            <a:r>
              <a:rPr lang="it-IT" altLang="it-IT" sz="1400">
                <a:solidFill>
                  <a:schemeClr val="tx1"/>
                </a:solidFill>
                <a:latin typeface="Century Gothic" panose="020B0502020202020204" pitchFamily="34" charset="0"/>
              </a:rPr>
              <a:t>…</a:t>
            </a:r>
          </a:p>
        </p:txBody>
      </p:sp>
    </p:spTree>
    <p:extLst>
      <p:ext uri="{BB962C8B-B14F-4D97-AF65-F5344CB8AC3E}">
        <p14:creationId xmlns:p14="http://schemas.microsoft.com/office/powerpoint/2010/main" val="1394988409"/>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Misurare lo sviluppo con gli indicatori</a:t>
            </a:r>
          </a:p>
        </p:txBody>
      </p:sp>
      <p:sp>
        <p:nvSpPr>
          <p:cNvPr id="27" name="Text Box 4">
            <a:extLst>
              <a:ext uri="{FF2B5EF4-FFF2-40B4-BE49-F238E27FC236}">
                <a16:creationId xmlns:a16="http://schemas.microsoft.com/office/drawing/2014/main" id="{E840B531-6BA6-4F02-A955-50E918534019}"/>
              </a:ext>
            </a:extLst>
          </p:cNvPr>
          <p:cNvSpPr txBox="1">
            <a:spLocks noChangeArrowheads="1"/>
          </p:cNvSpPr>
          <p:nvPr/>
        </p:nvSpPr>
        <p:spPr bwMode="auto">
          <a:xfrm>
            <a:off x="250825" y="849183"/>
            <a:ext cx="8280400" cy="219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3538" indent="-363538"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90000"/>
              </a:lnSpc>
              <a:spcBef>
                <a:spcPct val="50000"/>
              </a:spcBef>
              <a:buClrTx/>
              <a:buSzTx/>
              <a:buFontTx/>
              <a:buNone/>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Lo sviluppo lungo un arco di tempo formato da n periodi può essere misurato dal:</a:t>
            </a:r>
          </a:p>
          <a:p>
            <a:pPr algn="just" eaLnBrk="1" hangingPunct="1">
              <a:lnSpc>
                <a:spcPct val="90000"/>
              </a:lnSpc>
              <a:spcBef>
                <a:spcPct val="50000"/>
              </a:spcBef>
              <a:buClrTx/>
              <a:buSzTx/>
              <a:buFontTx/>
              <a:buChar char="•"/>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tasso puntuale di crescita annuale</a:t>
            </a:r>
          </a:p>
          <a:p>
            <a:pPr algn="just" eaLnBrk="1" hangingPunct="1">
              <a:lnSpc>
                <a:spcPct val="90000"/>
              </a:lnSpc>
              <a:spcBef>
                <a:spcPct val="50000"/>
              </a:spcBef>
              <a:buClrTx/>
              <a:buSzTx/>
              <a:buFontTx/>
              <a:buChar char="•"/>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tasso di crescita totale</a:t>
            </a:r>
          </a:p>
          <a:p>
            <a:pPr algn="just" eaLnBrk="1" hangingPunct="1">
              <a:lnSpc>
                <a:spcPct val="90000"/>
              </a:lnSpc>
              <a:spcBef>
                <a:spcPct val="50000"/>
              </a:spcBef>
              <a:buClrTx/>
              <a:buSzTx/>
              <a:buFontTx/>
              <a:buChar char="•"/>
            </a:pP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tasso di crescita annuale composto (</a:t>
            </a:r>
            <a:r>
              <a:rPr lang="it-IT" altLang="it-IT" sz="2000" dirty="0">
                <a:solidFill>
                  <a:schemeClr val="accent2"/>
                </a:solidFill>
                <a:latin typeface="Century Gothic" panose="020B0502020202020204" pitchFamily="34" charset="0"/>
                <a:cs typeface="Arial" panose="020B0604020202020204" pitchFamily="34" charset="0"/>
              </a:rPr>
              <a:t>CAGR-Compound </a:t>
            </a:r>
            <a:r>
              <a:rPr lang="it-IT" altLang="it-IT" sz="2000" dirty="0" err="1">
                <a:solidFill>
                  <a:schemeClr val="accent2"/>
                </a:solidFill>
                <a:latin typeface="Century Gothic" panose="020B0502020202020204" pitchFamily="34" charset="0"/>
                <a:cs typeface="Arial" panose="020B0604020202020204" pitchFamily="34" charset="0"/>
              </a:rPr>
              <a:t>Annual</a:t>
            </a:r>
            <a:r>
              <a:rPr lang="it-IT" altLang="it-IT" sz="2000" dirty="0">
                <a:solidFill>
                  <a:schemeClr val="accent2"/>
                </a:solidFill>
                <a:latin typeface="Century Gothic" panose="020B0502020202020204" pitchFamily="34" charset="0"/>
                <a:cs typeface="Arial" panose="020B0604020202020204" pitchFamily="34" charset="0"/>
              </a:rPr>
              <a:t> </a:t>
            </a:r>
            <a:r>
              <a:rPr lang="it-IT" altLang="it-IT" sz="2000" dirty="0" err="1">
                <a:solidFill>
                  <a:schemeClr val="accent2"/>
                </a:solidFill>
                <a:latin typeface="Century Gothic" panose="020B0502020202020204" pitchFamily="34" charset="0"/>
                <a:cs typeface="Arial" panose="020B0604020202020204" pitchFamily="34" charset="0"/>
              </a:rPr>
              <a:t>Growth</a:t>
            </a:r>
            <a:r>
              <a:rPr lang="it-IT" altLang="it-IT" sz="2000" dirty="0">
                <a:solidFill>
                  <a:schemeClr val="accent2"/>
                </a:solidFill>
                <a:latin typeface="Century Gothic" panose="020B0502020202020204" pitchFamily="34" charset="0"/>
                <a:cs typeface="Arial" panose="020B0604020202020204" pitchFamily="34" charset="0"/>
              </a:rPr>
              <a:t> Rate</a:t>
            </a:r>
            <a:r>
              <a:rPr lang="it-IT" altLang="it-IT" sz="2000" dirty="0">
                <a:solidFill>
                  <a:schemeClr val="tx1">
                    <a:lumMod val="75000"/>
                    <a:lumOff val="25000"/>
                  </a:schemeClr>
                </a:solidFill>
                <a:latin typeface="Century Gothic" panose="020B0502020202020204" pitchFamily="34" charset="0"/>
                <a:cs typeface="Arial" panose="020B0604020202020204" pitchFamily="34" charset="0"/>
              </a:rPr>
              <a:t>).</a:t>
            </a:r>
          </a:p>
        </p:txBody>
      </p:sp>
      <p:sp>
        <p:nvSpPr>
          <p:cNvPr id="28" name="Text Box 5">
            <a:extLst>
              <a:ext uri="{FF2B5EF4-FFF2-40B4-BE49-F238E27FC236}">
                <a16:creationId xmlns:a16="http://schemas.microsoft.com/office/drawing/2014/main" id="{D5A8E209-AE54-4C8F-9928-9BBA554208DA}"/>
              </a:ext>
            </a:extLst>
          </p:cNvPr>
          <p:cNvSpPr txBox="1">
            <a:spLocks noChangeArrowheads="1"/>
          </p:cNvSpPr>
          <p:nvPr/>
        </p:nvSpPr>
        <p:spPr bwMode="auto">
          <a:xfrm>
            <a:off x="250825" y="3516313"/>
            <a:ext cx="8424863" cy="2862322"/>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1">
            <a:schemeClr val="accent6"/>
          </a:lnRef>
          <a:fillRef idx="2">
            <a:schemeClr val="accent6"/>
          </a:fillRef>
          <a:effectRef idx="1">
            <a:schemeClr val="accent6"/>
          </a:effectRef>
          <a:fontRef idx="minor">
            <a:schemeClr val="dk1"/>
          </a:fontRef>
        </p:style>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100000"/>
              </a:lnSpc>
              <a:spcBef>
                <a:spcPct val="50000"/>
              </a:spcBef>
              <a:buClrTx/>
              <a:buSzTx/>
              <a:buFontTx/>
              <a:buNone/>
            </a:pPr>
            <a:r>
              <a:rPr lang="it-IT" altLang="it-IT" sz="2000" b="1" dirty="0">
                <a:solidFill>
                  <a:schemeClr val="tx1">
                    <a:lumMod val="75000"/>
                    <a:lumOff val="25000"/>
                  </a:schemeClr>
                </a:solidFill>
                <a:latin typeface="Century Gothic" panose="020B0502020202020204" pitchFamily="34" charset="0"/>
              </a:rPr>
              <a:t>Il CAGR (Compound </a:t>
            </a:r>
            <a:r>
              <a:rPr lang="it-IT" altLang="it-IT" sz="2000" b="1" dirty="0" err="1">
                <a:solidFill>
                  <a:schemeClr val="tx1">
                    <a:lumMod val="75000"/>
                    <a:lumOff val="25000"/>
                  </a:schemeClr>
                </a:solidFill>
                <a:latin typeface="Century Gothic" panose="020B0502020202020204" pitchFamily="34" charset="0"/>
              </a:rPr>
              <a:t>Annual</a:t>
            </a:r>
            <a:r>
              <a:rPr lang="it-IT" altLang="it-IT" sz="2000" b="1" dirty="0">
                <a:solidFill>
                  <a:schemeClr val="tx1">
                    <a:lumMod val="75000"/>
                    <a:lumOff val="25000"/>
                  </a:schemeClr>
                </a:solidFill>
                <a:latin typeface="Century Gothic" panose="020B0502020202020204" pitchFamily="34" charset="0"/>
              </a:rPr>
              <a:t> </a:t>
            </a:r>
            <a:r>
              <a:rPr lang="it-IT" altLang="it-IT" sz="2000" b="1" dirty="0" err="1">
                <a:solidFill>
                  <a:schemeClr val="tx1">
                    <a:lumMod val="75000"/>
                    <a:lumOff val="25000"/>
                  </a:schemeClr>
                </a:solidFill>
                <a:latin typeface="Century Gothic" panose="020B0502020202020204" pitchFamily="34" charset="0"/>
              </a:rPr>
              <a:t>Growth</a:t>
            </a:r>
            <a:r>
              <a:rPr lang="it-IT" altLang="it-IT" sz="2000" b="1" dirty="0">
                <a:solidFill>
                  <a:schemeClr val="tx1">
                    <a:lumMod val="75000"/>
                    <a:lumOff val="25000"/>
                  </a:schemeClr>
                </a:solidFill>
                <a:latin typeface="Century Gothic" panose="020B0502020202020204" pitchFamily="34" charset="0"/>
              </a:rPr>
              <a:t> Rate) </a:t>
            </a:r>
            <a:r>
              <a:rPr lang="it-IT" altLang="it-IT" sz="2000" dirty="0">
                <a:solidFill>
                  <a:schemeClr val="tx1">
                    <a:lumMod val="75000"/>
                    <a:lumOff val="25000"/>
                  </a:schemeClr>
                </a:solidFill>
                <a:latin typeface="Century Gothic" panose="020B0502020202020204" pitchFamily="34" charset="0"/>
              </a:rPr>
              <a:t>rappresenta il tasso di crescita medio di un certo valore in un dato arco di tempo. L’ipotesi che sottende a questo concetto è che, a prescindere da quali siano state le oscillazioni nella crescita del Capitale, tra il periodo T1 e il periodo Tn, considerati N-1 periodi di capitalizzazione, si sia avuto un certo tasso di crescita medio. Usando questo tasso medio per ogni singolo periodo di capitalizzazione, il Capitale al tempo T1 giungerà a eguagliare il Montante al tempo Tn. </a:t>
            </a:r>
          </a:p>
        </p:txBody>
      </p:sp>
    </p:spTree>
    <p:extLst>
      <p:ext uri="{BB962C8B-B14F-4D97-AF65-F5344CB8AC3E}">
        <p14:creationId xmlns:p14="http://schemas.microsoft.com/office/powerpoint/2010/main" val="3710595154"/>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Misurare lo sviluppo con gli indicatori</a:t>
            </a:r>
          </a:p>
        </p:txBody>
      </p:sp>
      <p:graphicFrame>
        <p:nvGraphicFramePr>
          <p:cNvPr id="8" name="Group 142">
            <a:extLst>
              <a:ext uri="{FF2B5EF4-FFF2-40B4-BE49-F238E27FC236}">
                <a16:creationId xmlns:a16="http://schemas.microsoft.com/office/drawing/2014/main" id="{081AE739-531C-43A4-9EB7-5234A6987339}"/>
              </a:ext>
            </a:extLst>
          </p:cNvPr>
          <p:cNvGraphicFramePr>
            <a:graphicFrameLocks noGrp="1"/>
          </p:cNvGraphicFramePr>
          <p:nvPr>
            <p:extLst>
              <p:ext uri="{D42A27DB-BD31-4B8C-83A1-F6EECF244321}">
                <p14:modId xmlns:p14="http://schemas.microsoft.com/office/powerpoint/2010/main" val="3630986187"/>
              </p:ext>
            </p:extLst>
          </p:nvPr>
        </p:nvGraphicFramePr>
        <p:xfrm>
          <a:off x="468313" y="3213100"/>
          <a:ext cx="8496300" cy="1185547"/>
        </p:xfrm>
        <a:graphic>
          <a:graphicData uri="http://schemas.openxmlformats.org/drawingml/2006/table">
            <a:tbl>
              <a:tblPr bandRow="1">
                <a:tableStyleId>{775DCB02-9BB8-47FD-8907-85C794F793BA}</a:tableStyleId>
              </a:tblPr>
              <a:tblGrid>
                <a:gridCol w="2305050">
                  <a:extLst>
                    <a:ext uri="{9D8B030D-6E8A-4147-A177-3AD203B41FA5}">
                      <a16:colId xmlns:a16="http://schemas.microsoft.com/office/drawing/2014/main" val="3168499994"/>
                    </a:ext>
                  </a:extLst>
                </a:gridCol>
                <a:gridCol w="1222375">
                  <a:extLst>
                    <a:ext uri="{9D8B030D-6E8A-4147-A177-3AD203B41FA5}">
                      <a16:colId xmlns:a16="http://schemas.microsoft.com/office/drawing/2014/main" val="469908779"/>
                    </a:ext>
                  </a:extLst>
                </a:gridCol>
                <a:gridCol w="1223962">
                  <a:extLst>
                    <a:ext uri="{9D8B030D-6E8A-4147-A177-3AD203B41FA5}">
                      <a16:colId xmlns:a16="http://schemas.microsoft.com/office/drawing/2014/main" val="3708418087"/>
                    </a:ext>
                  </a:extLst>
                </a:gridCol>
                <a:gridCol w="1296988">
                  <a:extLst>
                    <a:ext uri="{9D8B030D-6E8A-4147-A177-3AD203B41FA5}">
                      <a16:colId xmlns:a16="http://schemas.microsoft.com/office/drawing/2014/main" val="362967497"/>
                    </a:ext>
                  </a:extLst>
                </a:gridCol>
                <a:gridCol w="1223962">
                  <a:extLst>
                    <a:ext uri="{9D8B030D-6E8A-4147-A177-3AD203B41FA5}">
                      <a16:colId xmlns:a16="http://schemas.microsoft.com/office/drawing/2014/main" val="3503213085"/>
                    </a:ext>
                  </a:extLst>
                </a:gridCol>
                <a:gridCol w="1223963">
                  <a:extLst>
                    <a:ext uri="{9D8B030D-6E8A-4147-A177-3AD203B41FA5}">
                      <a16:colId xmlns:a16="http://schemas.microsoft.com/office/drawing/2014/main" val="3146580317"/>
                    </a:ext>
                  </a:extLst>
                </a:gridCol>
              </a:tblGrid>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Capitale </a:t>
                      </a:r>
                      <a:r>
                        <a:rPr kumimoji="0" lang="en-GB" altLang="it-IT" sz="1400" u="none" strike="noStrike" cap="none" normalizeH="0" baseline="0" dirty="0" err="1">
                          <a:ln>
                            <a:noFill/>
                          </a:ln>
                          <a:effectLst/>
                          <a:latin typeface="Century Gothic" panose="020B0502020202020204" pitchFamily="34" charset="0"/>
                        </a:rPr>
                        <a:t>investito</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 1.000.000,00 </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 1.250.000,00 </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 1.500.000,00 </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1.750.000,00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1.000.000,00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extLst>
                  <a:ext uri="{0D108BD9-81ED-4DB2-BD59-A6C34878D82A}">
                    <a16:rowId xmlns:a16="http://schemas.microsoft.com/office/drawing/2014/main" val="573391913"/>
                  </a:ext>
                </a:extLst>
              </a:tr>
              <a:tr h="3159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Tasso crescita annuale</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25,0%</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20,0%</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16,7%</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-42,9%</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extLst>
                  <a:ext uri="{0D108BD9-81ED-4DB2-BD59-A6C34878D82A}">
                    <a16:rowId xmlns:a16="http://schemas.microsoft.com/office/drawing/2014/main" val="1278984911"/>
                  </a:ext>
                </a:extLst>
              </a:tr>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Tasso di crescita totale</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 </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0,0%</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extLst>
                  <a:ext uri="{0D108BD9-81ED-4DB2-BD59-A6C34878D82A}">
                    <a16:rowId xmlns:a16="http://schemas.microsoft.com/office/drawing/2014/main" val="2360360008"/>
                  </a:ext>
                </a:extLst>
              </a:tr>
              <a:tr h="180975">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CAGR</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0,0%</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extLst>
                  <a:ext uri="{0D108BD9-81ED-4DB2-BD59-A6C34878D82A}">
                    <a16:rowId xmlns:a16="http://schemas.microsoft.com/office/drawing/2014/main" val="3922321026"/>
                  </a:ext>
                </a:extLst>
              </a:tr>
            </a:tbl>
          </a:graphicData>
        </a:graphic>
      </p:graphicFrame>
      <p:graphicFrame>
        <p:nvGraphicFramePr>
          <p:cNvPr id="10" name="Group 143">
            <a:extLst>
              <a:ext uri="{FF2B5EF4-FFF2-40B4-BE49-F238E27FC236}">
                <a16:creationId xmlns:a16="http://schemas.microsoft.com/office/drawing/2014/main" id="{AA24231C-A02A-45B4-9C68-CF86B396054E}"/>
              </a:ext>
            </a:extLst>
          </p:cNvPr>
          <p:cNvGraphicFramePr>
            <a:graphicFrameLocks noGrp="1"/>
          </p:cNvGraphicFramePr>
          <p:nvPr>
            <p:extLst>
              <p:ext uri="{D42A27DB-BD31-4B8C-83A1-F6EECF244321}">
                <p14:modId xmlns:p14="http://schemas.microsoft.com/office/powerpoint/2010/main" val="4166818405"/>
              </p:ext>
            </p:extLst>
          </p:nvPr>
        </p:nvGraphicFramePr>
        <p:xfrm>
          <a:off x="468313" y="1557338"/>
          <a:ext cx="8496300" cy="1185547"/>
        </p:xfrm>
        <a:graphic>
          <a:graphicData uri="http://schemas.openxmlformats.org/drawingml/2006/table">
            <a:tbl>
              <a:tblPr bandRow="1">
                <a:tableStyleId>{775DCB02-9BB8-47FD-8907-85C794F793BA}</a:tableStyleId>
              </a:tblPr>
              <a:tblGrid>
                <a:gridCol w="2232025">
                  <a:extLst>
                    <a:ext uri="{9D8B030D-6E8A-4147-A177-3AD203B41FA5}">
                      <a16:colId xmlns:a16="http://schemas.microsoft.com/office/drawing/2014/main" val="187083226"/>
                    </a:ext>
                  </a:extLst>
                </a:gridCol>
                <a:gridCol w="1223962">
                  <a:extLst>
                    <a:ext uri="{9D8B030D-6E8A-4147-A177-3AD203B41FA5}">
                      <a16:colId xmlns:a16="http://schemas.microsoft.com/office/drawing/2014/main" val="4077393365"/>
                    </a:ext>
                  </a:extLst>
                </a:gridCol>
                <a:gridCol w="1341438">
                  <a:extLst>
                    <a:ext uri="{9D8B030D-6E8A-4147-A177-3AD203B41FA5}">
                      <a16:colId xmlns:a16="http://schemas.microsoft.com/office/drawing/2014/main" val="347078511"/>
                    </a:ext>
                  </a:extLst>
                </a:gridCol>
                <a:gridCol w="1235075">
                  <a:extLst>
                    <a:ext uri="{9D8B030D-6E8A-4147-A177-3AD203B41FA5}">
                      <a16:colId xmlns:a16="http://schemas.microsoft.com/office/drawing/2014/main" val="79373464"/>
                    </a:ext>
                  </a:extLst>
                </a:gridCol>
                <a:gridCol w="1231900">
                  <a:extLst>
                    <a:ext uri="{9D8B030D-6E8A-4147-A177-3AD203B41FA5}">
                      <a16:colId xmlns:a16="http://schemas.microsoft.com/office/drawing/2014/main" val="3095388672"/>
                    </a:ext>
                  </a:extLst>
                </a:gridCol>
                <a:gridCol w="1231900">
                  <a:extLst>
                    <a:ext uri="{9D8B030D-6E8A-4147-A177-3AD203B41FA5}">
                      <a16:colId xmlns:a16="http://schemas.microsoft.com/office/drawing/2014/main" val="4286347093"/>
                    </a:ext>
                  </a:extLst>
                </a:gridCol>
              </a:tblGrid>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Capitale </a:t>
                      </a:r>
                      <a:r>
                        <a:rPr kumimoji="0" lang="en-GB" altLang="it-IT" sz="1400" u="none" strike="noStrike" cap="none" normalizeH="0" baseline="0" dirty="0" err="1">
                          <a:ln>
                            <a:noFill/>
                          </a:ln>
                          <a:effectLst/>
                          <a:latin typeface="Century Gothic" panose="020B0502020202020204" pitchFamily="34" charset="0"/>
                        </a:rPr>
                        <a:t>investito</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 1.000.000,00 </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 1.250.000,00 </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1.500.000,00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1.750.000,00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2.000.000,00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extLst>
                  <a:ext uri="{0D108BD9-81ED-4DB2-BD59-A6C34878D82A}">
                    <a16:rowId xmlns:a16="http://schemas.microsoft.com/office/drawing/2014/main" val="905481963"/>
                  </a:ext>
                </a:extLst>
              </a:tr>
              <a:tr h="3159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Tasso crescita annuale</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25,0%</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20,0%</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16,7%</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14,3%</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extLst>
                  <a:ext uri="{0D108BD9-81ED-4DB2-BD59-A6C34878D82A}">
                    <a16:rowId xmlns:a16="http://schemas.microsoft.com/office/drawing/2014/main" val="2220094600"/>
                  </a:ext>
                </a:extLst>
              </a:tr>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Tasso di crescita totale</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 </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100,0%</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extLst>
                  <a:ext uri="{0D108BD9-81ED-4DB2-BD59-A6C34878D82A}">
                    <a16:rowId xmlns:a16="http://schemas.microsoft.com/office/drawing/2014/main" val="498693801"/>
                  </a:ext>
                </a:extLst>
              </a:tr>
              <a:tr h="180975">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CAGR</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18,92%</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0" marR="0" marT="0" marB="0" anchor="ctr" horzOverflow="overflow"/>
                </a:tc>
                <a:extLst>
                  <a:ext uri="{0D108BD9-81ED-4DB2-BD59-A6C34878D82A}">
                    <a16:rowId xmlns:a16="http://schemas.microsoft.com/office/drawing/2014/main" val="2742151094"/>
                  </a:ext>
                </a:extLst>
              </a:tr>
            </a:tbl>
          </a:graphicData>
        </a:graphic>
      </p:graphicFrame>
      <p:graphicFrame>
        <p:nvGraphicFramePr>
          <p:cNvPr id="11" name="Group 149">
            <a:extLst>
              <a:ext uri="{FF2B5EF4-FFF2-40B4-BE49-F238E27FC236}">
                <a16:creationId xmlns:a16="http://schemas.microsoft.com/office/drawing/2014/main" id="{935F8034-9452-493E-BECC-225FE82D1A0C}"/>
              </a:ext>
            </a:extLst>
          </p:cNvPr>
          <p:cNvGraphicFramePr>
            <a:graphicFrameLocks noGrp="1"/>
          </p:cNvGraphicFramePr>
          <p:nvPr>
            <p:extLst>
              <p:ext uri="{D42A27DB-BD31-4B8C-83A1-F6EECF244321}">
                <p14:modId xmlns:p14="http://schemas.microsoft.com/office/powerpoint/2010/main" val="3496581874"/>
              </p:ext>
            </p:extLst>
          </p:nvPr>
        </p:nvGraphicFramePr>
        <p:xfrm>
          <a:off x="468313" y="4724400"/>
          <a:ext cx="8496300" cy="1187707"/>
        </p:xfrm>
        <a:graphic>
          <a:graphicData uri="http://schemas.openxmlformats.org/drawingml/2006/table">
            <a:tbl>
              <a:tblPr bandRow="1">
                <a:tableStyleId>{775DCB02-9BB8-47FD-8907-85C794F793BA}</a:tableStyleId>
              </a:tblPr>
              <a:tblGrid>
                <a:gridCol w="2324100">
                  <a:extLst>
                    <a:ext uri="{9D8B030D-6E8A-4147-A177-3AD203B41FA5}">
                      <a16:colId xmlns:a16="http://schemas.microsoft.com/office/drawing/2014/main" val="1848028408"/>
                    </a:ext>
                  </a:extLst>
                </a:gridCol>
                <a:gridCol w="1203325">
                  <a:extLst>
                    <a:ext uri="{9D8B030D-6E8A-4147-A177-3AD203B41FA5}">
                      <a16:colId xmlns:a16="http://schemas.microsoft.com/office/drawing/2014/main" val="1884241539"/>
                    </a:ext>
                  </a:extLst>
                </a:gridCol>
                <a:gridCol w="1223962">
                  <a:extLst>
                    <a:ext uri="{9D8B030D-6E8A-4147-A177-3AD203B41FA5}">
                      <a16:colId xmlns:a16="http://schemas.microsoft.com/office/drawing/2014/main" val="621246003"/>
                    </a:ext>
                  </a:extLst>
                </a:gridCol>
                <a:gridCol w="1296988">
                  <a:extLst>
                    <a:ext uri="{9D8B030D-6E8A-4147-A177-3AD203B41FA5}">
                      <a16:colId xmlns:a16="http://schemas.microsoft.com/office/drawing/2014/main" val="2350092492"/>
                    </a:ext>
                  </a:extLst>
                </a:gridCol>
                <a:gridCol w="1223962">
                  <a:extLst>
                    <a:ext uri="{9D8B030D-6E8A-4147-A177-3AD203B41FA5}">
                      <a16:colId xmlns:a16="http://schemas.microsoft.com/office/drawing/2014/main" val="3501536167"/>
                    </a:ext>
                  </a:extLst>
                </a:gridCol>
                <a:gridCol w="1223963">
                  <a:extLst>
                    <a:ext uri="{9D8B030D-6E8A-4147-A177-3AD203B41FA5}">
                      <a16:colId xmlns:a16="http://schemas.microsoft.com/office/drawing/2014/main" val="122455282"/>
                    </a:ext>
                  </a:extLst>
                </a:gridCol>
              </a:tblGrid>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Capitale </a:t>
                      </a:r>
                      <a:r>
                        <a:rPr kumimoji="0" lang="en-GB" altLang="it-IT" sz="1400" u="none" strike="noStrike" cap="none" normalizeH="0" baseline="0" dirty="0" err="1">
                          <a:ln>
                            <a:noFill/>
                          </a:ln>
                          <a:effectLst/>
                          <a:latin typeface="Century Gothic" panose="020B0502020202020204" pitchFamily="34" charset="0"/>
                        </a:rPr>
                        <a:t>investito</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1.000.000,00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46800" marB="46800"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1.250.000,00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46800" marB="46800"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900.000,00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46800" marB="46800"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950.000,00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46800" marB="46800"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1.250.000,00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0" marR="0" marT="46800" marB="46800" anchor="b" horzOverflow="overflow"/>
                </a:tc>
                <a:extLst>
                  <a:ext uri="{0D108BD9-81ED-4DB2-BD59-A6C34878D82A}">
                    <a16:rowId xmlns:a16="http://schemas.microsoft.com/office/drawing/2014/main" val="1838618362"/>
                  </a:ext>
                </a:extLst>
              </a:tr>
              <a:tr h="31591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Tasso crescita annuale</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25,0%</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-28,0%</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5,6%</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31,6%</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041599696"/>
                  </a:ext>
                </a:extLst>
              </a:tr>
              <a:tr h="23336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Tasso di crescita totale</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25,0%</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178811597"/>
                  </a:ext>
                </a:extLst>
              </a:tr>
              <a:tr h="180975">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CAGR</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 </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 </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a:ln>
                            <a:noFill/>
                          </a:ln>
                          <a:effectLst/>
                          <a:latin typeface="Century Gothic" panose="020B0502020202020204" pitchFamily="34" charset="0"/>
                        </a:rPr>
                        <a:t> </a:t>
                      </a:r>
                      <a:endParaRPr kumimoji="0" lang="en-GB" altLang="it-IT" sz="14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400" u="none" strike="noStrike" cap="none" normalizeH="0" baseline="0" dirty="0">
                          <a:ln>
                            <a:noFill/>
                          </a:ln>
                          <a:effectLst/>
                          <a:latin typeface="Century Gothic" panose="020B0502020202020204" pitchFamily="34" charset="0"/>
                        </a:rPr>
                        <a:t>5,74%</a:t>
                      </a:r>
                      <a:endParaRPr kumimoji="0" lang="en-GB" altLang="it-IT" sz="14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156980361"/>
                  </a:ext>
                </a:extLst>
              </a:tr>
            </a:tbl>
          </a:graphicData>
        </a:graphic>
      </p:graphicFrame>
      <p:sp>
        <p:nvSpPr>
          <p:cNvPr id="12" name="Text Box 116">
            <a:extLst>
              <a:ext uri="{FF2B5EF4-FFF2-40B4-BE49-F238E27FC236}">
                <a16:creationId xmlns:a16="http://schemas.microsoft.com/office/drawing/2014/main" id="{F21E4BD4-3270-47C9-A4D2-E69EAA36EF4F}"/>
              </a:ext>
            </a:extLst>
          </p:cNvPr>
          <p:cNvSpPr txBox="1">
            <a:spLocks noChangeArrowheads="1"/>
          </p:cNvSpPr>
          <p:nvPr/>
        </p:nvSpPr>
        <p:spPr bwMode="auto">
          <a:xfrm>
            <a:off x="82383" y="1886278"/>
            <a:ext cx="4683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800" dirty="0">
                <a:solidFill>
                  <a:srgbClr val="993300"/>
                </a:solidFill>
                <a:latin typeface="Century Gothic" panose="020B0502020202020204" pitchFamily="34" charset="0"/>
              </a:rPr>
              <a:t>1</a:t>
            </a:r>
          </a:p>
        </p:txBody>
      </p:sp>
      <p:sp>
        <p:nvSpPr>
          <p:cNvPr id="13" name="Text Box 117">
            <a:extLst>
              <a:ext uri="{FF2B5EF4-FFF2-40B4-BE49-F238E27FC236}">
                <a16:creationId xmlns:a16="http://schemas.microsoft.com/office/drawing/2014/main" id="{086279EC-A38B-451F-95DC-3116A56E4FAF}"/>
              </a:ext>
            </a:extLst>
          </p:cNvPr>
          <p:cNvSpPr txBox="1">
            <a:spLocks noChangeArrowheads="1"/>
          </p:cNvSpPr>
          <p:nvPr/>
        </p:nvSpPr>
        <p:spPr bwMode="auto">
          <a:xfrm>
            <a:off x="71437" y="3544263"/>
            <a:ext cx="4683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800" dirty="0">
                <a:solidFill>
                  <a:srgbClr val="993300"/>
                </a:solidFill>
                <a:latin typeface="Century Gothic" panose="020B0502020202020204" pitchFamily="34" charset="0"/>
              </a:rPr>
              <a:t>2</a:t>
            </a:r>
          </a:p>
        </p:txBody>
      </p:sp>
      <p:sp>
        <p:nvSpPr>
          <p:cNvPr id="14" name="Text Box 118">
            <a:extLst>
              <a:ext uri="{FF2B5EF4-FFF2-40B4-BE49-F238E27FC236}">
                <a16:creationId xmlns:a16="http://schemas.microsoft.com/office/drawing/2014/main" id="{5721695C-C55E-4EEE-A25B-D7F37902D3C5}"/>
              </a:ext>
            </a:extLst>
          </p:cNvPr>
          <p:cNvSpPr txBox="1">
            <a:spLocks noChangeArrowheads="1"/>
          </p:cNvSpPr>
          <p:nvPr/>
        </p:nvSpPr>
        <p:spPr bwMode="auto">
          <a:xfrm>
            <a:off x="71438" y="5051388"/>
            <a:ext cx="46831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800" dirty="0">
                <a:solidFill>
                  <a:srgbClr val="993300"/>
                </a:solidFill>
                <a:latin typeface="Century Gothic" panose="020B0502020202020204" pitchFamily="34" charset="0"/>
              </a:rPr>
              <a:t>3</a:t>
            </a:r>
          </a:p>
        </p:txBody>
      </p:sp>
      <p:sp>
        <p:nvSpPr>
          <p:cNvPr id="15" name="Text Box 78">
            <a:extLst>
              <a:ext uri="{FF2B5EF4-FFF2-40B4-BE49-F238E27FC236}">
                <a16:creationId xmlns:a16="http://schemas.microsoft.com/office/drawing/2014/main" id="{5EEB7682-3B03-4126-ACC5-E63560177661}"/>
              </a:ext>
            </a:extLst>
          </p:cNvPr>
          <p:cNvSpPr txBox="1">
            <a:spLocks noChangeArrowheads="1"/>
          </p:cNvSpPr>
          <p:nvPr/>
        </p:nvSpPr>
        <p:spPr bwMode="auto">
          <a:xfrm>
            <a:off x="305594" y="678090"/>
            <a:ext cx="8280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defTabSz="449263" eaLnBrk="1" fontAlgn="base">
              <a:lnSpc>
                <a:spcPct val="90000"/>
              </a:lnSpc>
              <a:spcBef>
                <a:spcPct val="50000"/>
              </a:spcBef>
              <a:spcAft>
                <a:spcPct val="0"/>
              </a:spcAft>
            </a:pPr>
            <a:r>
              <a:rPr lang="it-IT" altLang="it-IT" sz="2000" dirty="0">
                <a:solidFill>
                  <a:schemeClr val="tx1">
                    <a:lumMod val="85000"/>
                    <a:lumOff val="15000"/>
                  </a:schemeClr>
                </a:solidFill>
                <a:latin typeface="Century Gothic" panose="020B0502020202020204" pitchFamily="34" charset="0"/>
                <a:cs typeface="Arial" panose="020B0604020202020204" pitchFamily="34" charset="0"/>
              </a:rPr>
              <a:t>Aiutiamoci con i seguenti esempi:</a:t>
            </a:r>
          </a:p>
        </p:txBody>
      </p:sp>
    </p:spTree>
    <p:extLst>
      <p:ext uri="{BB962C8B-B14F-4D97-AF65-F5344CB8AC3E}">
        <p14:creationId xmlns:p14="http://schemas.microsoft.com/office/powerpoint/2010/main" val="1769486511"/>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Misurare lo sviluppo con gli indicatori</a:t>
            </a:r>
          </a:p>
        </p:txBody>
      </p:sp>
      <p:graphicFrame>
        <p:nvGraphicFramePr>
          <p:cNvPr id="16" name="Group 44">
            <a:extLst>
              <a:ext uri="{FF2B5EF4-FFF2-40B4-BE49-F238E27FC236}">
                <a16:creationId xmlns:a16="http://schemas.microsoft.com/office/drawing/2014/main" id="{C81B75DE-AE04-4BBF-98BC-CC6C50D9FBBB}"/>
              </a:ext>
            </a:extLst>
          </p:cNvPr>
          <p:cNvGraphicFramePr>
            <a:graphicFrameLocks noGrp="1"/>
          </p:cNvGraphicFramePr>
          <p:nvPr>
            <p:extLst>
              <p:ext uri="{D42A27DB-BD31-4B8C-83A1-F6EECF244321}">
                <p14:modId xmlns:p14="http://schemas.microsoft.com/office/powerpoint/2010/main" val="3973995073"/>
              </p:ext>
            </p:extLst>
          </p:nvPr>
        </p:nvGraphicFramePr>
        <p:xfrm>
          <a:off x="1871999" y="731282"/>
          <a:ext cx="5400000" cy="2159999"/>
        </p:xfrm>
        <a:graphic>
          <a:graphicData uri="http://schemas.openxmlformats.org/drawingml/2006/table">
            <a:tbl>
              <a:tblPr>
                <a:tableStyleId>{1FECB4D8-DB02-4DC6-A0A2-4F2EBAE1DC90}</a:tableStyleId>
              </a:tblPr>
              <a:tblGrid>
                <a:gridCol w="703339">
                  <a:extLst>
                    <a:ext uri="{9D8B030D-6E8A-4147-A177-3AD203B41FA5}">
                      <a16:colId xmlns:a16="http://schemas.microsoft.com/office/drawing/2014/main" val="2700882902"/>
                    </a:ext>
                  </a:extLst>
                </a:gridCol>
                <a:gridCol w="2429554">
                  <a:extLst>
                    <a:ext uri="{9D8B030D-6E8A-4147-A177-3AD203B41FA5}">
                      <a16:colId xmlns:a16="http://schemas.microsoft.com/office/drawing/2014/main" val="4112500634"/>
                    </a:ext>
                  </a:extLst>
                </a:gridCol>
                <a:gridCol w="2267107">
                  <a:extLst>
                    <a:ext uri="{9D8B030D-6E8A-4147-A177-3AD203B41FA5}">
                      <a16:colId xmlns:a16="http://schemas.microsoft.com/office/drawing/2014/main" val="401890261"/>
                    </a:ext>
                  </a:extLst>
                </a:gridCol>
              </a:tblGrid>
              <a:tr h="547129">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b="1" u="none" strike="noStrike" cap="none" normalizeH="0" baseline="0">
                          <a:ln>
                            <a:noFill/>
                          </a:ln>
                          <a:solidFill>
                            <a:schemeClr val="tx1">
                              <a:lumMod val="85000"/>
                              <a:lumOff val="15000"/>
                            </a:schemeClr>
                          </a:solidFill>
                          <a:effectLst/>
                          <a:latin typeface="Century Gothic" panose="020B0502020202020204" pitchFamily="34" charset="0"/>
                        </a:rPr>
                        <a:t> </a:t>
                      </a:r>
                      <a:endParaRPr kumimoji="0" lang="en-GB" altLang="it-IT" sz="1600" b="1"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b="1" u="none" strike="noStrike" cap="none" normalizeH="0" baseline="0" dirty="0">
                          <a:ln>
                            <a:noFill/>
                          </a:ln>
                          <a:solidFill>
                            <a:schemeClr val="tx1">
                              <a:lumMod val="85000"/>
                              <a:lumOff val="15000"/>
                            </a:schemeClr>
                          </a:solidFill>
                          <a:effectLst/>
                          <a:latin typeface="Century Gothic" panose="020B0502020202020204" pitchFamily="34" charset="0"/>
                        </a:rPr>
                        <a:t>Capitale </a:t>
                      </a:r>
                      <a:r>
                        <a:rPr kumimoji="0" lang="en-GB" altLang="it-IT" sz="1600" b="1" u="none" strike="noStrike" cap="none" normalizeH="0" baseline="0" dirty="0" err="1">
                          <a:ln>
                            <a:noFill/>
                          </a:ln>
                          <a:solidFill>
                            <a:schemeClr val="tx1">
                              <a:lumMod val="85000"/>
                              <a:lumOff val="15000"/>
                            </a:schemeClr>
                          </a:solidFill>
                          <a:effectLst/>
                          <a:latin typeface="Century Gothic" panose="020B0502020202020204" pitchFamily="34" charset="0"/>
                        </a:rPr>
                        <a:t>investito</a:t>
                      </a:r>
                      <a:endParaRPr kumimoji="0" lang="en-GB" altLang="it-IT" sz="1600" b="1" i="0" u="none" strike="noStrike" cap="none" normalizeH="0" baseline="0" dirty="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marL="90000" marR="90000" marT="46800" marB="46800" anchor="ctr" anchorCtr="1"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b="1" u="none" strike="noStrike" cap="none" normalizeH="0" baseline="0" dirty="0" err="1">
                          <a:ln>
                            <a:noFill/>
                          </a:ln>
                          <a:solidFill>
                            <a:schemeClr val="tx1">
                              <a:lumMod val="85000"/>
                              <a:lumOff val="15000"/>
                            </a:schemeClr>
                          </a:solidFill>
                          <a:effectLst/>
                          <a:latin typeface="Century Gothic" panose="020B0502020202020204" pitchFamily="34" charset="0"/>
                        </a:rPr>
                        <a:t>Capitalizzazione</a:t>
                      </a:r>
                      <a:r>
                        <a:rPr kumimoji="0" lang="en-GB" altLang="it-IT" sz="1600" b="1" u="none" strike="noStrike" cap="none" normalizeH="0" baseline="0" dirty="0">
                          <a:ln>
                            <a:noFill/>
                          </a:ln>
                          <a:solidFill>
                            <a:schemeClr val="tx1">
                              <a:lumMod val="85000"/>
                              <a:lumOff val="15000"/>
                            </a:schemeClr>
                          </a:solidFill>
                          <a:effectLst/>
                          <a:latin typeface="Century Gothic" panose="020B0502020202020204" pitchFamily="34" charset="0"/>
                        </a:rPr>
                        <a:t> con </a:t>
                      </a:r>
                      <a:r>
                        <a:rPr kumimoji="0" lang="en-GB" altLang="it-IT" sz="1600" b="1" u="none" strike="noStrike" cap="none" normalizeH="0" baseline="0" dirty="0" err="1">
                          <a:ln>
                            <a:noFill/>
                          </a:ln>
                          <a:solidFill>
                            <a:schemeClr val="tx1">
                              <a:lumMod val="85000"/>
                              <a:lumOff val="15000"/>
                            </a:schemeClr>
                          </a:solidFill>
                          <a:effectLst/>
                          <a:latin typeface="Century Gothic" panose="020B0502020202020204" pitchFamily="34" charset="0"/>
                        </a:rPr>
                        <a:t>il</a:t>
                      </a:r>
                      <a:r>
                        <a:rPr kumimoji="0" lang="en-GB" altLang="it-IT" sz="1600" b="1" u="none" strike="noStrike" cap="none" normalizeH="0" baseline="0" dirty="0">
                          <a:ln>
                            <a:noFill/>
                          </a:ln>
                          <a:solidFill>
                            <a:schemeClr val="tx1">
                              <a:lumMod val="85000"/>
                              <a:lumOff val="15000"/>
                            </a:schemeClr>
                          </a:solidFill>
                          <a:effectLst/>
                          <a:latin typeface="Century Gothic" panose="020B0502020202020204" pitchFamily="34" charset="0"/>
                        </a:rPr>
                        <a:t> CAGR</a:t>
                      </a:r>
                      <a:endParaRPr kumimoji="0" lang="en-GB" altLang="it-IT" sz="1600" b="1" i="0" u="none" strike="noStrike" cap="none" normalizeH="0" baseline="0" dirty="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marL="90000" marR="90000" marT="46800" marB="46800" anchor="ctr" anchorCtr="1" horzOverflow="overflow"/>
                </a:tc>
                <a:extLst>
                  <a:ext uri="{0D108BD9-81ED-4DB2-BD59-A6C34878D82A}">
                    <a16:rowId xmlns:a16="http://schemas.microsoft.com/office/drawing/2014/main" val="63861634"/>
                  </a:ext>
                </a:extLst>
              </a:tr>
              <a:tr h="32257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T1</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   1.000.000,00 </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 1.000.000,00 </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2745553329"/>
                  </a:ext>
                </a:extLst>
              </a:tr>
              <a:tr h="32257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T2</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   1.250.000,00 </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 1.189.207,12 </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089283294"/>
                  </a:ext>
                </a:extLst>
              </a:tr>
              <a:tr h="32257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T3</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   1.500.000,00 </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 1.414.213,56 </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3574881394"/>
                  </a:ext>
                </a:extLst>
              </a:tr>
              <a:tr h="32257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T4</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   1.750.000,00 </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 1.681.792,83 </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2488062813"/>
                  </a:ext>
                </a:extLst>
              </a:tr>
              <a:tr h="32257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85000"/>
                              <a:lumOff val="15000"/>
                            </a:schemeClr>
                          </a:solidFill>
                          <a:effectLst/>
                          <a:latin typeface="Century Gothic" panose="020B0502020202020204" pitchFamily="34" charset="0"/>
                        </a:rPr>
                        <a:t>T5</a:t>
                      </a:r>
                      <a:endParaRPr kumimoji="0" lang="en-GB" altLang="it-IT" sz="1600" b="0" i="0" u="none" strike="noStrike" cap="none" normalizeH="0" baseline="0" dirty="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solidFill>
                            <a:schemeClr val="tx1">
                              <a:lumMod val="85000"/>
                              <a:lumOff val="15000"/>
                            </a:schemeClr>
                          </a:solidFill>
                          <a:effectLst/>
                          <a:latin typeface="Century Gothic" panose="020B0502020202020204" pitchFamily="34" charset="0"/>
                        </a:rPr>
                        <a:t>   2.000.000,00 </a:t>
                      </a:r>
                      <a:endParaRPr kumimoji="0" lang="en-GB" altLang="it-IT" sz="1600" b="0" i="0" u="none" strike="noStrike" cap="none" normalizeH="0" baseline="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solidFill>
                            <a:schemeClr val="tx1">
                              <a:lumMod val="85000"/>
                              <a:lumOff val="15000"/>
                            </a:schemeClr>
                          </a:solidFill>
                          <a:effectLst/>
                          <a:latin typeface="Century Gothic" panose="020B0502020202020204" pitchFamily="34" charset="0"/>
                        </a:rPr>
                        <a:t> 2.000.000,00 </a:t>
                      </a:r>
                      <a:endParaRPr kumimoji="0" lang="en-GB" altLang="it-IT" sz="1600" b="0" i="0" u="none" strike="noStrike" cap="none" normalizeH="0" baseline="0" dirty="0">
                        <a:ln>
                          <a:noFill/>
                        </a:ln>
                        <a:solidFill>
                          <a:schemeClr val="tx1">
                            <a:lumMod val="85000"/>
                            <a:lumOff val="15000"/>
                          </a:schemeClr>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090704203"/>
                  </a:ext>
                </a:extLst>
              </a:tr>
            </a:tbl>
          </a:graphicData>
        </a:graphic>
      </p:graphicFrame>
      <p:graphicFrame>
        <p:nvGraphicFramePr>
          <p:cNvPr id="3" name="Object 2">
            <a:extLst>
              <a:ext uri="{FF2B5EF4-FFF2-40B4-BE49-F238E27FC236}">
                <a16:creationId xmlns:a16="http://schemas.microsoft.com/office/drawing/2014/main" id="{6B993A39-AEC6-46FD-9FF5-0A64EBA35454}"/>
              </a:ext>
            </a:extLst>
          </p:cNvPr>
          <p:cNvGraphicFramePr>
            <a:graphicFrameLocks noChangeAspect="1"/>
          </p:cNvGraphicFramePr>
          <p:nvPr>
            <p:extLst>
              <p:ext uri="{D42A27DB-BD31-4B8C-83A1-F6EECF244321}">
                <p14:modId xmlns:p14="http://schemas.microsoft.com/office/powerpoint/2010/main" val="731502127"/>
              </p:ext>
            </p:extLst>
          </p:nvPr>
        </p:nvGraphicFramePr>
        <p:xfrm>
          <a:off x="445994" y="3291467"/>
          <a:ext cx="8252011" cy="3211429"/>
        </p:xfrm>
        <a:graphic>
          <a:graphicData uri="http://schemas.openxmlformats.org/drawingml/2006/chart">
            <c:chart xmlns:c="http://schemas.openxmlformats.org/drawingml/2006/chart" xmlns:r="http://schemas.openxmlformats.org/officeDocument/2006/relationships" r:id="rId3"/>
          </a:graphicData>
        </a:graphic>
      </p:graphicFrame>
      <p:sp>
        <p:nvSpPr>
          <p:cNvPr id="2" name="CasellaDiTesto 1">
            <a:extLst>
              <a:ext uri="{FF2B5EF4-FFF2-40B4-BE49-F238E27FC236}">
                <a16:creationId xmlns:a16="http://schemas.microsoft.com/office/drawing/2014/main" id="{E87EEDB9-D274-4102-A484-E91C52976135}"/>
              </a:ext>
            </a:extLst>
          </p:cNvPr>
          <p:cNvSpPr txBox="1"/>
          <p:nvPr/>
        </p:nvSpPr>
        <p:spPr>
          <a:xfrm>
            <a:off x="0" y="361950"/>
            <a:ext cx="1311578" cy="369332"/>
          </a:xfrm>
          <a:prstGeom prst="rect">
            <a:avLst/>
          </a:prstGeom>
          <a:noFill/>
        </p:spPr>
        <p:txBody>
          <a:bodyPr wrap="none" rtlCol="0">
            <a:spAutoFit/>
          </a:bodyPr>
          <a:lstStyle/>
          <a:p>
            <a:r>
              <a:rPr lang="it-IT" b="1" dirty="0">
                <a:solidFill>
                  <a:schemeClr val="tx1">
                    <a:lumMod val="85000"/>
                    <a:lumOff val="15000"/>
                  </a:schemeClr>
                </a:solidFill>
                <a:latin typeface="Century Gothic" panose="020B0502020202020204" pitchFamily="34" charset="0"/>
              </a:rPr>
              <a:t>Esempio 1</a:t>
            </a:r>
          </a:p>
        </p:txBody>
      </p:sp>
    </p:spTree>
    <p:extLst>
      <p:ext uri="{BB962C8B-B14F-4D97-AF65-F5344CB8AC3E}">
        <p14:creationId xmlns:p14="http://schemas.microsoft.com/office/powerpoint/2010/main" val="2490350741"/>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Misurare lo sviluppo con gli indicatori</a:t>
            </a:r>
          </a:p>
        </p:txBody>
      </p:sp>
      <p:sp>
        <p:nvSpPr>
          <p:cNvPr id="2" name="CasellaDiTesto 1">
            <a:extLst>
              <a:ext uri="{FF2B5EF4-FFF2-40B4-BE49-F238E27FC236}">
                <a16:creationId xmlns:a16="http://schemas.microsoft.com/office/drawing/2014/main" id="{E87EEDB9-D274-4102-A484-E91C52976135}"/>
              </a:ext>
            </a:extLst>
          </p:cNvPr>
          <p:cNvSpPr txBox="1"/>
          <p:nvPr/>
        </p:nvSpPr>
        <p:spPr>
          <a:xfrm>
            <a:off x="0" y="361950"/>
            <a:ext cx="1319592" cy="369332"/>
          </a:xfrm>
          <a:prstGeom prst="rect">
            <a:avLst/>
          </a:prstGeom>
          <a:noFill/>
        </p:spPr>
        <p:txBody>
          <a:bodyPr wrap="none" rtlCol="0">
            <a:spAutoFit/>
          </a:bodyPr>
          <a:lstStyle/>
          <a:p>
            <a:r>
              <a:rPr lang="it-IT" b="1" dirty="0">
                <a:solidFill>
                  <a:schemeClr val="tx1">
                    <a:lumMod val="85000"/>
                    <a:lumOff val="15000"/>
                  </a:schemeClr>
                </a:solidFill>
                <a:latin typeface="Century Gothic" panose="020B0502020202020204" pitchFamily="34" charset="0"/>
              </a:rPr>
              <a:t>Esempio 2</a:t>
            </a:r>
          </a:p>
        </p:txBody>
      </p:sp>
      <p:sp>
        <p:nvSpPr>
          <p:cNvPr id="8" name="Segnaposto numero diapositiva 1">
            <a:extLst>
              <a:ext uri="{FF2B5EF4-FFF2-40B4-BE49-F238E27FC236}">
                <a16:creationId xmlns:a16="http://schemas.microsoft.com/office/drawing/2014/main" id="{89CB2B96-5610-4B30-B05D-4FF3B247C12E}"/>
              </a:ext>
            </a:extLst>
          </p:cNvPr>
          <p:cNvSpPr txBox="1">
            <a:spLocks/>
          </p:cNvSpPr>
          <p:nvPr/>
        </p:nvSpPr>
        <p:spPr bwMode="auto">
          <a:xfrm>
            <a:off x="3955297" y="5918442"/>
            <a:ext cx="2127250" cy="4699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it-IT"/>
            </a:defPPr>
            <a:lvl1pPr marL="0" algn="l" defTabSz="914400" rtl="0" eaLnBrk="0" latinLnBrk="0" hangingPunct="1">
              <a:defRPr sz="2400" kern="1200">
                <a:solidFill>
                  <a:schemeClr val="bg1"/>
                </a:solidFill>
                <a:latin typeface="Arial" panose="020B0604020202020204" pitchFamily="34" charset="0"/>
                <a:ea typeface="+mn-ea"/>
                <a:cs typeface="Lucida Sans Unicode" panose="020B0602030504020204" pitchFamily="34" charset="0"/>
              </a:defRPr>
            </a:lvl1pPr>
            <a:lvl2pPr marL="37931725" indent="-37474525" algn="l" defTabSz="914400" rtl="0" eaLnBrk="0" latinLnBrk="0" hangingPunct="1">
              <a:defRPr sz="2400" kern="1200">
                <a:solidFill>
                  <a:schemeClr val="bg1"/>
                </a:solidFill>
                <a:latin typeface="Arial" panose="020B0604020202020204" pitchFamily="34" charset="0"/>
                <a:ea typeface="+mn-ea"/>
                <a:cs typeface="Lucida Sans Unicode" panose="020B0602030504020204" pitchFamily="34" charset="0"/>
              </a:defRPr>
            </a:lvl2pPr>
            <a:lvl3pPr marL="914400" algn="l" defTabSz="914400" rtl="0" eaLnBrk="0" latinLnBrk="0" hangingPunct="1">
              <a:defRPr sz="2400" kern="1200">
                <a:solidFill>
                  <a:schemeClr val="bg1"/>
                </a:solidFill>
                <a:latin typeface="Arial" panose="020B0604020202020204" pitchFamily="34" charset="0"/>
                <a:ea typeface="+mn-ea"/>
                <a:cs typeface="Lucida Sans Unicode" panose="020B0602030504020204" pitchFamily="34" charset="0"/>
              </a:defRPr>
            </a:lvl3pPr>
            <a:lvl4pPr marL="1371600" algn="l" defTabSz="914400" rtl="0" eaLnBrk="0" latinLnBrk="0" hangingPunct="1">
              <a:defRPr sz="2400" kern="1200">
                <a:solidFill>
                  <a:schemeClr val="bg1"/>
                </a:solidFill>
                <a:latin typeface="Arial" panose="020B0604020202020204" pitchFamily="34" charset="0"/>
                <a:ea typeface="+mn-ea"/>
                <a:cs typeface="Lucida Sans Unicode" panose="020B0602030504020204" pitchFamily="34" charset="0"/>
              </a:defRPr>
            </a:lvl4pPr>
            <a:lvl5pPr marL="1828800" algn="l" defTabSz="914400" rtl="0" eaLnBrk="0" latinLnBrk="0" hangingPunct="1">
              <a:defRPr sz="2400" kern="1200">
                <a:solidFill>
                  <a:schemeClr val="bg1"/>
                </a:solidFill>
                <a:latin typeface="Arial" panose="020B0604020202020204" pitchFamily="34" charset="0"/>
                <a:ea typeface="+mn-ea"/>
                <a:cs typeface="Lucida Sans Unicode" panose="020B0602030504020204" pitchFamily="34" charset="0"/>
              </a:defRPr>
            </a:lvl5pPr>
            <a:lvl6pPr marL="457200" algn="l" defTabSz="914400" rtl="0" eaLnBrk="0" fontAlgn="base" latinLnBrk="0" hangingPunct="0">
              <a:lnSpc>
                <a:spcPct val="93000"/>
              </a:lnSpc>
              <a:spcBef>
                <a:spcPct val="0"/>
              </a:spcBef>
              <a:spcAft>
                <a:spcPct val="0"/>
              </a:spcAft>
              <a:defRPr sz="2400" kern="1200">
                <a:solidFill>
                  <a:schemeClr val="bg1"/>
                </a:solidFill>
                <a:latin typeface="Arial" panose="020B0604020202020204" pitchFamily="34" charset="0"/>
                <a:ea typeface="+mn-ea"/>
                <a:cs typeface="Lucida Sans Unicode" panose="020B0602030504020204" pitchFamily="34" charset="0"/>
              </a:defRPr>
            </a:lvl6pPr>
            <a:lvl7pPr marL="914400" algn="l" defTabSz="914400" rtl="0" eaLnBrk="0" fontAlgn="base" latinLnBrk="0" hangingPunct="0">
              <a:lnSpc>
                <a:spcPct val="93000"/>
              </a:lnSpc>
              <a:spcBef>
                <a:spcPct val="0"/>
              </a:spcBef>
              <a:spcAft>
                <a:spcPct val="0"/>
              </a:spcAft>
              <a:defRPr sz="2400" kern="1200">
                <a:solidFill>
                  <a:schemeClr val="bg1"/>
                </a:solidFill>
                <a:latin typeface="Arial" panose="020B0604020202020204" pitchFamily="34" charset="0"/>
                <a:ea typeface="+mn-ea"/>
                <a:cs typeface="Lucida Sans Unicode" panose="020B0602030504020204" pitchFamily="34" charset="0"/>
              </a:defRPr>
            </a:lvl7pPr>
            <a:lvl8pPr marL="1371600" algn="l" defTabSz="914400" rtl="0" eaLnBrk="0" fontAlgn="base" latinLnBrk="0" hangingPunct="0">
              <a:lnSpc>
                <a:spcPct val="93000"/>
              </a:lnSpc>
              <a:spcBef>
                <a:spcPct val="0"/>
              </a:spcBef>
              <a:spcAft>
                <a:spcPct val="0"/>
              </a:spcAft>
              <a:defRPr sz="2400" kern="1200">
                <a:solidFill>
                  <a:schemeClr val="bg1"/>
                </a:solidFill>
                <a:latin typeface="Arial" panose="020B0604020202020204" pitchFamily="34" charset="0"/>
                <a:ea typeface="+mn-ea"/>
                <a:cs typeface="Lucida Sans Unicode" panose="020B0602030504020204" pitchFamily="34" charset="0"/>
              </a:defRPr>
            </a:lvl8pPr>
            <a:lvl9pPr marL="1828800" algn="l" defTabSz="914400" rtl="0" eaLnBrk="0" fontAlgn="base" latinLnBrk="0" hangingPunct="0">
              <a:lnSpc>
                <a:spcPct val="93000"/>
              </a:lnSpc>
              <a:spcBef>
                <a:spcPct val="0"/>
              </a:spcBef>
              <a:spcAft>
                <a:spcPct val="0"/>
              </a:spcAft>
              <a:defRPr sz="2400" kern="1200">
                <a:solidFill>
                  <a:schemeClr val="bg1"/>
                </a:solidFill>
                <a:latin typeface="Arial" panose="020B0604020202020204" pitchFamily="34" charset="0"/>
                <a:ea typeface="+mn-ea"/>
                <a:cs typeface="Lucida Sans Unicode" panose="020B0602030504020204" pitchFamily="34" charset="0"/>
              </a:defRPr>
            </a:lvl9pPr>
          </a:lstStyle>
          <a:p>
            <a:pPr eaLnBrk="1"/>
            <a:fld id="{29724465-1000-4FEB-83EA-D014AFD76686}" type="slidenum">
              <a:rPr lang="it-IT" altLang="it-IT" sz="1800" smtClean="0"/>
              <a:pPr eaLnBrk="1"/>
              <a:t>143</a:t>
            </a:fld>
            <a:endParaRPr lang="it-IT" altLang="it-IT" sz="1800"/>
          </a:p>
        </p:txBody>
      </p:sp>
      <p:graphicFrame>
        <p:nvGraphicFramePr>
          <p:cNvPr id="10" name="Group 38">
            <a:extLst>
              <a:ext uri="{FF2B5EF4-FFF2-40B4-BE49-F238E27FC236}">
                <a16:creationId xmlns:a16="http://schemas.microsoft.com/office/drawing/2014/main" id="{CBC31740-5C94-4C79-8867-0D4A612DB3DC}"/>
              </a:ext>
            </a:extLst>
          </p:cNvPr>
          <p:cNvGraphicFramePr>
            <a:graphicFrameLocks noGrp="1"/>
          </p:cNvGraphicFramePr>
          <p:nvPr>
            <p:extLst>
              <p:ext uri="{D42A27DB-BD31-4B8C-83A1-F6EECF244321}">
                <p14:modId xmlns:p14="http://schemas.microsoft.com/office/powerpoint/2010/main" val="2970954626"/>
              </p:ext>
            </p:extLst>
          </p:nvPr>
        </p:nvGraphicFramePr>
        <p:xfrm>
          <a:off x="1872000" y="735139"/>
          <a:ext cx="5400000" cy="2159999"/>
        </p:xfrm>
        <a:graphic>
          <a:graphicData uri="http://schemas.openxmlformats.org/drawingml/2006/table">
            <a:tbl>
              <a:tblPr>
                <a:tableStyleId>{1FECB4D8-DB02-4DC6-A0A2-4F2EBAE1DC90}</a:tableStyleId>
              </a:tblPr>
              <a:tblGrid>
                <a:gridCol w="524113">
                  <a:extLst>
                    <a:ext uri="{9D8B030D-6E8A-4147-A177-3AD203B41FA5}">
                      <a16:colId xmlns:a16="http://schemas.microsoft.com/office/drawing/2014/main" val="1263580057"/>
                    </a:ext>
                  </a:extLst>
                </a:gridCol>
                <a:gridCol w="2520655">
                  <a:extLst>
                    <a:ext uri="{9D8B030D-6E8A-4147-A177-3AD203B41FA5}">
                      <a16:colId xmlns:a16="http://schemas.microsoft.com/office/drawing/2014/main" val="1822608056"/>
                    </a:ext>
                  </a:extLst>
                </a:gridCol>
                <a:gridCol w="2355232">
                  <a:extLst>
                    <a:ext uri="{9D8B030D-6E8A-4147-A177-3AD203B41FA5}">
                      <a16:colId xmlns:a16="http://schemas.microsoft.com/office/drawing/2014/main" val="1924052273"/>
                    </a:ext>
                  </a:extLst>
                </a:gridCol>
              </a:tblGrid>
              <a:tr h="547129">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b="1" u="none" strike="noStrike" cap="none" normalizeH="0" baseline="0">
                          <a:ln>
                            <a:noFill/>
                          </a:ln>
                          <a:effectLst/>
                          <a:latin typeface="Century Gothic" panose="020B0502020202020204" pitchFamily="34" charset="0"/>
                        </a:rPr>
                        <a:t> </a:t>
                      </a:r>
                      <a:endParaRPr kumimoji="0" lang="en-GB" altLang="it-IT" sz="1600" b="1"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b="1" u="none" strike="noStrike" cap="none" normalizeH="0" baseline="0">
                          <a:ln>
                            <a:noFill/>
                          </a:ln>
                          <a:effectLst/>
                          <a:latin typeface="Century Gothic" panose="020B0502020202020204" pitchFamily="34" charset="0"/>
                        </a:rPr>
                        <a:t>Capitale investito</a:t>
                      </a:r>
                      <a:endParaRPr kumimoji="0" lang="en-GB" altLang="it-IT" sz="1600" b="1"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46800" marB="46800" anchor="ctr" anchorCtr="1"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b="1" u="none" strike="noStrike" cap="none" normalizeH="0" baseline="0" dirty="0" err="1">
                          <a:ln>
                            <a:noFill/>
                          </a:ln>
                          <a:effectLst/>
                          <a:latin typeface="Century Gothic" panose="020B0502020202020204" pitchFamily="34" charset="0"/>
                        </a:rPr>
                        <a:t>Capitalizzazione</a:t>
                      </a:r>
                      <a:r>
                        <a:rPr kumimoji="0" lang="en-GB" altLang="it-IT" sz="1600" b="1" u="none" strike="noStrike" cap="none" normalizeH="0" baseline="0" dirty="0">
                          <a:ln>
                            <a:noFill/>
                          </a:ln>
                          <a:effectLst/>
                          <a:latin typeface="Century Gothic" panose="020B0502020202020204" pitchFamily="34" charset="0"/>
                        </a:rPr>
                        <a:t> con </a:t>
                      </a:r>
                      <a:r>
                        <a:rPr kumimoji="0" lang="en-GB" altLang="it-IT" sz="1600" b="1" u="none" strike="noStrike" cap="none" normalizeH="0" baseline="0" dirty="0" err="1">
                          <a:ln>
                            <a:noFill/>
                          </a:ln>
                          <a:effectLst/>
                          <a:latin typeface="Century Gothic" panose="020B0502020202020204" pitchFamily="34" charset="0"/>
                        </a:rPr>
                        <a:t>il</a:t>
                      </a:r>
                      <a:r>
                        <a:rPr kumimoji="0" lang="en-GB" altLang="it-IT" sz="1600" b="1" u="none" strike="noStrike" cap="none" normalizeH="0" baseline="0" dirty="0">
                          <a:ln>
                            <a:noFill/>
                          </a:ln>
                          <a:effectLst/>
                          <a:latin typeface="Century Gothic" panose="020B0502020202020204" pitchFamily="34" charset="0"/>
                        </a:rPr>
                        <a:t> CAGR</a:t>
                      </a:r>
                      <a:endParaRPr kumimoji="0" lang="en-GB"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46800" marB="46800" anchor="ctr" anchorCtr="1" horzOverflow="overflow"/>
                </a:tc>
                <a:extLst>
                  <a:ext uri="{0D108BD9-81ED-4DB2-BD59-A6C34878D82A}">
                    <a16:rowId xmlns:a16="http://schemas.microsoft.com/office/drawing/2014/main" val="2281264362"/>
                  </a:ext>
                </a:extLst>
              </a:tr>
              <a:tr h="32257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T1</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en-GB" altLang="it-IT" sz="1600" u="none" strike="noStrike" cap="none" normalizeH="0" baseline="0" dirty="0">
                          <a:ln>
                            <a:noFill/>
                          </a:ln>
                          <a:effectLst/>
                          <a:latin typeface="Century Gothic" panose="020B0502020202020204" pitchFamily="34" charset="0"/>
                        </a:rPr>
                        <a:t>1.000.000,00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1.000.000,00</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356864435"/>
                  </a:ext>
                </a:extLst>
              </a:tr>
              <a:tr h="32257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T2</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en-GB" altLang="it-IT" sz="1600" u="none" strike="noStrike" cap="none" normalizeH="0" baseline="0">
                          <a:ln>
                            <a:noFill/>
                          </a:ln>
                          <a:effectLst/>
                          <a:latin typeface="Century Gothic" panose="020B0502020202020204" pitchFamily="34" charset="0"/>
                        </a:rPr>
                        <a:t>1.250.000,00</a:t>
                      </a:r>
                      <a:endParaRPr kumimoji="0" lang="it-IT" altLang="it-IT" sz="1600" b="0" i="0" u="none" strike="noStrike" cap="none" normalizeH="0" baseline="0">
                        <a:ln>
                          <a:noFill/>
                        </a:ln>
                        <a:solidFill>
                          <a:schemeClr val="tx1"/>
                        </a:solidFill>
                        <a:effectLst/>
                        <a:latin typeface="Century Gothic" panose="020B0502020202020204" pitchFamily="34" charset="0"/>
                        <a:cs typeface="Arial" panose="020B0604020202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1.000.000,00</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931260448"/>
                  </a:ext>
                </a:extLst>
              </a:tr>
              <a:tr h="32257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T3</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en-GB" altLang="it-IT" sz="1600" u="none" strike="noStrike" cap="none" normalizeH="0" baseline="0">
                          <a:ln>
                            <a:noFill/>
                          </a:ln>
                          <a:effectLst/>
                          <a:latin typeface="Century Gothic" panose="020B0502020202020204" pitchFamily="34" charset="0"/>
                        </a:rPr>
                        <a:t>1.500.000,00</a:t>
                      </a:r>
                      <a:endParaRPr kumimoji="0" lang="it-IT" altLang="it-IT" sz="1600" b="0" i="0" u="none" strike="noStrike" cap="none" normalizeH="0" baseline="0">
                        <a:ln>
                          <a:noFill/>
                        </a:ln>
                        <a:solidFill>
                          <a:schemeClr val="tx1"/>
                        </a:solidFill>
                        <a:effectLst/>
                        <a:latin typeface="Century Gothic" panose="020B0502020202020204" pitchFamily="34" charset="0"/>
                        <a:cs typeface="Arial" panose="020B0604020202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1.000.000,00</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692342655"/>
                  </a:ext>
                </a:extLst>
              </a:tr>
              <a:tr h="32257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T4</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en-GB" altLang="it-IT" sz="1600" u="none" strike="noStrike" cap="none" normalizeH="0" baseline="0">
                          <a:ln>
                            <a:noFill/>
                          </a:ln>
                          <a:effectLst/>
                          <a:latin typeface="Century Gothic" panose="020B0502020202020204" pitchFamily="34" charset="0"/>
                        </a:rPr>
                        <a:t>1.750.000,00</a:t>
                      </a:r>
                      <a:endParaRPr kumimoji="0" lang="it-IT" altLang="it-IT" sz="1600" b="0" i="0" u="none" strike="noStrike" cap="none" normalizeH="0" baseline="0">
                        <a:ln>
                          <a:noFill/>
                        </a:ln>
                        <a:solidFill>
                          <a:schemeClr val="tx1"/>
                        </a:solidFill>
                        <a:effectLst/>
                        <a:latin typeface="Century Gothic" panose="020B0502020202020204" pitchFamily="34" charset="0"/>
                        <a:cs typeface="Arial" panose="020B0604020202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1.000.000,00</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76556542"/>
                  </a:ext>
                </a:extLst>
              </a:tr>
              <a:tr h="32257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T5</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en-GB" altLang="it-IT" sz="1600" u="none" strike="noStrike" cap="none" normalizeH="0" baseline="0" dirty="0">
                          <a:ln>
                            <a:noFill/>
                          </a:ln>
                          <a:effectLst/>
                          <a:latin typeface="Century Gothic" panose="020B0502020202020204" pitchFamily="34" charset="0"/>
                        </a:rPr>
                        <a:t>1.000.000,00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1.000.000,00 </a:t>
                      </a:r>
                      <a:endParaRPr kumimoji="0" lang="en-GB" altLang="it-IT" sz="16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endParaRPr>
                    </a:p>
                  </a:txBody>
                  <a:tcPr anchor="b" horzOverflow="overflow"/>
                </a:tc>
                <a:extLst>
                  <a:ext uri="{0D108BD9-81ED-4DB2-BD59-A6C34878D82A}">
                    <a16:rowId xmlns:a16="http://schemas.microsoft.com/office/drawing/2014/main" val="991944333"/>
                  </a:ext>
                </a:extLst>
              </a:tr>
            </a:tbl>
          </a:graphicData>
        </a:graphic>
      </p:graphicFrame>
      <p:graphicFrame>
        <p:nvGraphicFramePr>
          <p:cNvPr id="5" name="Object 2">
            <a:extLst>
              <a:ext uri="{FF2B5EF4-FFF2-40B4-BE49-F238E27FC236}">
                <a16:creationId xmlns:a16="http://schemas.microsoft.com/office/drawing/2014/main" id="{CB8D3981-66C3-46A4-B9FB-51CB86B0EE82}"/>
              </a:ext>
            </a:extLst>
          </p:cNvPr>
          <p:cNvGraphicFramePr>
            <a:graphicFrameLocks/>
          </p:cNvGraphicFramePr>
          <p:nvPr>
            <p:extLst>
              <p:ext uri="{D42A27DB-BD31-4B8C-83A1-F6EECF244321}">
                <p14:modId xmlns:p14="http://schemas.microsoft.com/office/powerpoint/2010/main" val="3880062517"/>
              </p:ext>
            </p:extLst>
          </p:nvPr>
        </p:nvGraphicFramePr>
        <p:xfrm>
          <a:off x="446400" y="3284850"/>
          <a:ext cx="8251200" cy="32112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8805804"/>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Misurare lo sviluppo con gli indicatori</a:t>
            </a:r>
          </a:p>
        </p:txBody>
      </p:sp>
      <p:sp>
        <p:nvSpPr>
          <p:cNvPr id="2" name="CasellaDiTesto 1">
            <a:extLst>
              <a:ext uri="{FF2B5EF4-FFF2-40B4-BE49-F238E27FC236}">
                <a16:creationId xmlns:a16="http://schemas.microsoft.com/office/drawing/2014/main" id="{E87EEDB9-D274-4102-A484-E91C52976135}"/>
              </a:ext>
            </a:extLst>
          </p:cNvPr>
          <p:cNvSpPr txBox="1"/>
          <p:nvPr/>
        </p:nvSpPr>
        <p:spPr>
          <a:xfrm>
            <a:off x="0" y="361950"/>
            <a:ext cx="1319592" cy="369332"/>
          </a:xfrm>
          <a:prstGeom prst="rect">
            <a:avLst/>
          </a:prstGeom>
          <a:noFill/>
        </p:spPr>
        <p:txBody>
          <a:bodyPr wrap="none" rtlCol="0">
            <a:spAutoFit/>
          </a:bodyPr>
          <a:lstStyle/>
          <a:p>
            <a:r>
              <a:rPr lang="it-IT" b="1" dirty="0">
                <a:solidFill>
                  <a:schemeClr val="tx1">
                    <a:lumMod val="85000"/>
                    <a:lumOff val="15000"/>
                  </a:schemeClr>
                </a:solidFill>
                <a:latin typeface="Century Gothic" panose="020B0502020202020204" pitchFamily="34" charset="0"/>
              </a:rPr>
              <a:t>Esempio 3</a:t>
            </a:r>
          </a:p>
        </p:txBody>
      </p:sp>
      <p:sp>
        <p:nvSpPr>
          <p:cNvPr id="8" name="Segnaposto numero diapositiva 1">
            <a:extLst>
              <a:ext uri="{FF2B5EF4-FFF2-40B4-BE49-F238E27FC236}">
                <a16:creationId xmlns:a16="http://schemas.microsoft.com/office/drawing/2014/main" id="{89CB2B96-5610-4B30-B05D-4FF3B247C12E}"/>
              </a:ext>
            </a:extLst>
          </p:cNvPr>
          <p:cNvSpPr txBox="1">
            <a:spLocks/>
          </p:cNvSpPr>
          <p:nvPr/>
        </p:nvSpPr>
        <p:spPr bwMode="auto">
          <a:xfrm>
            <a:off x="3955297" y="5918442"/>
            <a:ext cx="2127250" cy="4699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lstStyle>
            <a:defPPr>
              <a:defRPr lang="it-IT"/>
            </a:defPPr>
            <a:lvl1pPr marL="0" algn="l" defTabSz="914400" rtl="0" eaLnBrk="0" latinLnBrk="0" hangingPunct="1">
              <a:defRPr sz="2400" kern="1200">
                <a:solidFill>
                  <a:schemeClr val="bg1"/>
                </a:solidFill>
                <a:latin typeface="Arial" panose="020B0604020202020204" pitchFamily="34" charset="0"/>
                <a:ea typeface="+mn-ea"/>
                <a:cs typeface="Lucida Sans Unicode" panose="020B0602030504020204" pitchFamily="34" charset="0"/>
              </a:defRPr>
            </a:lvl1pPr>
            <a:lvl2pPr marL="37931725" indent="-37474525" algn="l" defTabSz="914400" rtl="0" eaLnBrk="0" latinLnBrk="0" hangingPunct="1">
              <a:defRPr sz="2400" kern="1200">
                <a:solidFill>
                  <a:schemeClr val="bg1"/>
                </a:solidFill>
                <a:latin typeface="Arial" panose="020B0604020202020204" pitchFamily="34" charset="0"/>
                <a:ea typeface="+mn-ea"/>
                <a:cs typeface="Lucida Sans Unicode" panose="020B0602030504020204" pitchFamily="34" charset="0"/>
              </a:defRPr>
            </a:lvl2pPr>
            <a:lvl3pPr marL="914400" algn="l" defTabSz="914400" rtl="0" eaLnBrk="0" latinLnBrk="0" hangingPunct="1">
              <a:defRPr sz="2400" kern="1200">
                <a:solidFill>
                  <a:schemeClr val="bg1"/>
                </a:solidFill>
                <a:latin typeface="Arial" panose="020B0604020202020204" pitchFamily="34" charset="0"/>
                <a:ea typeface="+mn-ea"/>
                <a:cs typeface="Lucida Sans Unicode" panose="020B0602030504020204" pitchFamily="34" charset="0"/>
              </a:defRPr>
            </a:lvl3pPr>
            <a:lvl4pPr marL="1371600" algn="l" defTabSz="914400" rtl="0" eaLnBrk="0" latinLnBrk="0" hangingPunct="1">
              <a:defRPr sz="2400" kern="1200">
                <a:solidFill>
                  <a:schemeClr val="bg1"/>
                </a:solidFill>
                <a:latin typeface="Arial" panose="020B0604020202020204" pitchFamily="34" charset="0"/>
                <a:ea typeface="+mn-ea"/>
                <a:cs typeface="Lucida Sans Unicode" panose="020B0602030504020204" pitchFamily="34" charset="0"/>
              </a:defRPr>
            </a:lvl4pPr>
            <a:lvl5pPr marL="1828800" algn="l" defTabSz="914400" rtl="0" eaLnBrk="0" latinLnBrk="0" hangingPunct="1">
              <a:defRPr sz="2400" kern="1200">
                <a:solidFill>
                  <a:schemeClr val="bg1"/>
                </a:solidFill>
                <a:latin typeface="Arial" panose="020B0604020202020204" pitchFamily="34" charset="0"/>
                <a:ea typeface="+mn-ea"/>
                <a:cs typeface="Lucida Sans Unicode" panose="020B0602030504020204" pitchFamily="34" charset="0"/>
              </a:defRPr>
            </a:lvl5pPr>
            <a:lvl6pPr marL="457200" algn="l" defTabSz="914400" rtl="0" eaLnBrk="0" fontAlgn="base" latinLnBrk="0" hangingPunct="0">
              <a:lnSpc>
                <a:spcPct val="93000"/>
              </a:lnSpc>
              <a:spcBef>
                <a:spcPct val="0"/>
              </a:spcBef>
              <a:spcAft>
                <a:spcPct val="0"/>
              </a:spcAft>
              <a:defRPr sz="2400" kern="1200">
                <a:solidFill>
                  <a:schemeClr val="bg1"/>
                </a:solidFill>
                <a:latin typeface="Arial" panose="020B0604020202020204" pitchFamily="34" charset="0"/>
                <a:ea typeface="+mn-ea"/>
                <a:cs typeface="Lucida Sans Unicode" panose="020B0602030504020204" pitchFamily="34" charset="0"/>
              </a:defRPr>
            </a:lvl6pPr>
            <a:lvl7pPr marL="914400" algn="l" defTabSz="914400" rtl="0" eaLnBrk="0" fontAlgn="base" latinLnBrk="0" hangingPunct="0">
              <a:lnSpc>
                <a:spcPct val="93000"/>
              </a:lnSpc>
              <a:spcBef>
                <a:spcPct val="0"/>
              </a:spcBef>
              <a:spcAft>
                <a:spcPct val="0"/>
              </a:spcAft>
              <a:defRPr sz="2400" kern="1200">
                <a:solidFill>
                  <a:schemeClr val="bg1"/>
                </a:solidFill>
                <a:latin typeface="Arial" panose="020B0604020202020204" pitchFamily="34" charset="0"/>
                <a:ea typeface="+mn-ea"/>
                <a:cs typeface="Lucida Sans Unicode" panose="020B0602030504020204" pitchFamily="34" charset="0"/>
              </a:defRPr>
            </a:lvl7pPr>
            <a:lvl8pPr marL="1371600" algn="l" defTabSz="914400" rtl="0" eaLnBrk="0" fontAlgn="base" latinLnBrk="0" hangingPunct="0">
              <a:lnSpc>
                <a:spcPct val="93000"/>
              </a:lnSpc>
              <a:spcBef>
                <a:spcPct val="0"/>
              </a:spcBef>
              <a:spcAft>
                <a:spcPct val="0"/>
              </a:spcAft>
              <a:defRPr sz="2400" kern="1200">
                <a:solidFill>
                  <a:schemeClr val="bg1"/>
                </a:solidFill>
                <a:latin typeface="Arial" panose="020B0604020202020204" pitchFamily="34" charset="0"/>
                <a:ea typeface="+mn-ea"/>
                <a:cs typeface="Lucida Sans Unicode" panose="020B0602030504020204" pitchFamily="34" charset="0"/>
              </a:defRPr>
            </a:lvl8pPr>
            <a:lvl9pPr marL="1828800" algn="l" defTabSz="914400" rtl="0" eaLnBrk="0" fontAlgn="base" latinLnBrk="0" hangingPunct="0">
              <a:lnSpc>
                <a:spcPct val="93000"/>
              </a:lnSpc>
              <a:spcBef>
                <a:spcPct val="0"/>
              </a:spcBef>
              <a:spcAft>
                <a:spcPct val="0"/>
              </a:spcAft>
              <a:defRPr sz="2400" kern="1200">
                <a:solidFill>
                  <a:schemeClr val="bg1"/>
                </a:solidFill>
                <a:latin typeface="Arial" panose="020B0604020202020204" pitchFamily="34" charset="0"/>
                <a:ea typeface="+mn-ea"/>
                <a:cs typeface="Lucida Sans Unicode" panose="020B0602030504020204" pitchFamily="34" charset="0"/>
              </a:defRPr>
            </a:lvl9pPr>
          </a:lstStyle>
          <a:p>
            <a:pPr eaLnBrk="1"/>
            <a:fld id="{29724465-1000-4FEB-83EA-D014AFD76686}" type="slidenum">
              <a:rPr lang="it-IT" altLang="it-IT" sz="1800" smtClean="0"/>
              <a:pPr eaLnBrk="1"/>
              <a:t>144</a:t>
            </a:fld>
            <a:endParaRPr lang="it-IT" altLang="it-IT" sz="1800"/>
          </a:p>
        </p:txBody>
      </p:sp>
      <p:graphicFrame>
        <p:nvGraphicFramePr>
          <p:cNvPr id="11" name="Group 4">
            <a:extLst>
              <a:ext uri="{FF2B5EF4-FFF2-40B4-BE49-F238E27FC236}">
                <a16:creationId xmlns:a16="http://schemas.microsoft.com/office/drawing/2014/main" id="{0C7BA95A-45CB-47D3-8C90-0FDEFC73C78A}"/>
              </a:ext>
            </a:extLst>
          </p:cNvPr>
          <p:cNvGraphicFramePr>
            <a:graphicFrameLocks noGrp="1"/>
          </p:cNvGraphicFramePr>
          <p:nvPr>
            <p:extLst>
              <p:ext uri="{D42A27DB-BD31-4B8C-83A1-F6EECF244321}">
                <p14:modId xmlns:p14="http://schemas.microsoft.com/office/powerpoint/2010/main" val="1796786315"/>
              </p:ext>
            </p:extLst>
          </p:nvPr>
        </p:nvGraphicFramePr>
        <p:xfrm>
          <a:off x="1872000" y="731282"/>
          <a:ext cx="5400000" cy="2160982"/>
        </p:xfrm>
        <a:graphic>
          <a:graphicData uri="http://schemas.openxmlformats.org/drawingml/2006/table">
            <a:tbl>
              <a:tblPr>
                <a:tableStyleId>{1FECB4D8-DB02-4DC6-A0A2-4F2EBAE1DC90}</a:tableStyleId>
              </a:tblPr>
              <a:tblGrid>
                <a:gridCol w="489194">
                  <a:extLst>
                    <a:ext uri="{9D8B030D-6E8A-4147-A177-3AD203B41FA5}">
                      <a16:colId xmlns:a16="http://schemas.microsoft.com/office/drawing/2014/main" val="366349582"/>
                    </a:ext>
                  </a:extLst>
                </a:gridCol>
                <a:gridCol w="2356851">
                  <a:extLst>
                    <a:ext uri="{9D8B030D-6E8A-4147-A177-3AD203B41FA5}">
                      <a16:colId xmlns:a16="http://schemas.microsoft.com/office/drawing/2014/main" val="1684551005"/>
                    </a:ext>
                  </a:extLst>
                </a:gridCol>
                <a:gridCol w="2553955">
                  <a:extLst>
                    <a:ext uri="{9D8B030D-6E8A-4147-A177-3AD203B41FA5}">
                      <a16:colId xmlns:a16="http://schemas.microsoft.com/office/drawing/2014/main" val="3444842841"/>
                    </a:ext>
                  </a:extLst>
                </a:gridCol>
              </a:tblGrid>
              <a:tr h="546134">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b="1" u="none" strike="noStrike" cap="none" normalizeH="0" baseline="0">
                          <a:ln>
                            <a:noFill/>
                          </a:ln>
                          <a:effectLst/>
                          <a:latin typeface="Century Gothic" panose="020B0502020202020204" pitchFamily="34" charset="0"/>
                        </a:rPr>
                        <a:t> </a:t>
                      </a:r>
                      <a:endParaRPr kumimoji="0" lang="en-GB" altLang="it-IT" sz="1600" b="1"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b="1" u="none" strike="noStrike" cap="none" normalizeH="0" baseline="0">
                          <a:ln>
                            <a:noFill/>
                          </a:ln>
                          <a:effectLst/>
                          <a:latin typeface="Century Gothic" panose="020B0502020202020204" pitchFamily="34" charset="0"/>
                        </a:rPr>
                        <a:t>Capitale investito</a:t>
                      </a:r>
                      <a:endParaRPr kumimoji="0" lang="en-GB" altLang="it-IT" sz="1600" b="1"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46800" marB="46800" anchor="ctr" anchorCtr="1"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b="1" u="none" strike="noStrike" cap="none" normalizeH="0" baseline="0" dirty="0" err="1">
                          <a:ln>
                            <a:noFill/>
                          </a:ln>
                          <a:effectLst/>
                          <a:latin typeface="Century Gothic" panose="020B0502020202020204" pitchFamily="34" charset="0"/>
                        </a:rPr>
                        <a:t>Capitalizzazione</a:t>
                      </a:r>
                      <a:r>
                        <a:rPr kumimoji="0" lang="en-GB" altLang="it-IT" sz="1600" b="1" u="none" strike="noStrike" cap="none" normalizeH="0" baseline="0" dirty="0">
                          <a:ln>
                            <a:noFill/>
                          </a:ln>
                          <a:effectLst/>
                          <a:latin typeface="Century Gothic" panose="020B0502020202020204" pitchFamily="34" charset="0"/>
                        </a:rPr>
                        <a:t> con </a:t>
                      </a:r>
                      <a:r>
                        <a:rPr kumimoji="0" lang="en-GB" altLang="it-IT" sz="1600" b="1" u="none" strike="noStrike" cap="none" normalizeH="0" baseline="0" dirty="0" err="1">
                          <a:ln>
                            <a:noFill/>
                          </a:ln>
                          <a:effectLst/>
                          <a:latin typeface="Century Gothic" panose="020B0502020202020204" pitchFamily="34" charset="0"/>
                        </a:rPr>
                        <a:t>il</a:t>
                      </a:r>
                      <a:r>
                        <a:rPr kumimoji="0" lang="en-GB" altLang="it-IT" sz="1600" b="1" u="none" strike="noStrike" cap="none" normalizeH="0" baseline="0" dirty="0">
                          <a:ln>
                            <a:noFill/>
                          </a:ln>
                          <a:effectLst/>
                          <a:latin typeface="Century Gothic" panose="020B0502020202020204" pitchFamily="34" charset="0"/>
                        </a:rPr>
                        <a:t> CAGR</a:t>
                      </a:r>
                      <a:endParaRPr kumimoji="0" lang="en-GB" altLang="it-IT" sz="1600" b="1"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marL="90000" marR="90000" marT="46800" marB="46800" anchor="ctr" anchorCtr="1" horzOverflow="overflow"/>
                </a:tc>
                <a:extLst>
                  <a:ext uri="{0D108BD9-81ED-4DB2-BD59-A6C34878D82A}">
                    <a16:rowId xmlns:a16="http://schemas.microsoft.com/office/drawing/2014/main" val="3504842473"/>
                  </a:ext>
                </a:extLst>
              </a:tr>
              <a:tr h="32277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T1</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en-GB" altLang="it-IT" sz="1600" u="none" strike="noStrike" cap="none" normalizeH="0" baseline="0">
                          <a:ln>
                            <a:noFill/>
                          </a:ln>
                          <a:effectLst/>
                          <a:latin typeface="Century Gothic" panose="020B0502020202020204" pitchFamily="34" charset="0"/>
                        </a:rPr>
                        <a:t>1.000.000,00</a:t>
                      </a:r>
                      <a:endParaRPr kumimoji="0" lang="it-IT"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1.000.000,00</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005506485"/>
                  </a:ext>
                </a:extLst>
              </a:tr>
              <a:tr h="32277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T2</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en-GB" altLang="it-IT" sz="1600" u="none" strike="noStrike" cap="none" normalizeH="0" baseline="0" dirty="0">
                          <a:ln>
                            <a:noFill/>
                          </a:ln>
                          <a:effectLst/>
                          <a:latin typeface="Century Gothic" panose="020B0502020202020204" pitchFamily="34" charset="0"/>
                        </a:rPr>
                        <a:t>1.250.000,00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1.057.371,26</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1687066903"/>
                  </a:ext>
                </a:extLst>
              </a:tr>
              <a:tr h="32277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T3</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en-GB" altLang="it-IT" sz="1600" u="none" strike="noStrike" cap="none" normalizeH="0" baseline="0">
                          <a:ln>
                            <a:noFill/>
                          </a:ln>
                          <a:effectLst/>
                          <a:latin typeface="Century Gothic" panose="020B0502020202020204" pitchFamily="34" charset="0"/>
                        </a:rPr>
                        <a:t>   900.000,00</a:t>
                      </a:r>
                      <a:endParaRPr kumimoji="0" lang="it-IT" altLang="it-IT" sz="1600" b="0" i="0" u="none" strike="noStrike" cap="none" normalizeH="0" baseline="0">
                        <a:ln>
                          <a:noFill/>
                        </a:ln>
                        <a:solidFill>
                          <a:schemeClr val="tx1"/>
                        </a:solidFill>
                        <a:effectLst/>
                        <a:latin typeface="Century Gothic" panose="020B0502020202020204" pitchFamily="34" charset="0"/>
                        <a:cs typeface="Arial" panose="020B0604020202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1.118.033,99</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2023187367"/>
                  </a:ext>
                </a:extLst>
              </a:tr>
              <a:tr h="32277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T4</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en-GB" altLang="it-IT" sz="1600" u="none" strike="noStrike" cap="none" normalizeH="0" baseline="0">
                          <a:ln>
                            <a:noFill/>
                          </a:ln>
                          <a:effectLst/>
                          <a:latin typeface="Century Gothic" panose="020B0502020202020204" pitchFamily="34" charset="0"/>
                        </a:rPr>
                        <a:t>   950.000,00</a:t>
                      </a:r>
                      <a:endParaRPr kumimoji="0" lang="it-IT" altLang="it-IT" sz="1600" b="0" i="0" u="none" strike="noStrike" cap="none" normalizeH="0" baseline="0">
                        <a:ln>
                          <a:noFill/>
                        </a:ln>
                        <a:solidFill>
                          <a:schemeClr val="tx1"/>
                        </a:solidFill>
                        <a:effectLst/>
                        <a:latin typeface="Century Gothic" panose="020B0502020202020204" pitchFamily="34" charset="0"/>
                        <a:cs typeface="Arial" panose="020B0604020202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1.182.177,01</a:t>
                      </a:r>
                      <a:endParaRPr kumimoji="0" lang="en-GB" altLang="it-IT" sz="16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extLst>
                  <a:ext uri="{0D108BD9-81ED-4DB2-BD59-A6C34878D82A}">
                    <a16:rowId xmlns:a16="http://schemas.microsoft.com/office/drawing/2014/main" val="4026263319"/>
                  </a:ext>
                </a:extLst>
              </a:tr>
              <a:tr h="322773">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l"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a:ln>
                            <a:noFill/>
                          </a:ln>
                          <a:effectLst/>
                          <a:latin typeface="Century Gothic" panose="020B0502020202020204" pitchFamily="34" charset="0"/>
                        </a:rPr>
                        <a:t>T5</a:t>
                      </a:r>
                      <a:endParaRPr kumimoji="0" lang="en-GB" altLang="it-IT" sz="16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Wingdings" panose="05000000000000000000" pitchFamily="2" charset="2"/>
                        <a:buNone/>
                        <a:tabLst/>
                      </a:pPr>
                      <a:r>
                        <a:rPr kumimoji="0" lang="en-GB" altLang="it-IT" sz="1600" u="none" strike="noStrike" cap="none" normalizeH="0" baseline="0" dirty="0">
                          <a:ln>
                            <a:noFill/>
                          </a:ln>
                          <a:effectLst/>
                          <a:latin typeface="Century Gothic" panose="020B0502020202020204" pitchFamily="34" charset="0"/>
                        </a:rPr>
                        <a:t>1.250.000,00</a:t>
                      </a:r>
                      <a:endParaRPr kumimoji="0" lang="it-IT" altLang="it-IT" sz="16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endParaRPr>
                    </a:p>
                  </a:txBody>
                  <a:tcPr anchor="b" horzOverflow="overflow"/>
                </a:tc>
                <a:tc>
                  <a:txBody>
                    <a:bodyPr/>
                    <a:lstStyle>
                      <a:lvl1pPr eaLnBrk="0">
                        <a:spcAft>
                          <a:spcPts val="1425"/>
                        </a:spcAft>
                        <a:buFont typeface="Wingdings" panose="05000000000000000000" pitchFamily="2" charset="2"/>
                        <a:defRPr sz="2400">
                          <a:solidFill>
                            <a:schemeClr val="tx1"/>
                          </a:solidFill>
                          <a:latin typeface="Trebuchet MS" panose="020B060302020202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603020202020204" pitchFamily="34" charset="0"/>
                          <a:cs typeface="Lucida Sans Unicode" panose="020B0602030504020204" pitchFamily="34" charset="0"/>
                        </a:defRPr>
                      </a:lvl2pPr>
                      <a:lvl3pPr eaLnBrk="0">
                        <a:spcAft>
                          <a:spcPts val="850"/>
                        </a:spcAft>
                        <a:defRPr>
                          <a:solidFill>
                            <a:schemeClr val="tx1"/>
                          </a:solidFill>
                          <a:latin typeface="Trebuchet MS" panose="020B0603020202020204" pitchFamily="34" charset="0"/>
                          <a:cs typeface="Lucida Sans Unicode" panose="020B0602030504020204" pitchFamily="34" charset="0"/>
                        </a:defRPr>
                      </a:lvl3pPr>
                      <a:lvl4pPr eaLnBrk="0">
                        <a:spcAft>
                          <a:spcPts val="575"/>
                        </a:spcAft>
                        <a:defRPr sz="1600">
                          <a:solidFill>
                            <a:schemeClr val="tx1"/>
                          </a:solidFill>
                          <a:latin typeface="Trebuchet MS" panose="020B0603020202020204" pitchFamily="34" charset="0"/>
                          <a:cs typeface="Lucida Sans Unicode" panose="020B0602030504020204" pitchFamily="34" charset="0"/>
                        </a:defRPr>
                      </a:lvl4pPr>
                      <a:lvl5pPr eaLnBrk="0">
                        <a:spcAft>
                          <a:spcPts val="288"/>
                        </a:spcAft>
                        <a:defRPr sz="1600">
                          <a:solidFill>
                            <a:schemeClr val="tx1"/>
                          </a:solidFill>
                          <a:latin typeface="Trebuchet MS" panose="020B060302020202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603020202020204" pitchFamily="34" charset="0"/>
                          <a:cs typeface="Lucida Sans Unicode" panose="020B0602030504020204" pitchFamily="34" charset="0"/>
                        </a:defRPr>
                      </a:lvl9pPr>
                    </a:lstStyle>
                    <a:p>
                      <a:pPr marL="0" marR="0" lvl="0" indent="0" algn="ctr" defTabSz="449263" rtl="0" eaLnBrk="1" fontAlgn="b" latinLnBrk="0" hangingPunct="0">
                        <a:lnSpc>
                          <a:spcPct val="93000"/>
                        </a:lnSpc>
                        <a:spcBef>
                          <a:spcPct val="0"/>
                        </a:spcBef>
                        <a:spcAft>
                          <a:spcPts val="1425"/>
                        </a:spcAft>
                        <a:buClr>
                          <a:srgbClr val="000000"/>
                        </a:buClr>
                        <a:buSzPct val="100000"/>
                        <a:buFont typeface="Arial" panose="020B0604020202020204" pitchFamily="34" charset="0"/>
                        <a:buNone/>
                        <a:tabLst/>
                      </a:pPr>
                      <a:r>
                        <a:rPr kumimoji="0" lang="en-GB" altLang="it-IT" sz="1600" u="none" strike="noStrike" cap="none" normalizeH="0" baseline="0" dirty="0">
                          <a:ln>
                            <a:noFill/>
                          </a:ln>
                          <a:effectLst/>
                          <a:latin typeface="Century Gothic" panose="020B0502020202020204" pitchFamily="34" charset="0"/>
                        </a:rPr>
                        <a:t>1.250.000,00 </a:t>
                      </a:r>
                      <a:endParaRPr kumimoji="0" lang="en-GB" altLang="it-IT" sz="16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endParaRPr>
                    </a:p>
                  </a:txBody>
                  <a:tcPr anchor="b" horzOverflow="overflow"/>
                </a:tc>
                <a:extLst>
                  <a:ext uri="{0D108BD9-81ED-4DB2-BD59-A6C34878D82A}">
                    <a16:rowId xmlns:a16="http://schemas.microsoft.com/office/drawing/2014/main" val="1945052308"/>
                  </a:ext>
                </a:extLst>
              </a:tr>
            </a:tbl>
          </a:graphicData>
        </a:graphic>
      </p:graphicFrame>
      <p:graphicFrame>
        <p:nvGraphicFramePr>
          <p:cNvPr id="3" name="Object 2">
            <a:extLst>
              <a:ext uri="{FF2B5EF4-FFF2-40B4-BE49-F238E27FC236}">
                <a16:creationId xmlns:a16="http://schemas.microsoft.com/office/drawing/2014/main" id="{4FD5D33B-3C4E-4318-B7C2-8EF24EA79AFB}"/>
              </a:ext>
            </a:extLst>
          </p:cNvPr>
          <p:cNvGraphicFramePr>
            <a:graphicFrameLocks/>
          </p:cNvGraphicFramePr>
          <p:nvPr>
            <p:extLst>
              <p:ext uri="{D42A27DB-BD31-4B8C-83A1-F6EECF244321}">
                <p14:modId xmlns:p14="http://schemas.microsoft.com/office/powerpoint/2010/main" val="2180044542"/>
              </p:ext>
            </p:extLst>
          </p:nvPr>
        </p:nvGraphicFramePr>
        <p:xfrm>
          <a:off x="446400" y="3284850"/>
          <a:ext cx="8251200" cy="32112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7426757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sellaDiTesto 7">
            <a:extLst>
              <a:ext uri="{FF2B5EF4-FFF2-40B4-BE49-F238E27FC236}">
                <a16:creationId xmlns:a16="http://schemas.microsoft.com/office/drawing/2014/main" id="{F1558EFA-E4C5-5144-A51F-5D175FB49089}"/>
              </a:ext>
            </a:extLst>
          </p:cNvPr>
          <p:cNvSpPr txBox="1"/>
          <p:nvPr/>
        </p:nvSpPr>
        <p:spPr>
          <a:xfrm>
            <a:off x="472331" y="1439056"/>
            <a:ext cx="8225763" cy="4257206"/>
          </a:xfrm>
          <a:prstGeom prst="rect">
            <a:avLst/>
          </a:prstGeom>
          <a:gradFill>
            <a:gsLst>
              <a:gs pos="0">
                <a:srgbClr val="EDEDED"/>
              </a:gs>
              <a:gs pos="64999">
                <a:srgbClr val="D0D0D0"/>
              </a:gs>
              <a:gs pos="100000">
                <a:srgbClr val="BCBCBC"/>
              </a:gs>
            </a:gsLst>
            <a:lin ang="5400000" scaled="1"/>
          </a:gradFill>
          <a:ln>
            <a:solidFill>
              <a:schemeClr val="accent2"/>
            </a:solidFill>
          </a:ln>
        </p:spPr>
        <p:txBody>
          <a:bodyPr wrap="square" rtlCol="0">
            <a:spAutoFit/>
          </a:bodyPr>
          <a:lstStyle/>
          <a:p>
            <a:endParaRPr lang="it-IT" dirty="0"/>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818752" y="2997643"/>
            <a:ext cx="7199313" cy="1570287"/>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indent="0"/>
            <a:r>
              <a:rPr lang="it-IT" altLang="it-IT" sz="3200" b="1" dirty="0">
                <a:solidFill>
                  <a:schemeClr val="tx1">
                    <a:lumMod val="75000"/>
                    <a:lumOff val="25000"/>
                  </a:schemeClr>
                </a:solidFill>
                <a:effectLst>
                  <a:outerShdw blurRad="50800" dist="76200" dir="2160000" algn="ctr" rotWithShape="0">
                    <a:srgbClr val="000000">
                      <a:alpha val="43137"/>
                    </a:srgbClr>
                  </a:outerShdw>
                </a:effectLst>
                <a:latin typeface="Century Gothic" panose="020B0502020202020204" pitchFamily="34" charset="0"/>
                <a:cs typeface="Arial" panose="020B0604020202020204" pitchFamily="34" charset="0"/>
              </a:rPr>
              <a:t>3.1 L’ANALISI PER INDICI nella prospettiva della riclassificazione funzionale (gestionale)</a:t>
            </a:r>
          </a:p>
        </p:txBody>
      </p:sp>
    </p:spTree>
    <p:extLst>
      <p:ext uri="{BB962C8B-B14F-4D97-AF65-F5344CB8AC3E}">
        <p14:creationId xmlns:p14="http://schemas.microsoft.com/office/powerpoint/2010/main" val="304048636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20" name="Text Box 4">
            <a:extLst>
              <a:ext uri="{FF2B5EF4-FFF2-40B4-BE49-F238E27FC236}">
                <a16:creationId xmlns:a16="http://schemas.microsoft.com/office/drawing/2014/main" id="{35152D0C-0BFD-CB44-B78F-E150D3A0C022}"/>
              </a:ext>
            </a:extLst>
          </p:cNvPr>
          <p:cNvSpPr txBox="1">
            <a:spLocks noChangeArrowheads="1"/>
          </p:cNvSpPr>
          <p:nvPr/>
        </p:nvSpPr>
        <p:spPr bwMode="auto">
          <a:xfrm>
            <a:off x="300596" y="931862"/>
            <a:ext cx="2713393"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spcBef>
                <a:spcPct val="50000"/>
              </a:spcBef>
            </a:pPr>
            <a:r>
              <a:rPr lang="it-IT" altLang="it-IT" sz="2000" dirty="0">
                <a:solidFill>
                  <a:schemeClr val="tx1"/>
                </a:solidFill>
                <a:latin typeface="Century Gothic" panose="020B0502020202020204" pitchFamily="34" charset="0"/>
              </a:rPr>
              <a:t>Capitale circolante netto commerciale </a:t>
            </a:r>
            <a:r>
              <a:rPr lang="it-IT" altLang="it-IT" sz="2000" dirty="0" err="1">
                <a:solidFill>
                  <a:schemeClr val="tx1"/>
                </a:solidFill>
                <a:latin typeface="Century Gothic" panose="020B0502020202020204" pitchFamily="34" charset="0"/>
              </a:rPr>
              <a:t>CCNc</a:t>
            </a:r>
            <a:r>
              <a:rPr lang="it-IT" altLang="it-IT" sz="2000" dirty="0">
                <a:solidFill>
                  <a:schemeClr val="tx1"/>
                </a:solidFill>
                <a:latin typeface="Century Gothic" panose="020B0502020202020204" pitchFamily="34" charset="0"/>
              </a:rPr>
              <a:t>  =</a:t>
            </a:r>
          </a:p>
        </p:txBody>
      </p:sp>
      <p:sp>
        <p:nvSpPr>
          <p:cNvPr id="137221" name="Rectangle 5">
            <a:extLst>
              <a:ext uri="{FF2B5EF4-FFF2-40B4-BE49-F238E27FC236}">
                <a16:creationId xmlns:a16="http://schemas.microsoft.com/office/drawing/2014/main" id="{C74234F8-0069-CA47-A0D0-812C3726A258}"/>
              </a:ext>
            </a:extLst>
          </p:cNvPr>
          <p:cNvSpPr>
            <a:spLocks noChangeArrowheads="1"/>
          </p:cNvSpPr>
          <p:nvPr/>
        </p:nvSpPr>
        <p:spPr bwMode="auto">
          <a:xfrm>
            <a:off x="3132138" y="908050"/>
            <a:ext cx="3816350" cy="935038"/>
          </a:xfrm>
          <a:prstGeom prst="rect">
            <a:avLst/>
          </a:prstGeom>
          <a:solidFill>
            <a:schemeClr val="hlink"/>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r>
              <a:rPr lang="it-IT" altLang="it-IT" sz="1800">
                <a:latin typeface="Century Gothic" panose="020B0502020202020204" pitchFamily="34" charset="0"/>
              </a:rPr>
              <a:t>Attività legate al ciclo operativo</a:t>
            </a:r>
          </a:p>
          <a:p>
            <a:pPr algn="ctr" eaLnBrk="1" hangingPunct="1">
              <a:buFont typeface="Arial" panose="020B0604020202020204" pitchFamily="34" charset="0"/>
              <a:buNone/>
            </a:pPr>
            <a:r>
              <a:rPr lang="it-IT" altLang="it-IT" sz="1800">
                <a:latin typeface="Century Gothic" panose="020B0502020202020204" pitchFamily="34" charset="0"/>
              </a:rPr>
              <a:t>- </a:t>
            </a:r>
          </a:p>
          <a:p>
            <a:pPr algn="ctr" eaLnBrk="1" hangingPunct="1">
              <a:buFont typeface="Arial" panose="020B0604020202020204" pitchFamily="34" charset="0"/>
              <a:buNone/>
            </a:pPr>
            <a:r>
              <a:rPr lang="it-IT" altLang="it-IT" sz="1800">
                <a:latin typeface="Century Gothic" panose="020B0502020202020204" pitchFamily="34" charset="0"/>
              </a:rPr>
              <a:t>Passività legate al ciclo operativo</a:t>
            </a:r>
          </a:p>
        </p:txBody>
      </p:sp>
      <p:sp>
        <p:nvSpPr>
          <p:cNvPr id="137222" name="Text Box 6">
            <a:extLst>
              <a:ext uri="{FF2B5EF4-FFF2-40B4-BE49-F238E27FC236}">
                <a16:creationId xmlns:a16="http://schemas.microsoft.com/office/drawing/2014/main" id="{6BDBAFB1-BAAF-7F4E-B9F2-0D0ABE274219}"/>
              </a:ext>
            </a:extLst>
          </p:cNvPr>
          <p:cNvSpPr txBox="1">
            <a:spLocks noChangeArrowheads="1"/>
          </p:cNvSpPr>
          <p:nvPr/>
        </p:nvSpPr>
        <p:spPr bwMode="auto">
          <a:xfrm>
            <a:off x="2484438" y="2060575"/>
            <a:ext cx="2160587" cy="1763443"/>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ts val="1360"/>
              </a:lnSpc>
              <a:buClrTx/>
              <a:buSzTx/>
              <a:buFontTx/>
              <a:buNone/>
            </a:pPr>
            <a:endParaRPr lang="it-IT" altLang="it-IT" sz="1800" b="1" dirty="0">
              <a:latin typeface="Century Gothic" panose="020B0502020202020204" pitchFamily="34" charset="0"/>
              <a:cs typeface="Arial" panose="020B0604020202020204" pitchFamily="34" charset="0"/>
            </a:endParaRPr>
          </a:p>
          <a:p>
            <a:pPr algn="ctr" defTabSz="914400" eaLnBrk="1" hangingPunct="1">
              <a:lnSpc>
                <a:spcPts val="1360"/>
              </a:lnSpc>
              <a:buClrTx/>
              <a:buSzTx/>
              <a:buFontTx/>
              <a:buNone/>
            </a:pPr>
            <a:endParaRPr lang="it-IT" altLang="it-IT" sz="1800" b="1" dirty="0">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1800" b="1" dirty="0">
                <a:latin typeface="Century Gothic" panose="020B0502020202020204" pitchFamily="34" charset="0"/>
                <a:cs typeface="Arial" panose="020B0604020202020204" pitchFamily="34" charset="0"/>
              </a:rPr>
              <a:t>Investimenti legati al ciclo operativo</a:t>
            </a:r>
          </a:p>
          <a:p>
            <a:pPr algn="ctr" defTabSz="914400" eaLnBrk="1" hangingPunct="1">
              <a:lnSpc>
                <a:spcPts val="1860"/>
              </a:lnSpc>
              <a:buClrTx/>
              <a:buSzTx/>
              <a:buFontTx/>
              <a:buNone/>
            </a:pPr>
            <a:endParaRPr lang="it-IT" altLang="it-IT" sz="1400" b="1" dirty="0">
              <a:latin typeface="Century Gothic" panose="020B0502020202020204" pitchFamily="34" charset="0"/>
              <a:cs typeface="Arial" panose="020B0604020202020204" pitchFamily="34" charset="0"/>
            </a:endParaRPr>
          </a:p>
          <a:p>
            <a:pPr algn="ctr" defTabSz="914400" eaLnBrk="1" hangingPunct="1">
              <a:lnSpc>
                <a:spcPts val="1860"/>
              </a:lnSpc>
              <a:buClrTx/>
              <a:buSzTx/>
              <a:buFontTx/>
              <a:buNone/>
            </a:pPr>
            <a:endParaRPr lang="it-IT" altLang="it-IT" sz="1800" b="1" dirty="0">
              <a:latin typeface="Century Gothic" panose="020B0502020202020204" pitchFamily="34" charset="0"/>
              <a:cs typeface="Arial" panose="020B0604020202020204" pitchFamily="34" charset="0"/>
            </a:endParaRPr>
          </a:p>
        </p:txBody>
      </p:sp>
      <p:sp>
        <p:nvSpPr>
          <p:cNvPr id="137223" name="Text Box 7">
            <a:extLst>
              <a:ext uri="{FF2B5EF4-FFF2-40B4-BE49-F238E27FC236}">
                <a16:creationId xmlns:a16="http://schemas.microsoft.com/office/drawing/2014/main" id="{A9B81DD7-D9BF-EF44-9BF0-6B2D56D13E9A}"/>
              </a:ext>
            </a:extLst>
          </p:cNvPr>
          <p:cNvSpPr txBox="1">
            <a:spLocks noChangeArrowheads="1"/>
          </p:cNvSpPr>
          <p:nvPr/>
        </p:nvSpPr>
        <p:spPr bwMode="auto">
          <a:xfrm>
            <a:off x="4787900" y="2060575"/>
            <a:ext cx="2160588" cy="912813"/>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p>
            <a:pPr algn="ctr" defTabSz="914400" hangingPunct="1">
              <a:lnSpc>
                <a:spcPct val="100000"/>
              </a:lnSpc>
              <a:buClrTx/>
              <a:buSzTx/>
              <a:buFontTx/>
              <a:buNone/>
              <a:defRPr/>
            </a:pPr>
            <a:r>
              <a:rPr lang="it-IT" b="1">
                <a:latin typeface="Century Gothic" panose="020B0502020202020204" pitchFamily="34" charset="0"/>
                <a:ea typeface="Arial" charset="0"/>
                <a:cs typeface="Arial" charset="0"/>
              </a:rPr>
              <a:t>Finanziamenti legati al ciclo operativo</a:t>
            </a:r>
          </a:p>
        </p:txBody>
      </p:sp>
      <p:sp>
        <p:nvSpPr>
          <p:cNvPr id="137224" name="Text Box 8" descr="70%">
            <a:extLst>
              <a:ext uri="{FF2B5EF4-FFF2-40B4-BE49-F238E27FC236}">
                <a16:creationId xmlns:a16="http://schemas.microsoft.com/office/drawing/2014/main" id="{A45C4D0B-4F5A-9745-8FE6-1CBE5D684C4F}"/>
              </a:ext>
            </a:extLst>
          </p:cNvPr>
          <p:cNvSpPr txBox="1">
            <a:spLocks noChangeArrowheads="1"/>
          </p:cNvSpPr>
          <p:nvPr/>
        </p:nvSpPr>
        <p:spPr bwMode="auto">
          <a:xfrm>
            <a:off x="4787900" y="3034675"/>
            <a:ext cx="2160588" cy="788988"/>
          </a:xfrm>
          <a:prstGeom prst="rect">
            <a:avLst/>
          </a:prstGeom>
          <a:blipFill dpi="0" rotWithShape="0">
            <a:blip r:embed="rId2"/>
            <a:srcRect/>
            <a:tile tx="0" ty="0" sx="100000" sy="100000" flip="none" algn="tl"/>
          </a:blipFill>
          <a:ln w="9525">
            <a:solidFill>
              <a:schemeClr val="tx1"/>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5000"/>
              </a:lnSpc>
              <a:buClrTx/>
              <a:buSzTx/>
              <a:buFontTx/>
              <a:buNone/>
            </a:pPr>
            <a:endParaRPr lang="it-IT" altLang="it-IT" sz="18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85000"/>
              </a:lnSpc>
              <a:buClrTx/>
              <a:buSzTx/>
              <a:buFontTx/>
              <a:buNone/>
            </a:pPr>
            <a:r>
              <a:rPr lang="it-IT" altLang="it-IT" sz="1800" b="1" dirty="0" err="1">
                <a:solidFill>
                  <a:schemeClr val="tx1"/>
                </a:solidFill>
                <a:latin typeface="Century Gothic" panose="020B0502020202020204" pitchFamily="34" charset="0"/>
                <a:cs typeface="Arial" panose="020B0604020202020204" pitchFamily="34" charset="0"/>
              </a:rPr>
              <a:t>CCNc</a:t>
            </a:r>
            <a:endParaRPr lang="it-IT" altLang="it-IT" sz="18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85000"/>
              </a:lnSpc>
              <a:buClrTx/>
              <a:buSzTx/>
              <a:buFontTx/>
              <a:buNone/>
            </a:pPr>
            <a:endParaRPr lang="it-IT" altLang="it-IT" sz="1800" b="1" dirty="0">
              <a:solidFill>
                <a:schemeClr val="tx1"/>
              </a:solidFill>
              <a:latin typeface="Century Gothic" panose="020B0502020202020204" pitchFamily="34" charset="0"/>
              <a:cs typeface="Arial" panose="020B0604020202020204" pitchFamily="34" charset="0"/>
            </a:endParaRPr>
          </a:p>
        </p:txBody>
      </p:sp>
      <p:sp>
        <p:nvSpPr>
          <p:cNvPr id="137225" name="Text Box 9">
            <a:extLst>
              <a:ext uri="{FF2B5EF4-FFF2-40B4-BE49-F238E27FC236}">
                <a16:creationId xmlns:a16="http://schemas.microsoft.com/office/drawing/2014/main" id="{711B286A-5A43-CB44-B590-5D595CB3F430}"/>
              </a:ext>
            </a:extLst>
          </p:cNvPr>
          <p:cNvSpPr txBox="1">
            <a:spLocks noChangeArrowheads="1"/>
          </p:cNvSpPr>
          <p:nvPr/>
        </p:nvSpPr>
        <p:spPr bwMode="auto">
          <a:xfrm>
            <a:off x="7092950" y="2132013"/>
            <a:ext cx="1657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600">
                <a:solidFill>
                  <a:schemeClr val="accent2"/>
                </a:solidFill>
                <a:latin typeface="Century Gothic" panose="020B0502020202020204" pitchFamily="34" charset="0"/>
              </a:rPr>
              <a:t>Copertura spontanea del fabbisogno lordo</a:t>
            </a:r>
          </a:p>
        </p:txBody>
      </p:sp>
      <p:sp>
        <p:nvSpPr>
          <p:cNvPr id="137226" name="Text Box 10">
            <a:extLst>
              <a:ext uri="{FF2B5EF4-FFF2-40B4-BE49-F238E27FC236}">
                <a16:creationId xmlns:a16="http://schemas.microsoft.com/office/drawing/2014/main" id="{A39FD888-2A66-744E-9FF9-52B39F738A3F}"/>
              </a:ext>
            </a:extLst>
          </p:cNvPr>
          <p:cNvSpPr txBox="1">
            <a:spLocks noChangeArrowheads="1"/>
          </p:cNvSpPr>
          <p:nvPr/>
        </p:nvSpPr>
        <p:spPr bwMode="auto">
          <a:xfrm>
            <a:off x="7092950" y="3644900"/>
            <a:ext cx="1657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600">
                <a:solidFill>
                  <a:schemeClr val="accent2"/>
                </a:solidFill>
                <a:latin typeface="Century Gothic" panose="020B0502020202020204" pitchFamily="34" charset="0"/>
              </a:rPr>
              <a:t>Fabbisogno finanziario netto del ciclo operativo</a:t>
            </a:r>
          </a:p>
        </p:txBody>
      </p:sp>
      <p:cxnSp>
        <p:nvCxnSpPr>
          <p:cNvPr id="137227" name="AutoShape 11">
            <a:extLst>
              <a:ext uri="{FF2B5EF4-FFF2-40B4-BE49-F238E27FC236}">
                <a16:creationId xmlns:a16="http://schemas.microsoft.com/office/drawing/2014/main" id="{523E1E66-53B2-0249-A359-806A8C37D96A}"/>
              </a:ext>
            </a:extLst>
          </p:cNvPr>
          <p:cNvCxnSpPr>
            <a:cxnSpLocks noChangeShapeType="1"/>
            <a:stCxn id="137224" idx="2"/>
            <a:endCxn id="137226" idx="1"/>
          </p:cNvCxnSpPr>
          <p:nvPr/>
        </p:nvCxnSpPr>
        <p:spPr bwMode="auto">
          <a:xfrm rot="16200000" flipH="1">
            <a:off x="6343735" y="3348122"/>
            <a:ext cx="273675" cy="1224756"/>
          </a:xfrm>
          <a:prstGeom prst="bentConnector2">
            <a:avLst/>
          </a:prstGeom>
          <a:noFill/>
          <a:ln w="38100">
            <a:solidFill>
              <a:schemeClr val="accent2"/>
            </a:solidFill>
            <a:miter lim="800000"/>
            <a:headEnd/>
            <a:tailEnd type="triangle" w="med" len="med"/>
          </a:ln>
          <a:extLst>
            <a:ext uri="{909E8E84-426E-40DD-AFC4-6F175D3DCCD1}">
              <a14:hiddenFill xmlns:a14="http://schemas.microsoft.com/office/drawing/2010/main">
                <a:noFill/>
              </a14:hiddenFill>
            </a:ext>
          </a:extLst>
        </p:spPr>
      </p:cxnSp>
      <p:sp>
        <p:nvSpPr>
          <p:cNvPr id="137228" name="Text Box 12">
            <a:extLst>
              <a:ext uri="{FF2B5EF4-FFF2-40B4-BE49-F238E27FC236}">
                <a16:creationId xmlns:a16="http://schemas.microsoft.com/office/drawing/2014/main" id="{77913DED-77F0-D640-9C96-D24A5A3C3473}"/>
              </a:ext>
            </a:extLst>
          </p:cNvPr>
          <p:cNvSpPr txBox="1">
            <a:spLocks noChangeArrowheads="1"/>
          </p:cNvSpPr>
          <p:nvPr/>
        </p:nvSpPr>
        <p:spPr bwMode="auto">
          <a:xfrm>
            <a:off x="538163" y="2740025"/>
            <a:ext cx="1657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600">
                <a:solidFill>
                  <a:schemeClr val="accent2"/>
                </a:solidFill>
                <a:latin typeface="Century Gothic" panose="020B0502020202020204" pitchFamily="34" charset="0"/>
              </a:rPr>
              <a:t>Fabbisogno finanziario lordo del ciclo operativo</a:t>
            </a:r>
          </a:p>
        </p:txBody>
      </p:sp>
      <p:sp>
        <p:nvSpPr>
          <p:cNvPr id="137229" name="Text Box 13">
            <a:extLst>
              <a:ext uri="{FF2B5EF4-FFF2-40B4-BE49-F238E27FC236}">
                <a16:creationId xmlns:a16="http://schemas.microsoft.com/office/drawing/2014/main" id="{0AE1AD76-3901-7744-99DB-CDD42CBFA1B9}"/>
              </a:ext>
            </a:extLst>
          </p:cNvPr>
          <p:cNvSpPr txBox="1">
            <a:spLocks noChangeArrowheads="1"/>
          </p:cNvSpPr>
          <p:nvPr/>
        </p:nvSpPr>
        <p:spPr bwMode="auto">
          <a:xfrm>
            <a:off x="349653" y="4773613"/>
            <a:ext cx="8496300" cy="1444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7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Il </a:t>
            </a:r>
            <a:r>
              <a:rPr lang="it-IT" altLang="it-IT" sz="1800" dirty="0" err="1">
                <a:solidFill>
                  <a:schemeClr val="tx1"/>
                </a:solidFill>
                <a:latin typeface="Century Gothic" panose="020B0502020202020204" pitchFamily="34" charset="0"/>
              </a:rPr>
              <a:t>CCNc</a:t>
            </a:r>
            <a:r>
              <a:rPr lang="it-IT" altLang="it-IT" sz="1800" dirty="0">
                <a:solidFill>
                  <a:schemeClr val="tx1"/>
                </a:solidFill>
                <a:latin typeface="Century Gothic" panose="020B0502020202020204" pitchFamily="34" charset="0"/>
              </a:rPr>
              <a:t> (se positivo) esprime l’ammontare di capitali che l’azienda deve </a:t>
            </a:r>
            <a:r>
              <a:rPr lang="it-IT" altLang="it-IT" sz="1800" dirty="0" err="1">
                <a:solidFill>
                  <a:schemeClr val="tx1"/>
                </a:solidFill>
                <a:latin typeface="Century Gothic" panose="020B0502020202020204" pitchFamily="34" charset="0"/>
              </a:rPr>
              <a:t>autogenerare</a:t>
            </a:r>
            <a:r>
              <a:rPr lang="it-IT" altLang="it-IT" sz="1800" dirty="0">
                <a:solidFill>
                  <a:schemeClr val="tx1"/>
                </a:solidFill>
                <a:latin typeface="Century Gothic" panose="020B0502020202020204" pitchFamily="34" charset="0"/>
              </a:rPr>
              <a:t> (autofinanziamento) o raccogliere direttamente sul mercato (banche e azionisti) se vuole regolarmente svolgere il processo “acquisto-trasformazione-vendita” (ciclo operativo).</a:t>
            </a:r>
          </a:p>
          <a:p>
            <a:pPr algn="just" eaLnBrk="1" hangingPunct="1">
              <a:lnSpc>
                <a:spcPct val="7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Quando è negativo il ciclo operativo non determina FF ma anzi produce disponibilità monetarie.</a:t>
            </a:r>
          </a:p>
        </p:txBody>
      </p:sp>
      <p:sp>
        <p:nvSpPr>
          <p:cNvPr id="19" name="Rettangolo 18">
            <a:extLst>
              <a:ext uri="{FF2B5EF4-FFF2-40B4-BE49-F238E27FC236}">
                <a16:creationId xmlns:a16="http://schemas.microsoft.com/office/drawing/2014/main" id="{C4E68144-8D71-7E40-B3E9-193D38D34981}"/>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0" name="Segnaposto numero diapositiva 3">
            <a:extLst>
              <a:ext uri="{FF2B5EF4-FFF2-40B4-BE49-F238E27FC236}">
                <a16:creationId xmlns:a16="http://schemas.microsoft.com/office/drawing/2014/main" id="{7FFD81EC-D749-D649-AF08-75A7976CE366}"/>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146</a:t>
            </a:fld>
            <a:endParaRPr lang="it-IT" sz="1100" dirty="0">
              <a:solidFill>
                <a:schemeClr val="bg1"/>
              </a:solidFill>
              <a:latin typeface="Century Gothic" panose="020B0502020202020204" pitchFamily="34" charset="0"/>
            </a:endParaRPr>
          </a:p>
        </p:txBody>
      </p:sp>
      <p:sp>
        <p:nvSpPr>
          <p:cNvPr id="21" name="Rettangolo 20">
            <a:extLst>
              <a:ext uri="{FF2B5EF4-FFF2-40B4-BE49-F238E27FC236}">
                <a16:creationId xmlns:a16="http://schemas.microsoft.com/office/drawing/2014/main" id="{FA012A59-5B7B-D74F-AFDC-26A721F3D0AE}"/>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RITORNIAMO SULLA NOZIONE DI CAPITALE CIRCOLANTE netto commerciale</a:t>
            </a:r>
          </a:p>
        </p:txBody>
      </p:sp>
    </p:spTree>
    <p:extLst>
      <p:ext uri="{BB962C8B-B14F-4D97-AF65-F5344CB8AC3E}">
        <p14:creationId xmlns:p14="http://schemas.microsoft.com/office/powerpoint/2010/main" val="2167176530"/>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7220"/>
                                        </p:tgtEl>
                                        <p:attrNameLst>
                                          <p:attrName>style.visibility</p:attrName>
                                        </p:attrNameLst>
                                      </p:cBhvr>
                                      <p:to>
                                        <p:strVal val="visible"/>
                                      </p:to>
                                    </p:set>
                                    <p:animEffect transition="in" filter="dissolve">
                                      <p:cBhvr>
                                        <p:cTn id="7" dur="500"/>
                                        <p:tgtEl>
                                          <p:spTgt spid="13722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37221"/>
                                        </p:tgtEl>
                                        <p:attrNameLst>
                                          <p:attrName>style.visibility</p:attrName>
                                        </p:attrNameLst>
                                      </p:cBhvr>
                                      <p:to>
                                        <p:strVal val="visible"/>
                                      </p:to>
                                    </p:set>
                                    <p:animEffect transition="in" filter="dissolve">
                                      <p:cBhvr>
                                        <p:cTn id="10" dur="500"/>
                                        <p:tgtEl>
                                          <p:spTgt spid="13722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37222"/>
                                        </p:tgtEl>
                                        <p:attrNameLst>
                                          <p:attrName>style.visibility</p:attrName>
                                        </p:attrNameLst>
                                      </p:cBhvr>
                                      <p:to>
                                        <p:strVal val="visible"/>
                                      </p:to>
                                    </p:set>
                                    <p:animEffect transition="in" filter="dissolve">
                                      <p:cBhvr>
                                        <p:cTn id="15" dur="500"/>
                                        <p:tgtEl>
                                          <p:spTgt spid="137222"/>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37223"/>
                                        </p:tgtEl>
                                        <p:attrNameLst>
                                          <p:attrName>style.visibility</p:attrName>
                                        </p:attrNameLst>
                                      </p:cBhvr>
                                      <p:to>
                                        <p:strVal val="visible"/>
                                      </p:to>
                                    </p:set>
                                    <p:animEffect transition="in" filter="dissolve">
                                      <p:cBhvr>
                                        <p:cTn id="18" dur="500"/>
                                        <p:tgtEl>
                                          <p:spTgt spid="137223"/>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37224"/>
                                        </p:tgtEl>
                                        <p:attrNameLst>
                                          <p:attrName>style.visibility</p:attrName>
                                        </p:attrNameLst>
                                      </p:cBhvr>
                                      <p:to>
                                        <p:strVal val="visible"/>
                                      </p:to>
                                    </p:set>
                                    <p:animEffect transition="in" filter="dissolve">
                                      <p:cBhvr>
                                        <p:cTn id="21" dur="500"/>
                                        <p:tgtEl>
                                          <p:spTgt spid="137224"/>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137225"/>
                                        </p:tgtEl>
                                        <p:attrNameLst>
                                          <p:attrName>style.visibility</p:attrName>
                                        </p:attrNameLst>
                                      </p:cBhvr>
                                      <p:to>
                                        <p:strVal val="visible"/>
                                      </p:to>
                                    </p:set>
                                    <p:animEffect transition="in" filter="dissolve">
                                      <p:cBhvr>
                                        <p:cTn id="24" dur="500"/>
                                        <p:tgtEl>
                                          <p:spTgt spid="137225"/>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37226"/>
                                        </p:tgtEl>
                                        <p:attrNameLst>
                                          <p:attrName>style.visibility</p:attrName>
                                        </p:attrNameLst>
                                      </p:cBhvr>
                                      <p:to>
                                        <p:strVal val="visible"/>
                                      </p:to>
                                    </p:set>
                                    <p:animEffect transition="in" filter="dissolve">
                                      <p:cBhvr>
                                        <p:cTn id="27" dur="500"/>
                                        <p:tgtEl>
                                          <p:spTgt spid="137226"/>
                                        </p:tgtEl>
                                      </p:cBhvr>
                                    </p:animEffect>
                                  </p:childTnLst>
                                </p:cTn>
                              </p:par>
                              <p:par>
                                <p:cTn id="28" presetID="9" presetClass="entr" presetSubtype="0" fill="hold" nodeType="withEffect">
                                  <p:stCondLst>
                                    <p:cond delay="0"/>
                                  </p:stCondLst>
                                  <p:childTnLst>
                                    <p:set>
                                      <p:cBhvr>
                                        <p:cTn id="29" dur="1" fill="hold">
                                          <p:stCondLst>
                                            <p:cond delay="0"/>
                                          </p:stCondLst>
                                        </p:cTn>
                                        <p:tgtEl>
                                          <p:spTgt spid="137227"/>
                                        </p:tgtEl>
                                        <p:attrNameLst>
                                          <p:attrName>style.visibility</p:attrName>
                                        </p:attrNameLst>
                                      </p:cBhvr>
                                      <p:to>
                                        <p:strVal val="visible"/>
                                      </p:to>
                                    </p:set>
                                    <p:animEffect transition="in" filter="dissolve">
                                      <p:cBhvr>
                                        <p:cTn id="30" dur="500"/>
                                        <p:tgtEl>
                                          <p:spTgt spid="137227"/>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137228"/>
                                        </p:tgtEl>
                                        <p:attrNameLst>
                                          <p:attrName>style.visibility</p:attrName>
                                        </p:attrNameLst>
                                      </p:cBhvr>
                                      <p:to>
                                        <p:strVal val="visible"/>
                                      </p:to>
                                    </p:set>
                                    <p:animEffect transition="in" filter="dissolve">
                                      <p:cBhvr>
                                        <p:cTn id="33" dur="500"/>
                                        <p:tgtEl>
                                          <p:spTgt spid="13722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137229"/>
                                        </p:tgtEl>
                                        <p:attrNameLst>
                                          <p:attrName>style.visibility</p:attrName>
                                        </p:attrNameLst>
                                      </p:cBhvr>
                                      <p:to>
                                        <p:strVal val="visible"/>
                                      </p:to>
                                    </p:set>
                                    <p:animEffect transition="in" filter="dissolve">
                                      <p:cBhvr>
                                        <p:cTn id="38" dur="500"/>
                                        <p:tgtEl>
                                          <p:spTgt spid="1372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7220" grpId="0"/>
      <p:bldP spid="137221" grpId="0" animBg="1"/>
      <p:bldP spid="137222" grpId="0" animBg="1"/>
      <p:bldP spid="137223" grpId="0" animBg="1"/>
      <p:bldP spid="137224" grpId="0" animBg="1"/>
      <p:bldP spid="137225" grpId="0"/>
      <p:bldP spid="137226" grpId="0"/>
      <p:bldP spid="137228" grpId="0"/>
      <p:bldP spid="137229" grpId="0"/>
    </p:bld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Oval 2">
            <a:extLst>
              <a:ext uri="{FF2B5EF4-FFF2-40B4-BE49-F238E27FC236}">
                <a16:creationId xmlns:a16="http://schemas.microsoft.com/office/drawing/2014/main" id="{7F0D642F-2D1D-5F43-BD5B-DA8D8E70C425}"/>
              </a:ext>
            </a:extLst>
          </p:cNvPr>
          <p:cNvSpPr>
            <a:spLocks noChangeArrowheads="1"/>
          </p:cNvSpPr>
          <p:nvPr/>
        </p:nvSpPr>
        <p:spPr bwMode="auto">
          <a:xfrm>
            <a:off x="3779838" y="1916113"/>
            <a:ext cx="1511300" cy="1008062"/>
          </a:xfrm>
          <a:prstGeom prst="ellipse">
            <a:avLst/>
          </a:prstGeom>
          <a:solidFill>
            <a:schemeClr val="hlink"/>
          </a:solidFill>
          <a:ln w="9525">
            <a:solidFill>
              <a:schemeClr val="tx1"/>
            </a:solidFill>
            <a:round/>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solidFill>
                <a:schemeClr val="bg1">
                  <a:lumMod val="95000"/>
                </a:schemeClr>
              </a:solidFill>
              <a:latin typeface="Century Gothic" panose="020B0502020202020204" pitchFamily="34" charset="0"/>
            </a:endParaRPr>
          </a:p>
        </p:txBody>
      </p:sp>
      <p:sp>
        <p:nvSpPr>
          <p:cNvPr id="138245" name="Text Box 5">
            <a:extLst>
              <a:ext uri="{FF2B5EF4-FFF2-40B4-BE49-F238E27FC236}">
                <a16:creationId xmlns:a16="http://schemas.microsoft.com/office/drawing/2014/main" id="{16EAB59F-83E3-5447-BE52-F64879210CAE}"/>
              </a:ext>
            </a:extLst>
          </p:cNvPr>
          <p:cNvSpPr txBox="1">
            <a:spLocks noChangeArrowheads="1"/>
          </p:cNvSpPr>
          <p:nvPr/>
        </p:nvSpPr>
        <p:spPr bwMode="auto">
          <a:xfrm>
            <a:off x="3851275" y="2276475"/>
            <a:ext cx="1296988" cy="3265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800" b="1" dirty="0" err="1">
                <a:solidFill>
                  <a:schemeClr val="bg1">
                    <a:lumMod val="95000"/>
                  </a:schemeClr>
                </a:solidFill>
                <a:latin typeface="Century Gothic" panose="020B0502020202020204" pitchFamily="34" charset="0"/>
              </a:rPr>
              <a:t>CCNc</a:t>
            </a:r>
            <a:endParaRPr lang="it-IT" altLang="it-IT" sz="1800" b="1" dirty="0">
              <a:solidFill>
                <a:schemeClr val="bg1">
                  <a:lumMod val="95000"/>
                </a:schemeClr>
              </a:solidFill>
              <a:latin typeface="Century Gothic" panose="020B0502020202020204" pitchFamily="34" charset="0"/>
            </a:endParaRPr>
          </a:p>
        </p:txBody>
      </p:sp>
      <p:sp>
        <p:nvSpPr>
          <p:cNvPr id="138246" name="Rectangle 6">
            <a:extLst>
              <a:ext uri="{FF2B5EF4-FFF2-40B4-BE49-F238E27FC236}">
                <a16:creationId xmlns:a16="http://schemas.microsoft.com/office/drawing/2014/main" id="{68BEFE7D-B560-BB4C-8E6B-49D0D23985D8}"/>
              </a:ext>
            </a:extLst>
          </p:cNvPr>
          <p:cNvSpPr>
            <a:spLocks noChangeArrowheads="1"/>
          </p:cNvSpPr>
          <p:nvPr/>
        </p:nvSpPr>
        <p:spPr bwMode="auto">
          <a:xfrm>
            <a:off x="611188" y="1196975"/>
            <a:ext cx="2232025" cy="792163"/>
          </a:xfrm>
          <a:prstGeom prst="rect">
            <a:avLst/>
          </a:prstGeom>
          <a:gradFill rotWithShape="1">
            <a:gsLst>
              <a:gs pos="0">
                <a:schemeClr val="accent2"/>
              </a:gs>
              <a:gs pos="100000">
                <a:schemeClr val="accent2">
                  <a:gamma/>
                  <a:tint val="63529"/>
                  <a:invGamma/>
                </a:schemeClr>
              </a:gs>
            </a:gsLst>
            <a:lin ang="5400000" scaled="1"/>
          </a:gradFill>
          <a:ln w="9525">
            <a:solidFill>
              <a:schemeClr val="tx1"/>
            </a:solidFill>
            <a:miter lim="800000"/>
            <a:headEnd/>
            <a:tailEnd/>
          </a:ln>
          <a:effec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r>
              <a:rPr lang="it-IT" altLang="it-IT" sz="1600">
                <a:solidFill>
                  <a:schemeClr val="tx1"/>
                </a:solidFill>
                <a:latin typeface="Century Gothic" panose="020B0502020202020204" pitchFamily="34" charset="0"/>
              </a:rPr>
              <a:t>Volumi di attività </a:t>
            </a:r>
          </a:p>
          <a:p>
            <a:pPr algn="ctr" eaLnBrk="1" hangingPunct="1">
              <a:buFont typeface="Arial" panose="020B0604020202020204" pitchFamily="34" charset="0"/>
              <a:buNone/>
            </a:pPr>
            <a:r>
              <a:rPr lang="it-IT" altLang="it-IT" sz="1600">
                <a:solidFill>
                  <a:schemeClr val="tx1"/>
                </a:solidFill>
                <a:latin typeface="Century Gothic" panose="020B0502020202020204" pitchFamily="34" charset="0"/>
              </a:rPr>
              <a:t>(vendite e </a:t>
            </a:r>
          </a:p>
          <a:p>
            <a:pPr algn="ctr" eaLnBrk="1" hangingPunct="1">
              <a:buFont typeface="Arial" panose="020B0604020202020204" pitchFamily="34" charset="0"/>
              <a:buNone/>
            </a:pPr>
            <a:r>
              <a:rPr lang="it-IT" altLang="it-IT" sz="1600">
                <a:solidFill>
                  <a:schemeClr val="tx1"/>
                </a:solidFill>
                <a:latin typeface="Century Gothic" panose="020B0502020202020204" pitchFamily="34" charset="0"/>
              </a:rPr>
              <a:t>consumi ffs)</a:t>
            </a:r>
          </a:p>
        </p:txBody>
      </p:sp>
      <p:sp>
        <p:nvSpPr>
          <p:cNvPr id="138247" name="Rectangle 7">
            <a:extLst>
              <a:ext uri="{FF2B5EF4-FFF2-40B4-BE49-F238E27FC236}">
                <a16:creationId xmlns:a16="http://schemas.microsoft.com/office/drawing/2014/main" id="{533118E4-A4F2-F04C-9E1E-94AF6A50D6B3}"/>
              </a:ext>
            </a:extLst>
          </p:cNvPr>
          <p:cNvSpPr>
            <a:spLocks noChangeArrowheads="1"/>
          </p:cNvSpPr>
          <p:nvPr/>
        </p:nvSpPr>
        <p:spPr bwMode="auto">
          <a:xfrm>
            <a:off x="6084888" y="1196975"/>
            <a:ext cx="2232025" cy="792163"/>
          </a:xfrm>
          <a:prstGeom prst="rect">
            <a:avLst/>
          </a:prstGeom>
          <a:gradFill rotWithShape="1">
            <a:gsLst>
              <a:gs pos="0">
                <a:schemeClr val="accent2"/>
              </a:gs>
              <a:gs pos="100000">
                <a:schemeClr val="accent2">
                  <a:gamma/>
                  <a:tint val="63529"/>
                  <a:invGamma/>
                </a:schemeClr>
              </a:gs>
            </a:gsLst>
            <a:lin ang="5400000" scaled="1"/>
          </a:gradFill>
          <a:ln w="9525">
            <a:solidFill>
              <a:schemeClr val="tx1"/>
            </a:solidFill>
            <a:miter lim="800000"/>
            <a:headEnd/>
            <a:tailEnd/>
          </a:ln>
          <a:effectLst/>
        </p:spPr>
        <p:txBody>
          <a:bodyPr wrap="none" anchor="ctr"/>
          <a:lstStyle/>
          <a:p>
            <a:pPr algn="ctr" hangingPunct="1">
              <a:buFont typeface="Arial" charset="0"/>
              <a:buNone/>
              <a:defRPr/>
            </a:pPr>
            <a:r>
              <a:rPr lang="it-IT" sz="1600">
                <a:latin typeface="Century Gothic" panose="020B0502020202020204" pitchFamily="34" charset="0"/>
                <a:cs typeface="Lucida Sans Unicode" charset="0"/>
              </a:rPr>
              <a:t>Politiche commerciali </a:t>
            </a:r>
          </a:p>
          <a:p>
            <a:pPr algn="ctr" hangingPunct="1">
              <a:buFont typeface="Arial" charset="0"/>
              <a:buNone/>
              <a:defRPr/>
            </a:pPr>
            <a:r>
              <a:rPr lang="it-IT" sz="1600">
                <a:latin typeface="Century Gothic" panose="020B0502020202020204" pitchFamily="34" charset="0"/>
                <a:cs typeface="Lucida Sans Unicode" charset="0"/>
              </a:rPr>
              <a:t>e produttive</a:t>
            </a:r>
          </a:p>
        </p:txBody>
      </p:sp>
      <p:cxnSp>
        <p:nvCxnSpPr>
          <p:cNvPr id="138248" name="AutoShape 8">
            <a:extLst>
              <a:ext uri="{FF2B5EF4-FFF2-40B4-BE49-F238E27FC236}">
                <a16:creationId xmlns:a16="http://schemas.microsoft.com/office/drawing/2014/main" id="{88CFC688-4999-D943-8B6F-76BB9468D9AA}"/>
              </a:ext>
            </a:extLst>
          </p:cNvPr>
          <p:cNvCxnSpPr>
            <a:cxnSpLocks noChangeShapeType="1"/>
            <a:stCxn id="138246" idx="2"/>
            <a:endCxn id="138242" idx="2"/>
          </p:cNvCxnSpPr>
          <p:nvPr/>
        </p:nvCxnSpPr>
        <p:spPr bwMode="auto">
          <a:xfrm>
            <a:off x="1727200" y="1989138"/>
            <a:ext cx="2052638" cy="431800"/>
          </a:xfrm>
          <a:prstGeom prst="straightConnector1">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cxnSp>
      <p:cxnSp>
        <p:nvCxnSpPr>
          <p:cNvPr id="138249" name="AutoShape 9">
            <a:extLst>
              <a:ext uri="{FF2B5EF4-FFF2-40B4-BE49-F238E27FC236}">
                <a16:creationId xmlns:a16="http://schemas.microsoft.com/office/drawing/2014/main" id="{09A7A4EB-F37B-744C-9219-9C00DB10DB6B}"/>
              </a:ext>
            </a:extLst>
          </p:cNvPr>
          <p:cNvCxnSpPr>
            <a:cxnSpLocks noChangeShapeType="1"/>
            <a:stCxn id="138247" idx="2"/>
            <a:endCxn id="138242" idx="6"/>
          </p:cNvCxnSpPr>
          <p:nvPr/>
        </p:nvCxnSpPr>
        <p:spPr bwMode="auto">
          <a:xfrm flipH="1">
            <a:off x="5291138" y="1989138"/>
            <a:ext cx="1909762" cy="431800"/>
          </a:xfrm>
          <a:prstGeom prst="straightConnector1">
            <a:avLst/>
          </a:prstGeom>
          <a:noFill/>
          <a:ln w="38100">
            <a:solidFill>
              <a:schemeClr val="accent2"/>
            </a:solidFill>
            <a:round/>
            <a:headEnd/>
            <a:tailEnd type="triangle" w="med" len="med"/>
          </a:ln>
          <a:extLst>
            <a:ext uri="{909E8E84-426E-40DD-AFC4-6F175D3DCCD1}">
              <a14:hiddenFill xmlns:a14="http://schemas.microsoft.com/office/drawing/2010/main">
                <a:noFill/>
              </a14:hiddenFill>
            </a:ext>
          </a:extLst>
        </p:spPr>
      </p:cxnSp>
      <p:sp>
        <p:nvSpPr>
          <p:cNvPr id="138250" name="Text Box 10">
            <a:extLst>
              <a:ext uri="{FF2B5EF4-FFF2-40B4-BE49-F238E27FC236}">
                <a16:creationId xmlns:a16="http://schemas.microsoft.com/office/drawing/2014/main" id="{F1093D61-2BFB-3F4B-801E-3B7297A8DB04}"/>
              </a:ext>
            </a:extLst>
          </p:cNvPr>
          <p:cNvSpPr txBox="1">
            <a:spLocks noChangeArrowheads="1"/>
          </p:cNvSpPr>
          <p:nvPr/>
        </p:nvSpPr>
        <p:spPr bwMode="auto">
          <a:xfrm>
            <a:off x="465138" y="2636838"/>
            <a:ext cx="8210550" cy="92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Facciamo un esempio:</a:t>
            </a:r>
          </a:p>
          <a:p>
            <a:pPr algn="just" eaLnBrk="1" hangingPunct="1">
              <a:lnSpc>
                <a:spcPct val="8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Supponiamo che nel suo primo esercizio di vita la </a:t>
            </a:r>
            <a:r>
              <a:rPr lang="it-IT" altLang="it-IT" sz="1800" dirty="0" err="1">
                <a:solidFill>
                  <a:schemeClr val="tx1"/>
                </a:solidFill>
                <a:latin typeface="Century Gothic" panose="020B0502020202020204" pitchFamily="34" charset="0"/>
              </a:rPr>
              <a:t>soc</a:t>
            </a:r>
            <a:r>
              <a:rPr lang="it-IT" altLang="it-IT" sz="1800" dirty="0">
                <a:solidFill>
                  <a:schemeClr val="tx1"/>
                </a:solidFill>
                <a:latin typeface="Century Gothic" panose="020B0502020202020204" pitchFamily="34" charset="0"/>
              </a:rPr>
              <a:t>. Alfa realizzi i seguenti dati di attività:</a:t>
            </a:r>
          </a:p>
        </p:txBody>
      </p:sp>
      <p:graphicFrame>
        <p:nvGraphicFramePr>
          <p:cNvPr id="138289" name="Group 49">
            <a:extLst>
              <a:ext uri="{FF2B5EF4-FFF2-40B4-BE49-F238E27FC236}">
                <a16:creationId xmlns:a16="http://schemas.microsoft.com/office/drawing/2014/main" id="{2CD20A4D-3602-4247-9812-C176A8215D2A}"/>
              </a:ext>
            </a:extLst>
          </p:cNvPr>
          <p:cNvGraphicFramePr>
            <a:graphicFrameLocks noGrp="1"/>
          </p:cNvGraphicFramePr>
          <p:nvPr>
            <p:extLst>
              <p:ext uri="{D42A27DB-BD31-4B8C-83A1-F6EECF244321}">
                <p14:modId xmlns:p14="http://schemas.microsoft.com/office/powerpoint/2010/main" val="3847304468"/>
              </p:ext>
            </p:extLst>
          </p:nvPr>
        </p:nvGraphicFramePr>
        <p:xfrm>
          <a:off x="539750" y="3625850"/>
          <a:ext cx="5275834" cy="2626170"/>
        </p:xfrm>
        <a:graphic>
          <a:graphicData uri="http://schemas.openxmlformats.org/drawingml/2006/table">
            <a:tbl>
              <a:tblPr/>
              <a:tblGrid>
                <a:gridCol w="4421965">
                  <a:extLst>
                    <a:ext uri="{9D8B030D-6E8A-4147-A177-3AD203B41FA5}">
                      <a16:colId xmlns:a16="http://schemas.microsoft.com/office/drawing/2014/main" val="1896034920"/>
                    </a:ext>
                  </a:extLst>
                </a:gridCol>
                <a:gridCol w="853869">
                  <a:extLst>
                    <a:ext uri="{9D8B030D-6E8A-4147-A177-3AD203B41FA5}">
                      <a16:colId xmlns:a16="http://schemas.microsoft.com/office/drawing/2014/main" val="1647272502"/>
                    </a:ext>
                  </a:extLst>
                </a:gridCol>
              </a:tblGrid>
              <a:tr h="233363">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Fatturato</a:t>
                      </a:r>
                      <a:endParaRPr kumimoji="0" lang="en-GB"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a:ln>
                            <a:noFill/>
                          </a:ln>
                          <a:solidFill>
                            <a:schemeClr val="tx1"/>
                          </a:solidFill>
                          <a:effectLst/>
                          <a:latin typeface="Century Gothic" panose="020B0502020202020204" pitchFamily="34" charset="0"/>
                          <a:cs typeface="Arial" panose="020B0604020202020204" pitchFamily="34" charset="0"/>
                        </a:rPr>
                        <a:t>6000</a:t>
                      </a:r>
                      <a:endParaRPr kumimoji="0" lang="en-GB"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61615534"/>
                  </a:ext>
                </a:extLst>
              </a:tr>
              <a:tr h="233363">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Costo</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variabile</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del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venduto</a:t>
                      </a:r>
                      <a:endParaRPr kumimoji="0" lang="en-GB"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a:ln>
                            <a:noFill/>
                          </a:ln>
                          <a:solidFill>
                            <a:schemeClr val="tx1"/>
                          </a:solidFill>
                          <a:effectLst/>
                          <a:latin typeface="Century Gothic" panose="020B0502020202020204" pitchFamily="34" charset="0"/>
                          <a:cs typeface="Arial" panose="020B0604020202020204" pitchFamily="34" charset="0"/>
                        </a:rPr>
                        <a:t>4000</a:t>
                      </a:r>
                      <a:endParaRPr kumimoji="0" lang="en-GB"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78248916"/>
                  </a:ext>
                </a:extLst>
              </a:tr>
              <a:tr h="233363">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Consumi</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materie</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prime</a:t>
                      </a:r>
                      <a:endParaRPr kumimoji="0" lang="en-GB"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a:ln>
                            <a:noFill/>
                          </a:ln>
                          <a:solidFill>
                            <a:schemeClr val="tx1"/>
                          </a:solidFill>
                          <a:effectLst/>
                          <a:latin typeface="Century Gothic" panose="020B0502020202020204" pitchFamily="34" charset="0"/>
                          <a:cs typeface="Arial" panose="020B0604020202020204" pitchFamily="34" charset="0"/>
                        </a:rPr>
                        <a:t>1800</a:t>
                      </a:r>
                      <a:endParaRPr kumimoji="0" lang="en-GB"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9009227"/>
                  </a:ext>
                </a:extLst>
              </a:tr>
              <a:tr h="233363">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Costi</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per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servizi</a:t>
                      </a:r>
                      <a:endParaRPr kumimoji="0" lang="en-GB"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a:ln>
                            <a:noFill/>
                          </a:ln>
                          <a:solidFill>
                            <a:schemeClr val="tx1"/>
                          </a:solidFill>
                          <a:effectLst/>
                          <a:latin typeface="Century Gothic" panose="020B0502020202020204" pitchFamily="34" charset="0"/>
                          <a:cs typeface="Arial" panose="020B0604020202020204" pitchFamily="34" charset="0"/>
                        </a:rPr>
                        <a:t>1250</a:t>
                      </a:r>
                      <a:endParaRPr kumimoji="0" lang="en-GB"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07210274"/>
                  </a:ext>
                </a:extLst>
              </a:tr>
              <a:tr h="161925">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449263" rtl="0" eaLnBrk="1" fontAlgn="base" latinLnBrk="0" hangingPunct="0">
                        <a:lnSpc>
                          <a:spcPct val="73000"/>
                        </a:lnSpc>
                        <a:spcBef>
                          <a:spcPct val="0"/>
                        </a:spcBef>
                        <a:spcAft>
                          <a:spcPts val="1425"/>
                        </a:spcAft>
                        <a:buClr>
                          <a:srgbClr val="000000"/>
                        </a:buClr>
                        <a:buSzPct val="100000"/>
                        <a:buFont typeface="Wingdings"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449263" rtl="0" eaLnBrk="1" fontAlgn="base" latinLnBrk="0" hangingPunct="0">
                        <a:lnSpc>
                          <a:spcPct val="73000"/>
                        </a:lnSpc>
                        <a:spcBef>
                          <a:spcPct val="0"/>
                        </a:spcBef>
                        <a:spcAft>
                          <a:spcPts val="1425"/>
                        </a:spcAft>
                        <a:buClr>
                          <a:srgbClr val="000000"/>
                        </a:buClr>
                        <a:buSzPct val="100000"/>
                        <a:buFont typeface="Wingdings" pitchFamily="2" charset="2"/>
                        <a:buNone/>
                        <a:tabLst/>
                      </a:pPr>
                      <a:endParaRPr kumimoji="0" lang="it-IT"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12769299"/>
                  </a:ext>
                </a:extLst>
              </a:tr>
              <a:tr h="233363">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Dilazioni</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ai</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clienti</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nr</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gg)</a:t>
                      </a:r>
                      <a:endParaRPr kumimoji="0" lang="en-GB"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a:ln>
                            <a:noFill/>
                          </a:ln>
                          <a:solidFill>
                            <a:schemeClr val="tx1"/>
                          </a:solidFill>
                          <a:effectLst/>
                          <a:latin typeface="Century Gothic" panose="020B0502020202020204" pitchFamily="34" charset="0"/>
                          <a:cs typeface="Arial" panose="020B0604020202020204" pitchFamily="34" charset="0"/>
                        </a:rPr>
                        <a:t>90</a:t>
                      </a:r>
                      <a:endParaRPr kumimoji="0" lang="en-GB"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0729526"/>
                  </a:ext>
                </a:extLst>
              </a:tr>
              <a:tr h="233363">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Scorte</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di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prodotti</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finiti</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per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giorni</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a:t>
                      </a:r>
                      <a:endParaRPr kumimoji="0" lang="en-GB"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90</a:t>
                      </a:r>
                      <a:endParaRPr kumimoji="0" lang="en-GB"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77061396"/>
                  </a:ext>
                </a:extLst>
              </a:tr>
              <a:tr h="233363">
                <a:tc>
                  <a:txBody>
                    <a:bodyPr/>
                    <a:lstStyle/>
                    <a:p>
                      <a:pPr marL="0" marR="0" lvl="0" indent="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defRPr/>
                      </a:pP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Scorte</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di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materie</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 prime per </a:t>
                      </a:r>
                      <a:r>
                        <a:rPr kumimoji="0" lang="en-GB" altLang="it-IT" sz="1800" b="0" i="0" u="none" strike="noStrike" cap="none" normalizeH="0" baseline="0" dirty="0" err="1">
                          <a:ln>
                            <a:noFill/>
                          </a:ln>
                          <a:solidFill>
                            <a:schemeClr val="tx1"/>
                          </a:solidFill>
                          <a:effectLst/>
                          <a:latin typeface="Century Gothic" panose="020B0502020202020204" pitchFamily="34" charset="0"/>
                          <a:cs typeface="Arial" panose="020B0604020202020204" pitchFamily="34" charset="0"/>
                        </a:rPr>
                        <a:t>giorni</a:t>
                      </a: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a:t>
                      </a:r>
                      <a:endParaRPr kumimoji="0" lang="en-GB"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rPr>
                        <a:t>90</a:t>
                      </a: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40909670"/>
                  </a:ext>
                </a:extLst>
              </a:tr>
              <a:tr h="233363">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l"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a:ln>
                            <a:noFill/>
                          </a:ln>
                          <a:solidFill>
                            <a:schemeClr val="tx1"/>
                          </a:solidFill>
                          <a:effectLst/>
                          <a:latin typeface="Century Gothic" panose="020B0502020202020204" pitchFamily="34" charset="0"/>
                          <a:cs typeface="Arial" panose="020B0604020202020204" pitchFamily="34" charset="0"/>
                        </a:rPr>
                        <a:t>Dilazioni dai fornitori (nr. gg)</a:t>
                      </a:r>
                      <a:endParaRPr kumimoji="0" lang="en-GB" altLang="it-IT" sz="1800" b="0" i="0" u="none" strike="noStrike" cap="none" normalizeH="0" baseline="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a:spcAft>
                          <a:spcPts val="1425"/>
                        </a:spcAft>
                        <a:buFont typeface="Wingdings" pitchFamily="2" charset="2"/>
                        <a:defRPr sz="2400">
                          <a:solidFill>
                            <a:schemeClr val="tx1"/>
                          </a:solidFill>
                          <a:latin typeface="Trebuchet MS" panose="020B0703020202090204" pitchFamily="34" charset="0"/>
                          <a:cs typeface="Lucida Sans Unicode" panose="020B0602030504020204" pitchFamily="34" charset="0"/>
                        </a:defRPr>
                      </a:lvl1pPr>
                      <a:lvl2pPr marL="37931725" indent="-37474525" eaLnBrk="0">
                        <a:spcAft>
                          <a:spcPts val="1138"/>
                        </a:spcAft>
                        <a:defRPr sz="2000">
                          <a:solidFill>
                            <a:schemeClr val="tx1"/>
                          </a:solidFill>
                          <a:latin typeface="Trebuchet MS" panose="020B070302020209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cs typeface="Lucida Sans Unicode" panose="020B0602030504020204" pitchFamily="34" charset="0"/>
                        </a:defRPr>
                      </a:lvl5pPr>
                      <a:lvl6pPr marL="4572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6pPr>
                      <a:lvl7pPr marL="9144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7pPr>
                      <a:lvl8pPr marL="13716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8pPr>
                      <a:lvl9pPr marL="1828800" eaLnBrk="0" fontAlgn="base" hangingPunct="0">
                        <a:lnSpc>
                          <a:spcPct val="93000"/>
                        </a:lnSpc>
                        <a:spcBef>
                          <a:spcPct val="0"/>
                        </a:spcBef>
                        <a:spcAft>
                          <a:spcPts val="288"/>
                        </a:spcAft>
                        <a:defRPr sz="1600">
                          <a:solidFill>
                            <a:schemeClr val="tx1"/>
                          </a:solidFill>
                          <a:latin typeface="Trebuchet MS" panose="020B0703020202090204" pitchFamily="34" charset="0"/>
                          <a:cs typeface="Lucida Sans Unicode" panose="020B0602030504020204" pitchFamily="34" charset="0"/>
                        </a:defRPr>
                      </a:lvl9pPr>
                    </a:lstStyle>
                    <a:p>
                      <a:pPr marL="0" marR="0" lvl="0" indent="0" algn="r" defTabSz="449263" rtl="0" eaLnBrk="1" fontAlgn="b" latinLnBrk="0" hangingPunct="0">
                        <a:lnSpc>
                          <a:spcPct val="73000"/>
                        </a:lnSpc>
                        <a:spcBef>
                          <a:spcPct val="0"/>
                        </a:spcBef>
                        <a:spcAft>
                          <a:spcPts val="1425"/>
                        </a:spcAft>
                        <a:buClr>
                          <a:srgbClr val="000000"/>
                        </a:buClr>
                        <a:buSzPct val="100000"/>
                        <a:buFont typeface="Arial" panose="020B0604020202020204" pitchFamily="34" charset="0"/>
                        <a:buNone/>
                        <a:tabLst/>
                      </a:pPr>
                      <a:r>
                        <a:rPr kumimoji="0" lang="en-GB" altLang="it-IT" sz="1800" b="0" i="0" u="none" strike="noStrike" cap="none" normalizeH="0" baseline="0" dirty="0">
                          <a:ln>
                            <a:noFill/>
                          </a:ln>
                          <a:solidFill>
                            <a:schemeClr val="tx1"/>
                          </a:solidFill>
                          <a:effectLst/>
                          <a:latin typeface="Century Gothic" panose="020B0502020202020204" pitchFamily="34" charset="0"/>
                          <a:cs typeface="Arial" panose="020B0604020202020204" pitchFamily="34" charset="0"/>
                        </a:rPr>
                        <a:t>90</a:t>
                      </a:r>
                      <a:endParaRPr kumimoji="0" lang="en-GB" altLang="it-IT" sz="1800" b="0" i="0" u="none" strike="noStrike" cap="none" normalizeH="0" baseline="0" dirty="0">
                        <a:ln>
                          <a:noFill/>
                        </a:ln>
                        <a:solidFill>
                          <a:schemeClr val="tx1"/>
                        </a:solidFill>
                        <a:effectLst/>
                        <a:latin typeface="Century Gothic" panose="020B0502020202020204" pitchFamily="34" charset="0"/>
                        <a:cs typeface="Lucida Sans Unicode" panose="020B0602030504020204" pitchFamily="34" charset="0"/>
                      </a:endParaRPr>
                    </a:p>
                  </a:txBody>
                  <a:tcPr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81601146"/>
                  </a:ext>
                </a:extLst>
              </a:tr>
            </a:tbl>
          </a:graphicData>
        </a:graphic>
      </p:graphicFrame>
      <p:sp>
        <p:nvSpPr>
          <p:cNvPr id="17" name="Rettangolo 16">
            <a:extLst>
              <a:ext uri="{FF2B5EF4-FFF2-40B4-BE49-F238E27FC236}">
                <a16:creationId xmlns:a16="http://schemas.microsoft.com/office/drawing/2014/main" id="{0E8BF3C6-B892-674B-9C74-F42461E8957C}"/>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8" name="Segnaposto numero diapositiva 3">
            <a:extLst>
              <a:ext uri="{FF2B5EF4-FFF2-40B4-BE49-F238E27FC236}">
                <a16:creationId xmlns:a16="http://schemas.microsoft.com/office/drawing/2014/main" id="{71958DDF-8D15-5848-8596-B9F700B1FAFB}"/>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147</a:t>
            </a:fld>
            <a:endParaRPr lang="it-IT" sz="1100" dirty="0">
              <a:solidFill>
                <a:schemeClr val="bg1"/>
              </a:solidFill>
              <a:latin typeface="Century Gothic" panose="020B0502020202020204" pitchFamily="34" charset="0"/>
            </a:endParaRPr>
          </a:p>
        </p:txBody>
      </p:sp>
      <p:sp>
        <p:nvSpPr>
          <p:cNvPr id="19" name="Rettangolo 18">
            <a:extLst>
              <a:ext uri="{FF2B5EF4-FFF2-40B4-BE49-F238E27FC236}">
                <a16:creationId xmlns:a16="http://schemas.microsoft.com/office/drawing/2014/main" id="{D30B2185-B609-F849-889A-F97BB2690D8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FATTORI CHE INCIDONO SUL </a:t>
            </a:r>
            <a:r>
              <a:rPr lang="it-IT" b="1" dirty="0" err="1">
                <a:solidFill>
                  <a:srgbClr val="002060"/>
                </a:solidFill>
                <a:latin typeface="Century Gothic" panose="020B0502020202020204" pitchFamily="34" charset="0"/>
              </a:rPr>
              <a:t>CCNc</a:t>
            </a:r>
            <a:r>
              <a:rPr lang="it-IT" b="1" dirty="0">
                <a:solidFill>
                  <a:srgbClr val="002060"/>
                </a:solidFill>
                <a:latin typeface="Century Gothic" panose="020B0502020202020204" pitchFamily="34" charset="0"/>
              </a:rPr>
              <a:t>: ottica previsionale</a:t>
            </a:r>
          </a:p>
        </p:txBody>
      </p:sp>
    </p:spTree>
    <p:extLst>
      <p:ext uri="{BB962C8B-B14F-4D97-AF65-F5344CB8AC3E}">
        <p14:creationId xmlns:p14="http://schemas.microsoft.com/office/powerpoint/2010/main" val="3294346198"/>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138245"/>
                                        </p:tgtEl>
                                        <p:attrNameLst>
                                          <p:attrName>style.visibility</p:attrName>
                                        </p:attrNameLst>
                                      </p:cBhvr>
                                      <p:to>
                                        <p:strVal val="visible"/>
                                      </p:to>
                                    </p:set>
                                    <p:animEffect transition="in" filter="dissolve">
                                      <p:cBhvr>
                                        <p:cTn id="7" dur="500"/>
                                        <p:tgtEl>
                                          <p:spTgt spid="13824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8242"/>
                                        </p:tgtEl>
                                        <p:attrNameLst>
                                          <p:attrName>style.visibility</p:attrName>
                                        </p:attrNameLst>
                                      </p:cBhvr>
                                      <p:to>
                                        <p:strVal val="visible"/>
                                      </p:to>
                                    </p:set>
                                    <p:animEffect transition="in" filter="dissolve">
                                      <p:cBhvr>
                                        <p:cTn id="12" dur="500"/>
                                        <p:tgtEl>
                                          <p:spTgt spid="13824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38246"/>
                                        </p:tgtEl>
                                        <p:attrNameLst>
                                          <p:attrName>style.visibility</p:attrName>
                                        </p:attrNameLst>
                                      </p:cBhvr>
                                      <p:to>
                                        <p:strVal val="visible"/>
                                      </p:to>
                                    </p:set>
                                    <p:animEffect transition="in" filter="dissolve">
                                      <p:cBhvr>
                                        <p:cTn id="17" dur="500"/>
                                        <p:tgtEl>
                                          <p:spTgt spid="138246"/>
                                        </p:tgtEl>
                                      </p:cBhvr>
                                    </p:animEffect>
                                  </p:childTnLst>
                                </p:cTn>
                              </p:par>
                              <p:par>
                                <p:cTn id="18" presetID="9" presetClass="entr" presetSubtype="0" fill="hold" grpId="0" nodeType="withEffect">
                                  <p:stCondLst>
                                    <p:cond delay="0"/>
                                  </p:stCondLst>
                                  <p:childTnLst>
                                    <p:set>
                                      <p:cBhvr>
                                        <p:cTn id="19" dur="1" fill="hold">
                                          <p:stCondLst>
                                            <p:cond delay="0"/>
                                          </p:stCondLst>
                                        </p:cTn>
                                        <p:tgtEl>
                                          <p:spTgt spid="138247"/>
                                        </p:tgtEl>
                                        <p:attrNameLst>
                                          <p:attrName>style.visibility</p:attrName>
                                        </p:attrNameLst>
                                      </p:cBhvr>
                                      <p:to>
                                        <p:strVal val="visible"/>
                                      </p:to>
                                    </p:set>
                                    <p:animEffect transition="in" filter="dissolve">
                                      <p:cBhvr>
                                        <p:cTn id="20" dur="500"/>
                                        <p:tgtEl>
                                          <p:spTgt spid="138247"/>
                                        </p:tgtEl>
                                      </p:cBhvr>
                                    </p:animEffect>
                                  </p:childTnLst>
                                </p:cTn>
                              </p:par>
                              <p:par>
                                <p:cTn id="21" presetID="9" presetClass="entr" presetSubtype="0" fill="hold" nodeType="withEffect">
                                  <p:stCondLst>
                                    <p:cond delay="0"/>
                                  </p:stCondLst>
                                  <p:childTnLst>
                                    <p:set>
                                      <p:cBhvr>
                                        <p:cTn id="22" dur="1" fill="hold">
                                          <p:stCondLst>
                                            <p:cond delay="0"/>
                                          </p:stCondLst>
                                        </p:cTn>
                                        <p:tgtEl>
                                          <p:spTgt spid="138249"/>
                                        </p:tgtEl>
                                        <p:attrNameLst>
                                          <p:attrName>style.visibility</p:attrName>
                                        </p:attrNameLst>
                                      </p:cBhvr>
                                      <p:to>
                                        <p:strVal val="visible"/>
                                      </p:to>
                                    </p:set>
                                    <p:animEffect transition="in" filter="dissolve">
                                      <p:cBhvr>
                                        <p:cTn id="23" dur="500"/>
                                        <p:tgtEl>
                                          <p:spTgt spid="138249"/>
                                        </p:tgtEl>
                                      </p:cBhvr>
                                    </p:animEffect>
                                  </p:childTnLst>
                                </p:cTn>
                              </p:par>
                              <p:par>
                                <p:cTn id="24" presetID="9" presetClass="entr" presetSubtype="0" fill="hold" nodeType="withEffect">
                                  <p:stCondLst>
                                    <p:cond delay="0"/>
                                  </p:stCondLst>
                                  <p:childTnLst>
                                    <p:set>
                                      <p:cBhvr>
                                        <p:cTn id="25" dur="1" fill="hold">
                                          <p:stCondLst>
                                            <p:cond delay="0"/>
                                          </p:stCondLst>
                                        </p:cTn>
                                        <p:tgtEl>
                                          <p:spTgt spid="138248"/>
                                        </p:tgtEl>
                                        <p:attrNameLst>
                                          <p:attrName>style.visibility</p:attrName>
                                        </p:attrNameLst>
                                      </p:cBhvr>
                                      <p:to>
                                        <p:strVal val="visible"/>
                                      </p:to>
                                    </p:set>
                                    <p:animEffect transition="in" filter="dissolve">
                                      <p:cBhvr>
                                        <p:cTn id="26" dur="500"/>
                                        <p:tgtEl>
                                          <p:spTgt spid="138248"/>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138250"/>
                                        </p:tgtEl>
                                        <p:attrNameLst>
                                          <p:attrName>style.visibility</p:attrName>
                                        </p:attrNameLst>
                                      </p:cBhvr>
                                      <p:to>
                                        <p:strVal val="visible"/>
                                      </p:to>
                                    </p:set>
                                    <p:animEffect transition="in" filter="dissolve">
                                      <p:cBhvr>
                                        <p:cTn id="29" dur="500"/>
                                        <p:tgtEl>
                                          <p:spTgt spid="1382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animBg="1"/>
      <p:bldP spid="138245" grpId="0"/>
      <p:bldP spid="138246" grpId="0" animBg="1"/>
      <p:bldP spid="138247" grpId="0" animBg="1"/>
      <p:bldP spid="138250" grpId="0"/>
    </p:bld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8" name="Rectangle 4">
            <a:extLst>
              <a:ext uri="{FF2B5EF4-FFF2-40B4-BE49-F238E27FC236}">
                <a16:creationId xmlns:a16="http://schemas.microsoft.com/office/drawing/2014/main" id="{452D02B5-4086-5446-9503-43539F72E264}"/>
              </a:ext>
            </a:extLst>
          </p:cNvPr>
          <p:cNvSpPr>
            <a:spLocks noChangeArrowheads="1"/>
          </p:cNvSpPr>
          <p:nvPr/>
        </p:nvSpPr>
        <p:spPr bwMode="auto">
          <a:xfrm>
            <a:off x="611188" y="620903"/>
            <a:ext cx="2232025" cy="792163"/>
          </a:xfrm>
          <a:prstGeom prst="rect">
            <a:avLst/>
          </a:prstGeom>
          <a:gradFill rotWithShape="1">
            <a:gsLst>
              <a:gs pos="0">
                <a:schemeClr val="accent2"/>
              </a:gs>
              <a:gs pos="100000">
                <a:schemeClr val="accent2">
                  <a:gamma/>
                  <a:tint val="63529"/>
                  <a:invGamma/>
                </a:schemeClr>
              </a:gs>
            </a:gsLst>
            <a:lin ang="5400000" scaled="1"/>
          </a:gradFill>
          <a:ln w="9525">
            <a:solidFill>
              <a:schemeClr val="tx1"/>
            </a:solidFill>
            <a:miter lim="800000"/>
            <a:headEnd/>
            <a:tailEnd/>
          </a:ln>
          <a:effectLst/>
        </p:spPr>
        <p:txBody>
          <a:bodyPr wrap="none" anchor="ctr"/>
          <a:lstStyle/>
          <a:p>
            <a:pPr algn="ctr" hangingPunct="1">
              <a:buFont typeface="Arial" charset="0"/>
              <a:buNone/>
              <a:defRPr/>
            </a:pPr>
            <a:r>
              <a:rPr lang="it-IT" sz="1600">
                <a:latin typeface="Century Gothic" panose="020B0502020202020204" pitchFamily="34" charset="0"/>
                <a:cs typeface="Lucida Sans Unicode" charset="0"/>
              </a:rPr>
              <a:t>CREDITI v/CLIENTI</a:t>
            </a:r>
          </a:p>
        </p:txBody>
      </p:sp>
      <p:grpSp>
        <p:nvGrpSpPr>
          <p:cNvPr id="38916" name="Group 5">
            <a:extLst>
              <a:ext uri="{FF2B5EF4-FFF2-40B4-BE49-F238E27FC236}">
                <a16:creationId xmlns:a16="http://schemas.microsoft.com/office/drawing/2014/main" id="{9DD93267-69FD-A94D-8F21-1F0B474E037B}"/>
              </a:ext>
            </a:extLst>
          </p:cNvPr>
          <p:cNvGrpSpPr>
            <a:grpSpLocks/>
          </p:cNvGrpSpPr>
          <p:nvPr/>
        </p:nvGrpSpPr>
        <p:grpSpPr bwMode="auto">
          <a:xfrm>
            <a:off x="2895600" y="620903"/>
            <a:ext cx="5715000" cy="935038"/>
            <a:chOff x="1824" y="754"/>
            <a:chExt cx="3600" cy="589"/>
          </a:xfrm>
        </p:grpSpPr>
        <p:sp>
          <p:nvSpPr>
            <p:cNvPr id="38937" name="Rectangle 6">
              <a:extLst>
                <a:ext uri="{FF2B5EF4-FFF2-40B4-BE49-F238E27FC236}">
                  <a16:creationId xmlns:a16="http://schemas.microsoft.com/office/drawing/2014/main" id="{3F284F3E-9CCB-C94B-8B41-2268227C4CF3}"/>
                </a:ext>
              </a:extLst>
            </p:cNvPr>
            <p:cNvSpPr>
              <a:spLocks noChangeArrowheads="1"/>
            </p:cNvSpPr>
            <p:nvPr/>
          </p:nvSpPr>
          <p:spPr bwMode="auto">
            <a:xfrm>
              <a:off x="2064" y="754"/>
              <a:ext cx="1296" cy="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13000"/>
                </a:lnSpc>
                <a:buFont typeface="Arial" panose="020B0604020202020204" pitchFamily="34" charset="0"/>
                <a:buNone/>
              </a:pPr>
              <a:r>
                <a:rPr lang="it-IT" altLang="it-IT" sz="1600" dirty="0">
                  <a:solidFill>
                    <a:schemeClr val="tx1"/>
                  </a:solidFill>
                  <a:latin typeface="Century Gothic" panose="020B0502020202020204" pitchFamily="34" charset="0"/>
                </a:rPr>
                <a:t>Ricavi di vendita x (1+0,22)</a:t>
              </a:r>
            </a:p>
            <a:p>
              <a:pPr algn="ctr" eaLnBrk="1" hangingPunct="1">
                <a:lnSpc>
                  <a:spcPct val="113000"/>
                </a:lnSpc>
                <a:buFont typeface="Arial" panose="020B0604020202020204" pitchFamily="34" charset="0"/>
                <a:buNone/>
              </a:pPr>
              <a:r>
                <a:rPr lang="it-IT" altLang="it-IT" sz="1600" dirty="0">
                  <a:solidFill>
                    <a:schemeClr val="tx1"/>
                  </a:solidFill>
                  <a:latin typeface="Century Gothic" panose="020B0502020202020204" pitchFamily="34" charset="0"/>
                </a:rPr>
                <a:t>360</a:t>
              </a:r>
            </a:p>
          </p:txBody>
        </p:sp>
        <p:sp>
          <p:nvSpPr>
            <p:cNvPr id="38938" name="Rectangle 7">
              <a:extLst>
                <a:ext uri="{FF2B5EF4-FFF2-40B4-BE49-F238E27FC236}">
                  <a16:creationId xmlns:a16="http://schemas.microsoft.com/office/drawing/2014/main" id="{0810A457-0F4C-D540-8808-3083A1A6175B}"/>
                </a:ext>
              </a:extLst>
            </p:cNvPr>
            <p:cNvSpPr>
              <a:spLocks noChangeArrowheads="1"/>
            </p:cNvSpPr>
            <p:nvPr/>
          </p:nvSpPr>
          <p:spPr bwMode="auto">
            <a:xfrm>
              <a:off x="3936" y="912"/>
              <a:ext cx="1488"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13000"/>
                </a:lnSpc>
                <a:buFont typeface="Arial" panose="020B0604020202020204" pitchFamily="34" charset="0"/>
                <a:buNone/>
              </a:pPr>
              <a:r>
                <a:rPr lang="it-IT" altLang="it-IT" sz="1600">
                  <a:solidFill>
                    <a:schemeClr val="tx1"/>
                  </a:solidFill>
                  <a:latin typeface="Century Gothic" panose="020B0502020202020204" pitchFamily="34" charset="0"/>
                </a:rPr>
                <a:t>giorni dilazione </a:t>
              </a:r>
            </a:p>
            <a:p>
              <a:pPr algn="ctr" eaLnBrk="1" hangingPunct="1">
                <a:lnSpc>
                  <a:spcPct val="113000"/>
                </a:lnSpc>
                <a:buFont typeface="Arial" panose="020B0604020202020204" pitchFamily="34" charset="0"/>
                <a:buNone/>
              </a:pPr>
              <a:r>
                <a:rPr lang="it-IT" altLang="it-IT" sz="1600">
                  <a:solidFill>
                    <a:schemeClr val="tx1"/>
                  </a:solidFill>
                  <a:latin typeface="Century Gothic" panose="020B0502020202020204" pitchFamily="34" charset="0"/>
                </a:rPr>
                <a:t>concessa ai clienti</a:t>
              </a:r>
            </a:p>
          </p:txBody>
        </p:sp>
        <p:sp>
          <p:nvSpPr>
            <p:cNvPr id="38939" name="Line 8">
              <a:extLst>
                <a:ext uri="{FF2B5EF4-FFF2-40B4-BE49-F238E27FC236}">
                  <a16:creationId xmlns:a16="http://schemas.microsoft.com/office/drawing/2014/main" id="{E00E198A-982A-514D-84E2-8674A03D75B4}"/>
                </a:ext>
              </a:extLst>
            </p:cNvPr>
            <p:cNvSpPr>
              <a:spLocks noChangeShapeType="1"/>
            </p:cNvSpPr>
            <p:nvPr/>
          </p:nvSpPr>
          <p:spPr bwMode="auto">
            <a:xfrm>
              <a:off x="1824" y="1071"/>
              <a:ext cx="1916" cy="0"/>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grpSp>
      <p:sp>
        <p:nvSpPr>
          <p:cNvPr id="139273" name="Rectangle 9">
            <a:extLst>
              <a:ext uri="{FF2B5EF4-FFF2-40B4-BE49-F238E27FC236}">
                <a16:creationId xmlns:a16="http://schemas.microsoft.com/office/drawing/2014/main" id="{B7F18FC8-9CD4-C24F-A814-037307804D47}"/>
              </a:ext>
            </a:extLst>
          </p:cNvPr>
          <p:cNvSpPr>
            <a:spLocks noChangeArrowheads="1"/>
          </p:cNvSpPr>
          <p:nvPr/>
        </p:nvSpPr>
        <p:spPr bwMode="auto">
          <a:xfrm>
            <a:off x="611188" y="2924175"/>
            <a:ext cx="2232025" cy="792163"/>
          </a:xfrm>
          <a:prstGeom prst="rect">
            <a:avLst/>
          </a:prstGeom>
          <a:gradFill rotWithShape="1">
            <a:gsLst>
              <a:gs pos="0">
                <a:schemeClr val="accent2"/>
              </a:gs>
              <a:gs pos="100000">
                <a:schemeClr val="accent2">
                  <a:gamma/>
                  <a:tint val="63529"/>
                  <a:invGamma/>
                </a:schemeClr>
              </a:gs>
            </a:gsLst>
            <a:lin ang="5400000" scaled="1"/>
          </a:gradFill>
          <a:ln w="9525">
            <a:solidFill>
              <a:schemeClr val="tx1"/>
            </a:solidFill>
            <a:miter lim="800000"/>
            <a:headEnd/>
            <a:tailEnd/>
          </a:ln>
          <a:effectLst/>
        </p:spPr>
        <p:txBody>
          <a:bodyPr wrap="none" anchor="ctr"/>
          <a:lstStyle/>
          <a:p>
            <a:pPr algn="ctr" hangingPunct="1">
              <a:buFont typeface="Arial" charset="0"/>
              <a:buNone/>
              <a:defRPr/>
            </a:pPr>
            <a:r>
              <a:rPr lang="it-IT" sz="1600" dirty="0">
                <a:latin typeface="Century Gothic" panose="020B0502020202020204" pitchFamily="34" charset="0"/>
                <a:cs typeface="Lucida Sans Unicode" charset="0"/>
              </a:rPr>
              <a:t>SCORTE di MP</a:t>
            </a:r>
          </a:p>
        </p:txBody>
      </p:sp>
      <p:grpSp>
        <p:nvGrpSpPr>
          <p:cNvPr id="38918" name="Group 10">
            <a:extLst>
              <a:ext uri="{FF2B5EF4-FFF2-40B4-BE49-F238E27FC236}">
                <a16:creationId xmlns:a16="http://schemas.microsoft.com/office/drawing/2014/main" id="{5F3D06C3-9331-F544-B18C-1E1A849E19CE}"/>
              </a:ext>
            </a:extLst>
          </p:cNvPr>
          <p:cNvGrpSpPr>
            <a:grpSpLocks/>
          </p:cNvGrpSpPr>
          <p:nvPr/>
        </p:nvGrpSpPr>
        <p:grpSpPr bwMode="auto">
          <a:xfrm>
            <a:off x="3275013" y="2781300"/>
            <a:ext cx="3889375" cy="935038"/>
            <a:chOff x="1927" y="1752"/>
            <a:chExt cx="2450" cy="589"/>
          </a:xfrm>
        </p:grpSpPr>
        <p:sp>
          <p:nvSpPr>
            <p:cNvPr id="38934" name="Rectangle 11">
              <a:extLst>
                <a:ext uri="{FF2B5EF4-FFF2-40B4-BE49-F238E27FC236}">
                  <a16:creationId xmlns:a16="http://schemas.microsoft.com/office/drawing/2014/main" id="{01895523-2CF8-BB48-896E-34D946FA9434}"/>
                </a:ext>
              </a:extLst>
            </p:cNvPr>
            <p:cNvSpPr>
              <a:spLocks noChangeArrowheads="1"/>
            </p:cNvSpPr>
            <p:nvPr/>
          </p:nvSpPr>
          <p:spPr bwMode="auto">
            <a:xfrm>
              <a:off x="2064" y="1752"/>
              <a:ext cx="817" cy="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13000"/>
                </a:lnSpc>
                <a:buFont typeface="Arial" panose="020B0604020202020204" pitchFamily="34" charset="0"/>
                <a:buNone/>
              </a:pPr>
              <a:r>
                <a:rPr lang="it-IT" altLang="it-IT" sz="1600" dirty="0">
                  <a:solidFill>
                    <a:schemeClr val="tx1"/>
                  </a:solidFill>
                  <a:latin typeface="Century Gothic" panose="020B0502020202020204" pitchFamily="34" charset="0"/>
                </a:rPr>
                <a:t>Consumi di MP</a:t>
              </a:r>
            </a:p>
            <a:p>
              <a:pPr algn="ctr" eaLnBrk="1" hangingPunct="1">
                <a:lnSpc>
                  <a:spcPct val="113000"/>
                </a:lnSpc>
                <a:buFont typeface="Arial" panose="020B0604020202020204" pitchFamily="34" charset="0"/>
                <a:buNone/>
              </a:pPr>
              <a:r>
                <a:rPr lang="it-IT" altLang="it-IT" sz="1600" dirty="0">
                  <a:solidFill>
                    <a:schemeClr val="tx1"/>
                  </a:solidFill>
                  <a:latin typeface="Century Gothic" panose="020B0502020202020204" pitchFamily="34" charset="0"/>
                </a:rPr>
                <a:t>360</a:t>
              </a:r>
            </a:p>
          </p:txBody>
        </p:sp>
        <p:sp>
          <p:nvSpPr>
            <p:cNvPr id="38935" name="Rectangle 12">
              <a:extLst>
                <a:ext uri="{FF2B5EF4-FFF2-40B4-BE49-F238E27FC236}">
                  <a16:creationId xmlns:a16="http://schemas.microsoft.com/office/drawing/2014/main" id="{D9774017-94A6-6044-B073-EFEE82A3E613}"/>
                </a:ext>
              </a:extLst>
            </p:cNvPr>
            <p:cNvSpPr>
              <a:spLocks noChangeArrowheads="1"/>
            </p:cNvSpPr>
            <p:nvPr/>
          </p:nvSpPr>
          <p:spPr bwMode="auto">
            <a:xfrm>
              <a:off x="2925" y="1888"/>
              <a:ext cx="1452"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13000"/>
                </a:lnSpc>
                <a:buFont typeface="Arial" panose="020B0604020202020204" pitchFamily="34" charset="0"/>
                <a:buNone/>
              </a:pPr>
              <a:r>
                <a:rPr lang="it-IT" altLang="it-IT" sz="1600">
                  <a:solidFill>
                    <a:schemeClr val="tx1"/>
                  </a:solidFill>
                  <a:latin typeface="Century Gothic" panose="020B0502020202020204" pitchFamily="34" charset="0"/>
                </a:rPr>
                <a:t>x giorni scorte MP</a:t>
              </a:r>
            </a:p>
          </p:txBody>
        </p:sp>
        <p:sp>
          <p:nvSpPr>
            <p:cNvPr id="38936" name="Line 13">
              <a:extLst>
                <a:ext uri="{FF2B5EF4-FFF2-40B4-BE49-F238E27FC236}">
                  <a16:creationId xmlns:a16="http://schemas.microsoft.com/office/drawing/2014/main" id="{7C83328D-7BEF-E741-A920-8F478473292E}"/>
                </a:ext>
              </a:extLst>
            </p:cNvPr>
            <p:cNvSpPr>
              <a:spLocks noChangeShapeType="1"/>
            </p:cNvSpPr>
            <p:nvPr/>
          </p:nvSpPr>
          <p:spPr bwMode="auto">
            <a:xfrm>
              <a:off x="1927" y="2069"/>
              <a:ext cx="1088" cy="0"/>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grpSp>
      <p:grpSp>
        <p:nvGrpSpPr>
          <p:cNvPr id="38919" name="Group 14">
            <a:extLst>
              <a:ext uri="{FF2B5EF4-FFF2-40B4-BE49-F238E27FC236}">
                <a16:creationId xmlns:a16="http://schemas.microsoft.com/office/drawing/2014/main" id="{4A940BF1-C805-EA4E-8E10-70063560311D}"/>
              </a:ext>
            </a:extLst>
          </p:cNvPr>
          <p:cNvGrpSpPr>
            <a:grpSpLocks/>
          </p:cNvGrpSpPr>
          <p:nvPr/>
        </p:nvGrpSpPr>
        <p:grpSpPr bwMode="auto">
          <a:xfrm>
            <a:off x="3124200" y="4581525"/>
            <a:ext cx="3514725" cy="935038"/>
            <a:chOff x="1968" y="2886"/>
            <a:chExt cx="2214" cy="589"/>
          </a:xfrm>
        </p:grpSpPr>
        <p:sp>
          <p:nvSpPr>
            <p:cNvPr id="38931" name="Rectangle 15">
              <a:extLst>
                <a:ext uri="{FF2B5EF4-FFF2-40B4-BE49-F238E27FC236}">
                  <a16:creationId xmlns:a16="http://schemas.microsoft.com/office/drawing/2014/main" id="{5EDDF456-EC71-714A-9436-E28AADF8A041}"/>
                </a:ext>
              </a:extLst>
            </p:cNvPr>
            <p:cNvSpPr>
              <a:spLocks noChangeArrowheads="1"/>
            </p:cNvSpPr>
            <p:nvPr/>
          </p:nvSpPr>
          <p:spPr bwMode="auto">
            <a:xfrm>
              <a:off x="2399" y="2886"/>
              <a:ext cx="817" cy="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13000"/>
                </a:lnSpc>
                <a:buFont typeface="Arial" panose="020B0604020202020204" pitchFamily="34" charset="0"/>
                <a:buNone/>
              </a:pPr>
              <a:r>
                <a:rPr lang="it-IT" altLang="it-IT" sz="1600" dirty="0">
                  <a:solidFill>
                    <a:schemeClr val="tx1"/>
                  </a:solidFill>
                  <a:latin typeface="Century Gothic" panose="020B0502020202020204" pitchFamily="34" charset="0"/>
                </a:rPr>
                <a:t>Acquisti      x     (1+0,22)</a:t>
              </a:r>
            </a:p>
            <a:p>
              <a:pPr algn="ctr" eaLnBrk="1" hangingPunct="1">
                <a:lnSpc>
                  <a:spcPct val="113000"/>
                </a:lnSpc>
                <a:buFont typeface="Arial" panose="020B0604020202020204" pitchFamily="34" charset="0"/>
                <a:buNone/>
              </a:pPr>
              <a:r>
                <a:rPr lang="it-IT" altLang="it-IT" sz="1600" dirty="0">
                  <a:solidFill>
                    <a:schemeClr val="tx1"/>
                  </a:solidFill>
                  <a:latin typeface="Century Gothic" panose="020B0502020202020204" pitchFamily="34" charset="0"/>
                </a:rPr>
                <a:t>360</a:t>
              </a:r>
            </a:p>
          </p:txBody>
        </p:sp>
        <p:sp>
          <p:nvSpPr>
            <p:cNvPr id="38932" name="Rectangle 16">
              <a:extLst>
                <a:ext uri="{FF2B5EF4-FFF2-40B4-BE49-F238E27FC236}">
                  <a16:creationId xmlns:a16="http://schemas.microsoft.com/office/drawing/2014/main" id="{029A84BC-029A-9744-9BA9-EBD97BA77BE6}"/>
                </a:ext>
              </a:extLst>
            </p:cNvPr>
            <p:cNvSpPr>
              <a:spLocks noChangeArrowheads="1"/>
            </p:cNvSpPr>
            <p:nvPr/>
          </p:nvSpPr>
          <p:spPr bwMode="auto">
            <a:xfrm>
              <a:off x="3408" y="3022"/>
              <a:ext cx="774"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13000"/>
                </a:lnSpc>
                <a:buFont typeface="Arial" panose="020B0604020202020204" pitchFamily="34" charset="0"/>
                <a:buNone/>
              </a:pPr>
              <a:r>
                <a:rPr lang="it-IT" altLang="it-IT" sz="1600">
                  <a:solidFill>
                    <a:schemeClr val="tx1"/>
                  </a:solidFill>
                  <a:latin typeface="Century Gothic" panose="020B0502020202020204" pitchFamily="34" charset="0"/>
                </a:rPr>
                <a:t>x</a:t>
              </a:r>
            </a:p>
          </p:txBody>
        </p:sp>
        <p:sp>
          <p:nvSpPr>
            <p:cNvPr id="38933" name="Line 17">
              <a:extLst>
                <a:ext uri="{FF2B5EF4-FFF2-40B4-BE49-F238E27FC236}">
                  <a16:creationId xmlns:a16="http://schemas.microsoft.com/office/drawing/2014/main" id="{71C98E84-1A3E-C842-AB55-903AD60CE758}"/>
                </a:ext>
              </a:extLst>
            </p:cNvPr>
            <p:cNvSpPr>
              <a:spLocks noChangeShapeType="1"/>
            </p:cNvSpPr>
            <p:nvPr/>
          </p:nvSpPr>
          <p:spPr bwMode="auto">
            <a:xfrm>
              <a:off x="1968" y="3203"/>
              <a:ext cx="1542" cy="13"/>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grpSp>
      <p:sp>
        <p:nvSpPr>
          <p:cNvPr id="139282" name="Rectangle 18">
            <a:extLst>
              <a:ext uri="{FF2B5EF4-FFF2-40B4-BE49-F238E27FC236}">
                <a16:creationId xmlns:a16="http://schemas.microsoft.com/office/drawing/2014/main" id="{3C9EDFB3-66F9-F540-BE12-B9E1A3713A7D}"/>
              </a:ext>
            </a:extLst>
          </p:cNvPr>
          <p:cNvSpPr>
            <a:spLocks noChangeArrowheads="1"/>
          </p:cNvSpPr>
          <p:nvPr/>
        </p:nvSpPr>
        <p:spPr bwMode="auto">
          <a:xfrm>
            <a:off x="611188" y="4581525"/>
            <a:ext cx="2232025" cy="792163"/>
          </a:xfrm>
          <a:prstGeom prst="rect">
            <a:avLst/>
          </a:prstGeom>
          <a:gradFill rotWithShape="1">
            <a:gsLst>
              <a:gs pos="0">
                <a:schemeClr val="accent2"/>
              </a:gs>
              <a:gs pos="100000">
                <a:schemeClr val="accent2">
                  <a:gamma/>
                  <a:tint val="63529"/>
                  <a:invGamma/>
                </a:schemeClr>
              </a:gs>
            </a:gsLst>
            <a:lin ang="5400000" scaled="1"/>
          </a:gradFill>
          <a:ln w="9525">
            <a:solidFill>
              <a:schemeClr val="tx1"/>
            </a:solidFill>
            <a:miter lim="800000"/>
            <a:headEnd/>
            <a:tailEnd/>
          </a:ln>
          <a:effectLst/>
        </p:spPr>
        <p:txBody>
          <a:bodyPr wrap="none" anchor="ctr"/>
          <a:lstStyle/>
          <a:p>
            <a:pPr algn="ctr" hangingPunct="1">
              <a:buFont typeface="Arial" charset="0"/>
              <a:buNone/>
              <a:defRPr/>
            </a:pPr>
            <a:r>
              <a:rPr lang="it-IT" sz="1600">
                <a:latin typeface="Century Gothic" panose="020B0502020202020204" pitchFamily="34" charset="0"/>
                <a:cs typeface="Lucida Sans Unicode" charset="0"/>
              </a:rPr>
              <a:t>DEBITI v/FORNITORI</a:t>
            </a:r>
          </a:p>
        </p:txBody>
      </p:sp>
      <p:sp>
        <p:nvSpPr>
          <p:cNvPr id="139283" name="Text Box 19">
            <a:extLst>
              <a:ext uri="{FF2B5EF4-FFF2-40B4-BE49-F238E27FC236}">
                <a16:creationId xmlns:a16="http://schemas.microsoft.com/office/drawing/2014/main" id="{87F94DD8-BD44-3A44-91D5-C9CA4FCDDB4E}"/>
              </a:ext>
            </a:extLst>
          </p:cNvPr>
          <p:cNvSpPr txBox="1">
            <a:spLocks noChangeArrowheads="1"/>
          </p:cNvSpPr>
          <p:nvPr/>
        </p:nvSpPr>
        <p:spPr bwMode="auto">
          <a:xfrm>
            <a:off x="3429000" y="5516563"/>
            <a:ext cx="33845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buFont typeface="Arial" panose="020B0604020202020204" pitchFamily="34" charset="0"/>
              <a:buNone/>
            </a:pPr>
            <a:r>
              <a:rPr lang="it-IT" altLang="it-IT" sz="1600" dirty="0">
                <a:solidFill>
                  <a:srgbClr val="FF0000"/>
                </a:solidFill>
                <a:latin typeface="Century Gothic" panose="020B0502020202020204" pitchFamily="34" charset="0"/>
              </a:rPr>
              <a:t>MP acquistati e consumati + </a:t>
            </a:r>
          </a:p>
          <a:p>
            <a:pPr algn="ctr" eaLnBrk="1" hangingPunct="1">
              <a:buFont typeface="Arial" panose="020B0604020202020204" pitchFamily="34" charset="0"/>
              <a:buNone/>
            </a:pPr>
            <a:r>
              <a:rPr lang="it-IT" altLang="it-IT" sz="1600" dirty="0">
                <a:solidFill>
                  <a:srgbClr val="FF0000"/>
                </a:solidFill>
                <a:latin typeface="Century Gothic" panose="020B0502020202020204" pitchFamily="34" charset="0"/>
              </a:rPr>
              <a:t>MP acquistati e messi in scorta +</a:t>
            </a:r>
          </a:p>
          <a:p>
            <a:pPr algn="ctr" eaLnBrk="1" hangingPunct="1">
              <a:buFont typeface="Arial" panose="020B0604020202020204" pitchFamily="34" charset="0"/>
              <a:buNone/>
            </a:pPr>
            <a:r>
              <a:rPr lang="it-IT" altLang="it-IT" sz="1600" dirty="0">
                <a:solidFill>
                  <a:srgbClr val="FF0000"/>
                </a:solidFill>
                <a:latin typeface="Century Gothic" panose="020B0502020202020204" pitchFamily="34" charset="0"/>
              </a:rPr>
              <a:t>Servizi</a:t>
            </a:r>
          </a:p>
        </p:txBody>
      </p:sp>
      <p:sp>
        <p:nvSpPr>
          <p:cNvPr id="38922" name="Oval 20">
            <a:extLst>
              <a:ext uri="{FF2B5EF4-FFF2-40B4-BE49-F238E27FC236}">
                <a16:creationId xmlns:a16="http://schemas.microsoft.com/office/drawing/2014/main" id="{06E991F9-827E-0248-84DE-620E9A74483D}"/>
              </a:ext>
            </a:extLst>
          </p:cNvPr>
          <p:cNvSpPr>
            <a:spLocks noChangeArrowheads="1"/>
          </p:cNvSpPr>
          <p:nvPr/>
        </p:nvSpPr>
        <p:spPr bwMode="auto">
          <a:xfrm>
            <a:off x="2971800" y="4652963"/>
            <a:ext cx="1366838" cy="431800"/>
          </a:xfrm>
          <a:prstGeom prst="ellipse">
            <a:avLst/>
          </a:prstGeom>
          <a:noFill/>
          <a:ln w="9525">
            <a:solidFill>
              <a:srgbClr val="99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solidFill>
                <a:schemeClr val="tx1"/>
              </a:solidFill>
              <a:latin typeface="Century Gothic" panose="020B0502020202020204" pitchFamily="34" charset="0"/>
            </a:endParaRPr>
          </a:p>
        </p:txBody>
      </p:sp>
      <p:cxnSp>
        <p:nvCxnSpPr>
          <p:cNvPr id="38923" name="AutoShape 21">
            <a:extLst>
              <a:ext uri="{FF2B5EF4-FFF2-40B4-BE49-F238E27FC236}">
                <a16:creationId xmlns:a16="http://schemas.microsoft.com/office/drawing/2014/main" id="{00606628-99DE-9247-96CA-C37CD3B435DB}"/>
              </a:ext>
            </a:extLst>
          </p:cNvPr>
          <p:cNvCxnSpPr>
            <a:cxnSpLocks noChangeShapeType="1"/>
            <a:stCxn id="38922" idx="5"/>
            <a:endCxn id="139283" idx="0"/>
          </p:cNvCxnSpPr>
          <p:nvPr/>
        </p:nvCxnSpPr>
        <p:spPr bwMode="auto">
          <a:xfrm>
            <a:off x="4138469" y="5021527"/>
            <a:ext cx="982806" cy="495036"/>
          </a:xfrm>
          <a:prstGeom prst="straightConnector1">
            <a:avLst/>
          </a:prstGeom>
          <a:noFill/>
          <a:ln w="9525">
            <a:solidFill>
              <a:srgbClr val="993300"/>
            </a:solidFill>
            <a:round/>
            <a:headEnd/>
            <a:tailEnd type="triangle" w="med" len="med"/>
          </a:ln>
          <a:extLst>
            <a:ext uri="{909E8E84-426E-40DD-AFC4-6F175D3DCCD1}">
              <a14:hiddenFill xmlns:a14="http://schemas.microsoft.com/office/drawing/2010/main">
                <a:noFill/>
              </a14:hiddenFill>
            </a:ext>
          </a:extLst>
        </p:spPr>
      </p:cxnSp>
      <p:sp>
        <p:nvSpPr>
          <p:cNvPr id="38927" name="Rectangle 7">
            <a:extLst>
              <a:ext uri="{FF2B5EF4-FFF2-40B4-BE49-F238E27FC236}">
                <a16:creationId xmlns:a16="http://schemas.microsoft.com/office/drawing/2014/main" id="{05C08AD1-BBC4-5445-8BD4-F287F5D23900}"/>
              </a:ext>
            </a:extLst>
          </p:cNvPr>
          <p:cNvSpPr>
            <a:spLocks noChangeArrowheads="1"/>
          </p:cNvSpPr>
          <p:nvPr/>
        </p:nvSpPr>
        <p:spPr bwMode="auto">
          <a:xfrm>
            <a:off x="5819775" y="897922"/>
            <a:ext cx="838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13000"/>
              </a:lnSpc>
              <a:buFont typeface="Arial" panose="020B0604020202020204" pitchFamily="34" charset="0"/>
              <a:buNone/>
            </a:pPr>
            <a:r>
              <a:rPr lang="it-IT" altLang="it-IT" sz="1800" dirty="0">
                <a:solidFill>
                  <a:schemeClr val="tx1"/>
                </a:solidFill>
                <a:latin typeface="Century Gothic" panose="020B0502020202020204" pitchFamily="34" charset="0"/>
              </a:rPr>
              <a:t>x</a:t>
            </a:r>
          </a:p>
        </p:txBody>
      </p:sp>
      <p:sp>
        <p:nvSpPr>
          <p:cNvPr id="38928" name="Rettangolo 29">
            <a:extLst>
              <a:ext uri="{FF2B5EF4-FFF2-40B4-BE49-F238E27FC236}">
                <a16:creationId xmlns:a16="http://schemas.microsoft.com/office/drawing/2014/main" id="{6C7CA544-0BEF-954A-940E-97389354BB3A}"/>
              </a:ext>
            </a:extLst>
          </p:cNvPr>
          <p:cNvSpPr>
            <a:spLocks noChangeArrowheads="1"/>
          </p:cNvSpPr>
          <p:nvPr/>
        </p:nvSpPr>
        <p:spPr bwMode="auto">
          <a:xfrm>
            <a:off x="6172200" y="4618038"/>
            <a:ext cx="19050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r>
              <a:rPr lang="it-IT" altLang="it-IT" sz="1600" dirty="0">
                <a:solidFill>
                  <a:schemeClr val="tx1"/>
                </a:solidFill>
                <a:latin typeface="Century Gothic" panose="020B0502020202020204" pitchFamily="34" charset="0"/>
              </a:rPr>
              <a:t>giorni dilazione concessa dai fornitori</a:t>
            </a:r>
          </a:p>
        </p:txBody>
      </p:sp>
      <p:sp>
        <p:nvSpPr>
          <p:cNvPr id="29" name="Rettangolo 28">
            <a:extLst>
              <a:ext uri="{FF2B5EF4-FFF2-40B4-BE49-F238E27FC236}">
                <a16:creationId xmlns:a16="http://schemas.microsoft.com/office/drawing/2014/main" id="{0C73BA9B-DDEE-9242-9621-99EC6C4C5D6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SEGUE</a:t>
            </a:r>
          </a:p>
        </p:txBody>
      </p:sp>
      <p:sp>
        <p:nvSpPr>
          <p:cNvPr id="30" name="Rettangolo 29">
            <a:extLst>
              <a:ext uri="{FF2B5EF4-FFF2-40B4-BE49-F238E27FC236}">
                <a16:creationId xmlns:a16="http://schemas.microsoft.com/office/drawing/2014/main" id="{3963085E-2E4E-5C45-A0D4-1C976195C64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31" name="Segnaposto numero diapositiva 3">
            <a:extLst>
              <a:ext uri="{FF2B5EF4-FFF2-40B4-BE49-F238E27FC236}">
                <a16:creationId xmlns:a16="http://schemas.microsoft.com/office/drawing/2014/main" id="{7ABC6255-7396-E149-9C8E-28D96EDFE2C9}"/>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148</a:t>
            </a:fld>
            <a:endParaRPr lang="it-IT" sz="1100" dirty="0">
              <a:solidFill>
                <a:schemeClr val="bg1"/>
              </a:solidFill>
              <a:latin typeface="Century Gothic" panose="020B0502020202020204" pitchFamily="34" charset="0"/>
            </a:endParaRPr>
          </a:p>
        </p:txBody>
      </p:sp>
      <p:sp>
        <p:nvSpPr>
          <p:cNvPr id="25" name="Rectangle 9">
            <a:extLst>
              <a:ext uri="{FF2B5EF4-FFF2-40B4-BE49-F238E27FC236}">
                <a16:creationId xmlns:a16="http://schemas.microsoft.com/office/drawing/2014/main" id="{3C22B8F2-5AE7-C148-8C54-1E49D8D74BCF}"/>
              </a:ext>
            </a:extLst>
          </p:cNvPr>
          <p:cNvSpPr>
            <a:spLocks noChangeArrowheads="1"/>
          </p:cNvSpPr>
          <p:nvPr/>
        </p:nvSpPr>
        <p:spPr bwMode="auto">
          <a:xfrm>
            <a:off x="611188" y="1879351"/>
            <a:ext cx="2232025" cy="792163"/>
          </a:xfrm>
          <a:prstGeom prst="rect">
            <a:avLst/>
          </a:prstGeom>
          <a:gradFill rotWithShape="1">
            <a:gsLst>
              <a:gs pos="0">
                <a:schemeClr val="accent2"/>
              </a:gs>
              <a:gs pos="100000">
                <a:schemeClr val="accent2">
                  <a:gamma/>
                  <a:tint val="63529"/>
                  <a:invGamma/>
                </a:schemeClr>
              </a:gs>
            </a:gsLst>
            <a:lin ang="5400000" scaled="1"/>
          </a:gradFill>
          <a:ln w="9525">
            <a:solidFill>
              <a:schemeClr val="tx1"/>
            </a:solidFill>
            <a:miter lim="800000"/>
            <a:headEnd/>
            <a:tailEnd/>
          </a:ln>
          <a:effectLst/>
        </p:spPr>
        <p:txBody>
          <a:bodyPr wrap="none" anchor="ctr"/>
          <a:lstStyle/>
          <a:p>
            <a:pPr algn="ctr" hangingPunct="1">
              <a:buFont typeface="Arial" charset="0"/>
              <a:buNone/>
              <a:defRPr/>
            </a:pPr>
            <a:r>
              <a:rPr lang="it-IT" sz="1600" dirty="0">
                <a:latin typeface="Century Gothic" panose="020B0502020202020204" pitchFamily="34" charset="0"/>
                <a:cs typeface="Lucida Sans Unicode" charset="0"/>
              </a:rPr>
              <a:t>SCORTE di PRODOTTI</a:t>
            </a:r>
          </a:p>
        </p:txBody>
      </p:sp>
      <p:grpSp>
        <p:nvGrpSpPr>
          <p:cNvPr id="26" name="Group 10">
            <a:extLst>
              <a:ext uri="{FF2B5EF4-FFF2-40B4-BE49-F238E27FC236}">
                <a16:creationId xmlns:a16="http://schemas.microsoft.com/office/drawing/2014/main" id="{1E7BBBFB-B54D-A44C-BEF7-E38F1CD75CAF}"/>
              </a:ext>
            </a:extLst>
          </p:cNvPr>
          <p:cNvGrpSpPr>
            <a:grpSpLocks/>
          </p:cNvGrpSpPr>
          <p:nvPr/>
        </p:nvGrpSpPr>
        <p:grpSpPr bwMode="auto">
          <a:xfrm>
            <a:off x="3275013" y="1736476"/>
            <a:ext cx="3889375" cy="935038"/>
            <a:chOff x="1927" y="1752"/>
            <a:chExt cx="2450" cy="589"/>
          </a:xfrm>
        </p:grpSpPr>
        <p:sp>
          <p:nvSpPr>
            <p:cNvPr id="27" name="Rectangle 11">
              <a:extLst>
                <a:ext uri="{FF2B5EF4-FFF2-40B4-BE49-F238E27FC236}">
                  <a16:creationId xmlns:a16="http://schemas.microsoft.com/office/drawing/2014/main" id="{99B730AA-D9BB-F449-81CF-75978A174431}"/>
                </a:ext>
              </a:extLst>
            </p:cNvPr>
            <p:cNvSpPr>
              <a:spLocks noChangeArrowheads="1"/>
            </p:cNvSpPr>
            <p:nvPr/>
          </p:nvSpPr>
          <p:spPr bwMode="auto">
            <a:xfrm>
              <a:off x="2064" y="1752"/>
              <a:ext cx="817" cy="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13000"/>
                </a:lnSpc>
                <a:buFont typeface="Arial" panose="020B0604020202020204" pitchFamily="34" charset="0"/>
                <a:buNone/>
              </a:pPr>
              <a:r>
                <a:rPr lang="it-IT" altLang="it-IT" sz="1600" dirty="0">
                  <a:solidFill>
                    <a:schemeClr val="tx1"/>
                  </a:solidFill>
                  <a:latin typeface="Century Gothic" panose="020B0502020202020204" pitchFamily="34" charset="0"/>
                </a:rPr>
                <a:t>Costo del venduto</a:t>
              </a:r>
            </a:p>
            <a:p>
              <a:pPr algn="ctr" eaLnBrk="1" hangingPunct="1">
                <a:lnSpc>
                  <a:spcPct val="113000"/>
                </a:lnSpc>
                <a:buFont typeface="Arial" panose="020B0604020202020204" pitchFamily="34" charset="0"/>
                <a:buNone/>
              </a:pPr>
              <a:r>
                <a:rPr lang="it-IT" altLang="it-IT" sz="1600" dirty="0">
                  <a:solidFill>
                    <a:schemeClr val="tx1"/>
                  </a:solidFill>
                  <a:latin typeface="Century Gothic" panose="020B0502020202020204" pitchFamily="34" charset="0"/>
                </a:rPr>
                <a:t>360</a:t>
              </a:r>
            </a:p>
          </p:txBody>
        </p:sp>
        <p:sp>
          <p:nvSpPr>
            <p:cNvPr id="28" name="Rectangle 12">
              <a:extLst>
                <a:ext uri="{FF2B5EF4-FFF2-40B4-BE49-F238E27FC236}">
                  <a16:creationId xmlns:a16="http://schemas.microsoft.com/office/drawing/2014/main" id="{854A09EC-3BA3-0A47-A6E5-4A2BBE968EDA}"/>
                </a:ext>
              </a:extLst>
            </p:cNvPr>
            <p:cNvSpPr>
              <a:spLocks noChangeArrowheads="1"/>
            </p:cNvSpPr>
            <p:nvPr/>
          </p:nvSpPr>
          <p:spPr bwMode="auto">
            <a:xfrm>
              <a:off x="2925" y="1888"/>
              <a:ext cx="1452" cy="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113000"/>
                </a:lnSpc>
                <a:buFont typeface="Arial" panose="020B0604020202020204" pitchFamily="34" charset="0"/>
                <a:buNone/>
              </a:pPr>
              <a:r>
                <a:rPr lang="it-IT" altLang="it-IT" sz="1600" dirty="0">
                  <a:solidFill>
                    <a:schemeClr val="tx1"/>
                  </a:solidFill>
                  <a:latin typeface="Century Gothic" panose="020B0502020202020204" pitchFamily="34" charset="0"/>
                </a:rPr>
                <a:t>x giorni scorte </a:t>
              </a:r>
              <a:r>
                <a:rPr lang="it-IT" altLang="it-IT" sz="1600" dirty="0" err="1">
                  <a:solidFill>
                    <a:schemeClr val="tx1"/>
                  </a:solidFill>
                  <a:latin typeface="Century Gothic" panose="020B0502020202020204" pitchFamily="34" charset="0"/>
                </a:rPr>
                <a:t>P</a:t>
              </a:r>
              <a:endParaRPr lang="it-IT" altLang="it-IT" sz="1600" dirty="0">
                <a:solidFill>
                  <a:schemeClr val="tx1"/>
                </a:solidFill>
                <a:latin typeface="Century Gothic" panose="020B0502020202020204" pitchFamily="34" charset="0"/>
              </a:endParaRPr>
            </a:p>
          </p:txBody>
        </p:sp>
        <p:sp>
          <p:nvSpPr>
            <p:cNvPr id="32" name="Line 13">
              <a:extLst>
                <a:ext uri="{FF2B5EF4-FFF2-40B4-BE49-F238E27FC236}">
                  <a16:creationId xmlns:a16="http://schemas.microsoft.com/office/drawing/2014/main" id="{923D31F4-BADB-5046-8C34-405B71775744}"/>
                </a:ext>
              </a:extLst>
            </p:cNvPr>
            <p:cNvSpPr>
              <a:spLocks noChangeShapeType="1"/>
            </p:cNvSpPr>
            <p:nvPr/>
          </p:nvSpPr>
          <p:spPr bwMode="auto">
            <a:xfrm>
              <a:off x="1927" y="2069"/>
              <a:ext cx="1088" cy="0"/>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endParaRPr lang="it-IT" sz="1600">
                <a:latin typeface="Century Gothic" panose="020B0502020202020204" pitchFamily="34" charset="0"/>
              </a:endParaRPr>
            </a:p>
          </p:txBody>
        </p:sp>
      </p:grpSp>
    </p:spTree>
    <p:extLst>
      <p:ext uri="{BB962C8B-B14F-4D97-AF65-F5344CB8AC3E}">
        <p14:creationId xmlns:p14="http://schemas.microsoft.com/office/powerpoint/2010/main" val="3663670041"/>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139283"/>
                                        </p:tgtEl>
                                        <p:attrNameLst>
                                          <p:attrName>style.visibility</p:attrName>
                                        </p:attrNameLst>
                                      </p:cBhvr>
                                      <p:to>
                                        <p:strVal val="visible"/>
                                      </p:to>
                                    </p:set>
                                    <p:animEffect transition="in" filter="dissolve">
                                      <p:cBhvr>
                                        <p:cTn id="7" dur="500"/>
                                        <p:tgtEl>
                                          <p:spTgt spid="1392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83" grpId="0"/>
    </p:bld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 name="Connettore 4 29">
            <a:extLst>
              <a:ext uri="{FF2B5EF4-FFF2-40B4-BE49-F238E27FC236}">
                <a16:creationId xmlns:a16="http://schemas.microsoft.com/office/drawing/2014/main" id="{45C15667-0892-0C4A-9182-6443CC7B122C}"/>
              </a:ext>
            </a:extLst>
          </p:cNvPr>
          <p:cNvCxnSpPr>
            <a:cxnSpLocks noChangeShapeType="1"/>
          </p:cNvCxnSpPr>
          <p:nvPr/>
        </p:nvCxnSpPr>
        <p:spPr bwMode="auto">
          <a:xfrm rot="5400000" flipH="1" flipV="1">
            <a:off x="5068888" y="1952625"/>
            <a:ext cx="1684338" cy="3722687"/>
          </a:xfrm>
          <a:prstGeom prst="bentConnector3">
            <a:avLst>
              <a:gd name="adj1" fmla="val -34153"/>
            </a:avLst>
          </a:prstGeom>
          <a:noFill/>
          <a:ln w="25400">
            <a:solidFill>
              <a:schemeClr val="accent2"/>
            </a:solidFill>
            <a:miter lim="800000"/>
            <a:headEnd/>
            <a:tailEnd type="arrow" w="med" len="med"/>
          </a:ln>
          <a:effectLst>
            <a:outerShdw blurRad="40000" dist="20000" dir="5400000" rotWithShape="0">
              <a:srgbClr val="808080">
                <a:alpha val="37999"/>
              </a:srgbClr>
            </a:outerShdw>
          </a:effectLst>
          <a:extLst>
            <a:ext uri="{909E8E84-426E-40DD-AFC4-6F175D3DCCD1}">
              <a14:hiddenFill xmlns:a14="http://schemas.microsoft.com/office/drawing/2010/main">
                <a:noFill/>
              </a14:hiddenFill>
            </a:ext>
          </a:extLst>
        </p:spPr>
      </p:cxnSp>
      <p:sp>
        <p:nvSpPr>
          <p:cNvPr id="140292" name="Text Box 4">
            <a:extLst>
              <a:ext uri="{FF2B5EF4-FFF2-40B4-BE49-F238E27FC236}">
                <a16:creationId xmlns:a16="http://schemas.microsoft.com/office/drawing/2014/main" id="{23B9F8B3-92A1-1E46-BA16-8C7AA181D2D3}"/>
              </a:ext>
            </a:extLst>
          </p:cNvPr>
          <p:cNvSpPr txBox="1">
            <a:spLocks noChangeArrowheads="1"/>
          </p:cNvSpPr>
          <p:nvPr/>
        </p:nvSpPr>
        <p:spPr bwMode="auto">
          <a:xfrm>
            <a:off x="2718271" y="2349500"/>
            <a:ext cx="1657350" cy="1308100"/>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Clienti</a:t>
            </a: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1.830</a:t>
            </a:r>
          </a:p>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p:txBody>
      </p:sp>
      <p:sp>
        <p:nvSpPr>
          <p:cNvPr id="140293" name="Text Box 5">
            <a:extLst>
              <a:ext uri="{FF2B5EF4-FFF2-40B4-BE49-F238E27FC236}">
                <a16:creationId xmlns:a16="http://schemas.microsoft.com/office/drawing/2014/main" id="{503FD656-4346-D14B-A88C-D8722BC4CF1C}"/>
              </a:ext>
            </a:extLst>
          </p:cNvPr>
          <p:cNvSpPr txBox="1">
            <a:spLocks noChangeArrowheads="1"/>
          </p:cNvSpPr>
          <p:nvPr/>
        </p:nvSpPr>
        <p:spPr bwMode="auto">
          <a:xfrm>
            <a:off x="2718271" y="3716338"/>
            <a:ext cx="1657350" cy="1187450"/>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Scorte</a:t>
            </a:r>
          </a:p>
          <a:p>
            <a:pPr algn="ctr" defTabSz="914400" eaLnBrk="1" hangingPunct="1">
              <a:lnSpc>
                <a:spcPct val="9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1.450</a:t>
            </a:r>
          </a:p>
          <a:p>
            <a:pPr algn="ctr" defTabSz="914400" eaLnBrk="1" hangingPunct="1">
              <a:lnSpc>
                <a:spcPct val="9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p:txBody>
      </p:sp>
      <p:sp>
        <p:nvSpPr>
          <p:cNvPr id="140294" name="Text Box 6">
            <a:extLst>
              <a:ext uri="{FF2B5EF4-FFF2-40B4-BE49-F238E27FC236}">
                <a16:creationId xmlns:a16="http://schemas.microsoft.com/office/drawing/2014/main" id="{C2562367-B6BE-944D-A9E5-809D96A69183}"/>
              </a:ext>
            </a:extLst>
          </p:cNvPr>
          <p:cNvSpPr txBox="1">
            <a:spLocks noChangeArrowheads="1"/>
          </p:cNvSpPr>
          <p:nvPr/>
        </p:nvSpPr>
        <p:spPr bwMode="auto">
          <a:xfrm>
            <a:off x="4447058" y="2355850"/>
            <a:ext cx="1657350" cy="1308100"/>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Debiti</a:t>
            </a: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1.068</a:t>
            </a:r>
          </a:p>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p:txBody>
      </p:sp>
      <p:sp>
        <p:nvSpPr>
          <p:cNvPr id="140295" name="Text Box 7" descr="70%">
            <a:extLst>
              <a:ext uri="{FF2B5EF4-FFF2-40B4-BE49-F238E27FC236}">
                <a16:creationId xmlns:a16="http://schemas.microsoft.com/office/drawing/2014/main" id="{91F1E8B6-AAEC-7345-A3DF-006A3A6480E0}"/>
              </a:ext>
            </a:extLst>
          </p:cNvPr>
          <p:cNvSpPr txBox="1">
            <a:spLocks noChangeArrowheads="1"/>
          </p:cNvSpPr>
          <p:nvPr/>
        </p:nvSpPr>
        <p:spPr bwMode="auto">
          <a:xfrm>
            <a:off x="4445471" y="3716338"/>
            <a:ext cx="1657350" cy="1187450"/>
          </a:xfrm>
          <a:prstGeom prst="rect">
            <a:avLst/>
          </a:prstGeom>
          <a:blipFill dpi="0" rotWithShape="0">
            <a:blip r:embed="rId2"/>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endParaRPr lang="it-IT" altLang="it-IT" sz="2000" b="1" dirty="0">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2000" b="1" dirty="0" err="1">
                <a:solidFill>
                  <a:schemeClr val="accent2"/>
                </a:solidFill>
                <a:latin typeface="Century Gothic" panose="020B0502020202020204" pitchFamily="34" charset="0"/>
                <a:cs typeface="Arial" panose="020B0604020202020204" pitchFamily="34" charset="0"/>
              </a:rPr>
              <a:t>CCNc</a:t>
            </a:r>
            <a:endParaRPr lang="it-IT" altLang="it-IT" sz="2000" b="1" dirty="0">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2000" b="1" dirty="0">
                <a:solidFill>
                  <a:schemeClr val="accent2"/>
                </a:solidFill>
                <a:latin typeface="Century Gothic" panose="020B0502020202020204" pitchFamily="34" charset="0"/>
                <a:cs typeface="Arial" panose="020B0604020202020204" pitchFamily="34" charset="0"/>
              </a:rPr>
              <a:t>2.212</a:t>
            </a:r>
          </a:p>
          <a:p>
            <a:pPr algn="ctr" defTabSz="914400" eaLnBrk="1" hangingPunct="1">
              <a:lnSpc>
                <a:spcPct val="90000"/>
              </a:lnSpc>
              <a:buClrTx/>
              <a:buSzTx/>
              <a:buFontTx/>
              <a:buNone/>
            </a:pPr>
            <a:endParaRPr lang="it-IT" altLang="it-IT" sz="2000" b="1" dirty="0">
              <a:solidFill>
                <a:schemeClr val="accent2"/>
              </a:solidFill>
              <a:latin typeface="Century Gothic" panose="020B0502020202020204" pitchFamily="34" charset="0"/>
              <a:cs typeface="Arial" panose="020B0604020202020204" pitchFamily="34" charset="0"/>
            </a:endParaRPr>
          </a:p>
        </p:txBody>
      </p:sp>
      <p:sp>
        <p:nvSpPr>
          <p:cNvPr id="140296" name="Text Box 8">
            <a:extLst>
              <a:ext uri="{FF2B5EF4-FFF2-40B4-BE49-F238E27FC236}">
                <a16:creationId xmlns:a16="http://schemas.microsoft.com/office/drawing/2014/main" id="{E12D4E68-0BF0-6D4F-989C-CC61AECCF0D1}"/>
              </a:ext>
            </a:extLst>
          </p:cNvPr>
          <p:cNvSpPr txBox="1">
            <a:spLocks noChangeArrowheads="1"/>
          </p:cNvSpPr>
          <p:nvPr/>
        </p:nvSpPr>
        <p:spPr bwMode="auto">
          <a:xfrm>
            <a:off x="395288" y="1484313"/>
            <a:ext cx="8210550" cy="395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b="1">
                <a:solidFill>
                  <a:schemeClr val="tx1"/>
                </a:solidFill>
                <a:latin typeface="Century Gothic" panose="020B0502020202020204" pitchFamily="34" charset="0"/>
              </a:rPr>
              <a:t>Con i dati del nostro esempio avremo:</a:t>
            </a:r>
          </a:p>
        </p:txBody>
      </p:sp>
      <p:sp>
        <p:nvSpPr>
          <p:cNvPr id="39948" name="CasellaDiTesto 15">
            <a:extLst>
              <a:ext uri="{FF2B5EF4-FFF2-40B4-BE49-F238E27FC236}">
                <a16:creationId xmlns:a16="http://schemas.microsoft.com/office/drawing/2014/main" id="{54ECA3A9-7D21-BD40-8A1E-FB08572557A0}"/>
              </a:ext>
            </a:extLst>
          </p:cNvPr>
          <p:cNvSpPr txBox="1">
            <a:spLocks noChangeArrowheads="1"/>
          </p:cNvSpPr>
          <p:nvPr/>
        </p:nvSpPr>
        <p:spPr bwMode="auto">
          <a:xfrm>
            <a:off x="381000" y="2667000"/>
            <a:ext cx="1447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6.000 x 1,22</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39949" name="CasellaDiTesto 16">
            <a:extLst>
              <a:ext uri="{FF2B5EF4-FFF2-40B4-BE49-F238E27FC236}">
                <a16:creationId xmlns:a16="http://schemas.microsoft.com/office/drawing/2014/main" id="{D6ED4F5B-CBE0-2A49-8B1A-FE72388C9385}"/>
              </a:ext>
            </a:extLst>
          </p:cNvPr>
          <p:cNvSpPr txBox="1">
            <a:spLocks noChangeArrowheads="1"/>
          </p:cNvSpPr>
          <p:nvPr/>
        </p:nvSpPr>
        <p:spPr bwMode="auto">
          <a:xfrm>
            <a:off x="1600200" y="2743200"/>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a:solidFill>
                  <a:srgbClr val="000000"/>
                </a:solidFill>
                <a:latin typeface="Century Gothic" panose="020B0502020202020204" pitchFamily="34" charset="0"/>
                <a:cs typeface="Times New Roman" panose="02020603050405020304" pitchFamily="18" charset="0"/>
              </a:rPr>
              <a:t>x 90</a:t>
            </a:r>
          </a:p>
        </p:txBody>
      </p:sp>
      <p:sp>
        <p:nvSpPr>
          <p:cNvPr id="39950" name="Line 8">
            <a:extLst>
              <a:ext uri="{FF2B5EF4-FFF2-40B4-BE49-F238E27FC236}">
                <a16:creationId xmlns:a16="http://schemas.microsoft.com/office/drawing/2014/main" id="{7D46F035-71B8-9741-8D39-EA70E25D57E0}"/>
              </a:ext>
            </a:extLst>
          </p:cNvPr>
          <p:cNvSpPr>
            <a:spLocks noChangeShapeType="1"/>
          </p:cNvSpPr>
          <p:nvPr/>
        </p:nvSpPr>
        <p:spPr bwMode="auto">
          <a:xfrm>
            <a:off x="609600" y="2971800"/>
            <a:ext cx="99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39951" name="CasellaDiTesto 22">
            <a:extLst>
              <a:ext uri="{FF2B5EF4-FFF2-40B4-BE49-F238E27FC236}">
                <a16:creationId xmlns:a16="http://schemas.microsoft.com/office/drawing/2014/main" id="{41C17BF9-E67E-D541-9A07-4A5998D744EE}"/>
              </a:ext>
            </a:extLst>
          </p:cNvPr>
          <p:cNvSpPr txBox="1">
            <a:spLocks noChangeArrowheads="1"/>
          </p:cNvSpPr>
          <p:nvPr/>
        </p:nvSpPr>
        <p:spPr bwMode="auto">
          <a:xfrm>
            <a:off x="381000" y="3644646"/>
            <a:ext cx="1447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4.000 </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39952" name="CasellaDiTesto 23">
            <a:extLst>
              <a:ext uri="{FF2B5EF4-FFF2-40B4-BE49-F238E27FC236}">
                <a16:creationId xmlns:a16="http://schemas.microsoft.com/office/drawing/2014/main" id="{8B055F8D-633F-CA4C-BD77-5677444D7F92}"/>
              </a:ext>
            </a:extLst>
          </p:cNvPr>
          <p:cNvSpPr txBox="1">
            <a:spLocks noChangeArrowheads="1"/>
          </p:cNvSpPr>
          <p:nvPr/>
        </p:nvSpPr>
        <p:spPr bwMode="auto">
          <a:xfrm>
            <a:off x="1600200" y="3720846"/>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a:solidFill>
                  <a:srgbClr val="000000"/>
                </a:solidFill>
                <a:latin typeface="Century Gothic" panose="020B0502020202020204" pitchFamily="34" charset="0"/>
                <a:cs typeface="Times New Roman" panose="02020603050405020304" pitchFamily="18" charset="0"/>
              </a:rPr>
              <a:t>x 90</a:t>
            </a:r>
          </a:p>
        </p:txBody>
      </p:sp>
      <p:sp>
        <p:nvSpPr>
          <p:cNvPr id="39953" name="Line 8">
            <a:extLst>
              <a:ext uri="{FF2B5EF4-FFF2-40B4-BE49-F238E27FC236}">
                <a16:creationId xmlns:a16="http://schemas.microsoft.com/office/drawing/2014/main" id="{5244049D-AE96-3A4E-B61F-C987AB035C66}"/>
              </a:ext>
            </a:extLst>
          </p:cNvPr>
          <p:cNvSpPr>
            <a:spLocks noChangeShapeType="1"/>
          </p:cNvSpPr>
          <p:nvPr/>
        </p:nvSpPr>
        <p:spPr bwMode="auto">
          <a:xfrm>
            <a:off x="609600" y="3931158"/>
            <a:ext cx="99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39954" name="CasellaDiTesto 25">
            <a:extLst>
              <a:ext uri="{FF2B5EF4-FFF2-40B4-BE49-F238E27FC236}">
                <a16:creationId xmlns:a16="http://schemas.microsoft.com/office/drawing/2014/main" id="{09D79377-B76E-D349-B587-FCDE7BC719AF}"/>
              </a:ext>
            </a:extLst>
          </p:cNvPr>
          <p:cNvSpPr txBox="1">
            <a:spLocks noChangeArrowheads="1"/>
          </p:cNvSpPr>
          <p:nvPr/>
        </p:nvSpPr>
        <p:spPr bwMode="auto">
          <a:xfrm>
            <a:off x="6089715" y="2667000"/>
            <a:ext cx="259708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(1.800+1.250+450) x 1,22</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365</a:t>
            </a:r>
          </a:p>
        </p:txBody>
      </p:sp>
      <p:sp>
        <p:nvSpPr>
          <p:cNvPr id="39955" name="CasellaDiTesto 26">
            <a:extLst>
              <a:ext uri="{FF2B5EF4-FFF2-40B4-BE49-F238E27FC236}">
                <a16:creationId xmlns:a16="http://schemas.microsoft.com/office/drawing/2014/main" id="{23CB59E0-ED94-574D-9DE9-79FA7CAF311E}"/>
              </a:ext>
            </a:extLst>
          </p:cNvPr>
          <p:cNvSpPr txBox="1">
            <a:spLocks noChangeArrowheads="1"/>
          </p:cNvSpPr>
          <p:nvPr/>
        </p:nvSpPr>
        <p:spPr bwMode="auto">
          <a:xfrm>
            <a:off x="8382000" y="2743200"/>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a:solidFill>
                  <a:srgbClr val="000000"/>
                </a:solidFill>
                <a:latin typeface="Century Gothic" panose="020B0502020202020204" pitchFamily="34" charset="0"/>
                <a:cs typeface="Times New Roman" panose="02020603050405020304" pitchFamily="18" charset="0"/>
              </a:rPr>
              <a:t>x 90</a:t>
            </a:r>
          </a:p>
        </p:txBody>
      </p:sp>
      <p:sp>
        <p:nvSpPr>
          <p:cNvPr id="39956" name="Line 8">
            <a:extLst>
              <a:ext uri="{FF2B5EF4-FFF2-40B4-BE49-F238E27FC236}">
                <a16:creationId xmlns:a16="http://schemas.microsoft.com/office/drawing/2014/main" id="{4D3326F1-1D95-324A-A2CE-B151EF74AEAF}"/>
              </a:ext>
            </a:extLst>
          </p:cNvPr>
          <p:cNvSpPr>
            <a:spLocks noChangeShapeType="1"/>
          </p:cNvSpPr>
          <p:nvPr/>
        </p:nvSpPr>
        <p:spPr bwMode="auto">
          <a:xfrm>
            <a:off x="6553200" y="297180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23" name="Rettangolo 22">
            <a:extLst>
              <a:ext uri="{FF2B5EF4-FFF2-40B4-BE49-F238E27FC236}">
                <a16:creationId xmlns:a16="http://schemas.microsoft.com/office/drawing/2014/main" id="{89271FAF-AAB7-3343-9BDD-0E0A143EB144}"/>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SEGUE</a:t>
            </a:r>
          </a:p>
        </p:txBody>
      </p:sp>
      <p:sp>
        <p:nvSpPr>
          <p:cNvPr id="26" name="Rettangolo 25">
            <a:extLst>
              <a:ext uri="{FF2B5EF4-FFF2-40B4-BE49-F238E27FC236}">
                <a16:creationId xmlns:a16="http://schemas.microsoft.com/office/drawing/2014/main" id="{209DC8FE-FFCC-7046-85AB-8268627C003A}"/>
              </a:ext>
            </a:extLst>
          </p:cNvPr>
          <p:cNvSpPr/>
          <p:nvPr/>
        </p:nvSpPr>
        <p:spPr>
          <a:xfrm>
            <a:off x="8623005" y="2094"/>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7" name="Segnaposto numero diapositiva 3">
            <a:extLst>
              <a:ext uri="{FF2B5EF4-FFF2-40B4-BE49-F238E27FC236}">
                <a16:creationId xmlns:a16="http://schemas.microsoft.com/office/drawing/2014/main" id="{B89DFE84-FF15-1C49-8323-B833DF4535E7}"/>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149</a:t>
            </a:fld>
            <a:endParaRPr lang="it-IT" sz="1100" dirty="0">
              <a:solidFill>
                <a:schemeClr val="bg1"/>
              </a:solidFill>
              <a:latin typeface="Century Gothic" panose="020B0502020202020204" pitchFamily="34" charset="0"/>
            </a:endParaRPr>
          </a:p>
        </p:txBody>
      </p:sp>
      <p:sp>
        <p:nvSpPr>
          <p:cNvPr id="20" name="CasellaDiTesto 22">
            <a:extLst>
              <a:ext uri="{FF2B5EF4-FFF2-40B4-BE49-F238E27FC236}">
                <a16:creationId xmlns:a16="http://schemas.microsoft.com/office/drawing/2014/main" id="{D4B501A7-AE23-3D4D-9162-FF3B59AA5A68}"/>
              </a:ext>
            </a:extLst>
          </p:cNvPr>
          <p:cNvSpPr txBox="1">
            <a:spLocks noChangeArrowheads="1"/>
          </p:cNvSpPr>
          <p:nvPr/>
        </p:nvSpPr>
        <p:spPr bwMode="auto">
          <a:xfrm>
            <a:off x="387096" y="4382262"/>
            <a:ext cx="1447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1.800 </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21" name="CasellaDiTesto 23">
            <a:extLst>
              <a:ext uri="{FF2B5EF4-FFF2-40B4-BE49-F238E27FC236}">
                <a16:creationId xmlns:a16="http://schemas.microsoft.com/office/drawing/2014/main" id="{6BA223DD-388A-BB46-881A-C9B66B3104CE}"/>
              </a:ext>
            </a:extLst>
          </p:cNvPr>
          <p:cNvSpPr txBox="1">
            <a:spLocks noChangeArrowheads="1"/>
          </p:cNvSpPr>
          <p:nvPr/>
        </p:nvSpPr>
        <p:spPr bwMode="auto">
          <a:xfrm>
            <a:off x="1606296" y="4458462"/>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a:solidFill>
                  <a:srgbClr val="000000"/>
                </a:solidFill>
                <a:latin typeface="Century Gothic" panose="020B0502020202020204" pitchFamily="34" charset="0"/>
                <a:cs typeface="Times New Roman" panose="02020603050405020304" pitchFamily="18" charset="0"/>
              </a:rPr>
              <a:t>x 90</a:t>
            </a:r>
          </a:p>
        </p:txBody>
      </p:sp>
      <p:sp>
        <p:nvSpPr>
          <p:cNvPr id="22" name="Line 8">
            <a:extLst>
              <a:ext uri="{FF2B5EF4-FFF2-40B4-BE49-F238E27FC236}">
                <a16:creationId xmlns:a16="http://schemas.microsoft.com/office/drawing/2014/main" id="{CBB62ABC-8010-6E49-B786-D9169FEE6F70}"/>
              </a:ext>
            </a:extLst>
          </p:cNvPr>
          <p:cNvSpPr>
            <a:spLocks noChangeShapeType="1"/>
          </p:cNvSpPr>
          <p:nvPr/>
        </p:nvSpPr>
        <p:spPr bwMode="auto">
          <a:xfrm>
            <a:off x="615696" y="4668774"/>
            <a:ext cx="99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24" name="CasellaDiTesto 23">
            <a:extLst>
              <a:ext uri="{FF2B5EF4-FFF2-40B4-BE49-F238E27FC236}">
                <a16:creationId xmlns:a16="http://schemas.microsoft.com/office/drawing/2014/main" id="{0A40844C-C15F-2A4E-AFD7-2D0A038B352F}"/>
              </a:ext>
            </a:extLst>
          </p:cNvPr>
          <p:cNvSpPr txBox="1">
            <a:spLocks noChangeArrowheads="1"/>
          </p:cNvSpPr>
          <p:nvPr/>
        </p:nvSpPr>
        <p:spPr bwMode="auto">
          <a:xfrm>
            <a:off x="-66929" y="3718014"/>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err="1">
                <a:solidFill>
                  <a:srgbClr val="000000"/>
                </a:solidFill>
                <a:latin typeface="Century Gothic" panose="020B0502020202020204" pitchFamily="34" charset="0"/>
                <a:cs typeface="Times New Roman" panose="02020603050405020304" pitchFamily="18" charset="0"/>
              </a:rPr>
              <a:t>P</a:t>
            </a:r>
            <a:endParaRPr lang="it-IT" altLang="it-IT" sz="1600" dirty="0">
              <a:solidFill>
                <a:srgbClr val="000000"/>
              </a:solidFill>
              <a:latin typeface="Century Gothic" panose="020B0502020202020204" pitchFamily="34" charset="0"/>
              <a:cs typeface="Times New Roman" panose="02020603050405020304" pitchFamily="18" charset="0"/>
            </a:endParaRPr>
          </a:p>
        </p:txBody>
      </p:sp>
      <p:sp>
        <p:nvSpPr>
          <p:cNvPr id="25" name="CasellaDiTesto 24">
            <a:extLst>
              <a:ext uri="{FF2B5EF4-FFF2-40B4-BE49-F238E27FC236}">
                <a16:creationId xmlns:a16="http://schemas.microsoft.com/office/drawing/2014/main" id="{B3C482BD-AB84-2845-9A85-6AEDC285D233}"/>
              </a:ext>
            </a:extLst>
          </p:cNvPr>
          <p:cNvSpPr txBox="1">
            <a:spLocks noChangeArrowheads="1"/>
          </p:cNvSpPr>
          <p:nvPr/>
        </p:nvSpPr>
        <p:spPr bwMode="auto">
          <a:xfrm>
            <a:off x="-60833" y="4453015"/>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MP</a:t>
            </a:r>
          </a:p>
        </p:txBody>
      </p:sp>
      <p:cxnSp>
        <p:nvCxnSpPr>
          <p:cNvPr id="3" name="Connettore 1 2">
            <a:extLst>
              <a:ext uri="{FF2B5EF4-FFF2-40B4-BE49-F238E27FC236}">
                <a16:creationId xmlns:a16="http://schemas.microsoft.com/office/drawing/2014/main" id="{9E4F817E-6866-3342-B424-B19BF180BC0D}"/>
              </a:ext>
            </a:extLst>
          </p:cNvPr>
          <p:cNvCxnSpPr>
            <a:cxnSpLocks/>
          </p:cNvCxnSpPr>
          <p:nvPr/>
        </p:nvCxnSpPr>
        <p:spPr>
          <a:xfrm>
            <a:off x="2276729" y="3931158"/>
            <a:ext cx="810895" cy="28064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 name="Connettore 1 27">
            <a:extLst>
              <a:ext uri="{FF2B5EF4-FFF2-40B4-BE49-F238E27FC236}">
                <a16:creationId xmlns:a16="http://schemas.microsoft.com/office/drawing/2014/main" id="{1CECF3A2-F489-4B41-BC60-A610FA85D5F9}"/>
              </a:ext>
            </a:extLst>
          </p:cNvPr>
          <p:cNvCxnSpPr>
            <a:cxnSpLocks/>
          </p:cNvCxnSpPr>
          <p:nvPr/>
        </p:nvCxnSpPr>
        <p:spPr>
          <a:xfrm flipV="1">
            <a:off x="2282825" y="4381821"/>
            <a:ext cx="804799" cy="240471"/>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7771119"/>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140292"/>
                                        </p:tgtEl>
                                        <p:attrNameLst>
                                          <p:attrName>style.visibility</p:attrName>
                                        </p:attrNameLst>
                                      </p:cBhvr>
                                      <p:to>
                                        <p:strVal val="visible"/>
                                      </p:to>
                                    </p:set>
                                    <p:animEffect transition="in" filter="dissolve">
                                      <p:cBhvr>
                                        <p:cTn id="7" dur="500"/>
                                        <p:tgtEl>
                                          <p:spTgt spid="140292"/>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40294"/>
                                        </p:tgtEl>
                                        <p:attrNameLst>
                                          <p:attrName>style.visibility</p:attrName>
                                        </p:attrNameLst>
                                      </p:cBhvr>
                                      <p:to>
                                        <p:strVal val="visible"/>
                                      </p:to>
                                    </p:set>
                                    <p:animEffect transition="in" filter="dissolve">
                                      <p:cBhvr>
                                        <p:cTn id="10" dur="500"/>
                                        <p:tgtEl>
                                          <p:spTgt spid="140294"/>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40293"/>
                                        </p:tgtEl>
                                        <p:attrNameLst>
                                          <p:attrName>style.visibility</p:attrName>
                                        </p:attrNameLst>
                                      </p:cBhvr>
                                      <p:to>
                                        <p:strVal val="visible"/>
                                      </p:to>
                                    </p:set>
                                    <p:animEffect transition="in" filter="dissolve">
                                      <p:cBhvr>
                                        <p:cTn id="13" dur="500"/>
                                        <p:tgtEl>
                                          <p:spTgt spid="140293"/>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40295"/>
                                        </p:tgtEl>
                                        <p:attrNameLst>
                                          <p:attrName>style.visibility</p:attrName>
                                        </p:attrNameLst>
                                      </p:cBhvr>
                                      <p:to>
                                        <p:strVal val="visible"/>
                                      </p:to>
                                    </p:set>
                                    <p:animEffect transition="in" filter="dissolve">
                                      <p:cBhvr>
                                        <p:cTn id="16" dur="500"/>
                                        <p:tgtEl>
                                          <p:spTgt spid="140295"/>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40296"/>
                                        </p:tgtEl>
                                        <p:attrNameLst>
                                          <p:attrName>style.visibility</p:attrName>
                                        </p:attrNameLst>
                                      </p:cBhvr>
                                      <p:to>
                                        <p:strVal val="visible"/>
                                      </p:to>
                                    </p:set>
                                    <p:animEffect transition="in" filter="dissolve">
                                      <p:cBhvr>
                                        <p:cTn id="19" dur="500"/>
                                        <p:tgtEl>
                                          <p:spTgt spid="140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0292" grpId="0" animBg="1"/>
      <p:bldP spid="140293" grpId="0" animBg="1"/>
      <p:bldP spid="140294" grpId="0" animBg="1"/>
      <p:bldP spid="140295" grpId="0" animBg="1"/>
      <p:bldP spid="140296" grpId="0"/>
    </p:bld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6" name="Text Box 4">
            <a:extLst>
              <a:ext uri="{FF2B5EF4-FFF2-40B4-BE49-F238E27FC236}">
                <a16:creationId xmlns:a16="http://schemas.microsoft.com/office/drawing/2014/main" id="{D0D35A56-7DE2-8E42-BB4B-4F3E23D84B67}"/>
              </a:ext>
            </a:extLst>
          </p:cNvPr>
          <p:cNvSpPr txBox="1">
            <a:spLocks noChangeArrowheads="1"/>
          </p:cNvSpPr>
          <p:nvPr/>
        </p:nvSpPr>
        <p:spPr bwMode="auto">
          <a:xfrm>
            <a:off x="2840822" y="1844675"/>
            <a:ext cx="1657350" cy="1308100"/>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Clienti</a:t>
            </a: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3.660</a:t>
            </a:r>
          </a:p>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p:txBody>
      </p:sp>
      <p:sp>
        <p:nvSpPr>
          <p:cNvPr id="141317" name="Text Box 5">
            <a:extLst>
              <a:ext uri="{FF2B5EF4-FFF2-40B4-BE49-F238E27FC236}">
                <a16:creationId xmlns:a16="http://schemas.microsoft.com/office/drawing/2014/main" id="{8A7327AD-888C-3D47-9DE3-C244985BBABA}"/>
              </a:ext>
            </a:extLst>
          </p:cNvPr>
          <p:cNvSpPr txBox="1">
            <a:spLocks noChangeArrowheads="1"/>
          </p:cNvSpPr>
          <p:nvPr/>
        </p:nvSpPr>
        <p:spPr bwMode="auto">
          <a:xfrm>
            <a:off x="2840822" y="3211513"/>
            <a:ext cx="1657350" cy="1187450"/>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Scorte</a:t>
            </a:r>
          </a:p>
          <a:p>
            <a:pPr algn="ctr" defTabSz="914400" eaLnBrk="1" hangingPunct="1">
              <a:lnSpc>
                <a:spcPct val="9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2.900</a:t>
            </a:r>
          </a:p>
          <a:p>
            <a:pPr algn="ctr" defTabSz="914400" eaLnBrk="1" hangingPunct="1">
              <a:lnSpc>
                <a:spcPct val="9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p:txBody>
      </p:sp>
      <p:sp>
        <p:nvSpPr>
          <p:cNvPr id="141318" name="Text Box 6">
            <a:extLst>
              <a:ext uri="{FF2B5EF4-FFF2-40B4-BE49-F238E27FC236}">
                <a16:creationId xmlns:a16="http://schemas.microsoft.com/office/drawing/2014/main" id="{93DF435E-B2BF-E842-86FA-AC4F00030DB7}"/>
              </a:ext>
            </a:extLst>
          </p:cNvPr>
          <p:cNvSpPr txBox="1">
            <a:spLocks noChangeArrowheads="1"/>
          </p:cNvSpPr>
          <p:nvPr/>
        </p:nvSpPr>
        <p:spPr bwMode="auto">
          <a:xfrm>
            <a:off x="4569609" y="1851025"/>
            <a:ext cx="1657350" cy="1308100"/>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Debiti</a:t>
            </a: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2.135</a:t>
            </a:r>
          </a:p>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p:txBody>
      </p:sp>
      <p:sp>
        <p:nvSpPr>
          <p:cNvPr id="141319" name="Text Box 7" descr="70%">
            <a:extLst>
              <a:ext uri="{FF2B5EF4-FFF2-40B4-BE49-F238E27FC236}">
                <a16:creationId xmlns:a16="http://schemas.microsoft.com/office/drawing/2014/main" id="{46E801AD-5519-4C44-ADF4-DA3E8C3D378C}"/>
              </a:ext>
            </a:extLst>
          </p:cNvPr>
          <p:cNvSpPr txBox="1">
            <a:spLocks noChangeArrowheads="1"/>
          </p:cNvSpPr>
          <p:nvPr/>
        </p:nvSpPr>
        <p:spPr bwMode="auto">
          <a:xfrm>
            <a:off x="4568022" y="3211513"/>
            <a:ext cx="1657350" cy="1187450"/>
          </a:xfrm>
          <a:prstGeom prst="rect">
            <a:avLst/>
          </a:prstGeom>
          <a:blipFill dpi="0" rotWithShape="0">
            <a:blip r:embed="rId2"/>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endParaRPr lang="it-IT" altLang="it-IT" sz="2000" b="1" dirty="0">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2000" b="1" dirty="0" err="1">
                <a:solidFill>
                  <a:schemeClr val="accent2"/>
                </a:solidFill>
                <a:latin typeface="Century Gothic" panose="020B0502020202020204" pitchFamily="34" charset="0"/>
                <a:cs typeface="Arial" panose="020B0604020202020204" pitchFamily="34" charset="0"/>
              </a:rPr>
              <a:t>CCNc</a:t>
            </a:r>
            <a:endParaRPr lang="it-IT" altLang="it-IT" sz="2000" b="1" dirty="0">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2000" b="1" dirty="0">
                <a:solidFill>
                  <a:schemeClr val="accent2"/>
                </a:solidFill>
                <a:latin typeface="Century Gothic" panose="020B0502020202020204" pitchFamily="34" charset="0"/>
                <a:cs typeface="Arial" panose="020B0604020202020204" pitchFamily="34" charset="0"/>
              </a:rPr>
              <a:t>4.425</a:t>
            </a:r>
          </a:p>
          <a:p>
            <a:pPr algn="ctr" defTabSz="914400" eaLnBrk="1" hangingPunct="1">
              <a:lnSpc>
                <a:spcPct val="90000"/>
              </a:lnSpc>
              <a:buClrTx/>
              <a:buSzTx/>
              <a:buFontTx/>
              <a:buNone/>
            </a:pPr>
            <a:endParaRPr lang="it-IT" altLang="it-IT" sz="2000" b="1" dirty="0">
              <a:solidFill>
                <a:schemeClr val="accent2"/>
              </a:solidFill>
              <a:latin typeface="Century Gothic" panose="020B0502020202020204" pitchFamily="34" charset="0"/>
              <a:cs typeface="Arial" panose="020B0604020202020204" pitchFamily="34" charset="0"/>
            </a:endParaRPr>
          </a:p>
        </p:txBody>
      </p:sp>
      <p:sp>
        <p:nvSpPr>
          <p:cNvPr id="141320" name="Text Box 8">
            <a:extLst>
              <a:ext uri="{FF2B5EF4-FFF2-40B4-BE49-F238E27FC236}">
                <a16:creationId xmlns:a16="http://schemas.microsoft.com/office/drawing/2014/main" id="{F571561F-56A8-8145-AB00-E0D3B4F70AE0}"/>
              </a:ext>
            </a:extLst>
          </p:cNvPr>
          <p:cNvSpPr txBox="1">
            <a:spLocks noChangeArrowheads="1"/>
          </p:cNvSpPr>
          <p:nvPr/>
        </p:nvSpPr>
        <p:spPr bwMode="auto">
          <a:xfrm>
            <a:off x="539750" y="922338"/>
            <a:ext cx="8210550"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Se ipotizziamo il </a:t>
            </a:r>
            <a:r>
              <a:rPr lang="it-IT" altLang="it-IT" sz="1800" b="1" dirty="0">
                <a:solidFill>
                  <a:srgbClr val="C00000"/>
                </a:solidFill>
                <a:latin typeface="Century Gothic" panose="020B0502020202020204" pitchFamily="34" charset="0"/>
              </a:rPr>
              <a:t>raddoppio del fatturato </a:t>
            </a:r>
            <a:r>
              <a:rPr lang="it-IT" altLang="it-IT" sz="1800" dirty="0">
                <a:solidFill>
                  <a:schemeClr val="tx1"/>
                </a:solidFill>
                <a:latin typeface="Century Gothic" panose="020B0502020202020204" pitchFamily="34" charset="0"/>
              </a:rPr>
              <a:t>e di tutti i costi necessari per il realizzo della produzione, a parità di politiche commerciali (dilazioni da/a fornitori/clienti) e produttive  (giorni di scorta) avremo:</a:t>
            </a:r>
          </a:p>
        </p:txBody>
      </p:sp>
      <p:sp>
        <p:nvSpPr>
          <p:cNvPr id="141321" name="Text Box 9">
            <a:extLst>
              <a:ext uri="{FF2B5EF4-FFF2-40B4-BE49-F238E27FC236}">
                <a16:creationId xmlns:a16="http://schemas.microsoft.com/office/drawing/2014/main" id="{71672837-9F69-D242-BFFA-1C7E369E1B0A}"/>
              </a:ext>
            </a:extLst>
          </p:cNvPr>
          <p:cNvSpPr txBox="1">
            <a:spLocks noChangeArrowheads="1"/>
          </p:cNvSpPr>
          <p:nvPr/>
        </p:nvSpPr>
        <p:spPr bwMode="auto">
          <a:xfrm>
            <a:off x="468313" y="4725988"/>
            <a:ext cx="8210550" cy="124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7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Questo vuol dire che gli aumenti di fatturato (e dei costi necessari per realizzare i beni/servizi), a parità di politiche commerciali e produttive, determinano aumenti del </a:t>
            </a:r>
            <a:r>
              <a:rPr lang="it-IT" altLang="it-IT" sz="1800" dirty="0" err="1">
                <a:solidFill>
                  <a:schemeClr val="tx1"/>
                </a:solidFill>
                <a:latin typeface="Century Gothic" panose="020B0502020202020204" pitchFamily="34" charset="0"/>
              </a:rPr>
              <a:t>CCNc</a:t>
            </a:r>
            <a:r>
              <a:rPr lang="it-IT" altLang="it-IT" sz="1800" dirty="0">
                <a:solidFill>
                  <a:schemeClr val="tx1"/>
                </a:solidFill>
                <a:latin typeface="Century Gothic" panose="020B0502020202020204" pitchFamily="34" charset="0"/>
              </a:rPr>
              <a:t>, che raddoppia (da 2.212 a 4.425). </a:t>
            </a:r>
          </a:p>
          <a:p>
            <a:pPr algn="just" eaLnBrk="1" hangingPunct="1">
              <a:lnSpc>
                <a:spcPct val="7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Potrà la nostra azienda reggere il ritmo dell’espansione ed in particolare coprire l’aumento del FF operativo (cd. fenomeno di </a:t>
            </a:r>
            <a:r>
              <a:rPr lang="it-IT" altLang="it-IT" sz="1800" dirty="0" err="1">
                <a:solidFill>
                  <a:schemeClr val="tx1"/>
                </a:solidFill>
                <a:latin typeface="Century Gothic" panose="020B0502020202020204" pitchFamily="34" charset="0"/>
              </a:rPr>
              <a:t>overtrading</a:t>
            </a:r>
            <a:r>
              <a:rPr lang="it-IT" altLang="it-IT" sz="1800" dirty="0">
                <a:solidFill>
                  <a:schemeClr val="tx1"/>
                </a:solidFill>
                <a:latin typeface="Century Gothic" panose="020B0502020202020204" pitchFamily="34" charset="0"/>
              </a:rPr>
              <a:t>)?</a:t>
            </a:r>
          </a:p>
        </p:txBody>
      </p:sp>
      <p:sp>
        <p:nvSpPr>
          <p:cNvPr id="40973" name="CasellaDiTesto 16">
            <a:extLst>
              <a:ext uri="{FF2B5EF4-FFF2-40B4-BE49-F238E27FC236}">
                <a16:creationId xmlns:a16="http://schemas.microsoft.com/office/drawing/2014/main" id="{09AD358D-B066-8A4A-B968-10C526A50B15}"/>
              </a:ext>
            </a:extLst>
          </p:cNvPr>
          <p:cNvSpPr txBox="1">
            <a:spLocks noChangeArrowheads="1"/>
          </p:cNvSpPr>
          <p:nvPr/>
        </p:nvSpPr>
        <p:spPr bwMode="auto">
          <a:xfrm>
            <a:off x="838200" y="2190750"/>
            <a:ext cx="1447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12.000 x 1,22</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40974" name="CasellaDiTesto 17">
            <a:extLst>
              <a:ext uri="{FF2B5EF4-FFF2-40B4-BE49-F238E27FC236}">
                <a16:creationId xmlns:a16="http://schemas.microsoft.com/office/drawing/2014/main" id="{638E62EC-AA65-994F-9BA2-50D7ECB3CC39}"/>
              </a:ext>
            </a:extLst>
          </p:cNvPr>
          <p:cNvSpPr txBox="1">
            <a:spLocks noChangeArrowheads="1"/>
          </p:cNvSpPr>
          <p:nvPr/>
        </p:nvSpPr>
        <p:spPr bwMode="auto">
          <a:xfrm>
            <a:off x="2057400" y="2266950"/>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a:solidFill>
                  <a:srgbClr val="000000"/>
                </a:solidFill>
                <a:latin typeface="Century Gothic" panose="020B0502020202020204" pitchFamily="34" charset="0"/>
                <a:cs typeface="Times New Roman" panose="02020603050405020304" pitchFamily="18" charset="0"/>
              </a:rPr>
              <a:t>x 90</a:t>
            </a:r>
          </a:p>
        </p:txBody>
      </p:sp>
      <p:sp>
        <p:nvSpPr>
          <p:cNvPr id="40975" name="Line 8">
            <a:extLst>
              <a:ext uri="{FF2B5EF4-FFF2-40B4-BE49-F238E27FC236}">
                <a16:creationId xmlns:a16="http://schemas.microsoft.com/office/drawing/2014/main" id="{05DB8B77-06E7-454B-AE33-BB69828F6ACF}"/>
              </a:ext>
            </a:extLst>
          </p:cNvPr>
          <p:cNvSpPr>
            <a:spLocks noChangeShapeType="1"/>
          </p:cNvSpPr>
          <p:nvPr/>
        </p:nvSpPr>
        <p:spPr bwMode="auto">
          <a:xfrm>
            <a:off x="1066800" y="2495550"/>
            <a:ext cx="99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40976" name="CasellaDiTesto 19">
            <a:extLst>
              <a:ext uri="{FF2B5EF4-FFF2-40B4-BE49-F238E27FC236}">
                <a16:creationId xmlns:a16="http://schemas.microsoft.com/office/drawing/2014/main" id="{B95A35ED-CF8B-0641-A31E-37AF597D97E7}"/>
              </a:ext>
            </a:extLst>
          </p:cNvPr>
          <p:cNvSpPr txBox="1">
            <a:spLocks noChangeArrowheads="1"/>
          </p:cNvSpPr>
          <p:nvPr/>
        </p:nvSpPr>
        <p:spPr bwMode="auto">
          <a:xfrm>
            <a:off x="749808" y="3708654"/>
            <a:ext cx="1447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3.600 </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40977" name="CasellaDiTesto 20">
            <a:extLst>
              <a:ext uri="{FF2B5EF4-FFF2-40B4-BE49-F238E27FC236}">
                <a16:creationId xmlns:a16="http://schemas.microsoft.com/office/drawing/2014/main" id="{B556FCB8-44F4-584B-9714-A83B6BDC588B}"/>
              </a:ext>
            </a:extLst>
          </p:cNvPr>
          <p:cNvSpPr txBox="1">
            <a:spLocks noChangeArrowheads="1"/>
          </p:cNvSpPr>
          <p:nvPr/>
        </p:nvSpPr>
        <p:spPr bwMode="auto">
          <a:xfrm>
            <a:off x="1969008" y="3784854"/>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a:solidFill>
                  <a:srgbClr val="000000"/>
                </a:solidFill>
                <a:latin typeface="Century Gothic" panose="020B0502020202020204" pitchFamily="34" charset="0"/>
                <a:cs typeface="Times New Roman" panose="02020603050405020304" pitchFamily="18" charset="0"/>
              </a:rPr>
              <a:t>x 90</a:t>
            </a:r>
          </a:p>
        </p:txBody>
      </p:sp>
      <p:sp>
        <p:nvSpPr>
          <p:cNvPr id="40978" name="Line 8">
            <a:extLst>
              <a:ext uri="{FF2B5EF4-FFF2-40B4-BE49-F238E27FC236}">
                <a16:creationId xmlns:a16="http://schemas.microsoft.com/office/drawing/2014/main" id="{D750899F-7568-9241-85FB-D40CB8E5B8BC}"/>
              </a:ext>
            </a:extLst>
          </p:cNvPr>
          <p:cNvSpPr>
            <a:spLocks noChangeShapeType="1"/>
          </p:cNvSpPr>
          <p:nvPr/>
        </p:nvSpPr>
        <p:spPr bwMode="auto">
          <a:xfrm>
            <a:off x="978408" y="4013454"/>
            <a:ext cx="99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40979" name="CasellaDiTesto 22">
            <a:extLst>
              <a:ext uri="{FF2B5EF4-FFF2-40B4-BE49-F238E27FC236}">
                <a16:creationId xmlns:a16="http://schemas.microsoft.com/office/drawing/2014/main" id="{A7B404C5-A025-784C-B193-6374E594EFB2}"/>
              </a:ext>
            </a:extLst>
          </p:cNvPr>
          <p:cNvSpPr txBox="1">
            <a:spLocks noChangeArrowheads="1"/>
          </p:cNvSpPr>
          <p:nvPr/>
        </p:nvSpPr>
        <p:spPr bwMode="auto">
          <a:xfrm>
            <a:off x="6136849" y="2286000"/>
            <a:ext cx="254995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(3.600+2.500+900) x 1,22</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40980" name="CasellaDiTesto 23">
            <a:extLst>
              <a:ext uri="{FF2B5EF4-FFF2-40B4-BE49-F238E27FC236}">
                <a16:creationId xmlns:a16="http://schemas.microsoft.com/office/drawing/2014/main" id="{36187C8B-81DB-C842-B4EB-6F8912A3927F}"/>
              </a:ext>
            </a:extLst>
          </p:cNvPr>
          <p:cNvSpPr txBox="1">
            <a:spLocks noChangeArrowheads="1"/>
          </p:cNvSpPr>
          <p:nvPr/>
        </p:nvSpPr>
        <p:spPr bwMode="auto">
          <a:xfrm>
            <a:off x="8382000" y="2362200"/>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a:solidFill>
                  <a:srgbClr val="000000"/>
                </a:solidFill>
                <a:latin typeface="Century Gothic" panose="020B0502020202020204" pitchFamily="34" charset="0"/>
                <a:cs typeface="Times New Roman" panose="02020603050405020304" pitchFamily="18" charset="0"/>
              </a:rPr>
              <a:t>x 90</a:t>
            </a:r>
          </a:p>
        </p:txBody>
      </p:sp>
      <p:sp>
        <p:nvSpPr>
          <p:cNvPr id="40981" name="Line 8">
            <a:extLst>
              <a:ext uri="{FF2B5EF4-FFF2-40B4-BE49-F238E27FC236}">
                <a16:creationId xmlns:a16="http://schemas.microsoft.com/office/drawing/2014/main" id="{BE5D6B96-13A8-2745-A4F4-77CF0A4AB896}"/>
              </a:ext>
            </a:extLst>
          </p:cNvPr>
          <p:cNvSpPr>
            <a:spLocks noChangeShapeType="1"/>
          </p:cNvSpPr>
          <p:nvPr/>
        </p:nvSpPr>
        <p:spPr bwMode="auto">
          <a:xfrm>
            <a:off x="6553200" y="259080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24" name="Rettangolo 23">
            <a:extLst>
              <a:ext uri="{FF2B5EF4-FFF2-40B4-BE49-F238E27FC236}">
                <a16:creationId xmlns:a16="http://schemas.microsoft.com/office/drawing/2014/main" id="{313458D3-8316-CC42-A3D9-0AC5F1D98718}"/>
              </a:ext>
            </a:extLst>
          </p:cNvPr>
          <p:cNvSpPr/>
          <p:nvPr/>
        </p:nvSpPr>
        <p:spPr>
          <a:xfrm>
            <a:off x="0" y="-10538"/>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SEGUE</a:t>
            </a:r>
          </a:p>
        </p:txBody>
      </p:sp>
      <p:sp>
        <p:nvSpPr>
          <p:cNvPr id="28" name="Rettangolo 27">
            <a:extLst>
              <a:ext uri="{FF2B5EF4-FFF2-40B4-BE49-F238E27FC236}">
                <a16:creationId xmlns:a16="http://schemas.microsoft.com/office/drawing/2014/main" id="{FB25C7A4-2574-CA4D-82FF-104812FE5DCC}"/>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9" name="Segnaposto numero diapositiva 3">
            <a:extLst>
              <a:ext uri="{FF2B5EF4-FFF2-40B4-BE49-F238E27FC236}">
                <a16:creationId xmlns:a16="http://schemas.microsoft.com/office/drawing/2014/main" id="{391F717F-30B6-4C48-8782-D621460F6F95}"/>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150</a:t>
            </a:fld>
            <a:endParaRPr lang="it-IT" sz="1100" dirty="0">
              <a:solidFill>
                <a:schemeClr val="bg1"/>
              </a:solidFill>
              <a:latin typeface="Century Gothic" panose="020B0502020202020204" pitchFamily="34" charset="0"/>
            </a:endParaRPr>
          </a:p>
        </p:txBody>
      </p:sp>
      <p:sp>
        <p:nvSpPr>
          <p:cNvPr id="20" name="CasellaDiTesto 22">
            <a:extLst>
              <a:ext uri="{FF2B5EF4-FFF2-40B4-BE49-F238E27FC236}">
                <a16:creationId xmlns:a16="http://schemas.microsoft.com/office/drawing/2014/main" id="{B64B5A52-528A-4A41-80BD-1FD328029553}"/>
              </a:ext>
            </a:extLst>
          </p:cNvPr>
          <p:cNvSpPr txBox="1">
            <a:spLocks noChangeArrowheads="1"/>
          </p:cNvSpPr>
          <p:nvPr/>
        </p:nvSpPr>
        <p:spPr bwMode="auto">
          <a:xfrm>
            <a:off x="755904" y="3160014"/>
            <a:ext cx="1447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8.000 </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21" name="CasellaDiTesto 23">
            <a:extLst>
              <a:ext uri="{FF2B5EF4-FFF2-40B4-BE49-F238E27FC236}">
                <a16:creationId xmlns:a16="http://schemas.microsoft.com/office/drawing/2014/main" id="{B977584E-4413-B74D-A464-DCE7DA0802BB}"/>
              </a:ext>
            </a:extLst>
          </p:cNvPr>
          <p:cNvSpPr txBox="1">
            <a:spLocks noChangeArrowheads="1"/>
          </p:cNvSpPr>
          <p:nvPr/>
        </p:nvSpPr>
        <p:spPr bwMode="auto">
          <a:xfrm>
            <a:off x="1975104" y="3236214"/>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a:solidFill>
                  <a:srgbClr val="000000"/>
                </a:solidFill>
                <a:latin typeface="Century Gothic" panose="020B0502020202020204" pitchFamily="34" charset="0"/>
                <a:cs typeface="Times New Roman" panose="02020603050405020304" pitchFamily="18" charset="0"/>
              </a:rPr>
              <a:t>x 90</a:t>
            </a:r>
          </a:p>
        </p:txBody>
      </p:sp>
      <p:sp>
        <p:nvSpPr>
          <p:cNvPr id="22" name="Line 8">
            <a:extLst>
              <a:ext uri="{FF2B5EF4-FFF2-40B4-BE49-F238E27FC236}">
                <a16:creationId xmlns:a16="http://schemas.microsoft.com/office/drawing/2014/main" id="{0AD19A94-50A2-B242-83E1-8C56C9531AE7}"/>
              </a:ext>
            </a:extLst>
          </p:cNvPr>
          <p:cNvSpPr>
            <a:spLocks noChangeShapeType="1"/>
          </p:cNvSpPr>
          <p:nvPr/>
        </p:nvSpPr>
        <p:spPr bwMode="auto">
          <a:xfrm>
            <a:off x="984504" y="3446526"/>
            <a:ext cx="99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23" name="CasellaDiTesto 22">
            <a:extLst>
              <a:ext uri="{FF2B5EF4-FFF2-40B4-BE49-F238E27FC236}">
                <a16:creationId xmlns:a16="http://schemas.microsoft.com/office/drawing/2014/main" id="{A297CA36-0CFB-E946-801E-13CA6549DAF0}"/>
              </a:ext>
            </a:extLst>
          </p:cNvPr>
          <p:cNvSpPr txBox="1">
            <a:spLocks noChangeArrowheads="1"/>
          </p:cNvSpPr>
          <p:nvPr/>
        </p:nvSpPr>
        <p:spPr bwMode="auto">
          <a:xfrm>
            <a:off x="307975" y="3233382"/>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err="1">
                <a:solidFill>
                  <a:srgbClr val="000000"/>
                </a:solidFill>
                <a:latin typeface="Century Gothic" panose="020B0502020202020204" pitchFamily="34" charset="0"/>
                <a:cs typeface="Times New Roman" panose="02020603050405020304" pitchFamily="18" charset="0"/>
              </a:rPr>
              <a:t>P</a:t>
            </a:r>
            <a:endParaRPr lang="it-IT" altLang="it-IT" sz="1600" dirty="0">
              <a:solidFill>
                <a:srgbClr val="000000"/>
              </a:solidFill>
              <a:latin typeface="Century Gothic" panose="020B0502020202020204" pitchFamily="34" charset="0"/>
              <a:cs typeface="Times New Roman" panose="02020603050405020304" pitchFamily="18" charset="0"/>
            </a:endParaRPr>
          </a:p>
        </p:txBody>
      </p:sp>
      <p:sp>
        <p:nvSpPr>
          <p:cNvPr id="25" name="CasellaDiTesto 24">
            <a:extLst>
              <a:ext uri="{FF2B5EF4-FFF2-40B4-BE49-F238E27FC236}">
                <a16:creationId xmlns:a16="http://schemas.microsoft.com/office/drawing/2014/main" id="{3E70882A-F806-9143-BFC8-03A777DE103B}"/>
              </a:ext>
            </a:extLst>
          </p:cNvPr>
          <p:cNvSpPr txBox="1">
            <a:spLocks noChangeArrowheads="1"/>
          </p:cNvSpPr>
          <p:nvPr/>
        </p:nvSpPr>
        <p:spPr bwMode="auto">
          <a:xfrm>
            <a:off x="316949" y="3784854"/>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MP</a:t>
            </a:r>
          </a:p>
        </p:txBody>
      </p:sp>
    </p:spTree>
    <p:extLst>
      <p:ext uri="{BB962C8B-B14F-4D97-AF65-F5344CB8AC3E}">
        <p14:creationId xmlns:p14="http://schemas.microsoft.com/office/powerpoint/2010/main" val="148888476"/>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141316"/>
                                        </p:tgtEl>
                                        <p:attrNameLst>
                                          <p:attrName>style.visibility</p:attrName>
                                        </p:attrNameLst>
                                      </p:cBhvr>
                                      <p:to>
                                        <p:strVal val="visible"/>
                                      </p:to>
                                    </p:set>
                                    <p:animEffect transition="in" filter="dissolve">
                                      <p:cBhvr>
                                        <p:cTn id="7" dur="500"/>
                                        <p:tgtEl>
                                          <p:spTgt spid="141316"/>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41318"/>
                                        </p:tgtEl>
                                        <p:attrNameLst>
                                          <p:attrName>style.visibility</p:attrName>
                                        </p:attrNameLst>
                                      </p:cBhvr>
                                      <p:to>
                                        <p:strVal val="visible"/>
                                      </p:to>
                                    </p:set>
                                    <p:animEffect transition="in" filter="dissolve">
                                      <p:cBhvr>
                                        <p:cTn id="10" dur="500"/>
                                        <p:tgtEl>
                                          <p:spTgt spid="141318"/>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41317"/>
                                        </p:tgtEl>
                                        <p:attrNameLst>
                                          <p:attrName>style.visibility</p:attrName>
                                        </p:attrNameLst>
                                      </p:cBhvr>
                                      <p:to>
                                        <p:strVal val="visible"/>
                                      </p:to>
                                    </p:set>
                                    <p:animEffect transition="in" filter="dissolve">
                                      <p:cBhvr>
                                        <p:cTn id="13" dur="500"/>
                                        <p:tgtEl>
                                          <p:spTgt spid="141317"/>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41319"/>
                                        </p:tgtEl>
                                        <p:attrNameLst>
                                          <p:attrName>style.visibility</p:attrName>
                                        </p:attrNameLst>
                                      </p:cBhvr>
                                      <p:to>
                                        <p:strVal val="visible"/>
                                      </p:to>
                                    </p:set>
                                    <p:animEffect transition="in" filter="dissolve">
                                      <p:cBhvr>
                                        <p:cTn id="16" dur="500"/>
                                        <p:tgtEl>
                                          <p:spTgt spid="141319"/>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41320"/>
                                        </p:tgtEl>
                                        <p:attrNameLst>
                                          <p:attrName>style.visibility</p:attrName>
                                        </p:attrNameLst>
                                      </p:cBhvr>
                                      <p:to>
                                        <p:strVal val="visible"/>
                                      </p:to>
                                    </p:set>
                                    <p:animEffect transition="in" filter="dissolve">
                                      <p:cBhvr>
                                        <p:cTn id="19" dur="500"/>
                                        <p:tgtEl>
                                          <p:spTgt spid="141320"/>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41321"/>
                                        </p:tgtEl>
                                        <p:attrNameLst>
                                          <p:attrName>style.visibility</p:attrName>
                                        </p:attrNameLst>
                                      </p:cBhvr>
                                      <p:to>
                                        <p:strVal val="visible"/>
                                      </p:to>
                                    </p:set>
                                    <p:animEffect transition="in" filter="dissolve">
                                      <p:cBhvr>
                                        <p:cTn id="22" dur="500"/>
                                        <p:tgtEl>
                                          <p:spTgt spid="1413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6" grpId="0" animBg="1"/>
      <p:bldP spid="141317" grpId="0" animBg="1"/>
      <p:bldP spid="141318" grpId="0" animBg="1"/>
      <p:bldP spid="141319" grpId="0" animBg="1"/>
      <p:bldP spid="141320" grpId="0"/>
      <p:bldP spid="141321" grpId="0"/>
    </p:bld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40" name="Text Box 4">
            <a:extLst>
              <a:ext uri="{FF2B5EF4-FFF2-40B4-BE49-F238E27FC236}">
                <a16:creationId xmlns:a16="http://schemas.microsoft.com/office/drawing/2014/main" id="{B38A5309-6B93-7645-92EA-623F7D23FC24}"/>
              </a:ext>
            </a:extLst>
          </p:cNvPr>
          <p:cNvSpPr txBox="1">
            <a:spLocks noChangeArrowheads="1"/>
          </p:cNvSpPr>
          <p:nvPr/>
        </p:nvSpPr>
        <p:spPr bwMode="auto">
          <a:xfrm>
            <a:off x="2831395" y="2636838"/>
            <a:ext cx="1657350" cy="1308100"/>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Clienti</a:t>
            </a: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1.220</a:t>
            </a:r>
          </a:p>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p:txBody>
      </p:sp>
      <p:sp>
        <p:nvSpPr>
          <p:cNvPr id="142341" name="Text Box 5">
            <a:extLst>
              <a:ext uri="{FF2B5EF4-FFF2-40B4-BE49-F238E27FC236}">
                <a16:creationId xmlns:a16="http://schemas.microsoft.com/office/drawing/2014/main" id="{5F1E1D12-878A-A647-9FAC-A92EA0B53735}"/>
              </a:ext>
            </a:extLst>
          </p:cNvPr>
          <p:cNvSpPr txBox="1">
            <a:spLocks noChangeArrowheads="1"/>
          </p:cNvSpPr>
          <p:nvPr/>
        </p:nvSpPr>
        <p:spPr bwMode="auto">
          <a:xfrm>
            <a:off x="2831395" y="4003675"/>
            <a:ext cx="1657350" cy="1187450"/>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Scorte</a:t>
            </a:r>
          </a:p>
          <a:p>
            <a:pPr algn="ctr" defTabSz="914400" eaLnBrk="1" hangingPunct="1">
              <a:lnSpc>
                <a:spcPct val="9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1.300</a:t>
            </a:r>
          </a:p>
          <a:p>
            <a:pPr algn="ctr" defTabSz="914400" eaLnBrk="1" hangingPunct="1">
              <a:lnSpc>
                <a:spcPct val="9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p:txBody>
      </p:sp>
      <p:sp>
        <p:nvSpPr>
          <p:cNvPr id="142342" name="Text Box 6">
            <a:extLst>
              <a:ext uri="{FF2B5EF4-FFF2-40B4-BE49-F238E27FC236}">
                <a16:creationId xmlns:a16="http://schemas.microsoft.com/office/drawing/2014/main" id="{9A388088-5AAA-664C-B40E-115FEA853A51}"/>
              </a:ext>
            </a:extLst>
          </p:cNvPr>
          <p:cNvSpPr txBox="1">
            <a:spLocks noChangeArrowheads="1"/>
          </p:cNvSpPr>
          <p:nvPr/>
        </p:nvSpPr>
        <p:spPr bwMode="auto">
          <a:xfrm>
            <a:off x="4560182" y="2643188"/>
            <a:ext cx="1657350" cy="1308100"/>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Debiti</a:t>
            </a:r>
          </a:p>
          <a:p>
            <a:pPr algn="ctr" defTabSz="914400" eaLnBrk="1" hangingPunct="1">
              <a:lnSpc>
                <a:spcPct val="100000"/>
              </a:lnSpc>
              <a:buClrTx/>
              <a:buSzTx/>
              <a:buFontTx/>
              <a:buNone/>
            </a:pPr>
            <a:r>
              <a:rPr lang="it-IT" altLang="it-IT" sz="2000" b="1" dirty="0">
                <a:solidFill>
                  <a:schemeClr val="tx1"/>
                </a:solidFill>
                <a:latin typeface="Century Gothic" panose="020B0502020202020204" pitchFamily="34" charset="0"/>
                <a:cs typeface="Arial" panose="020B0604020202020204" pitchFamily="34" charset="0"/>
              </a:rPr>
              <a:t>1.022</a:t>
            </a:r>
          </a:p>
          <a:p>
            <a:pPr algn="ctr" defTabSz="914400" eaLnBrk="1" hangingPunct="1">
              <a:lnSpc>
                <a:spcPct val="100000"/>
              </a:lnSpc>
              <a:buClrTx/>
              <a:buSzTx/>
              <a:buFontTx/>
              <a:buNone/>
            </a:pPr>
            <a:endParaRPr lang="it-IT" altLang="it-IT" sz="2000" b="1" dirty="0">
              <a:solidFill>
                <a:schemeClr val="tx1"/>
              </a:solidFill>
              <a:latin typeface="Century Gothic" panose="020B0502020202020204" pitchFamily="34" charset="0"/>
              <a:cs typeface="Arial" panose="020B0604020202020204" pitchFamily="34" charset="0"/>
            </a:endParaRPr>
          </a:p>
        </p:txBody>
      </p:sp>
      <p:sp>
        <p:nvSpPr>
          <p:cNvPr id="142343" name="Text Box 7" descr="70%">
            <a:extLst>
              <a:ext uri="{FF2B5EF4-FFF2-40B4-BE49-F238E27FC236}">
                <a16:creationId xmlns:a16="http://schemas.microsoft.com/office/drawing/2014/main" id="{145861A0-E456-344E-9FFE-86AAB8D92BAC}"/>
              </a:ext>
            </a:extLst>
          </p:cNvPr>
          <p:cNvSpPr txBox="1">
            <a:spLocks noChangeArrowheads="1"/>
          </p:cNvSpPr>
          <p:nvPr/>
        </p:nvSpPr>
        <p:spPr bwMode="auto">
          <a:xfrm>
            <a:off x="4558595" y="4003675"/>
            <a:ext cx="1657350" cy="1187450"/>
          </a:xfrm>
          <a:prstGeom prst="rect">
            <a:avLst/>
          </a:prstGeom>
          <a:blipFill dpi="0" rotWithShape="0">
            <a:blip r:embed="rId2"/>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endParaRPr lang="it-IT" altLang="it-IT" sz="2000" b="1" dirty="0">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2000" b="1" dirty="0" err="1">
                <a:solidFill>
                  <a:schemeClr val="accent2"/>
                </a:solidFill>
                <a:latin typeface="Century Gothic" panose="020B0502020202020204" pitchFamily="34" charset="0"/>
                <a:cs typeface="Arial" panose="020B0604020202020204" pitchFamily="34" charset="0"/>
              </a:rPr>
              <a:t>CCNc</a:t>
            </a:r>
            <a:endParaRPr lang="it-IT" altLang="it-IT" sz="2000" b="1" dirty="0">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2000" b="1" dirty="0">
                <a:solidFill>
                  <a:schemeClr val="accent2"/>
                </a:solidFill>
                <a:latin typeface="Century Gothic" panose="020B0502020202020204" pitchFamily="34" charset="0"/>
                <a:cs typeface="Arial" panose="020B0604020202020204" pitchFamily="34" charset="0"/>
              </a:rPr>
              <a:t>1.498</a:t>
            </a:r>
          </a:p>
          <a:p>
            <a:pPr algn="ctr" defTabSz="914400" eaLnBrk="1" hangingPunct="1">
              <a:lnSpc>
                <a:spcPct val="90000"/>
              </a:lnSpc>
              <a:buClrTx/>
              <a:buSzTx/>
              <a:buFontTx/>
              <a:buNone/>
            </a:pPr>
            <a:endParaRPr lang="it-IT" altLang="it-IT" sz="2000" b="1" dirty="0">
              <a:solidFill>
                <a:schemeClr val="accent2"/>
              </a:solidFill>
              <a:latin typeface="Century Gothic" panose="020B0502020202020204" pitchFamily="34" charset="0"/>
              <a:cs typeface="Arial" panose="020B0604020202020204" pitchFamily="34" charset="0"/>
            </a:endParaRPr>
          </a:p>
        </p:txBody>
      </p:sp>
      <p:sp>
        <p:nvSpPr>
          <p:cNvPr id="142344" name="Text Box 8">
            <a:extLst>
              <a:ext uri="{FF2B5EF4-FFF2-40B4-BE49-F238E27FC236}">
                <a16:creationId xmlns:a16="http://schemas.microsoft.com/office/drawing/2014/main" id="{F3177620-6426-7846-B5AB-F99A6A17EA2A}"/>
              </a:ext>
            </a:extLst>
          </p:cNvPr>
          <p:cNvSpPr txBox="1">
            <a:spLocks noChangeArrowheads="1"/>
          </p:cNvSpPr>
          <p:nvPr/>
        </p:nvSpPr>
        <p:spPr bwMode="auto">
          <a:xfrm>
            <a:off x="476250" y="758983"/>
            <a:ext cx="8210550"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73000"/>
              </a:lnSpc>
              <a:spcBef>
                <a:spcPct val="20000"/>
              </a:spcBef>
              <a:buFont typeface="Arial" panose="020B0604020202020204" pitchFamily="34" charset="0"/>
              <a:buNone/>
            </a:pPr>
            <a:r>
              <a:rPr lang="it-IT" altLang="it-IT" sz="1800" dirty="0">
                <a:solidFill>
                  <a:schemeClr val="tx1"/>
                </a:solidFill>
                <a:latin typeface="Century Gothic" panose="020B0502020202020204" pitchFamily="34" charset="0"/>
              </a:rPr>
              <a:t>Torniamo ai valori di partenza ed ipotizziamo, ora, che siano le politiche commerciali e produttive a cambiare, come indicato qui di seguito:</a:t>
            </a:r>
          </a:p>
          <a:p>
            <a:pPr algn="just" eaLnBrk="1" hangingPunct="1">
              <a:lnSpc>
                <a:spcPct val="73000"/>
              </a:lnSpc>
              <a:spcBef>
                <a:spcPct val="20000"/>
              </a:spcBef>
              <a:buFont typeface="Arial" panose="020B0604020202020204" pitchFamily="34" charset="0"/>
              <a:buAutoNum type="arabicParenR"/>
            </a:pPr>
            <a:r>
              <a:rPr lang="it-IT" altLang="it-IT" sz="1800" dirty="0">
                <a:solidFill>
                  <a:schemeClr val="tx1"/>
                </a:solidFill>
                <a:latin typeface="Century Gothic" panose="020B0502020202020204" pitchFamily="34" charset="0"/>
              </a:rPr>
              <a:t>Dilazioni ai clienti =  </a:t>
            </a:r>
            <a:r>
              <a:rPr lang="it-IT" altLang="it-IT" sz="1800" b="1" dirty="0">
                <a:solidFill>
                  <a:srgbClr val="C00000"/>
                </a:solidFill>
                <a:latin typeface="Century Gothic" panose="020B0502020202020204" pitchFamily="34" charset="0"/>
              </a:rPr>
              <a:t>60 giorni </a:t>
            </a:r>
            <a:r>
              <a:rPr lang="it-IT" altLang="it-IT" sz="1800" dirty="0">
                <a:solidFill>
                  <a:schemeClr val="tx1"/>
                </a:solidFill>
                <a:latin typeface="Century Gothic" panose="020B0502020202020204" pitchFamily="34" charset="0"/>
              </a:rPr>
              <a:t>(minore di prima)</a:t>
            </a:r>
          </a:p>
          <a:p>
            <a:pPr algn="just" eaLnBrk="1">
              <a:lnSpc>
                <a:spcPct val="73000"/>
              </a:lnSpc>
              <a:spcBef>
                <a:spcPct val="20000"/>
              </a:spcBef>
              <a:buFont typeface="Arial" panose="020B0604020202020204" pitchFamily="34" charset="0"/>
              <a:buAutoNum type="arabicParenR"/>
            </a:pPr>
            <a:r>
              <a:rPr lang="it-IT" altLang="it-IT" sz="1800" dirty="0">
                <a:solidFill>
                  <a:schemeClr val="tx1"/>
                </a:solidFill>
                <a:latin typeface="Century Gothic" panose="020B0502020202020204" pitchFamily="34" charset="0"/>
              </a:rPr>
              <a:t>Scorte di materiali per </a:t>
            </a:r>
            <a:r>
              <a:rPr lang="it-IT" altLang="it-IT" sz="1800" b="1" dirty="0">
                <a:solidFill>
                  <a:srgbClr val="C00000"/>
                </a:solidFill>
                <a:latin typeface="Century Gothic" panose="020B0502020202020204" pitchFamily="34" charset="0"/>
              </a:rPr>
              <a:t>60 giorni</a:t>
            </a:r>
            <a:r>
              <a:rPr lang="it-IT" altLang="it-IT" sz="1800" dirty="0">
                <a:solidFill>
                  <a:schemeClr val="tx1"/>
                </a:solidFill>
                <a:latin typeface="Century Gothic" panose="020B0502020202020204" pitchFamily="34" charset="0"/>
              </a:rPr>
              <a:t> (minore di prima)</a:t>
            </a:r>
          </a:p>
          <a:p>
            <a:pPr algn="just" eaLnBrk="1" hangingPunct="1">
              <a:lnSpc>
                <a:spcPct val="73000"/>
              </a:lnSpc>
              <a:spcBef>
                <a:spcPct val="20000"/>
              </a:spcBef>
              <a:buFont typeface="Arial" panose="020B0604020202020204" pitchFamily="34" charset="0"/>
              <a:buAutoNum type="arabicParenR"/>
            </a:pPr>
            <a:r>
              <a:rPr lang="it-IT" altLang="it-IT" sz="1800" dirty="0">
                <a:solidFill>
                  <a:schemeClr val="tx1"/>
                </a:solidFill>
                <a:latin typeface="Century Gothic" panose="020B0502020202020204" pitchFamily="34" charset="0"/>
              </a:rPr>
              <a:t>Dilazioni ottenute dai fornitori = 90 giorni  (come prima).</a:t>
            </a:r>
          </a:p>
          <a:p>
            <a:pPr algn="just" eaLnBrk="1">
              <a:lnSpc>
                <a:spcPct val="73000"/>
              </a:lnSpc>
              <a:spcBef>
                <a:spcPct val="20000"/>
              </a:spcBef>
            </a:pPr>
            <a:r>
              <a:rPr lang="it-IT" altLang="it-IT" sz="1800" dirty="0">
                <a:solidFill>
                  <a:schemeClr val="tx1"/>
                </a:solidFill>
                <a:latin typeface="Century Gothic" panose="020B0502020202020204" pitchFamily="34" charset="0"/>
              </a:rPr>
              <a:t>Avremo, pertanto, il seguente</a:t>
            </a:r>
            <a:r>
              <a:rPr lang="it-IT" altLang="it-IT" sz="1800" b="1" dirty="0">
                <a:solidFill>
                  <a:srgbClr val="C00000"/>
                </a:solidFill>
                <a:latin typeface="Century Gothic" panose="020B0502020202020204" pitchFamily="34" charset="0"/>
              </a:rPr>
              <a:t> </a:t>
            </a:r>
            <a:r>
              <a:rPr lang="it-IT" altLang="it-IT" sz="1800" dirty="0">
                <a:solidFill>
                  <a:schemeClr val="tx1"/>
                </a:solidFill>
                <a:latin typeface="Century Gothic" panose="020B0502020202020204" pitchFamily="34" charset="0"/>
              </a:rPr>
              <a:t> valore di </a:t>
            </a:r>
            <a:r>
              <a:rPr lang="it-IT" altLang="it-IT" sz="1800" dirty="0" err="1">
                <a:solidFill>
                  <a:schemeClr val="tx1"/>
                </a:solidFill>
                <a:latin typeface="Century Gothic" panose="020B0502020202020204" pitchFamily="34" charset="0"/>
              </a:rPr>
              <a:t>CCNc</a:t>
            </a:r>
            <a:r>
              <a:rPr lang="it-IT" altLang="it-IT" sz="1800" dirty="0">
                <a:solidFill>
                  <a:schemeClr val="tx1"/>
                </a:solidFill>
                <a:latin typeface="Century Gothic" panose="020B0502020202020204" pitchFamily="34" charset="0"/>
              </a:rPr>
              <a:t>:</a:t>
            </a:r>
          </a:p>
        </p:txBody>
      </p:sp>
      <p:sp>
        <p:nvSpPr>
          <p:cNvPr id="142345" name="Text Box 9">
            <a:extLst>
              <a:ext uri="{FF2B5EF4-FFF2-40B4-BE49-F238E27FC236}">
                <a16:creationId xmlns:a16="http://schemas.microsoft.com/office/drawing/2014/main" id="{A8D34D3B-6450-844D-921F-AEFCEC27E1EE}"/>
              </a:ext>
            </a:extLst>
          </p:cNvPr>
          <p:cNvSpPr txBox="1">
            <a:spLocks noChangeArrowheads="1"/>
          </p:cNvSpPr>
          <p:nvPr/>
        </p:nvSpPr>
        <p:spPr bwMode="auto">
          <a:xfrm>
            <a:off x="476250" y="5449062"/>
            <a:ext cx="8210550" cy="79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Il miglioramento delle condizioni operative consentono di ridurre l’entità del fabbisogno netto derivante dal ciclo operativo, che passa dai € 2.212 iniziali agli attuali € 1.498.</a:t>
            </a:r>
          </a:p>
        </p:txBody>
      </p:sp>
      <p:sp>
        <p:nvSpPr>
          <p:cNvPr id="41997" name="CasellaDiTesto 16">
            <a:extLst>
              <a:ext uri="{FF2B5EF4-FFF2-40B4-BE49-F238E27FC236}">
                <a16:creationId xmlns:a16="http://schemas.microsoft.com/office/drawing/2014/main" id="{870DAB18-187D-FD4C-8E29-B8F82CC6449B}"/>
              </a:ext>
            </a:extLst>
          </p:cNvPr>
          <p:cNvSpPr txBox="1">
            <a:spLocks noChangeArrowheads="1"/>
          </p:cNvSpPr>
          <p:nvPr/>
        </p:nvSpPr>
        <p:spPr bwMode="auto">
          <a:xfrm>
            <a:off x="838200" y="2952750"/>
            <a:ext cx="1447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6.000 x 1,22</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41998" name="CasellaDiTesto 17">
            <a:extLst>
              <a:ext uri="{FF2B5EF4-FFF2-40B4-BE49-F238E27FC236}">
                <a16:creationId xmlns:a16="http://schemas.microsoft.com/office/drawing/2014/main" id="{7BA4183A-2249-3B41-A414-D1B610840159}"/>
              </a:ext>
            </a:extLst>
          </p:cNvPr>
          <p:cNvSpPr txBox="1">
            <a:spLocks noChangeArrowheads="1"/>
          </p:cNvSpPr>
          <p:nvPr/>
        </p:nvSpPr>
        <p:spPr bwMode="auto">
          <a:xfrm>
            <a:off x="2057400" y="3028950"/>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b="1" dirty="0">
                <a:solidFill>
                  <a:srgbClr val="C00000"/>
                </a:solidFill>
                <a:latin typeface="Century Gothic" panose="020B0502020202020204" pitchFamily="34" charset="0"/>
                <a:cs typeface="Times New Roman" panose="02020603050405020304" pitchFamily="18" charset="0"/>
              </a:rPr>
              <a:t>x 60</a:t>
            </a:r>
          </a:p>
        </p:txBody>
      </p:sp>
      <p:sp>
        <p:nvSpPr>
          <p:cNvPr id="41999" name="Line 8">
            <a:extLst>
              <a:ext uri="{FF2B5EF4-FFF2-40B4-BE49-F238E27FC236}">
                <a16:creationId xmlns:a16="http://schemas.microsoft.com/office/drawing/2014/main" id="{31A90537-7439-7D4C-840D-477100E970F5}"/>
              </a:ext>
            </a:extLst>
          </p:cNvPr>
          <p:cNvSpPr>
            <a:spLocks noChangeShapeType="1"/>
          </p:cNvSpPr>
          <p:nvPr/>
        </p:nvSpPr>
        <p:spPr bwMode="auto">
          <a:xfrm>
            <a:off x="1066800" y="3257550"/>
            <a:ext cx="99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42003" name="CasellaDiTesto 22">
            <a:extLst>
              <a:ext uri="{FF2B5EF4-FFF2-40B4-BE49-F238E27FC236}">
                <a16:creationId xmlns:a16="http://schemas.microsoft.com/office/drawing/2014/main" id="{099CA5C2-8435-004A-8BFA-9A2973DC41A8}"/>
              </a:ext>
            </a:extLst>
          </p:cNvPr>
          <p:cNvSpPr txBox="1">
            <a:spLocks noChangeArrowheads="1"/>
          </p:cNvSpPr>
          <p:nvPr/>
        </p:nvSpPr>
        <p:spPr bwMode="auto">
          <a:xfrm>
            <a:off x="6117996" y="3028950"/>
            <a:ext cx="256880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(1.800+1.250+300) x 1,22</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42004" name="CasellaDiTesto 23">
            <a:extLst>
              <a:ext uri="{FF2B5EF4-FFF2-40B4-BE49-F238E27FC236}">
                <a16:creationId xmlns:a16="http://schemas.microsoft.com/office/drawing/2014/main" id="{7914AA9A-3C53-344A-A7EF-35E7817B3CCB}"/>
              </a:ext>
            </a:extLst>
          </p:cNvPr>
          <p:cNvSpPr txBox="1">
            <a:spLocks noChangeArrowheads="1"/>
          </p:cNvSpPr>
          <p:nvPr/>
        </p:nvSpPr>
        <p:spPr bwMode="auto">
          <a:xfrm>
            <a:off x="8382000" y="3105150"/>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a:solidFill>
                  <a:srgbClr val="000000"/>
                </a:solidFill>
                <a:latin typeface="Century Gothic" panose="020B0502020202020204" pitchFamily="34" charset="0"/>
                <a:cs typeface="Times New Roman" panose="02020603050405020304" pitchFamily="18" charset="0"/>
              </a:rPr>
              <a:t>x 90</a:t>
            </a:r>
          </a:p>
        </p:txBody>
      </p:sp>
      <p:sp>
        <p:nvSpPr>
          <p:cNvPr id="42005" name="Line 8">
            <a:extLst>
              <a:ext uri="{FF2B5EF4-FFF2-40B4-BE49-F238E27FC236}">
                <a16:creationId xmlns:a16="http://schemas.microsoft.com/office/drawing/2014/main" id="{64CB4EF9-8942-7140-86CA-4596A74656CD}"/>
              </a:ext>
            </a:extLst>
          </p:cNvPr>
          <p:cNvSpPr>
            <a:spLocks noChangeShapeType="1"/>
          </p:cNvSpPr>
          <p:nvPr/>
        </p:nvSpPr>
        <p:spPr bwMode="auto">
          <a:xfrm>
            <a:off x="6553200" y="3333750"/>
            <a:ext cx="18288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24" name="Rettangolo 23">
            <a:extLst>
              <a:ext uri="{FF2B5EF4-FFF2-40B4-BE49-F238E27FC236}">
                <a16:creationId xmlns:a16="http://schemas.microsoft.com/office/drawing/2014/main" id="{872406DA-78D5-624D-9B61-0895B26EA376}"/>
              </a:ext>
            </a:extLst>
          </p:cNvPr>
          <p:cNvSpPr/>
          <p:nvPr/>
        </p:nvSpPr>
        <p:spPr>
          <a:xfrm>
            <a:off x="0" y="-10538"/>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SEGUE</a:t>
            </a:r>
          </a:p>
        </p:txBody>
      </p:sp>
      <p:sp>
        <p:nvSpPr>
          <p:cNvPr id="25" name="Rettangolo 24">
            <a:extLst>
              <a:ext uri="{FF2B5EF4-FFF2-40B4-BE49-F238E27FC236}">
                <a16:creationId xmlns:a16="http://schemas.microsoft.com/office/drawing/2014/main" id="{CDD4BFF3-F5D7-FB40-AF30-A0F10CBE9A8C}"/>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6" name="Segnaposto numero diapositiva 3">
            <a:extLst>
              <a:ext uri="{FF2B5EF4-FFF2-40B4-BE49-F238E27FC236}">
                <a16:creationId xmlns:a16="http://schemas.microsoft.com/office/drawing/2014/main" id="{8D567728-1DF9-C249-A89C-701CBE752978}"/>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151</a:t>
            </a:fld>
            <a:endParaRPr lang="it-IT" sz="1100" dirty="0">
              <a:solidFill>
                <a:schemeClr val="bg1"/>
              </a:solidFill>
              <a:latin typeface="Century Gothic" panose="020B0502020202020204" pitchFamily="34" charset="0"/>
            </a:endParaRPr>
          </a:p>
        </p:txBody>
      </p:sp>
      <p:sp>
        <p:nvSpPr>
          <p:cNvPr id="20" name="CasellaDiTesto 22">
            <a:extLst>
              <a:ext uri="{FF2B5EF4-FFF2-40B4-BE49-F238E27FC236}">
                <a16:creationId xmlns:a16="http://schemas.microsoft.com/office/drawing/2014/main" id="{8B9E8878-4AF6-B94A-A08F-91130CFFB7A6}"/>
              </a:ext>
            </a:extLst>
          </p:cNvPr>
          <p:cNvSpPr txBox="1">
            <a:spLocks noChangeArrowheads="1"/>
          </p:cNvSpPr>
          <p:nvPr/>
        </p:nvSpPr>
        <p:spPr bwMode="auto">
          <a:xfrm>
            <a:off x="874776" y="3973830"/>
            <a:ext cx="1447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4.000 </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21" name="CasellaDiTesto 23">
            <a:extLst>
              <a:ext uri="{FF2B5EF4-FFF2-40B4-BE49-F238E27FC236}">
                <a16:creationId xmlns:a16="http://schemas.microsoft.com/office/drawing/2014/main" id="{FBC61853-2AB4-2242-B8DD-35F246EB5127}"/>
              </a:ext>
            </a:extLst>
          </p:cNvPr>
          <p:cNvSpPr txBox="1">
            <a:spLocks noChangeArrowheads="1"/>
          </p:cNvSpPr>
          <p:nvPr/>
        </p:nvSpPr>
        <p:spPr bwMode="auto">
          <a:xfrm>
            <a:off x="2093976" y="4050030"/>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a:solidFill>
                  <a:srgbClr val="000000"/>
                </a:solidFill>
                <a:latin typeface="Century Gothic" panose="020B0502020202020204" pitchFamily="34" charset="0"/>
                <a:cs typeface="Times New Roman" panose="02020603050405020304" pitchFamily="18" charset="0"/>
              </a:rPr>
              <a:t>x 90</a:t>
            </a:r>
          </a:p>
        </p:txBody>
      </p:sp>
      <p:sp>
        <p:nvSpPr>
          <p:cNvPr id="22" name="Line 8">
            <a:extLst>
              <a:ext uri="{FF2B5EF4-FFF2-40B4-BE49-F238E27FC236}">
                <a16:creationId xmlns:a16="http://schemas.microsoft.com/office/drawing/2014/main" id="{13779C43-A195-8946-8F4E-A8948FFB62DE}"/>
              </a:ext>
            </a:extLst>
          </p:cNvPr>
          <p:cNvSpPr>
            <a:spLocks noChangeShapeType="1"/>
          </p:cNvSpPr>
          <p:nvPr/>
        </p:nvSpPr>
        <p:spPr bwMode="auto">
          <a:xfrm>
            <a:off x="1103376" y="4260342"/>
            <a:ext cx="99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23" name="CasellaDiTesto 22">
            <a:extLst>
              <a:ext uri="{FF2B5EF4-FFF2-40B4-BE49-F238E27FC236}">
                <a16:creationId xmlns:a16="http://schemas.microsoft.com/office/drawing/2014/main" id="{53982F46-E3C9-BA4C-9EA9-CF4ECF8426F6}"/>
              </a:ext>
            </a:extLst>
          </p:cNvPr>
          <p:cNvSpPr txBox="1">
            <a:spLocks noChangeArrowheads="1"/>
          </p:cNvSpPr>
          <p:nvPr/>
        </p:nvSpPr>
        <p:spPr bwMode="auto">
          <a:xfrm>
            <a:off x="880872" y="4711446"/>
            <a:ext cx="14478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1.800 </a:t>
            </a:r>
          </a:p>
          <a:p>
            <a:pPr algn="ctr" eaLnBrk="1"/>
            <a:r>
              <a:rPr lang="it-IT" altLang="it-IT" sz="1600" dirty="0">
                <a:solidFill>
                  <a:srgbClr val="000000"/>
                </a:solidFill>
                <a:latin typeface="Century Gothic" panose="020B0502020202020204" pitchFamily="34" charset="0"/>
                <a:cs typeface="Times New Roman" panose="02020603050405020304" pitchFamily="18" charset="0"/>
              </a:rPr>
              <a:t>360</a:t>
            </a:r>
          </a:p>
        </p:txBody>
      </p:sp>
      <p:sp>
        <p:nvSpPr>
          <p:cNvPr id="27" name="CasellaDiTesto 23">
            <a:extLst>
              <a:ext uri="{FF2B5EF4-FFF2-40B4-BE49-F238E27FC236}">
                <a16:creationId xmlns:a16="http://schemas.microsoft.com/office/drawing/2014/main" id="{AE487CE9-8471-FF4A-8AD3-DA92D9B0BF4C}"/>
              </a:ext>
            </a:extLst>
          </p:cNvPr>
          <p:cNvSpPr txBox="1">
            <a:spLocks noChangeArrowheads="1"/>
          </p:cNvSpPr>
          <p:nvPr/>
        </p:nvSpPr>
        <p:spPr bwMode="auto">
          <a:xfrm>
            <a:off x="2100072" y="4787646"/>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b="1" dirty="0">
                <a:solidFill>
                  <a:srgbClr val="C00000"/>
                </a:solidFill>
                <a:latin typeface="Century Gothic" panose="020B0502020202020204" pitchFamily="34" charset="0"/>
                <a:cs typeface="Times New Roman" panose="02020603050405020304" pitchFamily="18" charset="0"/>
              </a:rPr>
              <a:t>x 60</a:t>
            </a:r>
          </a:p>
        </p:txBody>
      </p:sp>
      <p:sp>
        <p:nvSpPr>
          <p:cNvPr id="28" name="Line 8">
            <a:extLst>
              <a:ext uri="{FF2B5EF4-FFF2-40B4-BE49-F238E27FC236}">
                <a16:creationId xmlns:a16="http://schemas.microsoft.com/office/drawing/2014/main" id="{E6178697-4EDB-C646-AE53-0C9438B55D1E}"/>
              </a:ext>
            </a:extLst>
          </p:cNvPr>
          <p:cNvSpPr>
            <a:spLocks noChangeShapeType="1"/>
          </p:cNvSpPr>
          <p:nvPr/>
        </p:nvSpPr>
        <p:spPr bwMode="auto">
          <a:xfrm>
            <a:off x="1109472" y="4997958"/>
            <a:ext cx="990600"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29" name="CasellaDiTesto 28">
            <a:extLst>
              <a:ext uri="{FF2B5EF4-FFF2-40B4-BE49-F238E27FC236}">
                <a16:creationId xmlns:a16="http://schemas.microsoft.com/office/drawing/2014/main" id="{F3FDBCE9-E2DC-244E-BBD0-C3FA8A884978}"/>
              </a:ext>
            </a:extLst>
          </p:cNvPr>
          <p:cNvSpPr txBox="1">
            <a:spLocks noChangeArrowheads="1"/>
          </p:cNvSpPr>
          <p:nvPr/>
        </p:nvSpPr>
        <p:spPr bwMode="auto">
          <a:xfrm>
            <a:off x="426847" y="4047198"/>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err="1">
                <a:solidFill>
                  <a:srgbClr val="000000"/>
                </a:solidFill>
                <a:latin typeface="Century Gothic" panose="020B0502020202020204" pitchFamily="34" charset="0"/>
                <a:cs typeface="Times New Roman" panose="02020603050405020304" pitchFamily="18" charset="0"/>
              </a:rPr>
              <a:t>P</a:t>
            </a:r>
            <a:endParaRPr lang="it-IT" altLang="it-IT" sz="1600" dirty="0">
              <a:solidFill>
                <a:srgbClr val="000000"/>
              </a:solidFill>
              <a:latin typeface="Century Gothic" panose="020B0502020202020204" pitchFamily="34" charset="0"/>
              <a:cs typeface="Times New Roman" panose="02020603050405020304" pitchFamily="18" charset="0"/>
            </a:endParaRPr>
          </a:p>
        </p:txBody>
      </p:sp>
      <p:sp>
        <p:nvSpPr>
          <p:cNvPr id="30" name="CasellaDiTesto 29">
            <a:extLst>
              <a:ext uri="{FF2B5EF4-FFF2-40B4-BE49-F238E27FC236}">
                <a16:creationId xmlns:a16="http://schemas.microsoft.com/office/drawing/2014/main" id="{BE2C1975-5EBF-B343-970E-131C5CC52682}"/>
              </a:ext>
            </a:extLst>
          </p:cNvPr>
          <p:cNvSpPr txBox="1">
            <a:spLocks noChangeArrowheads="1"/>
          </p:cNvSpPr>
          <p:nvPr/>
        </p:nvSpPr>
        <p:spPr bwMode="auto">
          <a:xfrm>
            <a:off x="432943" y="4782199"/>
            <a:ext cx="8382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r>
              <a:rPr lang="it-IT" altLang="it-IT" sz="1600" dirty="0">
                <a:solidFill>
                  <a:srgbClr val="000000"/>
                </a:solidFill>
                <a:latin typeface="Century Gothic" panose="020B0502020202020204" pitchFamily="34" charset="0"/>
                <a:cs typeface="Times New Roman" panose="02020603050405020304" pitchFamily="18" charset="0"/>
              </a:rPr>
              <a:t>MP</a:t>
            </a:r>
          </a:p>
        </p:txBody>
      </p:sp>
    </p:spTree>
    <p:extLst>
      <p:ext uri="{BB962C8B-B14F-4D97-AF65-F5344CB8AC3E}">
        <p14:creationId xmlns:p14="http://schemas.microsoft.com/office/powerpoint/2010/main" val="2392648377"/>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withEffect">
                                  <p:stCondLst>
                                    <p:cond delay="0"/>
                                  </p:stCondLst>
                                  <p:childTnLst>
                                    <p:set>
                                      <p:cBhvr>
                                        <p:cTn id="6" dur="1" fill="hold">
                                          <p:stCondLst>
                                            <p:cond delay="0"/>
                                          </p:stCondLst>
                                        </p:cTn>
                                        <p:tgtEl>
                                          <p:spTgt spid="142340"/>
                                        </p:tgtEl>
                                        <p:attrNameLst>
                                          <p:attrName>style.visibility</p:attrName>
                                        </p:attrNameLst>
                                      </p:cBhvr>
                                      <p:to>
                                        <p:strVal val="visible"/>
                                      </p:to>
                                    </p:set>
                                    <p:animEffect transition="in" filter="dissolve">
                                      <p:cBhvr>
                                        <p:cTn id="7" dur="500"/>
                                        <p:tgtEl>
                                          <p:spTgt spid="142340"/>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42342"/>
                                        </p:tgtEl>
                                        <p:attrNameLst>
                                          <p:attrName>style.visibility</p:attrName>
                                        </p:attrNameLst>
                                      </p:cBhvr>
                                      <p:to>
                                        <p:strVal val="visible"/>
                                      </p:to>
                                    </p:set>
                                    <p:animEffect transition="in" filter="dissolve">
                                      <p:cBhvr>
                                        <p:cTn id="10" dur="500"/>
                                        <p:tgtEl>
                                          <p:spTgt spid="142342"/>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42341"/>
                                        </p:tgtEl>
                                        <p:attrNameLst>
                                          <p:attrName>style.visibility</p:attrName>
                                        </p:attrNameLst>
                                      </p:cBhvr>
                                      <p:to>
                                        <p:strVal val="visible"/>
                                      </p:to>
                                    </p:set>
                                    <p:animEffect transition="in" filter="dissolve">
                                      <p:cBhvr>
                                        <p:cTn id="13" dur="500"/>
                                        <p:tgtEl>
                                          <p:spTgt spid="142341"/>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42343"/>
                                        </p:tgtEl>
                                        <p:attrNameLst>
                                          <p:attrName>style.visibility</p:attrName>
                                        </p:attrNameLst>
                                      </p:cBhvr>
                                      <p:to>
                                        <p:strVal val="visible"/>
                                      </p:to>
                                    </p:set>
                                    <p:animEffect transition="in" filter="dissolve">
                                      <p:cBhvr>
                                        <p:cTn id="16" dur="500"/>
                                        <p:tgtEl>
                                          <p:spTgt spid="142343"/>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142344"/>
                                        </p:tgtEl>
                                        <p:attrNameLst>
                                          <p:attrName>style.visibility</p:attrName>
                                        </p:attrNameLst>
                                      </p:cBhvr>
                                      <p:to>
                                        <p:strVal val="visible"/>
                                      </p:to>
                                    </p:set>
                                    <p:animEffect transition="in" filter="dissolve">
                                      <p:cBhvr>
                                        <p:cTn id="19" dur="500"/>
                                        <p:tgtEl>
                                          <p:spTgt spid="142344"/>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142345"/>
                                        </p:tgtEl>
                                        <p:attrNameLst>
                                          <p:attrName>style.visibility</p:attrName>
                                        </p:attrNameLst>
                                      </p:cBhvr>
                                      <p:to>
                                        <p:strVal val="visible"/>
                                      </p:to>
                                    </p:set>
                                    <p:animEffect transition="in" filter="dissolve">
                                      <p:cBhvr>
                                        <p:cTn id="22" dur="500"/>
                                        <p:tgtEl>
                                          <p:spTgt spid="1423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40" grpId="0" animBg="1"/>
      <p:bldP spid="142341" grpId="0" animBg="1"/>
      <p:bldP spid="142342" grpId="0" animBg="1"/>
      <p:bldP spid="142343" grpId="0" animBg="1"/>
      <p:bldP spid="142344" grpId="0"/>
      <p:bldP spid="142345" grpId="0"/>
    </p:bld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4" name="Text Box 4">
            <a:extLst>
              <a:ext uri="{FF2B5EF4-FFF2-40B4-BE49-F238E27FC236}">
                <a16:creationId xmlns:a16="http://schemas.microsoft.com/office/drawing/2014/main" id="{403F95EF-7E77-8C42-85C5-ACE52B69D498}"/>
              </a:ext>
            </a:extLst>
          </p:cNvPr>
          <p:cNvSpPr txBox="1">
            <a:spLocks noChangeArrowheads="1"/>
          </p:cNvSpPr>
          <p:nvPr/>
        </p:nvSpPr>
        <p:spPr bwMode="auto">
          <a:xfrm>
            <a:off x="180975" y="834116"/>
            <a:ext cx="201987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000" dirty="0">
                <a:solidFill>
                  <a:schemeClr val="tx1"/>
                </a:solidFill>
                <a:latin typeface="Century Gothic" panose="020B0502020202020204" pitchFamily="34" charset="0"/>
              </a:rPr>
              <a:t>Capitale operativo investito netto (COIN)  =</a:t>
            </a:r>
          </a:p>
        </p:txBody>
      </p:sp>
      <p:sp>
        <p:nvSpPr>
          <p:cNvPr id="143365" name="Rectangle 5">
            <a:extLst>
              <a:ext uri="{FF2B5EF4-FFF2-40B4-BE49-F238E27FC236}">
                <a16:creationId xmlns:a16="http://schemas.microsoft.com/office/drawing/2014/main" id="{1B87DBF7-E107-8245-9041-8F10C43E01F2}"/>
              </a:ext>
            </a:extLst>
          </p:cNvPr>
          <p:cNvSpPr>
            <a:spLocks noChangeArrowheads="1"/>
          </p:cNvSpPr>
          <p:nvPr/>
        </p:nvSpPr>
        <p:spPr bwMode="auto">
          <a:xfrm>
            <a:off x="2124075" y="908050"/>
            <a:ext cx="6048375" cy="1295400"/>
          </a:xfrm>
          <a:prstGeom prst="rect">
            <a:avLst/>
          </a:prstGeom>
          <a:solidFill>
            <a:schemeClr val="hlink"/>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73000"/>
              </a:lnSpc>
              <a:buFont typeface="Arial" panose="020B0604020202020204" pitchFamily="34" charset="0"/>
              <a:buNone/>
            </a:pPr>
            <a:r>
              <a:rPr lang="it-IT" altLang="it-IT" sz="1800">
                <a:latin typeface="Century Gothic" panose="020B0502020202020204" pitchFamily="34" charset="0"/>
              </a:rPr>
              <a:t>CCN commerciale</a:t>
            </a:r>
          </a:p>
          <a:p>
            <a:pPr algn="ctr" eaLnBrk="1" hangingPunct="1">
              <a:lnSpc>
                <a:spcPct val="73000"/>
              </a:lnSpc>
              <a:buFont typeface="Arial" panose="020B0604020202020204" pitchFamily="34" charset="0"/>
              <a:buNone/>
            </a:pPr>
            <a:r>
              <a:rPr lang="it-IT" altLang="it-IT" sz="1800">
                <a:latin typeface="Century Gothic" panose="020B0502020202020204" pitchFamily="34" charset="0"/>
              </a:rPr>
              <a:t>+</a:t>
            </a:r>
          </a:p>
          <a:p>
            <a:pPr algn="ctr" eaLnBrk="1" hangingPunct="1">
              <a:lnSpc>
                <a:spcPct val="73000"/>
              </a:lnSpc>
              <a:buFont typeface="Arial" panose="020B0604020202020204" pitchFamily="34" charset="0"/>
              <a:buNone/>
            </a:pPr>
            <a:r>
              <a:rPr lang="it-IT" altLang="it-IT" sz="1800">
                <a:latin typeface="Century Gothic" panose="020B0502020202020204" pitchFamily="34" charset="0"/>
              </a:rPr>
              <a:t>Investimenti legati alla struttura operativa</a:t>
            </a:r>
          </a:p>
          <a:p>
            <a:pPr algn="ctr" eaLnBrk="1" hangingPunct="1">
              <a:lnSpc>
                <a:spcPct val="73000"/>
              </a:lnSpc>
              <a:buFont typeface="Arial" panose="020B0604020202020204" pitchFamily="34" charset="0"/>
              <a:buNone/>
            </a:pPr>
            <a:r>
              <a:rPr lang="it-IT" altLang="it-IT" sz="1800">
                <a:latin typeface="Century Gothic" panose="020B0502020202020204" pitchFamily="34" charset="0"/>
              </a:rPr>
              <a:t>- </a:t>
            </a:r>
          </a:p>
          <a:p>
            <a:pPr algn="ctr" eaLnBrk="1" hangingPunct="1">
              <a:lnSpc>
                <a:spcPct val="73000"/>
              </a:lnSpc>
              <a:buFont typeface="Arial" panose="020B0604020202020204" pitchFamily="34" charset="0"/>
              <a:buNone/>
            </a:pPr>
            <a:r>
              <a:rPr lang="it-IT" altLang="it-IT" sz="1800">
                <a:latin typeface="Century Gothic" panose="020B0502020202020204" pitchFamily="34" charset="0"/>
              </a:rPr>
              <a:t>Altre passività operative non legate al ciclo operativo</a:t>
            </a:r>
          </a:p>
        </p:txBody>
      </p:sp>
      <p:sp>
        <p:nvSpPr>
          <p:cNvPr id="143366" name="Text Box 6">
            <a:extLst>
              <a:ext uri="{FF2B5EF4-FFF2-40B4-BE49-F238E27FC236}">
                <a16:creationId xmlns:a16="http://schemas.microsoft.com/office/drawing/2014/main" id="{7DDFB1DF-291A-D842-A8E0-52AECCD139F6}"/>
              </a:ext>
            </a:extLst>
          </p:cNvPr>
          <p:cNvSpPr txBox="1">
            <a:spLocks noChangeArrowheads="1"/>
          </p:cNvSpPr>
          <p:nvPr/>
        </p:nvSpPr>
        <p:spPr bwMode="auto">
          <a:xfrm>
            <a:off x="2484438" y="2492375"/>
            <a:ext cx="2160587" cy="1465925"/>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00000"/>
              </a:lnSpc>
              <a:buClrTx/>
              <a:buSzTx/>
              <a:buFontTx/>
              <a:buNone/>
            </a:pPr>
            <a:endParaRPr lang="it-IT" altLang="it-IT" sz="1800" b="1" dirty="0">
              <a:latin typeface="Century Gothic" panose="020B0502020202020204" pitchFamily="34" charset="0"/>
              <a:cs typeface="Arial" panose="020B0604020202020204" pitchFamily="34" charset="0"/>
            </a:endParaRPr>
          </a:p>
          <a:p>
            <a:pPr algn="ctr" defTabSz="914400" eaLnBrk="1" hangingPunct="1">
              <a:lnSpc>
                <a:spcPct val="100000"/>
              </a:lnSpc>
              <a:buClrTx/>
              <a:buSzTx/>
              <a:buFontTx/>
              <a:buNone/>
            </a:pPr>
            <a:r>
              <a:rPr lang="it-IT" altLang="it-IT" sz="1800" b="1" dirty="0">
                <a:latin typeface="Century Gothic" panose="020B0502020202020204" pitchFamily="34" charset="0"/>
                <a:cs typeface="Arial" panose="020B0604020202020204" pitchFamily="34" charset="0"/>
              </a:rPr>
              <a:t>Investimenti legati al ciclo operativo</a:t>
            </a:r>
          </a:p>
          <a:p>
            <a:pPr algn="ctr" defTabSz="914400" eaLnBrk="1" hangingPunct="1">
              <a:lnSpc>
                <a:spcPct val="100000"/>
              </a:lnSpc>
              <a:buClrTx/>
              <a:buSzTx/>
              <a:buFontTx/>
              <a:buNone/>
            </a:pPr>
            <a:endParaRPr lang="it-IT" altLang="it-IT" sz="1800" b="1" dirty="0">
              <a:latin typeface="Century Gothic" panose="020B0502020202020204" pitchFamily="34" charset="0"/>
              <a:cs typeface="Arial" panose="020B0604020202020204" pitchFamily="34" charset="0"/>
            </a:endParaRPr>
          </a:p>
        </p:txBody>
      </p:sp>
      <p:sp>
        <p:nvSpPr>
          <p:cNvPr id="143367" name="Text Box 7">
            <a:extLst>
              <a:ext uri="{FF2B5EF4-FFF2-40B4-BE49-F238E27FC236}">
                <a16:creationId xmlns:a16="http://schemas.microsoft.com/office/drawing/2014/main" id="{4D1846AE-45E7-5240-AFA8-1B803DF0C98E}"/>
              </a:ext>
            </a:extLst>
          </p:cNvPr>
          <p:cNvSpPr txBox="1">
            <a:spLocks noChangeArrowheads="1"/>
          </p:cNvSpPr>
          <p:nvPr/>
        </p:nvSpPr>
        <p:spPr bwMode="auto">
          <a:xfrm>
            <a:off x="4787900" y="2492375"/>
            <a:ext cx="2160588" cy="746125"/>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p>
            <a:pPr algn="ctr" defTabSz="914400" hangingPunct="1">
              <a:lnSpc>
                <a:spcPct val="80000"/>
              </a:lnSpc>
              <a:buClrTx/>
              <a:buSzTx/>
              <a:buFontTx/>
              <a:buNone/>
              <a:defRPr/>
            </a:pPr>
            <a:r>
              <a:rPr lang="it-IT" b="1">
                <a:latin typeface="Century Gothic" panose="020B0502020202020204" pitchFamily="34" charset="0"/>
                <a:ea typeface="Arial" charset="0"/>
                <a:cs typeface="Arial" charset="0"/>
              </a:rPr>
              <a:t>Finanziamenti legati al ciclo operativo</a:t>
            </a:r>
          </a:p>
        </p:txBody>
      </p:sp>
      <p:sp>
        <p:nvSpPr>
          <p:cNvPr id="143368" name="Text Box 8" descr="70%">
            <a:extLst>
              <a:ext uri="{FF2B5EF4-FFF2-40B4-BE49-F238E27FC236}">
                <a16:creationId xmlns:a16="http://schemas.microsoft.com/office/drawing/2014/main" id="{B1E96A8E-F1F8-9940-A0ED-F1C35E6D74EA}"/>
              </a:ext>
            </a:extLst>
          </p:cNvPr>
          <p:cNvSpPr txBox="1">
            <a:spLocks noChangeArrowheads="1"/>
          </p:cNvSpPr>
          <p:nvPr/>
        </p:nvSpPr>
        <p:spPr bwMode="auto">
          <a:xfrm>
            <a:off x="4787900" y="4364074"/>
            <a:ext cx="2160588" cy="1022727"/>
          </a:xfrm>
          <a:prstGeom prst="rect">
            <a:avLst/>
          </a:prstGeom>
          <a:blipFill dpi="0" rotWithShape="0">
            <a:blip r:embed="rId2"/>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5000"/>
              </a:lnSpc>
              <a:buClrTx/>
              <a:buSzTx/>
              <a:buFontTx/>
              <a:buNone/>
            </a:pPr>
            <a:endParaRPr lang="it-IT" altLang="it-IT" sz="1800" b="1" dirty="0">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85000"/>
              </a:lnSpc>
              <a:buClrTx/>
              <a:buSzTx/>
              <a:buFontTx/>
              <a:buNone/>
            </a:pPr>
            <a:endParaRPr lang="it-IT" altLang="it-IT" sz="1800" b="1" dirty="0">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85000"/>
              </a:lnSpc>
              <a:buClrTx/>
              <a:buSzTx/>
              <a:buFontTx/>
              <a:buNone/>
            </a:pPr>
            <a:r>
              <a:rPr lang="it-IT" altLang="it-IT" sz="1800" b="1" dirty="0">
                <a:solidFill>
                  <a:schemeClr val="tx1"/>
                </a:solidFill>
                <a:latin typeface="Century Gothic" panose="020B0502020202020204" pitchFamily="34" charset="0"/>
                <a:cs typeface="Arial" panose="020B0604020202020204" pitchFamily="34" charset="0"/>
              </a:rPr>
              <a:t>COIN</a:t>
            </a:r>
          </a:p>
          <a:p>
            <a:pPr algn="ctr" defTabSz="914400" eaLnBrk="1" hangingPunct="1">
              <a:lnSpc>
                <a:spcPct val="85000"/>
              </a:lnSpc>
              <a:buClrTx/>
              <a:buSzTx/>
              <a:buFontTx/>
              <a:buNone/>
            </a:pPr>
            <a:endParaRPr lang="it-IT" altLang="it-IT" sz="1800" b="1" dirty="0">
              <a:solidFill>
                <a:schemeClr val="accent2"/>
              </a:solidFill>
              <a:latin typeface="Century Gothic" panose="020B0502020202020204" pitchFamily="34" charset="0"/>
              <a:cs typeface="Arial" panose="020B0604020202020204" pitchFamily="34" charset="0"/>
            </a:endParaRPr>
          </a:p>
        </p:txBody>
      </p:sp>
      <p:sp>
        <p:nvSpPr>
          <p:cNvPr id="143369" name="Text Box 9">
            <a:extLst>
              <a:ext uri="{FF2B5EF4-FFF2-40B4-BE49-F238E27FC236}">
                <a16:creationId xmlns:a16="http://schemas.microsoft.com/office/drawing/2014/main" id="{9B8D33BA-7E95-4C4C-B6F4-836516FCFE8E}"/>
              </a:ext>
            </a:extLst>
          </p:cNvPr>
          <p:cNvSpPr txBox="1">
            <a:spLocks noChangeArrowheads="1"/>
          </p:cNvSpPr>
          <p:nvPr/>
        </p:nvSpPr>
        <p:spPr bwMode="auto">
          <a:xfrm>
            <a:off x="7244775" y="2852738"/>
            <a:ext cx="1657350"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600" dirty="0">
                <a:solidFill>
                  <a:schemeClr val="accent2"/>
                </a:solidFill>
                <a:latin typeface="Century Gothic" panose="020B0502020202020204" pitchFamily="34" charset="0"/>
              </a:rPr>
              <a:t>Copertura spontanea del fabbisogno lordo</a:t>
            </a:r>
          </a:p>
        </p:txBody>
      </p:sp>
      <p:sp>
        <p:nvSpPr>
          <p:cNvPr id="143370" name="Text Box 10">
            <a:extLst>
              <a:ext uri="{FF2B5EF4-FFF2-40B4-BE49-F238E27FC236}">
                <a16:creationId xmlns:a16="http://schemas.microsoft.com/office/drawing/2014/main" id="{48645313-084F-F845-86F3-7E09B4E1252D}"/>
              </a:ext>
            </a:extLst>
          </p:cNvPr>
          <p:cNvSpPr txBox="1">
            <a:spLocks noChangeArrowheads="1"/>
          </p:cNvSpPr>
          <p:nvPr/>
        </p:nvSpPr>
        <p:spPr bwMode="auto">
          <a:xfrm>
            <a:off x="7244775" y="4559390"/>
            <a:ext cx="1657350" cy="632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73000"/>
              </a:lnSpc>
              <a:spcBef>
                <a:spcPct val="50000"/>
              </a:spcBef>
              <a:buFont typeface="Arial" panose="020B0604020202020204" pitchFamily="34" charset="0"/>
              <a:buNone/>
            </a:pPr>
            <a:r>
              <a:rPr lang="it-IT" altLang="it-IT" sz="1600" dirty="0">
                <a:solidFill>
                  <a:schemeClr val="accent2"/>
                </a:solidFill>
                <a:latin typeface="Century Gothic" panose="020B0502020202020204" pitchFamily="34" charset="0"/>
              </a:rPr>
              <a:t>Capitale operativo investito netto</a:t>
            </a:r>
          </a:p>
        </p:txBody>
      </p:sp>
      <p:cxnSp>
        <p:nvCxnSpPr>
          <p:cNvPr id="143371" name="AutoShape 11">
            <a:extLst>
              <a:ext uri="{FF2B5EF4-FFF2-40B4-BE49-F238E27FC236}">
                <a16:creationId xmlns:a16="http://schemas.microsoft.com/office/drawing/2014/main" id="{A08A75B4-2973-AE44-AC9C-97DB016BA638}"/>
              </a:ext>
            </a:extLst>
          </p:cNvPr>
          <p:cNvCxnSpPr>
            <a:cxnSpLocks noChangeShapeType="1"/>
            <a:stCxn id="143368" idx="3"/>
            <a:endCxn id="143370" idx="1"/>
          </p:cNvCxnSpPr>
          <p:nvPr/>
        </p:nvCxnSpPr>
        <p:spPr bwMode="auto">
          <a:xfrm>
            <a:off x="6948488" y="4875438"/>
            <a:ext cx="296287" cy="12700"/>
          </a:xfrm>
          <a:prstGeom prst="bentConnector3">
            <a:avLst>
              <a:gd name="adj1" fmla="val 50000"/>
            </a:avLst>
          </a:prstGeom>
          <a:noFill/>
          <a:ln w="38100">
            <a:solidFill>
              <a:schemeClr val="accent2"/>
            </a:solidFill>
            <a:miter lim="800000"/>
            <a:headEnd/>
            <a:tailEnd type="triangle" w="med" len="med"/>
          </a:ln>
          <a:extLst>
            <a:ext uri="{909E8E84-426E-40DD-AFC4-6F175D3DCCD1}">
              <a14:hiddenFill xmlns:a14="http://schemas.microsoft.com/office/drawing/2010/main">
                <a:noFill/>
              </a14:hiddenFill>
            </a:ext>
          </a:extLst>
        </p:spPr>
      </p:cxnSp>
      <p:sp>
        <p:nvSpPr>
          <p:cNvPr id="143372" name="Text Box 12">
            <a:extLst>
              <a:ext uri="{FF2B5EF4-FFF2-40B4-BE49-F238E27FC236}">
                <a16:creationId xmlns:a16="http://schemas.microsoft.com/office/drawing/2014/main" id="{F90E5737-54CD-764D-8192-D1F6B25F8765}"/>
              </a:ext>
            </a:extLst>
          </p:cNvPr>
          <p:cNvSpPr txBox="1">
            <a:spLocks noChangeArrowheads="1"/>
          </p:cNvSpPr>
          <p:nvPr/>
        </p:nvSpPr>
        <p:spPr bwMode="auto">
          <a:xfrm>
            <a:off x="755650" y="3141663"/>
            <a:ext cx="165735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83000"/>
              </a:lnSpc>
              <a:spcBef>
                <a:spcPct val="50000"/>
              </a:spcBef>
              <a:buFont typeface="Arial" panose="020B0604020202020204" pitchFamily="34" charset="0"/>
              <a:buNone/>
            </a:pPr>
            <a:r>
              <a:rPr lang="it-IT" altLang="it-IT" sz="1600">
                <a:solidFill>
                  <a:schemeClr val="accent2"/>
                </a:solidFill>
                <a:latin typeface="Century Gothic" panose="020B0502020202020204" pitchFamily="34" charset="0"/>
              </a:rPr>
              <a:t>Fabbisogno finanziario lordo delle attività operative</a:t>
            </a:r>
          </a:p>
        </p:txBody>
      </p:sp>
      <p:sp>
        <p:nvSpPr>
          <p:cNvPr id="143373" name="Text Box 13">
            <a:extLst>
              <a:ext uri="{FF2B5EF4-FFF2-40B4-BE49-F238E27FC236}">
                <a16:creationId xmlns:a16="http://schemas.microsoft.com/office/drawing/2014/main" id="{AF1D93D1-69C3-7046-87D0-276139456FA3}"/>
              </a:ext>
            </a:extLst>
          </p:cNvPr>
          <p:cNvSpPr txBox="1">
            <a:spLocks noChangeArrowheads="1"/>
          </p:cNvSpPr>
          <p:nvPr/>
        </p:nvSpPr>
        <p:spPr bwMode="auto">
          <a:xfrm>
            <a:off x="288131" y="5736702"/>
            <a:ext cx="8713787" cy="7971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6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Il COIN è la sintesi di tutti i valori riferibili all’area operativa, ed esprime il fabbisogno legato al ciclo operativo più il fabbisogno legato alla struttura operativa al netto delle passività spontanee complessive della stessa gestione (debiti v/fornitori, TFR, fondi spese, fondi rischi).</a:t>
            </a:r>
          </a:p>
        </p:txBody>
      </p:sp>
      <p:sp>
        <p:nvSpPr>
          <p:cNvPr id="143374" name="Text Box 14">
            <a:extLst>
              <a:ext uri="{FF2B5EF4-FFF2-40B4-BE49-F238E27FC236}">
                <a16:creationId xmlns:a16="http://schemas.microsoft.com/office/drawing/2014/main" id="{60681A4E-4BA8-7C42-BD6E-92DB2BB93BF5}"/>
              </a:ext>
            </a:extLst>
          </p:cNvPr>
          <p:cNvSpPr txBox="1">
            <a:spLocks noChangeArrowheads="1"/>
          </p:cNvSpPr>
          <p:nvPr/>
        </p:nvSpPr>
        <p:spPr bwMode="auto">
          <a:xfrm>
            <a:off x="2483644" y="3996389"/>
            <a:ext cx="2160587" cy="1410525"/>
          </a:xfrm>
          <a:prstGeom prst="rect">
            <a:avLst/>
          </a:prstGeom>
          <a:ln>
            <a:headEnd/>
            <a:tailEnd/>
          </a:ln>
        </p:spPr>
        <p:style>
          <a:lnRef idx="1">
            <a:schemeClr val="accent1"/>
          </a:lnRef>
          <a:fillRef idx="3">
            <a:schemeClr val="accent1"/>
          </a:fillRef>
          <a:effectRef idx="2">
            <a:schemeClr val="accent1"/>
          </a:effectRef>
          <a:fontRef idx="minor">
            <a:schemeClr val="lt1"/>
          </a:fontRef>
        </p:style>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0000"/>
              </a:lnSpc>
              <a:buClrTx/>
              <a:buSzTx/>
              <a:buFontTx/>
              <a:buNone/>
            </a:pPr>
            <a:endParaRPr lang="it-IT" altLang="it-IT" sz="1800" b="1">
              <a:latin typeface="Century Gothic" panose="020B0502020202020204" pitchFamily="34" charset="0"/>
              <a:cs typeface="Arial" panose="020B0604020202020204" pitchFamily="34" charset="0"/>
            </a:endParaRPr>
          </a:p>
          <a:p>
            <a:pPr algn="ctr" defTabSz="914400" eaLnBrk="1" hangingPunct="1">
              <a:lnSpc>
                <a:spcPct val="80000"/>
              </a:lnSpc>
              <a:buClrTx/>
              <a:buSzTx/>
              <a:buFontTx/>
              <a:buNone/>
            </a:pPr>
            <a:r>
              <a:rPr lang="it-IT" altLang="it-IT" sz="1800" b="1">
                <a:latin typeface="Century Gothic" panose="020B0502020202020204" pitchFamily="34" charset="0"/>
                <a:cs typeface="Arial" panose="020B0604020202020204" pitchFamily="34" charset="0"/>
              </a:rPr>
              <a:t>Investimenti legati alla struttura operativa</a:t>
            </a:r>
          </a:p>
          <a:p>
            <a:pPr algn="ctr" defTabSz="914400" eaLnBrk="1" hangingPunct="1">
              <a:lnSpc>
                <a:spcPct val="80000"/>
              </a:lnSpc>
              <a:buClrTx/>
              <a:buSzTx/>
              <a:buFontTx/>
              <a:buNone/>
            </a:pPr>
            <a:endParaRPr lang="it-IT" altLang="it-IT" sz="1800" b="1">
              <a:latin typeface="Century Gothic" panose="020B0502020202020204" pitchFamily="34" charset="0"/>
              <a:cs typeface="Arial" panose="020B0604020202020204" pitchFamily="34" charset="0"/>
            </a:endParaRPr>
          </a:p>
        </p:txBody>
      </p:sp>
      <p:sp>
        <p:nvSpPr>
          <p:cNvPr id="143375" name="Text Box 15">
            <a:extLst>
              <a:ext uri="{FF2B5EF4-FFF2-40B4-BE49-F238E27FC236}">
                <a16:creationId xmlns:a16="http://schemas.microsoft.com/office/drawing/2014/main" id="{0D2E2483-2397-E648-97ED-8E57DA9F700B}"/>
              </a:ext>
            </a:extLst>
          </p:cNvPr>
          <p:cNvSpPr txBox="1">
            <a:spLocks noChangeArrowheads="1"/>
          </p:cNvSpPr>
          <p:nvPr/>
        </p:nvSpPr>
        <p:spPr bwMode="auto">
          <a:xfrm>
            <a:off x="4787900" y="3322013"/>
            <a:ext cx="2160588" cy="967327"/>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p>
            <a:pPr algn="ctr" defTabSz="914400" hangingPunct="1">
              <a:lnSpc>
                <a:spcPct val="80000"/>
              </a:lnSpc>
              <a:buClrTx/>
              <a:buSzTx/>
              <a:buFontTx/>
              <a:buNone/>
              <a:defRPr/>
            </a:pPr>
            <a:r>
              <a:rPr lang="it-IT" b="1">
                <a:latin typeface="Century Gothic" panose="020B0502020202020204" pitchFamily="34" charset="0"/>
                <a:ea typeface="Arial" charset="0"/>
                <a:cs typeface="Arial" charset="0"/>
              </a:rPr>
              <a:t>Finanziamenti legati alla struttura operativa</a:t>
            </a:r>
          </a:p>
        </p:txBody>
      </p:sp>
      <p:cxnSp>
        <p:nvCxnSpPr>
          <p:cNvPr id="43024" name="AutoShape 16">
            <a:extLst>
              <a:ext uri="{FF2B5EF4-FFF2-40B4-BE49-F238E27FC236}">
                <a16:creationId xmlns:a16="http://schemas.microsoft.com/office/drawing/2014/main" id="{725225F6-C79C-5E40-A7AB-1CA11F6B84D9}"/>
              </a:ext>
            </a:extLst>
          </p:cNvPr>
          <p:cNvCxnSpPr>
            <a:cxnSpLocks noChangeShapeType="1"/>
            <a:stCxn id="143367" idx="3"/>
            <a:endCxn id="143375" idx="3"/>
          </p:cNvCxnSpPr>
          <p:nvPr/>
        </p:nvCxnSpPr>
        <p:spPr bwMode="auto">
          <a:xfrm>
            <a:off x="6948488" y="2865438"/>
            <a:ext cx="12700" cy="940239"/>
          </a:xfrm>
          <a:prstGeom prst="bentConnector3">
            <a:avLst>
              <a:gd name="adj1" fmla="val 1800000"/>
            </a:avLst>
          </a:prstGeom>
          <a:noFill/>
          <a:ln w="38100">
            <a:solidFill>
              <a:schemeClr val="accent2"/>
            </a:solidFill>
            <a:miter lim="800000"/>
            <a:headEnd/>
            <a:tailEnd/>
          </a:ln>
          <a:extLst>
            <a:ext uri="{909E8E84-426E-40DD-AFC4-6F175D3DCCD1}">
              <a14:hiddenFill xmlns:a14="http://schemas.microsoft.com/office/drawing/2010/main">
                <a:noFill/>
              </a14:hiddenFill>
            </a:ext>
          </a:extLst>
        </p:spPr>
      </p:cxnSp>
      <p:sp>
        <p:nvSpPr>
          <p:cNvPr id="19" name="Rettangolo 18">
            <a:extLst>
              <a:ext uri="{FF2B5EF4-FFF2-40B4-BE49-F238E27FC236}">
                <a16:creationId xmlns:a16="http://schemas.microsoft.com/office/drawing/2014/main" id="{EF188A36-142D-8C49-92F6-26829C238CB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1" name="Segnaposto numero diapositiva 3">
            <a:extLst>
              <a:ext uri="{FF2B5EF4-FFF2-40B4-BE49-F238E27FC236}">
                <a16:creationId xmlns:a16="http://schemas.microsoft.com/office/drawing/2014/main" id="{94B134F3-444E-6D4B-B920-BF9FDFC77062}"/>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152</a:t>
            </a:fld>
            <a:endParaRPr lang="it-IT" sz="1100" dirty="0">
              <a:solidFill>
                <a:schemeClr val="bg1"/>
              </a:solidFill>
              <a:latin typeface="Century Gothic" panose="020B0502020202020204" pitchFamily="34" charset="0"/>
            </a:endParaRPr>
          </a:p>
        </p:txBody>
      </p:sp>
      <p:sp>
        <p:nvSpPr>
          <p:cNvPr id="22" name="Rettangolo 21">
            <a:extLst>
              <a:ext uri="{FF2B5EF4-FFF2-40B4-BE49-F238E27FC236}">
                <a16:creationId xmlns:a16="http://schemas.microsoft.com/office/drawing/2014/main" id="{0A9A1867-CFCA-8D40-AA41-50B667509D82}"/>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RITORNIAMO AL COIN</a:t>
            </a:r>
          </a:p>
        </p:txBody>
      </p:sp>
    </p:spTree>
    <p:extLst>
      <p:ext uri="{BB962C8B-B14F-4D97-AF65-F5344CB8AC3E}">
        <p14:creationId xmlns:p14="http://schemas.microsoft.com/office/powerpoint/2010/main" val="2655240959"/>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3364"/>
                                        </p:tgtEl>
                                        <p:attrNameLst>
                                          <p:attrName>style.visibility</p:attrName>
                                        </p:attrNameLst>
                                      </p:cBhvr>
                                      <p:to>
                                        <p:strVal val="visible"/>
                                      </p:to>
                                    </p:set>
                                    <p:animEffect transition="in" filter="dissolve">
                                      <p:cBhvr>
                                        <p:cTn id="7" dur="500"/>
                                        <p:tgtEl>
                                          <p:spTgt spid="143364"/>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43365"/>
                                        </p:tgtEl>
                                        <p:attrNameLst>
                                          <p:attrName>style.visibility</p:attrName>
                                        </p:attrNameLst>
                                      </p:cBhvr>
                                      <p:to>
                                        <p:strVal val="visible"/>
                                      </p:to>
                                    </p:set>
                                    <p:animEffect transition="in" filter="dissolve">
                                      <p:cBhvr>
                                        <p:cTn id="10" dur="500"/>
                                        <p:tgtEl>
                                          <p:spTgt spid="14336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43366"/>
                                        </p:tgtEl>
                                        <p:attrNameLst>
                                          <p:attrName>style.visibility</p:attrName>
                                        </p:attrNameLst>
                                      </p:cBhvr>
                                      <p:to>
                                        <p:strVal val="visible"/>
                                      </p:to>
                                    </p:set>
                                    <p:animEffect transition="in" filter="dissolve">
                                      <p:cBhvr>
                                        <p:cTn id="15" dur="500"/>
                                        <p:tgtEl>
                                          <p:spTgt spid="143366"/>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43367"/>
                                        </p:tgtEl>
                                        <p:attrNameLst>
                                          <p:attrName>style.visibility</p:attrName>
                                        </p:attrNameLst>
                                      </p:cBhvr>
                                      <p:to>
                                        <p:strVal val="visible"/>
                                      </p:to>
                                    </p:set>
                                    <p:animEffect transition="in" filter="dissolve">
                                      <p:cBhvr>
                                        <p:cTn id="18" dur="500"/>
                                        <p:tgtEl>
                                          <p:spTgt spid="143367"/>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43368"/>
                                        </p:tgtEl>
                                        <p:attrNameLst>
                                          <p:attrName>style.visibility</p:attrName>
                                        </p:attrNameLst>
                                      </p:cBhvr>
                                      <p:to>
                                        <p:strVal val="visible"/>
                                      </p:to>
                                    </p:set>
                                    <p:animEffect transition="in" filter="dissolve">
                                      <p:cBhvr>
                                        <p:cTn id="21" dur="500"/>
                                        <p:tgtEl>
                                          <p:spTgt spid="143368"/>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143369"/>
                                        </p:tgtEl>
                                        <p:attrNameLst>
                                          <p:attrName>style.visibility</p:attrName>
                                        </p:attrNameLst>
                                      </p:cBhvr>
                                      <p:to>
                                        <p:strVal val="visible"/>
                                      </p:to>
                                    </p:set>
                                    <p:animEffect transition="in" filter="dissolve">
                                      <p:cBhvr>
                                        <p:cTn id="24" dur="500"/>
                                        <p:tgtEl>
                                          <p:spTgt spid="143369"/>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43370"/>
                                        </p:tgtEl>
                                        <p:attrNameLst>
                                          <p:attrName>style.visibility</p:attrName>
                                        </p:attrNameLst>
                                      </p:cBhvr>
                                      <p:to>
                                        <p:strVal val="visible"/>
                                      </p:to>
                                    </p:set>
                                    <p:animEffect transition="in" filter="dissolve">
                                      <p:cBhvr>
                                        <p:cTn id="27" dur="500"/>
                                        <p:tgtEl>
                                          <p:spTgt spid="143370"/>
                                        </p:tgtEl>
                                      </p:cBhvr>
                                    </p:animEffect>
                                  </p:childTnLst>
                                </p:cTn>
                              </p:par>
                              <p:par>
                                <p:cTn id="28" presetID="9" presetClass="entr" presetSubtype="0" fill="hold" nodeType="withEffect">
                                  <p:stCondLst>
                                    <p:cond delay="0"/>
                                  </p:stCondLst>
                                  <p:childTnLst>
                                    <p:set>
                                      <p:cBhvr>
                                        <p:cTn id="29" dur="1" fill="hold">
                                          <p:stCondLst>
                                            <p:cond delay="0"/>
                                          </p:stCondLst>
                                        </p:cTn>
                                        <p:tgtEl>
                                          <p:spTgt spid="143371"/>
                                        </p:tgtEl>
                                        <p:attrNameLst>
                                          <p:attrName>style.visibility</p:attrName>
                                        </p:attrNameLst>
                                      </p:cBhvr>
                                      <p:to>
                                        <p:strVal val="visible"/>
                                      </p:to>
                                    </p:set>
                                    <p:animEffect transition="in" filter="dissolve">
                                      <p:cBhvr>
                                        <p:cTn id="30" dur="500"/>
                                        <p:tgtEl>
                                          <p:spTgt spid="143371"/>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143372"/>
                                        </p:tgtEl>
                                        <p:attrNameLst>
                                          <p:attrName>style.visibility</p:attrName>
                                        </p:attrNameLst>
                                      </p:cBhvr>
                                      <p:to>
                                        <p:strVal val="visible"/>
                                      </p:to>
                                    </p:set>
                                    <p:animEffect transition="in" filter="dissolve">
                                      <p:cBhvr>
                                        <p:cTn id="33" dur="500"/>
                                        <p:tgtEl>
                                          <p:spTgt spid="143372"/>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9" presetClass="entr" presetSubtype="0" fill="hold" grpId="0" nodeType="clickEffect">
                                  <p:stCondLst>
                                    <p:cond delay="0"/>
                                  </p:stCondLst>
                                  <p:childTnLst>
                                    <p:set>
                                      <p:cBhvr>
                                        <p:cTn id="37" dur="1" fill="hold">
                                          <p:stCondLst>
                                            <p:cond delay="0"/>
                                          </p:stCondLst>
                                        </p:cTn>
                                        <p:tgtEl>
                                          <p:spTgt spid="143373"/>
                                        </p:tgtEl>
                                        <p:attrNameLst>
                                          <p:attrName>style.visibility</p:attrName>
                                        </p:attrNameLst>
                                      </p:cBhvr>
                                      <p:to>
                                        <p:strVal val="visible"/>
                                      </p:to>
                                    </p:set>
                                    <p:animEffect transition="in" filter="dissolve">
                                      <p:cBhvr>
                                        <p:cTn id="38" dur="500"/>
                                        <p:tgtEl>
                                          <p:spTgt spid="143373"/>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143374"/>
                                        </p:tgtEl>
                                        <p:attrNameLst>
                                          <p:attrName>style.visibility</p:attrName>
                                        </p:attrNameLst>
                                      </p:cBhvr>
                                      <p:to>
                                        <p:strVal val="visible"/>
                                      </p:to>
                                    </p:set>
                                    <p:animEffect transition="in" filter="dissolve">
                                      <p:cBhvr>
                                        <p:cTn id="43" dur="500"/>
                                        <p:tgtEl>
                                          <p:spTgt spid="143374"/>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43375"/>
                                        </p:tgtEl>
                                        <p:attrNameLst>
                                          <p:attrName>style.visibility</p:attrName>
                                        </p:attrNameLst>
                                      </p:cBhvr>
                                      <p:to>
                                        <p:strVal val="visible"/>
                                      </p:to>
                                    </p:set>
                                    <p:animEffect transition="in" filter="dissolve">
                                      <p:cBhvr>
                                        <p:cTn id="46" dur="500"/>
                                        <p:tgtEl>
                                          <p:spTgt spid="143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4" grpId="0"/>
      <p:bldP spid="143365" grpId="0" animBg="1"/>
      <p:bldP spid="143366" grpId="0" animBg="1"/>
      <p:bldP spid="143367" grpId="0" animBg="1"/>
      <p:bldP spid="143368" grpId="0" animBg="1"/>
      <p:bldP spid="143369" grpId="0"/>
      <p:bldP spid="143370" grpId="0"/>
      <p:bldP spid="143372" grpId="0"/>
      <p:bldP spid="143373" grpId="0"/>
      <p:bldP spid="143374" grpId="0" animBg="1"/>
      <p:bldP spid="143375" grpId="0" animBg="1"/>
    </p:bld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91" name="Text Box 7">
            <a:extLst>
              <a:ext uri="{FF2B5EF4-FFF2-40B4-BE49-F238E27FC236}">
                <a16:creationId xmlns:a16="http://schemas.microsoft.com/office/drawing/2014/main" id="{CE56B5D3-CFF7-C241-B904-05E9076F6C35}"/>
              </a:ext>
            </a:extLst>
          </p:cNvPr>
          <p:cNvSpPr txBox="1">
            <a:spLocks noChangeArrowheads="1"/>
          </p:cNvSpPr>
          <p:nvPr/>
        </p:nvSpPr>
        <p:spPr bwMode="auto">
          <a:xfrm>
            <a:off x="395288" y="3864737"/>
            <a:ext cx="8496300" cy="1150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Quali sono le differenze con il ROI determinato mediante il modello di riclassificazione finanziaria?</a:t>
            </a:r>
          </a:p>
          <a:p>
            <a:pPr algn="just" eaLnBrk="1" hangingPunct="1">
              <a:lnSpc>
                <a:spcPct val="83000"/>
              </a:lnSpc>
              <a:spcBef>
                <a:spcPct val="50000"/>
              </a:spcBef>
              <a:buFont typeface="Arial" panose="020B0604020202020204" pitchFamily="34" charset="0"/>
              <a:buNone/>
            </a:pPr>
            <a:r>
              <a:rPr lang="it-IT" altLang="it-IT" sz="1800" dirty="0">
                <a:solidFill>
                  <a:schemeClr val="tx1"/>
                </a:solidFill>
                <a:latin typeface="Century Gothic" panose="020B0502020202020204" pitchFamily="34" charset="0"/>
              </a:rPr>
              <a:t>Perché questa modalità di misurazione della redditività operativa risulta più coerente?</a:t>
            </a:r>
          </a:p>
        </p:txBody>
      </p:sp>
      <p:sp>
        <p:nvSpPr>
          <p:cNvPr id="16" name="Rettangolo 15">
            <a:extLst>
              <a:ext uri="{FF2B5EF4-FFF2-40B4-BE49-F238E27FC236}">
                <a16:creationId xmlns:a16="http://schemas.microsoft.com/office/drawing/2014/main" id="{2CBEDF1D-3AA8-DB48-8745-7B1FD9B3113C}"/>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7" name="Segnaposto numero diapositiva 3">
            <a:extLst>
              <a:ext uri="{FF2B5EF4-FFF2-40B4-BE49-F238E27FC236}">
                <a16:creationId xmlns:a16="http://schemas.microsoft.com/office/drawing/2014/main" id="{02302BCF-D1FC-D942-976B-F74AD07B174D}"/>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153</a:t>
            </a:fld>
            <a:endParaRPr lang="it-IT" sz="1100" dirty="0">
              <a:solidFill>
                <a:schemeClr val="bg1"/>
              </a:solidFill>
              <a:latin typeface="Century Gothic" panose="020B0502020202020204" pitchFamily="34" charset="0"/>
            </a:endParaRPr>
          </a:p>
        </p:txBody>
      </p:sp>
      <p:sp>
        <p:nvSpPr>
          <p:cNvPr id="18" name="Rettangolo 17">
            <a:extLst>
              <a:ext uri="{FF2B5EF4-FFF2-40B4-BE49-F238E27FC236}">
                <a16:creationId xmlns:a16="http://schemas.microsoft.com/office/drawing/2014/main" id="{9F48FBF9-BCC3-1944-99F0-205D7C6E4E33}"/>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L’ANALISI DELLA REDDITIVITA’ OPERATIVA</a:t>
            </a:r>
          </a:p>
        </p:txBody>
      </p:sp>
      <p:graphicFrame>
        <p:nvGraphicFramePr>
          <p:cNvPr id="12" name="Group 15">
            <a:extLst>
              <a:ext uri="{FF2B5EF4-FFF2-40B4-BE49-F238E27FC236}">
                <a16:creationId xmlns:a16="http://schemas.microsoft.com/office/drawing/2014/main" id="{C772BDF2-6016-0E49-8A5D-9701EFE5D6A9}"/>
              </a:ext>
            </a:extLst>
          </p:cNvPr>
          <p:cNvGraphicFramePr>
            <a:graphicFrameLocks/>
          </p:cNvGraphicFramePr>
          <p:nvPr>
            <p:extLst>
              <p:ext uri="{D42A27DB-BD31-4B8C-83A1-F6EECF244321}">
                <p14:modId xmlns:p14="http://schemas.microsoft.com/office/powerpoint/2010/main" val="829185488"/>
              </p:ext>
            </p:extLst>
          </p:nvPr>
        </p:nvGraphicFramePr>
        <p:xfrm>
          <a:off x="3131344" y="2078666"/>
          <a:ext cx="3024188" cy="781352"/>
        </p:xfrm>
        <a:graphic>
          <a:graphicData uri="http://schemas.openxmlformats.org/drawingml/2006/table">
            <a:tbl>
              <a:tblPr>
                <a:tableStyleId>{08FB837D-C827-4EFA-A057-4D05807E0F7C}</a:tableStyleId>
              </a:tblPr>
              <a:tblGrid>
                <a:gridCol w="1223963">
                  <a:extLst>
                    <a:ext uri="{9D8B030D-6E8A-4147-A177-3AD203B41FA5}">
                      <a16:colId xmlns:a16="http://schemas.microsoft.com/office/drawing/2014/main" val="3270229796"/>
                    </a:ext>
                  </a:extLst>
                </a:gridCol>
                <a:gridCol w="1800225">
                  <a:extLst>
                    <a:ext uri="{9D8B030D-6E8A-4147-A177-3AD203B41FA5}">
                      <a16:colId xmlns:a16="http://schemas.microsoft.com/office/drawing/2014/main" val="2743156897"/>
                    </a:ext>
                  </a:extLst>
                </a:gridCol>
              </a:tblGrid>
              <a:tr h="282241">
                <a:tc rowSpan="3">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l"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rgbClr val="C00000"/>
                          </a:solidFill>
                          <a:effectLst/>
                          <a:latin typeface="Century Gothic" panose="020B0502020202020204" pitchFamily="34" charset="0"/>
                        </a:rPr>
                        <a:t>R.O.I. =</a:t>
                      </a:r>
                      <a:endParaRPr kumimoji="0" lang="it-IT" altLang="it-IT" sz="1900" b="1" i="0" u="none" strike="noStrike" cap="none" normalizeH="0" baseline="0" dirty="0">
                        <a:ln>
                          <a:noFill/>
                        </a:ln>
                        <a:solidFill>
                          <a:srgbClr val="C00000"/>
                        </a:solidFill>
                        <a:effectLst/>
                        <a:latin typeface="Century Gothic" panose="020B0502020202020204" pitchFamily="34" charset="0"/>
                        <a:cs typeface="Lucida Sans Unicode" panose="020B0602030504020204" pitchFamily="34" charset="0"/>
                      </a:endParaRPr>
                    </a:p>
                  </a:txBody>
                  <a:tcPr marL="89984" marR="89984" marT="0" marB="0" anchor="ctr"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rPr>
                        <a:t>ROGC</a:t>
                      </a: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804106519"/>
                  </a:ext>
                </a:extLst>
              </a:tr>
              <a:tr h="258763">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chemeClr val="tx1">
                              <a:lumMod val="75000"/>
                              <a:lumOff val="25000"/>
                            </a:schemeClr>
                          </a:solidFill>
                          <a:effectLst/>
                          <a:latin typeface="Century Gothic" panose="020B0502020202020204" pitchFamily="34" charset="0"/>
                        </a:rPr>
                        <a:t>────</a:t>
                      </a:r>
                      <a:endParaRPr kumimoji="0" lang="it-IT" altLang="it-IT" sz="19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3608240585"/>
                  </a:ext>
                </a:extLst>
              </a:tr>
              <a:tr h="177800">
                <a:tc vMerge="1">
                  <a:txBody>
                    <a:bodyPr/>
                    <a:lstStyle/>
                    <a:p>
                      <a:endParaRPr lang="it-IT"/>
                    </a:p>
                  </a:txBody>
                  <a:tcPr/>
                </a:tc>
                <a:tc>
                  <a:txBody>
                    <a:bodyPr/>
                    <a:lstStyle>
                      <a:lvl1pPr marL="0" algn="l" defTabSz="1042988" rtl="0" eaLnBrk="0" latinLnBrk="0" hangingPunct="1">
                        <a:spcAft>
                          <a:spcPts val="1425"/>
                        </a:spcAft>
                        <a:buFont typeface="Wingdings" panose="05000000000000000000" pitchFamily="2" charset="2"/>
                        <a:defRPr sz="2400" kern="1200">
                          <a:solidFill>
                            <a:schemeClr val="tx1"/>
                          </a:solidFill>
                          <a:latin typeface="Trebuchet MS" panose="020B0603020202020204" pitchFamily="34" charset="0"/>
                          <a:ea typeface="Lucida Sans Unicode"/>
                          <a:cs typeface="Lucida Sans Unicode" panose="020B0602030504020204" pitchFamily="34" charset="0"/>
                        </a:defRPr>
                      </a:lvl1pPr>
                      <a:lvl2pPr marL="37931725" indent="-37474525" algn="l" defTabSz="1042988" rtl="0" eaLnBrk="0" latinLnBrk="0" hangingPunct="1">
                        <a:spcAft>
                          <a:spcPts val="1138"/>
                        </a:spcAft>
                        <a:defRPr sz="2000" kern="1200">
                          <a:solidFill>
                            <a:schemeClr val="tx1"/>
                          </a:solidFill>
                          <a:latin typeface="Trebuchet MS" panose="020B0603020202020204" pitchFamily="34" charset="0"/>
                          <a:ea typeface="Lucida Sans Unicode"/>
                          <a:cs typeface="Lucida Sans Unicode" panose="020B0602030504020204" pitchFamily="34" charset="0"/>
                        </a:defRPr>
                      </a:lvl2pPr>
                      <a:lvl3pPr marL="685800" algn="l" defTabSz="685800" rtl="0" eaLnBrk="0" latinLnBrk="0" hangingPunct="1">
                        <a:spcAft>
                          <a:spcPts val="850"/>
                        </a:spcAft>
                        <a:defRPr sz="1350" kern="1200">
                          <a:solidFill>
                            <a:schemeClr val="tx1"/>
                          </a:solidFill>
                          <a:latin typeface="Trebuchet MS" panose="020B0603020202020204" pitchFamily="34" charset="0"/>
                          <a:ea typeface="Lucida Sans Unicode"/>
                          <a:cs typeface="Lucida Sans Unicode" panose="020B0602030504020204" pitchFamily="34" charset="0"/>
                        </a:defRPr>
                      </a:lvl3pPr>
                      <a:lvl4pPr marL="1028700" algn="l" defTabSz="685800" rtl="0" eaLnBrk="0" latinLnBrk="0" hangingPunct="1">
                        <a:spcAft>
                          <a:spcPts val="575"/>
                        </a:spcAft>
                        <a:defRPr sz="1600" kern="1200">
                          <a:solidFill>
                            <a:schemeClr val="tx1"/>
                          </a:solidFill>
                          <a:latin typeface="Trebuchet MS" panose="020B0603020202020204" pitchFamily="34" charset="0"/>
                          <a:ea typeface="Lucida Sans Unicode"/>
                          <a:cs typeface="Lucida Sans Unicode" panose="020B0602030504020204" pitchFamily="34" charset="0"/>
                        </a:defRPr>
                      </a:lvl4pPr>
                      <a:lvl5pPr marL="1371600" algn="l" defTabSz="685800" rtl="0" eaLnBrk="0" latinLnBrk="0" hangingPunct="1">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5pPr>
                      <a:lvl6pPr marL="4572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6pPr>
                      <a:lvl7pPr marL="9144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7pPr>
                      <a:lvl8pPr marL="13716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8pPr>
                      <a:lvl9pPr marL="1828800" algn="l" defTabSz="685800" rtl="0" eaLnBrk="0" fontAlgn="base" latinLnBrk="0" hangingPunct="0">
                        <a:lnSpc>
                          <a:spcPct val="93000"/>
                        </a:lnSpc>
                        <a:spcBef>
                          <a:spcPct val="0"/>
                        </a:spcBef>
                        <a:spcAft>
                          <a:spcPts val="288"/>
                        </a:spcAft>
                        <a:defRPr sz="1600" kern="1200">
                          <a:solidFill>
                            <a:schemeClr val="tx1"/>
                          </a:solidFill>
                          <a:latin typeface="Trebuchet MS" panose="020B0603020202020204" pitchFamily="34" charset="0"/>
                          <a:ea typeface="Lucida Sans Unicode"/>
                          <a:cs typeface="Lucida Sans Unicode" panose="020B0602030504020204" pitchFamily="34" charset="0"/>
                        </a:defRPr>
                      </a:lvl9pPr>
                    </a:lstStyle>
                    <a:p>
                      <a:pPr marL="0" marR="0" lvl="0" indent="0" algn="ctr" defTabSz="1042988" rtl="0" eaLnBrk="1" fontAlgn="base" latinLnBrk="0" hangingPunct="0">
                        <a:lnSpc>
                          <a:spcPct val="83000"/>
                        </a:lnSpc>
                        <a:spcBef>
                          <a:spcPct val="0"/>
                        </a:spcBef>
                        <a:spcAft>
                          <a:spcPts val="1425"/>
                        </a:spcAft>
                        <a:buClr>
                          <a:srgbClr val="000000"/>
                        </a:buClr>
                        <a:buSzPct val="100000"/>
                        <a:buFont typeface="Wingdings" panose="05000000000000000000" pitchFamily="2" charset="2"/>
                        <a:buNone/>
                        <a:tabLst/>
                      </a:pPr>
                      <a:r>
                        <a:rPr kumimoji="0" lang="it-IT" altLang="it-IT" sz="1900" b="1" u="none" strike="noStrike" cap="none" normalizeH="0" baseline="0" dirty="0">
                          <a:ln>
                            <a:noFill/>
                          </a:ln>
                          <a:solidFill>
                            <a:schemeClr val="tx1">
                              <a:lumMod val="75000"/>
                              <a:lumOff val="25000"/>
                            </a:schemeClr>
                          </a:solidFill>
                          <a:effectLst/>
                          <a:latin typeface="Century Gothic" panose="020B0502020202020204" pitchFamily="34" charset="0"/>
                        </a:rPr>
                        <a:t>COIN</a:t>
                      </a:r>
                      <a:endParaRPr kumimoji="0" lang="it-IT" altLang="it-IT" sz="1900" b="1" i="0" u="none" strike="noStrike" cap="none" normalizeH="0" baseline="0" dirty="0">
                        <a:ln>
                          <a:noFill/>
                        </a:ln>
                        <a:solidFill>
                          <a:schemeClr val="tx1">
                            <a:lumMod val="75000"/>
                            <a:lumOff val="25000"/>
                          </a:schemeClr>
                        </a:solidFill>
                        <a:effectLst/>
                        <a:latin typeface="Century Gothic" panose="020B0502020202020204" pitchFamily="34" charset="0"/>
                        <a:cs typeface="Lucida Sans Unicode" panose="020B0602030504020204" pitchFamily="34" charset="0"/>
                      </a:endParaRPr>
                    </a:p>
                  </a:txBody>
                  <a:tcPr marL="89984" marR="89984" marT="0" marB="0" horzOverflow="overflow">
                    <a:lnL w="6350" cap="flat" cmpd="sng" algn="ctr">
                      <a:noFill/>
                      <a:prstDash val="solid"/>
                      <a:miter lim="800000"/>
                    </a:lnL>
                    <a:lnR w="6350" cap="flat" cmpd="sng" algn="ctr">
                      <a:noFill/>
                      <a:prstDash val="solid"/>
                      <a:miter lim="800000"/>
                    </a:lnR>
                    <a:lnT w="6350" cap="flat" cmpd="sng" algn="ctr">
                      <a:noFill/>
                      <a:prstDash val="solid"/>
                      <a:miter lim="800000"/>
                    </a:lnT>
                    <a:lnB w="6350" cap="flat" cmpd="sng" algn="ctr">
                      <a:noFill/>
                      <a:prstDash val="solid"/>
                      <a:miter lim="800000"/>
                    </a:lnB>
                    <a:lnTlToBr w="12700" cmpd="sng">
                      <a:noFill/>
                      <a:prstDash val="solid"/>
                    </a:lnTlToBr>
                    <a:lnBlToTr w="12700" cmpd="sng">
                      <a:noFill/>
                      <a:prstDash val="solid"/>
                    </a:lnBlToTr>
                  </a:tcPr>
                </a:tc>
                <a:extLst>
                  <a:ext uri="{0D108BD9-81ED-4DB2-BD59-A6C34878D82A}">
                    <a16:rowId xmlns:a16="http://schemas.microsoft.com/office/drawing/2014/main" val="254781193"/>
                  </a:ext>
                </a:extLst>
              </a:tr>
            </a:tbl>
          </a:graphicData>
        </a:graphic>
      </p:graphicFrame>
    </p:spTree>
    <p:extLst>
      <p:ext uri="{BB962C8B-B14F-4D97-AF65-F5344CB8AC3E}">
        <p14:creationId xmlns:p14="http://schemas.microsoft.com/office/powerpoint/2010/main" val="834601473"/>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4391"/>
                                        </p:tgtEl>
                                        <p:attrNameLst>
                                          <p:attrName>style.visibility</p:attrName>
                                        </p:attrNameLst>
                                      </p:cBhvr>
                                      <p:to>
                                        <p:strVal val="visible"/>
                                      </p:to>
                                    </p:set>
                                    <p:animEffect transition="in" filter="dissolve">
                                      <p:cBhvr>
                                        <p:cTn id="7" dur="500"/>
                                        <p:tgtEl>
                                          <p:spTgt spid="144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91" grpId="0"/>
    </p:bld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8" name="Text Box 4">
            <a:extLst>
              <a:ext uri="{FF2B5EF4-FFF2-40B4-BE49-F238E27FC236}">
                <a16:creationId xmlns:a16="http://schemas.microsoft.com/office/drawing/2014/main" id="{1007F6B3-84BB-B948-9114-4C649E0F01BD}"/>
              </a:ext>
            </a:extLst>
          </p:cNvPr>
          <p:cNvSpPr txBox="1">
            <a:spLocks noChangeArrowheads="1"/>
          </p:cNvSpPr>
          <p:nvPr/>
        </p:nvSpPr>
        <p:spPr bwMode="auto">
          <a:xfrm>
            <a:off x="1117600" y="1684338"/>
            <a:ext cx="115093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000">
                <a:solidFill>
                  <a:schemeClr val="accent2"/>
                </a:solidFill>
                <a:latin typeface="Century Gothic" panose="020B0502020202020204" pitchFamily="34" charset="0"/>
              </a:rPr>
              <a:t>CIN  =</a:t>
            </a:r>
          </a:p>
        </p:txBody>
      </p:sp>
      <p:sp>
        <p:nvSpPr>
          <p:cNvPr id="144389" name="Rectangle 5">
            <a:extLst>
              <a:ext uri="{FF2B5EF4-FFF2-40B4-BE49-F238E27FC236}">
                <a16:creationId xmlns:a16="http://schemas.microsoft.com/office/drawing/2014/main" id="{89066A36-13F5-414C-AA07-E0C912192A17}"/>
              </a:ext>
            </a:extLst>
          </p:cNvPr>
          <p:cNvSpPr>
            <a:spLocks noChangeArrowheads="1"/>
          </p:cNvSpPr>
          <p:nvPr/>
        </p:nvSpPr>
        <p:spPr bwMode="auto">
          <a:xfrm>
            <a:off x="2124075" y="1339850"/>
            <a:ext cx="6048375" cy="936625"/>
          </a:xfrm>
          <a:prstGeom prst="rect">
            <a:avLst/>
          </a:prstGeom>
          <a:solidFill>
            <a:schemeClr val="hlink"/>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lnSpc>
                <a:spcPct val="73000"/>
              </a:lnSpc>
              <a:buFont typeface="Arial" panose="020B0604020202020204" pitchFamily="34" charset="0"/>
              <a:buNone/>
            </a:pPr>
            <a:r>
              <a:rPr lang="it-IT" altLang="it-IT" sz="1800">
                <a:latin typeface="Century Gothic" panose="020B0502020202020204" pitchFamily="34" charset="0"/>
              </a:rPr>
              <a:t>Capitale operativo investito netto</a:t>
            </a:r>
          </a:p>
          <a:p>
            <a:pPr algn="ctr" eaLnBrk="1" hangingPunct="1">
              <a:lnSpc>
                <a:spcPct val="73000"/>
              </a:lnSpc>
              <a:buFont typeface="Arial" panose="020B0604020202020204" pitchFamily="34" charset="0"/>
              <a:buNone/>
            </a:pPr>
            <a:r>
              <a:rPr lang="it-IT" altLang="it-IT" sz="1800">
                <a:latin typeface="Century Gothic" panose="020B0502020202020204" pitchFamily="34" charset="0"/>
              </a:rPr>
              <a:t>+</a:t>
            </a:r>
          </a:p>
          <a:p>
            <a:pPr algn="ctr" eaLnBrk="1" hangingPunct="1">
              <a:lnSpc>
                <a:spcPct val="73000"/>
              </a:lnSpc>
              <a:buFont typeface="Arial" panose="020B0604020202020204" pitchFamily="34" charset="0"/>
              <a:buNone/>
            </a:pPr>
            <a:r>
              <a:rPr lang="it-IT" altLang="it-IT" sz="1800">
                <a:latin typeface="Century Gothic" panose="020B0502020202020204" pitchFamily="34" charset="0"/>
              </a:rPr>
              <a:t>Attività finanziarie</a:t>
            </a:r>
          </a:p>
        </p:txBody>
      </p:sp>
      <p:sp>
        <p:nvSpPr>
          <p:cNvPr id="144390" name="Text Box 6" descr="70%">
            <a:extLst>
              <a:ext uri="{FF2B5EF4-FFF2-40B4-BE49-F238E27FC236}">
                <a16:creationId xmlns:a16="http://schemas.microsoft.com/office/drawing/2014/main" id="{53A56672-3977-CF4C-80E5-17B756185B2C}"/>
              </a:ext>
            </a:extLst>
          </p:cNvPr>
          <p:cNvSpPr txBox="1">
            <a:spLocks noChangeArrowheads="1"/>
          </p:cNvSpPr>
          <p:nvPr/>
        </p:nvSpPr>
        <p:spPr bwMode="auto">
          <a:xfrm>
            <a:off x="3924300" y="2492375"/>
            <a:ext cx="2160588" cy="788988"/>
          </a:xfrm>
          <a:prstGeom prst="rect">
            <a:avLst/>
          </a:prstGeom>
          <a:blipFill dpi="0" rotWithShape="0">
            <a:blip r:embed="rId2"/>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5000"/>
              </a:lnSpc>
              <a:buClrTx/>
              <a:buSzTx/>
              <a:buFontTx/>
              <a:buNone/>
            </a:pPr>
            <a:endParaRPr lang="it-IT" altLang="it-IT" sz="1800" b="1">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85000"/>
              </a:lnSpc>
              <a:buClrTx/>
              <a:buSzTx/>
              <a:buFontTx/>
              <a:buNone/>
            </a:pPr>
            <a:r>
              <a:rPr lang="it-IT" altLang="it-IT" sz="1800" b="1">
                <a:solidFill>
                  <a:schemeClr val="accent2"/>
                </a:solidFill>
                <a:latin typeface="Century Gothic" panose="020B0502020202020204" pitchFamily="34" charset="0"/>
                <a:cs typeface="Arial" panose="020B0604020202020204" pitchFamily="34" charset="0"/>
              </a:rPr>
              <a:t>COIN</a:t>
            </a:r>
          </a:p>
          <a:p>
            <a:pPr algn="ctr" defTabSz="914400" eaLnBrk="1" hangingPunct="1">
              <a:lnSpc>
                <a:spcPct val="85000"/>
              </a:lnSpc>
              <a:buClrTx/>
              <a:buSzTx/>
              <a:buFontTx/>
              <a:buNone/>
            </a:pPr>
            <a:endParaRPr lang="it-IT" altLang="it-IT" sz="1800" b="1">
              <a:solidFill>
                <a:schemeClr val="accent2"/>
              </a:solidFill>
              <a:latin typeface="Century Gothic" panose="020B0502020202020204" pitchFamily="34" charset="0"/>
              <a:cs typeface="Arial" panose="020B0604020202020204" pitchFamily="34" charset="0"/>
            </a:endParaRPr>
          </a:p>
        </p:txBody>
      </p:sp>
      <p:sp>
        <p:nvSpPr>
          <p:cNvPr id="144391" name="Text Box 7">
            <a:extLst>
              <a:ext uri="{FF2B5EF4-FFF2-40B4-BE49-F238E27FC236}">
                <a16:creationId xmlns:a16="http://schemas.microsoft.com/office/drawing/2014/main" id="{CE56B5D3-CFF7-C241-B904-05E9076F6C35}"/>
              </a:ext>
            </a:extLst>
          </p:cNvPr>
          <p:cNvSpPr txBox="1">
            <a:spLocks noChangeArrowheads="1"/>
          </p:cNvSpPr>
          <p:nvPr/>
        </p:nvSpPr>
        <p:spPr bwMode="auto">
          <a:xfrm>
            <a:off x="395288" y="4797425"/>
            <a:ext cx="8496300" cy="1235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1800">
                <a:solidFill>
                  <a:schemeClr val="tx1"/>
                </a:solidFill>
                <a:latin typeface="Century Gothic" panose="020B0502020202020204" pitchFamily="34" charset="0"/>
              </a:rPr>
              <a:t>Il CIN esprime il complesso dei capitali globalmente investiti nell’azienda (nella gestione operativa, accessoria e finanziaria attiva) al netto delle fonti di finanziamento cd spontanee (ovvero non oggetto di espressa contrattazione, rappresentate (1) dall’indebitamento mediante capitale di credito e (2) dal ricorso al capitale di rischio.</a:t>
            </a:r>
          </a:p>
        </p:txBody>
      </p:sp>
      <p:sp>
        <p:nvSpPr>
          <p:cNvPr id="144392" name="Text Box 8" descr="75%">
            <a:extLst>
              <a:ext uri="{FF2B5EF4-FFF2-40B4-BE49-F238E27FC236}">
                <a16:creationId xmlns:a16="http://schemas.microsoft.com/office/drawing/2014/main" id="{2E3D28B4-2DAE-2341-99A3-358695A86A27}"/>
              </a:ext>
            </a:extLst>
          </p:cNvPr>
          <p:cNvSpPr txBox="1">
            <a:spLocks noChangeArrowheads="1"/>
          </p:cNvSpPr>
          <p:nvPr/>
        </p:nvSpPr>
        <p:spPr bwMode="auto">
          <a:xfrm>
            <a:off x="3924300" y="3355975"/>
            <a:ext cx="2159000" cy="965200"/>
          </a:xfrm>
          <a:prstGeom prst="rect">
            <a:avLst/>
          </a:prstGeom>
          <a:blipFill dpi="0" rotWithShape="0">
            <a:blip r:embed="rId3"/>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Investimenti finanziari</a:t>
            </a:r>
          </a:p>
          <a:p>
            <a:pPr algn="ctr" defTabSz="914400" eaLnBrk="1" hangingPunct="1">
              <a:lnSpc>
                <a:spcPct val="8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p:txBody>
      </p:sp>
      <p:cxnSp>
        <p:nvCxnSpPr>
          <p:cNvPr id="44041" name="AutoShape 9">
            <a:extLst>
              <a:ext uri="{FF2B5EF4-FFF2-40B4-BE49-F238E27FC236}">
                <a16:creationId xmlns:a16="http://schemas.microsoft.com/office/drawing/2014/main" id="{5320E17F-14BF-7843-8692-B02884C97EB7}"/>
              </a:ext>
            </a:extLst>
          </p:cNvPr>
          <p:cNvCxnSpPr>
            <a:cxnSpLocks noChangeShapeType="1"/>
            <a:stCxn id="144390" idx="1"/>
            <a:endCxn id="144392" idx="1"/>
          </p:cNvCxnSpPr>
          <p:nvPr/>
        </p:nvCxnSpPr>
        <p:spPr bwMode="auto">
          <a:xfrm rot="10800000" flipH="1" flipV="1">
            <a:off x="3924300" y="2887663"/>
            <a:ext cx="1588" cy="950912"/>
          </a:xfrm>
          <a:prstGeom prst="bentConnector3">
            <a:avLst>
              <a:gd name="adj1" fmla="val -14400000"/>
            </a:avLst>
          </a:prstGeom>
          <a:noFill/>
          <a:ln w="38100">
            <a:solidFill>
              <a:schemeClr val="accent2"/>
            </a:solidFill>
            <a:miter lim="800000"/>
            <a:headEnd/>
            <a:tailEnd/>
          </a:ln>
          <a:extLst>
            <a:ext uri="{909E8E84-426E-40DD-AFC4-6F175D3DCCD1}">
              <a14:hiddenFill xmlns:a14="http://schemas.microsoft.com/office/drawing/2010/main">
                <a:noFill/>
              </a14:hiddenFill>
            </a:ext>
          </a:extLst>
        </p:spPr>
      </p:cxnSp>
      <p:sp>
        <p:nvSpPr>
          <p:cNvPr id="144394" name="Text Box 10">
            <a:extLst>
              <a:ext uri="{FF2B5EF4-FFF2-40B4-BE49-F238E27FC236}">
                <a16:creationId xmlns:a16="http://schemas.microsoft.com/office/drawing/2014/main" id="{D9B68C15-3584-4E45-93C2-FC1BD10FEE50}"/>
              </a:ext>
            </a:extLst>
          </p:cNvPr>
          <p:cNvSpPr txBox="1">
            <a:spLocks noChangeArrowheads="1"/>
          </p:cNvSpPr>
          <p:nvPr/>
        </p:nvSpPr>
        <p:spPr bwMode="auto">
          <a:xfrm>
            <a:off x="2843213" y="3170238"/>
            <a:ext cx="71913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000">
                <a:solidFill>
                  <a:schemeClr val="accent2"/>
                </a:solidFill>
                <a:latin typeface="Century Gothic" panose="020B0502020202020204" pitchFamily="34" charset="0"/>
              </a:rPr>
              <a:t>CIN </a:t>
            </a:r>
          </a:p>
        </p:txBody>
      </p:sp>
      <p:sp>
        <p:nvSpPr>
          <p:cNvPr id="16" name="Rettangolo 15">
            <a:extLst>
              <a:ext uri="{FF2B5EF4-FFF2-40B4-BE49-F238E27FC236}">
                <a16:creationId xmlns:a16="http://schemas.microsoft.com/office/drawing/2014/main" id="{2CBEDF1D-3AA8-DB48-8745-7B1FD9B3113C}"/>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7" name="Segnaposto numero diapositiva 3">
            <a:extLst>
              <a:ext uri="{FF2B5EF4-FFF2-40B4-BE49-F238E27FC236}">
                <a16:creationId xmlns:a16="http://schemas.microsoft.com/office/drawing/2014/main" id="{02302BCF-D1FC-D942-976B-F74AD07B174D}"/>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154</a:t>
            </a:fld>
            <a:endParaRPr lang="it-IT" sz="1100" dirty="0">
              <a:solidFill>
                <a:schemeClr val="bg1"/>
              </a:solidFill>
              <a:latin typeface="Century Gothic" panose="020B0502020202020204" pitchFamily="34" charset="0"/>
            </a:endParaRPr>
          </a:p>
        </p:txBody>
      </p:sp>
      <p:sp>
        <p:nvSpPr>
          <p:cNvPr id="18" name="Rettangolo 17">
            <a:extLst>
              <a:ext uri="{FF2B5EF4-FFF2-40B4-BE49-F238E27FC236}">
                <a16:creationId xmlns:a16="http://schemas.microsoft.com/office/drawing/2014/main" id="{9F48FBF9-BCC3-1944-99F0-205D7C6E4E33}"/>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IL CAPITALE INVESTITO NETTO GLOBALE</a:t>
            </a:r>
          </a:p>
        </p:txBody>
      </p:sp>
    </p:spTree>
    <p:extLst>
      <p:ext uri="{BB962C8B-B14F-4D97-AF65-F5344CB8AC3E}">
        <p14:creationId xmlns:p14="http://schemas.microsoft.com/office/powerpoint/2010/main" val="2589480430"/>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4388"/>
                                        </p:tgtEl>
                                        <p:attrNameLst>
                                          <p:attrName>style.visibility</p:attrName>
                                        </p:attrNameLst>
                                      </p:cBhvr>
                                      <p:to>
                                        <p:strVal val="visible"/>
                                      </p:to>
                                    </p:set>
                                    <p:animEffect transition="in" filter="dissolve">
                                      <p:cBhvr>
                                        <p:cTn id="7" dur="500"/>
                                        <p:tgtEl>
                                          <p:spTgt spid="144388"/>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44389"/>
                                        </p:tgtEl>
                                        <p:attrNameLst>
                                          <p:attrName>style.visibility</p:attrName>
                                        </p:attrNameLst>
                                      </p:cBhvr>
                                      <p:to>
                                        <p:strVal val="visible"/>
                                      </p:to>
                                    </p:set>
                                    <p:animEffect transition="in" filter="dissolve">
                                      <p:cBhvr>
                                        <p:cTn id="10" dur="500"/>
                                        <p:tgtEl>
                                          <p:spTgt spid="144389"/>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144390"/>
                                        </p:tgtEl>
                                        <p:attrNameLst>
                                          <p:attrName>style.visibility</p:attrName>
                                        </p:attrNameLst>
                                      </p:cBhvr>
                                      <p:to>
                                        <p:strVal val="visible"/>
                                      </p:to>
                                    </p:set>
                                    <p:animEffect transition="in" filter="dissolve">
                                      <p:cBhvr>
                                        <p:cTn id="13" dur="500"/>
                                        <p:tgtEl>
                                          <p:spTgt spid="144390"/>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144391"/>
                                        </p:tgtEl>
                                        <p:attrNameLst>
                                          <p:attrName>style.visibility</p:attrName>
                                        </p:attrNameLst>
                                      </p:cBhvr>
                                      <p:to>
                                        <p:strVal val="visible"/>
                                      </p:to>
                                    </p:set>
                                    <p:animEffect transition="in" filter="dissolve">
                                      <p:cBhvr>
                                        <p:cTn id="18" dur="500"/>
                                        <p:tgtEl>
                                          <p:spTgt spid="144391"/>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44392"/>
                                        </p:tgtEl>
                                        <p:attrNameLst>
                                          <p:attrName>style.visibility</p:attrName>
                                        </p:attrNameLst>
                                      </p:cBhvr>
                                      <p:to>
                                        <p:strVal val="visible"/>
                                      </p:to>
                                    </p:set>
                                    <p:animEffect transition="in" filter="dissolve">
                                      <p:cBhvr>
                                        <p:cTn id="21" dur="500"/>
                                        <p:tgtEl>
                                          <p:spTgt spid="14439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9" presetClass="entr" presetSubtype="0" fill="hold" grpId="0" nodeType="clickEffect">
                                  <p:stCondLst>
                                    <p:cond delay="0"/>
                                  </p:stCondLst>
                                  <p:childTnLst>
                                    <p:set>
                                      <p:cBhvr>
                                        <p:cTn id="25" dur="1" fill="hold">
                                          <p:stCondLst>
                                            <p:cond delay="0"/>
                                          </p:stCondLst>
                                        </p:cTn>
                                        <p:tgtEl>
                                          <p:spTgt spid="144394"/>
                                        </p:tgtEl>
                                        <p:attrNameLst>
                                          <p:attrName>style.visibility</p:attrName>
                                        </p:attrNameLst>
                                      </p:cBhvr>
                                      <p:to>
                                        <p:strVal val="visible"/>
                                      </p:to>
                                    </p:set>
                                    <p:animEffect transition="in" filter="dissolve">
                                      <p:cBhvr>
                                        <p:cTn id="26" dur="500"/>
                                        <p:tgtEl>
                                          <p:spTgt spid="144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4388" grpId="0"/>
      <p:bldP spid="144389" grpId="0" animBg="1"/>
      <p:bldP spid="144390" grpId="0" animBg="1"/>
      <p:bldP spid="144391" grpId="0"/>
      <p:bldP spid="144392" grpId="0" animBg="1"/>
      <p:bldP spid="144394" grpId="0"/>
    </p:bld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2" name="Text Box 4" descr="70%">
            <a:extLst>
              <a:ext uri="{FF2B5EF4-FFF2-40B4-BE49-F238E27FC236}">
                <a16:creationId xmlns:a16="http://schemas.microsoft.com/office/drawing/2014/main" id="{E1430B85-1B24-3F48-A0F2-7F790E033C58}"/>
              </a:ext>
            </a:extLst>
          </p:cNvPr>
          <p:cNvSpPr txBox="1">
            <a:spLocks noChangeArrowheads="1"/>
          </p:cNvSpPr>
          <p:nvPr/>
        </p:nvSpPr>
        <p:spPr bwMode="auto">
          <a:xfrm>
            <a:off x="2482850" y="2163763"/>
            <a:ext cx="2160588" cy="1388083"/>
          </a:xfrm>
          <a:prstGeom prst="rect">
            <a:avLst/>
          </a:prstGeom>
          <a:blipFill dpi="0" rotWithShape="0">
            <a:blip r:embed="rId2"/>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165000"/>
              </a:lnSpc>
              <a:buClrTx/>
              <a:buSzTx/>
              <a:buFontTx/>
              <a:buNone/>
            </a:pPr>
            <a:endParaRPr lang="it-IT" altLang="it-IT" sz="1800" b="1">
              <a:solidFill>
                <a:schemeClr val="accent2"/>
              </a:solidFill>
              <a:latin typeface="Century Gothic" panose="020B0502020202020204" pitchFamily="34" charset="0"/>
              <a:cs typeface="Arial" panose="020B0604020202020204" pitchFamily="34" charset="0"/>
            </a:endParaRPr>
          </a:p>
          <a:p>
            <a:pPr algn="ctr" defTabSz="914400" eaLnBrk="1" hangingPunct="1">
              <a:lnSpc>
                <a:spcPct val="165000"/>
              </a:lnSpc>
              <a:buClrTx/>
              <a:buSzTx/>
              <a:buFontTx/>
              <a:buNone/>
            </a:pPr>
            <a:r>
              <a:rPr lang="it-IT" altLang="it-IT" sz="1800" b="1">
                <a:solidFill>
                  <a:schemeClr val="accent2"/>
                </a:solidFill>
                <a:latin typeface="Century Gothic" panose="020B0502020202020204" pitchFamily="34" charset="0"/>
                <a:cs typeface="Arial" panose="020B0604020202020204" pitchFamily="34" charset="0"/>
              </a:rPr>
              <a:t>COIN</a:t>
            </a:r>
          </a:p>
          <a:p>
            <a:pPr algn="ctr" defTabSz="914400" eaLnBrk="1" hangingPunct="1">
              <a:lnSpc>
                <a:spcPct val="165000"/>
              </a:lnSpc>
              <a:buClrTx/>
              <a:buSzTx/>
              <a:buFontTx/>
              <a:buNone/>
            </a:pPr>
            <a:endParaRPr lang="it-IT" altLang="it-IT" sz="1800" b="1">
              <a:solidFill>
                <a:schemeClr val="accent2"/>
              </a:solidFill>
              <a:latin typeface="Century Gothic" panose="020B0502020202020204" pitchFamily="34" charset="0"/>
              <a:cs typeface="Arial" panose="020B0604020202020204" pitchFamily="34" charset="0"/>
            </a:endParaRPr>
          </a:p>
        </p:txBody>
      </p:sp>
      <p:sp>
        <p:nvSpPr>
          <p:cNvPr id="145413" name="Text Box 5" descr="75%">
            <a:extLst>
              <a:ext uri="{FF2B5EF4-FFF2-40B4-BE49-F238E27FC236}">
                <a16:creationId xmlns:a16="http://schemas.microsoft.com/office/drawing/2014/main" id="{8AAAC4C0-0849-9547-9306-15EB772D230B}"/>
              </a:ext>
            </a:extLst>
          </p:cNvPr>
          <p:cNvSpPr txBox="1">
            <a:spLocks noChangeArrowheads="1"/>
          </p:cNvSpPr>
          <p:nvPr/>
        </p:nvSpPr>
        <p:spPr bwMode="auto">
          <a:xfrm>
            <a:off x="2482850" y="3676650"/>
            <a:ext cx="2159000" cy="1079500"/>
          </a:xfrm>
          <a:prstGeom prst="rect">
            <a:avLst/>
          </a:prstGeom>
          <a:blipFill dpi="0" rotWithShape="0">
            <a:blip r:embed="rId3"/>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Investimenti finanziari</a:t>
            </a:r>
          </a:p>
          <a:p>
            <a:pPr algn="ctr" defTabSz="914400" eaLnBrk="1" hangingPunct="1">
              <a:lnSpc>
                <a:spcPct val="9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p:txBody>
      </p:sp>
      <p:sp>
        <p:nvSpPr>
          <p:cNvPr id="145414" name="Text Box 6">
            <a:extLst>
              <a:ext uri="{FF2B5EF4-FFF2-40B4-BE49-F238E27FC236}">
                <a16:creationId xmlns:a16="http://schemas.microsoft.com/office/drawing/2014/main" id="{6BD6751D-6BDE-A548-A516-6F6FDD981780}"/>
              </a:ext>
            </a:extLst>
          </p:cNvPr>
          <p:cNvSpPr txBox="1">
            <a:spLocks noChangeArrowheads="1"/>
          </p:cNvSpPr>
          <p:nvPr/>
        </p:nvSpPr>
        <p:spPr bwMode="auto">
          <a:xfrm>
            <a:off x="250825" y="995363"/>
            <a:ext cx="8713788" cy="114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1800">
                <a:solidFill>
                  <a:schemeClr val="tx1"/>
                </a:solidFill>
                <a:latin typeface="Century Gothic" panose="020B0502020202020204" pitchFamily="34" charset="0"/>
              </a:rPr>
              <a:t>Una volta determinato il Capitale investito netto globale è possibile ricostruire uno schema di SP che abbini questa configurazione di capitale alle fonti reperite per la copertura del dato fabbisogno.</a:t>
            </a:r>
          </a:p>
          <a:p>
            <a:pPr algn="just" eaLnBrk="1" hangingPunct="1">
              <a:lnSpc>
                <a:spcPct val="83000"/>
              </a:lnSpc>
              <a:spcBef>
                <a:spcPct val="50000"/>
              </a:spcBef>
              <a:buFont typeface="Arial" panose="020B0604020202020204" pitchFamily="34" charset="0"/>
              <a:buNone/>
            </a:pPr>
            <a:r>
              <a:rPr lang="it-IT" altLang="it-IT" sz="1800">
                <a:solidFill>
                  <a:schemeClr val="tx1"/>
                </a:solidFill>
                <a:latin typeface="Century Gothic" panose="020B0502020202020204" pitchFamily="34" charset="0"/>
              </a:rPr>
              <a:t>Avremo:</a:t>
            </a:r>
          </a:p>
        </p:txBody>
      </p:sp>
      <p:sp>
        <p:nvSpPr>
          <p:cNvPr id="145415" name="Text Box 7" descr="75%">
            <a:extLst>
              <a:ext uri="{FF2B5EF4-FFF2-40B4-BE49-F238E27FC236}">
                <a16:creationId xmlns:a16="http://schemas.microsoft.com/office/drawing/2014/main" id="{3DC3E7CC-08C2-934C-BCCD-74C087DEC32F}"/>
              </a:ext>
            </a:extLst>
          </p:cNvPr>
          <p:cNvSpPr txBox="1">
            <a:spLocks noChangeArrowheads="1"/>
          </p:cNvSpPr>
          <p:nvPr/>
        </p:nvSpPr>
        <p:spPr bwMode="auto">
          <a:xfrm>
            <a:off x="4860925" y="3321050"/>
            <a:ext cx="2159000" cy="1403350"/>
          </a:xfrm>
          <a:prstGeom prst="rect">
            <a:avLst/>
          </a:prstGeom>
          <a:blipFill dpi="0" rotWithShape="0">
            <a:blip r:embed="rId3"/>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Debiti </a:t>
            </a: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Finanziari </a:t>
            </a: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(a breve e</a:t>
            </a: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a medio-lungo term.)</a:t>
            </a:r>
          </a:p>
          <a:p>
            <a:pPr algn="ctr" defTabSz="914400" eaLnBrk="1" hangingPunct="1">
              <a:lnSpc>
                <a:spcPct val="8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p:txBody>
      </p:sp>
      <p:sp>
        <p:nvSpPr>
          <p:cNvPr id="145416" name="Text Box 8">
            <a:extLst>
              <a:ext uri="{FF2B5EF4-FFF2-40B4-BE49-F238E27FC236}">
                <a16:creationId xmlns:a16="http://schemas.microsoft.com/office/drawing/2014/main" id="{C129F35E-008A-9441-B1AE-5186EF7C11B8}"/>
              </a:ext>
            </a:extLst>
          </p:cNvPr>
          <p:cNvSpPr txBox="1">
            <a:spLocks noChangeArrowheads="1"/>
          </p:cNvSpPr>
          <p:nvPr/>
        </p:nvSpPr>
        <p:spPr bwMode="auto">
          <a:xfrm>
            <a:off x="4859338" y="2187575"/>
            <a:ext cx="2159000" cy="1096963"/>
          </a:xfrm>
          <a:prstGeom prst="rect">
            <a:avLst/>
          </a:prstGeom>
          <a:gradFill rotWithShape="1">
            <a:gsLst>
              <a:gs pos="0">
                <a:srgbClr val="CCFF66"/>
              </a:gs>
              <a:gs pos="100000">
                <a:srgbClr val="DBFF94"/>
              </a:gs>
            </a:gsLst>
            <a:lin ang="5400000" scaled="1"/>
          </a:grad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endParaRPr lang="it-IT" altLang="it-IT" sz="2100" b="1">
              <a:solidFill>
                <a:schemeClr val="tx1"/>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1800" b="1">
                <a:solidFill>
                  <a:schemeClr val="tx1"/>
                </a:solidFill>
                <a:latin typeface="Century Gothic" panose="020B0502020202020204" pitchFamily="34" charset="0"/>
                <a:cs typeface="Arial" panose="020B0604020202020204" pitchFamily="34" charset="0"/>
              </a:rPr>
              <a:t>Patrimonio </a:t>
            </a:r>
          </a:p>
          <a:p>
            <a:pPr algn="ctr" defTabSz="914400" eaLnBrk="1" hangingPunct="1">
              <a:lnSpc>
                <a:spcPct val="90000"/>
              </a:lnSpc>
              <a:buClrTx/>
              <a:buSzTx/>
              <a:buFontTx/>
              <a:buNone/>
            </a:pPr>
            <a:r>
              <a:rPr lang="it-IT" altLang="it-IT" sz="1800" b="1">
                <a:solidFill>
                  <a:schemeClr val="tx1"/>
                </a:solidFill>
                <a:latin typeface="Century Gothic" panose="020B0502020202020204" pitchFamily="34" charset="0"/>
                <a:cs typeface="Arial" panose="020B0604020202020204" pitchFamily="34" charset="0"/>
              </a:rPr>
              <a:t>netto</a:t>
            </a:r>
          </a:p>
          <a:p>
            <a:pPr algn="ctr" defTabSz="914400" eaLnBrk="1" hangingPunct="1">
              <a:lnSpc>
                <a:spcPct val="70000"/>
              </a:lnSpc>
              <a:buClrTx/>
              <a:buSzTx/>
              <a:buFontTx/>
              <a:buNone/>
            </a:pPr>
            <a:endParaRPr lang="it-IT" altLang="it-IT" sz="2100" b="1">
              <a:solidFill>
                <a:schemeClr val="tx1"/>
              </a:solidFill>
              <a:latin typeface="Century Gothic" panose="020B0502020202020204" pitchFamily="34" charset="0"/>
              <a:cs typeface="Arial" panose="020B0604020202020204" pitchFamily="34" charset="0"/>
            </a:endParaRPr>
          </a:p>
        </p:txBody>
      </p:sp>
      <p:sp>
        <p:nvSpPr>
          <p:cNvPr id="145417" name="Text Box 9">
            <a:extLst>
              <a:ext uri="{FF2B5EF4-FFF2-40B4-BE49-F238E27FC236}">
                <a16:creationId xmlns:a16="http://schemas.microsoft.com/office/drawing/2014/main" id="{5DBAC1FC-7A67-EC46-B34C-768A3F9EBCBB}"/>
              </a:ext>
            </a:extLst>
          </p:cNvPr>
          <p:cNvSpPr txBox="1">
            <a:spLocks noChangeArrowheads="1"/>
          </p:cNvSpPr>
          <p:nvPr/>
        </p:nvSpPr>
        <p:spPr bwMode="auto">
          <a:xfrm>
            <a:off x="2266950" y="1773238"/>
            <a:ext cx="24479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600">
                <a:solidFill>
                  <a:srgbClr val="993300"/>
                </a:solidFill>
                <a:latin typeface="Century Gothic" panose="020B0502020202020204" pitchFamily="34" charset="0"/>
              </a:rPr>
              <a:t>INVESTIMENTI</a:t>
            </a:r>
          </a:p>
        </p:txBody>
      </p:sp>
      <p:sp>
        <p:nvSpPr>
          <p:cNvPr id="145418" name="Text Box 10">
            <a:extLst>
              <a:ext uri="{FF2B5EF4-FFF2-40B4-BE49-F238E27FC236}">
                <a16:creationId xmlns:a16="http://schemas.microsoft.com/office/drawing/2014/main" id="{E871883D-C00E-B045-924A-217810D608F0}"/>
              </a:ext>
            </a:extLst>
          </p:cNvPr>
          <p:cNvSpPr txBox="1">
            <a:spLocks noChangeArrowheads="1"/>
          </p:cNvSpPr>
          <p:nvPr/>
        </p:nvSpPr>
        <p:spPr bwMode="auto">
          <a:xfrm>
            <a:off x="4787900" y="1773238"/>
            <a:ext cx="24479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hangingPunct="1">
              <a:spcBef>
                <a:spcPct val="50000"/>
              </a:spcBef>
              <a:buFont typeface="Arial" panose="020B0604020202020204" pitchFamily="34" charset="0"/>
              <a:buNone/>
            </a:pPr>
            <a:r>
              <a:rPr lang="it-IT" altLang="it-IT" sz="1600">
                <a:solidFill>
                  <a:srgbClr val="993300"/>
                </a:solidFill>
                <a:latin typeface="Century Gothic" panose="020B0502020202020204" pitchFamily="34" charset="0"/>
              </a:rPr>
              <a:t>FINANZIAMENTI</a:t>
            </a:r>
          </a:p>
        </p:txBody>
      </p:sp>
      <p:sp>
        <p:nvSpPr>
          <p:cNvPr id="145419" name="Text Box 11">
            <a:extLst>
              <a:ext uri="{FF2B5EF4-FFF2-40B4-BE49-F238E27FC236}">
                <a16:creationId xmlns:a16="http://schemas.microsoft.com/office/drawing/2014/main" id="{92F62606-4803-A84D-8E37-C17E9D6AD975}"/>
              </a:ext>
            </a:extLst>
          </p:cNvPr>
          <p:cNvSpPr txBox="1">
            <a:spLocks noChangeArrowheads="1"/>
          </p:cNvSpPr>
          <p:nvPr/>
        </p:nvSpPr>
        <p:spPr bwMode="auto">
          <a:xfrm>
            <a:off x="684213" y="4941888"/>
            <a:ext cx="8210550" cy="552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1800">
                <a:solidFill>
                  <a:schemeClr val="tx1"/>
                </a:solidFill>
                <a:latin typeface="Century Gothic" panose="020B0502020202020204" pitchFamily="34" charset="0"/>
              </a:rPr>
              <a:t>Per una corretta vitalità d’azienda occorre che si verifichi la seguente relazione:</a:t>
            </a:r>
          </a:p>
        </p:txBody>
      </p:sp>
      <p:sp>
        <p:nvSpPr>
          <p:cNvPr id="145420" name="Text Box 12">
            <a:extLst>
              <a:ext uri="{FF2B5EF4-FFF2-40B4-BE49-F238E27FC236}">
                <a16:creationId xmlns:a16="http://schemas.microsoft.com/office/drawing/2014/main" id="{F1F13DC5-8409-C24D-AD60-110767961813}"/>
              </a:ext>
            </a:extLst>
          </p:cNvPr>
          <p:cNvSpPr txBox="1">
            <a:spLocks noChangeArrowheads="1"/>
          </p:cNvSpPr>
          <p:nvPr/>
        </p:nvSpPr>
        <p:spPr bwMode="auto">
          <a:xfrm>
            <a:off x="2411413" y="5373688"/>
            <a:ext cx="2160587" cy="638175"/>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p>
            <a:pPr algn="ctr" defTabSz="914400" hangingPunct="1">
              <a:lnSpc>
                <a:spcPct val="100000"/>
              </a:lnSpc>
              <a:buClrTx/>
              <a:buSzTx/>
              <a:buFontTx/>
              <a:buNone/>
              <a:defRPr/>
            </a:pPr>
            <a:r>
              <a:rPr lang="it-IT" b="1" dirty="0">
                <a:latin typeface="Century Gothic" panose="020B0502020202020204" pitchFamily="34" charset="0"/>
                <a:ea typeface="Arial" charset="0"/>
                <a:cs typeface="Arial" charset="0"/>
              </a:rPr>
              <a:t>Rendimento degli investimenti</a:t>
            </a:r>
          </a:p>
        </p:txBody>
      </p:sp>
      <p:sp>
        <p:nvSpPr>
          <p:cNvPr id="145421" name="AutoShape 13">
            <a:extLst>
              <a:ext uri="{FF2B5EF4-FFF2-40B4-BE49-F238E27FC236}">
                <a16:creationId xmlns:a16="http://schemas.microsoft.com/office/drawing/2014/main" id="{93290900-93F0-1B46-8795-0F8D110E8ADD}"/>
              </a:ext>
            </a:extLst>
          </p:cNvPr>
          <p:cNvSpPr>
            <a:spLocks/>
          </p:cNvSpPr>
          <p:nvPr/>
        </p:nvSpPr>
        <p:spPr bwMode="auto">
          <a:xfrm>
            <a:off x="1763713" y="2205038"/>
            <a:ext cx="504825" cy="2519362"/>
          </a:xfrm>
          <a:prstGeom prst="leftBracket">
            <a:avLst>
              <a:gd name="adj" fmla="val 41588"/>
            </a:avLst>
          </a:prstGeom>
          <a:noFill/>
          <a:ln w="9525"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145422" name="Text Box 14">
            <a:extLst>
              <a:ext uri="{FF2B5EF4-FFF2-40B4-BE49-F238E27FC236}">
                <a16:creationId xmlns:a16="http://schemas.microsoft.com/office/drawing/2014/main" id="{9704E296-1804-1840-A827-D02BAED11268}"/>
              </a:ext>
            </a:extLst>
          </p:cNvPr>
          <p:cNvSpPr txBox="1">
            <a:spLocks noChangeArrowheads="1"/>
          </p:cNvSpPr>
          <p:nvPr/>
        </p:nvSpPr>
        <p:spPr bwMode="auto">
          <a:xfrm>
            <a:off x="971550" y="3141663"/>
            <a:ext cx="1366837" cy="7078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000" dirty="0">
                <a:solidFill>
                  <a:schemeClr val="accent2"/>
                </a:solidFill>
                <a:latin typeface="Century Gothic" panose="020B0502020202020204" pitchFamily="34" charset="0"/>
              </a:rPr>
              <a:t>Capitale investito</a:t>
            </a:r>
          </a:p>
        </p:txBody>
      </p:sp>
      <p:sp>
        <p:nvSpPr>
          <p:cNvPr id="145423" name="AutoShape 15">
            <a:extLst>
              <a:ext uri="{FF2B5EF4-FFF2-40B4-BE49-F238E27FC236}">
                <a16:creationId xmlns:a16="http://schemas.microsoft.com/office/drawing/2014/main" id="{3751AE01-9245-2248-BFB4-2A10DF758BE0}"/>
              </a:ext>
            </a:extLst>
          </p:cNvPr>
          <p:cNvSpPr>
            <a:spLocks/>
          </p:cNvSpPr>
          <p:nvPr/>
        </p:nvSpPr>
        <p:spPr bwMode="auto">
          <a:xfrm flipH="1" flipV="1">
            <a:off x="7307263" y="2205038"/>
            <a:ext cx="504825" cy="2519362"/>
          </a:xfrm>
          <a:prstGeom prst="leftBracket">
            <a:avLst>
              <a:gd name="adj" fmla="val 41588"/>
            </a:avLst>
          </a:prstGeom>
          <a:noFill/>
          <a:ln w="9525"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800">
              <a:latin typeface="Century Gothic" panose="020B0502020202020204" pitchFamily="34" charset="0"/>
            </a:endParaRPr>
          </a:p>
        </p:txBody>
      </p:sp>
      <p:sp>
        <p:nvSpPr>
          <p:cNvPr id="145424" name="Text Box 16">
            <a:extLst>
              <a:ext uri="{FF2B5EF4-FFF2-40B4-BE49-F238E27FC236}">
                <a16:creationId xmlns:a16="http://schemas.microsoft.com/office/drawing/2014/main" id="{B5C514B4-422E-3A4E-B02F-6D61E710505D}"/>
              </a:ext>
            </a:extLst>
          </p:cNvPr>
          <p:cNvSpPr txBox="1">
            <a:spLocks noChangeArrowheads="1"/>
          </p:cNvSpPr>
          <p:nvPr/>
        </p:nvSpPr>
        <p:spPr bwMode="auto">
          <a:xfrm>
            <a:off x="7235825" y="3141663"/>
            <a:ext cx="1295433" cy="707886"/>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000" dirty="0">
                <a:solidFill>
                  <a:schemeClr val="accent2"/>
                </a:solidFill>
                <a:latin typeface="Century Gothic" panose="020B0502020202020204" pitchFamily="34" charset="0"/>
              </a:rPr>
              <a:t>Capitale raccolto</a:t>
            </a:r>
          </a:p>
        </p:txBody>
      </p:sp>
      <p:sp>
        <p:nvSpPr>
          <p:cNvPr id="145425" name="Text Box 17">
            <a:extLst>
              <a:ext uri="{FF2B5EF4-FFF2-40B4-BE49-F238E27FC236}">
                <a16:creationId xmlns:a16="http://schemas.microsoft.com/office/drawing/2014/main" id="{7FBDF916-CF66-CF43-8405-1D612C6802E8}"/>
              </a:ext>
            </a:extLst>
          </p:cNvPr>
          <p:cNvSpPr txBox="1">
            <a:spLocks noChangeArrowheads="1"/>
          </p:cNvSpPr>
          <p:nvPr/>
        </p:nvSpPr>
        <p:spPr bwMode="auto">
          <a:xfrm>
            <a:off x="5003800" y="5373688"/>
            <a:ext cx="2160588" cy="638175"/>
          </a:xfrm>
          <a:prstGeom prst="rect">
            <a:avLst/>
          </a:prstGeom>
          <a:gradFill rotWithShape="1">
            <a:gsLst>
              <a:gs pos="0">
                <a:schemeClr val="accent2"/>
              </a:gs>
              <a:gs pos="100000">
                <a:schemeClr val="accent2">
                  <a:gamma/>
                  <a:tint val="25490"/>
                  <a:invGamma/>
                </a:schemeClr>
              </a:gs>
            </a:gsLst>
            <a:lin ang="5400000" scaled="1"/>
          </a:gradFill>
          <a:ln w="9525">
            <a:solidFill>
              <a:schemeClr val="accent2"/>
            </a:solidFill>
            <a:miter lim="800000"/>
            <a:headEnd/>
            <a:tailEnd/>
          </a:ln>
          <a:effectLst/>
        </p:spPr>
        <p:txBody>
          <a:bodyPr lIns="80147" tIns="40074" rIns="80147" bIns="40074">
            <a:spAutoFit/>
          </a:bodyPr>
          <a:lstStyle/>
          <a:p>
            <a:pPr algn="ctr" defTabSz="914400" hangingPunct="1">
              <a:lnSpc>
                <a:spcPct val="100000"/>
              </a:lnSpc>
              <a:buClrTx/>
              <a:buSzTx/>
              <a:buFontTx/>
              <a:buNone/>
              <a:defRPr/>
            </a:pPr>
            <a:r>
              <a:rPr lang="it-IT" b="1">
                <a:latin typeface="Century Gothic" panose="020B0502020202020204" pitchFamily="34" charset="0"/>
                <a:ea typeface="Arial" charset="0"/>
                <a:cs typeface="Arial" charset="0"/>
              </a:rPr>
              <a:t>Costo dei finanziamenti</a:t>
            </a:r>
          </a:p>
        </p:txBody>
      </p:sp>
      <p:sp>
        <p:nvSpPr>
          <p:cNvPr id="145426" name="Text Box 18">
            <a:extLst>
              <a:ext uri="{FF2B5EF4-FFF2-40B4-BE49-F238E27FC236}">
                <a16:creationId xmlns:a16="http://schemas.microsoft.com/office/drawing/2014/main" id="{E46A0927-4988-0C40-880D-336FEFE53846}"/>
              </a:ext>
            </a:extLst>
          </p:cNvPr>
          <p:cNvSpPr txBox="1">
            <a:spLocks noChangeArrowheads="1"/>
          </p:cNvSpPr>
          <p:nvPr/>
        </p:nvSpPr>
        <p:spPr bwMode="auto">
          <a:xfrm>
            <a:off x="4572000" y="5518150"/>
            <a:ext cx="2889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spcBef>
                <a:spcPct val="50000"/>
              </a:spcBef>
              <a:buFont typeface="Arial" panose="020B0604020202020204" pitchFamily="34" charset="0"/>
              <a:buNone/>
            </a:pPr>
            <a:r>
              <a:rPr lang="it-IT" altLang="it-IT" sz="2000" b="1">
                <a:solidFill>
                  <a:schemeClr val="accent2"/>
                </a:solidFill>
                <a:latin typeface="Century Gothic" panose="020B0502020202020204" pitchFamily="34" charset="0"/>
              </a:rPr>
              <a:t>≥</a:t>
            </a:r>
            <a:endParaRPr lang="it-IT" altLang="it-IT" sz="2000" b="1">
              <a:solidFill>
                <a:schemeClr val="accent2"/>
              </a:solidFill>
              <a:latin typeface="Century Gothic" panose="020B0502020202020204" pitchFamily="34" charset="0"/>
              <a:cs typeface="Arial" panose="020B0604020202020204" pitchFamily="34" charset="0"/>
            </a:endParaRPr>
          </a:p>
        </p:txBody>
      </p:sp>
      <p:cxnSp>
        <p:nvCxnSpPr>
          <p:cNvPr id="145427" name="AutoShape 19">
            <a:extLst>
              <a:ext uri="{FF2B5EF4-FFF2-40B4-BE49-F238E27FC236}">
                <a16:creationId xmlns:a16="http://schemas.microsoft.com/office/drawing/2014/main" id="{08490166-F18D-FA4C-B98F-6BD4C7D66C58}"/>
              </a:ext>
            </a:extLst>
          </p:cNvPr>
          <p:cNvCxnSpPr>
            <a:cxnSpLocks noChangeShapeType="1"/>
            <a:stCxn id="145422" idx="1"/>
            <a:endCxn id="145420" idx="1"/>
          </p:cNvCxnSpPr>
          <p:nvPr/>
        </p:nvCxnSpPr>
        <p:spPr bwMode="auto">
          <a:xfrm rot="10800000" flipH="1" flipV="1">
            <a:off x="971549" y="3495606"/>
            <a:ext cx="1439863" cy="2197170"/>
          </a:xfrm>
          <a:prstGeom prst="bentConnector3">
            <a:avLst>
              <a:gd name="adj1" fmla="val -15877"/>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cxnSp>
        <p:nvCxnSpPr>
          <p:cNvPr id="145428" name="AutoShape 20">
            <a:extLst>
              <a:ext uri="{FF2B5EF4-FFF2-40B4-BE49-F238E27FC236}">
                <a16:creationId xmlns:a16="http://schemas.microsoft.com/office/drawing/2014/main" id="{5950D2AC-874A-944F-B061-315E6EAA467C}"/>
              </a:ext>
            </a:extLst>
          </p:cNvPr>
          <p:cNvCxnSpPr>
            <a:cxnSpLocks noChangeShapeType="1"/>
            <a:stCxn id="145424" idx="3"/>
            <a:endCxn id="145425" idx="3"/>
          </p:cNvCxnSpPr>
          <p:nvPr/>
        </p:nvCxnSpPr>
        <p:spPr bwMode="auto">
          <a:xfrm flipH="1">
            <a:off x="7164388" y="3495606"/>
            <a:ext cx="1366870" cy="2197170"/>
          </a:xfrm>
          <a:prstGeom prst="bentConnector3">
            <a:avLst>
              <a:gd name="adj1" fmla="val -16724"/>
            </a:avLst>
          </a:prstGeom>
          <a:noFill/>
          <a:ln w="9525">
            <a:solidFill>
              <a:schemeClr val="tx1"/>
            </a:solidFill>
            <a:miter lim="800000"/>
            <a:headEnd/>
            <a:tailEnd type="triangle" w="med" len="med"/>
          </a:ln>
          <a:extLst>
            <a:ext uri="{909E8E84-426E-40DD-AFC4-6F175D3DCCD1}">
              <a14:hiddenFill xmlns:a14="http://schemas.microsoft.com/office/drawing/2010/main">
                <a:noFill/>
              </a14:hiddenFill>
            </a:ext>
          </a:extLst>
        </p:spPr>
      </p:cxnSp>
      <p:sp>
        <p:nvSpPr>
          <p:cNvPr id="145429" name="Text Box 21">
            <a:extLst>
              <a:ext uri="{FF2B5EF4-FFF2-40B4-BE49-F238E27FC236}">
                <a16:creationId xmlns:a16="http://schemas.microsoft.com/office/drawing/2014/main" id="{072A240A-21C9-FD45-82F4-552716BA6288}"/>
              </a:ext>
            </a:extLst>
          </p:cNvPr>
          <p:cNvSpPr txBox="1">
            <a:spLocks noChangeArrowheads="1"/>
          </p:cNvSpPr>
          <p:nvPr/>
        </p:nvSpPr>
        <p:spPr bwMode="auto">
          <a:xfrm>
            <a:off x="575035" y="6165850"/>
            <a:ext cx="8047967" cy="552202"/>
          </a:xfrm>
          <a:prstGeom prst="rect">
            <a:avLst/>
          </a:prstGeo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style>
          <a:lnRef idx="1">
            <a:schemeClr val="accent1"/>
          </a:lnRef>
          <a:fillRef idx="2">
            <a:schemeClr val="accent1"/>
          </a:fillRef>
          <a:effectRef idx="1">
            <a:schemeClr val="accent1"/>
          </a:effectRef>
          <a:fontRef idx="minor">
            <a:schemeClr val="dk1"/>
          </a:fontRef>
        </p:style>
        <p:txBody>
          <a:bodyPr wrap="square">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1800" dirty="0">
                <a:solidFill>
                  <a:srgbClr val="C00000"/>
                </a:solidFill>
                <a:latin typeface="Century Gothic" panose="020B0502020202020204" pitchFamily="34" charset="0"/>
              </a:rPr>
              <a:t>N.B.: Tale relazione è tra le determinanti della creazione di valore, che avviene solo in presenza di rendimenti superiori al costo del capitale.</a:t>
            </a:r>
          </a:p>
        </p:txBody>
      </p:sp>
      <p:sp>
        <p:nvSpPr>
          <p:cNvPr id="145430" name="Line 22">
            <a:extLst>
              <a:ext uri="{FF2B5EF4-FFF2-40B4-BE49-F238E27FC236}">
                <a16:creationId xmlns:a16="http://schemas.microsoft.com/office/drawing/2014/main" id="{FFD96D96-F898-DB45-AEFB-5D072FF7EE2F}"/>
              </a:ext>
            </a:extLst>
          </p:cNvPr>
          <p:cNvSpPr>
            <a:spLocks noChangeShapeType="1"/>
          </p:cNvSpPr>
          <p:nvPr/>
        </p:nvSpPr>
        <p:spPr bwMode="auto">
          <a:xfrm>
            <a:off x="4859338" y="4048125"/>
            <a:ext cx="2160587" cy="0"/>
          </a:xfrm>
          <a:prstGeom prst="line">
            <a:avLst/>
          </a:prstGeom>
          <a:noFill/>
          <a:ln w="952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endParaRPr lang="it-IT">
              <a:latin typeface="Century Gothic" panose="020B0502020202020204" pitchFamily="34" charset="0"/>
            </a:endParaRPr>
          </a:p>
        </p:txBody>
      </p:sp>
      <p:sp>
        <p:nvSpPr>
          <p:cNvPr id="28" name="Rettangolo 27">
            <a:extLst>
              <a:ext uri="{FF2B5EF4-FFF2-40B4-BE49-F238E27FC236}">
                <a16:creationId xmlns:a16="http://schemas.microsoft.com/office/drawing/2014/main" id="{D6FC16E8-4F2F-524D-952F-8EF21E559E6A}"/>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9" name="Segnaposto numero diapositiva 3">
            <a:extLst>
              <a:ext uri="{FF2B5EF4-FFF2-40B4-BE49-F238E27FC236}">
                <a16:creationId xmlns:a16="http://schemas.microsoft.com/office/drawing/2014/main" id="{FD8BF769-1951-E146-B817-C6EC46CD98A6}"/>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155</a:t>
            </a:fld>
            <a:endParaRPr lang="it-IT" sz="1100" dirty="0">
              <a:solidFill>
                <a:schemeClr val="bg1"/>
              </a:solidFill>
              <a:latin typeface="Century Gothic" panose="020B0502020202020204" pitchFamily="34" charset="0"/>
            </a:endParaRPr>
          </a:p>
        </p:txBody>
      </p:sp>
      <p:sp>
        <p:nvSpPr>
          <p:cNvPr id="30" name="Rettangolo 29">
            <a:extLst>
              <a:ext uri="{FF2B5EF4-FFF2-40B4-BE49-F238E27FC236}">
                <a16:creationId xmlns:a16="http://schemas.microsoft.com/office/drawing/2014/main" id="{C443779A-18C6-F342-A94B-CD9174D2FF1B}"/>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LO SP GESTIONALE IN SINTESI E LA RELAZIONE PER LA CREAZIONE DI VALORE</a:t>
            </a:r>
          </a:p>
        </p:txBody>
      </p:sp>
    </p:spTree>
    <p:extLst>
      <p:ext uri="{BB962C8B-B14F-4D97-AF65-F5344CB8AC3E}">
        <p14:creationId xmlns:p14="http://schemas.microsoft.com/office/powerpoint/2010/main" val="2183741422"/>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5414"/>
                                        </p:tgtEl>
                                        <p:attrNameLst>
                                          <p:attrName>style.visibility</p:attrName>
                                        </p:attrNameLst>
                                      </p:cBhvr>
                                      <p:to>
                                        <p:strVal val="visible"/>
                                      </p:to>
                                    </p:set>
                                    <p:animEffect transition="in" filter="dissolve">
                                      <p:cBhvr>
                                        <p:cTn id="7" dur="500"/>
                                        <p:tgtEl>
                                          <p:spTgt spid="1454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5412"/>
                                        </p:tgtEl>
                                        <p:attrNameLst>
                                          <p:attrName>style.visibility</p:attrName>
                                        </p:attrNameLst>
                                      </p:cBhvr>
                                      <p:to>
                                        <p:strVal val="visible"/>
                                      </p:to>
                                    </p:set>
                                    <p:animEffect transition="in" filter="dissolve">
                                      <p:cBhvr>
                                        <p:cTn id="12" dur="500"/>
                                        <p:tgtEl>
                                          <p:spTgt spid="145412"/>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145417"/>
                                        </p:tgtEl>
                                        <p:attrNameLst>
                                          <p:attrName>style.visibility</p:attrName>
                                        </p:attrNameLst>
                                      </p:cBhvr>
                                      <p:to>
                                        <p:strVal val="visible"/>
                                      </p:to>
                                    </p:set>
                                    <p:animEffect transition="in" filter="dissolve">
                                      <p:cBhvr>
                                        <p:cTn id="15" dur="500"/>
                                        <p:tgtEl>
                                          <p:spTgt spid="145417"/>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45418"/>
                                        </p:tgtEl>
                                        <p:attrNameLst>
                                          <p:attrName>style.visibility</p:attrName>
                                        </p:attrNameLst>
                                      </p:cBhvr>
                                      <p:to>
                                        <p:strVal val="visible"/>
                                      </p:to>
                                    </p:set>
                                    <p:animEffect transition="in" filter="dissolve">
                                      <p:cBhvr>
                                        <p:cTn id="18" dur="500"/>
                                        <p:tgtEl>
                                          <p:spTgt spid="145418"/>
                                        </p:tgtEl>
                                      </p:cBhvr>
                                    </p:animEffect>
                                  </p:childTnLst>
                                </p:cTn>
                              </p:par>
                              <p:par>
                                <p:cTn id="19" presetID="9" presetClass="entr" presetSubtype="0" fill="hold" grpId="0" nodeType="withEffect">
                                  <p:stCondLst>
                                    <p:cond delay="0"/>
                                  </p:stCondLst>
                                  <p:childTnLst>
                                    <p:set>
                                      <p:cBhvr>
                                        <p:cTn id="20" dur="1" fill="hold">
                                          <p:stCondLst>
                                            <p:cond delay="0"/>
                                          </p:stCondLst>
                                        </p:cTn>
                                        <p:tgtEl>
                                          <p:spTgt spid="145413"/>
                                        </p:tgtEl>
                                        <p:attrNameLst>
                                          <p:attrName>style.visibility</p:attrName>
                                        </p:attrNameLst>
                                      </p:cBhvr>
                                      <p:to>
                                        <p:strVal val="visible"/>
                                      </p:to>
                                    </p:set>
                                    <p:animEffect transition="in" filter="dissolve">
                                      <p:cBhvr>
                                        <p:cTn id="21" dur="500"/>
                                        <p:tgtEl>
                                          <p:spTgt spid="145413"/>
                                        </p:tgtEl>
                                      </p:cBhvr>
                                    </p:animEffect>
                                  </p:childTnLst>
                                </p:cTn>
                              </p:par>
                              <p:par>
                                <p:cTn id="22" presetID="9" presetClass="entr" presetSubtype="0" fill="hold" grpId="0" nodeType="withEffect">
                                  <p:stCondLst>
                                    <p:cond delay="0"/>
                                  </p:stCondLst>
                                  <p:childTnLst>
                                    <p:set>
                                      <p:cBhvr>
                                        <p:cTn id="23" dur="1" fill="hold">
                                          <p:stCondLst>
                                            <p:cond delay="0"/>
                                          </p:stCondLst>
                                        </p:cTn>
                                        <p:tgtEl>
                                          <p:spTgt spid="145415"/>
                                        </p:tgtEl>
                                        <p:attrNameLst>
                                          <p:attrName>style.visibility</p:attrName>
                                        </p:attrNameLst>
                                      </p:cBhvr>
                                      <p:to>
                                        <p:strVal val="visible"/>
                                      </p:to>
                                    </p:set>
                                    <p:animEffect transition="in" filter="dissolve">
                                      <p:cBhvr>
                                        <p:cTn id="24" dur="500"/>
                                        <p:tgtEl>
                                          <p:spTgt spid="145415"/>
                                        </p:tgtEl>
                                      </p:cBhvr>
                                    </p:animEffect>
                                  </p:childTnLst>
                                </p:cTn>
                              </p:par>
                              <p:par>
                                <p:cTn id="25" presetID="9" presetClass="entr" presetSubtype="0" fill="hold" grpId="0" nodeType="withEffect">
                                  <p:stCondLst>
                                    <p:cond delay="0"/>
                                  </p:stCondLst>
                                  <p:childTnLst>
                                    <p:set>
                                      <p:cBhvr>
                                        <p:cTn id="26" dur="1" fill="hold">
                                          <p:stCondLst>
                                            <p:cond delay="0"/>
                                          </p:stCondLst>
                                        </p:cTn>
                                        <p:tgtEl>
                                          <p:spTgt spid="145416"/>
                                        </p:tgtEl>
                                        <p:attrNameLst>
                                          <p:attrName>style.visibility</p:attrName>
                                        </p:attrNameLst>
                                      </p:cBhvr>
                                      <p:to>
                                        <p:strVal val="visible"/>
                                      </p:to>
                                    </p:set>
                                    <p:animEffect transition="in" filter="dissolve">
                                      <p:cBhvr>
                                        <p:cTn id="27" dur="500"/>
                                        <p:tgtEl>
                                          <p:spTgt spid="14541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45422"/>
                                        </p:tgtEl>
                                        <p:attrNameLst>
                                          <p:attrName>style.visibility</p:attrName>
                                        </p:attrNameLst>
                                      </p:cBhvr>
                                      <p:to>
                                        <p:strVal val="visible"/>
                                      </p:to>
                                    </p:set>
                                    <p:animEffect transition="in" filter="dissolve">
                                      <p:cBhvr>
                                        <p:cTn id="32" dur="500"/>
                                        <p:tgtEl>
                                          <p:spTgt spid="145422"/>
                                        </p:tgtEl>
                                      </p:cBhvr>
                                    </p:animEffect>
                                  </p:childTnLst>
                                </p:cTn>
                              </p:par>
                              <p:par>
                                <p:cTn id="33" presetID="9" presetClass="entr" presetSubtype="0" fill="hold" grpId="0" nodeType="withEffect">
                                  <p:stCondLst>
                                    <p:cond delay="0"/>
                                  </p:stCondLst>
                                  <p:childTnLst>
                                    <p:set>
                                      <p:cBhvr>
                                        <p:cTn id="34" dur="1" fill="hold">
                                          <p:stCondLst>
                                            <p:cond delay="0"/>
                                          </p:stCondLst>
                                        </p:cTn>
                                        <p:tgtEl>
                                          <p:spTgt spid="145421"/>
                                        </p:tgtEl>
                                        <p:attrNameLst>
                                          <p:attrName>style.visibility</p:attrName>
                                        </p:attrNameLst>
                                      </p:cBhvr>
                                      <p:to>
                                        <p:strVal val="visible"/>
                                      </p:to>
                                    </p:set>
                                    <p:animEffect transition="in" filter="dissolve">
                                      <p:cBhvr>
                                        <p:cTn id="35" dur="500"/>
                                        <p:tgtEl>
                                          <p:spTgt spid="145421"/>
                                        </p:tgtEl>
                                      </p:cBhvr>
                                    </p:animEffect>
                                  </p:childTnLst>
                                </p:cTn>
                              </p:par>
                              <p:par>
                                <p:cTn id="36" presetID="9" presetClass="entr" presetSubtype="0" fill="hold" grpId="0" nodeType="withEffect">
                                  <p:stCondLst>
                                    <p:cond delay="0"/>
                                  </p:stCondLst>
                                  <p:childTnLst>
                                    <p:set>
                                      <p:cBhvr>
                                        <p:cTn id="37" dur="1" fill="hold">
                                          <p:stCondLst>
                                            <p:cond delay="0"/>
                                          </p:stCondLst>
                                        </p:cTn>
                                        <p:tgtEl>
                                          <p:spTgt spid="145423"/>
                                        </p:tgtEl>
                                        <p:attrNameLst>
                                          <p:attrName>style.visibility</p:attrName>
                                        </p:attrNameLst>
                                      </p:cBhvr>
                                      <p:to>
                                        <p:strVal val="visible"/>
                                      </p:to>
                                    </p:set>
                                    <p:animEffect transition="in" filter="dissolve">
                                      <p:cBhvr>
                                        <p:cTn id="38" dur="500"/>
                                        <p:tgtEl>
                                          <p:spTgt spid="145423"/>
                                        </p:tgtEl>
                                      </p:cBhvr>
                                    </p:animEffect>
                                  </p:childTnLst>
                                </p:cTn>
                              </p:par>
                              <p:par>
                                <p:cTn id="39" presetID="9" presetClass="entr" presetSubtype="0" fill="hold" grpId="0" nodeType="withEffect">
                                  <p:stCondLst>
                                    <p:cond delay="0"/>
                                  </p:stCondLst>
                                  <p:childTnLst>
                                    <p:set>
                                      <p:cBhvr>
                                        <p:cTn id="40" dur="1" fill="hold">
                                          <p:stCondLst>
                                            <p:cond delay="0"/>
                                          </p:stCondLst>
                                        </p:cTn>
                                        <p:tgtEl>
                                          <p:spTgt spid="145424"/>
                                        </p:tgtEl>
                                        <p:attrNameLst>
                                          <p:attrName>style.visibility</p:attrName>
                                        </p:attrNameLst>
                                      </p:cBhvr>
                                      <p:to>
                                        <p:strVal val="visible"/>
                                      </p:to>
                                    </p:set>
                                    <p:animEffect transition="in" filter="dissolve">
                                      <p:cBhvr>
                                        <p:cTn id="41" dur="500"/>
                                        <p:tgtEl>
                                          <p:spTgt spid="145424"/>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9" presetClass="entr" presetSubtype="0" fill="hold" nodeType="clickEffect">
                                  <p:stCondLst>
                                    <p:cond delay="0"/>
                                  </p:stCondLst>
                                  <p:childTnLst>
                                    <p:set>
                                      <p:cBhvr>
                                        <p:cTn id="45" dur="1" fill="hold">
                                          <p:stCondLst>
                                            <p:cond delay="0"/>
                                          </p:stCondLst>
                                        </p:cTn>
                                        <p:tgtEl>
                                          <p:spTgt spid="145430"/>
                                        </p:tgtEl>
                                        <p:attrNameLst>
                                          <p:attrName>style.visibility</p:attrName>
                                        </p:attrNameLst>
                                      </p:cBhvr>
                                      <p:to>
                                        <p:strVal val="visible"/>
                                      </p:to>
                                    </p:set>
                                    <p:animEffect transition="in" filter="dissolve">
                                      <p:cBhvr>
                                        <p:cTn id="46" dur="500"/>
                                        <p:tgtEl>
                                          <p:spTgt spid="145430"/>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9" presetClass="entr" presetSubtype="0" fill="hold" grpId="0" nodeType="clickEffect">
                                  <p:stCondLst>
                                    <p:cond delay="0"/>
                                  </p:stCondLst>
                                  <p:childTnLst>
                                    <p:set>
                                      <p:cBhvr>
                                        <p:cTn id="50" dur="1" fill="hold">
                                          <p:stCondLst>
                                            <p:cond delay="0"/>
                                          </p:stCondLst>
                                        </p:cTn>
                                        <p:tgtEl>
                                          <p:spTgt spid="145419"/>
                                        </p:tgtEl>
                                        <p:attrNameLst>
                                          <p:attrName>style.visibility</p:attrName>
                                        </p:attrNameLst>
                                      </p:cBhvr>
                                      <p:to>
                                        <p:strVal val="visible"/>
                                      </p:to>
                                    </p:set>
                                    <p:animEffect transition="in" filter="dissolve">
                                      <p:cBhvr>
                                        <p:cTn id="51" dur="500"/>
                                        <p:tgtEl>
                                          <p:spTgt spid="145419"/>
                                        </p:tgtEl>
                                      </p:cBhvr>
                                    </p:animEffect>
                                  </p:childTnLst>
                                </p:cTn>
                              </p:par>
                              <p:par>
                                <p:cTn id="52" presetID="9" presetClass="entr" presetSubtype="0" fill="hold" grpId="0" nodeType="withEffect">
                                  <p:stCondLst>
                                    <p:cond delay="0"/>
                                  </p:stCondLst>
                                  <p:childTnLst>
                                    <p:set>
                                      <p:cBhvr>
                                        <p:cTn id="53" dur="1" fill="hold">
                                          <p:stCondLst>
                                            <p:cond delay="0"/>
                                          </p:stCondLst>
                                        </p:cTn>
                                        <p:tgtEl>
                                          <p:spTgt spid="145420"/>
                                        </p:tgtEl>
                                        <p:attrNameLst>
                                          <p:attrName>style.visibility</p:attrName>
                                        </p:attrNameLst>
                                      </p:cBhvr>
                                      <p:to>
                                        <p:strVal val="visible"/>
                                      </p:to>
                                    </p:set>
                                    <p:animEffect transition="in" filter="dissolve">
                                      <p:cBhvr>
                                        <p:cTn id="54" dur="500"/>
                                        <p:tgtEl>
                                          <p:spTgt spid="145420"/>
                                        </p:tgtEl>
                                      </p:cBhvr>
                                    </p:animEffect>
                                  </p:childTnLst>
                                </p:cTn>
                              </p:par>
                              <p:par>
                                <p:cTn id="55" presetID="9" presetClass="entr" presetSubtype="0" fill="hold" grpId="0" nodeType="withEffect">
                                  <p:stCondLst>
                                    <p:cond delay="0"/>
                                  </p:stCondLst>
                                  <p:childTnLst>
                                    <p:set>
                                      <p:cBhvr>
                                        <p:cTn id="56" dur="1" fill="hold">
                                          <p:stCondLst>
                                            <p:cond delay="0"/>
                                          </p:stCondLst>
                                        </p:cTn>
                                        <p:tgtEl>
                                          <p:spTgt spid="145425"/>
                                        </p:tgtEl>
                                        <p:attrNameLst>
                                          <p:attrName>style.visibility</p:attrName>
                                        </p:attrNameLst>
                                      </p:cBhvr>
                                      <p:to>
                                        <p:strVal val="visible"/>
                                      </p:to>
                                    </p:set>
                                    <p:animEffect transition="in" filter="dissolve">
                                      <p:cBhvr>
                                        <p:cTn id="57" dur="500"/>
                                        <p:tgtEl>
                                          <p:spTgt spid="145425"/>
                                        </p:tgtEl>
                                      </p:cBhvr>
                                    </p:animEffect>
                                  </p:childTnLst>
                                </p:cTn>
                              </p:par>
                              <p:par>
                                <p:cTn id="58" presetID="9" presetClass="entr" presetSubtype="0" fill="hold" nodeType="withEffect">
                                  <p:stCondLst>
                                    <p:cond delay="0"/>
                                  </p:stCondLst>
                                  <p:childTnLst>
                                    <p:set>
                                      <p:cBhvr>
                                        <p:cTn id="59" dur="1" fill="hold">
                                          <p:stCondLst>
                                            <p:cond delay="0"/>
                                          </p:stCondLst>
                                        </p:cTn>
                                        <p:tgtEl>
                                          <p:spTgt spid="145427"/>
                                        </p:tgtEl>
                                        <p:attrNameLst>
                                          <p:attrName>style.visibility</p:attrName>
                                        </p:attrNameLst>
                                      </p:cBhvr>
                                      <p:to>
                                        <p:strVal val="visible"/>
                                      </p:to>
                                    </p:set>
                                    <p:animEffect transition="in" filter="dissolve">
                                      <p:cBhvr>
                                        <p:cTn id="60" dur="500"/>
                                        <p:tgtEl>
                                          <p:spTgt spid="145427"/>
                                        </p:tgtEl>
                                      </p:cBhvr>
                                    </p:animEffect>
                                  </p:childTnLst>
                                </p:cTn>
                              </p:par>
                              <p:par>
                                <p:cTn id="61" presetID="9" presetClass="entr" presetSubtype="0" fill="hold" grpId="1" nodeType="withEffect">
                                  <p:stCondLst>
                                    <p:cond delay="0"/>
                                  </p:stCondLst>
                                  <p:childTnLst>
                                    <p:set>
                                      <p:cBhvr>
                                        <p:cTn id="62" dur="1" fill="hold">
                                          <p:stCondLst>
                                            <p:cond delay="0"/>
                                          </p:stCondLst>
                                        </p:cTn>
                                        <p:tgtEl>
                                          <p:spTgt spid="145420"/>
                                        </p:tgtEl>
                                        <p:attrNameLst>
                                          <p:attrName>style.visibility</p:attrName>
                                        </p:attrNameLst>
                                      </p:cBhvr>
                                      <p:to>
                                        <p:strVal val="visible"/>
                                      </p:to>
                                    </p:set>
                                    <p:animEffect transition="in" filter="dissolve">
                                      <p:cBhvr>
                                        <p:cTn id="63" dur="500"/>
                                        <p:tgtEl>
                                          <p:spTgt spid="145420"/>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145426"/>
                                        </p:tgtEl>
                                        <p:attrNameLst>
                                          <p:attrName>style.visibility</p:attrName>
                                        </p:attrNameLst>
                                      </p:cBhvr>
                                      <p:to>
                                        <p:strVal val="visible"/>
                                      </p:to>
                                    </p:set>
                                    <p:animEffect transition="in" filter="dissolve">
                                      <p:cBhvr>
                                        <p:cTn id="66" dur="500"/>
                                        <p:tgtEl>
                                          <p:spTgt spid="145426"/>
                                        </p:tgtEl>
                                      </p:cBhvr>
                                    </p:animEffect>
                                  </p:childTnLst>
                                </p:cTn>
                              </p:par>
                              <p:par>
                                <p:cTn id="67" presetID="9" presetClass="entr" presetSubtype="0" fill="hold" grpId="1" nodeType="withEffect">
                                  <p:stCondLst>
                                    <p:cond delay="0"/>
                                  </p:stCondLst>
                                  <p:childTnLst>
                                    <p:set>
                                      <p:cBhvr>
                                        <p:cTn id="68" dur="1" fill="hold">
                                          <p:stCondLst>
                                            <p:cond delay="0"/>
                                          </p:stCondLst>
                                        </p:cTn>
                                        <p:tgtEl>
                                          <p:spTgt spid="145425"/>
                                        </p:tgtEl>
                                        <p:attrNameLst>
                                          <p:attrName>style.visibility</p:attrName>
                                        </p:attrNameLst>
                                      </p:cBhvr>
                                      <p:to>
                                        <p:strVal val="visible"/>
                                      </p:to>
                                    </p:set>
                                    <p:animEffect transition="in" filter="dissolve">
                                      <p:cBhvr>
                                        <p:cTn id="69" dur="500"/>
                                        <p:tgtEl>
                                          <p:spTgt spid="145425"/>
                                        </p:tgtEl>
                                      </p:cBhvr>
                                    </p:animEffect>
                                  </p:childTnLst>
                                </p:cTn>
                              </p:par>
                              <p:par>
                                <p:cTn id="70" presetID="9" presetClass="entr" presetSubtype="0" fill="hold" nodeType="withEffect">
                                  <p:stCondLst>
                                    <p:cond delay="0"/>
                                  </p:stCondLst>
                                  <p:childTnLst>
                                    <p:set>
                                      <p:cBhvr>
                                        <p:cTn id="71" dur="1" fill="hold">
                                          <p:stCondLst>
                                            <p:cond delay="0"/>
                                          </p:stCondLst>
                                        </p:cTn>
                                        <p:tgtEl>
                                          <p:spTgt spid="145428"/>
                                        </p:tgtEl>
                                        <p:attrNameLst>
                                          <p:attrName>style.visibility</p:attrName>
                                        </p:attrNameLst>
                                      </p:cBhvr>
                                      <p:to>
                                        <p:strVal val="visible"/>
                                      </p:to>
                                    </p:set>
                                    <p:animEffect transition="in" filter="dissolve">
                                      <p:cBhvr>
                                        <p:cTn id="72" dur="500"/>
                                        <p:tgtEl>
                                          <p:spTgt spid="145428"/>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145429"/>
                                        </p:tgtEl>
                                        <p:attrNameLst>
                                          <p:attrName>style.visibility</p:attrName>
                                        </p:attrNameLst>
                                      </p:cBhvr>
                                      <p:to>
                                        <p:strVal val="visible"/>
                                      </p:to>
                                    </p:set>
                                    <p:animEffect transition="in" filter="dissolve">
                                      <p:cBhvr>
                                        <p:cTn id="77" dur="500"/>
                                        <p:tgtEl>
                                          <p:spTgt spid="1454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412" grpId="0" animBg="1"/>
      <p:bldP spid="145413" grpId="0" animBg="1"/>
      <p:bldP spid="145414" grpId="0"/>
      <p:bldP spid="145415" grpId="0" animBg="1"/>
      <p:bldP spid="145416" grpId="0" animBg="1"/>
      <p:bldP spid="145417" grpId="0"/>
      <p:bldP spid="145418" grpId="0"/>
      <p:bldP spid="145419" grpId="0"/>
      <p:bldP spid="145420" grpId="0" animBg="1"/>
      <p:bldP spid="145420" grpId="1" animBg="1"/>
      <p:bldP spid="145421" grpId="0" animBg="1"/>
      <p:bldP spid="145422" grpId="0" animBg="1"/>
      <p:bldP spid="145423" grpId="0" animBg="1"/>
      <p:bldP spid="145424" grpId="0" animBg="1"/>
      <p:bldP spid="145425" grpId="0" animBg="1"/>
      <p:bldP spid="145425" grpId="1" animBg="1"/>
      <p:bldP spid="145426" grpId="0"/>
      <p:bldP spid="145429" grpId="0" animBg="1"/>
    </p:bld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6" name="Text Box 4">
            <a:extLst>
              <a:ext uri="{FF2B5EF4-FFF2-40B4-BE49-F238E27FC236}">
                <a16:creationId xmlns:a16="http://schemas.microsoft.com/office/drawing/2014/main" id="{0289224A-CA49-1540-AA93-FB382B133106}"/>
              </a:ext>
            </a:extLst>
          </p:cNvPr>
          <p:cNvSpPr txBox="1">
            <a:spLocks noChangeArrowheads="1"/>
          </p:cNvSpPr>
          <p:nvPr/>
        </p:nvSpPr>
        <p:spPr bwMode="auto">
          <a:xfrm>
            <a:off x="179388" y="908050"/>
            <a:ext cx="8713787" cy="449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Char char="•"/>
            </a:pPr>
            <a:r>
              <a:rPr lang="it-IT" altLang="it-IT" sz="1400" dirty="0">
                <a:solidFill>
                  <a:schemeClr val="tx1"/>
                </a:solidFill>
                <a:latin typeface="Century Gothic" panose="020B0502020202020204" pitchFamily="34" charset="0"/>
              </a:rPr>
              <a:t>I valori del capitale raccolto consentono di esaminare la struttura finanziaria d’azienda ed effettuare la manovra di leva finanziaria, sotto le due variabili:</a:t>
            </a:r>
          </a:p>
        </p:txBody>
      </p:sp>
      <p:sp>
        <p:nvSpPr>
          <p:cNvPr id="146437" name="Text Box 5">
            <a:extLst>
              <a:ext uri="{FF2B5EF4-FFF2-40B4-BE49-F238E27FC236}">
                <a16:creationId xmlns:a16="http://schemas.microsoft.com/office/drawing/2014/main" id="{8986A3AD-7F7B-2E42-B902-E5EAE5BA8C50}"/>
              </a:ext>
            </a:extLst>
          </p:cNvPr>
          <p:cNvSpPr txBox="1">
            <a:spLocks noChangeArrowheads="1"/>
          </p:cNvSpPr>
          <p:nvPr/>
        </p:nvSpPr>
        <p:spPr bwMode="auto">
          <a:xfrm>
            <a:off x="395288" y="1484313"/>
            <a:ext cx="2197100" cy="449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hangingPunct="1">
              <a:lnSpc>
                <a:spcPct val="83000"/>
              </a:lnSpc>
              <a:spcBef>
                <a:spcPct val="50000"/>
              </a:spcBef>
              <a:buFont typeface="Arial" panose="020B0604020202020204" pitchFamily="34" charset="0"/>
              <a:buAutoNum type="arabicParenR"/>
            </a:pPr>
            <a:r>
              <a:rPr lang="it-IT" altLang="it-IT" sz="1400" b="1">
                <a:solidFill>
                  <a:schemeClr val="tx1"/>
                </a:solidFill>
                <a:latin typeface="Century Gothic" panose="020B0502020202020204" pitchFamily="34" charset="0"/>
              </a:rPr>
              <a:t>Grado di indebitamento</a:t>
            </a:r>
          </a:p>
        </p:txBody>
      </p:sp>
      <p:sp>
        <p:nvSpPr>
          <p:cNvPr id="146438" name="Text Box 6">
            <a:extLst>
              <a:ext uri="{FF2B5EF4-FFF2-40B4-BE49-F238E27FC236}">
                <a16:creationId xmlns:a16="http://schemas.microsoft.com/office/drawing/2014/main" id="{BFA3033A-AF48-4F4A-9514-3A5F2297B81A}"/>
              </a:ext>
            </a:extLst>
          </p:cNvPr>
          <p:cNvSpPr txBox="1">
            <a:spLocks noChangeArrowheads="1"/>
          </p:cNvSpPr>
          <p:nvPr/>
        </p:nvSpPr>
        <p:spPr bwMode="auto">
          <a:xfrm>
            <a:off x="395288" y="2347913"/>
            <a:ext cx="2663825" cy="449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AutoNum type="arabicParenR" startAt="2"/>
            </a:pPr>
            <a:r>
              <a:rPr lang="it-IT" altLang="it-IT" sz="1400" b="1" dirty="0">
                <a:solidFill>
                  <a:schemeClr val="tx1"/>
                </a:solidFill>
                <a:latin typeface="Century Gothic" panose="020B0502020202020204" pitchFamily="34" charset="0"/>
              </a:rPr>
              <a:t>Costo dell’indebitamento</a:t>
            </a:r>
          </a:p>
        </p:txBody>
      </p:sp>
      <p:sp>
        <p:nvSpPr>
          <p:cNvPr id="146439" name="Text Box 7">
            <a:extLst>
              <a:ext uri="{FF2B5EF4-FFF2-40B4-BE49-F238E27FC236}">
                <a16:creationId xmlns:a16="http://schemas.microsoft.com/office/drawing/2014/main" id="{4542F089-D38C-3B4D-866F-6365853B1D09}"/>
              </a:ext>
            </a:extLst>
          </p:cNvPr>
          <p:cNvSpPr txBox="1">
            <a:spLocks noChangeArrowheads="1"/>
          </p:cNvSpPr>
          <p:nvPr/>
        </p:nvSpPr>
        <p:spPr bwMode="auto">
          <a:xfrm>
            <a:off x="3419475" y="1412875"/>
            <a:ext cx="5651500" cy="628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1400">
                <a:solidFill>
                  <a:schemeClr val="tx1"/>
                </a:solidFill>
                <a:latin typeface="Century Gothic" panose="020B0502020202020204" pitchFamily="34" charset="0"/>
              </a:rPr>
              <a:t>Infatti il capitale raccolto comprende solo finanziamenti sui quali è possibile esercitare una deliberata manovra di politica finanziaria</a:t>
            </a:r>
          </a:p>
        </p:txBody>
      </p:sp>
      <p:sp>
        <p:nvSpPr>
          <p:cNvPr id="146440" name="Text Box 8">
            <a:extLst>
              <a:ext uri="{FF2B5EF4-FFF2-40B4-BE49-F238E27FC236}">
                <a16:creationId xmlns:a16="http://schemas.microsoft.com/office/drawing/2014/main" id="{BAD99437-F8E2-1E48-9795-CF1CEF29587D}"/>
              </a:ext>
            </a:extLst>
          </p:cNvPr>
          <p:cNvSpPr txBox="1">
            <a:spLocks noChangeArrowheads="1"/>
          </p:cNvSpPr>
          <p:nvPr/>
        </p:nvSpPr>
        <p:spPr bwMode="auto">
          <a:xfrm>
            <a:off x="3419475" y="2347913"/>
            <a:ext cx="5545138" cy="449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1400">
                <a:solidFill>
                  <a:schemeClr val="tx1"/>
                </a:solidFill>
                <a:latin typeface="Century Gothic" panose="020B0502020202020204" pitchFamily="34" charset="0"/>
              </a:rPr>
              <a:t>Infatti il capitale raccolto comprende solo passività finanziarie “esplicitamente onerose”.</a:t>
            </a:r>
          </a:p>
        </p:txBody>
      </p:sp>
      <p:sp>
        <p:nvSpPr>
          <p:cNvPr id="46089" name="AutoShape 9">
            <a:extLst>
              <a:ext uri="{FF2B5EF4-FFF2-40B4-BE49-F238E27FC236}">
                <a16:creationId xmlns:a16="http://schemas.microsoft.com/office/drawing/2014/main" id="{BCA88159-6C5D-B441-B952-2F69BEB43001}"/>
              </a:ext>
            </a:extLst>
          </p:cNvPr>
          <p:cNvSpPr>
            <a:spLocks noChangeArrowheads="1"/>
          </p:cNvSpPr>
          <p:nvPr/>
        </p:nvSpPr>
        <p:spPr bwMode="auto">
          <a:xfrm>
            <a:off x="2987675" y="1700213"/>
            <a:ext cx="431800" cy="215900"/>
          </a:xfrm>
          <a:prstGeom prst="rightArrow">
            <a:avLst>
              <a:gd name="adj1" fmla="val 50000"/>
              <a:gd name="adj2" fmla="val 50000"/>
            </a:avLst>
          </a:prstGeom>
          <a:solidFill>
            <a:schemeClr val="hlink"/>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400">
              <a:solidFill>
                <a:schemeClr val="tx1"/>
              </a:solidFill>
              <a:latin typeface="Century Gothic" panose="020B0502020202020204" pitchFamily="34" charset="0"/>
            </a:endParaRPr>
          </a:p>
        </p:txBody>
      </p:sp>
      <p:sp>
        <p:nvSpPr>
          <p:cNvPr id="46090" name="AutoShape 10">
            <a:extLst>
              <a:ext uri="{FF2B5EF4-FFF2-40B4-BE49-F238E27FC236}">
                <a16:creationId xmlns:a16="http://schemas.microsoft.com/office/drawing/2014/main" id="{3B38A0A3-7DEA-3943-A75C-F0F8199C56F0}"/>
              </a:ext>
            </a:extLst>
          </p:cNvPr>
          <p:cNvSpPr>
            <a:spLocks noChangeArrowheads="1"/>
          </p:cNvSpPr>
          <p:nvPr/>
        </p:nvSpPr>
        <p:spPr bwMode="auto">
          <a:xfrm>
            <a:off x="2987675" y="2492375"/>
            <a:ext cx="431800" cy="215900"/>
          </a:xfrm>
          <a:prstGeom prst="rightArrow">
            <a:avLst>
              <a:gd name="adj1" fmla="val 50000"/>
              <a:gd name="adj2" fmla="val 50000"/>
            </a:avLst>
          </a:prstGeom>
          <a:solidFill>
            <a:schemeClr val="hlink"/>
          </a:solidFill>
          <a:ln w="9525">
            <a:solidFill>
              <a:schemeClr val="tx1"/>
            </a:solidFill>
            <a:miter lim="800000"/>
            <a:headEnd/>
            <a:tailEnd/>
          </a:ln>
        </p:spPr>
        <p:txBody>
          <a:bodyPr wrap="none" anchor="ct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eaLnBrk="1"/>
            <a:endParaRPr lang="it-IT" altLang="it-IT" sz="1400">
              <a:solidFill>
                <a:schemeClr val="tx1"/>
              </a:solidFill>
              <a:latin typeface="Century Gothic" panose="020B0502020202020204" pitchFamily="34" charset="0"/>
            </a:endParaRPr>
          </a:p>
        </p:txBody>
      </p:sp>
      <p:sp>
        <p:nvSpPr>
          <p:cNvPr id="146443" name="Text Box 11">
            <a:extLst>
              <a:ext uri="{FF2B5EF4-FFF2-40B4-BE49-F238E27FC236}">
                <a16:creationId xmlns:a16="http://schemas.microsoft.com/office/drawing/2014/main" id="{EB4B3B49-C35E-FE4D-B6B4-333E2FC43226}"/>
              </a:ext>
            </a:extLst>
          </p:cNvPr>
          <p:cNvSpPr txBox="1">
            <a:spLocks noChangeArrowheads="1"/>
          </p:cNvSpPr>
          <p:nvPr/>
        </p:nvSpPr>
        <p:spPr bwMode="auto">
          <a:xfrm>
            <a:off x="179388" y="3222625"/>
            <a:ext cx="8713787" cy="9870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73000"/>
              </a:lnSpc>
              <a:spcBef>
                <a:spcPct val="50000"/>
              </a:spcBef>
              <a:buFont typeface="Arial" panose="020B0604020202020204" pitchFamily="34" charset="0"/>
              <a:buChar char="•"/>
            </a:pPr>
            <a:r>
              <a:rPr lang="it-IT" altLang="it-IT" sz="1400">
                <a:solidFill>
                  <a:schemeClr val="tx1"/>
                </a:solidFill>
                <a:latin typeface="Century Gothic" panose="020B0502020202020204" pitchFamily="34" charset="0"/>
              </a:rPr>
              <a:t>Da sottolineare che la distinzione delle passività a breve e a medio termine non riguarda la “durata residua” (cioè se entro/oltre 12 mesi), bensì, in ottica gestionale, la “durata originaria”.</a:t>
            </a:r>
          </a:p>
          <a:p>
            <a:pPr algn="just" eaLnBrk="1" hangingPunct="1">
              <a:lnSpc>
                <a:spcPct val="73000"/>
              </a:lnSpc>
              <a:spcBef>
                <a:spcPct val="50000"/>
              </a:spcBef>
              <a:buFont typeface="Arial" panose="020B0604020202020204" pitchFamily="34" charset="0"/>
              <a:buNone/>
            </a:pPr>
            <a:r>
              <a:rPr lang="it-IT" altLang="it-IT" sz="1400">
                <a:solidFill>
                  <a:schemeClr val="tx1"/>
                </a:solidFill>
                <a:latin typeface="Century Gothic" panose="020B0502020202020204" pitchFamily="34" charset="0"/>
              </a:rPr>
              <a:t>	Infatti una quota di mutuo in scadenza entro 12 mesi, nella sua sostanza economica, rappresenta un debito negoziato secondo le condizioni tipiche dei debiti a medio-lungo termine e come tale deve essere considerato.</a:t>
            </a:r>
          </a:p>
        </p:txBody>
      </p:sp>
      <p:sp>
        <p:nvSpPr>
          <p:cNvPr id="146444" name="Text Box 12">
            <a:extLst>
              <a:ext uri="{FF2B5EF4-FFF2-40B4-BE49-F238E27FC236}">
                <a16:creationId xmlns:a16="http://schemas.microsoft.com/office/drawing/2014/main" id="{5E8F55E5-81F7-8945-BDA3-786FAA43AB5A}"/>
              </a:ext>
            </a:extLst>
          </p:cNvPr>
          <p:cNvSpPr txBox="1">
            <a:spLocks noChangeArrowheads="1"/>
          </p:cNvSpPr>
          <p:nvPr/>
        </p:nvSpPr>
        <p:spPr bwMode="auto">
          <a:xfrm>
            <a:off x="179388" y="4868863"/>
            <a:ext cx="8713787" cy="721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73000"/>
              </a:lnSpc>
              <a:spcBef>
                <a:spcPct val="50000"/>
              </a:spcBef>
              <a:buFont typeface="Arial" panose="020B0604020202020204" pitchFamily="34" charset="0"/>
              <a:buChar char="•"/>
            </a:pPr>
            <a:r>
              <a:rPr lang="it-IT" altLang="it-IT" sz="1400">
                <a:solidFill>
                  <a:schemeClr val="tx1"/>
                </a:solidFill>
                <a:latin typeface="Century Gothic" panose="020B0502020202020204" pitchFamily="34" charset="0"/>
              </a:rPr>
              <a:t>Grazie a questa ripartizione si può misurare il grado di aggressività della struttura finanziaria, che risulta maggiore quando la struttura finanziaria è sbilanciata verso il breve termine, soprattutto quando l’impresa tende a cogliere le svariate opportunità di finanziamento sul mercato al tasso migliore del momento.</a:t>
            </a:r>
          </a:p>
        </p:txBody>
      </p:sp>
      <p:sp>
        <p:nvSpPr>
          <p:cNvPr id="18" name="Rettangolo 17">
            <a:extLst>
              <a:ext uri="{FF2B5EF4-FFF2-40B4-BE49-F238E27FC236}">
                <a16:creationId xmlns:a16="http://schemas.microsoft.com/office/drawing/2014/main" id="{DB5D96FD-6A31-A84E-85AB-11E9AE458D03}"/>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79A8F3E8-92A4-E348-9D04-8E51CBCE2973}"/>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156</a:t>
            </a:fld>
            <a:endParaRPr lang="it-IT" sz="1100" dirty="0">
              <a:solidFill>
                <a:schemeClr val="bg1"/>
              </a:solidFill>
              <a:latin typeface="Century Gothic" panose="020B0502020202020204" pitchFamily="34" charset="0"/>
            </a:endParaRPr>
          </a:p>
        </p:txBody>
      </p:sp>
      <p:sp>
        <p:nvSpPr>
          <p:cNvPr id="20" name="Rettangolo 19">
            <a:extLst>
              <a:ext uri="{FF2B5EF4-FFF2-40B4-BE49-F238E27FC236}">
                <a16:creationId xmlns:a16="http://schemas.microsoft.com/office/drawing/2014/main" id="{610AE9DD-B389-F74F-83AD-5D3CD8B887E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SULLE RELAZIONI TRA CIN E FONTI DI COPERTURA</a:t>
            </a:r>
          </a:p>
        </p:txBody>
      </p:sp>
    </p:spTree>
    <p:extLst>
      <p:ext uri="{BB962C8B-B14F-4D97-AF65-F5344CB8AC3E}">
        <p14:creationId xmlns:p14="http://schemas.microsoft.com/office/powerpoint/2010/main" val="3562696411"/>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6436"/>
                                        </p:tgtEl>
                                        <p:attrNameLst>
                                          <p:attrName>style.visibility</p:attrName>
                                        </p:attrNameLst>
                                      </p:cBhvr>
                                      <p:to>
                                        <p:strVal val="visible"/>
                                      </p:to>
                                    </p:set>
                                    <p:animEffect transition="in" filter="dissolve">
                                      <p:cBhvr>
                                        <p:cTn id="7" dur="500"/>
                                        <p:tgtEl>
                                          <p:spTgt spid="1464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6437"/>
                                        </p:tgtEl>
                                        <p:attrNameLst>
                                          <p:attrName>style.visibility</p:attrName>
                                        </p:attrNameLst>
                                      </p:cBhvr>
                                      <p:to>
                                        <p:strVal val="visible"/>
                                      </p:to>
                                    </p:set>
                                    <p:animEffect transition="in" filter="dissolve">
                                      <p:cBhvr>
                                        <p:cTn id="12" dur="500"/>
                                        <p:tgtEl>
                                          <p:spTgt spid="14643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46438"/>
                                        </p:tgtEl>
                                        <p:attrNameLst>
                                          <p:attrName>style.visibility</p:attrName>
                                        </p:attrNameLst>
                                      </p:cBhvr>
                                      <p:to>
                                        <p:strVal val="visible"/>
                                      </p:to>
                                    </p:set>
                                    <p:animEffect transition="in" filter="dissolve">
                                      <p:cBhvr>
                                        <p:cTn id="17" dur="500"/>
                                        <p:tgtEl>
                                          <p:spTgt spid="146438"/>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46439"/>
                                        </p:tgtEl>
                                        <p:attrNameLst>
                                          <p:attrName>style.visibility</p:attrName>
                                        </p:attrNameLst>
                                      </p:cBhvr>
                                      <p:to>
                                        <p:strVal val="visible"/>
                                      </p:to>
                                    </p:set>
                                    <p:animEffect transition="in" filter="dissolve">
                                      <p:cBhvr>
                                        <p:cTn id="22" dur="500"/>
                                        <p:tgtEl>
                                          <p:spTgt spid="146439"/>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46440"/>
                                        </p:tgtEl>
                                        <p:attrNameLst>
                                          <p:attrName>style.visibility</p:attrName>
                                        </p:attrNameLst>
                                      </p:cBhvr>
                                      <p:to>
                                        <p:strVal val="visible"/>
                                      </p:to>
                                    </p:set>
                                    <p:animEffect transition="in" filter="dissolve">
                                      <p:cBhvr>
                                        <p:cTn id="27" dur="500"/>
                                        <p:tgtEl>
                                          <p:spTgt spid="146440"/>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46443"/>
                                        </p:tgtEl>
                                        <p:attrNameLst>
                                          <p:attrName>style.visibility</p:attrName>
                                        </p:attrNameLst>
                                      </p:cBhvr>
                                      <p:to>
                                        <p:strVal val="visible"/>
                                      </p:to>
                                    </p:set>
                                    <p:animEffect transition="in" filter="dissolve">
                                      <p:cBhvr>
                                        <p:cTn id="32" dur="500"/>
                                        <p:tgtEl>
                                          <p:spTgt spid="146443"/>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46444"/>
                                        </p:tgtEl>
                                        <p:attrNameLst>
                                          <p:attrName>style.visibility</p:attrName>
                                        </p:attrNameLst>
                                      </p:cBhvr>
                                      <p:to>
                                        <p:strVal val="visible"/>
                                      </p:to>
                                    </p:set>
                                    <p:animEffect transition="in" filter="dissolve">
                                      <p:cBhvr>
                                        <p:cTn id="37" dur="500"/>
                                        <p:tgtEl>
                                          <p:spTgt spid="146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6" grpId="0"/>
      <p:bldP spid="146437" grpId="0"/>
      <p:bldP spid="146438" grpId="0"/>
      <p:bldP spid="146439" grpId="0"/>
      <p:bldP spid="146440" grpId="0"/>
      <p:bldP spid="146443" grpId="0"/>
      <p:bldP spid="146444" grpId="0"/>
    </p:bld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9" name="Text Box 3">
            <a:extLst>
              <a:ext uri="{FF2B5EF4-FFF2-40B4-BE49-F238E27FC236}">
                <a16:creationId xmlns:a16="http://schemas.microsoft.com/office/drawing/2014/main" id="{4593FBE1-7D11-AC44-8D74-FF2735135F75}"/>
              </a:ext>
            </a:extLst>
          </p:cNvPr>
          <p:cNvSpPr txBox="1">
            <a:spLocks noChangeArrowheads="1"/>
          </p:cNvSpPr>
          <p:nvPr/>
        </p:nvSpPr>
        <p:spPr bwMode="auto">
          <a:xfrm>
            <a:off x="179388" y="908050"/>
            <a:ext cx="8713787" cy="11141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83000"/>
              </a:lnSpc>
              <a:spcBef>
                <a:spcPct val="50000"/>
              </a:spcBef>
              <a:buFont typeface="Arial" panose="020B0604020202020204" pitchFamily="34" charset="0"/>
              <a:buNone/>
            </a:pPr>
            <a:r>
              <a:rPr lang="it-IT" altLang="it-IT" sz="2000" dirty="0">
                <a:solidFill>
                  <a:schemeClr val="tx1"/>
                </a:solidFill>
                <a:latin typeface="Century Gothic" panose="020B0502020202020204" pitchFamily="34" charset="0"/>
              </a:rPr>
              <a:t>Un possibile sviluppo nell’analisi può essere </a:t>
            </a:r>
            <a:r>
              <a:rPr lang="it-IT" altLang="it-IT" sz="2000">
                <a:solidFill>
                  <a:schemeClr val="tx1"/>
                </a:solidFill>
                <a:latin typeface="Century Gothic" panose="020B0502020202020204" pitchFamily="34" charset="0"/>
              </a:rPr>
              <a:t>fatto indicando </a:t>
            </a:r>
            <a:r>
              <a:rPr lang="it-IT" altLang="it-IT" sz="2000" dirty="0">
                <a:solidFill>
                  <a:schemeClr val="tx1"/>
                </a:solidFill>
                <a:latin typeface="Century Gothic" panose="020B0502020202020204" pitchFamily="34" charset="0"/>
              </a:rPr>
              <a:t>i debiti finanziari al netto di attività finanziarie di immediata liquidità, quali cassa, titoli a reddito fisso, azioni possedute a titolo speculativo (cash </a:t>
            </a:r>
            <a:r>
              <a:rPr lang="it-IT" altLang="it-IT" sz="2000" dirty="0" err="1">
                <a:solidFill>
                  <a:schemeClr val="tx1"/>
                </a:solidFill>
                <a:latin typeface="Century Gothic" panose="020B0502020202020204" pitchFamily="34" charset="0"/>
              </a:rPr>
              <a:t>equivalent</a:t>
            </a:r>
            <a:r>
              <a:rPr lang="it-IT" altLang="it-IT" sz="2000" dirty="0">
                <a:solidFill>
                  <a:schemeClr val="tx1"/>
                </a:solidFill>
                <a:latin typeface="Century Gothic" panose="020B0502020202020204" pitchFamily="34" charset="0"/>
              </a:rPr>
              <a:t>).</a:t>
            </a:r>
          </a:p>
        </p:txBody>
      </p:sp>
      <p:sp>
        <p:nvSpPr>
          <p:cNvPr id="147461" name="Text Box 5" descr="Mattoni orizzontali">
            <a:extLst>
              <a:ext uri="{FF2B5EF4-FFF2-40B4-BE49-F238E27FC236}">
                <a16:creationId xmlns:a16="http://schemas.microsoft.com/office/drawing/2014/main" id="{04E64F78-3384-7347-9F26-7B084E843FBA}"/>
              </a:ext>
            </a:extLst>
          </p:cNvPr>
          <p:cNvSpPr txBox="1">
            <a:spLocks noChangeArrowheads="1"/>
          </p:cNvSpPr>
          <p:nvPr/>
        </p:nvSpPr>
        <p:spPr bwMode="auto">
          <a:xfrm>
            <a:off x="2482850" y="2133600"/>
            <a:ext cx="2160588" cy="914400"/>
          </a:xfrm>
          <a:prstGeom prst="rect">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70000"/>
              </a:lnSpc>
              <a:spcBef>
                <a:spcPct val="5000"/>
              </a:spcBef>
              <a:spcAft>
                <a:spcPct val="5000"/>
              </a:spcAft>
              <a:buClrTx/>
              <a:buSzTx/>
              <a:buFontTx/>
              <a:buNone/>
            </a:pPr>
            <a:endParaRPr lang="it-IT" altLang="it-IT" sz="1800" b="1" dirty="0">
              <a:solidFill>
                <a:schemeClr val="tx1"/>
              </a:solidFill>
              <a:latin typeface="Century Gothic" panose="020B0502020202020204" pitchFamily="34" charset="0"/>
              <a:cs typeface="Arial" panose="020B0604020202020204" pitchFamily="34" charset="0"/>
            </a:endParaRPr>
          </a:p>
          <a:p>
            <a:pPr algn="ctr" defTabSz="914400" eaLnBrk="1" hangingPunct="1">
              <a:lnSpc>
                <a:spcPct val="70000"/>
              </a:lnSpc>
              <a:spcBef>
                <a:spcPct val="5000"/>
              </a:spcBef>
              <a:spcAft>
                <a:spcPct val="5000"/>
              </a:spcAft>
              <a:buClrTx/>
              <a:buSzTx/>
              <a:buFontTx/>
              <a:buNone/>
            </a:pPr>
            <a:r>
              <a:rPr lang="it-IT" altLang="it-IT" sz="1800" b="1" dirty="0">
                <a:solidFill>
                  <a:schemeClr val="tx1"/>
                </a:solidFill>
                <a:latin typeface="Century Gothic" panose="020B0502020202020204" pitchFamily="34" charset="0"/>
                <a:cs typeface="Arial" panose="020B0604020202020204" pitchFamily="34" charset="0"/>
              </a:rPr>
              <a:t>Debiti finanziari netti</a:t>
            </a:r>
          </a:p>
          <a:p>
            <a:pPr algn="ctr" defTabSz="914400" eaLnBrk="1" hangingPunct="1">
              <a:lnSpc>
                <a:spcPct val="70000"/>
              </a:lnSpc>
              <a:spcBef>
                <a:spcPct val="5000"/>
              </a:spcBef>
              <a:spcAft>
                <a:spcPct val="5000"/>
              </a:spcAft>
              <a:buClrTx/>
              <a:buSzTx/>
              <a:buFontTx/>
              <a:buNone/>
            </a:pPr>
            <a:endParaRPr lang="it-IT" altLang="it-IT" sz="1800" b="1" dirty="0">
              <a:solidFill>
                <a:schemeClr val="tx1"/>
              </a:solidFill>
              <a:latin typeface="Century Gothic" panose="020B0502020202020204" pitchFamily="34" charset="0"/>
              <a:cs typeface="Arial" panose="020B0604020202020204" pitchFamily="34" charset="0"/>
            </a:endParaRPr>
          </a:p>
        </p:txBody>
      </p:sp>
      <p:sp>
        <p:nvSpPr>
          <p:cNvPr id="147462" name="Text Box 6" descr="75%">
            <a:extLst>
              <a:ext uri="{FF2B5EF4-FFF2-40B4-BE49-F238E27FC236}">
                <a16:creationId xmlns:a16="http://schemas.microsoft.com/office/drawing/2014/main" id="{645ADFFE-AA31-BE43-AC5A-DB9EC47C296D}"/>
              </a:ext>
            </a:extLst>
          </p:cNvPr>
          <p:cNvSpPr txBox="1">
            <a:spLocks noChangeArrowheads="1"/>
          </p:cNvSpPr>
          <p:nvPr/>
        </p:nvSpPr>
        <p:spPr bwMode="auto">
          <a:xfrm>
            <a:off x="2482850" y="3141663"/>
            <a:ext cx="2159000" cy="1079500"/>
          </a:xfrm>
          <a:prstGeom prst="rect">
            <a:avLst/>
          </a:prstGeom>
          <a:blipFill dpi="0" rotWithShape="0">
            <a:blip r:embed="rId2"/>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9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a:p>
            <a:pPr algn="ctr" defTabSz="914400" eaLnBrk="1" hangingPunct="1">
              <a:lnSpc>
                <a:spcPct val="9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Investimenti finanziari</a:t>
            </a:r>
          </a:p>
          <a:p>
            <a:pPr algn="ctr" defTabSz="914400" eaLnBrk="1" hangingPunct="1">
              <a:lnSpc>
                <a:spcPct val="9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p:txBody>
      </p:sp>
      <p:sp>
        <p:nvSpPr>
          <p:cNvPr id="147463" name="Text Box 7" descr="75%">
            <a:extLst>
              <a:ext uri="{FF2B5EF4-FFF2-40B4-BE49-F238E27FC236}">
                <a16:creationId xmlns:a16="http://schemas.microsoft.com/office/drawing/2014/main" id="{0914F2CE-4618-B349-81A0-E51854CD7BE2}"/>
              </a:ext>
            </a:extLst>
          </p:cNvPr>
          <p:cNvSpPr txBox="1">
            <a:spLocks noChangeArrowheads="1"/>
          </p:cNvSpPr>
          <p:nvPr/>
        </p:nvSpPr>
        <p:spPr bwMode="auto">
          <a:xfrm>
            <a:off x="4860925" y="2133600"/>
            <a:ext cx="2159000" cy="2060575"/>
          </a:xfrm>
          <a:prstGeom prst="rect">
            <a:avLst/>
          </a:prstGeom>
          <a:blipFill dpi="0" rotWithShape="0">
            <a:blip r:embed="rId2"/>
            <a:srcRect/>
            <a:tile tx="0" ty="0" sx="100000" sy="100000" flip="none" algn="tl"/>
          </a:blipFill>
          <a:ln w="9525">
            <a:solidFill>
              <a:schemeClr val="accent2"/>
            </a:solidFill>
            <a:miter lim="800000"/>
            <a:headEnd/>
            <a:tailEnd/>
          </a:ln>
        </p:spPr>
        <p:txBody>
          <a:bodyPr lIns="80147" tIns="40074" rIns="80147" bIns="40074">
            <a:spAutoFit/>
          </a:bodyPr>
          <a:lstStyle>
            <a:lvl1pPr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defTabSz="914400" eaLnBrk="1" hangingPunct="1">
              <a:lnSpc>
                <a:spcPct val="8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a:p>
            <a:pPr algn="ctr" defTabSz="914400" eaLnBrk="1" hangingPunct="1">
              <a:lnSpc>
                <a:spcPct val="8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Debiti </a:t>
            </a: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Finanziari </a:t>
            </a: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(a breve e</a:t>
            </a:r>
          </a:p>
          <a:p>
            <a:pPr algn="ctr" defTabSz="914400" eaLnBrk="1" hangingPunct="1">
              <a:lnSpc>
                <a:spcPct val="80000"/>
              </a:lnSpc>
              <a:buClrTx/>
              <a:buSzTx/>
              <a:buFontTx/>
              <a:buNone/>
            </a:pPr>
            <a:r>
              <a:rPr lang="it-IT" altLang="it-IT" sz="1800" b="1">
                <a:solidFill>
                  <a:srgbClr val="993300"/>
                </a:solidFill>
                <a:latin typeface="Century Gothic" panose="020B0502020202020204" pitchFamily="34" charset="0"/>
                <a:cs typeface="Arial" panose="020B0604020202020204" pitchFamily="34" charset="0"/>
              </a:rPr>
              <a:t>a medio-lungo term.)</a:t>
            </a:r>
          </a:p>
          <a:p>
            <a:pPr algn="ctr" defTabSz="914400" eaLnBrk="1" hangingPunct="1">
              <a:lnSpc>
                <a:spcPct val="8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a:p>
            <a:pPr algn="ctr" defTabSz="914400" eaLnBrk="1" hangingPunct="1">
              <a:lnSpc>
                <a:spcPct val="80000"/>
              </a:lnSpc>
              <a:buClrTx/>
              <a:buSzTx/>
              <a:buFontTx/>
              <a:buNone/>
            </a:pPr>
            <a:endParaRPr lang="it-IT" altLang="it-IT" sz="1800" b="1">
              <a:solidFill>
                <a:srgbClr val="993300"/>
              </a:solidFill>
              <a:latin typeface="Century Gothic" panose="020B0502020202020204" pitchFamily="34" charset="0"/>
              <a:cs typeface="Arial" panose="020B0604020202020204" pitchFamily="34" charset="0"/>
            </a:endParaRPr>
          </a:p>
        </p:txBody>
      </p:sp>
      <p:sp>
        <p:nvSpPr>
          <p:cNvPr id="147464" name="Text Box 8">
            <a:extLst>
              <a:ext uri="{FF2B5EF4-FFF2-40B4-BE49-F238E27FC236}">
                <a16:creationId xmlns:a16="http://schemas.microsoft.com/office/drawing/2014/main" id="{83521D33-BB4F-DE45-A4CF-4967B5F6B959}"/>
              </a:ext>
            </a:extLst>
          </p:cNvPr>
          <p:cNvSpPr txBox="1">
            <a:spLocks noChangeArrowheads="1"/>
          </p:cNvSpPr>
          <p:nvPr/>
        </p:nvSpPr>
        <p:spPr bwMode="auto">
          <a:xfrm>
            <a:off x="179388" y="4414838"/>
            <a:ext cx="8713787"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just" eaLnBrk="1" hangingPunct="1">
              <a:lnSpc>
                <a:spcPct val="73000"/>
              </a:lnSpc>
              <a:spcBef>
                <a:spcPct val="50000"/>
              </a:spcBef>
              <a:buFont typeface="Arial" panose="020B0604020202020204" pitchFamily="34" charset="0"/>
              <a:buNone/>
            </a:pPr>
            <a:r>
              <a:rPr lang="it-IT" altLang="it-IT" sz="1800">
                <a:solidFill>
                  <a:schemeClr val="tx1"/>
                </a:solidFill>
                <a:latin typeface="Century Gothic" panose="020B0502020202020204" pitchFamily="34" charset="0"/>
              </a:rPr>
              <a:t>Vantaggi:</a:t>
            </a:r>
          </a:p>
          <a:p>
            <a:pPr algn="just" eaLnBrk="1" hangingPunct="1">
              <a:lnSpc>
                <a:spcPct val="73000"/>
              </a:lnSpc>
              <a:spcBef>
                <a:spcPct val="50000"/>
              </a:spcBef>
              <a:buFont typeface="Arial" panose="020B0604020202020204" pitchFamily="34" charset="0"/>
              <a:buAutoNum type="arabicParenR"/>
            </a:pPr>
            <a:r>
              <a:rPr lang="it-IT" altLang="it-IT" sz="1800">
                <a:solidFill>
                  <a:schemeClr val="tx1"/>
                </a:solidFill>
                <a:latin typeface="Century Gothic" panose="020B0502020202020204" pitchFamily="34" charset="0"/>
              </a:rPr>
              <a:t>I debiti finanziari  sarebbero espressivi in modo più diretto dell’effettiva esposizione debitoria dell’impresa (caso di più c/c dell’azienda con saldi attivi e passivi)</a:t>
            </a:r>
          </a:p>
          <a:p>
            <a:pPr algn="just" eaLnBrk="1" hangingPunct="1">
              <a:lnSpc>
                <a:spcPct val="73000"/>
              </a:lnSpc>
              <a:spcBef>
                <a:spcPct val="50000"/>
              </a:spcBef>
              <a:buFont typeface="Arial" panose="020B0604020202020204" pitchFamily="34" charset="0"/>
              <a:buAutoNum type="arabicParenR"/>
            </a:pPr>
            <a:r>
              <a:rPr lang="it-IT" altLang="it-IT" sz="1800">
                <a:solidFill>
                  <a:schemeClr val="tx1"/>
                </a:solidFill>
                <a:latin typeface="Century Gothic" panose="020B0502020202020204" pitchFamily="34" charset="0"/>
              </a:rPr>
              <a:t>Gli investimenti finanziari sarebbero depurati di quei valori privi di natura strategica (nel caso i “cash equivalents”)</a:t>
            </a:r>
          </a:p>
        </p:txBody>
      </p:sp>
      <p:sp>
        <p:nvSpPr>
          <p:cNvPr id="14" name="Rettangolo 13">
            <a:extLst>
              <a:ext uri="{FF2B5EF4-FFF2-40B4-BE49-F238E27FC236}">
                <a16:creationId xmlns:a16="http://schemas.microsoft.com/office/drawing/2014/main" id="{2051EDA3-C131-F143-AE5D-CB171A5E4F43}"/>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5" name="Segnaposto numero diapositiva 3">
            <a:extLst>
              <a:ext uri="{FF2B5EF4-FFF2-40B4-BE49-F238E27FC236}">
                <a16:creationId xmlns:a16="http://schemas.microsoft.com/office/drawing/2014/main" id="{6C888CB7-E721-574F-8D3C-EBF049C02B8E}"/>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157</a:t>
            </a:fld>
            <a:endParaRPr lang="it-IT" sz="1100" dirty="0">
              <a:solidFill>
                <a:schemeClr val="bg1"/>
              </a:solidFill>
              <a:latin typeface="Century Gothic" panose="020B0502020202020204" pitchFamily="34" charset="0"/>
            </a:endParaRPr>
          </a:p>
        </p:txBody>
      </p:sp>
      <p:sp>
        <p:nvSpPr>
          <p:cNvPr id="16" name="Rettangolo 15">
            <a:extLst>
              <a:ext uri="{FF2B5EF4-FFF2-40B4-BE49-F238E27FC236}">
                <a16:creationId xmlns:a16="http://schemas.microsoft.com/office/drawing/2014/main" id="{D0CAA759-8B93-CB41-88BA-5EB6E0170C69}"/>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I DEBITI FINANZIARI NETTI</a:t>
            </a:r>
          </a:p>
        </p:txBody>
      </p:sp>
    </p:spTree>
    <p:extLst>
      <p:ext uri="{BB962C8B-B14F-4D97-AF65-F5344CB8AC3E}">
        <p14:creationId xmlns:p14="http://schemas.microsoft.com/office/powerpoint/2010/main" val="1879974111"/>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47459"/>
                                        </p:tgtEl>
                                        <p:attrNameLst>
                                          <p:attrName>style.visibility</p:attrName>
                                        </p:attrNameLst>
                                      </p:cBhvr>
                                      <p:to>
                                        <p:strVal val="visible"/>
                                      </p:to>
                                    </p:set>
                                    <p:animEffect transition="in" filter="dissolve">
                                      <p:cBhvr>
                                        <p:cTn id="7" dur="500"/>
                                        <p:tgtEl>
                                          <p:spTgt spid="1474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47461"/>
                                        </p:tgtEl>
                                        <p:attrNameLst>
                                          <p:attrName>style.visibility</p:attrName>
                                        </p:attrNameLst>
                                      </p:cBhvr>
                                      <p:to>
                                        <p:strVal val="visible"/>
                                      </p:to>
                                    </p:set>
                                    <p:animEffect transition="in" filter="dissolve">
                                      <p:cBhvr>
                                        <p:cTn id="12" dur="500"/>
                                        <p:tgtEl>
                                          <p:spTgt spid="147461"/>
                                        </p:tgtEl>
                                      </p:cBhvr>
                                    </p:animEffect>
                                  </p:childTnLst>
                                </p:cTn>
                              </p:par>
                              <p:par>
                                <p:cTn id="13" presetID="9" presetClass="entr" presetSubtype="0" fill="hold" grpId="0" nodeType="withEffect">
                                  <p:stCondLst>
                                    <p:cond delay="0"/>
                                  </p:stCondLst>
                                  <p:childTnLst>
                                    <p:set>
                                      <p:cBhvr>
                                        <p:cTn id="14" dur="1" fill="hold">
                                          <p:stCondLst>
                                            <p:cond delay="0"/>
                                          </p:stCondLst>
                                        </p:cTn>
                                        <p:tgtEl>
                                          <p:spTgt spid="147462"/>
                                        </p:tgtEl>
                                        <p:attrNameLst>
                                          <p:attrName>style.visibility</p:attrName>
                                        </p:attrNameLst>
                                      </p:cBhvr>
                                      <p:to>
                                        <p:strVal val="visible"/>
                                      </p:to>
                                    </p:set>
                                    <p:animEffect transition="in" filter="dissolve">
                                      <p:cBhvr>
                                        <p:cTn id="15" dur="500"/>
                                        <p:tgtEl>
                                          <p:spTgt spid="147462"/>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47463"/>
                                        </p:tgtEl>
                                        <p:attrNameLst>
                                          <p:attrName>style.visibility</p:attrName>
                                        </p:attrNameLst>
                                      </p:cBhvr>
                                      <p:to>
                                        <p:strVal val="visible"/>
                                      </p:to>
                                    </p:set>
                                    <p:animEffect transition="in" filter="dissolve">
                                      <p:cBhvr>
                                        <p:cTn id="18" dur="500"/>
                                        <p:tgtEl>
                                          <p:spTgt spid="147463"/>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9" presetClass="entr" presetSubtype="0" fill="hold" grpId="0" nodeType="clickEffect">
                                  <p:stCondLst>
                                    <p:cond delay="0"/>
                                  </p:stCondLst>
                                  <p:childTnLst>
                                    <p:set>
                                      <p:cBhvr>
                                        <p:cTn id="22" dur="1" fill="hold">
                                          <p:stCondLst>
                                            <p:cond delay="0"/>
                                          </p:stCondLst>
                                        </p:cTn>
                                        <p:tgtEl>
                                          <p:spTgt spid="147464"/>
                                        </p:tgtEl>
                                        <p:attrNameLst>
                                          <p:attrName>style.visibility</p:attrName>
                                        </p:attrNameLst>
                                      </p:cBhvr>
                                      <p:to>
                                        <p:strVal val="visible"/>
                                      </p:to>
                                    </p:set>
                                    <p:animEffect transition="in" filter="dissolve">
                                      <p:cBhvr>
                                        <p:cTn id="23" dur="500"/>
                                        <p:tgtEl>
                                          <p:spTgt spid="1474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459" grpId="0"/>
      <p:bldP spid="147461" grpId="0" animBg="1"/>
      <p:bldP spid="147462" grpId="0" animBg="1"/>
      <p:bldP spid="147463" grpId="0" animBg="1"/>
      <p:bldP spid="147464" grpId="0"/>
    </p:bld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sellaDiTesto 7">
            <a:extLst>
              <a:ext uri="{FF2B5EF4-FFF2-40B4-BE49-F238E27FC236}">
                <a16:creationId xmlns:a16="http://schemas.microsoft.com/office/drawing/2014/main" id="{F1558EFA-E4C5-5144-A51F-5D175FB49089}"/>
              </a:ext>
            </a:extLst>
          </p:cNvPr>
          <p:cNvSpPr txBox="1"/>
          <p:nvPr/>
        </p:nvSpPr>
        <p:spPr>
          <a:xfrm>
            <a:off x="472331" y="1439056"/>
            <a:ext cx="8225763" cy="4257206"/>
          </a:xfrm>
          <a:prstGeom prst="rect">
            <a:avLst/>
          </a:prstGeom>
          <a:gradFill>
            <a:gsLst>
              <a:gs pos="0">
                <a:srgbClr val="EDEDED"/>
              </a:gs>
              <a:gs pos="64999">
                <a:srgbClr val="D0D0D0"/>
              </a:gs>
              <a:gs pos="100000">
                <a:srgbClr val="BCBCBC"/>
              </a:gs>
            </a:gsLst>
            <a:lin ang="5400000" scaled="1"/>
          </a:gradFill>
          <a:ln>
            <a:solidFill>
              <a:schemeClr val="accent2"/>
            </a:solidFill>
          </a:ln>
        </p:spPr>
        <p:txBody>
          <a:bodyPr wrap="square" rtlCol="0">
            <a:spAutoFit/>
          </a:bodyPr>
          <a:lstStyle/>
          <a:p>
            <a:endParaRPr lang="it-IT" dirty="0"/>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98094"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818752" y="2997643"/>
            <a:ext cx="7199313" cy="1077844"/>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indent="0"/>
            <a:r>
              <a:rPr lang="it-IT" altLang="it-IT" sz="3200" b="1" dirty="0">
                <a:solidFill>
                  <a:schemeClr val="tx1">
                    <a:lumMod val="75000"/>
                    <a:lumOff val="25000"/>
                  </a:schemeClr>
                </a:solidFill>
                <a:effectLst>
                  <a:outerShdw blurRad="50800" dist="76200" dir="2160000" algn="ctr" rotWithShape="0">
                    <a:srgbClr val="000000">
                      <a:alpha val="43137"/>
                    </a:srgbClr>
                  </a:outerShdw>
                </a:effectLst>
                <a:latin typeface="Century Gothic" panose="020B0502020202020204" pitchFamily="34" charset="0"/>
                <a:cs typeface="Arial" panose="020B0604020202020204" pitchFamily="34" charset="0"/>
              </a:rPr>
              <a:t>3.2 LA PREVISIONE DELLA CRISI TRAMITE INDICATORI DI BILANCIO</a:t>
            </a:r>
          </a:p>
        </p:txBody>
      </p:sp>
    </p:spTree>
    <p:extLst>
      <p:ext uri="{BB962C8B-B14F-4D97-AF65-F5344CB8AC3E}">
        <p14:creationId xmlns:p14="http://schemas.microsoft.com/office/powerpoint/2010/main" val="249859067"/>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AutoShape 2">
            <a:extLst>
              <a:ext uri="{FF2B5EF4-FFF2-40B4-BE49-F238E27FC236}">
                <a16:creationId xmlns:a16="http://schemas.microsoft.com/office/drawing/2014/main" id="{23E05859-680E-6A41-921B-B03A17A067A4}"/>
              </a:ext>
            </a:extLst>
          </p:cNvPr>
          <p:cNvSpPr>
            <a:spLocks noChangeArrowheads="1"/>
          </p:cNvSpPr>
          <p:nvPr/>
        </p:nvSpPr>
        <p:spPr bwMode="auto">
          <a:xfrm>
            <a:off x="323850" y="3500438"/>
            <a:ext cx="2376488" cy="647700"/>
          </a:xfrm>
          <a:prstGeom prst="homePlate">
            <a:avLst>
              <a:gd name="adj" fmla="val 91728"/>
            </a:avLst>
          </a:prstGeom>
          <a:solidFill>
            <a:srgbClr val="FFFFCC"/>
          </a:solidFill>
          <a:ln w="9525">
            <a:solidFill>
              <a:schemeClr val="tx1"/>
            </a:solidFill>
            <a:miter lim="800000"/>
            <a:headEnd/>
            <a:tailEnd/>
          </a:ln>
        </p:spPr>
        <p:txBody>
          <a:bodyPr wrap="none" anchor="ctr"/>
          <a:lstStyle/>
          <a:p>
            <a:endParaRPr lang="it-IT" altLang="it-IT"/>
          </a:p>
        </p:txBody>
      </p:sp>
      <p:sp>
        <p:nvSpPr>
          <p:cNvPr id="134147" name="AutoShape 3">
            <a:extLst>
              <a:ext uri="{FF2B5EF4-FFF2-40B4-BE49-F238E27FC236}">
                <a16:creationId xmlns:a16="http://schemas.microsoft.com/office/drawing/2014/main" id="{DC0495AF-811E-124A-871B-3E10710A386C}"/>
              </a:ext>
            </a:extLst>
          </p:cNvPr>
          <p:cNvSpPr>
            <a:spLocks noChangeArrowheads="1"/>
          </p:cNvSpPr>
          <p:nvPr/>
        </p:nvSpPr>
        <p:spPr bwMode="auto">
          <a:xfrm>
            <a:off x="323850" y="2133600"/>
            <a:ext cx="2376488" cy="647700"/>
          </a:xfrm>
          <a:prstGeom prst="homePlate">
            <a:avLst>
              <a:gd name="adj" fmla="val 91728"/>
            </a:avLst>
          </a:prstGeom>
          <a:solidFill>
            <a:srgbClr val="FFFFCC"/>
          </a:solidFill>
          <a:ln w="9525">
            <a:solidFill>
              <a:schemeClr val="tx1"/>
            </a:solidFill>
            <a:miter lim="800000"/>
            <a:headEnd/>
            <a:tailEnd/>
          </a:ln>
        </p:spPr>
        <p:txBody>
          <a:bodyPr wrap="none" anchor="ctr"/>
          <a:lstStyle/>
          <a:p>
            <a:endParaRPr lang="it-IT" altLang="it-IT"/>
          </a:p>
        </p:txBody>
      </p:sp>
      <p:sp>
        <p:nvSpPr>
          <p:cNvPr id="134148" name="AutoShape 4">
            <a:extLst>
              <a:ext uri="{FF2B5EF4-FFF2-40B4-BE49-F238E27FC236}">
                <a16:creationId xmlns:a16="http://schemas.microsoft.com/office/drawing/2014/main" id="{BD8A419E-16DE-794D-9A8A-0E5FD264C71A}"/>
              </a:ext>
            </a:extLst>
          </p:cNvPr>
          <p:cNvSpPr>
            <a:spLocks noChangeArrowheads="1"/>
          </p:cNvSpPr>
          <p:nvPr/>
        </p:nvSpPr>
        <p:spPr bwMode="auto">
          <a:xfrm>
            <a:off x="323850" y="1052513"/>
            <a:ext cx="2376488" cy="647700"/>
          </a:xfrm>
          <a:prstGeom prst="homePlate">
            <a:avLst>
              <a:gd name="adj" fmla="val 91728"/>
            </a:avLst>
          </a:prstGeom>
          <a:solidFill>
            <a:srgbClr val="FFFFCC"/>
          </a:solidFill>
          <a:ln w="9525">
            <a:solidFill>
              <a:schemeClr val="tx1"/>
            </a:solidFill>
            <a:miter lim="800000"/>
            <a:headEnd/>
            <a:tailEnd/>
          </a:ln>
        </p:spPr>
        <p:txBody>
          <a:bodyPr wrap="none" anchor="ctr"/>
          <a:lstStyle/>
          <a:p>
            <a:endParaRPr lang="it-IT" altLang="it-IT"/>
          </a:p>
        </p:txBody>
      </p:sp>
      <p:sp>
        <p:nvSpPr>
          <p:cNvPr id="134150" name="Text Box 7">
            <a:extLst>
              <a:ext uri="{FF2B5EF4-FFF2-40B4-BE49-F238E27FC236}">
                <a16:creationId xmlns:a16="http://schemas.microsoft.com/office/drawing/2014/main" id="{4B053945-D5B5-3842-BD54-C7D4C605804D}"/>
              </a:ext>
            </a:extLst>
          </p:cNvPr>
          <p:cNvSpPr txBox="1">
            <a:spLocks noChangeArrowheads="1"/>
          </p:cNvSpPr>
          <p:nvPr/>
        </p:nvSpPr>
        <p:spPr bwMode="auto">
          <a:xfrm>
            <a:off x="2843213" y="2133600"/>
            <a:ext cx="5832475" cy="793750"/>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just" hangingPunct="1">
              <a:lnSpc>
                <a:spcPct val="70000"/>
              </a:lnSpc>
              <a:spcBef>
                <a:spcPct val="50000"/>
              </a:spcBef>
              <a:buClrTx/>
              <a:buSzTx/>
              <a:buFontTx/>
              <a:buNone/>
            </a:pPr>
            <a:r>
              <a:rPr lang="it-IT" altLang="it-IT" sz="1600">
                <a:solidFill>
                  <a:schemeClr val="tx1"/>
                </a:solidFill>
                <a:latin typeface="Book Antiqua" panose="02040602050305030304" pitchFamily="18" charset="0"/>
                <a:cs typeface="Arial" panose="020B0604020202020204" pitchFamily="34" charset="0"/>
              </a:rPr>
              <a:t>I modelli di previsione si basano sulla cosiddetta “</a:t>
            </a:r>
            <a:r>
              <a:rPr lang="it-IT" altLang="ja-JP" sz="1600">
                <a:solidFill>
                  <a:srgbClr val="993300"/>
                </a:solidFill>
                <a:latin typeface="Book Antiqua" panose="02040602050305030304" pitchFamily="18" charset="0"/>
                <a:cs typeface="Arial" panose="020B0604020202020204" pitchFamily="34" charset="0"/>
              </a:rPr>
              <a:t>analisi discriminante</a:t>
            </a:r>
            <a:r>
              <a:rPr lang="it-IT" altLang="it-IT" sz="1600">
                <a:solidFill>
                  <a:schemeClr val="tx1"/>
                </a:solidFill>
                <a:latin typeface="Book Antiqua" panose="02040602050305030304" pitchFamily="18" charset="0"/>
                <a:cs typeface="Arial" panose="020B0604020202020204" pitchFamily="34" charset="0"/>
              </a:rPr>
              <a:t>”</a:t>
            </a:r>
            <a:r>
              <a:rPr lang="it-IT" altLang="ja-JP" sz="1600">
                <a:solidFill>
                  <a:schemeClr val="tx1"/>
                </a:solidFill>
                <a:latin typeface="Book Antiqua" panose="02040602050305030304" pitchFamily="18" charset="0"/>
                <a:cs typeface="Arial" panose="020B0604020202020204" pitchFamily="34" charset="0"/>
              </a:rPr>
              <a:t>, secondo cui il quoziente ponderato, assumendo un dato valore, andrebbe a </a:t>
            </a:r>
            <a:r>
              <a:rPr lang="it-IT" altLang="it-IT" sz="1600">
                <a:solidFill>
                  <a:schemeClr val="tx1"/>
                </a:solidFill>
                <a:latin typeface="Book Antiqua" panose="02040602050305030304" pitchFamily="18" charset="0"/>
                <a:cs typeface="Arial" panose="020B0604020202020204" pitchFamily="34" charset="0"/>
              </a:rPr>
              <a:t>“</a:t>
            </a:r>
            <a:r>
              <a:rPr lang="it-IT" altLang="ja-JP" sz="1600">
                <a:solidFill>
                  <a:schemeClr val="tx1"/>
                </a:solidFill>
                <a:latin typeface="Book Antiqua" panose="02040602050305030304" pitchFamily="18" charset="0"/>
                <a:cs typeface="Arial" panose="020B0604020202020204" pitchFamily="34" charset="0"/>
              </a:rPr>
              <a:t>discriminare</a:t>
            </a:r>
            <a:r>
              <a:rPr lang="it-IT" altLang="it-IT" sz="1600">
                <a:solidFill>
                  <a:schemeClr val="tx1"/>
                </a:solidFill>
                <a:latin typeface="Book Antiqua" panose="02040602050305030304" pitchFamily="18" charset="0"/>
                <a:cs typeface="Arial" panose="020B0604020202020204" pitchFamily="34" charset="0"/>
              </a:rPr>
              <a:t>”</a:t>
            </a:r>
            <a:r>
              <a:rPr lang="it-IT" altLang="ja-JP" sz="1600">
                <a:solidFill>
                  <a:schemeClr val="tx1"/>
                </a:solidFill>
                <a:latin typeface="Book Antiqua" panose="02040602050305030304" pitchFamily="18" charset="0"/>
                <a:cs typeface="Arial" panose="020B0604020202020204" pitchFamily="34" charset="0"/>
              </a:rPr>
              <a:t> tra aziende sane e quelle in pericolo</a:t>
            </a:r>
            <a:endParaRPr lang="it-IT" altLang="it-IT" sz="1600">
              <a:solidFill>
                <a:schemeClr val="tx1"/>
              </a:solidFill>
              <a:latin typeface="Book Antiqua" panose="02040602050305030304" pitchFamily="18" charset="0"/>
              <a:cs typeface="Arial" panose="020B0604020202020204" pitchFamily="34" charset="0"/>
            </a:endParaRPr>
          </a:p>
        </p:txBody>
      </p:sp>
      <p:sp>
        <p:nvSpPr>
          <p:cNvPr id="134151" name="Text Box 8">
            <a:extLst>
              <a:ext uri="{FF2B5EF4-FFF2-40B4-BE49-F238E27FC236}">
                <a16:creationId xmlns:a16="http://schemas.microsoft.com/office/drawing/2014/main" id="{D387472C-C17C-9346-A3C8-1398E5FB7CA7}"/>
              </a:ext>
            </a:extLst>
          </p:cNvPr>
          <p:cNvSpPr txBox="1">
            <a:spLocks noChangeArrowheads="1"/>
          </p:cNvSpPr>
          <p:nvPr/>
        </p:nvSpPr>
        <p:spPr bwMode="auto">
          <a:xfrm>
            <a:off x="395288" y="2276475"/>
            <a:ext cx="208756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hangingPunct="1">
              <a:lnSpc>
                <a:spcPct val="100000"/>
              </a:lnSpc>
              <a:spcBef>
                <a:spcPct val="50000"/>
              </a:spcBef>
              <a:buClrTx/>
              <a:buSzTx/>
              <a:buFontTx/>
              <a:buNone/>
            </a:pPr>
            <a:r>
              <a:rPr lang="it-IT" altLang="it-IT">
                <a:solidFill>
                  <a:schemeClr val="tx1"/>
                </a:solidFill>
                <a:latin typeface="Book Antiqua" panose="02040602050305030304" pitchFamily="18" charset="0"/>
                <a:cs typeface="Arial" panose="020B0604020202020204" pitchFamily="34" charset="0"/>
              </a:rPr>
              <a:t>FONDAMENTO</a:t>
            </a:r>
          </a:p>
        </p:txBody>
      </p:sp>
      <p:sp>
        <p:nvSpPr>
          <p:cNvPr id="134152" name="Text Box 9">
            <a:extLst>
              <a:ext uri="{FF2B5EF4-FFF2-40B4-BE49-F238E27FC236}">
                <a16:creationId xmlns:a16="http://schemas.microsoft.com/office/drawing/2014/main" id="{0C31F7EC-22CC-E84A-AF4C-1909228D4B5E}"/>
              </a:ext>
            </a:extLst>
          </p:cNvPr>
          <p:cNvSpPr txBox="1">
            <a:spLocks noChangeArrowheads="1"/>
          </p:cNvSpPr>
          <p:nvPr/>
        </p:nvSpPr>
        <p:spPr bwMode="auto">
          <a:xfrm>
            <a:off x="323850" y="3644900"/>
            <a:ext cx="208756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hangingPunct="1">
              <a:lnSpc>
                <a:spcPct val="100000"/>
              </a:lnSpc>
              <a:spcBef>
                <a:spcPct val="50000"/>
              </a:spcBef>
              <a:buClrTx/>
              <a:buSzTx/>
              <a:buFontTx/>
              <a:buNone/>
            </a:pPr>
            <a:r>
              <a:rPr lang="it-IT" altLang="it-IT">
                <a:solidFill>
                  <a:schemeClr val="tx1"/>
                </a:solidFill>
                <a:latin typeface="Book Antiqua" panose="02040602050305030304" pitchFamily="18" charset="0"/>
                <a:cs typeface="Arial" panose="020B0604020202020204" pitchFamily="34" charset="0"/>
              </a:rPr>
              <a:t>PRESUPPOSTI</a:t>
            </a:r>
          </a:p>
        </p:txBody>
      </p:sp>
      <p:sp>
        <p:nvSpPr>
          <p:cNvPr id="134153" name="Text Box 10">
            <a:extLst>
              <a:ext uri="{FF2B5EF4-FFF2-40B4-BE49-F238E27FC236}">
                <a16:creationId xmlns:a16="http://schemas.microsoft.com/office/drawing/2014/main" id="{B9CFB83F-985E-FE49-95DA-1658B1EAEF3E}"/>
              </a:ext>
            </a:extLst>
          </p:cNvPr>
          <p:cNvSpPr txBox="1">
            <a:spLocks noChangeArrowheads="1"/>
          </p:cNvSpPr>
          <p:nvPr/>
        </p:nvSpPr>
        <p:spPr bwMode="auto">
          <a:xfrm>
            <a:off x="323850" y="1190625"/>
            <a:ext cx="24479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hangingPunct="1">
              <a:lnSpc>
                <a:spcPct val="100000"/>
              </a:lnSpc>
              <a:spcBef>
                <a:spcPct val="50000"/>
              </a:spcBef>
              <a:buClrTx/>
              <a:buSzTx/>
              <a:buFontTx/>
              <a:buNone/>
            </a:pPr>
            <a:r>
              <a:rPr lang="it-IT" altLang="it-IT">
                <a:solidFill>
                  <a:schemeClr val="tx1"/>
                </a:solidFill>
                <a:latin typeface="Book Antiqua" panose="02040602050305030304" pitchFamily="18" charset="0"/>
                <a:cs typeface="Arial" panose="020B0604020202020204" pitchFamily="34" charset="0"/>
              </a:rPr>
              <a:t>CARATTERISTICA</a:t>
            </a:r>
          </a:p>
        </p:txBody>
      </p:sp>
      <p:sp>
        <p:nvSpPr>
          <p:cNvPr id="134154" name="Text Box 11">
            <a:extLst>
              <a:ext uri="{FF2B5EF4-FFF2-40B4-BE49-F238E27FC236}">
                <a16:creationId xmlns:a16="http://schemas.microsoft.com/office/drawing/2014/main" id="{9707DBCC-3BC2-CA46-B9A9-F10683FD169E}"/>
              </a:ext>
            </a:extLst>
          </p:cNvPr>
          <p:cNvSpPr txBox="1">
            <a:spLocks noChangeArrowheads="1"/>
          </p:cNvSpPr>
          <p:nvPr/>
        </p:nvSpPr>
        <p:spPr bwMode="auto">
          <a:xfrm>
            <a:off x="2843213" y="836613"/>
            <a:ext cx="5832475" cy="1085850"/>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just" hangingPunct="1">
              <a:lnSpc>
                <a:spcPct val="80000"/>
              </a:lnSpc>
              <a:spcBef>
                <a:spcPct val="50000"/>
              </a:spcBef>
              <a:buClrTx/>
              <a:buSzTx/>
              <a:buFontTx/>
              <a:buNone/>
            </a:pPr>
            <a:r>
              <a:rPr lang="it-IT" altLang="it-IT" sz="1600">
                <a:solidFill>
                  <a:schemeClr val="tx1"/>
                </a:solidFill>
                <a:latin typeface="Book Antiqua" panose="02040602050305030304" pitchFamily="18" charset="0"/>
                <a:cs typeface="Arial" panose="020B0604020202020204" pitchFamily="34" charset="0"/>
              </a:rPr>
              <a:t>Vanno a scegliere un </a:t>
            </a:r>
            <a:r>
              <a:rPr lang="it-IT" altLang="it-IT" sz="1600">
                <a:solidFill>
                  <a:srgbClr val="993300"/>
                </a:solidFill>
                <a:latin typeface="Book Antiqua" panose="02040602050305030304" pitchFamily="18" charset="0"/>
                <a:cs typeface="Arial" panose="020B0604020202020204" pitchFamily="34" charset="0"/>
              </a:rPr>
              <a:t>sistema</a:t>
            </a:r>
            <a:r>
              <a:rPr lang="it-IT" altLang="it-IT" sz="1600">
                <a:solidFill>
                  <a:schemeClr val="tx1"/>
                </a:solidFill>
                <a:latin typeface="Book Antiqua" panose="02040602050305030304" pitchFamily="18" charset="0"/>
                <a:cs typeface="Arial" panose="020B0604020202020204" pitchFamily="34" charset="0"/>
              </a:rPr>
              <a:t> di indici capaci di rappresentare gli aspetti più rilevanti della gestione, capaci di </a:t>
            </a:r>
            <a:r>
              <a:rPr lang="it-IT" altLang="it-IT" sz="1600">
                <a:solidFill>
                  <a:srgbClr val="993300"/>
                </a:solidFill>
                <a:latin typeface="Book Antiqua" panose="02040602050305030304" pitchFamily="18" charset="0"/>
                <a:cs typeface="Arial" panose="020B0604020202020204" pitchFamily="34" charset="0"/>
              </a:rPr>
              <a:t>segnalare</a:t>
            </a:r>
            <a:r>
              <a:rPr lang="it-IT" altLang="it-IT" sz="1600">
                <a:solidFill>
                  <a:schemeClr val="tx1"/>
                </a:solidFill>
                <a:latin typeface="Book Antiqua" panose="02040602050305030304" pitchFamily="18" charset="0"/>
                <a:cs typeface="Arial" panose="020B0604020202020204" pitchFamily="34" charset="0"/>
              </a:rPr>
              <a:t> in modo tempestivo eventuali </a:t>
            </a:r>
            <a:r>
              <a:rPr lang="it-IT" altLang="it-IT" sz="1600">
                <a:solidFill>
                  <a:srgbClr val="993300"/>
                </a:solidFill>
                <a:latin typeface="Book Antiqua" panose="02040602050305030304" pitchFamily="18" charset="0"/>
                <a:cs typeface="Arial" panose="020B0604020202020204" pitchFamily="34" charset="0"/>
              </a:rPr>
              <a:t>anomalie</a:t>
            </a:r>
            <a:r>
              <a:rPr lang="it-IT" altLang="it-IT" sz="1600">
                <a:solidFill>
                  <a:schemeClr val="tx1"/>
                </a:solidFill>
                <a:latin typeface="Book Antiqua" panose="02040602050305030304" pitchFamily="18" charset="0"/>
                <a:cs typeface="Arial" panose="020B0604020202020204" pitchFamily="34" charset="0"/>
              </a:rPr>
              <a:t> di comportamento dell’azienda, trovandone una sintesi in un </a:t>
            </a:r>
            <a:r>
              <a:rPr lang="it-IT" altLang="it-IT" sz="1600" b="1">
                <a:solidFill>
                  <a:srgbClr val="993300"/>
                </a:solidFill>
                <a:latin typeface="Book Antiqua" panose="02040602050305030304" pitchFamily="18" charset="0"/>
                <a:cs typeface="Arial" panose="020B0604020202020204" pitchFamily="34" charset="0"/>
              </a:rPr>
              <a:t>quoziente ponderato</a:t>
            </a:r>
            <a:r>
              <a:rPr lang="it-IT" altLang="it-IT" sz="1600">
                <a:solidFill>
                  <a:schemeClr val="tx1"/>
                </a:solidFill>
                <a:latin typeface="Book Antiqua" panose="02040602050305030304" pitchFamily="18" charset="0"/>
                <a:cs typeface="Arial" panose="020B0604020202020204" pitchFamily="34" charset="0"/>
              </a:rPr>
              <a:t>.</a:t>
            </a:r>
          </a:p>
        </p:txBody>
      </p:sp>
      <p:sp>
        <p:nvSpPr>
          <p:cNvPr id="134155" name="Text Box 12">
            <a:extLst>
              <a:ext uri="{FF2B5EF4-FFF2-40B4-BE49-F238E27FC236}">
                <a16:creationId xmlns:a16="http://schemas.microsoft.com/office/drawing/2014/main" id="{0C38C50D-7B7D-124A-88D6-AC87AAEE2E86}"/>
              </a:ext>
            </a:extLst>
          </p:cNvPr>
          <p:cNvSpPr txBox="1">
            <a:spLocks noChangeArrowheads="1"/>
          </p:cNvSpPr>
          <p:nvPr/>
        </p:nvSpPr>
        <p:spPr bwMode="auto">
          <a:xfrm>
            <a:off x="2843213" y="2997200"/>
            <a:ext cx="5832475" cy="1922463"/>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marL="179388" indent="-179388" eaLnBrk="0">
              <a:defRPr sz="2400">
                <a:solidFill>
                  <a:schemeClr val="bg1"/>
                </a:solidFill>
                <a:latin typeface="Arial" panose="020B0604020202020204" pitchFamily="34" charset="0"/>
                <a:ea typeface="ＭＳ Ｐゴシック" panose="020B0600070205080204" pitchFamily="34" charset="-128"/>
              </a:defRPr>
            </a:lvl1pPr>
            <a:lvl2pPr eaLnBrk="0">
              <a:defRPr sz="2400">
                <a:solidFill>
                  <a:schemeClr val="bg1"/>
                </a:solidFill>
                <a:latin typeface="Arial" panose="020B0604020202020204" pitchFamily="34" charset="0"/>
                <a:ea typeface="ＭＳ Ｐゴシック" panose="020B0600070205080204" pitchFamily="34" charset="-128"/>
              </a:defRPr>
            </a:lvl2pPr>
            <a:lvl3pPr eaLnBrk="0">
              <a:defRPr sz="2400">
                <a:solidFill>
                  <a:schemeClr val="bg1"/>
                </a:solidFill>
                <a:latin typeface="Arial" panose="020B0604020202020204" pitchFamily="34" charset="0"/>
                <a:ea typeface="ＭＳ Ｐゴシック" panose="020B0600070205080204" pitchFamily="34" charset="-128"/>
              </a:defRPr>
            </a:lvl3pPr>
            <a:lvl4pPr eaLnBrk="0">
              <a:defRPr sz="2400">
                <a:solidFill>
                  <a:schemeClr val="bg1"/>
                </a:solidFill>
                <a:latin typeface="Arial" panose="020B0604020202020204" pitchFamily="34" charset="0"/>
                <a:ea typeface="ＭＳ Ｐゴシック" panose="020B0600070205080204" pitchFamily="34" charset="-128"/>
              </a:defRPr>
            </a:lvl4pPr>
            <a:lvl5pPr eaLnBrk="0">
              <a:defRPr sz="2400">
                <a:solidFill>
                  <a:schemeClr val="bg1"/>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9pPr>
          </a:lstStyle>
          <a:p>
            <a:pPr algn="just" eaLnBrk="1" hangingPunct="1">
              <a:lnSpc>
                <a:spcPct val="80000"/>
              </a:lnSpc>
              <a:spcBef>
                <a:spcPct val="50000"/>
              </a:spcBef>
              <a:buClrTx/>
              <a:buSzTx/>
              <a:buFontTx/>
              <a:buChar char="•"/>
            </a:pPr>
            <a:r>
              <a:rPr lang="it-IT" altLang="it-IT" sz="1600">
                <a:solidFill>
                  <a:schemeClr val="tx1"/>
                </a:solidFill>
                <a:latin typeface="Book Antiqua" panose="02040602050305030304" pitchFamily="18" charset="0"/>
                <a:cs typeface="Arial" panose="020B0604020202020204" pitchFamily="34" charset="0"/>
              </a:rPr>
              <a:t>Impiego dell’analisi di bilancio ai fini previsionali</a:t>
            </a:r>
          </a:p>
          <a:p>
            <a:pPr algn="just" eaLnBrk="1" hangingPunct="1">
              <a:lnSpc>
                <a:spcPct val="80000"/>
              </a:lnSpc>
              <a:spcBef>
                <a:spcPct val="50000"/>
              </a:spcBef>
              <a:buClrTx/>
              <a:buSzTx/>
              <a:buFontTx/>
              <a:buChar char="•"/>
            </a:pPr>
            <a:r>
              <a:rPr lang="it-IT" altLang="it-IT" sz="1600">
                <a:solidFill>
                  <a:schemeClr val="tx1"/>
                </a:solidFill>
                <a:latin typeface="Book Antiqua" panose="02040602050305030304" pitchFamily="18" charset="0"/>
                <a:cs typeface="Arial" panose="020B0604020202020204" pitchFamily="34" charset="0"/>
              </a:rPr>
              <a:t>Collegamento dell’analisi discriminante ad un valido modello stocastico (tenendo conto delle variazioni, causali e non, delle variabili di input, tali modelli forniscono risultati in termini di probabilità)</a:t>
            </a:r>
          </a:p>
          <a:p>
            <a:pPr algn="just" eaLnBrk="1" hangingPunct="1">
              <a:lnSpc>
                <a:spcPct val="80000"/>
              </a:lnSpc>
              <a:spcBef>
                <a:spcPct val="50000"/>
              </a:spcBef>
              <a:buClrTx/>
              <a:buSzTx/>
              <a:buFontTx/>
              <a:buChar char="•"/>
            </a:pPr>
            <a:r>
              <a:rPr lang="it-IT" altLang="it-IT" sz="1600">
                <a:solidFill>
                  <a:schemeClr val="tx1"/>
                </a:solidFill>
                <a:latin typeface="Book Antiqua" panose="02040602050305030304" pitchFamily="18" charset="0"/>
                <a:cs typeface="Arial" panose="020B0604020202020204" pitchFamily="34" charset="0"/>
              </a:rPr>
              <a:t>Maggiore indicatività dei risultati derivanti dalla “messa a sistema” delle informazioni gestite dal modello rispetto alla capacità segnaletica dei singoli indicatori utilizzati</a:t>
            </a:r>
          </a:p>
        </p:txBody>
      </p:sp>
      <p:cxnSp>
        <p:nvCxnSpPr>
          <p:cNvPr id="134156" name="AutoShape 13">
            <a:extLst>
              <a:ext uri="{FF2B5EF4-FFF2-40B4-BE49-F238E27FC236}">
                <a16:creationId xmlns:a16="http://schemas.microsoft.com/office/drawing/2014/main" id="{E59AAF9C-61AB-6740-9FFC-008CF9CFA379}"/>
              </a:ext>
            </a:extLst>
          </p:cNvPr>
          <p:cNvCxnSpPr>
            <a:cxnSpLocks noChangeShapeType="1"/>
            <a:stCxn id="134148" idx="2"/>
            <a:endCxn id="134147" idx="0"/>
          </p:cNvCxnSpPr>
          <p:nvPr/>
        </p:nvCxnSpPr>
        <p:spPr bwMode="auto">
          <a:xfrm>
            <a:off x="1214438" y="1700213"/>
            <a:ext cx="0" cy="433387"/>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cxnSp>
        <p:nvCxnSpPr>
          <p:cNvPr id="134157" name="AutoShape 14">
            <a:extLst>
              <a:ext uri="{FF2B5EF4-FFF2-40B4-BE49-F238E27FC236}">
                <a16:creationId xmlns:a16="http://schemas.microsoft.com/office/drawing/2014/main" id="{37CA3196-B77B-B04E-9A89-520F10FD7900}"/>
              </a:ext>
            </a:extLst>
          </p:cNvPr>
          <p:cNvCxnSpPr>
            <a:cxnSpLocks noChangeShapeType="1"/>
            <a:stCxn id="134147" idx="2"/>
            <a:endCxn id="134146" idx="0"/>
          </p:cNvCxnSpPr>
          <p:nvPr/>
        </p:nvCxnSpPr>
        <p:spPr bwMode="auto">
          <a:xfrm>
            <a:off x="1214438" y="2781300"/>
            <a:ext cx="0" cy="719138"/>
          </a:xfrm>
          <a:prstGeom prst="straightConnector1">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cxnSp>
      <p:sp>
        <p:nvSpPr>
          <p:cNvPr id="134160" name="Text Box 7">
            <a:extLst>
              <a:ext uri="{FF2B5EF4-FFF2-40B4-BE49-F238E27FC236}">
                <a16:creationId xmlns:a16="http://schemas.microsoft.com/office/drawing/2014/main" id="{E26ED8E4-7B64-2042-8B2F-0040A7058029}"/>
              </a:ext>
            </a:extLst>
          </p:cNvPr>
          <p:cNvSpPr txBox="1">
            <a:spLocks noChangeArrowheads="1"/>
          </p:cNvSpPr>
          <p:nvPr/>
        </p:nvSpPr>
        <p:spPr bwMode="auto">
          <a:xfrm>
            <a:off x="2843213" y="5013325"/>
            <a:ext cx="5832475" cy="1479550"/>
          </a:xfrm>
          <a:prstGeom prst="rect">
            <a:avLst/>
          </a:prstGeom>
          <a:noFill/>
          <a:ln w="9525">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just" hangingPunct="1">
              <a:lnSpc>
                <a:spcPct val="80000"/>
              </a:lnSpc>
              <a:spcBef>
                <a:spcPct val="50000"/>
              </a:spcBef>
              <a:buClrTx/>
              <a:buSzTx/>
              <a:buFontTx/>
              <a:buNone/>
            </a:pPr>
            <a:r>
              <a:rPr lang="it-IT" altLang="it-IT" sz="1600" dirty="0">
                <a:solidFill>
                  <a:schemeClr val="tx1"/>
                </a:solidFill>
                <a:latin typeface="Book Antiqua" panose="02040602050305030304" pitchFamily="18" charset="0"/>
                <a:cs typeface="Arial" panose="020B0604020202020204" pitchFamily="34" charset="0"/>
              </a:rPr>
              <a:t>Tali modelli normalmente impiegano regressioni statistiche. Selezionando un campione di imprese, suddivise in insolventi (Z</a:t>
            </a:r>
            <a:r>
              <a:rPr lang="it-IT" altLang="it-IT" sz="1600" baseline="-25000" dirty="0">
                <a:solidFill>
                  <a:schemeClr val="tx1"/>
                </a:solidFill>
                <a:latin typeface="Book Antiqua" panose="02040602050305030304" pitchFamily="18" charset="0"/>
                <a:cs typeface="Arial" panose="020B0604020202020204" pitchFamily="34" charset="0"/>
              </a:rPr>
              <a:t>i</a:t>
            </a:r>
            <a:r>
              <a:rPr lang="it-IT" altLang="it-IT" sz="1600" dirty="0">
                <a:solidFill>
                  <a:schemeClr val="tx1"/>
                </a:solidFill>
                <a:latin typeface="Book Antiqua" panose="02040602050305030304" pitchFamily="18" charset="0"/>
                <a:cs typeface="Arial" panose="020B0604020202020204" pitchFamily="34" charset="0"/>
              </a:rPr>
              <a:t>=1) ed in grado di onorare le obbligazioni assunte (Z</a:t>
            </a:r>
            <a:r>
              <a:rPr lang="it-IT" altLang="it-IT" sz="1600" baseline="-25000" dirty="0">
                <a:solidFill>
                  <a:schemeClr val="tx1"/>
                </a:solidFill>
                <a:latin typeface="Book Antiqua" panose="02040602050305030304" pitchFamily="18" charset="0"/>
                <a:cs typeface="Arial" panose="020B0604020202020204" pitchFamily="34" charset="0"/>
              </a:rPr>
              <a:t>i</a:t>
            </a:r>
            <a:r>
              <a:rPr lang="it-IT" altLang="it-IT" sz="1600" dirty="0">
                <a:solidFill>
                  <a:schemeClr val="tx1"/>
                </a:solidFill>
                <a:latin typeface="Book Antiqua" panose="02040602050305030304" pitchFamily="18" charset="0"/>
                <a:cs typeface="Arial" panose="020B0604020202020204" pitchFamily="34" charset="0"/>
              </a:rPr>
              <a:t>=0), e selezionando una serie di variabili economico-finanziarie, queste sono impiegate come variabili indipendenti di una regressione lineare in cui la variabile dipendente è </a:t>
            </a:r>
            <a:r>
              <a:rPr lang="it-IT" altLang="it-IT" sz="1600" dirty="0" err="1">
                <a:solidFill>
                  <a:schemeClr val="tx1"/>
                </a:solidFill>
                <a:latin typeface="Book Antiqua" panose="02040602050305030304" pitchFamily="18" charset="0"/>
                <a:cs typeface="Arial" panose="020B0604020202020204" pitchFamily="34" charset="0"/>
              </a:rPr>
              <a:t>Z</a:t>
            </a:r>
            <a:r>
              <a:rPr lang="it-IT" altLang="it-IT" sz="1600" dirty="0">
                <a:solidFill>
                  <a:schemeClr val="tx1"/>
                </a:solidFill>
                <a:latin typeface="Book Antiqua" panose="02040602050305030304" pitchFamily="18" charset="0"/>
                <a:cs typeface="Arial" panose="020B0604020202020204" pitchFamily="34" charset="0"/>
              </a:rPr>
              <a:t>, che può variare da 0 a 1.</a:t>
            </a:r>
          </a:p>
        </p:txBody>
      </p:sp>
      <p:sp>
        <p:nvSpPr>
          <p:cNvPr id="134161" name="AutoShape 2">
            <a:extLst>
              <a:ext uri="{FF2B5EF4-FFF2-40B4-BE49-F238E27FC236}">
                <a16:creationId xmlns:a16="http://schemas.microsoft.com/office/drawing/2014/main" id="{DEF6BDEF-A5DC-EF47-B4D0-340B424AE139}"/>
              </a:ext>
            </a:extLst>
          </p:cNvPr>
          <p:cNvSpPr>
            <a:spLocks noChangeArrowheads="1"/>
          </p:cNvSpPr>
          <p:nvPr/>
        </p:nvSpPr>
        <p:spPr bwMode="auto">
          <a:xfrm>
            <a:off x="323850" y="5373688"/>
            <a:ext cx="2376488" cy="647700"/>
          </a:xfrm>
          <a:prstGeom prst="homePlate">
            <a:avLst>
              <a:gd name="adj" fmla="val 91728"/>
            </a:avLst>
          </a:prstGeom>
          <a:solidFill>
            <a:srgbClr val="FFFFCC"/>
          </a:solidFill>
          <a:ln w="9525">
            <a:solidFill>
              <a:schemeClr val="tx1"/>
            </a:solidFill>
            <a:miter lim="800000"/>
            <a:headEnd/>
            <a:tailEnd/>
          </a:ln>
        </p:spPr>
        <p:txBody>
          <a:bodyPr wrap="none" anchor="ctr"/>
          <a:lstStyle/>
          <a:p>
            <a:endParaRPr lang="it-IT" altLang="it-IT"/>
          </a:p>
        </p:txBody>
      </p:sp>
      <p:sp>
        <p:nvSpPr>
          <p:cNvPr id="134162" name="Text Box 9">
            <a:extLst>
              <a:ext uri="{FF2B5EF4-FFF2-40B4-BE49-F238E27FC236}">
                <a16:creationId xmlns:a16="http://schemas.microsoft.com/office/drawing/2014/main" id="{5CE1E889-F2D8-D749-BE8C-E1E9EAD67E87}"/>
              </a:ext>
            </a:extLst>
          </p:cNvPr>
          <p:cNvSpPr txBox="1">
            <a:spLocks noChangeArrowheads="1"/>
          </p:cNvSpPr>
          <p:nvPr/>
        </p:nvSpPr>
        <p:spPr bwMode="auto">
          <a:xfrm>
            <a:off x="323850" y="5518150"/>
            <a:ext cx="20875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hangingPunct="1">
              <a:lnSpc>
                <a:spcPct val="100000"/>
              </a:lnSpc>
              <a:spcBef>
                <a:spcPct val="50000"/>
              </a:spcBef>
              <a:buClrTx/>
              <a:buSzTx/>
              <a:buFontTx/>
              <a:buNone/>
            </a:pPr>
            <a:r>
              <a:rPr lang="it-IT" altLang="it-IT" sz="1600" dirty="0">
                <a:solidFill>
                  <a:schemeClr val="tx1"/>
                </a:solidFill>
                <a:latin typeface="Book Antiqua" panose="02040602050305030304" pitchFamily="18" charset="0"/>
                <a:cs typeface="Arial" panose="020B0604020202020204" pitchFamily="34" charset="0"/>
              </a:rPr>
              <a:t>FUNZIONAMENTO</a:t>
            </a:r>
          </a:p>
        </p:txBody>
      </p:sp>
      <p:sp>
        <p:nvSpPr>
          <p:cNvPr id="21" name="Rettangolo 20">
            <a:extLst>
              <a:ext uri="{FF2B5EF4-FFF2-40B4-BE49-F238E27FC236}">
                <a16:creationId xmlns:a16="http://schemas.microsoft.com/office/drawing/2014/main" id="{7454F5C0-4555-5945-B6A7-5D40141C2BF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spc="-70" dirty="0">
                <a:solidFill>
                  <a:srgbClr val="002060"/>
                </a:solidFill>
                <a:latin typeface="Century Gothic" panose="020B0502020202020204" pitchFamily="34" charset="0"/>
              </a:rPr>
              <a:t>CRISI D’IMPRESA: INTRODUZIONE ai modelli di previsione basati su regressioni</a:t>
            </a:r>
          </a:p>
        </p:txBody>
      </p:sp>
      <p:sp>
        <p:nvSpPr>
          <p:cNvPr id="22" name="Rettangolo 21">
            <a:extLst>
              <a:ext uri="{FF2B5EF4-FFF2-40B4-BE49-F238E27FC236}">
                <a16:creationId xmlns:a16="http://schemas.microsoft.com/office/drawing/2014/main" id="{6CB28944-1BAE-C746-98E0-4108F689ABFB}"/>
              </a:ext>
            </a:extLst>
          </p:cNvPr>
          <p:cNvSpPr/>
          <p:nvPr/>
        </p:nvSpPr>
        <p:spPr>
          <a:xfrm>
            <a:off x="8623005" y="7782"/>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3" name="Segnaposto numero diapositiva 3">
            <a:extLst>
              <a:ext uri="{FF2B5EF4-FFF2-40B4-BE49-F238E27FC236}">
                <a16:creationId xmlns:a16="http://schemas.microsoft.com/office/drawing/2014/main" id="{F8A23F08-6BF6-EB46-B146-9451FAB77EBF}"/>
              </a:ext>
            </a:extLst>
          </p:cNvPr>
          <p:cNvSpPr>
            <a:spLocks noGrp="1"/>
          </p:cNvSpPr>
          <p:nvPr>
            <p:ph type="sldNum" sz="quarter" idx="12"/>
          </p:nvPr>
        </p:nvSpPr>
        <p:spPr>
          <a:xfrm>
            <a:off x="8698094"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159</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915183613"/>
      </p:ext>
    </p:extLst>
  </p:cSld>
  <p:clrMapOvr>
    <a:masterClrMapping/>
  </p:clrMapOvr>
  <p:transition>
    <p:strips dir="ld"/>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80" name="Text Box 4">
            <a:extLst>
              <a:ext uri="{FF2B5EF4-FFF2-40B4-BE49-F238E27FC236}">
                <a16:creationId xmlns:a16="http://schemas.microsoft.com/office/drawing/2014/main" id="{6CA68262-D753-EA41-9D92-34314971A85E}"/>
              </a:ext>
            </a:extLst>
          </p:cNvPr>
          <p:cNvSpPr txBox="1">
            <a:spLocks noChangeArrowheads="1"/>
          </p:cNvSpPr>
          <p:nvPr/>
        </p:nvSpPr>
        <p:spPr bwMode="auto">
          <a:xfrm>
            <a:off x="323850" y="1052513"/>
            <a:ext cx="8351838"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hangingPunct="1">
              <a:lnSpc>
                <a:spcPct val="100000"/>
              </a:lnSpc>
              <a:spcBef>
                <a:spcPct val="50000"/>
              </a:spcBef>
              <a:buClrTx/>
              <a:buSzTx/>
              <a:buFontTx/>
              <a:buNone/>
            </a:pPr>
            <a:r>
              <a:rPr lang="it-IT" altLang="it-IT">
                <a:solidFill>
                  <a:schemeClr val="tx1"/>
                </a:solidFill>
                <a:latin typeface="Book Antiqua" panose="02040602050305030304" pitchFamily="18" charset="0"/>
                <a:cs typeface="Arial" panose="020B0604020202020204" pitchFamily="34" charset="0"/>
              </a:rPr>
              <a:t>Rappresentano una particolare applicazione dei “quozienti ponderati” nell’analisi di bilancio, secondo cui agli effetti del complesso giudizio che si vuol assumere</a:t>
            </a:r>
            <a:r>
              <a:rPr lang="it-IT" altLang="it-IT">
                <a:solidFill>
                  <a:srgbClr val="898989"/>
                </a:solidFill>
                <a:latin typeface="Book Antiqua" panose="02040602050305030304" pitchFamily="18" charset="0"/>
                <a:cs typeface="Arial" panose="020B0604020202020204" pitchFamily="34" charset="0"/>
              </a:rPr>
              <a:t> </a:t>
            </a:r>
            <a:r>
              <a:rPr lang="it-IT" altLang="it-IT">
                <a:solidFill>
                  <a:schemeClr val="tx1"/>
                </a:solidFill>
                <a:latin typeface="Book Antiqua" panose="02040602050305030304" pitchFamily="18" charset="0"/>
                <a:cs typeface="Arial" panose="020B0604020202020204" pitchFamily="34" charset="0"/>
              </a:rPr>
              <a:t>vengono considerati i valori di una serie di quozienti giudicati fondamentali, secondo la seguente espressione:</a:t>
            </a:r>
          </a:p>
        </p:txBody>
      </p:sp>
      <p:grpSp>
        <p:nvGrpSpPr>
          <p:cNvPr id="2" name="Group 5">
            <a:extLst>
              <a:ext uri="{FF2B5EF4-FFF2-40B4-BE49-F238E27FC236}">
                <a16:creationId xmlns:a16="http://schemas.microsoft.com/office/drawing/2014/main" id="{674FB8DE-FFD2-824E-943D-E75F46056FCC}"/>
              </a:ext>
            </a:extLst>
          </p:cNvPr>
          <p:cNvGrpSpPr>
            <a:grpSpLocks/>
          </p:cNvGrpSpPr>
          <p:nvPr/>
        </p:nvGrpSpPr>
        <p:grpSpPr bwMode="auto">
          <a:xfrm>
            <a:off x="1979613" y="2276475"/>
            <a:ext cx="5473700" cy="909638"/>
            <a:chOff x="1247" y="1587"/>
            <a:chExt cx="3448" cy="573"/>
          </a:xfrm>
        </p:grpSpPr>
        <p:sp>
          <p:nvSpPr>
            <p:cNvPr id="135185" name="Text Box 6">
              <a:extLst>
                <a:ext uri="{FF2B5EF4-FFF2-40B4-BE49-F238E27FC236}">
                  <a16:creationId xmlns:a16="http://schemas.microsoft.com/office/drawing/2014/main" id="{B8D3FCAE-A2C4-2945-ABBC-1F6B29171BBD}"/>
                </a:ext>
              </a:extLst>
            </p:cNvPr>
            <p:cNvSpPr txBox="1">
              <a:spLocks noChangeArrowheads="1"/>
            </p:cNvSpPr>
            <p:nvPr/>
          </p:nvSpPr>
          <p:spPr bwMode="auto">
            <a:xfrm>
              <a:off x="1247" y="1587"/>
              <a:ext cx="3448" cy="573"/>
            </a:xfrm>
            <a:prstGeom prst="rect">
              <a:avLst/>
            </a:prstGeom>
            <a:solidFill>
              <a:srgbClr val="FFFFCC"/>
            </a:solidFill>
            <a:ln w="9525">
              <a:solidFill>
                <a:schemeClr val="tx1"/>
              </a:solidFill>
              <a:miter lim="800000"/>
              <a:headEnd/>
              <a:tailEnd/>
            </a:ln>
          </p:spPr>
          <p:txBody>
            <a:bodyPr>
              <a:spAutoFit/>
            </a:bodyPr>
            <a:lstStyle/>
            <a:p>
              <a:pPr algn="ctr" hangingPunct="1">
                <a:lnSpc>
                  <a:spcPct val="100000"/>
                </a:lnSpc>
                <a:buClrTx/>
                <a:buSzTx/>
                <a:buFontTx/>
                <a:buNone/>
              </a:pPr>
              <a:endParaRPr lang="it-IT" altLang="it-IT" sz="2000">
                <a:solidFill>
                  <a:schemeClr val="tx1"/>
                </a:solidFill>
                <a:latin typeface="Book Antiqua" panose="02040602050305030304" pitchFamily="18" charset="0"/>
                <a:cs typeface="Arial" panose="020B0604020202020204" pitchFamily="34" charset="0"/>
              </a:endParaRPr>
            </a:p>
            <a:p>
              <a:pPr algn="ctr" hangingPunct="1">
                <a:lnSpc>
                  <a:spcPct val="100000"/>
                </a:lnSpc>
                <a:buClrTx/>
                <a:buSzTx/>
                <a:buFontTx/>
                <a:buNone/>
              </a:pPr>
              <a:r>
                <a:rPr lang="it-IT" altLang="it-IT" sz="2000">
                  <a:solidFill>
                    <a:schemeClr val="tx1"/>
                  </a:solidFill>
                  <a:latin typeface="Book Antiqua" panose="02040602050305030304" pitchFamily="18" charset="0"/>
                  <a:cs typeface="Arial" panose="020B0604020202020204" pitchFamily="34" charset="0"/>
                </a:rPr>
                <a:t>Q = p</a:t>
              </a:r>
              <a:r>
                <a:rPr lang="it-IT" altLang="it-IT" sz="2000" baseline="-25000">
                  <a:solidFill>
                    <a:schemeClr val="tx1"/>
                  </a:solidFill>
                  <a:latin typeface="Book Antiqua" panose="02040602050305030304" pitchFamily="18" charset="0"/>
                  <a:cs typeface="Arial" panose="020B0604020202020204" pitchFamily="34" charset="0"/>
                </a:rPr>
                <a:t>1</a:t>
              </a:r>
              <a:r>
                <a:rPr lang="it-IT" altLang="it-IT" sz="2000">
                  <a:solidFill>
                    <a:schemeClr val="tx1"/>
                  </a:solidFill>
                  <a:latin typeface="Book Antiqua" panose="02040602050305030304" pitchFamily="18" charset="0"/>
                  <a:cs typeface="Arial" panose="020B0604020202020204" pitchFamily="34" charset="0"/>
                </a:rPr>
                <a:t>       + p</a:t>
              </a:r>
              <a:r>
                <a:rPr lang="it-IT" altLang="it-IT" sz="2000" baseline="-25000">
                  <a:solidFill>
                    <a:schemeClr val="tx1"/>
                  </a:solidFill>
                  <a:latin typeface="Book Antiqua" panose="02040602050305030304" pitchFamily="18" charset="0"/>
                  <a:cs typeface="Arial" panose="020B0604020202020204" pitchFamily="34" charset="0"/>
                </a:rPr>
                <a:t>2          </a:t>
              </a:r>
              <a:r>
                <a:rPr lang="it-IT" altLang="it-IT" sz="2000">
                  <a:solidFill>
                    <a:schemeClr val="tx1"/>
                  </a:solidFill>
                  <a:latin typeface="Book Antiqua" panose="02040602050305030304" pitchFamily="18" charset="0"/>
                  <a:cs typeface="Arial" panose="020B0604020202020204" pitchFamily="34" charset="0"/>
                </a:rPr>
                <a:t> + p</a:t>
              </a:r>
              <a:r>
                <a:rPr lang="it-IT" altLang="it-IT" sz="2000" baseline="-25000">
                  <a:solidFill>
                    <a:schemeClr val="tx1"/>
                  </a:solidFill>
                  <a:latin typeface="Book Antiqua" panose="02040602050305030304" pitchFamily="18" charset="0"/>
                  <a:cs typeface="Arial" panose="020B0604020202020204" pitchFamily="34" charset="0"/>
                </a:rPr>
                <a:t>3            </a:t>
              </a:r>
              <a:r>
                <a:rPr lang="it-IT" altLang="it-IT" sz="2000">
                  <a:solidFill>
                    <a:schemeClr val="tx1"/>
                  </a:solidFill>
                  <a:latin typeface="Book Antiqua" panose="02040602050305030304" pitchFamily="18" charset="0"/>
                  <a:cs typeface="Arial" panose="020B0604020202020204" pitchFamily="34" charset="0"/>
                </a:rPr>
                <a:t> + … +p</a:t>
              </a:r>
              <a:r>
                <a:rPr lang="it-IT" altLang="it-IT" sz="2000" baseline="-25000">
                  <a:solidFill>
                    <a:schemeClr val="tx1"/>
                  </a:solidFill>
                  <a:latin typeface="Book Antiqua" panose="02040602050305030304" pitchFamily="18" charset="0"/>
                  <a:cs typeface="Arial" panose="020B0604020202020204" pitchFamily="34" charset="0"/>
                </a:rPr>
                <a:t>n</a:t>
              </a:r>
            </a:p>
            <a:p>
              <a:pPr algn="ctr" hangingPunct="1">
                <a:lnSpc>
                  <a:spcPct val="100000"/>
                </a:lnSpc>
                <a:buClrTx/>
                <a:buSzTx/>
                <a:buFontTx/>
                <a:buNone/>
              </a:pPr>
              <a:endParaRPr lang="it-IT" altLang="it-IT" sz="2000" baseline="-25000">
                <a:solidFill>
                  <a:schemeClr val="tx1"/>
                </a:solidFill>
                <a:latin typeface="Book Antiqua" panose="02040602050305030304" pitchFamily="18" charset="0"/>
                <a:cs typeface="Arial" panose="020B0604020202020204" pitchFamily="34" charset="0"/>
              </a:endParaRPr>
            </a:p>
          </p:txBody>
        </p:sp>
        <p:grpSp>
          <p:nvGrpSpPr>
            <p:cNvPr id="135186" name="Group 7">
              <a:extLst>
                <a:ext uri="{FF2B5EF4-FFF2-40B4-BE49-F238E27FC236}">
                  <a16:creationId xmlns:a16="http://schemas.microsoft.com/office/drawing/2014/main" id="{C0BF8CCF-4D06-664D-AF97-6393E38354A2}"/>
                </a:ext>
              </a:extLst>
            </p:cNvPr>
            <p:cNvGrpSpPr>
              <a:grpSpLocks/>
            </p:cNvGrpSpPr>
            <p:nvPr/>
          </p:nvGrpSpPr>
          <p:grpSpPr bwMode="auto">
            <a:xfrm>
              <a:off x="2064" y="1706"/>
              <a:ext cx="363" cy="442"/>
              <a:chOff x="2109" y="1616"/>
              <a:chExt cx="363" cy="442"/>
            </a:xfrm>
          </p:grpSpPr>
          <p:sp>
            <p:nvSpPr>
              <p:cNvPr id="135196" name="Text Box 8">
                <a:extLst>
                  <a:ext uri="{FF2B5EF4-FFF2-40B4-BE49-F238E27FC236}">
                    <a16:creationId xmlns:a16="http://schemas.microsoft.com/office/drawing/2014/main" id="{DE537F7A-ECFA-7E48-8C5A-D1D1E0123238}"/>
                  </a:ext>
                </a:extLst>
              </p:cNvPr>
              <p:cNvSpPr txBox="1">
                <a:spLocks noChangeArrowheads="1"/>
              </p:cNvSpPr>
              <p:nvPr/>
            </p:nvSpPr>
            <p:spPr bwMode="auto">
              <a:xfrm>
                <a:off x="2109" y="1616"/>
                <a:ext cx="363"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hangingPunct="1">
                  <a:lnSpc>
                    <a:spcPct val="100000"/>
                  </a:lnSpc>
                  <a:buClrTx/>
                  <a:buSzTx/>
                  <a:buFontTx/>
                  <a:buNone/>
                </a:pPr>
                <a:r>
                  <a:rPr lang="it-IT" altLang="it-IT" sz="2000">
                    <a:solidFill>
                      <a:schemeClr val="tx1"/>
                    </a:solidFill>
                    <a:latin typeface="Book Antiqua" panose="02040602050305030304" pitchFamily="18" charset="0"/>
                    <a:cs typeface="Arial" panose="020B0604020202020204" pitchFamily="34" charset="0"/>
                  </a:rPr>
                  <a:t>q</a:t>
                </a:r>
                <a:r>
                  <a:rPr lang="it-IT" altLang="it-IT" sz="2000" baseline="-25000">
                    <a:solidFill>
                      <a:schemeClr val="tx1"/>
                    </a:solidFill>
                    <a:latin typeface="Book Antiqua" panose="02040602050305030304" pitchFamily="18" charset="0"/>
                    <a:cs typeface="Arial" panose="020B0604020202020204" pitchFamily="34" charset="0"/>
                  </a:rPr>
                  <a:t>1</a:t>
                </a:r>
              </a:p>
              <a:p>
                <a:pPr algn="r" hangingPunct="1">
                  <a:lnSpc>
                    <a:spcPct val="100000"/>
                  </a:lnSpc>
                  <a:buClrTx/>
                  <a:buSzTx/>
                  <a:buFontTx/>
                  <a:buNone/>
                </a:pPr>
                <a:r>
                  <a:rPr lang="it-IT" altLang="it-IT" sz="2000">
                    <a:solidFill>
                      <a:schemeClr val="tx1"/>
                    </a:solidFill>
                    <a:latin typeface="Book Antiqua" panose="02040602050305030304" pitchFamily="18" charset="0"/>
                    <a:cs typeface="Arial" panose="020B0604020202020204" pitchFamily="34" charset="0"/>
                  </a:rPr>
                  <a:t>s</a:t>
                </a:r>
                <a:r>
                  <a:rPr lang="it-IT" altLang="it-IT" sz="2000" baseline="-25000">
                    <a:solidFill>
                      <a:schemeClr val="tx1"/>
                    </a:solidFill>
                    <a:latin typeface="Book Antiqua" panose="02040602050305030304" pitchFamily="18" charset="0"/>
                    <a:cs typeface="Arial" panose="020B0604020202020204" pitchFamily="34" charset="0"/>
                  </a:rPr>
                  <a:t>1</a:t>
                </a:r>
              </a:p>
            </p:txBody>
          </p:sp>
          <p:sp>
            <p:nvSpPr>
              <p:cNvPr id="135197" name="Line 9">
                <a:extLst>
                  <a:ext uri="{FF2B5EF4-FFF2-40B4-BE49-F238E27FC236}">
                    <a16:creationId xmlns:a16="http://schemas.microsoft.com/office/drawing/2014/main" id="{4168D730-2EB7-5E4F-8F4F-98DBB463F66F}"/>
                  </a:ext>
                </a:extLst>
              </p:cNvPr>
              <p:cNvSpPr>
                <a:spLocks noChangeShapeType="1"/>
              </p:cNvSpPr>
              <p:nvPr/>
            </p:nvSpPr>
            <p:spPr bwMode="auto">
              <a:xfrm>
                <a:off x="2245" y="1842"/>
                <a:ext cx="18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it-IT"/>
              </a:p>
            </p:txBody>
          </p:sp>
        </p:grpSp>
        <p:grpSp>
          <p:nvGrpSpPr>
            <p:cNvPr id="135187" name="Group 10">
              <a:extLst>
                <a:ext uri="{FF2B5EF4-FFF2-40B4-BE49-F238E27FC236}">
                  <a16:creationId xmlns:a16="http://schemas.microsoft.com/office/drawing/2014/main" id="{C4C8AEA5-A617-4249-BF99-BE13330329BF}"/>
                </a:ext>
              </a:extLst>
            </p:cNvPr>
            <p:cNvGrpSpPr>
              <a:grpSpLocks/>
            </p:cNvGrpSpPr>
            <p:nvPr/>
          </p:nvGrpSpPr>
          <p:grpSpPr bwMode="auto">
            <a:xfrm>
              <a:off x="2608" y="1706"/>
              <a:ext cx="408" cy="442"/>
              <a:chOff x="2109" y="1616"/>
              <a:chExt cx="363" cy="442"/>
            </a:xfrm>
          </p:grpSpPr>
          <p:sp>
            <p:nvSpPr>
              <p:cNvPr id="135194" name="Text Box 11">
                <a:extLst>
                  <a:ext uri="{FF2B5EF4-FFF2-40B4-BE49-F238E27FC236}">
                    <a16:creationId xmlns:a16="http://schemas.microsoft.com/office/drawing/2014/main" id="{37DB604F-C256-AF4F-B9AF-E4132FDABADD}"/>
                  </a:ext>
                </a:extLst>
              </p:cNvPr>
              <p:cNvSpPr txBox="1">
                <a:spLocks noChangeArrowheads="1"/>
              </p:cNvSpPr>
              <p:nvPr/>
            </p:nvSpPr>
            <p:spPr bwMode="auto">
              <a:xfrm>
                <a:off x="2109" y="1616"/>
                <a:ext cx="363"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hangingPunct="1">
                  <a:lnSpc>
                    <a:spcPct val="100000"/>
                  </a:lnSpc>
                  <a:buClrTx/>
                  <a:buSzTx/>
                  <a:buFontTx/>
                  <a:buNone/>
                </a:pPr>
                <a:r>
                  <a:rPr lang="it-IT" altLang="it-IT" sz="2000">
                    <a:solidFill>
                      <a:schemeClr val="tx1"/>
                    </a:solidFill>
                    <a:latin typeface="Book Antiqua" panose="02040602050305030304" pitchFamily="18" charset="0"/>
                    <a:cs typeface="Arial" panose="020B0604020202020204" pitchFamily="34" charset="0"/>
                  </a:rPr>
                  <a:t>q</a:t>
                </a:r>
                <a:r>
                  <a:rPr lang="it-IT" altLang="it-IT" sz="2000" baseline="-25000">
                    <a:solidFill>
                      <a:schemeClr val="tx1"/>
                    </a:solidFill>
                    <a:latin typeface="Book Antiqua" panose="02040602050305030304" pitchFamily="18" charset="0"/>
                    <a:cs typeface="Arial" panose="020B0604020202020204" pitchFamily="34" charset="0"/>
                  </a:rPr>
                  <a:t>2</a:t>
                </a:r>
              </a:p>
              <a:p>
                <a:pPr algn="r" hangingPunct="1">
                  <a:lnSpc>
                    <a:spcPct val="100000"/>
                  </a:lnSpc>
                  <a:buClrTx/>
                  <a:buSzTx/>
                  <a:buFontTx/>
                  <a:buNone/>
                </a:pPr>
                <a:r>
                  <a:rPr lang="it-IT" altLang="it-IT" sz="2000">
                    <a:solidFill>
                      <a:schemeClr val="tx1"/>
                    </a:solidFill>
                    <a:latin typeface="Book Antiqua" panose="02040602050305030304" pitchFamily="18" charset="0"/>
                    <a:cs typeface="Arial" panose="020B0604020202020204" pitchFamily="34" charset="0"/>
                  </a:rPr>
                  <a:t>s</a:t>
                </a:r>
                <a:r>
                  <a:rPr lang="it-IT" altLang="it-IT" sz="2000" baseline="-25000">
                    <a:solidFill>
                      <a:schemeClr val="tx1"/>
                    </a:solidFill>
                    <a:latin typeface="Book Antiqua" panose="02040602050305030304" pitchFamily="18" charset="0"/>
                    <a:cs typeface="Arial" panose="020B0604020202020204" pitchFamily="34" charset="0"/>
                  </a:rPr>
                  <a:t>2</a:t>
                </a:r>
              </a:p>
            </p:txBody>
          </p:sp>
          <p:sp>
            <p:nvSpPr>
              <p:cNvPr id="135195" name="Line 12">
                <a:extLst>
                  <a:ext uri="{FF2B5EF4-FFF2-40B4-BE49-F238E27FC236}">
                    <a16:creationId xmlns:a16="http://schemas.microsoft.com/office/drawing/2014/main" id="{A9920CCF-ECFF-7141-91D2-6EFF184DF093}"/>
                  </a:ext>
                </a:extLst>
              </p:cNvPr>
              <p:cNvSpPr>
                <a:spLocks noChangeShapeType="1"/>
              </p:cNvSpPr>
              <p:nvPr/>
            </p:nvSpPr>
            <p:spPr bwMode="auto">
              <a:xfrm>
                <a:off x="2245" y="1842"/>
                <a:ext cx="18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it-IT"/>
              </a:p>
            </p:txBody>
          </p:sp>
        </p:grpSp>
        <p:grpSp>
          <p:nvGrpSpPr>
            <p:cNvPr id="135188" name="Group 13">
              <a:extLst>
                <a:ext uri="{FF2B5EF4-FFF2-40B4-BE49-F238E27FC236}">
                  <a16:creationId xmlns:a16="http://schemas.microsoft.com/office/drawing/2014/main" id="{AC781DAC-9EB8-714C-AF54-711C93FDE950}"/>
                </a:ext>
              </a:extLst>
            </p:cNvPr>
            <p:cNvGrpSpPr>
              <a:grpSpLocks/>
            </p:cNvGrpSpPr>
            <p:nvPr/>
          </p:nvGrpSpPr>
          <p:grpSpPr bwMode="auto">
            <a:xfrm>
              <a:off x="3198" y="1718"/>
              <a:ext cx="408" cy="442"/>
              <a:chOff x="2109" y="1616"/>
              <a:chExt cx="363" cy="442"/>
            </a:xfrm>
          </p:grpSpPr>
          <p:sp>
            <p:nvSpPr>
              <p:cNvPr id="135192" name="Text Box 14">
                <a:extLst>
                  <a:ext uri="{FF2B5EF4-FFF2-40B4-BE49-F238E27FC236}">
                    <a16:creationId xmlns:a16="http://schemas.microsoft.com/office/drawing/2014/main" id="{0EEEC426-B45F-1D4F-A145-C481F0896FAD}"/>
                  </a:ext>
                </a:extLst>
              </p:cNvPr>
              <p:cNvSpPr txBox="1">
                <a:spLocks noChangeArrowheads="1"/>
              </p:cNvSpPr>
              <p:nvPr/>
            </p:nvSpPr>
            <p:spPr bwMode="auto">
              <a:xfrm>
                <a:off x="2109" y="1616"/>
                <a:ext cx="363"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hangingPunct="1">
                  <a:lnSpc>
                    <a:spcPct val="100000"/>
                  </a:lnSpc>
                  <a:buClrTx/>
                  <a:buSzTx/>
                  <a:buFontTx/>
                  <a:buNone/>
                </a:pPr>
                <a:r>
                  <a:rPr lang="it-IT" altLang="it-IT" sz="2000">
                    <a:solidFill>
                      <a:schemeClr val="tx1"/>
                    </a:solidFill>
                    <a:latin typeface="Book Antiqua" panose="02040602050305030304" pitchFamily="18" charset="0"/>
                    <a:cs typeface="Arial" panose="020B0604020202020204" pitchFamily="34" charset="0"/>
                  </a:rPr>
                  <a:t>q</a:t>
                </a:r>
                <a:r>
                  <a:rPr lang="it-IT" altLang="it-IT" sz="2000" baseline="-25000">
                    <a:solidFill>
                      <a:schemeClr val="tx1"/>
                    </a:solidFill>
                    <a:latin typeface="Book Antiqua" panose="02040602050305030304" pitchFamily="18" charset="0"/>
                    <a:cs typeface="Arial" panose="020B0604020202020204" pitchFamily="34" charset="0"/>
                  </a:rPr>
                  <a:t>3</a:t>
                </a:r>
              </a:p>
              <a:p>
                <a:pPr algn="r" hangingPunct="1">
                  <a:lnSpc>
                    <a:spcPct val="100000"/>
                  </a:lnSpc>
                  <a:buClrTx/>
                  <a:buSzTx/>
                  <a:buFontTx/>
                  <a:buNone/>
                </a:pPr>
                <a:r>
                  <a:rPr lang="it-IT" altLang="it-IT" sz="2000">
                    <a:solidFill>
                      <a:schemeClr val="tx1"/>
                    </a:solidFill>
                    <a:latin typeface="Book Antiqua" panose="02040602050305030304" pitchFamily="18" charset="0"/>
                    <a:cs typeface="Arial" panose="020B0604020202020204" pitchFamily="34" charset="0"/>
                  </a:rPr>
                  <a:t>s</a:t>
                </a:r>
                <a:r>
                  <a:rPr lang="it-IT" altLang="it-IT" sz="2000" baseline="-25000">
                    <a:solidFill>
                      <a:schemeClr val="tx1"/>
                    </a:solidFill>
                    <a:latin typeface="Book Antiqua" panose="02040602050305030304" pitchFamily="18" charset="0"/>
                    <a:cs typeface="Arial" panose="020B0604020202020204" pitchFamily="34" charset="0"/>
                  </a:rPr>
                  <a:t>3</a:t>
                </a:r>
              </a:p>
            </p:txBody>
          </p:sp>
          <p:sp>
            <p:nvSpPr>
              <p:cNvPr id="135193" name="Line 15">
                <a:extLst>
                  <a:ext uri="{FF2B5EF4-FFF2-40B4-BE49-F238E27FC236}">
                    <a16:creationId xmlns:a16="http://schemas.microsoft.com/office/drawing/2014/main" id="{841F9E03-27E5-B749-BB74-C32690DB2B49}"/>
                  </a:ext>
                </a:extLst>
              </p:cNvPr>
              <p:cNvSpPr>
                <a:spLocks noChangeShapeType="1"/>
              </p:cNvSpPr>
              <p:nvPr/>
            </p:nvSpPr>
            <p:spPr bwMode="auto">
              <a:xfrm>
                <a:off x="2245" y="1842"/>
                <a:ext cx="18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it-IT"/>
              </a:p>
            </p:txBody>
          </p:sp>
        </p:grpSp>
        <p:grpSp>
          <p:nvGrpSpPr>
            <p:cNvPr id="135189" name="Group 16">
              <a:extLst>
                <a:ext uri="{FF2B5EF4-FFF2-40B4-BE49-F238E27FC236}">
                  <a16:creationId xmlns:a16="http://schemas.microsoft.com/office/drawing/2014/main" id="{ADDA79C2-F583-444B-83F5-86EC4C66B4FB}"/>
                </a:ext>
              </a:extLst>
            </p:cNvPr>
            <p:cNvGrpSpPr>
              <a:grpSpLocks/>
            </p:cNvGrpSpPr>
            <p:nvPr/>
          </p:nvGrpSpPr>
          <p:grpSpPr bwMode="auto">
            <a:xfrm>
              <a:off x="4150" y="1706"/>
              <a:ext cx="408" cy="442"/>
              <a:chOff x="2109" y="1616"/>
              <a:chExt cx="363" cy="442"/>
            </a:xfrm>
          </p:grpSpPr>
          <p:sp>
            <p:nvSpPr>
              <p:cNvPr id="135190" name="Text Box 17">
                <a:extLst>
                  <a:ext uri="{FF2B5EF4-FFF2-40B4-BE49-F238E27FC236}">
                    <a16:creationId xmlns:a16="http://schemas.microsoft.com/office/drawing/2014/main" id="{4055B148-C828-974F-AA0F-FB1832063BFC}"/>
                  </a:ext>
                </a:extLst>
              </p:cNvPr>
              <p:cNvSpPr txBox="1">
                <a:spLocks noChangeArrowheads="1"/>
              </p:cNvSpPr>
              <p:nvPr/>
            </p:nvSpPr>
            <p:spPr bwMode="auto">
              <a:xfrm>
                <a:off x="2109" y="1616"/>
                <a:ext cx="363"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hangingPunct="1">
                  <a:lnSpc>
                    <a:spcPct val="100000"/>
                  </a:lnSpc>
                  <a:buClrTx/>
                  <a:buSzTx/>
                  <a:buFontTx/>
                  <a:buNone/>
                </a:pPr>
                <a:r>
                  <a:rPr lang="it-IT" altLang="it-IT" sz="2000">
                    <a:solidFill>
                      <a:schemeClr val="tx1"/>
                    </a:solidFill>
                    <a:latin typeface="Book Antiqua" panose="02040602050305030304" pitchFamily="18" charset="0"/>
                    <a:cs typeface="Arial" panose="020B0604020202020204" pitchFamily="34" charset="0"/>
                  </a:rPr>
                  <a:t>q</a:t>
                </a:r>
                <a:r>
                  <a:rPr lang="it-IT" altLang="it-IT" sz="2000" baseline="-25000">
                    <a:solidFill>
                      <a:schemeClr val="tx1"/>
                    </a:solidFill>
                    <a:latin typeface="Book Antiqua" panose="02040602050305030304" pitchFamily="18" charset="0"/>
                    <a:cs typeface="Arial" panose="020B0604020202020204" pitchFamily="34" charset="0"/>
                  </a:rPr>
                  <a:t>n</a:t>
                </a:r>
              </a:p>
              <a:p>
                <a:pPr algn="r" hangingPunct="1">
                  <a:lnSpc>
                    <a:spcPct val="100000"/>
                  </a:lnSpc>
                  <a:buClrTx/>
                  <a:buSzTx/>
                  <a:buFontTx/>
                  <a:buNone/>
                </a:pPr>
                <a:r>
                  <a:rPr lang="it-IT" altLang="it-IT" sz="2000">
                    <a:solidFill>
                      <a:schemeClr val="tx1"/>
                    </a:solidFill>
                    <a:latin typeface="Book Antiqua" panose="02040602050305030304" pitchFamily="18" charset="0"/>
                    <a:cs typeface="Arial" panose="020B0604020202020204" pitchFamily="34" charset="0"/>
                  </a:rPr>
                  <a:t>s</a:t>
                </a:r>
                <a:r>
                  <a:rPr lang="it-IT" altLang="it-IT" sz="2000" baseline="-25000">
                    <a:solidFill>
                      <a:schemeClr val="tx1"/>
                    </a:solidFill>
                    <a:latin typeface="Book Antiqua" panose="02040602050305030304" pitchFamily="18" charset="0"/>
                    <a:cs typeface="Arial" panose="020B0604020202020204" pitchFamily="34" charset="0"/>
                  </a:rPr>
                  <a:t>n</a:t>
                </a:r>
              </a:p>
            </p:txBody>
          </p:sp>
          <p:sp>
            <p:nvSpPr>
              <p:cNvPr id="135191" name="Line 18">
                <a:extLst>
                  <a:ext uri="{FF2B5EF4-FFF2-40B4-BE49-F238E27FC236}">
                    <a16:creationId xmlns:a16="http://schemas.microsoft.com/office/drawing/2014/main" id="{3A6172BC-84B5-C145-8393-650D974D038B}"/>
                  </a:ext>
                </a:extLst>
              </p:cNvPr>
              <p:cNvSpPr>
                <a:spLocks noChangeShapeType="1"/>
              </p:cNvSpPr>
              <p:nvPr/>
            </p:nvSpPr>
            <p:spPr bwMode="auto">
              <a:xfrm>
                <a:off x="2245" y="1842"/>
                <a:ext cx="181"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nchor="ctr"/>
              <a:lstStyle/>
              <a:p>
                <a:endParaRPr lang="it-IT"/>
              </a:p>
            </p:txBody>
          </p:sp>
        </p:grpSp>
      </p:grpSp>
      <p:sp>
        <p:nvSpPr>
          <p:cNvPr id="152595" name="Text Box 19">
            <a:extLst>
              <a:ext uri="{FF2B5EF4-FFF2-40B4-BE49-F238E27FC236}">
                <a16:creationId xmlns:a16="http://schemas.microsoft.com/office/drawing/2014/main" id="{449C768E-8DDF-024C-BEA7-FCAF716BD8DC}"/>
              </a:ext>
            </a:extLst>
          </p:cNvPr>
          <p:cNvSpPr txBox="1">
            <a:spLocks noChangeArrowheads="1"/>
          </p:cNvSpPr>
          <p:nvPr/>
        </p:nvSpPr>
        <p:spPr bwMode="auto">
          <a:xfrm>
            <a:off x="395288" y="3068638"/>
            <a:ext cx="4465637" cy="1511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lnSpc>
                <a:spcPct val="100000"/>
              </a:lnSpc>
              <a:spcBef>
                <a:spcPct val="20000"/>
              </a:spcBef>
              <a:buClrTx/>
              <a:buSzTx/>
              <a:buFontTx/>
              <a:buNone/>
            </a:pPr>
            <a:r>
              <a:rPr lang="it-IT" altLang="it-IT" sz="1600">
                <a:solidFill>
                  <a:schemeClr val="tx1"/>
                </a:solidFill>
                <a:latin typeface="Book Antiqua" panose="02040602050305030304" pitchFamily="18" charset="0"/>
                <a:cs typeface="Arial" panose="020B0604020202020204" pitchFamily="34" charset="0"/>
              </a:rPr>
              <a:t>dove:</a:t>
            </a:r>
          </a:p>
          <a:p>
            <a:pPr hangingPunct="1">
              <a:lnSpc>
                <a:spcPct val="100000"/>
              </a:lnSpc>
              <a:spcBef>
                <a:spcPct val="20000"/>
              </a:spcBef>
              <a:buClrTx/>
              <a:buSzTx/>
              <a:buFontTx/>
              <a:buNone/>
            </a:pPr>
            <a:r>
              <a:rPr lang="it-IT" altLang="it-IT" sz="1600">
                <a:solidFill>
                  <a:schemeClr val="tx1"/>
                </a:solidFill>
                <a:latin typeface="Book Antiqua" panose="02040602050305030304" pitchFamily="18" charset="0"/>
                <a:cs typeface="Arial" panose="020B0604020202020204" pitchFamily="34" charset="0"/>
              </a:rPr>
              <a:t>Q = Quoziente ponderato</a:t>
            </a:r>
          </a:p>
          <a:p>
            <a:pPr hangingPunct="1">
              <a:lnSpc>
                <a:spcPct val="100000"/>
              </a:lnSpc>
              <a:spcBef>
                <a:spcPct val="20000"/>
              </a:spcBef>
              <a:buClrTx/>
              <a:buSzTx/>
              <a:buFontTx/>
              <a:buNone/>
            </a:pPr>
            <a:r>
              <a:rPr lang="it-IT" altLang="it-IT" sz="1600">
                <a:solidFill>
                  <a:schemeClr val="tx1"/>
                </a:solidFill>
                <a:latin typeface="Book Antiqua" panose="02040602050305030304" pitchFamily="18" charset="0"/>
                <a:cs typeface="Arial" panose="020B0604020202020204" pitchFamily="34" charset="0"/>
              </a:rPr>
              <a:t>q = Quozienti semplici giudicati fondamentali</a:t>
            </a:r>
          </a:p>
          <a:p>
            <a:pPr hangingPunct="1">
              <a:lnSpc>
                <a:spcPct val="100000"/>
              </a:lnSpc>
              <a:spcBef>
                <a:spcPct val="20000"/>
              </a:spcBef>
              <a:buClrTx/>
              <a:buSzTx/>
              <a:buFontTx/>
              <a:buNone/>
            </a:pPr>
            <a:r>
              <a:rPr lang="it-IT" altLang="it-IT" sz="1600">
                <a:solidFill>
                  <a:schemeClr val="tx1"/>
                </a:solidFill>
                <a:latin typeface="Book Antiqua" panose="02040602050305030304" pitchFamily="18" charset="0"/>
                <a:cs typeface="Arial" panose="020B0604020202020204" pitchFamily="34" charset="0"/>
              </a:rPr>
              <a:t>p = Pesi attribuiti ai quozienti semplici</a:t>
            </a:r>
          </a:p>
          <a:p>
            <a:pPr hangingPunct="1">
              <a:lnSpc>
                <a:spcPct val="100000"/>
              </a:lnSpc>
              <a:spcBef>
                <a:spcPct val="20000"/>
              </a:spcBef>
              <a:buClrTx/>
              <a:buSzTx/>
              <a:buFontTx/>
              <a:buNone/>
            </a:pPr>
            <a:r>
              <a:rPr lang="it-IT" altLang="it-IT" sz="1600">
                <a:solidFill>
                  <a:schemeClr val="tx1"/>
                </a:solidFill>
                <a:latin typeface="Book Antiqua" panose="02040602050305030304" pitchFamily="18" charset="0"/>
                <a:cs typeface="Arial" panose="020B0604020202020204" pitchFamily="34" charset="0"/>
              </a:rPr>
              <a:t>s = Quozienti standard</a:t>
            </a:r>
          </a:p>
        </p:txBody>
      </p:sp>
      <p:sp>
        <p:nvSpPr>
          <p:cNvPr id="152596" name="Rectangle 20">
            <a:extLst>
              <a:ext uri="{FF2B5EF4-FFF2-40B4-BE49-F238E27FC236}">
                <a16:creationId xmlns:a16="http://schemas.microsoft.com/office/drawing/2014/main" id="{3BAFD513-5F05-0443-8C34-3B904EB788D6}"/>
              </a:ext>
            </a:extLst>
          </p:cNvPr>
          <p:cNvSpPr>
            <a:spLocks noChangeArrowheads="1"/>
          </p:cNvSpPr>
          <p:nvPr/>
        </p:nvSpPr>
        <p:spPr bwMode="auto">
          <a:xfrm>
            <a:off x="539750" y="5445125"/>
            <a:ext cx="1511300" cy="5762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hangingPunct="1">
              <a:lnSpc>
                <a:spcPct val="100000"/>
              </a:lnSpc>
              <a:buClrTx/>
              <a:buSzTx/>
              <a:buFontTx/>
              <a:buNone/>
            </a:pPr>
            <a:r>
              <a:rPr lang="it-IT" altLang="it-IT">
                <a:solidFill>
                  <a:srgbClr val="898989"/>
                </a:solidFill>
                <a:latin typeface="Calibri" panose="020F0502020204030204" pitchFamily="34" charset="0"/>
                <a:cs typeface="Arial" panose="020B0604020202020204" pitchFamily="34" charset="0"/>
              </a:rPr>
              <a:t>ALTMAN</a:t>
            </a:r>
          </a:p>
        </p:txBody>
      </p:sp>
      <p:sp>
        <p:nvSpPr>
          <p:cNvPr id="152597" name="Rectangle 21">
            <a:extLst>
              <a:ext uri="{FF2B5EF4-FFF2-40B4-BE49-F238E27FC236}">
                <a16:creationId xmlns:a16="http://schemas.microsoft.com/office/drawing/2014/main" id="{131B7FF2-FC5E-9A48-AE3E-665881E97B28}"/>
              </a:ext>
            </a:extLst>
          </p:cNvPr>
          <p:cNvSpPr>
            <a:spLocks noChangeArrowheads="1"/>
          </p:cNvSpPr>
          <p:nvPr/>
        </p:nvSpPr>
        <p:spPr bwMode="auto">
          <a:xfrm>
            <a:off x="2411413" y="5445125"/>
            <a:ext cx="1439862" cy="5762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hangingPunct="1">
              <a:lnSpc>
                <a:spcPct val="100000"/>
              </a:lnSpc>
              <a:buClrTx/>
              <a:buSzTx/>
              <a:buFontTx/>
              <a:buNone/>
            </a:pPr>
            <a:r>
              <a:rPr lang="it-IT" altLang="it-IT">
                <a:solidFill>
                  <a:srgbClr val="898989"/>
                </a:solidFill>
                <a:latin typeface="Calibri" panose="020F0502020204030204" pitchFamily="34" charset="0"/>
                <a:cs typeface="Arial" panose="020B0604020202020204" pitchFamily="34" charset="0"/>
              </a:rPr>
              <a:t>BLUM</a:t>
            </a:r>
          </a:p>
        </p:txBody>
      </p:sp>
      <p:sp>
        <p:nvSpPr>
          <p:cNvPr id="152598" name="Rectangle 22">
            <a:extLst>
              <a:ext uri="{FF2B5EF4-FFF2-40B4-BE49-F238E27FC236}">
                <a16:creationId xmlns:a16="http://schemas.microsoft.com/office/drawing/2014/main" id="{EC319790-8DC7-2448-98D3-E42199BD192F}"/>
              </a:ext>
            </a:extLst>
          </p:cNvPr>
          <p:cNvSpPr>
            <a:spLocks noChangeArrowheads="1"/>
          </p:cNvSpPr>
          <p:nvPr/>
        </p:nvSpPr>
        <p:spPr bwMode="auto">
          <a:xfrm>
            <a:off x="4356100" y="5445125"/>
            <a:ext cx="1439863" cy="5762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hangingPunct="1">
              <a:lnSpc>
                <a:spcPct val="100000"/>
              </a:lnSpc>
              <a:buClrTx/>
              <a:buSzTx/>
              <a:buFontTx/>
              <a:buNone/>
            </a:pPr>
            <a:r>
              <a:rPr lang="it-IT" altLang="it-IT">
                <a:solidFill>
                  <a:srgbClr val="898989"/>
                </a:solidFill>
                <a:latin typeface="Calibri" panose="020F0502020204030204" pitchFamily="34" charset="0"/>
                <a:cs typeface="Arial" panose="020B0604020202020204" pitchFamily="34" charset="0"/>
              </a:rPr>
              <a:t>DEAKIN</a:t>
            </a:r>
          </a:p>
        </p:txBody>
      </p:sp>
      <p:sp>
        <p:nvSpPr>
          <p:cNvPr id="152599" name="Rectangle 23">
            <a:extLst>
              <a:ext uri="{FF2B5EF4-FFF2-40B4-BE49-F238E27FC236}">
                <a16:creationId xmlns:a16="http://schemas.microsoft.com/office/drawing/2014/main" id="{23B23E0D-32DA-7248-8E8A-D1BB8B4E60EE}"/>
              </a:ext>
            </a:extLst>
          </p:cNvPr>
          <p:cNvSpPr>
            <a:spLocks noChangeArrowheads="1"/>
          </p:cNvSpPr>
          <p:nvPr/>
        </p:nvSpPr>
        <p:spPr bwMode="auto">
          <a:xfrm>
            <a:off x="6445250" y="5445125"/>
            <a:ext cx="1439863" cy="5762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hangingPunct="1">
              <a:lnSpc>
                <a:spcPct val="100000"/>
              </a:lnSpc>
              <a:buClrTx/>
              <a:buSzTx/>
              <a:buFontTx/>
              <a:buNone/>
            </a:pPr>
            <a:r>
              <a:rPr lang="it-IT" altLang="it-IT">
                <a:solidFill>
                  <a:srgbClr val="898989"/>
                </a:solidFill>
                <a:latin typeface="Calibri" panose="020F0502020204030204" pitchFamily="34" charset="0"/>
                <a:cs typeface="Arial" panose="020B0604020202020204" pitchFamily="34" charset="0"/>
              </a:rPr>
              <a:t>HORRIGAN</a:t>
            </a:r>
          </a:p>
        </p:txBody>
      </p:sp>
      <p:cxnSp>
        <p:nvCxnSpPr>
          <p:cNvPr id="152600" name="AutoShape 24">
            <a:extLst>
              <a:ext uri="{FF2B5EF4-FFF2-40B4-BE49-F238E27FC236}">
                <a16:creationId xmlns:a16="http://schemas.microsoft.com/office/drawing/2014/main" id="{7F9E3955-4B89-A540-B6E2-17D8812B3232}"/>
              </a:ext>
            </a:extLst>
          </p:cNvPr>
          <p:cNvCxnSpPr>
            <a:cxnSpLocks noChangeShapeType="1"/>
            <a:stCxn id="135185" idx="2"/>
            <a:endCxn id="152596" idx="0"/>
          </p:cNvCxnSpPr>
          <p:nvPr/>
        </p:nvCxnSpPr>
        <p:spPr bwMode="auto">
          <a:xfrm rot="5400000">
            <a:off x="1876426" y="2605087"/>
            <a:ext cx="2259012" cy="3421063"/>
          </a:xfrm>
          <a:prstGeom prst="bentConnector3">
            <a:avLst>
              <a:gd name="adj1" fmla="val 74486"/>
            </a:avLst>
          </a:prstGeom>
          <a:noFill/>
          <a:ln w="57150">
            <a:solidFill>
              <a:schemeClr val="accent2"/>
            </a:solidFill>
            <a:miter lim="800000"/>
            <a:headEnd/>
            <a:tailEnd type="triangle" w="med" len="med"/>
          </a:ln>
          <a:extLst>
            <a:ext uri="{909E8E84-426E-40DD-AFC4-6F175D3DCCD1}">
              <a14:hiddenFill xmlns:a14="http://schemas.microsoft.com/office/drawing/2010/main">
                <a:noFill/>
              </a14:hiddenFill>
            </a:ext>
          </a:extLst>
        </p:spPr>
      </p:cxnSp>
      <p:cxnSp>
        <p:nvCxnSpPr>
          <p:cNvPr id="152601" name="AutoShape 25">
            <a:extLst>
              <a:ext uri="{FF2B5EF4-FFF2-40B4-BE49-F238E27FC236}">
                <a16:creationId xmlns:a16="http://schemas.microsoft.com/office/drawing/2014/main" id="{66D3E0B0-B129-8F4F-88F7-D369DDC209F9}"/>
              </a:ext>
            </a:extLst>
          </p:cNvPr>
          <p:cNvCxnSpPr>
            <a:cxnSpLocks noChangeShapeType="1"/>
            <a:stCxn id="135185" idx="2"/>
            <a:endCxn id="152597" idx="0"/>
          </p:cNvCxnSpPr>
          <p:nvPr/>
        </p:nvCxnSpPr>
        <p:spPr bwMode="auto">
          <a:xfrm rot="5400000">
            <a:off x="2794795" y="3523456"/>
            <a:ext cx="2259012" cy="1584325"/>
          </a:xfrm>
          <a:prstGeom prst="bentConnector3">
            <a:avLst>
              <a:gd name="adj1" fmla="val 74417"/>
            </a:avLst>
          </a:prstGeom>
          <a:noFill/>
          <a:ln w="57150">
            <a:solidFill>
              <a:schemeClr val="accent2"/>
            </a:solidFill>
            <a:miter lim="800000"/>
            <a:headEnd/>
            <a:tailEnd type="triangle" w="med" len="med"/>
          </a:ln>
          <a:extLst>
            <a:ext uri="{909E8E84-426E-40DD-AFC4-6F175D3DCCD1}">
              <a14:hiddenFill xmlns:a14="http://schemas.microsoft.com/office/drawing/2010/main">
                <a:noFill/>
              </a14:hiddenFill>
            </a:ext>
          </a:extLst>
        </p:spPr>
      </p:cxnSp>
      <p:cxnSp>
        <p:nvCxnSpPr>
          <p:cNvPr id="152602" name="AutoShape 26">
            <a:extLst>
              <a:ext uri="{FF2B5EF4-FFF2-40B4-BE49-F238E27FC236}">
                <a16:creationId xmlns:a16="http://schemas.microsoft.com/office/drawing/2014/main" id="{1033A790-3D1A-5F4B-A3FE-70AE674BA869}"/>
              </a:ext>
            </a:extLst>
          </p:cNvPr>
          <p:cNvCxnSpPr>
            <a:cxnSpLocks noChangeShapeType="1"/>
            <a:stCxn id="135185" idx="2"/>
            <a:endCxn id="152598" idx="0"/>
          </p:cNvCxnSpPr>
          <p:nvPr/>
        </p:nvCxnSpPr>
        <p:spPr bwMode="auto">
          <a:xfrm rot="16200000" flipH="1">
            <a:off x="3767138" y="4135438"/>
            <a:ext cx="2259012" cy="360362"/>
          </a:xfrm>
          <a:prstGeom prst="bentConnector3">
            <a:avLst>
              <a:gd name="adj1" fmla="val 74486"/>
            </a:avLst>
          </a:prstGeom>
          <a:noFill/>
          <a:ln w="57150">
            <a:solidFill>
              <a:schemeClr val="accent2"/>
            </a:solidFill>
            <a:miter lim="800000"/>
            <a:headEnd/>
            <a:tailEnd type="triangle" w="med" len="med"/>
          </a:ln>
          <a:extLst>
            <a:ext uri="{909E8E84-426E-40DD-AFC4-6F175D3DCCD1}">
              <a14:hiddenFill xmlns:a14="http://schemas.microsoft.com/office/drawing/2010/main">
                <a:noFill/>
              </a14:hiddenFill>
            </a:ext>
          </a:extLst>
        </p:spPr>
      </p:cxnSp>
      <p:cxnSp>
        <p:nvCxnSpPr>
          <p:cNvPr id="152603" name="AutoShape 27">
            <a:extLst>
              <a:ext uri="{FF2B5EF4-FFF2-40B4-BE49-F238E27FC236}">
                <a16:creationId xmlns:a16="http://schemas.microsoft.com/office/drawing/2014/main" id="{3AB7ED5E-43FE-634A-8551-E1B9A56B7D9A}"/>
              </a:ext>
            </a:extLst>
          </p:cNvPr>
          <p:cNvCxnSpPr>
            <a:cxnSpLocks noChangeShapeType="1"/>
            <a:stCxn id="135185" idx="2"/>
            <a:endCxn id="152599" idx="0"/>
          </p:cNvCxnSpPr>
          <p:nvPr/>
        </p:nvCxnSpPr>
        <p:spPr bwMode="auto">
          <a:xfrm rot="16200000" flipH="1">
            <a:off x="4811713" y="3090863"/>
            <a:ext cx="2259012" cy="2449512"/>
          </a:xfrm>
          <a:prstGeom prst="bentConnector3">
            <a:avLst>
              <a:gd name="adj1" fmla="val 74486"/>
            </a:avLst>
          </a:prstGeom>
          <a:noFill/>
          <a:ln w="57150">
            <a:solidFill>
              <a:schemeClr val="accent2"/>
            </a:solidFill>
            <a:miter lim="800000"/>
            <a:headEnd/>
            <a:tailEnd type="triangle" w="med" len="med"/>
          </a:ln>
          <a:extLst>
            <a:ext uri="{909E8E84-426E-40DD-AFC4-6F175D3DCCD1}">
              <a14:hiddenFill xmlns:a14="http://schemas.microsoft.com/office/drawing/2010/main">
                <a:noFill/>
              </a14:hiddenFill>
            </a:ext>
          </a:extLst>
        </p:spPr>
      </p:cxnSp>
      <p:sp>
        <p:nvSpPr>
          <p:cNvPr id="152604" name="Text Box 28">
            <a:extLst>
              <a:ext uri="{FF2B5EF4-FFF2-40B4-BE49-F238E27FC236}">
                <a16:creationId xmlns:a16="http://schemas.microsoft.com/office/drawing/2014/main" id="{238EF138-9FF8-F747-B1AB-7C91FBF6F2D7}"/>
              </a:ext>
            </a:extLst>
          </p:cNvPr>
          <p:cNvSpPr txBox="1">
            <a:spLocks noChangeArrowheads="1"/>
          </p:cNvSpPr>
          <p:nvPr/>
        </p:nvSpPr>
        <p:spPr bwMode="auto">
          <a:xfrm>
            <a:off x="4859338" y="4365625"/>
            <a:ext cx="33115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hangingPunct="1">
              <a:lnSpc>
                <a:spcPct val="100000"/>
              </a:lnSpc>
              <a:spcBef>
                <a:spcPct val="50000"/>
              </a:spcBef>
              <a:buClrTx/>
              <a:buSzTx/>
              <a:buFontTx/>
              <a:buNone/>
            </a:pPr>
            <a:r>
              <a:rPr lang="it-IT" altLang="it-IT" sz="1400">
                <a:solidFill>
                  <a:srgbClr val="993300"/>
                </a:solidFill>
                <a:latin typeface="Book Antiqua" panose="02040602050305030304" pitchFamily="18" charset="0"/>
                <a:cs typeface="Arial" panose="020B0604020202020204" pitchFamily="34" charset="0"/>
              </a:rPr>
              <a:t>Modelli più noti nella prassi internazionale</a:t>
            </a:r>
          </a:p>
        </p:txBody>
      </p:sp>
      <p:sp>
        <p:nvSpPr>
          <p:cNvPr id="31" name="Rettangolo 30">
            <a:extLst>
              <a:ext uri="{FF2B5EF4-FFF2-40B4-BE49-F238E27FC236}">
                <a16:creationId xmlns:a16="http://schemas.microsoft.com/office/drawing/2014/main" id="{76115738-16DF-C548-8431-FBEF5747C207}"/>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I MODELLI DI PREVISIONE DELLE CRISI D’IMPRESA</a:t>
            </a:r>
          </a:p>
        </p:txBody>
      </p:sp>
      <p:sp>
        <p:nvSpPr>
          <p:cNvPr id="32" name="Rettangolo 31">
            <a:extLst>
              <a:ext uri="{FF2B5EF4-FFF2-40B4-BE49-F238E27FC236}">
                <a16:creationId xmlns:a16="http://schemas.microsoft.com/office/drawing/2014/main" id="{E56A601F-F4D1-824D-9A50-89BFF458489D}"/>
              </a:ext>
            </a:extLst>
          </p:cNvPr>
          <p:cNvSpPr/>
          <p:nvPr/>
        </p:nvSpPr>
        <p:spPr>
          <a:xfrm>
            <a:off x="8623005" y="7782"/>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33" name="Segnaposto numero diapositiva 3">
            <a:extLst>
              <a:ext uri="{FF2B5EF4-FFF2-40B4-BE49-F238E27FC236}">
                <a16:creationId xmlns:a16="http://schemas.microsoft.com/office/drawing/2014/main" id="{CDB33A7E-8D6B-454E-A0BA-9D420CCED51C}"/>
              </a:ext>
            </a:extLst>
          </p:cNvPr>
          <p:cNvSpPr>
            <a:spLocks noGrp="1"/>
          </p:cNvSpPr>
          <p:nvPr>
            <p:ph type="sldNum" sz="quarter" idx="12"/>
          </p:nvPr>
        </p:nvSpPr>
        <p:spPr>
          <a:xfrm>
            <a:off x="8698094"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160</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052960207"/>
      </p:ext>
    </p:extLst>
  </p:cSld>
  <p:clrMapOvr>
    <a:masterClrMapping/>
  </p:clrMapOvr>
  <p:transition>
    <p:strips dir="l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2580"/>
                                        </p:tgtEl>
                                        <p:attrNameLst>
                                          <p:attrName>style.visibility</p:attrName>
                                        </p:attrNameLst>
                                      </p:cBhvr>
                                      <p:to>
                                        <p:strVal val="visible"/>
                                      </p:to>
                                    </p:set>
                                    <p:animEffect transition="in" filter="dissolve">
                                      <p:cBhvr>
                                        <p:cTn id="7" dur="500"/>
                                        <p:tgtEl>
                                          <p:spTgt spid="15258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ssolve">
                                      <p:cBhvr>
                                        <p:cTn id="12" dur="500"/>
                                        <p:tgtEl>
                                          <p:spTgt spid="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52595"/>
                                        </p:tgtEl>
                                        <p:attrNameLst>
                                          <p:attrName>style.visibility</p:attrName>
                                        </p:attrNameLst>
                                      </p:cBhvr>
                                      <p:to>
                                        <p:strVal val="visible"/>
                                      </p:to>
                                    </p:set>
                                    <p:animEffect transition="in" filter="dissolve">
                                      <p:cBhvr>
                                        <p:cTn id="17" dur="500"/>
                                        <p:tgtEl>
                                          <p:spTgt spid="15259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nodeType="clickEffect">
                                  <p:stCondLst>
                                    <p:cond delay="0"/>
                                  </p:stCondLst>
                                  <p:childTnLst>
                                    <p:set>
                                      <p:cBhvr>
                                        <p:cTn id="21" dur="1" fill="hold">
                                          <p:stCondLst>
                                            <p:cond delay="0"/>
                                          </p:stCondLst>
                                        </p:cTn>
                                        <p:tgtEl>
                                          <p:spTgt spid="152600"/>
                                        </p:tgtEl>
                                        <p:attrNameLst>
                                          <p:attrName>style.visibility</p:attrName>
                                        </p:attrNameLst>
                                      </p:cBhvr>
                                      <p:to>
                                        <p:strVal val="visible"/>
                                      </p:to>
                                    </p:set>
                                    <p:animEffect transition="in" filter="dissolve">
                                      <p:cBhvr>
                                        <p:cTn id="22" dur="500"/>
                                        <p:tgtEl>
                                          <p:spTgt spid="152600"/>
                                        </p:tgtEl>
                                      </p:cBhvr>
                                    </p:animEffect>
                                  </p:childTnLst>
                                </p:cTn>
                              </p:par>
                              <p:par>
                                <p:cTn id="23" presetID="9" presetClass="entr" presetSubtype="0" fill="hold" nodeType="withEffect">
                                  <p:stCondLst>
                                    <p:cond delay="0"/>
                                  </p:stCondLst>
                                  <p:childTnLst>
                                    <p:set>
                                      <p:cBhvr>
                                        <p:cTn id="24" dur="1" fill="hold">
                                          <p:stCondLst>
                                            <p:cond delay="0"/>
                                          </p:stCondLst>
                                        </p:cTn>
                                        <p:tgtEl>
                                          <p:spTgt spid="152601"/>
                                        </p:tgtEl>
                                        <p:attrNameLst>
                                          <p:attrName>style.visibility</p:attrName>
                                        </p:attrNameLst>
                                      </p:cBhvr>
                                      <p:to>
                                        <p:strVal val="visible"/>
                                      </p:to>
                                    </p:set>
                                    <p:animEffect transition="in" filter="dissolve">
                                      <p:cBhvr>
                                        <p:cTn id="25" dur="500"/>
                                        <p:tgtEl>
                                          <p:spTgt spid="152601"/>
                                        </p:tgtEl>
                                      </p:cBhvr>
                                    </p:animEffect>
                                  </p:childTnLst>
                                </p:cTn>
                              </p:par>
                              <p:par>
                                <p:cTn id="26" presetID="9" presetClass="entr" presetSubtype="0" fill="hold" nodeType="withEffect">
                                  <p:stCondLst>
                                    <p:cond delay="0"/>
                                  </p:stCondLst>
                                  <p:childTnLst>
                                    <p:set>
                                      <p:cBhvr>
                                        <p:cTn id="27" dur="1" fill="hold">
                                          <p:stCondLst>
                                            <p:cond delay="0"/>
                                          </p:stCondLst>
                                        </p:cTn>
                                        <p:tgtEl>
                                          <p:spTgt spid="152602"/>
                                        </p:tgtEl>
                                        <p:attrNameLst>
                                          <p:attrName>style.visibility</p:attrName>
                                        </p:attrNameLst>
                                      </p:cBhvr>
                                      <p:to>
                                        <p:strVal val="visible"/>
                                      </p:to>
                                    </p:set>
                                    <p:animEffect transition="in" filter="dissolve">
                                      <p:cBhvr>
                                        <p:cTn id="28" dur="500"/>
                                        <p:tgtEl>
                                          <p:spTgt spid="152602"/>
                                        </p:tgtEl>
                                      </p:cBhvr>
                                    </p:animEffect>
                                  </p:childTnLst>
                                </p:cTn>
                              </p:par>
                              <p:par>
                                <p:cTn id="29" presetID="9" presetClass="entr" presetSubtype="0" fill="hold" nodeType="withEffect">
                                  <p:stCondLst>
                                    <p:cond delay="0"/>
                                  </p:stCondLst>
                                  <p:childTnLst>
                                    <p:set>
                                      <p:cBhvr>
                                        <p:cTn id="30" dur="1" fill="hold">
                                          <p:stCondLst>
                                            <p:cond delay="0"/>
                                          </p:stCondLst>
                                        </p:cTn>
                                        <p:tgtEl>
                                          <p:spTgt spid="152603"/>
                                        </p:tgtEl>
                                        <p:attrNameLst>
                                          <p:attrName>style.visibility</p:attrName>
                                        </p:attrNameLst>
                                      </p:cBhvr>
                                      <p:to>
                                        <p:strVal val="visible"/>
                                      </p:to>
                                    </p:set>
                                    <p:animEffect transition="in" filter="dissolve">
                                      <p:cBhvr>
                                        <p:cTn id="31" dur="500"/>
                                        <p:tgtEl>
                                          <p:spTgt spid="152603"/>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152596"/>
                                        </p:tgtEl>
                                        <p:attrNameLst>
                                          <p:attrName>style.visibility</p:attrName>
                                        </p:attrNameLst>
                                      </p:cBhvr>
                                      <p:to>
                                        <p:strVal val="visible"/>
                                      </p:to>
                                    </p:set>
                                    <p:animEffect transition="in" filter="dissolve">
                                      <p:cBhvr>
                                        <p:cTn id="34" dur="500"/>
                                        <p:tgtEl>
                                          <p:spTgt spid="152596"/>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152597"/>
                                        </p:tgtEl>
                                        <p:attrNameLst>
                                          <p:attrName>style.visibility</p:attrName>
                                        </p:attrNameLst>
                                      </p:cBhvr>
                                      <p:to>
                                        <p:strVal val="visible"/>
                                      </p:to>
                                    </p:set>
                                    <p:animEffect transition="in" filter="dissolve">
                                      <p:cBhvr>
                                        <p:cTn id="37" dur="500"/>
                                        <p:tgtEl>
                                          <p:spTgt spid="152597"/>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152598"/>
                                        </p:tgtEl>
                                        <p:attrNameLst>
                                          <p:attrName>style.visibility</p:attrName>
                                        </p:attrNameLst>
                                      </p:cBhvr>
                                      <p:to>
                                        <p:strVal val="visible"/>
                                      </p:to>
                                    </p:set>
                                    <p:animEffect transition="in" filter="dissolve">
                                      <p:cBhvr>
                                        <p:cTn id="40" dur="500"/>
                                        <p:tgtEl>
                                          <p:spTgt spid="152598"/>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152599"/>
                                        </p:tgtEl>
                                        <p:attrNameLst>
                                          <p:attrName>style.visibility</p:attrName>
                                        </p:attrNameLst>
                                      </p:cBhvr>
                                      <p:to>
                                        <p:strVal val="visible"/>
                                      </p:to>
                                    </p:set>
                                    <p:animEffect transition="in" filter="dissolve">
                                      <p:cBhvr>
                                        <p:cTn id="43" dur="500"/>
                                        <p:tgtEl>
                                          <p:spTgt spid="152599"/>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152604"/>
                                        </p:tgtEl>
                                        <p:attrNameLst>
                                          <p:attrName>style.visibility</p:attrName>
                                        </p:attrNameLst>
                                      </p:cBhvr>
                                      <p:to>
                                        <p:strVal val="visible"/>
                                      </p:to>
                                    </p:set>
                                    <p:animEffect transition="in" filter="dissolve">
                                      <p:cBhvr>
                                        <p:cTn id="46" dur="500"/>
                                        <p:tgtEl>
                                          <p:spTgt spid="152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80" grpId="0"/>
      <p:bldP spid="152595" grpId="0"/>
      <p:bldP spid="152596" grpId="0" animBg="1"/>
      <p:bldP spid="152597" grpId="0" animBg="1"/>
      <p:bldP spid="152598" grpId="0" animBg="1"/>
      <p:bldP spid="152599" grpId="0" animBg="1"/>
      <p:bldP spid="152604" grpId="0"/>
    </p:bld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a:extLst>
              <a:ext uri="{FF2B5EF4-FFF2-40B4-BE49-F238E27FC236}">
                <a16:creationId xmlns:a16="http://schemas.microsoft.com/office/drawing/2014/main" id="{DFB523FC-5FA5-424D-BA46-FC7771F40770}"/>
              </a:ext>
            </a:extLst>
          </p:cNvPr>
          <p:cNvSpPr>
            <a:spLocks noChangeArrowheads="1"/>
          </p:cNvSpPr>
          <p:nvPr/>
        </p:nvSpPr>
        <p:spPr bwMode="auto">
          <a:xfrm>
            <a:off x="900113" y="1125538"/>
            <a:ext cx="7488237" cy="1943100"/>
          </a:xfrm>
          <a:prstGeom prst="rect">
            <a:avLst/>
          </a:prstGeom>
          <a:solidFill>
            <a:srgbClr val="FFFFCC"/>
          </a:solidFill>
          <a:ln w="28575">
            <a:solidFill>
              <a:schemeClr val="tx1"/>
            </a:solidFill>
            <a:miter lim="800000"/>
            <a:headEnd/>
            <a:tailEnd/>
          </a:ln>
        </p:spPr>
        <p:txBody>
          <a:bodyPr wrap="none" anchor="ctr"/>
          <a:lstStyle/>
          <a:p>
            <a:endParaRPr lang="it-IT" altLang="it-IT"/>
          </a:p>
        </p:txBody>
      </p:sp>
      <p:sp>
        <p:nvSpPr>
          <p:cNvPr id="136196" name="Text Box 5">
            <a:extLst>
              <a:ext uri="{FF2B5EF4-FFF2-40B4-BE49-F238E27FC236}">
                <a16:creationId xmlns:a16="http://schemas.microsoft.com/office/drawing/2014/main" id="{1C076863-27A7-EA48-B270-383BB1A1219E}"/>
              </a:ext>
            </a:extLst>
          </p:cNvPr>
          <p:cNvSpPr txBox="1">
            <a:spLocks noChangeArrowheads="1"/>
          </p:cNvSpPr>
          <p:nvPr/>
        </p:nvSpPr>
        <p:spPr bwMode="auto">
          <a:xfrm>
            <a:off x="6372225" y="5084763"/>
            <a:ext cx="2160588" cy="927100"/>
          </a:xfrm>
          <a:prstGeom prst="rect">
            <a:avLst/>
          </a:prstGeom>
          <a:noFill/>
          <a:ln w="9525">
            <a:solidFill>
              <a:srgbClr val="000000"/>
            </a:solidFill>
            <a:prstDash val="dashDot"/>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just" hangingPunct="1">
              <a:lnSpc>
                <a:spcPct val="90000"/>
              </a:lnSpc>
              <a:spcBef>
                <a:spcPct val="50000"/>
              </a:spcBef>
              <a:buClrTx/>
              <a:buSzTx/>
              <a:buFontTx/>
              <a:buNone/>
            </a:pPr>
            <a:r>
              <a:rPr lang="it-IT" altLang="it-IT" sz="1200">
                <a:solidFill>
                  <a:schemeClr val="tx1"/>
                </a:solidFill>
                <a:latin typeface="Bookman Old Style" panose="02050604050505020204" pitchFamily="18" charset="0"/>
                <a:cs typeface="Arial" panose="020B0604020202020204" pitchFamily="34" charset="0"/>
              </a:rPr>
              <a:t>è una misura della quantità di assets liquidi rispetto alle dimensioni totali delle attività aziendali </a:t>
            </a:r>
          </a:p>
        </p:txBody>
      </p:sp>
      <p:sp>
        <p:nvSpPr>
          <p:cNvPr id="136197" name="Text Box 6">
            <a:extLst>
              <a:ext uri="{FF2B5EF4-FFF2-40B4-BE49-F238E27FC236}">
                <a16:creationId xmlns:a16="http://schemas.microsoft.com/office/drawing/2014/main" id="{1F483362-4279-4243-97BD-172627C227BF}"/>
              </a:ext>
            </a:extLst>
          </p:cNvPr>
          <p:cNvSpPr txBox="1">
            <a:spLocks noChangeArrowheads="1"/>
          </p:cNvSpPr>
          <p:nvPr/>
        </p:nvSpPr>
        <p:spPr bwMode="auto">
          <a:xfrm>
            <a:off x="6372225" y="3357563"/>
            <a:ext cx="2160588" cy="431800"/>
          </a:xfrm>
          <a:prstGeom prst="rect">
            <a:avLst/>
          </a:prstGeom>
          <a:noFill/>
          <a:ln w="9525">
            <a:solidFill>
              <a:srgbClr val="000000"/>
            </a:solidFill>
            <a:prstDash val="dashDot"/>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just" hangingPunct="1">
              <a:lnSpc>
                <a:spcPct val="90000"/>
              </a:lnSpc>
              <a:spcBef>
                <a:spcPct val="50000"/>
              </a:spcBef>
              <a:buClrTx/>
              <a:buSzTx/>
              <a:buFontTx/>
              <a:buNone/>
            </a:pPr>
            <a:r>
              <a:rPr lang="it-IT" altLang="it-IT" sz="1200">
                <a:solidFill>
                  <a:schemeClr val="tx1"/>
                </a:solidFill>
                <a:latin typeface="Bookman Old Style" panose="02050604050505020204" pitchFamily="18" charset="0"/>
                <a:cs typeface="Arial" panose="020B0604020202020204" pitchFamily="34" charset="0"/>
              </a:rPr>
              <a:t>è una misura della redditività aziendale.</a:t>
            </a:r>
          </a:p>
        </p:txBody>
      </p:sp>
      <p:pic>
        <p:nvPicPr>
          <p:cNvPr id="136198" name="Picture 7" descr="Z-score di Altman">
            <a:extLst>
              <a:ext uri="{FF2B5EF4-FFF2-40B4-BE49-F238E27FC236}">
                <a16:creationId xmlns:a16="http://schemas.microsoft.com/office/drawing/2014/main" id="{5E10C4DD-9A65-434F-9723-B3423DE40D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1196975"/>
            <a:ext cx="7272338"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6199" name="Picture 8" descr="Z-score di Altman">
            <a:extLst>
              <a:ext uri="{FF2B5EF4-FFF2-40B4-BE49-F238E27FC236}">
                <a16:creationId xmlns:a16="http://schemas.microsoft.com/office/drawing/2014/main" id="{5A3DBC2E-5542-164D-A516-6EE1BDB8EE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988" y="2205038"/>
            <a:ext cx="7273925" cy="72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6200" name="Rectangle 9">
            <a:extLst>
              <a:ext uri="{FF2B5EF4-FFF2-40B4-BE49-F238E27FC236}">
                <a16:creationId xmlns:a16="http://schemas.microsoft.com/office/drawing/2014/main" id="{4440BCC5-840B-6548-A6FA-32D2615C3C4D}"/>
              </a:ext>
            </a:extLst>
          </p:cNvPr>
          <p:cNvSpPr>
            <a:spLocks noChangeArrowheads="1"/>
          </p:cNvSpPr>
          <p:nvPr/>
        </p:nvSpPr>
        <p:spPr bwMode="auto">
          <a:xfrm>
            <a:off x="250825" y="4422775"/>
            <a:ext cx="1439863" cy="145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hangingPunct="1">
              <a:buFont typeface="Arial" panose="020B0604020202020204" pitchFamily="34" charset="0"/>
              <a:buNone/>
            </a:pPr>
            <a:r>
              <a:rPr lang="en-GB" altLang="it-IT" sz="1600">
                <a:solidFill>
                  <a:srgbClr val="000000"/>
                </a:solidFill>
                <a:latin typeface="Book Antiqua" panose="02040602050305030304" pitchFamily="18" charset="0"/>
              </a:rPr>
              <a:t>In base al valore dello Z-Score la </a:t>
            </a:r>
            <a:r>
              <a:rPr lang="en-GB" altLang="it-IT" sz="1600" b="1">
                <a:solidFill>
                  <a:srgbClr val="000000"/>
                </a:solidFill>
                <a:latin typeface="Book Antiqua" panose="02040602050305030304" pitchFamily="18" charset="0"/>
              </a:rPr>
              <a:t>probabilità di fallimento</a:t>
            </a:r>
            <a:r>
              <a:rPr lang="en-GB" altLang="it-IT" sz="1600">
                <a:solidFill>
                  <a:srgbClr val="000000"/>
                </a:solidFill>
                <a:latin typeface="Book Antiqua" panose="02040602050305030304" pitchFamily="18" charset="0"/>
              </a:rPr>
              <a:t> è:</a:t>
            </a:r>
          </a:p>
        </p:txBody>
      </p:sp>
      <p:graphicFrame>
        <p:nvGraphicFramePr>
          <p:cNvPr id="153648" name="Group 48">
            <a:extLst>
              <a:ext uri="{FF2B5EF4-FFF2-40B4-BE49-F238E27FC236}">
                <a16:creationId xmlns:a16="http://schemas.microsoft.com/office/drawing/2014/main" id="{E4830390-ED7B-4E4E-9152-57FCDE9490FC}"/>
              </a:ext>
            </a:extLst>
          </p:cNvPr>
          <p:cNvGraphicFramePr>
            <a:graphicFrameLocks noGrp="1"/>
          </p:cNvGraphicFramePr>
          <p:nvPr/>
        </p:nvGraphicFramePr>
        <p:xfrm>
          <a:off x="1763713" y="4076700"/>
          <a:ext cx="4249737" cy="958850"/>
        </p:xfrm>
        <a:graphic>
          <a:graphicData uri="http://schemas.openxmlformats.org/drawingml/2006/table">
            <a:tbl>
              <a:tblPr/>
              <a:tblGrid>
                <a:gridCol w="1063625">
                  <a:extLst>
                    <a:ext uri="{9D8B030D-6E8A-4147-A177-3AD203B41FA5}">
                      <a16:colId xmlns:a16="http://schemas.microsoft.com/office/drawing/2014/main" val="20000"/>
                    </a:ext>
                  </a:extLst>
                </a:gridCol>
                <a:gridCol w="1062037">
                  <a:extLst>
                    <a:ext uri="{9D8B030D-6E8A-4147-A177-3AD203B41FA5}">
                      <a16:colId xmlns:a16="http://schemas.microsoft.com/office/drawing/2014/main" val="20001"/>
                    </a:ext>
                  </a:extLst>
                </a:gridCol>
                <a:gridCol w="1062038">
                  <a:extLst>
                    <a:ext uri="{9D8B030D-6E8A-4147-A177-3AD203B41FA5}">
                      <a16:colId xmlns:a16="http://schemas.microsoft.com/office/drawing/2014/main" val="20002"/>
                    </a:ext>
                  </a:extLst>
                </a:gridCol>
                <a:gridCol w="1062037">
                  <a:extLst>
                    <a:ext uri="{9D8B030D-6E8A-4147-A177-3AD203B41FA5}">
                      <a16:colId xmlns:a16="http://schemas.microsoft.com/office/drawing/2014/main" val="20003"/>
                    </a:ext>
                  </a:extLst>
                </a:gridCol>
              </a:tblGrid>
              <a:tr h="668106">
                <a:tc>
                  <a:txBody>
                    <a:body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Arial" charset="0"/>
                        <a:buNone/>
                        <a:tabLst/>
                      </a:pPr>
                      <a:endParaRPr kumimoji="0" lang="en-GB" sz="1400" b="1" i="0" u="none" strike="noStrike" cap="none" normalizeH="0" baseline="0">
                        <a:ln>
                          <a:noFill/>
                        </a:ln>
                        <a:solidFill>
                          <a:schemeClr val="tx1"/>
                        </a:solidFill>
                        <a:effectLst/>
                        <a:latin typeface="Book Antiqua" charset="0"/>
                        <a:ea typeface="ＭＳ Ｐゴシック" charset="0"/>
                        <a:cs typeface="Lucida Sans Unicode" charset="0"/>
                      </a:endParaRPr>
                    </a:p>
                    <a:p>
                      <a:pPr marL="0" marR="0" lvl="0" indent="0" algn="ctr" defTabSz="449263" rtl="0" eaLnBrk="0" fontAlgn="base" latinLnBrk="0" hangingPunct="0">
                        <a:lnSpc>
                          <a:spcPct val="93000"/>
                        </a:lnSpc>
                        <a:spcBef>
                          <a:spcPct val="0"/>
                        </a:spcBef>
                        <a:spcAft>
                          <a:spcPts val="1425"/>
                        </a:spcAft>
                        <a:buClrTx/>
                        <a:buSzTx/>
                        <a:buFontTx/>
                        <a:buNone/>
                        <a:tabLst/>
                      </a:pPr>
                      <a:r>
                        <a:rPr kumimoji="0" lang="en-GB" sz="1400" b="1" i="0" u="none" strike="noStrike" cap="none" normalizeH="0" baseline="0">
                          <a:ln>
                            <a:noFill/>
                          </a:ln>
                          <a:solidFill>
                            <a:schemeClr val="tx1"/>
                          </a:solidFill>
                          <a:effectLst/>
                          <a:latin typeface="Book Antiqua" charset="0"/>
                          <a:ea typeface="ＭＳ Ｐゴシック" charset="0"/>
                          <a:cs typeface="Lucida Sans Unicode" charset="0"/>
                        </a:rPr>
                        <a:t>ALTA</a:t>
                      </a:r>
                      <a:endParaRPr kumimoji="0" lang="en-GB" sz="1400" b="0" i="0" u="none" strike="noStrike" cap="none" normalizeH="0" baseline="0">
                        <a:ln>
                          <a:noFill/>
                        </a:ln>
                        <a:solidFill>
                          <a:schemeClr val="tx1"/>
                        </a:solidFill>
                        <a:effectLst/>
                        <a:latin typeface="Book Antiqua" charset="0"/>
                        <a:ea typeface="ＭＳ Ｐゴシック" charset="0"/>
                        <a:cs typeface="Lucida Sans Unicode" charset="0"/>
                      </a:endParaRPr>
                    </a:p>
                  </a:txBody>
                  <a:tcPr marT="45857" marB="45857" anchor="ctr" horzOverflow="overflow">
                    <a:lnL>
                      <a:noFill/>
                    </a:lnL>
                    <a:lnR>
                      <a:noFill/>
                    </a:lnR>
                    <a:lnT>
                      <a:noFill/>
                    </a:lnT>
                    <a:lnB>
                      <a:noFill/>
                    </a:lnB>
                    <a:lnTlToBr>
                      <a:noFill/>
                    </a:lnTlToBr>
                    <a:lnBlToTr>
                      <a:noFill/>
                    </a:lnBlToTr>
                    <a:solidFill>
                      <a:srgbClr val="FF0000"/>
                    </a:solidFill>
                  </a:tcPr>
                </a:tc>
                <a:tc>
                  <a:txBody>
                    <a:body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Arial" charset="0"/>
                        <a:buNone/>
                        <a:tabLst/>
                      </a:pPr>
                      <a:r>
                        <a:rPr kumimoji="0" lang="en-GB" sz="1400" b="1" i="0" u="none" strike="noStrike" cap="none" normalizeH="0" baseline="0">
                          <a:ln>
                            <a:noFill/>
                          </a:ln>
                          <a:solidFill>
                            <a:schemeClr val="tx1"/>
                          </a:solidFill>
                          <a:effectLst/>
                          <a:latin typeface="Book Antiqua" charset="0"/>
                          <a:ea typeface="ＭＳ Ｐゴシック" charset="0"/>
                          <a:cs typeface="Lucida Sans Unicode" charset="0"/>
                        </a:rPr>
                        <a:t>MEDIO-ALTA</a:t>
                      </a:r>
                      <a:endParaRPr kumimoji="0" lang="en-GB" sz="1400" b="0" i="0" u="none" strike="noStrike" cap="none" normalizeH="0" baseline="0">
                        <a:ln>
                          <a:noFill/>
                        </a:ln>
                        <a:solidFill>
                          <a:schemeClr val="tx1"/>
                        </a:solidFill>
                        <a:effectLst/>
                        <a:latin typeface="Book Antiqua" charset="0"/>
                        <a:ea typeface="ＭＳ Ｐゴシック" charset="0"/>
                        <a:cs typeface="Lucida Sans Unicode" charset="0"/>
                      </a:endParaRPr>
                    </a:p>
                  </a:txBody>
                  <a:tcPr marT="45857" marB="45857" anchor="ctr" horzOverflow="overflow">
                    <a:lnL>
                      <a:noFill/>
                    </a:lnL>
                    <a:lnR>
                      <a:noFill/>
                    </a:lnR>
                    <a:lnT>
                      <a:noFill/>
                    </a:lnT>
                    <a:lnB>
                      <a:noFill/>
                    </a:lnB>
                    <a:lnTlToBr>
                      <a:noFill/>
                    </a:lnTlToBr>
                    <a:lnBlToTr>
                      <a:noFill/>
                    </a:lnBlToTr>
                    <a:solidFill>
                      <a:srgbClr val="FFFF00"/>
                    </a:solidFill>
                  </a:tcPr>
                </a:tc>
                <a:tc>
                  <a:txBody>
                    <a:body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Arial" charset="0"/>
                        <a:buNone/>
                        <a:tabLst/>
                      </a:pPr>
                      <a:r>
                        <a:rPr kumimoji="0" lang="en-GB" sz="1400" b="1" i="0" u="none" strike="noStrike" cap="none" normalizeH="0" baseline="0">
                          <a:ln>
                            <a:noFill/>
                          </a:ln>
                          <a:solidFill>
                            <a:schemeClr val="tx1"/>
                          </a:solidFill>
                          <a:effectLst/>
                          <a:latin typeface="Book Antiqua" charset="0"/>
                          <a:ea typeface="ＭＳ Ｐゴシック" charset="0"/>
                          <a:cs typeface="Lucida Sans Unicode" charset="0"/>
                        </a:rPr>
                        <a:t>MEDIA</a:t>
                      </a:r>
                      <a:endParaRPr kumimoji="0" lang="en-GB" sz="1400" b="0" i="0" u="none" strike="noStrike" cap="none" normalizeH="0" baseline="0">
                        <a:ln>
                          <a:noFill/>
                        </a:ln>
                        <a:solidFill>
                          <a:schemeClr val="tx1"/>
                        </a:solidFill>
                        <a:effectLst/>
                        <a:latin typeface="Book Antiqua" charset="0"/>
                        <a:ea typeface="ＭＳ Ｐゴシック" charset="0"/>
                        <a:cs typeface="Lucida Sans Unicode" charset="0"/>
                      </a:endParaRPr>
                    </a:p>
                  </a:txBody>
                  <a:tcPr marT="45857" marB="45857" anchor="ctr" horzOverflow="overflow">
                    <a:lnL>
                      <a:noFill/>
                    </a:lnL>
                    <a:lnR>
                      <a:noFill/>
                    </a:lnR>
                    <a:lnT>
                      <a:noFill/>
                    </a:lnT>
                    <a:lnB>
                      <a:noFill/>
                    </a:lnB>
                    <a:lnTlToBr>
                      <a:noFill/>
                    </a:lnTlToBr>
                    <a:lnBlToTr>
                      <a:noFill/>
                    </a:lnBlToTr>
                    <a:solidFill>
                      <a:srgbClr val="FFFFCC"/>
                    </a:solidFill>
                  </a:tcPr>
                </a:tc>
                <a:tc>
                  <a:txBody>
                    <a:body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Arial" charset="0"/>
                        <a:buNone/>
                        <a:tabLst/>
                      </a:pPr>
                      <a:r>
                        <a:rPr kumimoji="0" lang="en-GB" sz="1400" b="1" i="0" u="none" strike="noStrike" cap="none" normalizeH="0" baseline="0">
                          <a:ln>
                            <a:noFill/>
                          </a:ln>
                          <a:solidFill>
                            <a:schemeClr val="tx1"/>
                          </a:solidFill>
                          <a:effectLst/>
                          <a:latin typeface="Book Antiqua" charset="0"/>
                          <a:ea typeface="ＭＳ Ｐゴシック" charset="0"/>
                          <a:cs typeface="Lucida Sans Unicode" charset="0"/>
                        </a:rPr>
                        <a:t>BASSA</a:t>
                      </a:r>
                      <a:endParaRPr kumimoji="0" lang="en-GB" sz="1400" b="0" i="0" u="none" strike="noStrike" cap="none" normalizeH="0" baseline="0">
                        <a:ln>
                          <a:noFill/>
                        </a:ln>
                        <a:solidFill>
                          <a:schemeClr val="tx1"/>
                        </a:solidFill>
                        <a:effectLst/>
                        <a:latin typeface="Book Antiqua" charset="0"/>
                        <a:ea typeface="ＭＳ Ｐゴシック" charset="0"/>
                        <a:cs typeface="Lucida Sans Unicode" charset="0"/>
                      </a:endParaRPr>
                    </a:p>
                  </a:txBody>
                  <a:tcPr marT="45857" marB="45857" anchor="ctr" horzOverflow="overflow">
                    <a:lnL>
                      <a:noFill/>
                    </a:lnL>
                    <a:lnR>
                      <a:noFill/>
                    </a:lnR>
                    <a:lnT>
                      <a:noFill/>
                    </a:lnT>
                    <a:lnB>
                      <a:noFill/>
                    </a:lnB>
                    <a:lnTlToBr>
                      <a:noFill/>
                    </a:lnTlToBr>
                    <a:lnBlToTr>
                      <a:noFill/>
                    </a:lnBlToTr>
                    <a:solidFill>
                      <a:srgbClr val="00FF00"/>
                    </a:solidFill>
                  </a:tcPr>
                </a:tc>
                <a:extLst>
                  <a:ext uri="{0D108BD9-81ED-4DB2-BD59-A6C34878D82A}">
                    <a16:rowId xmlns:a16="http://schemas.microsoft.com/office/drawing/2014/main" val="10000"/>
                  </a:ext>
                </a:extLst>
              </a:tr>
              <a:tr h="290744">
                <a:tc>
                  <a:txBody>
                    <a:body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Arial" charset="0"/>
                        <a:buNone/>
                        <a:tabLst/>
                      </a:pPr>
                      <a:r>
                        <a:rPr kumimoji="0" lang="en-GB" sz="1400" b="0" i="0" u="none" strike="noStrike" cap="none" normalizeH="0" baseline="0">
                          <a:ln>
                            <a:noFill/>
                          </a:ln>
                          <a:solidFill>
                            <a:schemeClr val="tx1"/>
                          </a:solidFill>
                          <a:effectLst/>
                          <a:latin typeface="Book Antiqua" charset="0"/>
                          <a:ea typeface="ＭＳ Ｐゴシック" charset="0"/>
                          <a:cs typeface="Lucida Sans Unicode" charset="0"/>
                        </a:rPr>
                        <a:t>Z&lt;1.79</a:t>
                      </a:r>
                    </a:p>
                  </a:txBody>
                  <a:tcPr marT="45857" marB="45857" anchor="ctr" horzOverflow="overflow">
                    <a:lnL>
                      <a:noFill/>
                    </a:lnL>
                    <a:lnR>
                      <a:noFill/>
                    </a:lnR>
                    <a:lnT>
                      <a:noFill/>
                    </a:lnT>
                    <a:lnB>
                      <a:noFill/>
                    </a:lnB>
                    <a:lnTlToBr>
                      <a:noFill/>
                    </a:lnTlToBr>
                    <a:lnBlToTr>
                      <a:noFill/>
                    </a:lnBlToTr>
                    <a:solidFill>
                      <a:srgbClr val="FFFFFF"/>
                    </a:solidFill>
                  </a:tcPr>
                </a:tc>
                <a:tc>
                  <a:txBody>
                    <a:body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Arial" charset="0"/>
                        <a:buNone/>
                        <a:tabLst/>
                      </a:pPr>
                      <a:r>
                        <a:rPr kumimoji="0" lang="en-GB" sz="1400" b="0" i="0" u="none" strike="noStrike" cap="none" normalizeH="0" baseline="0">
                          <a:ln>
                            <a:noFill/>
                          </a:ln>
                          <a:solidFill>
                            <a:schemeClr val="tx1"/>
                          </a:solidFill>
                          <a:effectLst/>
                          <a:latin typeface="Book Antiqua" charset="0"/>
                          <a:ea typeface="ＭＳ Ｐゴシック" charset="0"/>
                          <a:cs typeface="Lucida Sans Unicode" charset="0"/>
                        </a:rPr>
                        <a:t>1.8&lt;Z&lt;2.69</a:t>
                      </a:r>
                    </a:p>
                  </a:txBody>
                  <a:tcPr marT="45857" marB="45857" anchor="ctr" horzOverflow="overflow">
                    <a:lnL>
                      <a:noFill/>
                    </a:lnL>
                    <a:lnR>
                      <a:noFill/>
                    </a:lnR>
                    <a:lnT>
                      <a:noFill/>
                    </a:lnT>
                    <a:lnB>
                      <a:noFill/>
                    </a:lnB>
                    <a:lnTlToBr>
                      <a:noFill/>
                    </a:lnTlToBr>
                    <a:lnBlToTr>
                      <a:noFill/>
                    </a:lnBlToTr>
                    <a:solidFill>
                      <a:srgbClr val="FFFFFF"/>
                    </a:solidFill>
                  </a:tcPr>
                </a:tc>
                <a:tc>
                  <a:txBody>
                    <a:body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Arial" charset="0"/>
                        <a:buNone/>
                        <a:tabLst/>
                      </a:pPr>
                      <a:r>
                        <a:rPr kumimoji="0" lang="en-GB" sz="1400" b="0" i="0" u="none" strike="noStrike" cap="none" normalizeH="0" baseline="0">
                          <a:ln>
                            <a:noFill/>
                          </a:ln>
                          <a:solidFill>
                            <a:schemeClr val="tx1"/>
                          </a:solidFill>
                          <a:effectLst/>
                          <a:latin typeface="Book Antiqua" charset="0"/>
                          <a:ea typeface="ＭＳ Ｐゴシック" charset="0"/>
                          <a:cs typeface="Lucida Sans Unicode" charset="0"/>
                        </a:rPr>
                        <a:t>2.7&lt;Z&lt;2.99</a:t>
                      </a:r>
                    </a:p>
                  </a:txBody>
                  <a:tcPr marT="45857" marB="45857" anchor="ctr" horzOverflow="overflow">
                    <a:lnL>
                      <a:noFill/>
                    </a:lnL>
                    <a:lnR>
                      <a:noFill/>
                    </a:lnR>
                    <a:lnT>
                      <a:noFill/>
                    </a:lnT>
                    <a:lnB>
                      <a:noFill/>
                    </a:lnB>
                    <a:lnTlToBr>
                      <a:noFill/>
                    </a:lnTlToBr>
                    <a:lnBlToTr>
                      <a:noFill/>
                    </a:lnBlToTr>
                    <a:solidFill>
                      <a:srgbClr val="FFFFFF"/>
                    </a:solidFill>
                  </a:tcPr>
                </a:tc>
                <a:tc>
                  <a:txBody>
                    <a:bodyPr/>
                    <a:lstStyle/>
                    <a:p>
                      <a:pPr marL="0" marR="0" lvl="0" indent="0" algn="ctr" defTabSz="449263" rtl="0" eaLnBrk="1" fontAlgn="base" latinLnBrk="0" hangingPunct="0">
                        <a:lnSpc>
                          <a:spcPct val="93000"/>
                        </a:lnSpc>
                        <a:spcBef>
                          <a:spcPct val="0"/>
                        </a:spcBef>
                        <a:spcAft>
                          <a:spcPts val="1425"/>
                        </a:spcAft>
                        <a:buClr>
                          <a:srgbClr val="000000"/>
                        </a:buClr>
                        <a:buSzPct val="100000"/>
                        <a:buFont typeface="Arial" charset="0"/>
                        <a:buNone/>
                        <a:tabLst/>
                      </a:pPr>
                      <a:r>
                        <a:rPr kumimoji="0" lang="en-GB" sz="1400" b="0" i="0" u="none" strike="noStrike" cap="none" normalizeH="0" baseline="0">
                          <a:ln>
                            <a:noFill/>
                          </a:ln>
                          <a:solidFill>
                            <a:schemeClr val="tx1"/>
                          </a:solidFill>
                          <a:effectLst/>
                          <a:latin typeface="Book Antiqua" charset="0"/>
                          <a:ea typeface="ＭＳ Ｐゴシック" charset="0"/>
                          <a:cs typeface="Lucida Sans Unicode" charset="0"/>
                        </a:rPr>
                        <a:t>Z&gt;3</a:t>
                      </a:r>
                    </a:p>
                  </a:txBody>
                  <a:tcPr marT="45857" marB="45857" anchor="ctr" horzOverflow="overflow">
                    <a:lnL>
                      <a:noFill/>
                    </a:lnL>
                    <a:lnR>
                      <a:noFill/>
                    </a:lnR>
                    <a:lnT>
                      <a:noFill/>
                    </a:lnT>
                    <a:lnB>
                      <a:noFill/>
                    </a:lnB>
                    <a:lnTlToBr>
                      <a:noFill/>
                    </a:lnTlToBr>
                    <a:lnBlToTr>
                      <a:noFill/>
                    </a:lnBlToTr>
                    <a:solidFill>
                      <a:srgbClr val="FFFFFF"/>
                    </a:solidFill>
                  </a:tcPr>
                </a:tc>
                <a:extLst>
                  <a:ext uri="{0D108BD9-81ED-4DB2-BD59-A6C34878D82A}">
                    <a16:rowId xmlns:a16="http://schemas.microsoft.com/office/drawing/2014/main" val="10001"/>
                  </a:ext>
                </a:extLst>
              </a:tr>
            </a:tbl>
          </a:graphicData>
        </a:graphic>
      </p:graphicFrame>
      <p:graphicFrame>
        <p:nvGraphicFramePr>
          <p:cNvPr id="153653" name="Group 53">
            <a:extLst>
              <a:ext uri="{FF2B5EF4-FFF2-40B4-BE49-F238E27FC236}">
                <a16:creationId xmlns:a16="http://schemas.microsoft.com/office/drawing/2014/main" id="{72D0A6CA-A3F7-8C48-966E-9CBE7EBA6331}"/>
              </a:ext>
            </a:extLst>
          </p:cNvPr>
          <p:cNvGraphicFramePr>
            <a:graphicFrameLocks noGrp="1"/>
          </p:cNvGraphicFramePr>
          <p:nvPr/>
        </p:nvGraphicFramePr>
        <p:xfrm>
          <a:off x="1763713" y="5084763"/>
          <a:ext cx="4127500" cy="1194564"/>
        </p:xfrm>
        <a:graphic>
          <a:graphicData uri="http://schemas.openxmlformats.org/drawingml/2006/table">
            <a:tbl>
              <a:tblPr/>
              <a:tblGrid>
                <a:gridCol w="247650">
                  <a:extLst>
                    <a:ext uri="{9D8B030D-6E8A-4147-A177-3AD203B41FA5}">
                      <a16:colId xmlns:a16="http://schemas.microsoft.com/office/drawing/2014/main" val="3438196092"/>
                    </a:ext>
                  </a:extLst>
                </a:gridCol>
                <a:gridCol w="3879850">
                  <a:extLst>
                    <a:ext uri="{9D8B030D-6E8A-4147-A177-3AD203B41FA5}">
                      <a16:colId xmlns:a16="http://schemas.microsoft.com/office/drawing/2014/main" val="1338435231"/>
                    </a:ext>
                  </a:extLst>
                </a:gridCol>
              </a:tblGrid>
              <a:tr h="249238">
                <a:tc>
                  <a:txBody>
                    <a:bodyPr/>
                    <a:lstStyle>
                      <a:lvl1pPr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itchFamily="2" charset="2"/>
                        <a:buNone/>
                        <a:tabLst/>
                      </a:pPr>
                      <a:endParaRPr kumimoji="0" lang="it-IT" altLang="it-IT" sz="1600" b="0" i="0" u="none" strike="noStrike" cap="none" normalizeH="0" baseline="0">
                        <a:ln>
                          <a:noFill/>
                        </a:ln>
                        <a:solidFill>
                          <a:schemeClr val="tx1"/>
                        </a:solidFill>
                        <a:effectLst/>
                        <a:latin typeface="Book Antiqua" panose="02040602050305030304" pitchFamily="18" charset="0"/>
                        <a:ea typeface="ＭＳ Ｐゴシック" panose="020B0600070205080204" pitchFamily="34" charset="-128"/>
                      </a:endParaRPr>
                    </a:p>
                  </a:txBody>
                  <a:tcPr anchor="ctr" horzOverflow="overflow">
                    <a:lnL>
                      <a:noFill/>
                    </a:lnL>
                    <a:lnR>
                      <a:noFill/>
                    </a:lnR>
                    <a:lnT>
                      <a:noFill/>
                    </a:lnT>
                    <a:lnB>
                      <a:noFill/>
                    </a:lnB>
                    <a:lnTlToBr>
                      <a:noFill/>
                    </a:lnTlToBr>
                    <a:lnBlToTr>
                      <a:noFill/>
                    </a:lnBlToTr>
                    <a:solidFill>
                      <a:srgbClr val="FF0000"/>
                    </a:solidFill>
                  </a:tcPr>
                </a:tc>
                <a:tc>
                  <a:txBody>
                    <a:bodyPr/>
                    <a:lstStyle>
                      <a:lvl1pPr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b="0" i="0" u="none" strike="noStrike" cap="none" normalizeH="0" baseline="0">
                          <a:ln>
                            <a:noFill/>
                          </a:ln>
                          <a:solidFill>
                            <a:schemeClr val="tx1"/>
                          </a:solidFill>
                          <a:effectLst/>
                          <a:latin typeface="Book Antiqua" panose="02040602050305030304" pitchFamily="18" charset="0"/>
                          <a:ea typeface="ＭＳ Ｐゴシック" panose="020B0600070205080204" pitchFamily="34" charset="-128"/>
                        </a:rPr>
                        <a:t>La probabilità di fallimento è molto alta.</a:t>
                      </a:r>
                    </a:p>
                  </a:txBody>
                  <a:tcPr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773268651"/>
                  </a:ext>
                </a:extLst>
              </a:tr>
              <a:tr h="247650">
                <a:tc>
                  <a:txBody>
                    <a:bodyPr/>
                    <a:lstStyle>
                      <a:lvl1pPr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itchFamily="2" charset="2"/>
                        <a:buNone/>
                        <a:tabLst/>
                      </a:pPr>
                      <a:endParaRPr kumimoji="0" lang="it-IT" altLang="it-IT" sz="1600" b="0" i="0" u="none" strike="noStrike" cap="none" normalizeH="0" baseline="0">
                        <a:ln>
                          <a:noFill/>
                        </a:ln>
                        <a:solidFill>
                          <a:schemeClr val="tx1"/>
                        </a:solidFill>
                        <a:effectLst/>
                        <a:latin typeface="Book Antiqua" panose="02040602050305030304" pitchFamily="18" charset="0"/>
                        <a:ea typeface="ＭＳ Ｐゴシック" panose="020B0600070205080204" pitchFamily="34" charset="-128"/>
                      </a:endParaRPr>
                    </a:p>
                  </a:txBody>
                  <a:tcPr anchor="ctr" horzOverflow="overflow">
                    <a:lnL>
                      <a:noFill/>
                    </a:lnL>
                    <a:lnR>
                      <a:noFill/>
                    </a:lnR>
                    <a:lnT>
                      <a:noFill/>
                    </a:lnT>
                    <a:lnB>
                      <a:noFill/>
                    </a:lnB>
                    <a:lnTlToBr>
                      <a:noFill/>
                    </a:lnTlToBr>
                    <a:lnBlToTr>
                      <a:noFill/>
                    </a:lnBlToTr>
                    <a:solidFill>
                      <a:srgbClr val="FFFF00"/>
                    </a:solidFill>
                  </a:tcPr>
                </a:tc>
                <a:tc>
                  <a:txBody>
                    <a:bodyPr/>
                    <a:lstStyle>
                      <a:lvl1pPr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b="0" i="0" u="none" strike="noStrike" cap="none" normalizeH="0" baseline="0">
                          <a:ln>
                            <a:noFill/>
                          </a:ln>
                          <a:solidFill>
                            <a:schemeClr val="tx1"/>
                          </a:solidFill>
                          <a:effectLst/>
                          <a:latin typeface="Book Antiqua" panose="02040602050305030304" pitchFamily="18" charset="0"/>
                          <a:ea typeface="ＭＳ Ｐゴシック" panose="020B0600070205080204" pitchFamily="34" charset="-128"/>
                        </a:rPr>
                        <a:t>Probabilità di fallimento entro 2 anni.</a:t>
                      </a:r>
                    </a:p>
                  </a:txBody>
                  <a:tcPr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47338038"/>
                  </a:ext>
                </a:extLst>
              </a:tr>
              <a:tr h="249238">
                <a:tc>
                  <a:txBody>
                    <a:bodyPr/>
                    <a:lstStyle>
                      <a:lvl1pPr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itchFamily="2" charset="2"/>
                        <a:buNone/>
                        <a:tabLst/>
                      </a:pPr>
                      <a:endParaRPr kumimoji="0" lang="it-IT" altLang="it-IT" sz="1600" b="0" i="0" u="none" strike="noStrike" cap="none" normalizeH="0" baseline="0">
                        <a:ln>
                          <a:noFill/>
                        </a:ln>
                        <a:solidFill>
                          <a:schemeClr val="tx1"/>
                        </a:solidFill>
                        <a:effectLst/>
                        <a:latin typeface="Book Antiqua" panose="02040602050305030304" pitchFamily="18" charset="0"/>
                        <a:ea typeface="ＭＳ Ｐゴシック" panose="020B0600070205080204" pitchFamily="34" charset="-128"/>
                      </a:endParaRPr>
                    </a:p>
                  </a:txBody>
                  <a:tcPr anchor="ctr" horzOverflow="overflow">
                    <a:lnL>
                      <a:noFill/>
                    </a:lnL>
                    <a:lnR>
                      <a:noFill/>
                    </a:lnR>
                    <a:lnT>
                      <a:noFill/>
                    </a:lnT>
                    <a:lnB>
                      <a:noFill/>
                    </a:lnB>
                    <a:lnTlToBr>
                      <a:noFill/>
                    </a:lnTlToBr>
                    <a:lnBlToTr>
                      <a:noFill/>
                    </a:lnBlToTr>
                    <a:solidFill>
                      <a:srgbClr val="FFFFCC"/>
                    </a:solidFill>
                  </a:tcPr>
                </a:tc>
                <a:tc>
                  <a:txBody>
                    <a:bodyPr/>
                    <a:lstStyle>
                      <a:lvl1pPr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b="0" i="0" u="none" strike="noStrike" cap="none" normalizeH="0" baseline="0">
                          <a:ln>
                            <a:noFill/>
                          </a:ln>
                          <a:solidFill>
                            <a:schemeClr val="tx1"/>
                          </a:solidFill>
                          <a:effectLst/>
                          <a:latin typeface="Book Antiqua" panose="02040602050305030304" pitchFamily="18" charset="0"/>
                          <a:ea typeface="ＭＳ Ｐゴシック" panose="020B0600070205080204" pitchFamily="34" charset="-128"/>
                        </a:rPr>
                        <a:t>Cautela nella gestione.</a:t>
                      </a:r>
                    </a:p>
                  </a:txBody>
                  <a:tcPr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478570360"/>
                  </a:ext>
                </a:extLst>
              </a:tr>
              <a:tr h="247650">
                <a:tc>
                  <a:txBody>
                    <a:bodyPr/>
                    <a:lstStyle>
                      <a:lvl1pPr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Wingdings" pitchFamily="2" charset="2"/>
                        <a:buNone/>
                        <a:tabLst/>
                      </a:pPr>
                      <a:endParaRPr kumimoji="0" lang="it-IT" altLang="it-IT" sz="1600" b="0" i="0" u="none" strike="noStrike" cap="none" normalizeH="0" baseline="0">
                        <a:ln>
                          <a:noFill/>
                        </a:ln>
                        <a:solidFill>
                          <a:schemeClr val="tx1"/>
                        </a:solidFill>
                        <a:effectLst/>
                        <a:latin typeface="Book Antiqua" panose="02040602050305030304" pitchFamily="18" charset="0"/>
                        <a:ea typeface="ＭＳ Ｐゴシック" panose="020B0600070205080204" pitchFamily="34" charset="-128"/>
                      </a:endParaRPr>
                    </a:p>
                  </a:txBody>
                  <a:tcPr anchor="ctr" horzOverflow="overflow">
                    <a:lnL>
                      <a:noFill/>
                    </a:lnL>
                    <a:lnR>
                      <a:noFill/>
                    </a:lnR>
                    <a:lnT>
                      <a:noFill/>
                    </a:lnT>
                    <a:lnB>
                      <a:noFill/>
                    </a:lnB>
                    <a:lnTlToBr>
                      <a:noFill/>
                    </a:lnTlToBr>
                    <a:lnBlToTr>
                      <a:noFill/>
                    </a:lnBlToTr>
                    <a:solidFill>
                      <a:srgbClr val="00FF00"/>
                    </a:solidFill>
                  </a:tcPr>
                </a:tc>
                <a:tc>
                  <a:txBody>
                    <a:bodyPr/>
                    <a:lstStyle>
                      <a:lvl1pPr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49263"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49263" rtl="0" eaLnBrk="1" fontAlgn="base" latinLnBrk="0" hangingPunct="0">
                        <a:lnSpc>
                          <a:spcPct val="83000"/>
                        </a:lnSpc>
                        <a:spcBef>
                          <a:spcPct val="0"/>
                        </a:spcBef>
                        <a:spcAft>
                          <a:spcPts val="1425"/>
                        </a:spcAft>
                        <a:buClr>
                          <a:srgbClr val="000000"/>
                        </a:buClr>
                        <a:buSzPct val="100000"/>
                        <a:buFont typeface="Arial" panose="020B0604020202020204" pitchFamily="34" charset="0"/>
                        <a:buNone/>
                        <a:tabLst/>
                      </a:pPr>
                      <a:r>
                        <a:rPr kumimoji="0" lang="en-GB" altLang="it-IT" sz="1600" b="0" i="0" u="none" strike="noStrike" cap="none" normalizeH="0" baseline="0" dirty="0" err="1">
                          <a:ln>
                            <a:noFill/>
                          </a:ln>
                          <a:solidFill>
                            <a:schemeClr val="tx1"/>
                          </a:solidFill>
                          <a:effectLst/>
                          <a:latin typeface="Book Antiqua" panose="02040602050305030304" pitchFamily="18" charset="0"/>
                          <a:ea typeface="ＭＳ Ｐゴシック" panose="020B0600070205080204" pitchFamily="34" charset="-128"/>
                        </a:rPr>
                        <a:t>Società</a:t>
                      </a:r>
                      <a:r>
                        <a:rPr kumimoji="0" lang="en-GB" altLang="it-IT" sz="1600" b="0" i="0" u="none" strike="noStrike" cap="none" normalizeH="0" baseline="0" dirty="0">
                          <a:ln>
                            <a:noFill/>
                          </a:ln>
                          <a:solidFill>
                            <a:schemeClr val="tx1"/>
                          </a:solidFill>
                          <a:effectLst/>
                          <a:latin typeface="Book Antiqua" panose="02040602050305030304" pitchFamily="18" charset="0"/>
                          <a:ea typeface="ＭＳ Ｐゴシック" panose="020B0600070205080204" pitchFamily="34" charset="-128"/>
                        </a:rPr>
                        <a:t> </a:t>
                      </a:r>
                      <a:r>
                        <a:rPr kumimoji="0" lang="en-GB" altLang="it-IT" sz="1600" b="0" i="0" u="none" strike="noStrike" cap="none" normalizeH="0" baseline="0" dirty="0" err="1">
                          <a:ln>
                            <a:noFill/>
                          </a:ln>
                          <a:solidFill>
                            <a:schemeClr val="tx1"/>
                          </a:solidFill>
                          <a:effectLst/>
                          <a:latin typeface="Book Antiqua" panose="02040602050305030304" pitchFamily="18" charset="0"/>
                          <a:ea typeface="ＭＳ Ｐゴシック" panose="020B0600070205080204" pitchFamily="34" charset="-128"/>
                        </a:rPr>
                        <a:t>finanziariamente</a:t>
                      </a:r>
                      <a:r>
                        <a:rPr kumimoji="0" lang="en-GB" altLang="it-IT" sz="1600" b="0" i="0" u="none" strike="noStrike" cap="none" normalizeH="0" baseline="0" dirty="0">
                          <a:ln>
                            <a:noFill/>
                          </a:ln>
                          <a:solidFill>
                            <a:schemeClr val="tx1"/>
                          </a:solidFill>
                          <a:effectLst/>
                          <a:latin typeface="Book Antiqua" panose="02040602050305030304" pitchFamily="18" charset="0"/>
                          <a:ea typeface="ＭＳ Ｐゴシック" panose="020B0600070205080204" pitchFamily="34" charset="-128"/>
                        </a:rPr>
                        <a:t> </a:t>
                      </a:r>
                      <a:r>
                        <a:rPr kumimoji="0" lang="en-GB" altLang="it-IT" sz="1600" b="0" i="0" u="none" strike="noStrike" cap="none" normalizeH="0" baseline="0" dirty="0" err="1">
                          <a:ln>
                            <a:noFill/>
                          </a:ln>
                          <a:solidFill>
                            <a:schemeClr val="tx1"/>
                          </a:solidFill>
                          <a:effectLst/>
                          <a:latin typeface="Book Antiqua" panose="02040602050305030304" pitchFamily="18" charset="0"/>
                          <a:ea typeface="ＭＳ Ｐゴシック" panose="020B0600070205080204" pitchFamily="34" charset="-128"/>
                        </a:rPr>
                        <a:t>solida</a:t>
                      </a:r>
                      <a:r>
                        <a:rPr kumimoji="0" lang="en-GB" altLang="it-IT" sz="1600" b="0" i="0" u="none" strike="noStrike" cap="none" normalizeH="0" baseline="0" dirty="0">
                          <a:ln>
                            <a:noFill/>
                          </a:ln>
                          <a:solidFill>
                            <a:schemeClr val="tx1"/>
                          </a:solidFill>
                          <a:effectLst/>
                          <a:latin typeface="Book Antiqua" panose="02040602050305030304" pitchFamily="18" charset="0"/>
                          <a:ea typeface="ＭＳ Ｐゴシック" panose="020B0600070205080204" pitchFamily="34" charset="-128"/>
                        </a:rPr>
                        <a:t>.</a:t>
                      </a:r>
                    </a:p>
                  </a:txBody>
                  <a:tcPr anchor="ctr"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4262188688"/>
                  </a:ext>
                </a:extLst>
              </a:tr>
            </a:tbl>
          </a:graphicData>
        </a:graphic>
      </p:graphicFrame>
      <p:cxnSp>
        <p:nvCxnSpPr>
          <p:cNvPr id="136219" name="AutoShape 38">
            <a:extLst>
              <a:ext uri="{FF2B5EF4-FFF2-40B4-BE49-F238E27FC236}">
                <a16:creationId xmlns:a16="http://schemas.microsoft.com/office/drawing/2014/main" id="{3F7F2E9F-21CE-1B4C-B214-25B3D5041780}"/>
              </a:ext>
            </a:extLst>
          </p:cNvPr>
          <p:cNvCxnSpPr>
            <a:cxnSpLocks noChangeShapeType="1"/>
            <a:stCxn id="136196" idx="3"/>
          </p:cNvCxnSpPr>
          <p:nvPr/>
        </p:nvCxnSpPr>
        <p:spPr bwMode="auto">
          <a:xfrm flipH="1" flipV="1">
            <a:off x="4643438" y="1196975"/>
            <a:ext cx="3889375" cy="4351338"/>
          </a:xfrm>
          <a:prstGeom prst="bentConnector4">
            <a:avLst>
              <a:gd name="adj1" fmla="val -11185"/>
              <a:gd name="adj2" fmla="val 105255"/>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136220" name="AutoShape 39">
            <a:extLst>
              <a:ext uri="{FF2B5EF4-FFF2-40B4-BE49-F238E27FC236}">
                <a16:creationId xmlns:a16="http://schemas.microsoft.com/office/drawing/2014/main" id="{5A425DD4-094A-8E44-BBFF-2F2DD9F3F447}"/>
              </a:ext>
            </a:extLst>
          </p:cNvPr>
          <p:cNvCxnSpPr>
            <a:cxnSpLocks noChangeShapeType="1"/>
            <a:stCxn id="136197" idx="3"/>
          </p:cNvCxnSpPr>
          <p:nvPr/>
        </p:nvCxnSpPr>
        <p:spPr bwMode="auto">
          <a:xfrm flipH="1" flipV="1">
            <a:off x="7451725" y="1543050"/>
            <a:ext cx="1081088" cy="2030413"/>
          </a:xfrm>
          <a:prstGeom prst="bentConnector3">
            <a:avLst>
              <a:gd name="adj1" fmla="val -21000"/>
            </a:avLst>
          </a:prstGeom>
          <a:noFill/>
          <a:ln w="9525">
            <a:solidFill>
              <a:srgbClr val="993300"/>
            </a:solidFill>
            <a:prstDash val="lgDashDotDot"/>
            <a:miter lim="800000"/>
            <a:headEnd/>
            <a:tailEnd type="triangle" w="med" len="med"/>
          </a:ln>
          <a:extLst>
            <a:ext uri="{909E8E84-426E-40DD-AFC4-6F175D3DCCD1}">
              <a14:hiddenFill xmlns:a14="http://schemas.microsoft.com/office/drawing/2010/main">
                <a:noFill/>
              </a14:hiddenFill>
            </a:ext>
          </a:extLst>
        </p:spPr>
      </p:cxnSp>
      <p:sp>
        <p:nvSpPr>
          <p:cNvPr id="136221" name="Text Box 40">
            <a:extLst>
              <a:ext uri="{FF2B5EF4-FFF2-40B4-BE49-F238E27FC236}">
                <a16:creationId xmlns:a16="http://schemas.microsoft.com/office/drawing/2014/main" id="{6876DC51-CCE9-9948-9E60-386D6CA0D14F}"/>
              </a:ext>
            </a:extLst>
          </p:cNvPr>
          <p:cNvSpPr txBox="1">
            <a:spLocks noChangeArrowheads="1"/>
          </p:cNvSpPr>
          <p:nvPr/>
        </p:nvSpPr>
        <p:spPr bwMode="auto">
          <a:xfrm>
            <a:off x="6372225" y="4106863"/>
            <a:ext cx="2160588" cy="762000"/>
          </a:xfrm>
          <a:prstGeom prst="rect">
            <a:avLst/>
          </a:prstGeom>
          <a:noFill/>
          <a:ln w="9525">
            <a:solidFill>
              <a:srgbClr val="000000"/>
            </a:solidFill>
            <a:prstDash val="dashDot"/>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just" hangingPunct="1">
              <a:lnSpc>
                <a:spcPct val="90000"/>
              </a:lnSpc>
              <a:spcBef>
                <a:spcPct val="50000"/>
              </a:spcBef>
              <a:buClrTx/>
              <a:buSzTx/>
              <a:buFontTx/>
              <a:buNone/>
            </a:pPr>
            <a:r>
              <a:rPr lang="it-IT" altLang="it-IT" sz="1200">
                <a:solidFill>
                  <a:schemeClr val="tx1"/>
                </a:solidFill>
                <a:latin typeface="Bookman Old Style" panose="02050604050505020204" pitchFamily="18" charset="0"/>
                <a:cs typeface="Arial" panose="020B0604020202020204" pitchFamily="34" charset="0"/>
              </a:rPr>
              <a:t>misura la copertura delle passività con la capitalizzazione di mercato .</a:t>
            </a:r>
          </a:p>
        </p:txBody>
      </p:sp>
      <p:cxnSp>
        <p:nvCxnSpPr>
          <p:cNvPr id="136222" name="AutoShape 41">
            <a:extLst>
              <a:ext uri="{FF2B5EF4-FFF2-40B4-BE49-F238E27FC236}">
                <a16:creationId xmlns:a16="http://schemas.microsoft.com/office/drawing/2014/main" id="{886DF0C7-DFD3-CE48-8647-F033055F8663}"/>
              </a:ext>
            </a:extLst>
          </p:cNvPr>
          <p:cNvCxnSpPr>
            <a:cxnSpLocks noChangeShapeType="1"/>
            <a:stCxn id="136197" idx="0"/>
            <a:endCxn id="136199" idx="1"/>
          </p:cNvCxnSpPr>
          <p:nvPr/>
        </p:nvCxnSpPr>
        <p:spPr bwMode="auto">
          <a:xfrm rot="16200000" flipV="1">
            <a:off x="3852863" y="-242887"/>
            <a:ext cx="790575" cy="6410325"/>
          </a:xfrm>
          <a:prstGeom prst="bentConnector4">
            <a:avLst>
              <a:gd name="adj1" fmla="val 27181"/>
              <a:gd name="adj2" fmla="val 103565"/>
            </a:avLst>
          </a:prstGeom>
          <a:noFill/>
          <a:ln w="9525">
            <a:solidFill>
              <a:srgbClr val="993300"/>
            </a:solidFill>
            <a:prstDash val="lgDashDotDot"/>
            <a:miter lim="800000"/>
            <a:headEnd/>
            <a:tailEnd type="triangle" w="med" len="med"/>
          </a:ln>
          <a:extLst>
            <a:ext uri="{909E8E84-426E-40DD-AFC4-6F175D3DCCD1}">
              <a14:hiddenFill xmlns:a14="http://schemas.microsoft.com/office/drawing/2010/main">
                <a:noFill/>
              </a14:hiddenFill>
            </a:ext>
          </a:extLst>
        </p:spPr>
      </p:cxnSp>
      <p:cxnSp>
        <p:nvCxnSpPr>
          <p:cNvPr id="136223" name="AutoShape 42">
            <a:extLst>
              <a:ext uri="{FF2B5EF4-FFF2-40B4-BE49-F238E27FC236}">
                <a16:creationId xmlns:a16="http://schemas.microsoft.com/office/drawing/2014/main" id="{15860886-BC30-6248-8CA1-B06075D8712A}"/>
              </a:ext>
            </a:extLst>
          </p:cNvPr>
          <p:cNvCxnSpPr>
            <a:cxnSpLocks noChangeShapeType="1"/>
            <a:stCxn id="136221" idx="0"/>
          </p:cNvCxnSpPr>
          <p:nvPr/>
        </p:nvCxnSpPr>
        <p:spPr bwMode="auto">
          <a:xfrm rot="5400000" flipH="1">
            <a:off x="5458619" y="2112169"/>
            <a:ext cx="1179513" cy="2809875"/>
          </a:xfrm>
          <a:prstGeom prst="bentConnector3">
            <a:avLst>
              <a:gd name="adj1" fmla="val 21801"/>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sp>
        <p:nvSpPr>
          <p:cNvPr id="136224" name="Rectangle 43">
            <a:extLst>
              <a:ext uri="{FF2B5EF4-FFF2-40B4-BE49-F238E27FC236}">
                <a16:creationId xmlns:a16="http://schemas.microsoft.com/office/drawing/2014/main" id="{47D6FFA5-562C-064F-87A2-EF64A30E4AE9}"/>
              </a:ext>
            </a:extLst>
          </p:cNvPr>
          <p:cNvSpPr>
            <a:spLocks noChangeArrowheads="1"/>
          </p:cNvSpPr>
          <p:nvPr/>
        </p:nvSpPr>
        <p:spPr bwMode="auto">
          <a:xfrm>
            <a:off x="1692275" y="4005263"/>
            <a:ext cx="4392613" cy="2303462"/>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sp>
        <p:nvSpPr>
          <p:cNvPr id="2" name="CasellaDiTesto 1">
            <a:extLst>
              <a:ext uri="{FF2B5EF4-FFF2-40B4-BE49-F238E27FC236}">
                <a16:creationId xmlns:a16="http://schemas.microsoft.com/office/drawing/2014/main" id="{7BF86D39-5B81-1842-81F4-741E65BD4041}"/>
              </a:ext>
            </a:extLst>
          </p:cNvPr>
          <p:cNvSpPr txBox="1"/>
          <p:nvPr/>
        </p:nvSpPr>
        <p:spPr>
          <a:xfrm>
            <a:off x="2268538" y="1341438"/>
            <a:ext cx="503237" cy="323850"/>
          </a:xfrm>
          <a:prstGeom prst="rect">
            <a:avLst/>
          </a:prstGeom>
          <a:solidFill>
            <a:schemeClr val="bg1"/>
          </a:solidFill>
        </p:spPr>
        <p:txBody>
          <a:bodyPr lIns="0" rIns="0">
            <a:spAutoFit/>
          </a:bodyPr>
          <a:lstStyle/>
          <a:p>
            <a:pPr>
              <a:buFont typeface="Times New Roman" charset="0"/>
              <a:buNone/>
              <a:defRPr/>
            </a:pPr>
            <a:r>
              <a:rPr lang="it-IT" sz="1600" spc="-100" dirty="0">
                <a:solidFill>
                  <a:srgbClr val="000000"/>
                </a:solidFill>
                <a:latin typeface="Times New Roman"/>
                <a:ea typeface="ＭＳ Ｐゴシック" charset="0"/>
                <a:cs typeface="Times New Roman"/>
              </a:rPr>
              <a:t>0.012</a:t>
            </a:r>
          </a:p>
        </p:txBody>
      </p:sp>
      <p:sp>
        <p:nvSpPr>
          <p:cNvPr id="25" name="CasellaDiTesto 24">
            <a:extLst>
              <a:ext uri="{FF2B5EF4-FFF2-40B4-BE49-F238E27FC236}">
                <a16:creationId xmlns:a16="http://schemas.microsoft.com/office/drawing/2014/main" id="{6E3FDFCD-3E6A-FA4A-8B94-FEB9E3DEC6A8}"/>
              </a:ext>
            </a:extLst>
          </p:cNvPr>
          <p:cNvSpPr txBox="1"/>
          <p:nvPr/>
        </p:nvSpPr>
        <p:spPr>
          <a:xfrm>
            <a:off x="5148263" y="1341438"/>
            <a:ext cx="431800" cy="323850"/>
          </a:xfrm>
          <a:prstGeom prst="rect">
            <a:avLst/>
          </a:prstGeom>
          <a:solidFill>
            <a:schemeClr val="bg1"/>
          </a:solidFill>
        </p:spPr>
        <p:txBody>
          <a:bodyPr wrap="square" lIns="0" rIns="0">
            <a:spAutoFit/>
          </a:bodyPr>
          <a:lstStyle/>
          <a:p>
            <a:pPr>
              <a:buFont typeface="Times New Roman" charset="0"/>
              <a:buNone/>
              <a:defRPr/>
            </a:pPr>
            <a:r>
              <a:rPr lang="it-IT" sz="1600" spc="-100" dirty="0">
                <a:solidFill>
                  <a:srgbClr val="000000"/>
                </a:solidFill>
                <a:latin typeface="Times New Roman"/>
                <a:ea typeface="ＭＳ Ｐゴシック" charset="0"/>
                <a:cs typeface="Times New Roman"/>
              </a:rPr>
              <a:t>0.014</a:t>
            </a:r>
          </a:p>
        </p:txBody>
      </p:sp>
      <p:sp>
        <p:nvSpPr>
          <p:cNvPr id="27" name="CasellaDiTesto 26">
            <a:extLst>
              <a:ext uri="{FF2B5EF4-FFF2-40B4-BE49-F238E27FC236}">
                <a16:creationId xmlns:a16="http://schemas.microsoft.com/office/drawing/2014/main" id="{CB148C33-807A-ED47-8B88-0E7B65C3BE30}"/>
              </a:ext>
            </a:extLst>
          </p:cNvPr>
          <p:cNvSpPr txBox="1"/>
          <p:nvPr/>
        </p:nvSpPr>
        <p:spPr>
          <a:xfrm>
            <a:off x="1187450" y="2349500"/>
            <a:ext cx="431800" cy="323850"/>
          </a:xfrm>
          <a:prstGeom prst="rect">
            <a:avLst/>
          </a:prstGeom>
          <a:solidFill>
            <a:schemeClr val="bg1"/>
          </a:solidFill>
        </p:spPr>
        <p:txBody>
          <a:bodyPr lIns="0" rIns="0">
            <a:spAutoFit/>
          </a:bodyPr>
          <a:lstStyle/>
          <a:p>
            <a:pPr>
              <a:buFont typeface="Times New Roman" charset="0"/>
              <a:buNone/>
              <a:defRPr/>
            </a:pPr>
            <a:r>
              <a:rPr lang="it-IT" sz="1600" spc="-100" dirty="0">
                <a:solidFill>
                  <a:srgbClr val="000000"/>
                </a:solidFill>
                <a:latin typeface="Times New Roman"/>
                <a:ea typeface="ＭＳ Ｐゴシック" charset="0"/>
                <a:cs typeface="Times New Roman"/>
              </a:rPr>
              <a:t>0.033</a:t>
            </a:r>
          </a:p>
        </p:txBody>
      </p:sp>
      <p:sp>
        <p:nvSpPr>
          <p:cNvPr id="28" name="CasellaDiTesto 27">
            <a:extLst>
              <a:ext uri="{FF2B5EF4-FFF2-40B4-BE49-F238E27FC236}">
                <a16:creationId xmlns:a16="http://schemas.microsoft.com/office/drawing/2014/main" id="{027C48C8-6F99-0C45-A257-C8DD13DF9817}"/>
              </a:ext>
            </a:extLst>
          </p:cNvPr>
          <p:cNvSpPr txBox="1"/>
          <p:nvPr/>
        </p:nvSpPr>
        <p:spPr>
          <a:xfrm>
            <a:off x="3635375" y="2349500"/>
            <a:ext cx="431800" cy="323850"/>
          </a:xfrm>
          <a:prstGeom prst="rect">
            <a:avLst/>
          </a:prstGeom>
          <a:solidFill>
            <a:schemeClr val="bg1"/>
          </a:solidFill>
        </p:spPr>
        <p:txBody>
          <a:bodyPr lIns="0" rIns="0">
            <a:spAutoFit/>
          </a:bodyPr>
          <a:lstStyle/>
          <a:p>
            <a:pPr>
              <a:buFont typeface="Times New Roman" charset="0"/>
              <a:buNone/>
              <a:defRPr/>
            </a:pPr>
            <a:r>
              <a:rPr lang="it-IT" sz="1600" spc="-100" dirty="0">
                <a:solidFill>
                  <a:srgbClr val="000000"/>
                </a:solidFill>
                <a:latin typeface="Times New Roman"/>
                <a:ea typeface="ＭＳ Ｐゴシック" charset="0"/>
                <a:cs typeface="Times New Roman"/>
              </a:rPr>
              <a:t>0.006</a:t>
            </a:r>
          </a:p>
        </p:txBody>
      </p:sp>
      <p:sp>
        <p:nvSpPr>
          <p:cNvPr id="24" name="Rettangolo 23">
            <a:extLst>
              <a:ext uri="{FF2B5EF4-FFF2-40B4-BE49-F238E27FC236}">
                <a16:creationId xmlns:a16="http://schemas.microsoft.com/office/drawing/2014/main" id="{CA88D073-7A66-DE44-BA67-752E4E26B1B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Z-SCORE DI E.I. ALTMAN (1968):</a:t>
            </a:r>
          </a:p>
        </p:txBody>
      </p:sp>
      <p:sp>
        <p:nvSpPr>
          <p:cNvPr id="26" name="Rettangolo 25">
            <a:extLst>
              <a:ext uri="{FF2B5EF4-FFF2-40B4-BE49-F238E27FC236}">
                <a16:creationId xmlns:a16="http://schemas.microsoft.com/office/drawing/2014/main" id="{FADC48B4-C53E-6349-955E-E91EADCC28A0}"/>
              </a:ext>
            </a:extLst>
          </p:cNvPr>
          <p:cNvSpPr/>
          <p:nvPr/>
        </p:nvSpPr>
        <p:spPr>
          <a:xfrm>
            <a:off x="8623005" y="7782"/>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9" name="Segnaposto numero diapositiva 3">
            <a:extLst>
              <a:ext uri="{FF2B5EF4-FFF2-40B4-BE49-F238E27FC236}">
                <a16:creationId xmlns:a16="http://schemas.microsoft.com/office/drawing/2014/main" id="{3DD3D992-0F3A-F343-99C4-62356E02BD16}"/>
              </a:ext>
            </a:extLst>
          </p:cNvPr>
          <p:cNvSpPr>
            <a:spLocks noGrp="1"/>
          </p:cNvSpPr>
          <p:nvPr>
            <p:ph type="sldNum" sz="quarter" idx="12"/>
          </p:nvPr>
        </p:nvSpPr>
        <p:spPr>
          <a:xfrm>
            <a:off x="8698094"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161</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424031283"/>
      </p:ext>
    </p:extLst>
  </p:cSld>
  <p:clrMapOvr>
    <a:masterClrMapping/>
  </p:clrMapOvr>
  <p:transition>
    <p:strips dir="ld"/>
  </p:transition>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20" name="Immagine 2">
            <a:extLst>
              <a:ext uri="{FF2B5EF4-FFF2-40B4-BE49-F238E27FC236}">
                <a16:creationId xmlns:a16="http://schemas.microsoft.com/office/drawing/2014/main" id="{58ADD867-87D1-0B46-A050-CB9B7B5DF82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71500" y="1447800"/>
            <a:ext cx="7988300" cy="396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21" name="CasellaDiTesto 3">
            <a:extLst>
              <a:ext uri="{FF2B5EF4-FFF2-40B4-BE49-F238E27FC236}">
                <a16:creationId xmlns:a16="http://schemas.microsoft.com/office/drawing/2014/main" id="{B3D4873D-FACE-1E4D-9AFB-7FA1FD58EA23}"/>
              </a:ext>
            </a:extLst>
          </p:cNvPr>
          <p:cNvSpPr txBox="1">
            <a:spLocks noChangeArrowheads="1"/>
          </p:cNvSpPr>
          <p:nvPr/>
        </p:nvSpPr>
        <p:spPr bwMode="auto">
          <a:xfrm>
            <a:off x="755650" y="5732463"/>
            <a:ext cx="2879725" cy="325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it-IT" altLang="it-IT" sz="1600">
                <a:solidFill>
                  <a:srgbClr val="000000"/>
                </a:solidFill>
                <a:latin typeface="Times New Roman" panose="02020603050405020304" pitchFamily="18" charset="0"/>
              </a:rPr>
              <a:t>Fonte: Altman (2000)</a:t>
            </a:r>
          </a:p>
        </p:txBody>
      </p:sp>
      <p:sp>
        <p:nvSpPr>
          <p:cNvPr id="7" name="Rettangolo 6">
            <a:extLst>
              <a:ext uri="{FF2B5EF4-FFF2-40B4-BE49-F238E27FC236}">
                <a16:creationId xmlns:a16="http://schemas.microsoft.com/office/drawing/2014/main" id="{0AA6CC12-DDDE-F345-A001-74C5BECA964C}"/>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Z-SCORE DI E.I. ALTMAN (1968): CAPACITÀ PREDITTIVA</a:t>
            </a:r>
          </a:p>
        </p:txBody>
      </p:sp>
      <p:sp>
        <p:nvSpPr>
          <p:cNvPr id="8" name="Rettangolo 7">
            <a:extLst>
              <a:ext uri="{FF2B5EF4-FFF2-40B4-BE49-F238E27FC236}">
                <a16:creationId xmlns:a16="http://schemas.microsoft.com/office/drawing/2014/main" id="{9DF2C5B2-35F6-8C42-93B5-8583D4C898F2}"/>
              </a:ext>
            </a:extLst>
          </p:cNvPr>
          <p:cNvSpPr/>
          <p:nvPr/>
        </p:nvSpPr>
        <p:spPr>
          <a:xfrm>
            <a:off x="8623005" y="7782"/>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9" name="Segnaposto numero diapositiva 3">
            <a:extLst>
              <a:ext uri="{FF2B5EF4-FFF2-40B4-BE49-F238E27FC236}">
                <a16:creationId xmlns:a16="http://schemas.microsoft.com/office/drawing/2014/main" id="{35B01FF6-FF13-0447-B4E5-C8B94A32EC88}"/>
              </a:ext>
            </a:extLst>
          </p:cNvPr>
          <p:cNvSpPr>
            <a:spLocks noGrp="1"/>
          </p:cNvSpPr>
          <p:nvPr>
            <p:ph type="sldNum" sz="quarter" idx="12"/>
          </p:nvPr>
        </p:nvSpPr>
        <p:spPr>
          <a:xfrm>
            <a:off x="8698094"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162</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774002300"/>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sellaDiTesto 3">
            <a:extLst>
              <a:ext uri="{FF2B5EF4-FFF2-40B4-BE49-F238E27FC236}">
                <a16:creationId xmlns:a16="http://schemas.microsoft.com/office/drawing/2014/main" id="{0EE86D5A-2950-9742-8DE7-AA5D229004F2}"/>
              </a:ext>
            </a:extLst>
          </p:cNvPr>
          <p:cNvSpPr txBox="1">
            <a:spLocks noChangeArrowheads="1"/>
          </p:cNvSpPr>
          <p:nvPr/>
        </p:nvSpPr>
        <p:spPr bwMode="auto">
          <a:xfrm>
            <a:off x="179388" y="3213100"/>
            <a:ext cx="1079500" cy="439738"/>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spAutoFit/>
          </a:bodyPr>
          <a:lstStyle/>
          <a:p>
            <a:pPr algn="ctr">
              <a:buFont typeface="Times New Roman" charset="0"/>
              <a:buNone/>
              <a:defRPr/>
            </a:pPr>
            <a:r>
              <a:rPr lang="it-IT" sz="2400" dirty="0">
                <a:solidFill>
                  <a:srgbClr val="000000"/>
                </a:solidFill>
                <a:latin typeface="Times New Roman"/>
                <a:ea typeface="+mn-ea"/>
                <a:cs typeface="Times New Roman"/>
              </a:rPr>
              <a:t>2000</a:t>
            </a:r>
          </a:p>
        </p:txBody>
      </p:sp>
      <p:pic>
        <p:nvPicPr>
          <p:cNvPr id="138245" name="Immagine 1">
            <a:extLst>
              <a:ext uri="{FF2B5EF4-FFF2-40B4-BE49-F238E27FC236}">
                <a16:creationId xmlns:a16="http://schemas.microsoft.com/office/drawing/2014/main" id="{A51979DC-977F-E949-AA80-60558AD75A7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3068638"/>
            <a:ext cx="7272338" cy="584200"/>
          </a:xfrm>
          <a:prstGeom prst="rect">
            <a:avLst/>
          </a:prstGeom>
          <a:solidFill>
            <a:srgbClr val="FFFFCC"/>
          </a:solidFill>
          <a:ln w="9525">
            <a:solidFill>
              <a:schemeClr val="tx1"/>
            </a:solidFill>
            <a:miter lim="800000"/>
            <a:headEnd/>
            <a:tailEnd/>
          </a:ln>
        </p:spPr>
      </p:pic>
      <p:sp>
        <p:nvSpPr>
          <p:cNvPr id="138246" name="CasellaDiTesto 6">
            <a:extLst>
              <a:ext uri="{FF2B5EF4-FFF2-40B4-BE49-F238E27FC236}">
                <a16:creationId xmlns:a16="http://schemas.microsoft.com/office/drawing/2014/main" id="{A6F4E8EC-AB20-D940-9322-1CCC1BF157C1}"/>
              </a:ext>
            </a:extLst>
          </p:cNvPr>
          <p:cNvSpPr txBox="1">
            <a:spLocks noChangeArrowheads="1"/>
          </p:cNvSpPr>
          <p:nvPr/>
        </p:nvSpPr>
        <p:spPr bwMode="auto">
          <a:xfrm>
            <a:off x="1476375" y="3644900"/>
            <a:ext cx="7127875"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r>
              <a:rPr lang="it-IT" altLang="it-IT">
                <a:solidFill>
                  <a:srgbClr val="000000"/>
                </a:solidFill>
                <a:latin typeface="Times New Roman" panose="02020603050405020304" pitchFamily="18" charset="0"/>
              </a:rPr>
              <a:t>dove le variabili sono le stesse del 1968, ad eccezione di X4, che considera il book value al posto del market value</a:t>
            </a:r>
          </a:p>
        </p:txBody>
      </p:sp>
      <p:pic>
        <p:nvPicPr>
          <p:cNvPr id="138247" name="Immagine 7">
            <a:extLst>
              <a:ext uri="{FF2B5EF4-FFF2-40B4-BE49-F238E27FC236}">
                <a16:creationId xmlns:a16="http://schemas.microsoft.com/office/drawing/2014/main" id="{485B0FF9-377F-484C-87F0-1BC2712BF2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76375" y="981075"/>
            <a:ext cx="7272338" cy="576263"/>
          </a:xfrm>
          <a:prstGeom prst="rect">
            <a:avLst/>
          </a:prstGeom>
          <a:solidFill>
            <a:srgbClr val="FFFFCC"/>
          </a:solidFill>
          <a:ln w="9525">
            <a:solidFill>
              <a:schemeClr val="tx1"/>
            </a:solidFill>
            <a:miter lim="800000"/>
            <a:headEnd/>
            <a:tailEnd/>
          </a:ln>
        </p:spPr>
      </p:pic>
      <p:sp>
        <p:nvSpPr>
          <p:cNvPr id="11" name="CasellaDiTesto 10">
            <a:extLst>
              <a:ext uri="{FF2B5EF4-FFF2-40B4-BE49-F238E27FC236}">
                <a16:creationId xmlns:a16="http://schemas.microsoft.com/office/drawing/2014/main" id="{EA2A626D-1B46-DD4D-B757-A8329DBC06FF}"/>
              </a:ext>
            </a:extLst>
          </p:cNvPr>
          <p:cNvSpPr txBox="1">
            <a:spLocks noChangeArrowheads="1"/>
          </p:cNvSpPr>
          <p:nvPr/>
        </p:nvSpPr>
        <p:spPr bwMode="auto">
          <a:xfrm>
            <a:off x="179388" y="1052513"/>
            <a:ext cx="1079500" cy="439737"/>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spAutoFit/>
          </a:bodyPr>
          <a:lstStyle/>
          <a:p>
            <a:pPr algn="ctr">
              <a:buFont typeface="Times New Roman" charset="0"/>
              <a:buNone/>
              <a:defRPr/>
            </a:pPr>
            <a:r>
              <a:rPr lang="it-IT" sz="2400" dirty="0">
                <a:solidFill>
                  <a:srgbClr val="000000"/>
                </a:solidFill>
                <a:latin typeface="Times New Roman"/>
                <a:ea typeface="+mn-ea"/>
                <a:cs typeface="Times New Roman"/>
              </a:rPr>
              <a:t>1968</a:t>
            </a:r>
          </a:p>
        </p:txBody>
      </p:sp>
      <p:sp>
        <p:nvSpPr>
          <p:cNvPr id="10" name="Freccia giù 9">
            <a:extLst>
              <a:ext uri="{FF2B5EF4-FFF2-40B4-BE49-F238E27FC236}">
                <a16:creationId xmlns:a16="http://schemas.microsoft.com/office/drawing/2014/main" id="{9730EB64-A1D8-ED43-BA26-52287AF22D03}"/>
              </a:ext>
            </a:extLst>
          </p:cNvPr>
          <p:cNvSpPr>
            <a:spLocks noChangeArrowheads="1"/>
          </p:cNvSpPr>
          <p:nvPr/>
        </p:nvSpPr>
        <p:spPr bwMode="auto">
          <a:xfrm>
            <a:off x="539750" y="1628775"/>
            <a:ext cx="360363" cy="1295400"/>
          </a:xfrm>
          <a:prstGeom prst="downArrow">
            <a:avLst>
              <a:gd name="adj1" fmla="val 50000"/>
              <a:gd name="adj2" fmla="val 49927"/>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lstStyle/>
          <a:p>
            <a:pPr>
              <a:buFont typeface="Times New Roman" charset="0"/>
              <a:buNone/>
              <a:defRPr/>
            </a:pPr>
            <a:endParaRPr lang="it-IT">
              <a:latin typeface="Arial" charset="0"/>
              <a:ea typeface="Lucida Sans Unicode" charset="0"/>
            </a:endParaRPr>
          </a:p>
        </p:txBody>
      </p:sp>
      <p:grpSp>
        <p:nvGrpSpPr>
          <p:cNvPr id="138250" name="Gruppo 12">
            <a:extLst>
              <a:ext uri="{FF2B5EF4-FFF2-40B4-BE49-F238E27FC236}">
                <a16:creationId xmlns:a16="http://schemas.microsoft.com/office/drawing/2014/main" id="{D6C086D9-0847-6348-80B8-628D9616793B}"/>
              </a:ext>
            </a:extLst>
          </p:cNvPr>
          <p:cNvGrpSpPr>
            <a:grpSpLocks/>
          </p:cNvGrpSpPr>
          <p:nvPr/>
        </p:nvGrpSpPr>
        <p:grpSpPr bwMode="auto">
          <a:xfrm>
            <a:off x="2124075" y="1700213"/>
            <a:ext cx="5761038" cy="1296987"/>
            <a:chOff x="2123728" y="1700808"/>
            <a:chExt cx="5760640" cy="1296144"/>
          </a:xfrm>
        </p:grpSpPr>
        <p:pic>
          <p:nvPicPr>
            <p:cNvPr id="138255" name="Immagine 8">
              <a:extLst>
                <a:ext uri="{FF2B5EF4-FFF2-40B4-BE49-F238E27FC236}">
                  <a16:creationId xmlns:a16="http://schemas.microsoft.com/office/drawing/2014/main" id="{2CB204BE-D420-3141-AF9C-F565872BFA8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23728" y="1700808"/>
              <a:ext cx="5760640" cy="12961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56" name="Rettangolo 11">
              <a:extLst>
                <a:ext uri="{FF2B5EF4-FFF2-40B4-BE49-F238E27FC236}">
                  <a16:creationId xmlns:a16="http://schemas.microsoft.com/office/drawing/2014/main" id="{4F65ABD7-FEF3-5840-8F62-0A3D3786F136}"/>
                </a:ext>
              </a:extLst>
            </p:cNvPr>
            <p:cNvSpPr>
              <a:spLocks noChangeArrowheads="1"/>
            </p:cNvSpPr>
            <p:nvPr/>
          </p:nvSpPr>
          <p:spPr bwMode="auto">
            <a:xfrm>
              <a:off x="4427984" y="2780928"/>
              <a:ext cx="576064" cy="144016"/>
            </a:xfrm>
            <a:prstGeom prst="rect">
              <a:avLst/>
            </a:prstGeom>
            <a:solidFill>
              <a:schemeClr val="bg1"/>
            </a:solidFill>
            <a:ln w="9525">
              <a:solidFill>
                <a:schemeClr val="bg1"/>
              </a:solidFill>
              <a:round/>
              <a:headEnd/>
              <a:tailEnd/>
            </a:ln>
          </p:spPr>
          <p:txBody>
            <a:bodyPr/>
            <a:lstStyle/>
            <a:p>
              <a:endParaRPr lang="it-IT" altLang="it-IT"/>
            </a:p>
          </p:txBody>
        </p:sp>
      </p:grpSp>
      <p:pic>
        <p:nvPicPr>
          <p:cNvPr id="138251" name="Immagine 13">
            <a:extLst>
              <a:ext uri="{FF2B5EF4-FFF2-40B4-BE49-F238E27FC236}">
                <a16:creationId xmlns:a16="http://schemas.microsoft.com/office/drawing/2014/main" id="{3FECFC5A-1960-9E4C-82FB-00C9D1433FBA}"/>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700338" y="4221163"/>
            <a:ext cx="6286500" cy="241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52" name="CasellaDiTesto 14">
            <a:extLst>
              <a:ext uri="{FF2B5EF4-FFF2-40B4-BE49-F238E27FC236}">
                <a16:creationId xmlns:a16="http://schemas.microsoft.com/office/drawing/2014/main" id="{69514D61-5C9C-CB41-BBEA-5091D1E3F7F7}"/>
              </a:ext>
            </a:extLst>
          </p:cNvPr>
          <p:cNvSpPr txBox="1">
            <a:spLocks noChangeArrowheads="1"/>
          </p:cNvSpPr>
          <p:nvPr/>
        </p:nvSpPr>
        <p:spPr bwMode="auto">
          <a:xfrm>
            <a:off x="900113" y="5084763"/>
            <a:ext cx="1150937"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it-IT" altLang="it-IT">
                <a:solidFill>
                  <a:srgbClr val="000000"/>
                </a:solidFill>
              </a:rPr>
              <a:t>Test</a:t>
            </a:r>
          </a:p>
        </p:txBody>
      </p:sp>
      <p:cxnSp>
        <p:nvCxnSpPr>
          <p:cNvPr id="138253" name="Connettore 4 16">
            <a:extLst>
              <a:ext uri="{FF2B5EF4-FFF2-40B4-BE49-F238E27FC236}">
                <a16:creationId xmlns:a16="http://schemas.microsoft.com/office/drawing/2014/main" id="{81752D7A-6E52-A148-8E13-A4587345A9DF}"/>
              </a:ext>
            </a:extLst>
          </p:cNvPr>
          <p:cNvCxnSpPr>
            <a:cxnSpLocks noChangeShapeType="1"/>
            <a:stCxn id="4" idx="2"/>
            <a:endCxn id="138252" idx="1"/>
          </p:cNvCxnSpPr>
          <p:nvPr/>
        </p:nvCxnSpPr>
        <p:spPr bwMode="auto">
          <a:xfrm rot="16200000" flipH="1">
            <a:off x="4763" y="4367213"/>
            <a:ext cx="1609725" cy="180975"/>
          </a:xfrm>
          <a:prstGeom prst="bentConnector2">
            <a:avLst/>
          </a:prstGeom>
          <a:noFill/>
          <a:ln w="9525">
            <a:solidFill>
              <a:schemeClr val="tx1"/>
            </a:solidFill>
            <a:round/>
            <a:headEnd/>
            <a:tailEnd type="arrow" w="med" len="med"/>
          </a:ln>
        </p:spPr>
      </p:cxnSp>
      <p:sp>
        <p:nvSpPr>
          <p:cNvPr id="29" name="Freccia destra 28">
            <a:extLst>
              <a:ext uri="{FF2B5EF4-FFF2-40B4-BE49-F238E27FC236}">
                <a16:creationId xmlns:a16="http://schemas.microsoft.com/office/drawing/2014/main" id="{6CACFA40-D968-0144-BCF5-98D3719FDDC6}"/>
              </a:ext>
            </a:extLst>
          </p:cNvPr>
          <p:cNvSpPr>
            <a:spLocks noChangeArrowheads="1"/>
          </p:cNvSpPr>
          <p:nvPr/>
        </p:nvSpPr>
        <p:spPr bwMode="auto">
          <a:xfrm>
            <a:off x="1908175" y="5157788"/>
            <a:ext cx="431800" cy="21590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lstStyle/>
          <a:p>
            <a:pPr>
              <a:buFont typeface="Times New Roman" charset="0"/>
              <a:buNone/>
              <a:defRPr/>
            </a:pPr>
            <a:endParaRPr lang="it-IT">
              <a:latin typeface="Arial" charset="0"/>
              <a:ea typeface="Lucida Sans Unicode" charset="0"/>
            </a:endParaRPr>
          </a:p>
        </p:txBody>
      </p:sp>
      <p:sp>
        <p:nvSpPr>
          <p:cNvPr id="18" name="Rettangolo 17">
            <a:extLst>
              <a:ext uri="{FF2B5EF4-FFF2-40B4-BE49-F238E27FC236}">
                <a16:creationId xmlns:a16="http://schemas.microsoft.com/office/drawing/2014/main" id="{E5127163-1E9F-FF4F-B7E0-4C5C5B2E138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Z-SCORE DI E.I. ALTMAN (2000): UNA REVISIONE</a:t>
            </a:r>
          </a:p>
        </p:txBody>
      </p:sp>
      <p:sp>
        <p:nvSpPr>
          <p:cNvPr id="19" name="Rettangolo 18">
            <a:extLst>
              <a:ext uri="{FF2B5EF4-FFF2-40B4-BE49-F238E27FC236}">
                <a16:creationId xmlns:a16="http://schemas.microsoft.com/office/drawing/2014/main" id="{BA0D31E1-B06B-E140-ADBA-F03FEE5EA910}"/>
              </a:ext>
            </a:extLst>
          </p:cNvPr>
          <p:cNvSpPr/>
          <p:nvPr/>
        </p:nvSpPr>
        <p:spPr>
          <a:xfrm>
            <a:off x="8623005" y="7782"/>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0" name="Segnaposto numero diapositiva 3">
            <a:extLst>
              <a:ext uri="{FF2B5EF4-FFF2-40B4-BE49-F238E27FC236}">
                <a16:creationId xmlns:a16="http://schemas.microsoft.com/office/drawing/2014/main" id="{79F6F95A-FF1A-E348-AA51-360007281776}"/>
              </a:ext>
            </a:extLst>
          </p:cNvPr>
          <p:cNvSpPr>
            <a:spLocks noGrp="1"/>
          </p:cNvSpPr>
          <p:nvPr>
            <p:ph type="sldNum" sz="quarter" idx="12"/>
          </p:nvPr>
        </p:nvSpPr>
        <p:spPr>
          <a:xfrm>
            <a:off x="8698094"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163</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551864166"/>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7" name="Text Box 4">
            <a:extLst>
              <a:ext uri="{FF2B5EF4-FFF2-40B4-BE49-F238E27FC236}">
                <a16:creationId xmlns:a16="http://schemas.microsoft.com/office/drawing/2014/main" id="{FBE85540-1521-B845-AF74-5ACD8545616C}"/>
              </a:ext>
            </a:extLst>
          </p:cNvPr>
          <p:cNvSpPr txBox="1">
            <a:spLocks noChangeArrowheads="1"/>
          </p:cNvSpPr>
          <p:nvPr/>
        </p:nvSpPr>
        <p:spPr bwMode="auto">
          <a:xfrm>
            <a:off x="3276600" y="1125538"/>
            <a:ext cx="5688013" cy="273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ea typeface="ＭＳ Ｐゴシック" panose="020B0600070205080204" pitchFamily="34" charset="-128"/>
              </a:defRPr>
            </a:lvl1pPr>
            <a:lvl2pPr eaLnBrk="0">
              <a:defRPr sz="2400">
                <a:solidFill>
                  <a:schemeClr val="bg1"/>
                </a:solidFill>
                <a:latin typeface="Arial" panose="020B0604020202020204" pitchFamily="34" charset="0"/>
                <a:ea typeface="ＭＳ Ｐゴシック" panose="020B0600070205080204" pitchFamily="34" charset="-128"/>
              </a:defRPr>
            </a:lvl2pPr>
            <a:lvl3pPr eaLnBrk="0">
              <a:defRPr sz="2400">
                <a:solidFill>
                  <a:schemeClr val="bg1"/>
                </a:solidFill>
                <a:latin typeface="Arial" panose="020B0604020202020204" pitchFamily="34" charset="0"/>
                <a:ea typeface="ＭＳ Ｐゴシック" panose="020B0600070205080204" pitchFamily="34" charset="-128"/>
              </a:defRPr>
            </a:lvl3pPr>
            <a:lvl4pPr eaLnBrk="0">
              <a:defRPr sz="2400">
                <a:solidFill>
                  <a:schemeClr val="bg1"/>
                </a:solidFill>
                <a:latin typeface="Arial" panose="020B0604020202020204" pitchFamily="34" charset="0"/>
                <a:ea typeface="ＭＳ Ｐゴシック" panose="020B0600070205080204" pitchFamily="34" charset="-128"/>
              </a:defRPr>
            </a:lvl4pPr>
            <a:lvl5pPr eaLnBrk="0">
              <a:defRPr sz="2400">
                <a:solidFill>
                  <a:schemeClr val="bg1"/>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9pPr>
          </a:lstStyle>
          <a:p>
            <a:pPr eaLnBrk="1" hangingPunct="1">
              <a:lnSpc>
                <a:spcPct val="100000"/>
              </a:lnSpc>
              <a:spcBef>
                <a:spcPct val="20000"/>
              </a:spcBef>
              <a:buClrTx/>
              <a:buSzTx/>
              <a:buFontTx/>
              <a:buNone/>
            </a:pPr>
            <a:r>
              <a:rPr lang="it-IT" altLang="it-IT" sz="1800">
                <a:solidFill>
                  <a:schemeClr val="tx1"/>
                </a:solidFill>
                <a:latin typeface="Book Antiqua" panose="02040602050305030304" pitchFamily="18" charset="0"/>
                <a:cs typeface="Arial" panose="020B0604020202020204" pitchFamily="34" charset="0"/>
              </a:rPr>
              <a:t>La prima applicazione di Altman, riferita a 66 aziende (33 sane e 33 in difficoltà) ha dimostrato che:</a:t>
            </a:r>
          </a:p>
          <a:p>
            <a:pPr eaLnBrk="1" hangingPunct="1">
              <a:lnSpc>
                <a:spcPct val="100000"/>
              </a:lnSpc>
              <a:spcBef>
                <a:spcPct val="20000"/>
              </a:spcBef>
              <a:buClrTx/>
              <a:buSzTx/>
              <a:buFontTx/>
              <a:buAutoNum type="alphaLcParenR"/>
            </a:pPr>
            <a:r>
              <a:rPr lang="it-IT" altLang="it-IT" sz="1800">
                <a:solidFill>
                  <a:schemeClr val="tx1"/>
                </a:solidFill>
                <a:latin typeface="Book Antiqua" panose="02040602050305030304" pitchFamily="18" charset="0"/>
                <a:cs typeface="Arial" panose="020B0604020202020204" pitchFamily="34" charset="0"/>
              </a:rPr>
              <a:t>Le aziende con </a:t>
            </a:r>
            <a:r>
              <a:rPr lang="it-IT" altLang="it-IT" sz="1800" b="1">
                <a:solidFill>
                  <a:srgbClr val="993300"/>
                </a:solidFill>
                <a:latin typeface="Book Antiqua" panose="02040602050305030304" pitchFamily="18" charset="0"/>
                <a:cs typeface="Arial" panose="020B0604020202020204" pitchFamily="34" charset="0"/>
              </a:rPr>
              <a:t>punteggio inferiore a 1,8</a:t>
            </a:r>
            <a:r>
              <a:rPr lang="it-IT" altLang="it-IT" sz="1800">
                <a:solidFill>
                  <a:schemeClr val="tx1"/>
                </a:solidFill>
                <a:latin typeface="Book Antiqua" panose="02040602050305030304" pitchFamily="18" charset="0"/>
                <a:cs typeface="Arial" panose="020B0604020202020204" pitchFamily="34" charset="0"/>
              </a:rPr>
              <a:t> erano da considerare ad alto rischio di insolvenza (e poi lo sono divenute nel tempo);</a:t>
            </a:r>
          </a:p>
          <a:p>
            <a:pPr eaLnBrk="1" hangingPunct="1">
              <a:lnSpc>
                <a:spcPct val="100000"/>
              </a:lnSpc>
              <a:spcBef>
                <a:spcPct val="20000"/>
              </a:spcBef>
              <a:buClrTx/>
              <a:buSzTx/>
              <a:buFontTx/>
              <a:buAutoNum type="alphaLcParenR"/>
            </a:pPr>
            <a:r>
              <a:rPr lang="it-IT" altLang="it-IT" sz="1800">
                <a:solidFill>
                  <a:schemeClr val="tx1"/>
                </a:solidFill>
                <a:latin typeface="Book Antiqua" panose="02040602050305030304" pitchFamily="18" charset="0"/>
                <a:cs typeface="Arial" panose="020B0604020202020204" pitchFamily="34" charset="0"/>
              </a:rPr>
              <a:t>Quelle con punteggio compreso </a:t>
            </a:r>
            <a:r>
              <a:rPr lang="it-IT" altLang="it-IT" sz="1800" b="1">
                <a:solidFill>
                  <a:srgbClr val="993300"/>
                </a:solidFill>
                <a:latin typeface="Book Antiqua" panose="02040602050305030304" pitchFamily="18" charset="0"/>
                <a:cs typeface="Arial" panose="020B0604020202020204" pitchFamily="34" charset="0"/>
              </a:rPr>
              <a:t>tra 1,8 e 3</a:t>
            </a:r>
            <a:r>
              <a:rPr lang="it-IT" altLang="it-IT" sz="1800">
                <a:solidFill>
                  <a:schemeClr val="tx1"/>
                </a:solidFill>
                <a:latin typeface="Book Antiqua" panose="02040602050305030304" pitchFamily="18" charset="0"/>
                <a:cs typeface="Arial" panose="020B0604020202020204" pitchFamily="34" charset="0"/>
              </a:rPr>
              <a:t> avevano una situazione incerta;</a:t>
            </a:r>
          </a:p>
          <a:p>
            <a:pPr eaLnBrk="1" hangingPunct="1">
              <a:lnSpc>
                <a:spcPct val="100000"/>
              </a:lnSpc>
              <a:spcBef>
                <a:spcPct val="20000"/>
              </a:spcBef>
              <a:buClrTx/>
              <a:buSzTx/>
              <a:buFontTx/>
              <a:buAutoNum type="alphaLcParenR"/>
            </a:pPr>
            <a:r>
              <a:rPr lang="it-IT" altLang="it-IT" sz="1800">
                <a:solidFill>
                  <a:schemeClr val="tx1"/>
                </a:solidFill>
                <a:latin typeface="Book Antiqua" panose="02040602050305030304" pitchFamily="18" charset="0"/>
                <a:cs typeface="Arial" panose="020B0604020202020204" pitchFamily="34" charset="0"/>
              </a:rPr>
              <a:t>Quelle con punteggio </a:t>
            </a:r>
            <a:r>
              <a:rPr lang="it-IT" altLang="it-IT" sz="1800" b="1">
                <a:solidFill>
                  <a:srgbClr val="993300"/>
                </a:solidFill>
                <a:latin typeface="Book Antiqua" panose="02040602050305030304" pitchFamily="18" charset="0"/>
                <a:cs typeface="Arial" panose="020B0604020202020204" pitchFamily="34" charset="0"/>
              </a:rPr>
              <a:t>superiore a 3</a:t>
            </a:r>
            <a:r>
              <a:rPr lang="it-IT" altLang="it-IT" sz="1800">
                <a:solidFill>
                  <a:schemeClr val="tx1"/>
                </a:solidFill>
                <a:latin typeface="Book Antiqua" panose="02040602050305030304" pitchFamily="18" charset="0"/>
                <a:cs typeface="Arial" panose="020B0604020202020204" pitchFamily="34" charset="0"/>
              </a:rPr>
              <a:t> erano in condizione di solidità.</a:t>
            </a:r>
          </a:p>
        </p:txBody>
      </p:sp>
      <p:sp>
        <p:nvSpPr>
          <p:cNvPr id="139268" name="Text Box 5">
            <a:extLst>
              <a:ext uri="{FF2B5EF4-FFF2-40B4-BE49-F238E27FC236}">
                <a16:creationId xmlns:a16="http://schemas.microsoft.com/office/drawing/2014/main" id="{18C45760-FF09-464C-BACD-4E75EC8E9A9F}"/>
              </a:ext>
            </a:extLst>
          </p:cNvPr>
          <p:cNvSpPr txBox="1">
            <a:spLocks noChangeArrowheads="1"/>
          </p:cNvSpPr>
          <p:nvPr/>
        </p:nvSpPr>
        <p:spPr bwMode="auto">
          <a:xfrm>
            <a:off x="3348038" y="4256088"/>
            <a:ext cx="5472112" cy="212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eaLnBrk="0">
              <a:defRPr sz="2400">
                <a:solidFill>
                  <a:schemeClr val="bg1"/>
                </a:solidFill>
                <a:latin typeface="Arial" panose="020B0604020202020204" pitchFamily="34" charset="0"/>
                <a:ea typeface="ＭＳ Ｐゴシック" panose="020B0600070205080204" pitchFamily="34" charset="-128"/>
              </a:defRPr>
            </a:lvl1pPr>
            <a:lvl2pPr eaLnBrk="0">
              <a:defRPr sz="2400">
                <a:solidFill>
                  <a:schemeClr val="bg1"/>
                </a:solidFill>
                <a:latin typeface="Arial" panose="020B0604020202020204" pitchFamily="34" charset="0"/>
                <a:ea typeface="ＭＳ Ｐゴシック" panose="020B0600070205080204" pitchFamily="34" charset="-128"/>
              </a:defRPr>
            </a:lvl2pPr>
            <a:lvl3pPr eaLnBrk="0">
              <a:defRPr sz="2400">
                <a:solidFill>
                  <a:schemeClr val="bg1"/>
                </a:solidFill>
                <a:latin typeface="Arial" panose="020B0604020202020204" pitchFamily="34" charset="0"/>
                <a:ea typeface="ＭＳ Ｐゴシック" panose="020B0600070205080204" pitchFamily="34" charset="-128"/>
              </a:defRPr>
            </a:lvl3pPr>
            <a:lvl4pPr eaLnBrk="0">
              <a:defRPr sz="2400">
                <a:solidFill>
                  <a:schemeClr val="bg1"/>
                </a:solidFill>
                <a:latin typeface="Arial" panose="020B0604020202020204" pitchFamily="34" charset="0"/>
                <a:ea typeface="ＭＳ Ｐゴシック" panose="020B0600070205080204" pitchFamily="34" charset="-128"/>
              </a:defRPr>
            </a:lvl4pPr>
            <a:lvl5pPr eaLnBrk="0">
              <a:defRPr sz="2400">
                <a:solidFill>
                  <a:schemeClr val="bg1"/>
                </a:solidFill>
                <a:latin typeface="Arial" panose="020B0604020202020204" pitchFamily="34" charset="0"/>
                <a:ea typeface="ＭＳ Ｐゴシック" panose="020B0600070205080204" pitchFamily="34" charset="-128"/>
              </a:defRPr>
            </a:lvl5pPr>
            <a:lvl6pPr marL="25146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6pPr>
            <a:lvl7pPr marL="29718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7pPr>
            <a:lvl8pPr marL="34290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8pPr>
            <a:lvl9pPr marL="3886200" indent="-228600" defTabSz="449263" eaLnBrk="0" fontAlgn="base" hangingPunct="0">
              <a:lnSpc>
                <a:spcPct val="93000"/>
              </a:lnSpc>
              <a:spcBef>
                <a:spcPct val="0"/>
              </a:spcBef>
              <a:spcAft>
                <a:spcPct val="0"/>
              </a:spcAft>
              <a:buClr>
                <a:srgbClr val="000000"/>
              </a:buClr>
              <a:buSzPct val="100000"/>
              <a:buFont typeface="Times New Roman" panose="02020603050405020304" pitchFamily="18" charset="0"/>
              <a:defRPr sz="2400">
                <a:solidFill>
                  <a:schemeClr val="bg1"/>
                </a:solidFill>
                <a:latin typeface="Arial" panose="020B0604020202020204" pitchFamily="34" charset="0"/>
                <a:ea typeface="ＭＳ Ｐゴシック" panose="020B0600070205080204" pitchFamily="34" charset="-128"/>
              </a:defRPr>
            </a:lvl9pPr>
          </a:lstStyle>
          <a:p>
            <a:pPr eaLnBrk="1" hangingPunct="1">
              <a:lnSpc>
                <a:spcPct val="100000"/>
              </a:lnSpc>
              <a:spcBef>
                <a:spcPct val="20000"/>
              </a:spcBef>
              <a:buClrTx/>
              <a:buSzTx/>
              <a:buFontTx/>
              <a:buAutoNum type="alphaLcParenR"/>
            </a:pPr>
            <a:r>
              <a:rPr lang="it-IT" altLang="it-IT" sz="1800">
                <a:solidFill>
                  <a:schemeClr val="tx1"/>
                </a:solidFill>
                <a:latin typeface="Book Antiqua" panose="02040602050305030304" pitchFamily="18" charset="0"/>
                <a:cs typeface="Arial" panose="020B0604020202020204" pitchFamily="34" charset="0"/>
              </a:rPr>
              <a:t>lo Z-Score è un valido strumento di analisi, ma non ha valore assoluto</a:t>
            </a:r>
          </a:p>
          <a:p>
            <a:pPr eaLnBrk="1" hangingPunct="1">
              <a:lnSpc>
                <a:spcPct val="100000"/>
              </a:lnSpc>
              <a:spcBef>
                <a:spcPct val="20000"/>
              </a:spcBef>
              <a:buClrTx/>
              <a:buSzTx/>
              <a:buFontTx/>
              <a:buAutoNum type="alphaLcParenR"/>
            </a:pPr>
            <a:r>
              <a:rPr lang="it-IT" altLang="it-IT" sz="1800">
                <a:solidFill>
                  <a:schemeClr val="tx1"/>
                </a:solidFill>
                <a:latin typeface="Book Antiqua" panose="02040602050305030304" pitchFamily="18" charset="0"/>
                <a:cs typeface="Arial" panose="020B0604020202020204" pitchFamily="34" charset="0"/>
              </a:rPr>
              <a:t>è necessario che lo Z-Score venga calcolato su più esercizi per verificare se la tendenza sta migliorando o peggiorando</a:t>
            </a:r>
          </a:p>
          <a:p>
            <a:pPr eaLnBrk="1" hangingPunct="1">
              <a:lnSpc>
                <a:spcPct val="100000"/>
              </a:lnSpc>
              <a:spcBef>
                <a:spcPct val="20000"/>
              </a:spcBef>
              <a:buClrTx/>
              <a:buSzTx/>
              <a:buFontTx/>
              <a:buAutoNum type="alphaLcParenR"/>
            </a:pPr>
            <a:r>
              <a:rPr lang="it-IT" altLang="it-IT" sz="1800">
                <a:solidFill>
                  <a:schemeClr val="tx1"/>
                </a:solidFill>
                <a:latin typeface="Book Antiqua" panose="02040602050305030304" pitchFamily="18" charset="0"/>
                <a:cs typeface="Arial" panose="020B0604020202020204" pitchFamily="34" charset="0"/>
              </a:rPr>
              <a:t>Nel tempo sono state definite diverse varianti del modello (società quotate e non…)</a:t>
            </a:r>
          </a:p>
        </p:txBody>
      </p:sp>
      <p:sp>
        <p:nvSpPr>
          <p:cNvPr id="139269" name="AutoShape 6">
            <a:extLst>
              <a:ext uri="{FF2B5EF4-FFF2-40B4-BE49-F238E27FC236}">
                <a16:creationId xmlns:a16="http://schemas.microsoft.com/office/drawing/2014/main" id="{01D8A12A-62FA-4A45-8004-12A228B8DF60}"/>
              </a:ext>
            </a:extLst>
          </p:cNvPr>
          <p:cNvSpPr>
            <a:spLocks/>
          </p:cNvSpPr>
          <p:nvPr/>
        </p:nvSpPr>
        <p:spPr bwMode="auto">
          <a:xfrm>
            <a:off x="468313" y="1196975"/>
            <a:ext cx="431800" cy="5040313"/>
          </a:xfrm>
          <a:prstGeom prst="leftBrace">
            <a:avLst>
              <a:gd name="adj1" fmla="val 97273"/>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sp>
        <p:nvSpPr>
          <p:cNvPr id="139270" name="Text Box 7">
            <a:extLst>
              <a:ext uri="{FF2B5EF4-FFF2-40B4-BE49-F238E27FC236}">
                <a16:creationId xmlns:a16="http://schemas.microsoft.com/office/drawing/2014/main" id="{8FF2A268-1092-2E46-867E-1A94A23A64EA}"/>
              </a:ext>
            </a:extLst>
          </p:cNvPr>
          <p:cNvSpPr txBox="1">
            <a:spLocks noChangeArrowheads="1"/>
          </p:cNvSpPr>
          <p:nvPr/>
        </p:nvSpPr>
        <p:spPr bwMode="auto">
          <a:xfrm>
            <a:off x="900113" y="1989138"/>
            <a:ext cx="2447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hangingPunct="1">
              <a:lnSpc>
                <a:spcPct val="100000"/>
              </a:lnSpc>
              <a:spcBef>
                <a:spcPct val="50000"/>
              </a:spcBef>
              <a:buClrTx/>
              <a:buSzTx/>
              <a:buFontTx/>
              <a:buNone/>
            </a:pPr>
            <a:r>
              <a:rPr lang="it-IT" altLang="it-IT">
                <a:solidFill>
                  <a:schemeClr val="tx1"/>
                </a:solidFill>
                <a:latin typeface="Book Antiqua" panose="02040602050305030304" pitchFamily="18" charset="0"/>
                <a:cs typeface="Arial" panose="020B0604020202020204" pitchFamily="34" charset="0"/>
              </a:rPr>
              <a:t>ANALISI SPERIMENTALE</a:t>
            </a:r>
          </a:p>
        </p:txBody>
      </p:sp>
      <p:sp>
        <p:nvSpPr>
          <p:cNvPr id="139271" name="Text Box 8">
            <a:extLst>
              <a:ext uri="{FF2B5EF4-FFF2-40B4-BE49-F238E27FC236}">
                <a16:creationId xmlns:a16="http://schemas.microsoft.com/office/drawing/2014/main" id="{2928307A-2649-8C4D-875E-98F1376A5C36}"/>
              </a:ext>
            </a:extLst>
          </p:cNvPr>
          <p:cNvSpPr txBox="1">
            <a:spLocks noChangeArrowheads="1"/>
          </p:cNvSpPr>
          <p:nvPr/>
        </p:nvSpPr>
        <p:spPr bwMode="auto">
          <a:xfrm>
            <a:off x="900113" y="4933950"/>
            <a:ext cx="24479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hangingPunct="1">
              <a:lnSpc>
                <a:spcPct val="100000"/>
              </a:lnSpc>
              <a:spcBef>
                <a:spcPct val="50000"/>
              </a:spcBef>
              <a:buClrTx/>
              <a:buSzTx/>
              <a:buFontTx/>
              <a:buNone/>
            </a:pPr>
            <a:r>
              <a:rPr lang="it-IT" altLang="it-IT">
                <a:solidFill>
                  <a:schemeClr val="tx1"/>
                </a:solidFill>
                <a:latin typeface="Book Antiqua" panose="02040602050305030304" pitchFamily="18" charset="0"/>
                <a:cs typeface="Arial" panose="020B0604020202020204" pitchFamily="34" charset="0"/>
              </a:rPr>
              <a:t>PRECISAZIONI</a:t>
            </a:r>
          </a:p>
        </p:txBody>
      </p:sp>
      <p:sp>
        <p:nvSpPr>
          <p:cNvPr id="139272" name="AutoShape 9">
            <a:extLst>
              <a:ext uri="{FF2B5EF4-FFF2-40B4-BE49-F238E27FC236}">
                <a16:creationId xmlns:a16="http://schemas.microsoft.com/office/drawing/2014/main" id="{BEC0EC5C-3CE8-C441-9BE0-9DE0B07A58E3}"/>
              </a:ext>
            </a:extLst>
          </p:cNvPr>
          <p:cNvSpPr>
            <a:spLocks/>
          </p:cNvSpPr>
          <p:nvPr/>
        </p:nvSpPr>
        <p:spPr bwMode="auto">
          <a:xfrm>
            <a:off x="2916238" y="1125538"/>
            <a:ext cx="431800" cy="2663825"/>
          </a:xfrm>
          <a:prstGeom prst="leftBrace">
            <a:avLst>
              <a:gd name="adj1" fmla="val 51409"/>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sp>
        <p:nvSpPr>
          <p:cNvPr id="139273" name="AutoShape 10">
            <a:extLst>
              <a:ext uri="{FF2B5EF4-FFF2-40B4-BE49-F238E27FC236}">
                <a16:creationId xmlns:a16="http://schemas.microsoft.com/office/drawing/2014/main" id="{0923BA20-E94E-9340-BF6A-39DB72DD9C36}"/>
              </a:ext>
            </a:extLst>
          </p:cNvPr>
          <p:cNvSpPr>
            <a:spLocks/>
          </p:cNvSpPr>
          <p:nvPr/>
        </p:nvSpPr>
        <p:spPr bwMode="auto">
          <a:xfrm>
            <a:off x="2916238" y="4149725"/>
            <a:ext cx="431800" cy="2016125"/>
          </a:xfrm>
          <a:prstGeom prst="leftBrace">
            <a:avLst>
              <a:gd name="adj1" fmla="val 38909"/>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it-IT" altLang="it-IT"/>
          </a:p>
        </p:txBody>
      </p:sp>
      <p:sp>
        <p:nvSpPr>
          <p:cNvPr id="13" name="Rettangolo 12">
            <a:extLst>
              <a:ext uri="{FF2B5EF4-FFF2-40B4-BE49-F238E27FC236}">
                <a16:creationId xmlns:a16="http://schemas.microsoft.com/office/drawing/2014/main" id="{1E5103C4-7F5F-4745-AFD8-15993FC1D733}"/>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cap="all" dirty="0">
                <a:solidFill>
                  <a:srgbClr val="002060"/>
                </a:solidFill>
                <a:latin typeface="Century Gothic" panose="020B0502020202020204" pitchFamily="34" charset="0"/>
              </a:rPr>
              <a:t>LIMITI PREDITTIVI DEL MODELLO</a:t>
            </a:r>
          </a:p>
        </p:txBody>
      </p:sp>
      <p:sp>
        <p:nvSpPr>
          <p:cNvPr id="14" name="Rettangolo 13">
            <a:extLst>
              <a:ext uri="{FF2B5EF4-FFF2-40B4-BE49-F238E27FC236}">
                <a16:creationId xmlns:a16="http://schemas.microsoft.com/office/drawing/2014/main" id="{37972881-EE81-CB4B-9A3B-25A66A06A597}"/>
              </a:ext>
            </a:extLst>
          </p:cNvPr>
          <p:cNvSpPr/>
          <p:nvPr/>
        </p:nvSpPr>
        <p:spPr>
          <a:xfrm>
            <a:off x="8623005" y="7782"/>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5" name="Segnaposto numero diapositiva 3">
            <a:extLst>
              <a:ext uri="{FF2B5EF4-FFF2-40B4-BE49-F238E27FC236}">
                <a16:creationId xmlns:a16="http://schemas.microsoft.com/office/drawing/2014/main" id="{6715B93C-903E-9240-AA9B-E808C191CFC2}"/>
              </a:ext>
            </a:extLst>
          </p:cNvPr>
          <p:cNvSpPr>
            <a:spLocks noGrp="1"/>
          </p:cNvSpPr>
          <p:nvPr>
            <p:ph type="sldNum" sz="quarter" idx="12"/>
          </p:nvPr>
        </p:nvSpPr>
        <p:spPr>
          <a:xfrm>
            <a:off x="8698094"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164</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33056259"/>
      </p:ext>
    </p:extLst>
  </p:cSld>
  <p:clrMapOvr>
    <a:masterClrMapping/>
  </p:clrMapOvr>
  <p:transition>
    <p:strips dir="ld"/>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sellaDiTesto 7">
            <a:extLst>
              <a:ext uri="{FF2B5EF4-FFF2-40B4-BE49-F238E27FC236}">
                <a16:creationId xmlns:a16="http://schemas.microsoft.com/office/drawing/2014/main" id="{F1558EFA-E4C5-5144-A51F-5D175FB49089}"/>
              </a:ext>
            </a:extLst>
          </p:cNvPr>
          <p:cNvSpPr txBox="1"/>
          <p:nvPr/>
        </p:nvSpPr>
        <p:spPr>
          <a:xfrm>
            <a:off x="472331" y="1439056"/>
            <a:ext cx="8225763" cy="4257206"/>
          </a:xfrm>
          <a:prstGeom prst="rect">
            <a:avLst/>
          </a:prstGeom>
          <a:gradFill>
            <a:gsLst>
              <a:gs pos="0">
                <a:srgbClr val="EDEDED"/>
              </a:gs>
              <a:gs pos="64999">
                <a:srgbClr val="D0D0D0"/>
              </a:gs>
              <a:gs pos="100000">
                <a:srgbClr val="BCBCBC"/>
              </a:gs>
            </a:gsLst>
            <a:lin ang="5400000" scaled="1"/>
          </a:gradFill>
          <a:ln>
            <a:solidFill>
              <a:schemeClr val="accent2"/>
            </a:solidFill>
          </a:ln>
        </p:spPr>
        <p:txBody>
          <a:bodyPr wrap="square" rtlCol="0">
            <a:spAutoFit/>
          </a:bodyPr>
          <a:lstStyle/>
          <a:p>
            <a:endParaRPr lang="it-IT" dirty="0"/>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165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818752" y="2997643"/>
            <a:ext cx="7199313" cy="585402"/>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indent="0"/>
            <a:r>
              <a:rPr lang="it-IT" altLang="it-IT" sz="3200" b="1" dirty="0">
                <a:solidFill>
                  <a:schemeClr val="tx1">
                    <a:lumMod val="75000"/>
                    <a:lumOff val="25000"/>
                  </a:schemeClr>
                </a:solidFill>
                <a:effectLst>
                  <a:outerShdw blurRad="50800" dist="76200" dir="2160000" algn="ctr" rotWithShape="0">
                    <a:srgbClr val="000000">
                      <a:alpha val="43137"/>
                    </a:srgbClr>
                  </a:outerShdw>
                </a:effectLst>
                <a:latin typeface="Century Gothic" panose="020B0502020202020204" pitchFamily="34" charset="0"/>
                <a:cs typeface="Arial" panose="020B0604020202020204" pitchFamily="34" charset="0"/>
              </a:rPr>
              <a:t>4. L’ANALISI PER FLUSSI</a:t>
            </a:r>
          </a:p>
        </p:txBody>
      </p:sp>
    </p:spTree>
    <p:extLst>
      <p:ext uri="{BB962C8B-B14F-4D97-AF65-F5344CB8AC3E}">
        <p14:creationId xmlns:p14="http://schemas.microsoft.com/office/powerpoint/2010/main" val="4187496587"/>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1" y="3508"/>
            <a:ext cx="520995"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166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 name="CasellaDiTesto 1">
            <a:extLst>
              <a:ext uri="{FF2B5EF4-FFF2-40B4-BE49-F238E27FC236}">
                <a16:creationId xmlns:a16="http://schemas.microsoft.com/office/drawing/2014/main" id="{09E326DF-22E9-4B27-86CC-08C477957704}"/>
              </a:ext>
            </a:extLst>
          </p:cNvPr>
          <p:cNvSpPr txBox="1"/>
          <p:nvPr/>
        </p:nvSpPr>
        <p:spPr>
          <a:xfrm>
            <a:off x="2240272" y="727042"/>
            <a:ext cx="4594528" cy="646331"/>
          </a:xfrm>
          <a:prstGeom prst="rect">
            <a:avLst/>
          </a:prstGeom>
          <a:noFill/>
        </p:spPr>
        <p:txBody>
          <a:bodyPr wrap="none" rtlCol="0">
            <a:spAutoFit/>
          </a:bodyPr>
          <a:lstStyle/>
          <a:p>
            <a:r>
              <a:rPr lang="it-IT" sz="3600" dirty="0">
                <a:solidFill>
                  <a:schemeClr val="tx1">
                    <a:lumMod val="75000"/>
                    <a:lumOff val="25000"/>
                  </a:schemeClr>
                </a:solidFill>
                <a:latin typeface="Century Gothic" panose="020B0502020202020204" pitchFamily="34" charset="0"/>
              </a:rPr>
              <a:t>L’ANALISI PER FLUSSI</a:t>
            </a: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1058595" y="2987886"/>
            <a:ext cx="7199313" cy="831623"/>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algn="ctr" defTabSz="914400">
              <a:lnSpc>
                <a:spcPct val="100000"/>
              </a:lnSpc>
              <a:buClrTx/>
              <a:buSzTx/>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LA BASE DI PARTENZA: IL RENDICONTO FINANZIARIO</a:t>
            </a:r>
          </a:p>
        </p:txBody>
      </p:sp>
    </p:spTree>
    <p:extLst>
      <p:ext uri="{BB962C8B-B14F-4D97-AF65-F5344CB8AC3E}">
        <p14:creationId xmlns:p14="http://schemas.microsoft.com/office/powerpoint/2010/main" val="2716519888"/>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buFont typeface="Times New Roman" charset="0"/>
              <a:buNone/>
              <a:defRPr/>
            </a:pPr>
            <a:r>
              <a:rPr lang="it-IT" sz="1950" dirty="0">
                <a:solidFill>
                  <a:schemeClr val="lt1"/>
                </a:solidFill>
                <a:latin typeface="Book Antiqua" charset="0"/>
                <a:ea typeface="Arial" charset="0"/>
                <a:cs typeface="Arial" charset="0"/>
              </a:rPr>
              <a:t>Il rendiconto finanziario</a:t>
            </a:r>
            <a:r>
              <a:rPr lang="it-IT" sz="1950">
                <a:solidFill>
                  <a:schemeClr val="lt1"/>
                </a:solidFill>
                <a:latin typeface="Book Antiqua" charset="0"/>
                <a:ea typeface="Arial" charset="0"/>
                <a:cs typeface="Arial" charset="0"/>
              </a:rPr>
              <a:t>: nozione</a:t>
            </a:r>
            <a:endParaRPr lang="it-IT" sz="1950" dirty="0">
              <a:solidFill>
                <a:schemeClr val="lt1"/>
              </a:solidFill>
              <a:latin typeface="Book Antiqua" charset="0"/>
              <a:ea typeface="Arial" charset="0"/>
              <a:cs typeface="Arial" charset="0"/>
            </a:endParaRPr>
          </a:p>
        </p:txBody>
      </p:sp>
      <p:sp>
        <p:nvSpPr>
          <p:cNvPr id="20483"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3818B5D9-89D2-4440-A4A9-135E36CB1E84}" type="slidenum">
              <a:rPr lang="it-IT" sz="900">
                <a:solidFill>
                  <a:srgbClr val="898989"/>
                </a:solidFill>
                <a:latin typeface="Calibri" pitchFamily="34" charset="0"/>
                <a:ea typeface="MS PGothic" pitchFamily="34" charset="-128"/>
              </a:rPr>
              <a:pPr algn="r"/>
              <a:t>167</a:t>
            </a:fld>
            <a:endParaRPr lang="it-IT" sz="900">
              <a:solidFill>
                <a:srgbClr val="898989"/>
              </a:solidFill>
              <a:latin typeface="Calibri" pitchFamily="34" charset="0"/>
              <a:ea typeface="MS PGothic" pitchFamily="34" charset="-128"/>
            </a:endParaRPr>
          </a:p>
        </p:txBody>
      </p:sp>
      <p:sp>
        <p:nvSpPr>
          <p:cNvPr id="11" name="CasellaDiTesto 10"/>
          <p:cNvSpPr txBox="1">
            <a:spLocks noChangeArrowheads="1"/>
          </p:cNvSpPr>
          <p:nvPr/>
        </p:nvSpPr>
        <p:spPr bwMode="auto">
          <a:xfrm>
            <a:off x="1600200" y="1593057"/>
            <a:ext cx="6057900" cy="992571"/>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wrap="square" lIns="68572" tIns="34286" rIns="68572" bIns="34286">
            <a:spAutoFit/>
          </a:bodyPr>
          <a:lstStyle/>
          <a:p>
            <a:pPr algn="just">
              <a:defRPr/>
            </a:pPr>
            <a:r>
              <a:rPr lang="it-IT" sz="1500" dirty="0">
                <a:latin typeface="Times New Roman" pitchFamily="18" charset="0"/>
                <a:cs typeface="Times New Roman" pitchFamily="18" charset="0"/>
              </a:rPr>
              <a:t>Con la locuzione </a:t>
            </a:r>
            <a:r>
              <a:rPr lang="it-IT" sz="1500" b="1" dirty="0">
                <a:latin typeface="Times New Roman" pitchFamily="18" charset="0"/>
                <a:cs typeface="Times New Roman" pitchFamily="18" charset="0"/>
              </a:rPr>
              <a:t>“rendiconto finanziario” </a:t>
            </a:r>
            <a:r>
              <a:rPr lang="it-IT" sz="1500" dirty="0">
                <a:latin typeface="Times New Roman" pitchFamily="18" charset="0"/>
                <a:cs typeface="Times New Roman" pitchFamily="18" charset="0"/>
              </a:rPr>
              <a:t>si è soliti fare riferimento ad un prospetto che presenta gli avvenimenti aziendali (flussi finanziari) che hanno determinato la variazione dell’aggregato di valori assunto come oggetto del rendiconto </a:t>
            </a:r>
          </a:p>
        </p:txBody>
      </p:sp>
      <p:sp>
        <p:nvSpPr>
          <p:cNvPr id="12" name="Freccia in giù 1"/>
          <p:cNvSpPr/>
          <p:nvPr/>
        </p:nvSpPr>
        <p:spPr bwMode="auto">
          <a:xfrm>
            <a:off x="4167188" y="3076575"/>
            <a:ext cx="809625" cy="409575"/>
          </a:xfrm>
          <a:prstGeom prst="downArrow">
            <a:avLst/>
          </a:prstGeom>
          <a:solidFill>
            <a:schemeClr val="bg1">
              <a:lumMod val="50000"/>
            </a:schemeClr>
          </a:solidFill>
          <a:ln w="9525" cap="flat" cmpd="sng" algn="ctr">
            <a:solidFill>
              <a:schemeClr val="tx1"/>
            </a:solidFill>
            <a:prstDash val="solid"/>
            <a:round/>
            <a:headEnd type="none" w="med" len="med"/>
            <a:tailEnd type="none" w="med" len="med"/>
          </a:ln>
          <a:effectLst/>
        </p:spPr>
        <p:txBody>
          <a:bodyPr lIns="68572" tIns="34286" rIns="68572" bIns="34286"/>
          <a:lstStyle/>
          <a:p>
            <a:pPr>
              <a:buFont typeface="Times New Roman" charset="0"/>
              <a:buNone/>
              <a:defRPr/>
            </a:pPr>
            <a:endParaRPr lang="it-IT" sz="1350" dirty="0"/>
          </a:p>
        </p:txBody>
      </p:sp>
      <p:sp>
        <p:nvSpPr>
          <p:cNvPr id="20486" name="CasellaDiTesto 13"/>
          <p:cNvSpPr txBox="1">
            <a:spLocks noChangeArrowheads="1"/>
          </p:cNvSpPr>
          <p:nvPr/>
        </p:nvSpPr>
        <p:spPr bwMode="auto">
          <a:xfrm>
            <a:off x="1600200" y="3829051"/>
            <a:ext cx="6229350" cy="992571"/>
          </a:xfrm>
          <a:prstGeom prst="rect">
            <a:avLst/>
          </a:prstGeom>
          <a:noFill/>
          <a:ln w="9525">
            <a:noFill/>
            <a:miter lim="800000"/>
            <a:headEnd/>
            <a:tailEnd/>
          </a:ln>
        </p:spPr>
        <p:txBody>
          <a:bodyPr lIns="68572" tIns="34286" rIns="68572" bIns="34286">
            <a:spAutoFit/>
          </a:bodyPr>
          <a:lstStyle/>
          <a:p>
            <a:r>
              <a:rPr lang="it-IT" sz="1500" i="1">
                <a:latin typeface="Times New Roman" pitchFamily="18" charset="0"/>
                <a:cs typeface="Times New Roman" pitchFamily="18" charset="0"/>
              </a:rPr>
              <a:t>Non esiste un’unica tipologia di rendiconto! </a:t>
            </a:r>
          </a:p>
          <a:p>
            <a:r>
              <a:rPr lang="it-IT" sz="1500" i="1">
                <a:latin typeface="Times New Roman" pitchFamily="18" charset="0"/>
                <a:cs typeface="Times New Roman" pitchFamily="18" charset="0"/>
              </a:rPr>
              <a:t>Variando l’aggregato oggetto del rendiconto variano, di conseguenza, gli avvenimenti aziendali che ne modificano la dimensione e che costituiscono i flussi finanziari da rappresentare all’interno dello stesso rendiconto </a:t>
            </a:r>
          </a:p>
        </p:txBody>
      </p:sp>
    </p:spTree>
    <p:extLst>
      <p:ext uri="{BB962C8B-B14F-4D97-AF65-F5344CB8AC3E}">
        <p14:creationId xmlns:p14="http://schemas.microsoft.com/office/powerpoint/2010/main" val="2109136086"/>
      </p:ext>
    </p:extLst>
  </p:cSld>
  <p:clrMapOvr>
    <a:masterClrMapping/>
  </p:clrMapOvr>
  <p:transition>
    <p:strips dir="ld"/>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egnaposto numero diapositiva 1"/>
          <p:cNvSpPr>
            <a:spLocks noGrp="1"/>
          </p:cNvSpPr>
          <p:nvPr>
            <p:ph type="sldNum" sz="quarter" idx="10"/>
          </p:nvPr>
        </p:nvSpPr>
        <p:spPr bwMode="auto">
          <a:noFill/>
          <a:ln>
            <a:miter lim="800000"/>
            <a:headEnd/>
            <a:tailEnd/>
          </a:ln>
        </p:spPr>
        <p:txBody>
          <a:bodyPr/>
          <a:lstStyle/>
          <a:p>
            <a:fld id="{AEA08F0D-BDE2-4650-8610-29D1467C5FEF}" type="slidenum">
              <a:rPr lang="it-IT" smtClean="0">
                <a:latin typeface="Arial" charset="0"/>
              </a:rPr>
              <a:pPr/>
              <a:t>168</a:t>
            </a:fld>
            <a:endParaRPr lang="it-IT">
              <a:latin typeface="Arial" charset="0"/>
            </a:endParaRPr>
          </a:p>
        </p:txBody>
      </p:sp>
      <p:sp>
        <p:nvSpPr>
          <p:cNvPr id="134147" name="Rectangle 2"/>
          <p:cNvSpPr>
            <a:spLocks noChangeArrowheads="1"/>
          </p:cNvSpPr>
          <p:nvPr/>
        </p:nvSpPr>
        <p:spPr bwMode="auto">
          <a:xfrm>
            <a:off x="1763316" y="857250"/>
            <a:ext cx="6237684"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buFont typeface="Times New Roman" charset="0"/>
              <a:buNone/>
              <a:defRPr/>
            </a:pPr>
            <a:r>
              <a:rPr lang="it-IT" sz="1950" dirty="0" err="1">
                <a:solidFill>
                  <a:schemeClr val="lt1"/>
                </a:solidFill>
                <a:latin typeface="Book Antiqua" charset="0"/>
                <a:ea typeface="Arial" charset="0"/>
                <a:cs typeface="Arial" charset="0"/>
              </a:rPr>
              <a:t>1</a:t>
            </a:r>
            <a:r>
              <a:rPr lang="it-IT" sz="1950" dirty="0">
                <a:solidFill>
                  <a:schemeClr val="lt1"/>
                </a:solidFill>
                <a:latin typeface="Book Antiqua" charset="0"/>
                <a:ea typeface="Arial" charset="0"/>
                <a:cs typeface="Arial" charset="0"/>
              </a:rPr>
              <a:t>. Possibili grandezze oggetto del rendiconto</a:t>
            </a:r>
          </a:p>
        </p:txBody>
      </p:sp>
      <p:sp>
        <p:nvSpPr>
          <p:cNvPr id="22532"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99448C49-DFCA-4D3B-A519-C3D8EE0ACEFD}" type="slidenum">
              <a:rPr lang="it-IT" sz="900">
                <a:solidFill>
                  <a:srgbClr val="898989"/>
                </a:solidFill>
                <a:latin typeface="Calibri" pitchFamily="34" charset="0"/>
                <a:ea typeface="MS PGothic" pitchFamily="34" charset="-128"/>
              </a:rPr>
              <a:pPr algn="r"/>
              <a:t>168</a:t>
            </a:fld>
            <a:endParaRPr lang="it-IT" sz="900">
              <a:solidFill>
                <a:srgbClr val="898989"/>
              </a:solidFill>
              <a:latin typeface="Calibri" pitchFamily="34" charset="0"/>
              <a:ea typeface="MS PGothic" pitchFamily="34" charset="-128"/>
            </a:endParaRPr>
          </a:p>
        </p:txBody>
      </p:sp>
      <p:sp>
        <p:nvSpPr>
          <p:cNvPr id="19" name="CasellaDiTesto 18"/>
          <p:cNvSpPr txBox="1">
            <a:spLocks noChangeArrowheads="1"/>
          </p:cNvSpPr>
          <p:nvPr/>
        </p:nvSpPr>
        <p:spPr bwMode="auto">
          <a:xfrm>
            <a:off x="1304925" y="2537223"/>
            <a:ext cx="1323975" cy="530906"/>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p>
            <a:pPr algn="ctr">
              <a:buFont typeface="Times New Roman" charset="0"/>
              <a:buNone/>
              <a:defRPr/>
            </a:pPr>
            <a:r>
              <a:rPr lang="it-IT" sz="1500" b="1" dirty="0">
                <a:latin typeface="Times New Roman"/>
                <a:cs typeface="Times New Roman"/>
              </a:rPr>
              <a:t>a) Oggetti semplici</a:t>
            </a:r>
          </a:p>
        </p:txBody>
      </p:sp>
      <p:sp>
        <p:nvSpPr>
          <p:cNvPr id="20" name="CasellaDiTesto 19"/>
          <p:cNvSpPr txBox="1">
            <a:spLocks noChangeArrowheads="1"/>
          </p:cNvSpPr>
          <p:nvPr/>
        </p:nvSpPr>
        <p:spPr bwMode="auto">
          <a:xfrm>
            <a:off x="1304925" y="3613547"/>
            <a:ext cx="1323975" cy="530906"/>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p>
            <a:pPr algn="ctr">
              <a:buFont typeface="Times New Roman" charset="0"/>
              <a:buNone/>
              <a:defRPr/>
            </a:pPr>
            <a:r>
              <a:rPr lang="it-IT" sz="1500" b="1" dirty="0">
                <a:latin typeface="Times New Roman"/>
                <a:cs typeface="Times New Roman"/>
              </a:rPr>
              <a:t>b) Oggetti composti</a:t>
            </a:r>
          </a:p>
        </p:txBody>
      </p:sp>
      <p:sp>
        <p:nvSpPr>
          <p:cNvPr id="21" name="CasellaDiTesto 20"/>
          <p:cNvSpPr txBox="1">
            <a:spLocks noChangeArrowheads="1"/>
          </p:cNvSpPr>
          <p:nvPr/>
        </p:nvSpPr>
        <p:spPr bwMode="auto">
          <a:xfrm>
            <a:off x="1304926" y="4686300"/>
            <a:ext cx="1302544" cy="530906"/>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p>
            <a:pPr algn="ctr">
              <a:buFont typeface="Times New Roman" charset="0"/>
              <a:buNone/>
              <a:defRPr/>
            </a:pPr>
            <a:r>
              <a:rPr lang="it-IT" sz="1500" b="1" dirty="0">
                <a:latin typeface="Times New Roman"/>
                <a:cs typeface="Times New Roman"/>
              </a:rPr>
              <a:t>c) Oggetti complessi</a:t>
            </a:r>
          </a:p>
        </p:txBody>
      </p:sp>
      <p:sp>
        <p:nvSpPr>
          <p:cNvPr id="22" name="CasellaDiTesto 21"/>
          <p:cNvSpPr txBox="1"/>
          <p:nvPr/>
        </p:nvSpPr>
        <p:spPr>
          <a:xfrm>
            <a:off x="3065860" y="2571751"/>
            <a:ext cx="2594372" cy="379135"/>
          </a:xfrm>
          <a:prstGeom prst="rect">
            <a:avLst/>
          </a:prstGeom>
          <a:noFill/>
          <a:ln>
            <a:solidFill>
              <a:schemeClr val="tx1"/>
            </a:solidFill>
            <a:prstDash val="sysDash"/>
          </a:ln>
        </p:spPr>
        <p:style>
          <a:lnRef idx="2">
            <a:schemeClr val="accent2">
              <a:shade val="50000"/>
            </a:schemeClr>
          </a:lnRef>
          <a:fillRef idx="1">
            <a:schemeClr val="accent2"/>
          </a:fillRef>
          <a:effectRef idx="0">
            <a:schemeClr val="accent2"/>
          </a:effectRef>
          <a:fontRef idx="minor">
            <a:schemeClr val="lt1"/>
          </a:fontRef>
        </p:style>
        <p:txBody>
          <a:bodyPr lIns="68572" tIns="34286" rIns="68572" bIns="34286">
            <a:spAutoFit/>
          </a:bodyPr>
          <a:lstStyle/>
          <a:p>
            <a:pPr algn="just">
              <a:lnSpc>
                <a:spcPts val="1247"/>
              </a:lnSpc>
              <a:defRPr/>
            </a:pPr>
            <a:r>
              <a:rPr lang="it-IT" sz="1350" i="1">
                <a:solidFill>
                  <a:schemeClr val="tx1"/>
                </a:solidFill>
                <a:latin typeface="Times New Roman" pitchFamily="18" charset="0"/>
                <a:cs typeface="Times New Roman" pitchFamily="18" charset="0"/>
              </a:rPr>
              <a:t>Formati da un </a:t>
            </a:r>
            <a:r>
              <a:rPr lang="it-IT" sz="1350" i="1">
                <a:solidFill>
                  <a:srgbClr val="FF0000"/>
                </a:solidFill>
                <a:latin typeface="Times New Roman" pitchFamily="18" charset="0"/>
                <a:cs typeface="Times New Roman" pitchFamily="18" charset="0"/>
              </a:rPr>
              <a:t>unico elemento </a:t>
            </a:r>
            <a:r>
              <a:rPr lang="it-IT" sz="1350" i="1">
                <a:solidFill>
                  <a:schemeClr val="tx1"/>
                </a:solidFill>
                <a:latin typeface="Times New Roman" pitchFamily="18" charset="0"/>
                <a:cs typeface="Times New Roman" pitchFamily="18" charset="0"/>
              </a:rPr>
              <a:t>patrimoniale (es. la cassa)</a:t>
            </a:r>
          </a:p>
        </p:txBody>
      </p:sp>
      <p:sp>
        <p:nvSpPr>
          <p:cNvPr id="23" name="CasellaDiTesto 22"/>
          <p:cNvSpPr txBox="1"/>
          <p:nvPr/>
        </p:nvSpPr>
        <p:spPr>
          <a:xfrm>
            <a:off x="3049191" y="3073004"/>
            <a:ext cx="2608659" cy="1302464"/>
          </a:xfrm>
          <a:prstGeom prst="rect">
            <a:avLst/>
          </a:prstGeom>
          <a:noFill/>
          <a:ln>
            <a:solidFill>
              <a:schemeClr val="tx1"/>
            </a:solidFill>
            <a:prstDash val="sysDash"/>
          </a:ln>
        </p:spPr>
        <p:style>
          <a:lnRef idx="2">
            <a:schemeClr val="accent2">
              <a:shade val="50000"/>
            </a:schemeClr>
          </a:lnRef>
          <a:fillRef idx="1">
            <a:schemeClr val="accent2"/>
          </a:fillRef>
          <a:effectRef idx="0">
            <a:schemeClr val="accent2"/>
          </a:effectRef>
          <a:fontRef idx="minor">
            <a:schemeClr val="lt1"/>
          </a:fontRef>
        </p:style>
        <p:txBody>
          <a:bodyPr lIns="68572" tIns="34286" rIns="68572" bIns="34286">
            <a:spAutoFit/>
          </a:bodyPr>
          <a:lstStyle/>
          <a:p>
            <a:pPr algn="just">
              <a:lnSpc>
                <a:spcPts val="1247"/>
              </a:lnSpc>
              <a:defRPr/>
            </a:pPr>
            <a:r>
              <a:rPr lang="it-IT" sz="1350" i="1">
                <a:solidFill>
                  <a:schemeClr val="tx1"/>
                </a:solidFill>
                <a:latin typeface="Times New Roman" pitchFamily="18" charset="0"/>
                <a:cs typeface="Times New Roman" pitchFamily="18" charset="0"/>
              </a:rPr>
              <a:t>Formati dalla somma di </a:t>
            </a:r>
            <a:r>
              <a:rPr lang="it-IT" sz="1350" i="1">
                <a:solidFill>
                  <a:srgbClr val="FF0000"/>
                </a:solidFill>
                <a:latin typeface="Times New Roman" pitchFamily="18" charset="0"/>
                <a:cs typeface="Times New Roman" pitchFamily="18" charset="0"/>
              </a:rPr>
              <a:t>due o più elementi patrimoniali </a:t>
            </a:r>
            <a:r>
              <a:rPr lang="it-IT" sz="1350" i="1">
                <a:solidFill>
                  <a:schemeClr val="tx1"/>
                </a:solidFill>
                <a:latin typeface="Times New Roman" pitchFamily="18" charset="0"/>
                <a:cs typeface="Times New Roman" pitchFamily="18" charset="0"/>
              </a:rPr>
              <a:t>iscritti nella </a:t>
            </a:r>
            <a:r>
              <a:rPr lang="it-IT" sz="1350" i="1">
                <a:solidFill>
                  <a:srgbClr val="FF0000"/>
                </a:solidFill>
                <a:latin typeface="Times New Roman" pitchFamily="18" charset="0"/>
                <a:cs typeface="Times New Roman" pitchFamily="18" charset="0"/>
              </a:rPr>
              <a:t>stessa sezione </a:t>
            </a:r>
            <a:r>
              <a:rPr lang="it-IT" sz="1350" i="1">
                <a:solidFill>
                  <a:schemeClr val="tx1"/>
                </a:solidFill>
                <a:latin typeface="Times New Roman" pitchFamily="18" charset="0"/>
                <a:cs typeface="Times New Roman" pitchFamily="18" charset="0"/>
              </a:rPr>
              <a:t>dello S.P. (es. disponibilità liquide e mezzi a queste equivalenti ossia la somma algebrica delle voci “cassa”, “banca” e titoli a breve prontamente liquidabili)</a:t>
            </a:r>
          </a:p>
        </p:txBody>
      </p:sp>
      <p:sp>
        <p:nvSpPr>
          <p:cNvPr id="24" name="CasellaDiTesto 23"/>
          <p:cNvSpPr txBox="1"/>
          <p:nvPr/>
        </p:nvSpPr>
        <p:spPr>
          <a:xfrm>
            <a:off x="3065860" y="4535091"/>
            <a:ext cx="2594372" cy="840800"/>
          </a:xfrm>
          <a:prstGeom prst="rect">
            <a:avLst/>
          </a:prstGeom>
          <a:noFill/>
          <a:ln>
            <a:solidFill>
              <a:schemeClr val="tx1"/>
            </a:solidFill>
            <a:prstDash val="sysDash"/>
          </a:ln>
        </p:spPr>
        <p:style>
          <a:lnRef idx="2">
            <a:schemeClr val="accent2">
              <a:shade val="50000"/>
            </a:schemeClr>
          </a:lnRef>
          <a:fillRef idx="1">
            <a:schemeClr val="accent2"/>
          </a:fillRef>
          <a:effectRef idx="0">
            <a:schemeClr val="accent2"/>
          </a:effectRef>
          <a:fontRef idx="minor">
            <a:schemeClr val="lt1"/>
          </a:fontRef>
        </p:style>
        <p:txBody>
          <a:bodyPr lIns="68572" tIns="34286" rIns="68572" bIns="34286">
            <a:spAutoFit/>
          </a:bodyPr>
          <a:lstStyle/>
          <a:p>
            <a:pPr algn="just">
              <a:lnSpc>
                <a:spcPts val="1247"/>
              </a:lnSpc>
              <a:defRPr/>
            </a:pPr>
            <a:r>
              <a:rPr lang="it-IT" sz="1350" i="1">
                <a:solidFill>
                  <a:schemeClr val="tx1"/>
                </a:solidFill>
                <a:latin typeface="Times New Roman" pitchFamily="18" charset="0"/>
                <a:cs typeface="Times New Roman" pitchFamily="18" charset="0"/>
              </a:rPr>
              <a:t>Formati dalla </a:t>
            </a:r>
            <a:r>
              <a:rPr lang="it-IT" sz="1350" i="1">
                <a:solidFill>
                  <a:srgbClr val="FF0000"/>
                </a:solidFill>
                <a:latin typeface="Times New Roman" pitchFamily="18" charset="0"/>
                <a:cs typeface="Times New Roman" pitchFamily="18" charset="0"/>
              </a:rPr>
              <a:t>somma algebrica di componenti patrimoniali attivi e passivi</a:t>
            </a:r>
            <a:r>
              <a:rPr lang="it-IT" sz="1350" i="1">
                <a:solidFill>
                  <a:schemeClr val="tx1"/>
                </a:solidFill>
                <a:latin typeface="Times New Roman" pitchFamily="18" charset="0"/>
                <a:cs typeface="Times New Roman" pitchFamily="18" charset="0"/>
              </a:rPr>
              <a:t> (es. il capitale circolante netto, ossia la differenza tra attività correnti e passività correnti)</a:t>
            </a:r>
          </a:p>
        </p:txBody>
      </p:sp>
      <p:sp>
        <p:nvSpPr>
          <p:cNvPr id="25" name="Freccia destra 24"/>
          <p:cNvSpPr>
            <a:spLocks noChangeArrowheads="1"/>
          </p:cNvSpPr>
          <p:nvPr/>
        </p:nvSpPr>
        <p:spPr bwMode="auto">
          <a:xfrm>
            <a:off x="2743200" y="2664619"/>
            <a:ext cx="285750" cy="22860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
        <p:nvSpPr>
          <p:cNvPr id="26" name="Freccia destra 25"/>
          <p:cNvSpPr>
            <a:spLocks noChangeArrowheads="1"/>
          </p:cNvSpPr>
          <p:nvPr/>
        </p:nvSpPr>
        <p:spPr bwMode="auto">
          <a:xfrm>
            <a:off x="2743200" y="3714750"/>
            <a:ext cx="285750" cy="22860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
        <p:nvSpPr>
          <p:cNvPr id="27" name="Freccia destra 26"/>
          <p:cNvSpPr>
            <a:spLocks noChangeArrowheads="1"/>
          </p:cNvSpPr>
          <p:nvPr/>
        </p:nvSpPr>
        <p:spPr bwMode="auto">
          <a:xfrm>
            <a:off x="2743200" y="4800600"/>
            <a:ext cx="285750" cy="22860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
        <p:nvSpPr>
          <p:cNvPr id="22542" name="Angolo ripiegato 28"/>
          <p:cNvSpPr>
            <a:spLocks noChangeArrowheads="1"/>
          </p:cNvSpPr>
          <p:nvPr/>
        </p:nvSpPr>
        <p:spPr bwMode="auto">
          <a:xfrm>
            <a:off x="1314450" y="2171700"/>
            <a:ext cx="4572000" cy="285750"/>
          </a:xfrm>
          <a:prstGeom prst="foldedCorner">
            <a:avLst>
              <a:gd name="adj" fmla="val 16667"/>
            </a:avLst>
          </a:prstGeom>
          <a:solidFill>
            <a:srgbClr val="6699FF">
              <a:alpha val="18823"/>
            </a:srgbClr>
          </a:solidFill>
          <a:ln w="9525">
            <a:solidFill>
              <a:schemeClr val="tx1"/>
            </a:solidFill>
            <a:round/>
            <a:headEnd/>
            <a:tailEnd/>
          </a:ln>
        </p:spPr>
        <p:txBody>
          <a:bodyPr/>
          <a:lstStyle/>
          <a:p>
            <a:pPr algn="ctr"/>
            <a:r>
              <a:rPr lang="it-IT" sz="1350">
                <a:latin typeface="Times New Roman" pitchFamily="18" charset="0"/>
                <a:cs typeface="Times New Roman" pitchFamily="18" charset="0"/>
              </a:rPr>
              <a:t>Dottrina</a:t>
            </a:r>
            <a:endParaRPr lang="it-IT" sz="1350"/>
          </a:p>
        </p:txBody>
      </p:sp>
      <p:sp>
        <p:nvSpPr>
          <p:cNvPr id="22543" name="Angolo ripiegato 29"/>
          <p:cNvSpPr>
            <a:spLocks noChangeArrowheads="1"/>
          </p:cNvSpPr>
          <p:nvPr/>
        </p:nvSpPr>
        <p:spPr bwMode="auto">
          <a:xfrm>
            <a:off x="6000751" y="2171701"/>
            <a:ext cx="1889522" cy="270272"/>
          </a:xfrm>
          <a:prstGeom prst="foldedCorner">
            <a:avLst>
              <a:gd name="adj" fmla="val 16667"/>
            </a:avLst>
          </a:prstGeom>
          <a:solidFill>
            <a:srgbClr val="6699FF">
              <a:alpha val="18823"/>
            </a:srgbClr>
          </a:solidFill>
          <a:ln w="9525">
            <a:solidFill>
              <a:schemeClr val="tx1"/>
            </a:solidFill>
            <a:round/>
            <a:headEnd/>
            <a:tailEnd/>
          </a:ln>
        </p:spPr>
        <p:txBody>
          <a:bodyPr/>
          <a:lstStyle/>
          <a:p>
            <a:pPr algn="ctr"/>
            <a:r>
              <a:rPr lang="it-IT" sz="1350">
                <a:latin typeface="Times New Roman" pitchFamily="18" charset="0"/>
                <a:cs typeface="Times New Roman" pitchFamily="18" charset="0"/>
              </a:rPr>
              <a:t>Prassi</a:t>
            </a:r>
            <a:endParaRPr lang="it-IT" sz="1350">
              <a:solidFill>
                <a:srgbClr val="FF0000"/>
              </a:solidFill>
            </a:endParaRPr>
          </a:p>
        </p:txBody>
      </p:sp>
      <p:sp>
        <p:nvSpPr>
          <p:cNvPr id="31" name="CasellaDiTesto 30"/>
          <p:cNvSpPr txBox="1"/>
          <p:nvPr/>
        </p:nvSpPr>
        <p:spPr>
          <a:xfrm>
            <a:off x="6172200" y="4568429"/>
            <a:ext cx="1543050" cy="379135"/>
          </a:xfrm>
          <a:prstGeom prst="rect">
            <a:avLst/>
          </a:prstGeom>
          <a:solidFill>
            <a:srgbClr val="FFFFCC"/>
          </a:solidFill>
          <a:ln>
            <a:solidFill>
              <a:schemeClr val="tx1"/>
            </a:solidFill>
            <a:prstDash val="sysDash"/>
          </a:ln>
        </p:spPr>
        <p:style>
          <a:lnRef idx="2">
            <a:schemeClr val="accent2">
              <a:shade val="50000"/>
            </a:schemeClr>
          </a:lnRef>
          <a:fillRef idx="1">
            <a:schemeClr val="accent2"/>
          </a:fillRef>
          <a:effectRef idx="0">
            <a:schemeClr val="accent2"/>
          </a:effectRef>
          <a:fontRef idx="minor">
            <a:schemeClr val="lt1"/>
          </a:fontRef>
        </p:style>
        <p:txBody>
          <a:bodyPr lIns="68572" tIns="34286" rIns="68572" bIns="34286">
            <a:spAutoFit/>
          </a:bodyPr>
          <a:lstStyle/>
          <a:p>
            <a:pPr algn="ctr">
              <a:lnSpc>
                <a:spcPts val="1247"/>
              </a:lnSpc>
              <a:defRPr/>
            </a:pPr>
            <a:r>
              <a:rPr lang="it-IT" sz="1350" i="1">
                <a:solidFill>
                  <a:schemeClr val="tx1"/>
                </a:solidFill>
                <a:latin typeface="Times New Roman" pitchFamily="18" charset="0"/>
                <a:cs typeface="Times New Roman" pitchFamily="18" charset="0"/>
              </a:rPr>
              <a:t>Capitale circolante netto</a:t>
            </a:r>
          </a:p>
        </p:txBody>
      </p:sp>
      <p:sp>
        <p:nvSpPr>
          <p:cNvPr id="22545" name="CasellaDiTesto 31"/>
          <p:cNvSpPr txBox="1">
            <a:spLocks noChangeArrowheads="1"/>
          </p:cNvSpPr>
          <p:nvPr/>
        </p:nvSpPr>
        <p:spPr bwMode="auto">
          <a:xfrm>
            <a:off x="6400800" y="4919662"/>
            <a:ext cx="1257300" cy="556114"/>
          </a:xfrm>
          <a:prstGeom prst="rect">
            <a:avLst/>
          </a:prstGeom>
          <a:noFill/>
          <a:ln w="9525">
            <a:noFill/>
            <a:miter lim="800000"/>
            <a:headEnd/>
            <a:tailEnd/>
          </a:ln>
        </p:spPr>
        <p:txBody>
          <a:bodyPr>
            <a:spAutoFit/>
          </a:bodyPr>
          <a:lstStyle/>
          <a:p>
            <a:pPr algn="ctr">
              <a:lnSpc>
                <a:spcPts val="1247"/>
              </a:lnSpc>
            </a:pPr>
            <a:r>
              <a:rPr lang="it-IT" sz="1350">
                <a:solidFill>
                  <a:srgbClr val="000000"/>
                </a:solidFill>
                <a:latin typeface="Times New Roman" pitchFamily="18" charset="0"/>
                <a:cs typeface="Times New Roman" pitchFamily="18" charset="0"/>
              </a:rPr>
              <a:t>Prevalente sino alla metà degli anni ‘80</a:t>
            </a:r>
          </a:p>
        </p:txBody>
      </p:sp>
      <p:sp>
        <p:nvSpPr>
          <p:cNvPr id="33" name="CasellaDiTesto 32"/>
          <p:cNvSpPr txBox="1"/>
          <p:nvPr/>
        </p:nvSpPr>
        <p:spPr>
          <a:xfrm>
            <a:off x="6115050" y="2628901"/>
            <a:ext cx="1657350" cy="225246"/>
          </a:xfrm>
          <a:prstGeom prst="rect">
            <a:avLst/>
          </a:prstGeom>
          <a:solidFill>
            <a:srgbClr val="FFFFCC"/>
          </a:solidFill>
          <a:ln>
            <a:solidFill>
              <a:schemeClr val="tx1"/>
            </a:solidFill>
            <a:prstDash val="sysDash"/>
          </a:ln>
        </p:spPr>
        <p:style>
          <a:lnRef idx="2">
            <a:schemeClr val="accent2">
              <a:shade val="50000"/>
            </a:schemeClr>
          </a:lnRef>
          <a:fillRef idx="1">
            <a:schemeClr val="accent2"/>
          </a:fillRef>
          <a:effectRef idx="0">
            <a:schemeClr val="accent2"/>
          </a:effectRef>
          <a:fontRef idx="minor">
            <a:schemeClr val="lt1"/>
          </a:fontRef>
        </p:style>
        <p:txBody>
          <a:bodyPr lIns="68572" tIns="34286" rIns="68572" bIns="34286">
            <a:spAutoFit/>
          </a:bodyPr>
          <a:lstStyle/>
          <a:p>
            <a:pPr algn="ctr">
              <a:lnSpc>
                <a:spcPts val="1247"/>
              </a:lnSpc>
              <a:defRPr/>
            </a:pPr>
            <a:r>
              <a:rPr lang="it-IT" sz="1350" i="1">
                <a:solidFill>
                  <a:schemeClr val="tx1"/>
                </a:solidFill>
                <a:latin typeface="Times New Roman" pitchFamily="18" charset="0"/>
                <a:cs typeface="Times New Roman" pitchFamily="18" charset="0"/>
              </a:rPr>
              <a:t>Disponibilità liquide</a:t>
            </a:r>
          </a:p>
        </p:txBody>
      </p:sp>
      <p:sp>
        <p:nvSpPr>
          <p:cNvPr id="22547" name="CasellaDiTesto 33"/>
          <p:cNvSpPr txBox="1">
            <a:spLocks noChangeArrowheads="1"/>
          </p:cNvSpPr>
          <p:nvPr/>
        </p:nvSpPr>
        <p:spPr bwMode="auto">
          <a:xfrm>
            <a:off x="6057900" y="2914651"/>
            <a:ext cx="1885950" cy="1171667"/>
          </a:xfrm>
          <a:prstGeom prst="rect">
            <a:avLst/>
          </a:prstGeom>
          <a:noFill/>
          <a:ln w="9525">
            <a:noFill/>
            <a:miter lim="800000"/>
            <a:headEnd/>
            <a:tailEnd/>
          </a:ln>
        </p:spPr>
        <p:txBody>
          <a:bodyPr>
            <a:spAutoFit/>
          </a:bodyPr>
          <a:lstStyle/>
          <a:p>
            <a:pPr algn="just">
              <a:lnSpc>
                <a:spcPts val="1247"/>
              </a:lnSpc>
            </a:pPr>
            <a:r>
              <a:rPr lang="it-IT" sz="1350">
                <a:solidFill>
                  <a:srgbClr val="000000"/>
                </a:solidFill>
                <a:latin typeface="Times New Roman" pitchFamily="18" charset="0"/>
                <a:cs typeface="Times New Roman" pitchFamily="18" charset="0"/>
              </a:rPr>
              <a:t>Prevalente dall’emanazione </a:t>
            </a:r>
          </a:p>
          <a:p>
            <a:pPr algn="just">
              <a:lnSpc>
                <a:spcPts val="1247"/>
              </a:lnSpc>
              <a:buFont typeface="Arial" charset="0"/>
              <a:buChar char="•"/>
            </a:pPr>
            <a:r>
              <a:rPr lang="it-IT" sz="1350">
                <a:solidFill>
                  <a:srgbClr val="000000"/>
                </a:solidFill>
                <a:latin typeface="Times New Roman" pitchFamily="18" charset="0"/>
                <a:cs typeface="Times New Roman" pitchFamily="18" charset="0"/>
              </a:rPr>
              <a:t> della nuova versione dello SFAS 95 (USA)</a:t>
            </a:r>
          </a:p>
          <a:p>
            <a:pPr>
              <a:lnSpc>
                <a:spcPts val="1247"/>
              </a:lnSpc>
              <a:buFont typeface="Arial" charset="0"/>
              <a:buChar char="•"/>
            </a:pPr>
            <a:r>
              <a:rPr lang="it-IT" sz="1350">
                <a:solidFill>
                  <a:srgbClr val="000000"/>
                </a:solidFill>
                <a:latin typeface="Times New Roman" pitchFamily="18" charset="0"/>
                <a:cs typeface="Times New Roman" pitchFamily="18" charset="0"/>
              </a:rPr>
              <a:t> del FRS 1 (UK)</a:t>
            </a:r>
          </a:p>
          <a:p>
            <a:pPr>
              <a:lnSpc>
                <a:spcPts val="1247"/>
              </a:lnSpc>
              <a:buFont typeface="Arial" charset="0"/>
              <a:buChar char="•"/>
            </a:pPr>
            <a:r>
              <a:rPr lang="it-IT" sz="1350">
                <a:solidFill>
                  <a:srgbClr val="000000"/>
                </a:solidFill>
                <a:latin typeface="Times New Roman" pitchFamily="18" charset="0"/>
                <a:cs typeface="Times New Roman" pitchFamily="18" charset="0"/>
              </a:rPr>
              <a:t> dello IAS 7 (livello internazionale)</a:t>
            </a:r>
          </a:p>
        </p:txBody>
      </p:sp>
      <p:sp>
        <p:nvSpPr>
          <p:cNvPr id="37" name="Freccia sinistra 36"/>
          <p:cNvSpPr>
            <a:spLocks noChangeArrowheads="1"/>
          </p:cNvSpPr>
          <p:nvPr/>
        </p:nvSpPr>
        <p:spPr bwMode="auto">
          <a:xfrm>
            <a:off x="5829300" y="2686050"/>
            <a:ext cx="228600" cy="171450"/>
          </a:xfrm>
          <a:prstGeom prst="leftArrow">
            <a:avLst>
              <a:gd name="adj1" fmla="val 50000"/>
              <a:gd name="adj2" fmla="val 50000"/>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a:lstStyle/>
          <a:p>
            <a:pPr>
              <a:buFont typeface="Times New Roman" charset="0"/>
              <a:buNone/>
              <a:defRPr/>
            </a:pPr>
            <a:endParaRPr lang="it-IT" sz="1350"/>
          </a:p>
        </p:txBody>
      </p:sp>
      <p:sp>
        <p:nvSpPr>
          <p:cNvPr id="38" name="Freccia sinistra 37"/>
          <p:cNvSpPr>
            <a:spLocks noChangeArrowheads="1"/>
          </p:cNvSpPr>
          <p:nvPr/>
        </p:nvSpPr>
        <p:spPr bwMode="auto">
          <a:xfrm>
            <a:off x="5829300" y="4686300"/>
            <a:ext cx="228600" cy="171450"/>
          </a:xfrm>
          <a:prstGeom prst="leftArrow">
            <a:avLst>
              <a:gd name="adj1" fmla="val 50000"/>
              <a:gd name="adj2" fmla="val 50000"/>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a:lstStyle/>
          <a:p>
            <a:pPr>
              <a:buFont typeface="Times New Roman" charset="0"/>
              <a:buNone/>
              <a:defRPr/>
            </a:pPr>
            <a:endParaRPr lang="it-IT" sz="1350"/>
          </a:p>
        </p:txBody>
      </p:sp>
      <p:sp>
        <p:nvSpPr>
          <p:cNvPr id="22550" name="Rettangolo 38"/>
          <p:cNvSpPr>
            <a:spLocks noChangeArrowheads="1"/>
          </p:cNvSpPr>
          <p:nvPr/>
        </p:nvSpPr>
        <p:spPr bwMode="auto">
          <a:xfrm>
            <a:off x="6000751" y="2457450"/>
            <a:ext cx="1889522" cy="3028950"/>
          </a:xfrm>
          <a:prstGeom prst="rect">
            <a:avLst/>
          </a:prstGeom>
          <a:solidFill>
            <a:schemeClr val="accent1">
              <a:alpha val="0"/>
            </a:schemeClr>
          </a:solidFill>
          <a:ln w="9525">
            <a:solidFill>
              <a:schemeClr val="tx1"/>
            </a:solidFill>
            <a:round/>
            <a:headEnd/>
            <a:tailEnd/>
          </a:ln>
        </p:spPr>
        <p:txBody>
          <a:bodyPr/>
          <a:lstStyle/>
          <a:p>
            <a:endParaRPr lang="it-IT" sz="1350"/>
          </a:p>
        </p:txBody>
      </p:sp>
      <p:sp>
        <p:nvSpPr>
          <p:cNvPr id="30" name="Freccia sinistra 36"/>
          <p:cNvSpPr>
            <a:spLocks noChangeArrowheads="1"/>
          </p:cNvSpPr>
          <p:nvPr/>
        </p:nvSpPr>
        <p:spPr bwMode="auto">
          <a:xfrm>
            <a:off x="5868591" y="3807619"/>
            <a:ext cx="228600" cy="171450"/>
          </a:xfrm>
          <a:prstGeom prst="leftArrow">
            <a:avLst>
              <a:gd name="adj1" fmla="val 50000"/>
              <a:gd name="adj2" fmla="val 50000"/>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a:lstStyle/>
          <a:p>
            <a:pPr>
              <a:buFont typeface="Times New Roman" charset="0"/>
              <a:buNone/>
              <a:defRPr/>
            </a:pPr>
            <a:endParaRPr lang="it-IT" sz="1350"/>
          </a:p>
        </p:txBody>
      </p:sp>
    </p:spTree>
    <p:extLst>
      <p:ext uri="{BB962C8B-B14F-4D97-AF65-F5344CB8AC3E}">
        <p14:creationId xmlns:p14="http://schemas.microsoft.com/office/powerpoint/2010/main" val="4022701446"/>
      </p:ext>
    </p:extLst>
  </p:cSld>
  <p:clrMapOvr>
    <a:masterClrMapping/>
  </p:clrMapOvr>
  <p:transition>
    <p:strips dir="ld"/>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egnaposto contenuto 2"/>
          <p:cNvSpPr>
            <a:spLocks noGrp="1"/>
          </p:cNvSpPr>
          <p:nvPr>
            <p:ph idx="1"/>
          </p:nvPr>
        </p:nvSpPr>
        <p:spPr>
          <a:xfrm>
            <a:off x="1485900" y="1214439"/>
            <a:ext cx="6172200" cy="4237435"/>
          </a:xfrm>
        </p:spPr>
        <p:txBody>
          <a:bodyPr/>
          <a:lstStyle/>
          <a:p>
            <a:pPr marL="0" indent="0">
              <a:buNone/>
            </a:pPr>
            <a:r>
              <a:rPr lang="it-IT" altLang="it-IT" b="1" u="sng">
                <a:ea typeface="ＭＳ Ｐゴシック" panose="020B0600070205080204" pitchFamily="34" charset="-128"/>
              </a:rPr>
              <a:t>Art. 2425-ter</a:t>
            </a:r>
          </a:p>
          <a:p>
            <a:pPr marL="0" indent="0">
              <a:buNone/>
            </a:pPr>
            <a:r>
              <a:rPr lang="it-IT" altLang="it-IT">
                <a:ea typeface="ＭＳ Ｐゴシック" panose="020B0600070205080204" pitchFamily="34" charset="-128"/>
              </a:rPr>
              <a:t>Dal rendiconto finanziario risultano, per l’esercizio a cui è riferito il bilancio e per quello precedente, l’ammontare e la composizione delle disponibilità liquide, all’inizio e alla fine dell’esercizio, ed i flussi finanziari dell’esercizio derivanti dall’attività </a:t>
            </a:r>
            <a:r>
              <a:rPr lang="it-IT" altLang="it-IT" u="sng">
                <a:ea typeface="ＭＳ Ｐゴシック" panose="020B0600070205080204" pitchFamily="34" charset="-128"/>
              </a:rPr>
              <a:t>operativa</a:t>
            </a:r>
            <a:r>
              <a:rPr lang="it-IT" altLang="it-IT">
                <a:ea typeface="ＭＳ Ｐゴシック" panose="020B0600070205080204" pitchFamily="34" charset="-128"/>
              </a:rPr>
              <a:t>, da quella di </a:t>
            </a:r>
            <a:r>
              <a:rPr lang="it-IT" altLang="it-IT" u="sng">
                <a:ea typeface="ＭＳ Ｐゴシック" panose="020B0600070205080204" pitchFamily="34" charset="-128"/>
              </a:rPr>
              <a:t>investimento</a:t>
            </a:r>
            <a:r>
              <a:rPr lang="it-IT" altLang="it-IT">
                <a:ea typeface="ＭＳ Ｐゴシック" panose="020B0600070205080204" pitchFamily="34" charset="-128"/>
              </a:rPr>
              <a:t>, da quella di </a:t>
            </a:r>
            <a:r>
              <a:rPr lang="it-IT" altLang="it-IT" u="sng">
                <a:ea typeface="ＭＳ Ｐゴシック" panose="020B0600070205080204" pitchFamily="34" charset="-128"/>
              </a:rPr>
              <a:t>finanziamento</a:t>
            </a:r>
            <a:r>
              <a:rPr lang="it-IT" altLang="it-IT">
                <a:ea typeface="ＭＳ Ｐゴシック" panose="020B0600070205080204" pitchFamily="34" charset="-128"/>
              </a:rPr>
              <a:t>, ivi comprese le operazioni con i soci. </a:t>
            </a:r>
          </a:p>
        </p:txBody>
      </p:sp>
      <p:sp>
        <p:nvSpPr>
          <p:cNvPr id="50179" name="Segnaposto numero diapositiva 3"/>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ＭＳ Ｐゴシック" panose="020B0600070205080204" pitchFamily="34" charset="-128"/>
              </a:defRPr>
            </a:lvl1pPr>
            <a:lvl2pPr marL="557213" indent="-214313">
              <a:defRPr>
                <a:solidFill>
                  <a:schemeClr val="tx1"/>
                </a:solidFill>
                <a:latin typeface="Arial" panose="020B0604020202020204" pitchFamily="34" charset="0"/>
                <a:ea typeface="ＭＳ Ｐゴシック" panose="020B0600070205080204" pitchFamily="34" charset="-128"/>
              </a:defRPr>
            </a:lvl2pPr>
            <a:lvl3pPr marL="857250" indent="-171450">
              <a:defRPr>
                <a:solidFill>
                  <a:schemeClr val="tx1"/>
                </a:solidFill>
                <a:latin typeface="Arial" panose="020B0604020202020204" pitchFamily="34" charset="0"/>
                <a:ea typeface="ＭＳ Ｐゴシック" panose="020B0600070205080204" pitchFamily="34" charset="-128"/>
              </a:defRPr>
            </a:lvl3pPr>
            <a:lvl4pPr marL="1200150" indent="-171450">
              <a:defRPr>
                <a:solidFill>
                  <a:schemeClr val="tx1"/>
                </a:solidFill>
                <a:latin typeface="Arial" panose="020B0604020202020204" pitchFamily="34" charset="0"/>
                <a:ea typeface="ＭＳ Ｐゴシック" panose="020B0600070205080204" pitchFamily="34" charset="-128"/>
              </a:defRPr>
            </a:lvl4pPr>
            <a:lvl5pPr marL="1543050" indent="-171450">
              <a:defRPr>
                <a:solidFill>
                  <a:schemeClr val="tx1"/>
                </a:solidFill>
                <a:latin typeface="Arial" panose="020B0604020202020204" pitchFamily="34" charset="0"/>
                <a:ea typeface="ＭＳ Ｐゴシック" panose="020B0600070205080204" pitchFamily="34" charset="-128"/>
              </a:defRPr>
            </a:lvl5pPr>
            <a:lvl6pPr marL="1885950" indent="-17145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228850" indent="-17145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2571750" indent="-17145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2914650" indent="-17145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fld id="{7F626AB7-924B-45D3-8B3C-392F59BA92DF}" type="slidenum">
              <a:rPr lang="it-IT" altLang="en-US"/>
              <a:pPr/>
              <a:t>169</a:t>
            </a:fld>
            <a:endParaRPr lang="it-IT" altLang="en-US"/>
          </a:p>
        </p:txBody>
      </p:sp>
    </p:spTree>
    <p:extLst>
      <p:ext uri="{BB962C8B-B14F-4D97-AF65-F5344CB8AC3E}">
        <p14:creationId xmlns:p14="http://schemas.microsoft.com/office/powerpoint/2010/main" val="481632284"/>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2"/>
          <p:cNvSpPr>
            <a:spLocks noChangeArrowheads="1"/>
          </p:cNvSpPr>
          <p:nvPr/>
        </p:nvSpPr>
        <p:spPr bwMode="auto">
          <a:xfrm>
            <a:off x="1763316" y="857250"/>
            <a:ext cx="6237684"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a:solidFill>
                  <a:srgbClr val="FFFFFF"/>
                </a:solidFill>
                <a:latin typeface="Book Antiqua" pitchFamily="18" charset="0"/>
                <a:cs typeface="Arial" pitchFamily="34" charset="0"/>
              </a:rPr>
              <a:t>2. </a:t>
            </a:r>
            <a:r>
              <a:rPr lang="it-IT" sz="1875">
                <a:solidFill>
                  <a:srgbClr val="FFFFFF"/>
                </a:solidFill>
                <a:latin typeface="Book Antiqua" pitchFamily="18" charset="0"/>
                <a:cs typeface="Arial" pitchFamily="34" charset="0"/>
              </a:rPr>
              <a:t>Classifichiamo gli eventi aziendali che determinano</a:t>
            </a:r>
          </a:p>
          <a:p>
            <a:pPr algn="ctr" hangingPunct="1">
              <a:lnSpc>
                <a:spcPct val="70000"/>
              </a:lnSpc>
              <a:defRPr/>
            </a:pPr>
            <a:r>
              <a:rPr lang="it-IT" sz="1875">
                <a:solidFill>
                  <a:srgbClr val="FFFFFF"/>
                </a:solidFill>
                <a:latin typeface="Book Antiqua" pitchFamily="18" charset="0"/>
                <a:cs typeface="Arial" pitchFamily="34" charset="0"/>
              </a:rPr>
              <a:t>variazioni nell’aggregato oggetto del rendiconto</a:t>
            </a:r>
          </a:p>
        </p:txBody>
      </p:sp>
      <p:sp>
        <p:nvSpPr>
          <p:cNvPr id="23555"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1ECAF9E4-968E-49B0-B72C-BD6990B1023B}" type="slidenum">
              <a:rPr lang="it-IT" sz="900">
                <a:solidFill>
                  <a:srgbClr val="898989"/>
                </a:solidFill>
                <a:latin typeface="Calibri" pitchFamily="34" charset="0"/>
                <a:ea typeface="MS PGothic" pitchFamily="34" charset="-128"/>
              </a:rPr>
              <a:pPr algn="r"/>
              <a:t>170</a:t>
            </a:fld>
            <a:endParaRPr lang="it-IT" sz="900">
              <a:solidFill>
                <a:srgbClr val="898989"/>
              </a:solidFill>
              <a:latin typeface="Calibri" pitchFamily="34" charset="0"/>
              <a:ea typeface="MS PGothic" pitchFamily="34" charset="-128"/>
            </a:endParaRPr>
          </a:p>
        </p:txBody>
      </p:sp>
      <p:sp>
        <p:nvSpPr>
          <p:cNvPr id="14" name="Rettangolo 13"/>
          <p:cNvSpPr>
            <a:spLocks noChangeArrowheads="1"/>
          </p:cNvSpPr>
          <p:nvPr/>
        </p:nvSpPr>
        <p:spPr bwMode="auto">
          <a:xfrm>
            <a:off x="1547812" y="4832748"/>
            <a:ext cx="1863329" cy="807905"/>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p>
            <a:pPr>
              <a:defRPr/>
            </a:pPr>
            <a:r>
              <a:rPr lang="it-IT" sz="1200" b="1" dirty="0">
                <a:solidFill>
                  <a:srgbClr val="FFFFFF"/>
                </a:solidFill>
                <a:effectLst>
                  <a:outerShdw blurRad="38100" dist="38100" dir="2700000" algn="tl">
                    <a:srgbClr val="808080"/>
                  </a:outerShdw>
                </a:effectLst>
                <a:latin typeface="Times New Roman" pitchFamily="18" charset="0"/>
                <a:cs typeface="Times New Roman" pitchFamily="18" charset="0"/>
              </a:rPr>
              <a:t>C) </a:t>
            </a:r>
            <a:r>
              <a:rPr lang="it-IT" sz="1200" b="1" dirty="0">
                <a:solidFill>
                  <a:srgbClr val="FFFFFF"/>
                </a:solidFill>
                <a:latin typeface="Times New Roman" pitchFamily="18" charset="0"/>
                <a:cs typeface="Times New Roman" pitchFamily="18" charset="0"/>
              </a:rPr>
              <a:t>Flussi finanziari derivanti dallo svolgimento dell’attività di finanziamento</a:t>
            </a:r>
            <a:endParaRPr lang="it-IT" sz="1200" b="1" dirty="0">
              <a:solidFill>
                <a:srgbClr val="FFFFFF"/>
              </a:solidFill>
              <a:effectLst>
                <a:outerShdw blurRad="38100" dist="38100" dir="2700000" algn="tl">
                  <a:srgbClr val="808080"/>
                </a:outerShdw>
              </a:effectLst>
              <a:latin typeface="Times New Roman" pitchFamily="18" charset="0"/>
              <a:cs typeface="Times New Roman" pitchFamily="18" charset="0"/>
            </a:endParaRPr>
          </a:p>
        </p:txBody>
      </p:sp>
      <p:sp>
        <p:nvSpPr>
          <p:cNvPr id="15" name="Rettangolo 14"/>
          <p:cNvSpPr>
            <a:spLocks noChangeArrowheads="1"/>
          </p:cNvSpPr>
          <p:nvPr/>
        </p:nvSpPr>
        <p:spPr bwMode="auto">
          <a:xfrm>
            <a:off x="1565673" y="3870723"/>
            <a:ext cx="1863328" cy="807905"/>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p>
            <a:pPr>
              <a:defRPr/>
            </a:pPr>
            <a:r>
              <a:rPr lang="it-IT" sz="1200" b="1">
                <a:solidFill>
                  <a:srgbClr val="FFFFFF"/>
                </a:solidFill>
                <a:latin typeface="Times New Roman" pitchFamily="18" charset="0"/>
                <a:cs typeface="Times New Roman" pitchFamily="18" charset="0"/>
              </a:rPr>
              <a:t>B) Flussi finanziari derivanti dallo svolgimento dell’attività di investimento</a:t>
            </a:r>
          </a:p>
        </p:txBody>
      </p:sp>
      <p:sp>
        <p:nvSpPr>
          <p:cNvPr id="16" name="Rettangolo 15"/>
          <p:cNvSpPr>
            <a:spLocks noChangeArrowheads="1"/>
          </p:cNvSpPr>
          <p:nvPr/>
        </p:nvSpPr>
        <p:spPr bwMode="auto">
          <a:xfrm>
            <a:off x="1565673" y="2286001"/>
            <a:ext cx="1863328" cy="807905"/>
          </a:xfrm>
          <a:prstGeom prst="rect">
            <a:avLst/>
          </a:prstGeom>
          <a:gradFill rotWithShape="1">
            <a:gsLst>
              <a:gs pos="0">
                <a:srgbClr val="BCBCBC"/>
              </a:gs>
              <a:gs pos="100000">
                <a:srgbClr val="000000"/>
              </a:gs>
            </a:gsLst>
            <a:lin ang="5400000"/>
          </a:gradFill>
          <a:ln w="9525">
            <a:solidFill>
              <a:srgbClr val="000000"/>
            </a:solidFill>
            <a:miter lim="800000"/>
            <a:headEnd/>
            <a:tailEnd/>
          </a:ln>
          <a:effectLst>
            <a:outerShdw dist="23000" dir="5400000" rotWithShape="0">
              <a:srgbClr val="808080">
                <a:alpha val="34999"/>
              </a:srgbClr>
            </a:outerShdw>
          </a:effectLst>
        </p:spPr>
        <p:txBody>
          <a:bodyPr lIns="68572" tIns="34286" rIns="68572" bIns="34286">
            <a:spAutoFit/>
          </a:bodyPr>
          <a:lstStyle/>
          <a:p>
            <a:pPr>
              <a:defRPr/>
            </a:pPr>
            <a:r>
              <a:rPr lang="it-IT" sz="1200" b="1" dirty="0">
                <a:solidFill>
                  <a:srgbClr val="FFFFFF"/>
                </a:solidFill>
                <a:latin typeface="Times New Roman" pitchFamily="18" charset="0"/>
                <a:cs typeface="Times New Roman" pitchFamily="18" charset="0"/>
              </a:rPr>
              <a:t>A) Flussi finanziari derivanti dallo svolgimento dell’attività operativa</a:t>
            </a:r>
          </a:p>
        </p:txBody>
      </p:sp>
      <p:sp>
        <p:nvSpPr>
          <p:cNvPr id="23559" name="CasellaDiTesto 17"/>
          <p:cNvSpPr txBox="1">
            <a:spLocks noChangeArrowheads="1"/>
          </p:cNvSpPr>
          <p:nvPr/>
        </p:nvSpPr>
        <p:spPr bwMode="auto">
          <a:xfrm>
            <a:off x="3543300" y="1938338"/>
            <a:ext cx="2171700" cy="1456353"/>
          </a:xfrm>
          <a:prstGeom prst="rect">
            <a:avLst/>
          </a:prstGeom>
          <a:solidFill>
            <a:schemeClr val="bg1"/>
          </a:solidFill>
          <a:ln w="9525">
            <a:solidFill>
              <a:schemeClr val="tx1"/>
            </a:solidFill>
            <a:prstDash val="sysDash"/>
            <a:round/>
            <a:headEnd/>
            <a:tailEnd/>
          </a:ln>
        </p:spPr>
        <p:txBody>
          <a:bodyPr lIns="68572" tIns="34286" rIns="68572" bIns="34286">
            <a:spAutoFit/>
          </a:bodyPr>
          <a:lstStyle/>
          <a:p>
            <a:pPr algn="just">
              <a:lnSpc>
                <a:spcPts val="1247"/>
              </a:lnSpc>
            </a:pPr>
            <a:r>
              <a:rPr lang="it-IT" sz="1350">
                <a:latin typeface="Times New Roman" pitchFamily="18" charset="0"/>
                <a:cs typeface="Times New Roman" pitchFamily="18" charset="0"/>
              </a:rPr>
              <a:t>Evidenziano l’effetto che la gestione aziendale ha prodotto sulla grandezza oggetto di analisi, utile per valutare la capacità dell’impresa di generare, attraverso la sua attività corrente, flussi della risorsa oggetto di rendiconto.</a:t>
            </a:r>
          </a:p>
        </p:txBody>
      </p:sp>
      <p:sp>
        <p:nvSpPr>
          <p:cNvPr id="23560" name="CasellaDiTesto 21"/>
          <p:cNvSpPr txBox="1">
            <a:spLocks noChangeArrowheads="1"/>
          </p:cNvSpPr>
          <p:nvPr/>
        </p:nvSpPr>
        <p:spPr bwMode="auto">
          <a:xfrm>
            <a:off x="3542111" y="3687366"/>
            <a:ext cx="4287440" cy="1069515"/>
          </a:xfrm>
          <a:prstGeom prst="rect">
            <a:avLst/>
          </a:prstGeom>
          <a:solidFill>
            <a:schemeClr val="bg1"/>
          </a:solidFill>
          <a:ln w="9525">
            <a:solidFill>
              <a:schemeClr val="tx1"/>
            </a:solidFill>
            <a:prstDash val="sysDash"/>
            <a:round/>
            <a:headEnd/>
            <a:tailEnd/>
          </a:ln>
        </p:spPr>
        <p:txBody>
          <a:bodyPr lIns="68572" tIns="34286" rIns="68572" bIns="34286">
            <a:spAutoFit/>
          </a:bodyPr>
          <a:lstStyle/>
          <a:p>
            <a:pPr algn="just">
              <a:lnSpc>
                <a:spcPts val="1322"/>
              </a:lnSpc>
            </a:pPr>
            <a:r>
              <a:rPr lang="it-IT" sz="1350">
                <a:latin typeface="Times New Roman" pitchFamily="18" charset="0"/>
                <a:cs typeface="Times New Roman" pitchFamily="18" charset="0"/>
              </a:rPr>
              <a:t>Derivano dalle operazioni  attraverso le quali l’impresa impiega o libera risorse finanziarie per modificare la struttura dell’azienda. In particolare, in questa tipologia di flussi rientrano tutte quelle operazioni che implicano acquisti e cessioni di beni classificati normalmente come immobilizzazioni (materiali, immateriali, finanziarie).</a:t>
            </a:r>
          </a:p>
        </p:txBody>
      </p:sp>
      <p:sp>
        <p:nvSpPr>
          <p:cNvPr id="23561" name="CasellaDiTesto 22"/>
          <p:cNvSpPr txBox="1">
            <a:spLocks noChangeArrowheads="1"/>
          </p:cNvSpPr>
          <p:nvPr/>
        </p:nvSpPr>
        <p:spPr bwMode="auto">
          <a:xfrm>
            <a:off x="3545683" y="4941095"/>
            <a:ext cx="4270772" cy="567840"/>
          </a:xfrm>
          <a:prstGeom prst="rect">
            <a:avLst/>
          </a:prstGeom>
          <a:solidFill>
            <a:schemeClr val="bg1"/>
          </a:solidFill>
          <a:ln w="9525">
            <a:solidFill>
              <a:schemeClr val="tx1"/>
            </a:solidFill>
            <a:prstDash val="sysDash"/>
            <a:round/>
            <a:headEnd/>
            <a:tailEnd/>
          </a:ln>
        </p:spPr>
        <p:txBody>
          <a:bodyPr lIns="68572" tIns="34286" rIns="68572" bIns="34286">
            <a:spAutoFit/>
          </a:bodyPr>
          <a:lstStyle/>
          <a:p>
            <a:pPr algn="just">
              <a:lnSpc>
                <a:spcPct val="80000"/>
              </a:lnSpc>
            </a:pPr>
            <a:r>
              <a:rPr lang="it-IT" sz="1350">
                <a:latin typeface="Times New Roman" pitchFamily="18" charset="0"/>
                <a:cs typeface="Times New Roman" pitchFamily="18" charset="0"/>
              </a:rPr>
              <a:t>Derivano dalle operazioni che comportano variazioni della struttura finanziaria dell’impresa (es. aumento o rimborso di capitale, concessione o restituzione di prestiti ecc…)</a:t>
            </a:r>
          </a:p>
        </p:txBody>
      </p:sp>
      <p:sp>
        <p:nvSpPr>
          <p:cNvPr id="24" name="CasellaDiTesto 23"/>
          <p:cNvSpPr txBox="1">
            <a:spLocks noChangeArrowheads="1"/>
          </p:cNvSpPr>
          <p:nvPr/>
        </p:nvSpPr>
        <p:spPr bwMode="auto">
          <a:xfrm>
            <a:off x="1428750" y="1485900"/>
            <a:ext cx="3771900" cy="300082"/>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spAutoFit/>
          </a:bodyPr>
          <a:lstStyle/>
          <a:p>
            <a:pPr>
              <a:buFont typeface="Times New Roman" charset="0"/>
              <a:buNone/>
              <a:defRPr/>
            </a:pPr>
            <a:r>
              <a:rPr lang="it-IT" sz="1350" dirty="0">
                <a:solidFill>
                  <a:srgbClr val="000000"/>
                </a:solidFill>
              </a:rPr>
              <a:t>Classificazione accolta a livello internazionale</a:t>
            </a:r>
          </a:p>
        </p:txBody>
      </p:sp>
      <p:cxnSp>
        <p:nvCxnSpPr>
          <p:cNvPr id="26" name="Connettore 4 25"/>
          <p:cNvCxnSpPr>
            <a:stCxn id="24" idx="1"/>
            <a:endCxn id="16" idx="1"/>
          </p:cNvCxnSpPr>
          <p:nvPr/>
        </p:nvCxnSpPr>
        <p:spPr bwMode="auto">
          <a:xfrm rot="10800000" flipH="1" flipV="1">
            <a:off x="1428749" y="1635940"/>
            <a:ext cx="136923" cy="1054013"/>
          </a:xfrm>
          <a:prstGeom prst="bentConnector3">
            <a:avLst>
              <a:gd name="adj1" fmla="val -166955"/>
            </a:avLst>
          </a:prstGeom>
          <a:solidFill>
            <a:schemeClr val="accent1"/>
          </a:solidFill>
          <a:ln w="57150" cap="flat" cmpd="sng" algn="ctr">
            <a:solidFill>
              <a:schemeClr val="tx1">
                <a:lumMod val="50000"/>
                <a:lumOff val="50000"/>
              </a:schemeClr>
            </a:solidFill>
            <a:prstDash val="solid"/>
            <a:round/>
            <a:headEnd type="none" w="med" len="med"/>
            <a:tailEnd type="arrow" w="med" len="med"/>
          </a:ln>
          <a:effectLst/>
        </p:spPr>
      </p:cxnSp>
      <p:cxnSp>
        <p:nvCxnSpPr>
          <p:cNvPr id="29" name="Connettore 4 28"/>
          <p:cNvCxnSpPr>
            <a:stCxn id="24" idx="1"/>
            <a:endCxn id="15" idx="1"/>
          </p:cNvCxnSpPr>
          <p:nvPr/>
        </p:nvCxnSpPr>
        <p:spPr bwMode="auto">
          <a:xfrm rot="10800000" flipH="1" flipV="1">
            <a:off x="1428749" y="1635940"/>
            <a:ext cx="136923" cy="2638735"/>
          </a:xfrm>
          <a:prstGeom prst="bentConnector3">
            <a:avLst>
              <a:gd name="adj1" fmla="val -166955"/>
            </a:avLst>
          </a:prstGeom>
          <a:solidFill>
            <a:schemeClr val="accent1"/>
          </a:solidFill>
          <a:ln w="57150" cap="flat" cmpd="sng" algn="ctr">
            <a:solidFill>
              <a:schemeClr val="tx1">
                <a:lumMod val="50000"/>
                <a:lumOff val="50000"/>
              </a:schemeClr>
            </a:solidFill>
            <a:prstDash val="solid"/>
            <a:round/>
            <a:headEnd type="none" w="med" len="med"/>
            <a:tailEnd type="arrow" w="med" len="med"/>
          </a:ln>
          <a:effectLst/>
        </p:spPr>
      </p:cxnSp>
      <p:cxnSp>
        <p:nvCxnSpPr>
          <p:cNvPr id="32" name="Connettore 4 31"/>
          <p:cNvCxnSpPr/>
          <p:nvPr/>
        </p:nvCxnSpPr>
        <p:spPr bwMode="auto">
          <a:xfrm rot="10800000" flipH="1" flipV="1">
            <a:off x="1439466" y="1646635"/>
            <a:ext cx="136922" cy="3718322"/>
          </a:xfrm>
          <a:prstGeom prst="bentConnector3">
            <a:avLst>
              <a:gd name="adj1" fmla="val -124760"/>
            </a:avLst>
          </a:prstGeom>
          <a:solidFill>
            <a:schemeClr val="accent1"/>
          </a:solidFill>
          <a:ln w="57150" cap="flat" cmpd="sng" algn="ctr">
            <a:solidFill>
              <a:schemeClr val="tx1">
                <a:lumMod val="50000"/>
                <a:lumOff val="50000"/>
              </a:schemeClr>
            </a:solidFill>
            <a:prstDash val="solid"/>
            <a:round/>
            <a:headEnd type="none" w="med" len="med"/>
            <a:tailEnd type="arrow" w="med" len="med"/>
          </a:ln>
          <a:effectLst/>
        </p:spPr>
      </p:cxnSp>
      <p:sp>
        <p:nvSpPr>
          <p:cNvPr id="23566" name="CasellaDiTesto 40"/>
          <p:cNvSpPr txBox="1">
            <a:spLocks noChangeArrowheads="1"/>
          </p:cNvSpPr>
          <p:nvPr/>
        </p:nvSpPr>
        <p:spPr bwMode="auto">
          <a:xfrm>
            <a:off x="6000750" y="1714501"/>
            <a:ext cx="2000250" cy="1015663"/>
          </a:xfrm>
          <a:prstGeom prst="rect">
            <a:avLst/>
          </a:prstGeom>
          <a:noFill/>
          <a:ln w="9525">
            <a:noFill/>
            <a:miter lim="800000"/>
            <a:headEnd/>
            <a:tailEnd/>
          </a:ln>
        </p:spPr>
        <p:txBody>
          <a:bodyPr>
            <a:spAutoFit/>
          </a:bodyPr>
          <a:lstStyle/>
          <a:p>
            <a:r>
              <a:rPr lang="it-IT" sz="1200">
                <a:solidFill>
                  <a:srgbClr val="000000"/>
                </a:solidFill>
                <a:latin typeface="Times New Roman" pitchFamily="18" charset="0"/>
                <a:cs typeface="Times New Roman" pitchFamily="18" charset="0"/>
              </a:rPr>
              <a:t>Approccio A):</a:t>
            </a:r>
          </a:p>
          <a:p>
            <a:r>
              <a:rPr lang="it-IT" sz="1200">
                <a:solidFill>
                  <a:srgbClr val="000000"/>
                </a:solidFill>
                <a:latin typeface="Times New Roman" pitchFamily="18" charset="0"/>
                <a:cs typeface="Times New Roman" pitchFamily="18" charset="0"/>
              </a:rPr>
              <a:t>Considera tutti i flussi derivanti da transazioni che hanno un riflesso sul risultato economico</a:t>
            </a:r>
          </a:p>
        </p:txBody>
      </p:sp>
      <p:sp>
        <p:nvSpPr>
          <p:cNvPr id="23567" name="CasellaDiTesto 41"/>
          <p:cNvSpPr txBox="1">
            <a:spLocks noChangeArrowheads="1"/>
          </p:cNvSpPr>
          <p:nvPr/>
        </p:nvSpPr>
        <p:spPr bwMode="auto">
          <a:xfrm>
            <a:off x="6000750" y="2686051"/>
            <a:ext cx="2000250" cy="830997"/>
          </a:xfrm>
          <a:prstGeom prst="rect">
            <a:avLst/>
          </a:prstGeom>
          <a:noFill/>
          <a:ln w="9525">
            <a:noFill/>
            <a:miter lim="800000"/>
            <a:headEnd/>
            <a:tailEnd/>
          </a:ln>
        </p:spPr>
        <p:txBody>
          <a:bodyPr>
            <a:spAutoFit/>
          </a:bodyPr>
          <a:lstStyle/>
          <a:p>
            <a:r>
              <a:rPr lang="it-IT" sz="1200">
                <a:solidFill>
                  <a:srgbClr val="000000"/>
                </a:solidFill>
                <a:latin typeface="Times New Roman" pitchFamily="18" charset="0"/>
                <a:cs typeface="Times New Roman" pitchFamily="18" charset="0"/>
              </a:rPr>
              <a:t>Approccio B):</a:t>
            </a:r>
          </a:p>
          <a:p>
            <a:r>
              <a:rPr lang="it-IT" sz="1200">
                <a:solidFill>
                  <a:srgbClr val="000000"/>
                </a:solidFill>
                <a:latin typeface="Times New Roman" pitchFamily="18" charset="0"/>
                <a:cs typeface="Times New Roman" pitchFamily="18" charset="0"/>
              </a:rPr>
              <a:t>Considera solo i flussi derivanti dall’attività caratteristica dell’azienda</a:t>
            </a:r>
          </a:p>
        </p:txBody>
      </p:sp>
      <p:sp>
        <p:nvSpPr>
          <p:cNvPr id="47" name="Freccia destra 46"/>
          <p:cNvSpPr>
            <a:spLocks noChangeArrowheads="1"/>
          </p:cNvSpPr>
          <p:nvPr/>
        </p:nvSpPr>
        <p:spPr bwMode="auto">
          <a:xfrm rot="-2823810">
            <a:off x="5660231" y="2455069"/>
            <a:ext cx="381000" cy="17145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
        <p:nvSpPr>
          <p:cNvPr id="49" name="Freccia destra 48"/>
          <p:cNvSpPr>
            <a:spLocks noChangeArrowheads="1"/>
          </p:cNvSpPr>
          <p:nvPr/>
        </p:nvSpPr>
        <p:spPr bwMode="auto">
          <a:xfrm rot="3058973">
            <a:off x="5654279" y="2808685"/>
            <a:ext cx="381000" cy="17145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Tree>
    <p:extLst>
      <p:ext uri="{BB962C8B-B14F-4D97-AF65-F5344CB8AC3E}">
        <p14:creationId xmlns:p14="http://schemas.microsoft.com/office/powerpoint/2010/main" val="3292029966"/>
      </p:ext>
    </p:extLst>
  </p:cSld>
  <p:clrMapOvr>
    <a:masterClrMapping/>
  </p:clrMapOvr>
  <p:transition>
    <p:strips dir="ld"/>
  </p:transition>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egnaposto numero diapositiva 2"/>
          <p:cNvSpPr>
            <a:spLocks noGrp="1"/>
          </p:cNvSpPr>
          <p:nvPr>
            <p:ph type="sldNum" sz="quarter" idx="10"/>
          </p:nvPr>
        </p:nvSpPr>
        <p:spPr bwMode="auto">
          <a:noFill/>
          <a:ln>
            <a:miter lim="800000"/>
            <a:headEnd/>
            <a:tailEnd/>
          </a:ln>
        </p:spPr>
        <p:txBody>
          <a:bodyPr/>
          <a:lstStyle/>
          <a:p>
            <a:fld id="{13B87FF1-0BFB-4860-A0E5-20644688B04A}" type="slidenum">
              <a:rPr lang="it-IT" smtClean="0">
                <a:latin typeface="Arial" charset="0"/>
              </a:rPr>
              <a:pPr/>
              <a:t>171</a:t>
            </a:fld>
            <a:endParaRPr lang="it-IT">
              <a:latin typeface="Arial" charset="0"/>
            </a:endParaRPr>
          </a:p>
        </p:txBody>
      </p:sp>
      <p:graphicFrame>
        <p:nvGraphicFramePr>
          <p:cNvPr id="10" name="Tabella 9"/>
          <p:cNvGraphicFramePr>
            <a:graphicFrameLocks noGrp="1"/>
          </p:cNvGraphicFramePr>
          <p:nvPr/>
        </p:nvGraphicFramePr>
        <p:xfrm>
          <a:off x="1458516" y="2014538"/>
          <a:ext cx="2541984" cy="3463925"/>
        </p:xfrm>
        <a:graphic>
          <a:graphicData uri="http://schemas.openxmlformats.org/drawingml/2006/table">
            <a:tbl>
              <a:tblPr/>
              <a:tblGrid>
                <a:gridCol w="255984">
                  <a:extLst>
                    <a:ext uri="{9D8B030D-6E8A-4147-A177-3AD203B41FA5}">
                      <a16:colId xmlns:a16="http://schemas.microsoft.com/office/drawing/2014/main" val="20000"/>
                    </a:ext>
                  </a:extLst>
                </a:gridCol>
                <a:gridCol w="2286000">
                  <a:extLst>
                    <a:ext uri="{9D8B030D-6E8A-4147-A177-3AD203B41FA5}">
                      <a16:colId xmlns:a16="http://schemas.microsoft.com/office/drawing/2014/main" val="20001"/>
                    </a:ext>
                  </a:extLst>
                </a:gridCol>
              </a:tblGrid>
              <a:tr h="456010">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A) </a:t>
                      </a:r>
                    </a:p>
                  </a:txBody>
                  <a:tcPr marL="4175" marR="4175" marT="417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Disponibilità liquide all’inizio dell’anno </a:t>
                      </a:r>
                    </a:p>
                  </a:txBody>
                  <a:tcPr marL="4175" marR="4175" marT="4175"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0"/>
                  </a:ext>
                </a:extLst>
              </a:tr>
              <a:tr h="621395">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000000"/>
                          </a:solidFill>
                          <a:effectLst/>
                          <a:latin typeface="Times New Roman" pitchFamily="18" charset="0"/>
                          <a:cs typeface="Times New Roman" pitchFamily="18" charset="0"/>
                        </a:rPr>
                        <a:t>B)</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Disponibilità monetarie generate (assorbite) dall’attività operativa</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1"/>
                  </a:ext>
                </a:extLst>
              </a:tr>
              <a:tr h="621395">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000000"/>
                          </a:solidFill>
                          <a:effectLst/>
                          <a:latin typeface="Times New Roman" pitchFamily="18" charset="0"/>
                          <a:cs typeface="Times New Roman" pitchFamily="18" charset="0"/>
                        </a:rPr>
                        <a:t>C)</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Disponibilità monetarie generate (assorbite) dalle attività di investimento</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621395">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000000"/>
                          </a:solidFill>
                          <a:effectLst/>
                          <a:latin typeface="Times New Roman" pitchFamily="18" charset="0"/>
                          <a:cs typeface="Times New Roman" pitchFamily="18" charset="0"/>
                        </a:rPr>
                        <a:t>D)</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Disponibilità monetarie generate (assorbite) dalle attività di finanziamento</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621395">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000000"/>
                          </a:solidFill>
                          <a:effectLst/>
                          <a:latin typeface="Times New Roman" pitchFamily="18" charset="0"/>
                          <a:cs typeface="Times New Roman" pitchFamily="18" charset="0"/>
                        </a:rPr>
                        <a:t>E)</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Variazione netta delle disponibilità monetarie </a:t>
                      </a:r>
                    </a:p>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CCFF"/>
                          </a:solidFill>
                          <a:effectLst/>
                          <a:latin typeface="Times New Roman" pitchFamily="18" charset="0"/>
                          <a:cs typeface="Times New Roman" pitchFamily="18" charset="0"/>
                        </a:rPr>
                        <a:t>(B+C+D)</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415655">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a:ln>
                            <a:noFill/>
                          </a:ln>
                          <a:solidFill>
                            <a:srgbClr val="000000"/>
                          </a:solidFill>
                          <a:effectLst/>
                          <a:latin typeface="Times New Roman" pitchFamily="18" charset="0"/>
                          <a:cs typeface="Times New Roman" pitchFamily="18" charset="0"/>
                        </a:rPr>
                        <a:t>F)</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400" b="1" i="0" u="none" strike="noStrike" cap="none" normalizeH="0" baseline="0" dirty="0">
                          <a:ln>
                            <a:noFill/>
                          </a:ln>
                          <a:solidFill>
                            <a:srgbClr val="000000"/>
                          </a:solidFill>
                          <a:effectLst/>
                          <a:latin typeface="Times New Roman" pitchFamily="18" charset="0"/>
                          <a:cs typeface="Times New Roman" pitchFamily="18" charset="0"/>
                        </a:rPr>
                        <a:t>Disponibilità liquide a fine esercizio </a:t>
                      </a:r>
                      <a:r>
                        <a:rPr kumimoji="0" lang="it-IT" sz="1400" b="1" i="0" u="none" strike="noStrike" cap="none" normalizeH="0" baseline="0" dirty="0">
                          <a:ln>
                            <a:noFill/>
                          </a:ln>
                          <a:solidFill>
                            <a:srgbClr val="00CCFF"/>
                          </a:solidFill>
                          <a:effectLst/>
                          <a:latin typeface="Times New Roman" pitchFamily="18" charset="0"/>
                          <a:cs typeface="Times New Roman" pitchFamily="18" charset="0"/>
                        </a:rPr>
                        <a:t>(</a:t>
                      </a:r>
                      <a:r>
                        <a:rPr kumimoji="0" lang="it-IT" sz="1400" b="1" i="0" u="none" strike="noStrike" cap="none" normalizeH="0" baseline="0" dirty="0" err="1">
                          <a:ln>
                            <a:noFill/>
                          </a:ln>
                          <a:solidFill>
                            <a:srgbClr val="00CCFF"/>
                          </a:solidFill>
                          <a:effectLst/>
                          <a:latin typeface="Times New Roman" pitchFamily="18" charset="0"/>
                          <a:cs typeface="Times New Roman" pitchFamily="18" charset="0"/>
                        </a:rPr>
                        <a:t>A+E</a:t>
                      </a:r>
                      <a:r>
                        <a:rPr kumimoji="0" lang="it-IT" sz="1400" b="1" i="0" u="none" strike="noStrike" cap="none" normalizeH="0" baseline="0" dirty="0">
                          <a:ln>
                            <a:noFill/>
                          </a:ln>
                          <a:solidFill>
                            <a:srgbClr val="00CCFF"/>
                          </a:solidFill>
                          <a:effectLst/>
                          <a:latin typeface="Times New Roman" pitchFamily="18" charset="0"/>
                          <a:cs typeface="Times New Roman" pitchFamily="18" charset="0"/>
                        </a:rPr>
                        <a:t>)</a:t>
                      </a:r>
                    </a:p>
                  </a:txBody>
                  <a:tcPr marL="4175" marR="4175" marT="4175"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extLst>
                  <a:ext uri="{0D108BD9-81ED-4DB2-BD59-A6C34878D82A}">
                    <a16:rowId xmlns:a16="http://schemas.microsoft.com/office/drawing/2014/main" val="10005"/>
                  </a:ext>
                </a:extLst>
              </a:tr>
            </a:tbl>
          </a:graphicData>
        </a:graphic>
      </p:graphicFrame>
      <p:sp>
        <p:nvSpPr>
          <p:cNvPr id="6" name="Rectangle 2"/>
          <p:cNvSpPr>
            <a:spLocks noChangeArrowheads="1"/>
          </p:cNvSpPr>
          <p:nvPr/>
        </p:nvSpPr>
        <p:spPr bwMode="auto">
          <a:xfrm>
            <a:off x="1763316" y="857250"/>
            <a:ext cx="6237684"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a:solidFill>
                  <a:srgbClr val="FFFFFF"/>
                </a:solidFill>
                <a:latin typeface="Book Antiqua" pitchFamily="18" charset="0"/>
                <a:cs typeface="Arial" pitchFamily="34" charset="0"/>
              </a:rPr>
              <a:t>Schema di rendiconto finanziario </a:t>
            </a:r>
          </a:p>
          <a:p>
            <a:pPr algn="ctr" hangingPunct="1">
              <a:lnSpc>
                <a:spcPct val="70000"/>
              </a:lnSpc>
              <a:defRPr/>
            </a:pPr>
            <a:r>
              <a:rPr lang="it-IT" sz="1950">
                <a:solidFill>
                  <a:srgbClr val="FFFFFF"/>
                </a:solidFill>
                <a:latin typeface="Book Antiqua" pitchFamily="18" charset="0"/>
                <a:cs typeface="Arial" pitchFamily="34" charset="0"/>
              </a:rPr>
              <a:t>(avente ad oggetto le disponibilità liquide)</a:t>
            </a:r>
            <a:endParaRPr lang="it-IT" sz="1875">
              <a:solidFill>
                <a:srgbClr val="FFFFFF"/>
              </a:solidFill>
              <a:latin typeface="Book Antiqua" pitchFamily="18" charset="0"/>
              <a:cs typeface="Arial" pitchFamily="34" charset="0"/>
            </a:endParaRPr>
          </a:p>
        </p:txBody>
      </p:sp>
      <p:sp>
        <p:nvSpPr>
          <p:cNvPr id="24598"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4D6392A3-ED7C-4D1E-8FD7-18D4E0BE8252}" type="slidenum">
              <a:rPr lang="it-IT" sz="900">
                <a:solidFill>
                  <a:srgbClr val="898989"/>
                </a:solidFill>
                <a:latin typeface="Calibri" pitchFamily="34" charset="0"/>
                <a:ea typeface="MS PGothic" pitchFamily="34" charset="-128"/>
              </a:rPr>
              <a:pPr algn="r"/>
              <a:t>171</a:t>
            </a:fld>
            <a:endParaRPr lang="it-IT" sz="900">
              <a:solidFill>
                <a:srgbClr val="898989"/>
              </a:solidFill>
              <a:latin typeface="Calibri" pitchFamily="34" charset="0"/>
              <a:ea typeface="MS PGothic" pitchFamily="34" charset="-128"/>
            </a:endParaRPr>
          </a:p>
        </p:txBody>
      </p:sp>
      <p:graphicFrame>
        <p:nvGraphicFramePr>
          <p:cNvPr id="13" name="Tabella 12"/>
          <p:cNvGraphicFramePr>
            <a:graphicFrameLocks noGrp="1"/>
          </p:cNvGraphicFramePr>
          <p:nvPr/>
        </p:nvGraphicFramePr>
        <p:xfrm>
          <a:off x="4936332" y="2372917"/>
          <a:ext cx="1464469" cy="369935"/>
        </p:xfrm>
        <a:graphic>
          <a:graphicData uri="http://schemas.openxmlformats.org/drawingml/2006/table">
            <a:tbl>
              <a:tblPr/>
              <a:tblGrid>
                <a:gridCol w="1464469">
                  <a:extLst>
                    <a:ext uri="{9D8B030D-6E8A-4147-A177-3AD203B41FA5}">
                      <a16:colId xmlns:a16="http://schemas.microsoft.com/office/drawing/2014/main" val="20000"/>
                    </a:ext>
                  </a:extLst>
                </a:gridCol>
              </a:tblGrid>
              <a:tr h="369935">
                <a:tc>
                  <a:txBody>
                    <a:bodyPr/>
                    <a:lstStyle/>
                    <a:p>
                      <a:pPr marL="0" marR="0" lvl="0" indent="0" algn="ctr" defTabSz="457200" rtl="0" eaLnBrk="1" fontAlgn="ctr" latinLnBrk="0" hangingPunct="1">
                        <a:lnSpc>
                          <a:spcPct val="100000"/>
                        </a:lnSpc>
                        <a:spcBef>
                          <a:spcPct val="0"/>
                        </a:spcBef>
                        <a:spcAft>
                          <a:spcPct val="0"/>
                        </a:spcAft>
                        <a:buClrTx/>
                        <a:buSzTx/>
                        <a:buFontTx/>
                        <a:buNone/>
                        <a:tabLst/>
                      </a:pPr>
                      <a:r>
                        <a:rPr kumimoji="0" lang="it-IT" sz="1200" b="1" i="0" u="none" strike="noStrike" cap="none" normalizeH="0" baseline="0">
                          <a:ln>
                            <a:noFill/>
                          </a:ln>
                          <a:solidFill>
                            <a:srgbClr val="000000"/>
                          </a:solidFill>
                          <a:effectLst/>
                          <a:latin typeface="Times New Roman" pitchFamily="18" charset="0"/>
                          <a:cs typeface="Times New Roman" pitchFamily="18" charset="0"/>
                        </a:rPr>
                        <a:t>Disponibilità liquide all’inizio dell’anno </a:t>
                      </a:r>
                    </a:p>
                  </a:txBody>
                  <a:tcPr marL="4175" marR="4175" marT="4175" marB="0" anchor="ctr" horzOverflow="overflow">
                    <a:lnL>
                      <a:noFill/>
                    </a:lnL>
                    <a:lnR>
                      <a:noFill/>
                    </a:lnR>
                    <a:lnT>
                      <a:noFill/>
                    </a:lnT>
                    <a:lnB>
                      <a:noFill/>
                    </a:lnB>
                    <a:lnTlToBr>
                      <a:noFill/>
                    </a:lnTlToBr>
                    <a:lnBlToTr>
                      <a:noFill/>
                    </a:lnBlToTr>
                    <a:solidFill>
                      <a:srgbClr val="F2F2F2"/>
                    </a:solidFill>
                  </a:tcPr>
                </a:tc>
                <a:extLst>
                  <a:ext uri="{0D108BD9-81ED-4DB2-BD59-A6C34878D82A}">
                    <a16:rowId xmlns:a16="http://schemas.microsoft.com/office/drawing/2014/main" val="10000"/>
                  </a:ext>
                </a:extLst>
              </a:tr>
            </a:tbl>
          </a:graphicData>
        </a:graphic>
      </p:graphicFrame>
      <p:graphicFrame>
        <p:nvGraphicFramePr>
          <p:cNvPr id="14" name="Tabella 13"/>
          <p:cNvGraphicFramePr>
            <a:graphicFrameLocks noGrp="1"/>
          </p:cNvGraphicFramePr>
          <p:nvPr/>
        </p:nvGraphicFramePr>
        <p:xfrm>
          <a:off x="4514850" y="2981326"/>
          <a:ext cx="2171700" cy="1693435"/>
        </p:xfrm>
        <a:graphic>
          <a:graphicData uri="http://schemas.openxmlformats.org/drawingml/2006/table">
            <a:tbl>
              <a:tblPr/>
              <a:tblGrid>
                <a:gridCol w="2171700">
                  <a:extLst>
                    <a:ext uri="{9D8B030D-6E8A-4147-A177-3AD203B41FA5}">
                      <a16:colId xmlns:a16="http://schemas.microsoft.com/office/drawing/2014/main" val="20000"/>
                    </a:ext>
                  </a:extLst>
                </a:gridCol>
              </a:tblGrid>
              <a:tr h="570310">
                <a:tc>
                  <a:txBody>
                    <a:bodyPr/>
                    <a:lstStyle/>
                    <a:p>
                      <a:pPr marL="0" marR="0" lvl="0" indent="0" algn="ctr" defTabSz="457200" rtl="0" eaLnBrk="1" fontAlgn="ctr" latinLnBrk="0" hangingPunct="1">
                        <a:lnSpc>
                          <a:spcPct val="100000"/>
                        </a:lnSpc>
                        <a:spcBef>
                          <a:spcPct val="0"/>
                        </a:spcBef>
                        <a:spcAft>
                          <a:spcPct val="0"/>
                        </a:spcAft>
                        <a:buClrTx/>
                        <a:buSzTx/>
                        <a:buFontTx/>
                        <a:buNone/>
                        <a:tabLst/>
                      </a:pPr>
                      <a:r>
                        <a:rPr kumimoji="0" lang="it-IT" sz="1200" b="1" i="0" u="none" strike="noStrike" cap="none" normalizeH="0" baseline="0" dirty="0">
                          <a:ln>
                            <a:noFill/>
                          </a:ln>
                          <a:solidFill>
                            <a:srgbClr val="000000"/>
                          </a:solidFill>
                          <a:effectLst/>
                          <a:latin typeface="Times New Roman" pitchFamily="18" charset="0"/>
                          <a:cs typeface="Times New Roman" pitchFamily="18" charset="0"/>
                        </a:rPr>
                        <a:t>Disponibilità monetarie generate (assorbite) dall’attività operativa</a:t>
                      </a:r>
                    </a:p>
                  </a:txBody>
                  <a:tcPr marL="4175" marR="4175" marT="4175" marB="0" anchor="ctr" horzOverflow="overflow">
                    <a:lnL>
                      <a:noFill/>
                    </a:lnL>
                    <a:lnR>
                      <a:noFill/>
                    </a:lnR>
                    <a:lnT>
                      <a:noFill/>
                    </a:lnT>
                    <a:lnB>
                      <a:noFill/>
                    </a:lnB>
                    <a:lnTlToBr>
                      <a:noFill/>
                    </a:lnTlToBr>
                    <a:lnBlToTr>
                      <a:noFill/>
                    </a:lnBlToTr>
                    <a:solidFill>
                      <a:srgbClr val="F2F2F2"/>
                    </a:solidFill>
                  </a:tcPr>
                </a:tc>
                <a:extLst>
                  <a:ext uri="{0D108BD9-81ED-4DB2-BD59-A6C34878D82A}">
                    <a16:rowId xmlns:a16="http://schemas.microsoft.com/office/drawing/2014/main" val="10000"/>
                  </a:ext>
                </a:extLst>
              </a:tr>
              <a:tr h="570310">
                <a:tc>
                  <a:txBody>
                    <a:bodyPr/>
                    <a:lstStyle/>
                    <a:p>
                      <a:pPr marL="0" marR="0" lvl="0" indent="0" algn="ctr" defTabSz="457200" rtl="0" eaLnBrk="1" fontAlgn="ctr" latinLnBrk="0" hangingPunct="1">
                        <a:lnSpc>
                          <a:spcPct val="100000"/>
                        </a:lnSpc>
                        <a:spcBef>
                          <a:spcPct val="0"/>
                        </a:spcBef>
                        <a:spcAft>
                          <a:spcPct val="0"/>
                        </a:spcAft>
                        <a:buClrTx/>
                        <a:buSzTx/>
                        <a:buFontTx/>
                        <a:buNone/>
                        <a:tabLst/>
                      </a:pPr>
                      <a:r>
                        <a:rPr kumimoji="0" lang="it-IT" sz="1200" b="1" i="0" u="none" strike="noStrike" cap="none" normalizeH="0" baseline="0" dirty="0">
                          <a:ln>
                            <a:noFill/>
                          </a:ln>
                          <a:solidFill>
                            <a:schemeClr val="bg1"/>
                          </a:solidFill>
                          <a:effectLst/>
                          <a:latin typeface="Times New Roman" pitchFamily="18" charset="0"/>
                          <a:cs typeface="Times New Roman" pitchFamily="18" charset="0"/>
                        </a:rPr>
                        <a:t>Disponibilità monetarie generate (assorbite) dalle attività di investimento</a:t>
                      </a:r>
                    </a:p>
                  </a:txBody>
                  <a:tcPr marL="4175" marR="4175" marT="4175" marB="0" anchor="ctr" horzOverflow="overflow">
                    <a:lnL>
                      <a:noFill/>
                    </a:lnL>
                    <a:lnR>
                      <a:noFill/>
                    </a:lnR>
                    <a:lnT>
                      <a:noFill/>
                    </a:lnT>
                    <a:lnB>
                      <a:noFill/>
                    </a:lnB>
                    <a:lnTlToBr>
                      <a:noFill/>
                    </a:lnTlToBr>
                    <a:lnBlToTr>
                      <a:noFill/>
                    </a:lnBlToTr>
                    <a:solidFill>
                      <a:srgbClr val="6699FF"/>
                    </a:solidFill>
                  </a:tcPr>
                </a:tc>
                <a:extLst>
                  <a:ext uri="{0D108BD9-81ED-4DB2-BD59-A6C34878D82A}">
                    <a16:rowId xmlns:a16="http://schemas.microsoft.com/office/drawing/2014/main" val="10001"/>
                  </a:ext>
                </a:extLst>
              </a:tr>
              <a:tr h="552815">
                <a:tc>
                  <a:txBody>
                    <a:bodyPr/>
                    <a:lstStyle/>
                    <a:p>
                      <a:pPr marL="0" marR="0" lvl="0" indent="0" algn="ctr" defTabSz="457200" rtl="0" eaLnBrk="1" fontAlgn="ctr" latinLnBrk="0" hangingPunct="1">
                        <a:lnSpc>
                          <a:spcPct val="100000"/>
                        </a:lnSpc>
                        <a:spcBef>
                          <a:spcPct val="0"/>
                        </a:spcBef>
                        <a:spcAft>
                          <a:spcPct val="0"/>
                        </a:spcAft>
                        <a:buClrTx/>
                        <a:buSzTx/>
                        <a:buFontTx/>
                        <a:buNone/>
                        <a:tabLst/>
                      </a:pPr>
                      <a:r>
                        <a:rPr kumimoji="0" lang="it-IT" sz="1200" b="1" i="0" u="none" strike="noStrike" cap="none" normalizeH="0" baseline="0">
                          <a:ln>
                            <a:noFill/>
                          </a:ln>
                          <a:solidFill>
                            <a:srgbClr val="000000"/>
                          </a:solidFill>
                          <a:effectLst/>
                          <a:latin typeface="Times New Roman" pitchFamily="18" charset="0"/>
                          <a:cs typeface="Times New Roman" pitchFamily="18" charset="0"/>
                        </a:rPr>
                        <a:t>Disponibilità monetarie generate (assorbite) dalle attività di finanziamento</a:t>
                      </a:r>
                    </a:p>
                  </a:txBody>
                  <a:tcPr marL="4175" marR="4175" marT="4175" marB="0" anchor="ctr" horzOverflow="overflow">
                    <a:lnL>
                      <a:noFill/>
                    </a:lnL>
                    <a:lnR>
                      <a:noFill/>
                    </a:lnR>
                    <a:lnT>
                      <a:noFill/>
                    </a:lnT>
                    <a:lnB>
                      <a:noFill/>
                    </a:lnB>
                    <a:lnTlToBr>
                      <a:noFill/>
                    </a:lnTlToBr>
                    <a:lnBlToTr>
                      <a:noFill/>
                    </a:lnBlToTr>
                    <a:solidFill>
                      <a:srgbClr val="F2F2F2"/>
                    </a:solidFill>
                  </a:tcPr>
                </a:tc>
                <a:extLst>
                  <a:ext uri="{0D108BD9-81ED-4DB2-BD59-A6C34878D82A}">
                    <a16:rowId xmlns:a16="http://schemas.microsoft.com/office/drawing/2014/main" val="10002"/>
                  </a:ext>
                </a:extLst>
              </a:tr>
            </a:tbl>
          </a:graphicData>
        </a:graphic>
      </p:graphicFrame>
      <p:sp>
        <p:nvSpPr>
          <p:cNvPr id="24605" name="CasellaDiTesto 15"/>
          <p:cNvSpPr txBox="1">
            <a:spLocks noChangeArrowheads="1"/>
          </p:cNvSpPr>
          <p:nvPr/>
        </p:nvSpPr>
        <p:spPr bwMode="auto">
          <a:xfrm>
            <a:off x="2000250" y="1507331"/>
            <a:ext cx="1200150" cy="300082"/>
          </a:xfrm>
          <a:prstGeom prst="rect">
            <a:avLst/>
          </a:prstGeom>
          <a:solidFill>
            <a:srgbClr val="FFFFCC"/>
          </a:solidFill>
          <a:ln w="9525">
            <a:noFill/>
            <a:miter lim="800000"/>
            <a:headEnd/>
            <a:tailEnd/>
          </a:ln>
        </p:spPr>
        <p:txBody>
          <a:bodyPr>
            <a:spAutoFit/>
          </a:bodyPr>
          <a:lstStyle/>
          <a:p>
            <a:pPr algn="ctr"/>
            <a:r>
              <a:rPr lang="it-IT" sz="1350" b="1">
                <a:solidFill>
                  <a:srgbClr val="000000"/>
                </a:solidFill>
                <a:latin typeface="Times New Roman" pitchFamily="18" charset="0"/>
                <a:cs typeface="Times New Roman" pitchFamily="18" charset="0"/>
              </a:rPr>
              <a:t>Struttura</a:t>
            </a:r>
          </a:p>
        </p:txBody>
      </p:sp>
      <p:sp>
        <p:nvSpPr>
          <p:cNvPr id="18" name="Rettangolo 17"/>
          <p:cNvSpPr/>
          <p:nvPr/>
        </p:nvSpPr>
        <p:spPr>
          <a:xfrm>
            <a:off x="5029200" y="4857751"/>
            <a:ext cx="1387079" cy="646331"/>
          </a:xfrm>
          <a:prstGeom prst="rect">
            <a:avLst/>
          </a:prstGeom>
          <a:solidFill>
            <a:schemeClr val="bg1">
              <a:lumMod val="85000"/>
            </a:schemeClr>
          </a:solidFill>
        </p:spPr>
        <p:txBody>
          <a:bodyPr>
            <a:spAutoFit/>
          </a:bodyPr>
          <a:lstStyle/>
          <a:p>
            <a:pPr algn="ctr">
              <a:defRPr/>
            </a:pPr>
            <a:r>
              <a:rPr lang="it-IT" sz="1200" b="1">
                <a:solidFill>
                  <a:srgbClr val="000000"/>
                </a:solidFill>
                <a:latin typeface="Times New Roman" pitchFamily="18" charset="0"/>
                <a:cs typeface="Times New Roman" pitchFamily="18" charset="0"/>
              </a:rPr>
              <a:t>Disponibilità liquide a fine esercizio </a:t>
            </a:r>
            <a:endParaRPr lang="it-IT" sz="1200">
              <a:latin typeface="Arial" pitchFamily="34" charset="0"/>
            </a:endParaRPr>
          </a:p>
        </p:txBody>
      </p:sp>
      <p:sp>
        <p:nvSpPr>
          <p:cNvPr id="24607" name="CasellaDiTesto 19"/>
          <p:cNvSpPr txBox="1">
            <a:spLocks noChangeArrowheads="1"/>
          </p:cNvSpPr>
          <p:nvPr/>
        </p:nvSpPr>
        <p:spPr bwMode="auto">
          <a:xfrm>
            <a:off x="6915150" y="3518298"/>
            <a:ext cx="971550" cy="667490"/>
          </a:xfrm>
          <a:prstGeom prst="rect">
            <a:avLst/>
          </a:prstGeom>
          <a:noFill/>
          <a:ln w="9525">
            <a:noFill/>
            <a:miter lim="800000"/>
            <a:headEnd/>
            <a:tailEnd/>
          </a:ln>
        </p:spPr>
        <p:txBody>
          <a:bodyPr>
            <a:spAutoFit/>
          </a:bodyPr>
          <a:lstStyle/>
          <a:p>
            <a:pPr algn="ctr" fontAlgn="ctr">
              <a:lnSpc>
                <a:spcPts val="1144"/>
              </a:lnSpc>
            </a:pPr>
            <a:r>
              <a:rPr lang="it-IT" sz="1200" i="1">
                <a:solidFill>
                  <a:srgbClr val="6699FF"/>
                </a:solidFill>
                <a:latin typeface="Times New Roman" pitchFamily="18" charset="0"/>
                <a:cs typeface="Times New Roman" pitchFamily="18" charset="0"/>
              </a:rPr>
              <a:t>Variazione netta delle disponibilità monetarie </a:t>
            </a:r>
          </a:p>
        </p:txBody>
      </p:sp>
      <p:sp>
        <p:nvSpPr>
          <p:cNvPr id="24608" name="Parentesi graffa chiusa 20"/>
          <p:cNvSpPr>
            <a:spLocks/>
          </p:cNvSpPr>
          <p:nvPr/>
        </p:nvSpPr>
        <p:spPr bwMode="auto">
          <a:xfrm>
            <a:off x="6572250" y="2971800"/>
            <a:ext cx="342900" cy="1714500"/>
          </a:xfrm>
          <a:prstGeom prst="rightBrace">
            <a:avLst>
              <a:gd name="adj1" fmla="val 8333"/>
              <a:gd name="adj2" fmla="val 50000"/>
            </a:avLst>
          </a:prstGeom>
          <a:noFill/>
          <a:ln w="9525">
            <a:solidFill>
              <a:schemeClr val="tx1"/>
            </a:solidFill>
            <a:round/>
            <a:headEnd/>
            <a:tailEnd/>
          </a:ln>
        </p:spPr>
        <p:txBody>
          <a:bodyPr/>
          <a:lstStyle/>
          <a:p>
            <a:endParaRPr lang="it-IT" sz="1350"/>
          </a:p>
        </p:txBody>
      </p:sp>
      <p:sp>
        <p:nvSpPr>
          <p:cNvPr id="24609" name="CasellaDiTesto 21"/>
          <p:cNvSpPr txBox="1">
            <a:spLocks noChangeArrowheads="1"/>
          </p:cNvSpPr>
          <p:nvPr/>
        </p:nvSpPr>
        <p:spPr bwMode="auto">
          <a:xfrm>
            <a:off x="5429250" y="2743200"/>
            <a:ext cx="457200" cy="300082"/>
          </a:xfrm>
          <a:prstGeom prst="rect">
            <a:avLst/>
          </a:prstGeom>
          <a:noFill/>
          <a:ln w="9525">
            <a:noFill/>
            <a:miter lim="800000"/>
            <a:headEnd/>
            <a:tailEnd/>
          </a:ln>
        </p:spPr>
        <p:txBody>
          <a:bodyPr>
            <a:spAutoFit/>
          </a:bodyPr>
          <a:lstStyle/>
          <a:p>
            <a:pPr algn="ctr"/>
            <a:r>
              <a:rPr lang="it-IT" sz="1350" b="1"/>
              <a:t>+</a:t>
            </a:r>
          </a:p>
        </p:txBody>
      </p:sp>
      <p:sp>
        <p:nvSpPr>
          <p:cNvPr id="24610" name="CasellaDiTesto 22"/>
          <p:cNvSpPr txBox="1">
            <a:spLocks noChangeArrowheads="1"/>
          </p:cNvSpPr>
          <p:nvPr/>
        </p:nvSpPr>
        <p:spPr bwMode="auto">
          <a:xfrm>
            <a:off x="5429250" y="4629150"/>
            <a:ext cx="457200" cy="300082"/>
          </a:xfrm>
          <a:prstGeom prst="rect">
            <a:avLst/>
          </a:prstGeom>
          <a:noFill/>
          <a:ln w="9525">
            <a:noFill/>
            <a:miter lim="800000"/>
            <a:headEnd/>
            <a:tailEnd/>
          </a:ln>
        </p:spPr>
        <p:txBody>
          <a:bodyPr>
            <a:spAutoFit/>
          </a:bodyPr>
          <a:lstStyle/>
          <a:p>
            <a:pPr algn="ctr"/>
            <a:r>
              <a:rPr lang="it-IT" sz="1350" b="1"/>
              <a:t>=</a:t>
            </a:r>
          </a:p>
        </p:txBody>
      </p:sp>
      <p:sp>
        <p:nvSpPr>
          <p:cNvPr id="24" name="Cornice 23"/>
          <p:cNvSpPr/>
          <p:nvPr/>
        </p:nvSpPr>
        <p:spPr bwMode="auto">
          <a:xfrm>
            <a:off x="1257300" y="1828801"/>
            <a:ext cx="3044429" cy="3921919"/>
          </a:xfrm>
          <a:prstGeom prst="frame">
            <a:avLst>
              <a:gd name="adj1" fmla="val 5614"/>
            </a:avLst>
          </a:prstGeom>
          <a:solidFill>
            <a:srgbClr val="0000FF"/>
          </a:solidFill>
          <a:ln w="9525" cap="flat" cmpd="sng" algn="ctr">
            <a:solidFill>
              <a:schemeClr val="tx1"/>
            </a:solidFill>
            <a:prstDash val="solid"/>
            <a:round/>
            <a:headEnd type="none" w="med" len="med"/>
            <a:tailEnd type="none" w="med" len="med"/>
          </a:ln>
          <a:effectLst/>
        </p:spPr>
        <p:txBody>
          <a:bodyPr/>
          <a:lstStyle/>
          <a:p>
            <a:pPr>
              <a:buFont typeface="Times New Roman" charset="0"/>
              <a:buNone/>
              <a:defRPr/>
            </a:pPr>
            <a:endParaRPr lang="it-IT" sz="1350"/>
          </a:p>
        </p:txBody>
      </p:sp>
      <p:cxnSp>
        <p:nvCxnSpPr>
          <p:cNvPr id="24612" name="Connettore 4 25"/>
          <p:cNvCxnSpPr>
            <a:cxnSpLocks noChangeShapeType="1"/>
            <a:stCxn id="24613" idx="1"/>
            <a:endCxn id="18" idx="1"/>
          </p:cNvCxnSpPr>
          <p:nvPr/>
        </p:nvCxnSpPr>
        <p:spPr bwMode="auto">
          <a:xfrm rot="10800000" flipH="1" flipV="1">
            <a:off x="4972050" y="2543175"/>
            <a:ext cx="57150" cy="2637742"/>
          </a:xfrm>
          <a:prstGeom prst="bentConnector3">
            <a:avLst>
              <a:gd name="adj1" fmla="val -400000"/>
            </a:avLst>
          </a:prstGeom>
          <a:noFill/>
          <a:ln w="57150">
            <a:solidFill>
              <a:schemeClr val="tx1"/>
            </a:solidFill>
            <a:round/>
            <a:headEnd/>
            <a:tailEnd type="arrow" w="med" len="med"/>
          </a:ln>
        </p:spPr>
      </p:cxnSp>
      <p:sp>
        <p:nvSpPr>
          <p:cNvPr id="24613" name="Rettangolo 38"/>
          <p:cNvSpPr>
            <a:spLocks noChangeArrowheads="1"/>
          </p:cNvSpPr>
          <p:nvPr/>
        </p:nvSpPr>
        <p:spPr bwMode="auto">
          <a:xfrm flipV="1">
            <a:off x="4972050" y="2514600"/>
            <a:ext cx="34529" cy="57150"/>
          </a:xfrm>
          <a:prstGeom prst="rect">
            <a:avLst/>
          </a:prstGeom>
          <a:noFill/>
          <a:ln w="9525">
            <a:noFill/>
            <a:round/>
            <a:headEnd/>
            <a:tailEnd/>
          </a:ln>
        </p:spPr>
        <p:txBody>
          <a:bodyPr/>
          <a:lstStyle/>
          <a:p>
            <a:endParaRPr lang="it-IT" sz="1350"/>
          </a:p>
        </p:txBody>
      </p:sp>
      <p:sp>
        <p:nvSpPr>
          <p:cNvPr id="24614" name="CasellaDiTesto 20"/>
          <p:cNvSpPr txBox="1">
            <a:spLocks noChangeArrowheads="1"/>
          </p:cNvSpPr>
          <p:nvPr/>
        </p:nvSpPr>
        <p:spPr bwMode="auto">
          <a:xfrm>
            <a:off x="4572000" y="1485900"/>
            <a:ext cx="3257550" cy="861774"/>
          </a:xfrm>
          <a:prstGeom prst="rect">
            <a:avLst/>
          </a:prstGeom>
          <a:noFill/>
          <a:ln w="9525">
            <a:noFill/>
            <a:miter lim="800000"/>
            <a:headEnd/>
            <a:tailEnd/>
          </a:ln>
        </p:spPr>
        <p:txBody>
          <a:bodyPr>
            <a:spAutoFit/>
          </a:bodyPr>
          <a:lstStyle/>
          <a:p>
            <a:pPr>
              <a:lnSpc>
                <a:spcPts val="956"/>
              </a:lnSpc>
            </a:pPr>
            <a:r>
              <a:rPr lang="it-IT" sz="1050" i="1">
                <a:solidFill>
                  <a:srgbClr val="FF0000"/>
                </a:solidFill>
                <a:latin typeface="Times New Roman" pitchFamily="18" charset="0"/>
                <a:cs typeface="Times New Roman" pitchFamily="18" charset="0"/>
              </a:rPr>
              <a:t>Informazione fondamentale poiché riferita al flusso di cassa generato da operazioni che, salvo mutamenti delle condizioni di gestione, tendono a ripetersi nel tempo! Il dato è utile anche per formulare ragionevoli previsioni su quello che potrebbe accadere in futuro nell’ipotesi di normale svolgimento della gestione</a:t>
            </a:r>
          </a:p>
        </p:txBody>
      </p:sp>
      <p:sp>
        <p:nvSpPr>
          <p:cNvPr id="24615" name="Freccia giù 32"/>
          <p:cNvSpPr>
            <a:spLocks noChangeArrowheads="1"/>
          </p:cNvSpPr>
          <p:nvPr/>
        </p:nvSpPr>
        <p:spPr bwMode="auto">
          <a:xfrm rot="1288245">
            <a:off x="6528197" y="2205039"/>
            <a:ext cx="213122" cy="935831"/>
          </a:xfrm>
          <a:prstGeom prst="downArrow">
            <a:avLst>
              <a:gd name="adj1" fmla="val 50000"/>
              <a:gd name="adj2" fmla="val 49887"/>
            </a:avLst>
          </a:prstGeom>
          <a:solidFill>
            <a:srgbClr val="FF0000">
              <a:alpha val="72940"/>
            </a:srgbClr>
          </a:solidFill>
          <a:ln w="9525">
            <a:solidFill>
              <a:srgbClr val="FFFFFF"/>
            </a:solidFill>
            <a:round/>
            <a:headEnd/>
            <a:tailEnd/>
          </a:ln>
        </p:spPr>
        <p:txBody>
          <a:bodyPr/>
          <a:lstStyle/>
          <a:p>
            <a:endParaRPr lang="it-IT" sz="1350"/>
          </a:p>
        </p:txBody>
      </p:sp>
    </p:spTree>
    <p:extLst>
      <p:ext uri="{BB962C8B-B14F-4D97-AF65-F5344CB8AC3E}">
        <p14:creationId xmlns:p14="http://schemas.microsoft.com/office/powerpoint/2010/main" val="3829213528"/>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egnaposto numero diapositiva 2"/>
          <p:cNvSpPr>
            <a:spLocks noGrp="1"/>
          </p:cNvSpPr>
          <p:nvPr>
            <p:ph type="sldNum" sz="quarter" idx="10"/>
          </p:nvPr>
        </p:nvSpPr>
        <p:spPr bwMode="auto">
          <a:noFill/>
          <a:ln>
            <a:miter lim="800000"/>
            <a:headEnd/>
            <a:tailEnd/>
          </a:ln>
        </p:spPr>
        <p:txBody>
          <a:bodyPr/>
          <a:lstStyle/>
          <a:p>
            <a:fld id="{C85424CF-F562-4444-803D-73E54955F970}" type="slidenum">
              <a:rPr lang="it-IT" smtClean="0">
                <a:latin typeface="Arial" charset="0"/>
              </a:rPr>
              <a:pPr/>
              <a:t>172</a:t>
            </a:fld>
            <a:endParaRPr lang="it-IT">
              <a:latin typeface="Arial" charset="0"/>
            </a:endParaRPr>
          </a:p>
        </p:txBody>
      </p:sp>
      <p:sp>
        <p:nvSpPr>
          <p:cNvPr id="6" name="Rectangle 2"/>
          <p:cNvSpPr>
            <a:spLocks noChangeArrowheads="1"/>
          </p:cNvSpPr>
          <p:nvPr/>
        </p:nvSpPr>
        <p:spPr bwMode="auto">
          <a:xfrm>
            <a:off x="1169622" y="857250"/>
            <a:ext cx="6831378"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dirty="0">
                <a:solidFill>
                  <a:srgbClr val="FFFFFF"/>
                </a:solidFill>
                <a:latin typeface="Book Antiqua" pitchFamily="18" charset="0"/>
                <a:cs typeface="Arial" pitchFamily="34" charset="0"/>
              </a:rPr>
              <a:t>Esempio</a:t>
            </a:r>
            <a:endParaRPr lang="it-IT" sz="1875" dirty="0">
              <a:solidFill>
                <a:srgbClr val="FFFFFF"/>
              </a:solidFill>
              <a:latin typeface="Book Antiqua" pitchFamily="18" charset="0"/>
              <a:cs typeface="Arial" pitchFamily="34" charset="0"/>
            </a:endParaRPr>
          </a:p>
        </p:txBody>
      </p:sp>
      <p:sp>
        <p:nvSpPr>
          <p:cNvPr id="25604"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778D631E-E5F6-445B-BC05-19FF5294574F}" type="slidenum">
              <a:rPr lang="it-IT" sz="900">
                <a:solidFill>
                  <a:srgbClr val="898989"/>
                </a:solidFill>
                <a:latin typeface="Calibri" pitchFamily="34" charset="0"/>
                <a:ea typeface="MS PGothic" pitchFamily="34" charset="-128"/>
              </a:rPr>
              <a:pPr algn="r"/>
              <a:t>172</a:t>
            </a:fld>
            <a:endParaRPr lang="it-IT" sz="900">
              <a:solidFill>
                <a:srgbClr val="898989"/>
              </a:solidFill>
              <a:latin typeface="Calibri" pitchFamily="34" charset="0"/>
              <a:ea typeface="MS PGothic" pitchFamily="34" charset="-128"/>
            </a:endParaRPr>
          </a:p>
        </p:txBody>
      </p:sp>
      <p:sp>
        <p:nvSpPr>
          <p:cNvPr id="25605" name="Rettangolo 38"/>
          <p:cNvSpPr>
            <a:spLocks noChangeArrowheads="1"/>
          </p:cNvSpPr>
          <p:nvPr/>
        </p:nvSpPr>
        <p:spPr bwMode="auto">
          <a:xfrm flipV="1">
            <a:off x="4972050" y="2514600"/>
            <a:ext cx="34529" cy="57150"/>
          </a:xfrm>
          <a:prstGeom prst="rect">
            <a:avLst/>
          </a:prstGeom>
          <a:noFill/>
          <a:ln w="9525">
            <a:noFill/>
            <a:round/>
            <a:headEnd/>
            <a:tailEnd/>
          </a:ln>
        </p:spPr>
        <p:txBody>
          <a:bodyPr/>
          <a:lstStyle/>
          <a:p>
            <a:endParaRPr lang="it-IT" sz="1350"/>
          </a:p>
        </p:txBody>
      </p:sp>
      <p:sp>
        <p:nvSpPr>
          <p:cNvPr id="25606" name="CasellaDiTesto 18"/>
          <p:cNvSpPr txBox="1">
            <a:spLocks noChangeArrowheads="1"/>
          </p:cNvSpPr>
          <p:nvPr/>
        </p:nvSpPr>
        <p:spPr bwMode="auto">
          <a:xfrm>
            <a:off x="4680347" y="1916906"/>
            <a:ext cx="3024188" cy="300082"/>
          </a:xfrm>
          <a:prstGeom prst="rect">
            <a:avLst/>
          </a:prstGeom>
          <a:noFill/>
          <a:ln w="9525">
            <a:noFill/>
            <a:miter lim="800000"/>
            <a:headEnd/>
            <a:tailEnd/>
          </a:ln>
        </p:spPr>
        <p:txBody>
          <a:bodyPr>
            <a:spAutoFit/>
          </a:bodyPr>
          <a:lstStyle/>
          <a:p>
            <a:r>
              <a:rPr lang="it-IT" sz="1350"/>
              <a:t>Si ipotizzi </a:t>
            </a:r>
          </a:p>
        </p:txBody>
      </p:sp>
      <p:sp>
        <p:nvSpPr>
          <p:cNvPr id="28" name="Rettangolo 25"/>
          <p:cNvSpPr>
            <a:spLocks noChangeArrowheads="1"/>
          </p:cNvSpPr>
          <p:nvPr/>
        </p:nvSpPr>
        <p:spPr bwMode="auto">
          <a:xfrm>
            <a:off x="1763317" y="4185048"/>
            <a:ext cx="6049565" cy="1323439"/>
          </a:xfrm>
          <a:prstGeom prst="rect">
            <a:avLst/>
          </a:prstGeom>
          <a:noFill/>
          <a:ln w="9525">
            <a:noFill/>
            <a:miter lim="800000"/>
            <a:headEnd/>
            <a:tailEnd/>
          </a:ln>
        </p:spPr>
        <p:txBody>
          <a:bodyPr>
            <a:spAutoFit/>
          </a:bodyPr>
          <a:lstStyle/>
          <a:p>
            <a:pPr algn="just">
              <a:lnSpc>
                <a:spcPts val="1219"/>
              </a:lnSpc>
              <a:defRPr/>
            </a:pPr>
            <a:r>
              <a:rPr lang="it-IT" sz="1200" dirty="0">
                <a:solidFill>
                  <a:srgbClr val="000000"/>
                </a:solidFill>
                <a:latin typeface="Times New Roman" pitchFamily="18" charset="0"/>
                <a:cs typeface="Times New Roman" pitchFamily="18" charset="0"/>
              </a:rPr>
              <a:t>Si ipotizzi che durante l’esercizio la società:</a:t>
            </a:r>
          </a:p>
          <a:p>
            <a:pPr marL="257175" indent="-257175" algn="just">
              <a:lnSpc>
                <a:spcPts val="1219"/>
              </a:lnSpc>
              <a:buFont typeface="Times New Roman" pitchFamily="18" charset="0"/>
              <a:buAutoNum type="arabicPeriod"/>
              <a:defRPr/>
            </a:pPr>
            <a:r>
              <a:rPr lang="it-IT" sz="1200" dirty="0">
                <a:solidFill>
                  <a:srgbClr val="000000"/>
                </a:solidFill>
                <a:latin typeface="Times New Roman" pitchFamily="18" charset="0"/>
                <a:cs typeface="Times New Roman" pitchFamily="18" charset="0"/>
              </a:rPr>
              <a:t>Acquisti impianti per € 10.000, pagamento in contanti;</a:t>
            </a:r>
          </a:p>
          <a:p>
            <a:pPr marL="257175" indent="-257175" algn="just">
              <a:lnSpc>
                <a:spcPts val="1219"/>
              </a:lnSpc>
              <a:buFont typeface="Times New Roman" pitchFamily="18" charset="0"/>
              <a:buAutoNum type="arabicPeriod"/>
              <a:defRPr/>
            </a:pPr>
            <a:r>
              <a:rPr lang="it-IT" sz="1200" dirty="0">
                <a:solidFill>
                  <a:srgbClr val="000000"/>
                </a:solidFill>
                <a:latin typeface="Times New Roman" pitchFamily="18" charset="0"/>
                <a:cs typeface="Times New Roman" pitchFamily="18" charset="0"/>
              </a:rPr>
              <a:t>Ammortizzi l’impianto in dieci anni;</a:t>
            </a:r>
          </a:p>
          <a:p>
            <a:pPr marL="257175" indent="-257175" algn="just">
              <a:lnSpc>
                <a:spcPts val="1219"/>
              </a:lnSpc>
              <a:buFont typeface="Times New Roman" pitchFamily="18" charset="0"/>
              <a:buAutoNum type="arabicPeriod"/>
              <a:defRPr/>
            </a:pPr>
            <a:r>
              <a:rPr lang="it-IT" sz="1200" dirty="0">
                <a:solidFill>
                  <a:srgbClr val="000000"/>
                </a:solidFill>
                <a:latin typeface="Times New Roman" pitchFamily="18" charset="0"/>
                <a:cs typeface="Times New Roman" pitchFamily="18" charset="0"/>
              </a:rPr>
              <a:t>Acquisti merci per € 1.000, pagamento in contanti;</a:t>
            </a:r>
          </a:p>
          <a:p>
            <a:pPr marL="257175" indent="-257175" algn="just">
              <a:lnSpc>
                <a:spcPts val="1219"/>
              </a:lnSpc>
              <a:buFont typeface="Times New Roman" pitchFamily="18" charset="0"/>
              <a:buAutoNum type="arabicPeriod"/>
              <a:defRPr/>
            </a:pPr>
            <a:r>
              <a:rPr lang="it-IT" sz="1200" dirty="0">
                <a:solidFill>
                  <a:srgbClr val="000000"/>
                </a:solidFill>
                <a:latin typeface="Times New Roman" pitchFamily="18" charset="0"/>
                <a:cs typeface="Times New Roman" pitchFamily="18" charset="0"/>
              </a:rPr>
              <a:t>Venda prodotti per € 5.000 al termine dell’anno, con incasso rinviato all’esercizio successivo;</a:t>
            </a:r>
          </a:p>
          <a:p>
            <a:pPr marL="257175" indent="-257175" algn="just">
              <a:lnSpc>
                <a:spcPts val="1219"/>
              </a:lnSpc>
              <a:buFont typeface="Times New Roman" pitchFamily="18" charset="0"/>
              <a:buAutoNum type="arabicPeriod"/>
              <a:defRPr/>
            </a:pPr>
            <a:r>
              <a:rPr lang="it-IT" sz="1200" dirty="0">
                <a:solidFill>
                  <a:srgbClr val="000000"/>
                </a:solidFill>
                <a:latin typeface="Times New Roman" pitchFamily="18" charset="0"/>
                <a:cs typeface="Times New Roman" pitchFamily="18" charset="0"/>
              </a:rPr>
              <a:t>Contragga un prestito per € 3.000,che verrà rimborsato dopo 5 esercizi e che, al termine di ogni anno, generi interessi passivi pari a € 100, addebitati sul conto corrente della società.</a:t>
            </a:r>
          </a:p>
        </p:txBody>
      </p:sp>
      <p:graphicFrame>
        <p:nvGraphicFramePr>
          <p:cNvPr id="29" name="Tabella 28"/>
          <p:cNvGraphicFramePr>
            <a:graphicFrameLocks noGrp="1"/>
          </p:cNvGraphicFramePr>
          <p:nvPr/>
        </p:nvGraphicFramePr>
        <p:xfrm>
          <a:off x="1779594" y="2328864"/>
          <a:ext cx="4618931" cy="1470872"/>
        </p:xfrm>
        <a:graphic>
          <a:graphicData uri="http://schemas.openxmlformats.org/drawingml/2006/table">
            <a:tbl>
              <a:tblPr/>
              <a:tblGrid>
                <a:gridCol w="134166">
                  <a:extLst>
                    <a:ext uri="{9D8B030D-6E8A-4147-A177-3AD203B41FA5}">
                      <a16:colId xmlns:a16="http://schemas.microsoft.com/office/drawing/2014/main" val="20000"/>
                    </a:ext>
                  </a:extLst>
                </a:gridCol>
                <a:gridCol w="1242800">
                  <a:extLst>
                    <a:ext uri="{9D8B030D-6E8A-4147-A177-3AD203B41FA5}">
                      <a16:colId xmlns:a16="http://schemas.microsoft.com/office/drawing/2014/main" val="20001"/>
                    </a:ext>
                  </a:extLst>
                </a:gridCol>
                <a:gridCol w="128264">
                  <a:extLst>
                    <a:ext uri="{9D8B030D-6E8A-4147-A177-3AD203B41FA5}">
                      <a16:colId xmlns:a16="http://schemas.microsoft.com/office/drawing/2014/main" val="20002"/>
                    </a:ext>
                  </a:extLst>
                </a:gridCol>
                <a:gridCol w="695059">
                  <a:extLst>
                    <a:ext uri="{9D8B030D-6E8A-4147-A177-3AD203B41FA5}">
                      <a16:colId xmlns:a16="http://schemas.microsoft.com/office/drawing/2014/main" val="20003"/>
                    </a:ext>
                  </a:extLst>
                </a:gridCol>
                <a:gridCol w="176534">
                  <a:extLst>
                    <a:ext uri="{9D8B030D-6E8A-4147-A177-3AD203B41FA5}">
                      <a16:colId xmlns:a16="http://schemas.microsoft.com/office/drawing/2014/main" val="20004"/>
                    </a:ext>
                  </a:extLst>
                </a:gridCol>
                <a:gridCol w="173003">
                  <a:extLst>
                    <a:ext uri="{9D8B030D-6E8A-4147-A177-3AD203B41FA5}">
                      <a16:colId xmlns:a16="http://schemas.microsoft.com/office/drawing/2014/main" val="20005"/>
                    </a:ext>
                  </a:extLst>
                </a:gridCol>
                <a:gridCol w="1290950">
                  <a:extLst>
                    <a:ext uri="{9D8B030D-6E8A-4147-A177-3AD203B41FA5}">
                      <a16:colId xmlns:a16="http://schemas.microsoft.com/office/drawing/2014/main" val="20006"/>
                    </a:ext>
                  </a:extLst>
                </a:gridCol>
                <a:gridCol w="615603">
                  <a:extLst>
                    <a:ext uri="{9D8B030D-6E8A-4147-A177-3AD203B41FA5}">
                      <a16:colId xmlns:a16="http://schemas.microsoft.com/office/drawing/2014/main" val="20007"/>
                    </a:ext>
                  </a:extLst>
                </a:gridCol>
                <a:gridCol w="162552">
                  <a:extLst>
                    <a:ext uri="{9D8B030D-6E8A-4147-A177-3AD203B41FA5}">
                      <a16:colId xmlns:a16="http://schemas.microsoft.com/office/drawing/2014/main" val="20008"/>
                    </a:ext>
                  </a:extLst>
                </a:gridCol>
              </a:tblGrid>
              <a:tr h="160046">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100" b="1" i="0" u="none" strike="noStrike" cap="none" normalizeH="0" baseline="0" dirty="0">
                          <a:ln>
                            <a:noFill/>
                          </a:ln>
                          <a:solidFill>
                            <a:schemeClr val="tx1"/>
                          </a:solidFill>
                          <a:effectLst/>
                          <a:latin typeface="Book Antiqua" pitchFamily="18" charset="0"/>
                          <a:ea typeface="Calibri" pitchFamily="34" charset="0"/>
                        </a:rPr>
                        <a:t>STATO PATRIMONIALE 31/12/</a:t>
                      </a:r>
                      <a:r>
                        <a:rPr kumimoji="0" lang="it-IT" sz="1100" b="1" i="0" u="none" strike="noStrike" cap="none" normalizeH="0" baseline="0" dirty="0" err="1">
                          <a:ln>
                            <a:noFill/>
                          </a:ln>
                          <a:solidFill>
                            <a:schemeClr val="tx1"/>
                          </a:solidFill>
                          <a:effectLst/>
                          <a:latin typeface="Book Antiqua" pitchFamily="18" charset="0"/>
                          <a:ea typeface="Calibri" pitchFamily="34" charset="0"/>
                        </a:rPr>
                        <a:t>20X0</a:t>
                      </a:r>
                      <a:endParaRPr kumimoji="0" lang="it-IT" sz="1100" b="1"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54872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gridSpan="3">
                  <a:txBody>
                    <a:bodyPr/>
                    <a:lstStyle/>
                    <a:p>
                      <a:endParaRPr lang="it-IT" sz="1000"/>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hMerge="1">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600" b="0" i="0" u="none" strike="noStrike" cap="none" normalizeH="0" baseline="0" dirty="0">
                        <a:ln>
                          <a:noFill/>
                        </a:ln>
                        <a:solidFill>
                          <a:srgbClr val="000000"/>
                        </a:solidFill>
                        <a:effectLst/>
                        <a:latin typeface="Book Antiqua" pitchFamily="18" charset="0"/>
                        <a:ea typeface="Calibri" pitchFamily="34" charset="0"/>
                      </a:endParaRPr>
                    </a:p>
                  </a:txBody>
                  <a:tcPr marL="68580" marR="68580" marT="0"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68576" marR="68576" marT="34295" marB="34295"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68576" marR="68576" marT="34295" marB="34295"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dirty="0"/>
                    </a:p>
                  </a:txBody>
                  <a:tcPr marL="68576" marR="68576" marT="34295" marB="34295"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err="1">
                          <a:ln>
                            <a:noFill/>
                          </a:ln>
                          <a:solidFill>
                            <a:srgbClr val="000000"/>
                          </a:solidFill>
                          <a:effectLst/>
                          <a:latin typeface="Book Antiqua" pitchFamily="18" charset="0"/>
                          <a:ea typeface="Calibri" pitchFamily="34" charset="0"/>
                        </a:rPr>
                        <a:t>Disp</a:t>
                      </a:r>
                      <a:r>
                        <a:rPr kumimoji="0" lang="it-IT" sz="1200" b="0" i="0" u="none" strike="noStrike" cap="none" normalizeH="0" baseline="0" dirty="0">
                          <a:ln>
                            <a:noFill/>
                          </a:ln>
                          <a:solidFill>
                            <a:srgbClr val="000000"/>
                          </a:solidFill>
                          <a:effectLst/>
                          <a:latin typeface="Book Antiqua" pitchFamily="18" charset="0"/>
                          <a:ea typeface="Calibri" pitchFamily="34" charset="0"/>
                        </a:rPr>
                        <a:t>. Liquide</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10.000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Capitale Sociale</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10.000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ＭＳ Ｐゴシック" charset="-128"/>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163218540"/>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egnaposto numero diapositiva 2"/>
          <p:cNvSpPr>
            <a:spLocks noGrp="1"/>
          </p:cNvSpPr>
          <p:nvPr>
            <p:ph type="sldNum" sz="quarter" idx="10"/>
          </p:nvPr>
        </p:nvSpPr>
        <p:spPr bwMode="auto">
          <a:noFill/>
          <a:ln>
            <a:miter lim="800000"/>
            <a:headEnd/>
            <a:tailEnd/>
          </a:ln>
        </p:spPr>
        <p:txBody>
          <a:bodyPr/>
          <a:lstStyle/>
          <a:p>
            <a:fld id="{7B8CD650-60F6-4A4A-9561-40633DAAE035}" type="slidenum">
              <a:rPr lang="it-IT" smtClean="0">
                <a:latin typeface="Arial" charset="0"/>
              </a:rPr>
              <a:pPr/>
              <a:t>173</a:t>
            </a:fld>
            <a:endParaRPr lang="it-IT">
              <a:latin typeface="Arial" charset="0"/>
            </a:endParaRPr>
          </a:p>
        </p:txBody>
      </p:sp>
      <p:sp>
        <p:nvSpPr>
          <p:cNvPr id="6" name="Rectangle 2"/>
          <p:cNvSpPr>
            <a:spLocks noChangeArrowheads="1"/>
          </p:cNvSpPr>
          <p:nvPr/>
        </p:nvSpPr>
        <p:spPr bwMode="auto">
          <a:xfrm>
            <a:off x="1763316" y="857250"/>
            <a:ext cx="6237684"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dirty="0">
                <a:solidFill>
                  <a:srgbClr val="FFFFFF"/>
                </a:solidFill>
                <a:latin typeface="Book Antiqua" pitchFamily="18" charset="0"/>
                <a:cs typeface="Arial" pitchFamily="34" charset="0"/>
              </a:rPr>
              <a:t>Esempio</a:t>
            </a:r>
            <a:endParaRPr lang="it-IT" sz="1875" dirty="0">
              <a:solidFill>
                <a:srgbClr val="FFFFFF"/>
              </a:solidFill>
              <a:latin typeface="Book Antiqua" pitchFamily="18" charset="0"/>
              <a:cs typeface="Arial" pitchFamily="34" charset="0"/>
            </a:endParaRPr>
          </a:p>
        </p:txBody>
      </p:sp>
      <p:sp>
        <p:nvSpPr>
          <p:cNvPr id="26628"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938F8501-E567-42BF-B8F5-98EA6AC5FB8E}" type="slidenum">
              <a:rPr lang="it-IT" sz="900">
                <a:solidFill>
                  <a:srgbClr val="898989"/>
                </a:solidFill>
                <a:latin typeface="Calibri" pitchFamily="34" charset="0"/>
                <a:ea typeface="MS PGothic" pitchFamily="34" charset="-128"/>
              </a:rPr>
              <a:pPr algn="r"/>
              <a:t>173</a:t>
            </a:fld>
            <a:endParaRPr lang="it-IT" sz="900">
              <a:solidFill>
                <a:srgbClr val="898989"/>
              </a:solidFill>
              <a:latin typeface="Calibri" pitchFamily="34" charset="0"/>
              <a:ea typeface="MS PGothic" pitchFamily="34" charset="-128"/>
            </a:endParaRPr>
          </a:p>
        </p:txBody>
      </p:sp>
      <p:sp>
        <p:nvSpPr>
          <p:cNvPr id="26629" name="Rettangolo 38"/>
          <p:cNvSpPr>
            <a:spLocks noChangeArrowheads="1"/>
          </p:cNvSpPr>
          <p:nvPr/>
        </p:nvSpPr>
        <p:spPr bwMode="auto">
          <a:xfrm flipV="1">
            <a:off x="4972050" y="2514600"/>
            <a:ext cx="34529" cy="57150"/>
          </a:xfrm>
          <a:prstGeom prst="rect">
            <a:avLst/>
          </a:prstGeom>
          <a:noFill/>
          <a:ln w="9525">
            <a:noFill/>
            <a:round/>
            <a:headEnd/>
            <a:tailEnd/>
          </a:ln>
        </p:spPr>
        <p:txBody>
          <a:bodyPr/>
          <a:lstStyle/>
          <a:p>
            <a:endParaRPr lang="it-IT" sz="1350"/>
          </a:p>
        </p:txBody>
      </p:sp>
      <p:sp>
        <p:nvSpPr>
          <p:cNvPr id="26630" name="CasellaDiTesto 18"/>
          <p:cNvSpPr txBox="1">
            <a:spLocks noChangeArrowheads="1"/>
          </p:cNvSpPr>
          <p:nvPr/>
        </p:nvSpPr>
        <p:spPr bwMode="auto">
          <a:xfrm>
            <a:off x="1763316" y="1826937"/>
            <a:ext cx="3024188" cy="300082"/>
          </a:xfrm>
          <a:prstGeom prst="rect">
            <a:avLst/>
          </a:prstGeom>
          <a:noFill/>
          <a:ln w="9525">
            <a:noFill/>
            <a:miter lim="800000"/>
            <a:headEnd/>
            <a:tailEnd/>
          </a:ln>
        </p:spPr>
        <p:txBody>
          <a:bodyPr>
            <a:spAutoFit/>
          </a:bodyPr>
          <a:lstStyle/>
          <a:p>
            <a:r>
              <a:rPr lang="it-IT" sz="1350" dirty="0"/>
              <a:t>Si ipotizzi </a:t>
            </a:r>
          </a:p>
        </p:txBody>
      </p:sp>
      <p:graphicFrame>
        <p:nvGraphicFramePr>
          <p:cNvPr id="29" name="Tabella 28"/>
          <p:cNvGraphicFramePr>
            <a:graphicFrameLocks noGrp="1"/>
          </p:cNvGraphicFramePr>
          <p:nvPr>
            <p:extLst>
              <p:ext uri="{D42A27DB-BD31-4B8C-83A1-F6EECF244321}">
                <p14:modId xmlns:p14="http://schemas.microsoft.com/office/powerpoint/2010/main" val="3395332512"/>
              </p:ext>
            </p:extLst>
          </p:nvPr>
        </p:nvGraphicFramePr>
        <p:xfrm>
          <a:off x="1780728" y="2216433"/>
          <a:ext cx="4618931" cy="1470872"/>
        </p:xfrm>
        <a:graphic>
          <a:graphicData uri="http://schemas.openxmlformats.org/drawingml/2006/table">
            <a:tbl>
              <a:tblPr/>
              <a:tblGrid>
                <a:gridCol w="134166">
                  <a:extLst>
                    <a:ext uri="{9D8B030D-6E8A-4147-A177-3AD203B41FA5}">
                      <a16:colId xmlns:a16="http://schemas.microsoft.com/office/drawing/2014/main" val="20000"/>
                    </a:ext>
                  </a:extLst>
                </a:gridCol>
                <a:gridCol w="1242800">
                  <a:extLst>
                    <a:ext uri="{9D8B030D-6E8A-4147-A177-3AD203B41FA5}">
                      <a16:colId xmlns:a16="http://schemas.microsoft.com/office/drawing/2014/main" val="20001"/>
                    </a:ext>
                  </a:extLst>
                </a:gridCol>
                <a:gridCol w="128264">
                  <a:extLst>
                    <a:ext uri="{9D8B030D-6E8A-4147-A177-3AD203B41FA5}">
                      <a16:colId xmlns:a16="http://schemas.microsoft.com/office/drawing/2014/main" val="20002"/>
                    </a:ext>
                  </a:extLst>
                </a:gridCol>
                <a:gridCol w="695059">
                  <a:extLst>
                    <a:ext uri="{9D8B030D-6E8A-4147-A177-3AD203B41FA5}">
                      <a16:colId xmlns:a16="http://schemas.microsoft.com/office/drawing/2014/main" val="20003"/>
                    </a:ext>
                  </a:extLst>
                </a:gridCol>
                <a:gridCol w="182325">
                  <a:extLst>
                    <a:ext uri="{9D8B030D-6E8A-4147-A177-3AD203B41FA5}">
                      <a16:colId xmlns:a16="http://schemas.microsoft.com/office/drawing/2014/main" val="20004"/>
                    </a:ext>
                  </a:extLst>
                </a:gridCol>
                <a:gridCol w="167212">
                  <a:extLst>
                    <a:ext uri="{9D8B030D-6E8A-4147-A177-3AD203B41FA5}">
                      <a16:colId xmlns:a16="http://schemas.microsoft.com/office/drawing/2014/main" val="20005"/>
                    </a:ext>
                  </a:extLst>
                </a:gridCol>
                <a:gridCol w="1290950">
                  <a:extLst>
                    <a:ext uri="{9D8B030D-6E8A-4147-A177-3AD203B41FA5}">
                      <a16:colId xmlns:a16="http://schemas.microsoft.com/office/drawing/2014/main" val="20006"/>
                    </a:ext>
                  </a:extLst>
                </a:gridCol>
                <a:gridCol w="615603">
                  <a:extLst>
                    <a:ext uri="{9D8B030D-6E8A-4147-A177-3AD203B41FA5}">
                      <a16:colId xmlns:a16="http://schemas.microsoft.com/office/drawing/2014/main" val="20007"/>
                    </a:ext>
                  </a:extLst>
                </a:gridCol>
                <a:gridCol w="162552">
                  <a:extLst>
                    <a:ext uri="{9D8B030D-6E8A-4147-A177-3AD203B41FA5}">
                      <a16:colId xmlns:a16="http://schemas.microsoft.com/office/drawing/2014/main" val="20008"/>
                    </a:ext>
                  </a:extLst>
                </a:gridCol>
              </a:tblGrid>
              <a:tr h="160020">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100" b="1" i="0" u="none" strike="noStrike" cap="none" normalizeH="0" baseline="0" dirty="0">
                          <a:ln>
                            <a:noFill/>
                          </a:ln>
                          <a:solidFill>
                            <a:schemeClr val="tx1"/>
                          </a:solidFill>
                          <a:effectLst/>
                          <a:latin typeface="Book Antiqua" pitchFamily="18" charset="0"/>
                          <a:ea typeface="Calibri" pitchFamily="34" charset="0"/>
                        </a:rPr>
                        <a:t>CONTO ECONOMICO 31/12/20X1</a:t>
                      </a:r>
                    </a:p>
                  </a:txBody>
                  <a:tcPr marL="51432" marR="51432"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54872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Acquisti</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1.000</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68576" marR="68576" marT="34295" marB="34295"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68576" marR="68576" marT="34295" marB="34295"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Vendite</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5.000</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dirty="0"/>
                    </a:p>
                  </a:txBody>
                  <a:tcPr marL="68576" marR="68576" marT="34295" marB="34295"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Ammortamenti</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1.000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endParaRPr lang="it-IT" sz="1000" dirty="0"/>
                    </a:p>
                  </a:txBody>
                  <a:tcPr marL="51432" marR="51432" marT="0" marB="0" anchor="b" horzOverflow="overflow">
                    <a:lnL>
                      <a:noFill/>
                    </a:lnL>
                    <a:lnR>
                      <a:noFill/>
                    </a:lnR>
                    <a:lnT>
                      <a:noFill/>
                    </a:lnT>
                    <a:lnB>
                      <a:noFill/>
                    </a:lnB>
                    <a:lnTlToBr>
                      <a:noFill/>
                    </a:lnTlToBr>
                    <a:lnBlToTr>
                      <a:noFill/>
                    </a:lnBlToTr>
                    <a:noFill/>
                  </a:tcPr>
                </a:tc>
                <a:tc>
                  <a:txBody>
                    <a:bodyPr/>
                    <a:lstStyle/>
                    <a:p>
                      <a:endParaRPr lang="it-IT" sz="1000" dirty="0"/>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Interessi passivi</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100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Utile d’esercizio</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2.900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ＭＳ Ｐゴシック" charset="-128"/>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graphicFrame>
        <p:nvGraphicFramePr>
          <p:cNvPr id="9" name="Tabella 8"/>
          <p:cNvGraphicFramePr>
            <a:graphicFrameLocks noGrp="1"/>
          </p:cNvGraphicFramePr>
          <p:nvPr>
            <p:extLst>
              <p:ext uri="{D42A27DB-BD31-4B8C-83A1-F6EECF244321}">
                <p14:modId xmlns:p14="http://schemas.microsoft.com/office/powerpoint/2010/main" val="2958123120"/>
              </p:ext>
            </p:extLst>
          </p:nvPr>
        </p:nvGraphicFramePr>
        <p:xfrm>
          <a:off x="1763316" y="3798289"/>
          <a:ext cx="4618931" cy="1470872"/>
        </p:xfrm>
        <a:graphic>
          <a:graphicData uri="http://schemas.openxmlformats.org/drawingml/2006/table">
            <a:tbl>
              <a:tblPr/>
              <a:tblGrid>
                <a:gridCol w="134166">
                  <a:extLst>
                    <a:ext uri="{9D8B030D-6E8A-4147-A177-3AD203B41FA5}">
                      <a16:colId xmlns:a16="http://schemas.microsoft.com/office/drawing/2014/main" val="20000"/>
                    </a:ext>
                  </a:extLst>
                </a:gridCol>
                <a:gridCol w="1242800">
                  <a:extLst>
                    <a:ext uri="{9D8B030D-6E8A-4147-A177-3AD203B41FA5}">
                      <a16:colId xmlns:a16="http://schemas.microsoft.com/office/drawing/2014/main" val="20001"/>
                    </a:ext>
                  </a:extLst>
                </a:gridCol>
                <a:gridCol w="128264">
                  <a:extLst>
                    <a:ext uri="{9D8B030D-6E8A-4147-A177-3AD203B41FA5}">
                      <a16:colId xmlns:a16="http://schemas.microsoft.com/office/drawing/2014/main" val="20002"/>
                    </a:ext>
                  </a:extLst>
                </a:gridCol>
                <a:gridCol w="695059">
                  <a:extLst>
                    <a:ext uri="{9D8B030D-6E8A-4147-A177-3AD203B41FA5}">
                      <a16:colId xmlns:a16="http://schemas.microsoft.com/office/drawing/2014/main" val="20003"/>
                    </a:ext>
                  </a:extLst>
                </a:gridCol>
                <a:gridCol w="176534">
                  <a:extLst>
                    <a:ext uri="{9D8B030D-6E8A-4147-A177-3AD203B41FA5}">
                      <a16:colId xmlns:a16="http://schemas.microsoft.com/office/drawing/2014/main" val="20004"/>
                    </a:ext>
                  </a:extLst>
                </a:gridCol>
                <a:gridCol w="173003">
                  <a:extLst>
                    <a:ext uri="{9D8B030D-6E8A-4147-A177-3AD203B41FA5}">
                      <a16:colId xmlns:a16="http://schemas.microsoft.com/office/drawing/2014/main" val="20005"/>
                    </a:ext>
                  </a:extLst>
                </a:gridCol>
                <a:gridCol w="1290950">
                  <a:extLst>
                    <a:ext uri="{9D8B030D-6E8A-4147-A177-3AD203B41FA5}">
                      <a16:colId xmlns:a16="http://schemas.microsoft.com/office/drawing/2014/main" val="20006"/>
                    </a:ext>
                  </a:extLst>
                </a:gridCol>
                <a:gridCol w="615603">
                  <a:extLst>
                    <a:ext uri="{9D8B030D-6E8A-4147-A177-3AD203B41FA5}">
                      <a16:colId xmlns:a16="http://schemas.microsoft.com/office/drawing/2014/main" val="20007"/>
                    </a:ext>
                  </a:extLst>
                </a:gridCol>
                <a:gridCol w="162552">
                  <a:extLst>
                    <a:ext uri="{9D8B030D-6E8A-4147-A177-3AD203B41FA5}">
                      <a16:colId xmlns:a16="http://schemas.microsoft.com/office/drawing/2014/main" val="20008"/>
                    </a:ext>
                  </a:extLst>
                </a:gridCol>
              </a:tblGrid>
              <a:tr h="160020">
                <a:tc gridSpan="9">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100" b="1" i="0" u="none" strike="noStrike" cap="none" normalizeH="0" baseline="0" dirty="0">
                          <a:ln>
                            <a:noFill/>
                          </a:ln>
                          <a:solidFill>
                            <a:schemeClr val="tx1"/>
                          </a:solidFill>
                          <a:effectLst/>
                          <a:latin typeface="Book Antiqua" pitchFamily="18" charset="0"/>
                          <a:ea typeface="Calibri" pitchFamily="34" charset="0"/>
                        </a:rPr>
                        <a:t>STATO PATRIMONIALE 31/12/20X1</a:t>
                      </a:r>
                    </a:p>
                  </a:txBody>
                  <a:tcPr marL="51432" marR="51432" marT="0" marB="0" anchor="b"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0000"/>
                  </a:ext>
                </a:extLst>
              </a:tr>
              <a:tr h="548729">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Impianti</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9.000</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68576" marR="68576" marT="34295" marB="34295" anchor="b"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endParaRPr lang="it-IT" sz="1000"/>
                    </a:p>
                  </a:txBody>
                  <a:tcPr marL="68576" marR="68576" marT="34295" marB="34295"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Debiti Banche</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3.000</a:t>
                      </a: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1"/>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Crediti</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5.000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Capitale Sociale</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10.000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2"/>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err="1">
                          <a:ln>
                            <a:noFill/>
                          </a:ln>
                          <a:solidFill>
                            <a:srgbClr val="000000"/>
                          </a:solidFill>
                          <a:effectLst/>
                          <a:latin typeface="Book Antiqua" pitchFamily="18" charset="0"/>
                          <a:ea typeface="Calibri" pitchFamily="34" charset="0"/>
                        </a:rPr>
                        <a:t>Disp</a:t>
                      </a:r>
                      <a:r>
                        <a:rPr kumimoji="0" lang="it-IT" sz="1200" b="0" i="0" u="none" strike="noStrike" cap="none" normalizeH="0" baseline="0" dirty="0">
                          <a:ln>
                            <a:noFill/>
                          </a:ln>
                          <a:solidFill>
                            <a:srgbClr val="000000"/>
                          </a:solidFill>
                          <a:effectLst/>
                          <a:latin typeface="Book Antiqua" pitchFamily="18" charset="0"/>
                          <a:ea typeface="Calibri" pitchFamily="34" charset="0"/>
                        </a:rPr>
                        <a:t>. Liquide</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1.900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Utile</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a:ln>
                            <a:noFill/>
                          </a:ln>
                          <a:solidFill>
                            <a:srgbClr val="000000"/>
                          </a:solidFill>
                          <a:effectLst/>
                          <a:latin typeface="Book Antiqua" pitchFamily="18" charset="0"/>
                          <a:ea typeface="Calibri" pitchFamily="34" charset="0"/>
                        </a:rPr>
                        <a:t>2.900</a:t>
                      </a: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3"/>
                  </a:ext>
                </a:extLst>
              </a:tr>
              <a:tr h="251501">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a:ln>
                          <a:noFill/>
                        </a:ln>
                        <a:solidFill>
                          <a:schemeClr val="tx1"/>
                        </a:solidFill>
                        <a:effectLst/>
                        <a:latin typeface="Book Antiqua" pitchFamily="18" charset="0"/>
                        <a:ea typeface="ＭＳ Ｐゴシック" charset="-128"/>
                      </a:endParaRPr>
                    </a:p>
                  </a:txBody>
                  <a:tcPr marL="68576" marR="68576" marT="34295" marB="34295" anchor="b"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chemeClr val="tx1"/>
                        </a:solidFill>
                        <a:effectLst/>
                        <a:latin typeface="Book Antiqua" pitchFamily="18" charset="0"/>
                        <a:ea typeface="ＭＳ Ｐゴシック" charset="-128"/>
                      </a:endParaRPr>
                    </a:p>
                  </a:txBody>
                  <a:tcPr marL="68576" marR="68576" marT="34295" marB="34295" anchor="b"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just"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Calibri" pitchFamily="34" charset="0"/>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ＭＳ Ｐゴシック" charset="-128"/>
                      </a:endParaRPr>
                    </a:p>
                  </a:txBody>
                  <a:tcPr marL="51432" marR="51432" marT="0" marB="0" anchor="b"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it-IT" sz="1200" b="0" i="0" u="none" strike="noStrike" cap="none" normalizeH="0" baseline="0" dirty="0">
                        <a:ln>
                          <a:noFill/>
                        </a:ln>
                        <a:solidFill>
                          <a:srgbClr val="000000"/>
                        </a:solidFill>
                        <a:effectLst/>
                        <a:latin typeface="Book Antiqua" pitchFamily="18" charset="0"/>
                        <a:ea typeface="ＭＳ Ｐゴシック" charset="-128"/>
                      </a:endParaRPr>
                    </a:p>
                  </a:txBody>
                  <a:tcPr marL="68576" marR="68576" marT="34295" marB="34295"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222818519"/>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egnaposto numero diapositiva 2"/>
          <p:cNvSpPr>
            <a:spLocks noGrp="1"/>
          </p:cNvSpPr>
          <p:nvPr>
            <p:ph type="sldNum" sz="quarter" idx="10"/>
          </p:nvPr>
        </p:nvSpPr>
        <p:spPr bwMode="auto">
          <a:noFill/>
          <a:ln>
            <a:miter lim="800000"/>
            <a:headEnd/>
            <a:tailEnd/>
          </a:ln>
        </p:spPr>
        <p:txBody>
          <a:bodyPr/>
          <a:lstStyle/>
          <a:p>
            <a:fld id="{DB30DAA7-FF51-4049-870D-65D3D820F781}" type="slidenum">
              <a:rPr lang="it-IT" smtClean="0">
                <a:latin typeface="Arial" charset="0"/>
              </a:rPr>
              <a:pPr/>
              <a:t>174</a:t>
            </a:fld>
            <a:endParaRPr lang="it-IT">
              <a:latin typeface="Arial" charset="0"/>
            </a:endParaRPr>
          </a:p>
        </p:txBody>
      </p:sp>
      <p:sp>
        <p:nvSpPr>
          <p:cNvPr id="6"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dirty="0">
                <a:solidFill>
                  <a:srgbClr val="FFFFFF"/>
                </a:solidFill>
                <a:latin typeface="Book Antiqua" pitchFamily="18" charset="0"/>
                <a:cs typeface="Arial" pitchFamily="34" charset="0"/>
              </a:rPr>
              <a:t>Esempio</a:t>
            </a:r>
            <a:endParaRPr lang="it-IT" sz="1875" dirty="0">
              <a:solidFill>
                <a:srgbClr val="FFFFFF"/>
              </a:solidFill>
              <a:latin typeface="Book Antiqua" pitchFamily="18" charset="0"/>
              <a:cs typeface="Arial" pitchFamily="34" charset="0"/>
            </a:endParaRPr>
          </a:p>
        </p:txBody>
      </p:sp>
      <p:sp>
        <p:nvSpPr>
          <p:cNvPr id="27652"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AAF3A774-FB9A-4184-B599-F70B97198B47}" type="slidenum">
              <a:rPr lang="it-IT" sz="900">
                <a:solidFill>
                  <a:srgbClr val="898989"/>
                </a:solidFill>
                <a:latin typeface="Calibri" pitchFamily="34" charset="0"/>
                <a:ea typeface="MS PGothic" pitchFamily="34" charset="-128"/>
              </a:rPr>
              <a:pPr algn="r"/>
              <a:t>174</a:t>
            </a:fld>
            <a:endParaRPr lang="it-IT" sz="900">
              <a:solidFill>
                <a:srgbClr val="898989"/>
              </a:solidFill>
              <a:latin typeface="Calibri" pitchFamily="34" charset="0"/>
              <a:ea typeface="MS PGothic" pitchFamily="34" charset="-128"/>
            </a:endParaRPr>
          </a:p>
        </p:txBody>
      </p:sp>
      <p:sp>
        <p:nvSpPr>
          <p:cNvPr id="27653" name="Rettangolo 38"/>
          <p:cNvSpPr>
            <a:spLocks noChangeArrowheads="1"/>
          </p:cNvSpPr>
          <p:nvPr/>
        </p:nvSpPr>
        <p:spPr bwMode="auto">
          <a:xfrm flipV="1">
            <a:off x="4972050" y="2514600"/>
            <a:ext cx="34529" cy="57150"/>
          </a:xfrm>
          <a:prstGeom prst="rect">
            <a:avLst/>
          </a:prstGeom>
          <a:noFill/>
          <a:ln w="9525">
            <a:noFill/>
            <a:round/>
            <a:headEnd/>
            <a:tailEnd/>
          </a:ln>
        </p:spPr>
        <p:txBody>
          <a:bodyPr/>
          <a:lstStyle/>
          <a:p>
            <a:endParaRPr lang="it-IT" sz="1350"/>
          </a:p>
        </p:txBody>
      </p:sp>
      <p:sp>
        <p:nvSpPr>
          <p:cNvPr id="27654" name="CasellaDiTesto 18"/>
          <p:cNvSpPr txBox="1">
            <a:spLocks noChangeArrowheads="1"/>
          </p:cNvSpPr>
          <p:nvPr/>
        </p:nvSpPr>
        <p:spPr bwMode="auto">
          <a:xfrm>
            <a:off x="4680347" y="1916906"/>
            <a:ext cx="3024188" cy="300082"/>
          </a:xfrm>
          <a:prstGeom prst="rect">
            <a:avLst/>
          </a:prstGeom>
          <a:noFill/>
          <a:ln w="9525">
            <a:noFill/>
            <a:miter lim="800000"/>
            <a:headEnd/>
            <a:tailEnd/>
          </a:ln>
        </p:spPr>
        <p:txBody>
          <a:bodyPr>
            <a:spAutoFit/>
          </a:bodyPr>
          <a:lstStyle/>
          <a:p>
            <a:r>
              <a:rPr lang="it-IT" sz="1350"/>
              <a:t>Si ipotizzi </a:t>
            </a:r>
          </a:p>
        </p:txBody>
      </p:sp>
      <p:graphicFrame>
        <p:nvGraphicFramePr>
          <p:cNvPr id="12" name="Tabella 11"/>
          <p:cNvGraphicFramePr>
            <a:graphicFrameLocks noGrp="1"/>
          </p:cNvGraphicFramePr>
          <p:nvPr/>
        </p:nvGraphicFramePr>
        <p:xfrm>
          <a:off x="1763317" y="1905000"/>
          <a:ext cx="5400600" cy="3015170"/>
        </p:xfrm>
        <a:graphic>
          <a:graphicData uri="http://schemas.openxmlformats.org/drawingml/2006/table">
            <a:tbl>
              <a:tblPr firstRow="1" bandRow="1">
                <a:tableStyleId>{AF606853-7671-496A-8E4F-DF71F8EC918B}</a:tableStyleId>
              </a:tblPr>
              <a:tblGrid>
                <a:gridCol w="515061">
                  <a:extLst>
                    <a:ext uri="{9D8B030D-6E8A-4147-A177-3AD203B41FA5}">
                      <a16:colId xmlns:a16="http://schemas.microsoft.com/office/drawing/2014/main" val="20000"/>
                    </a:ext>
                  </a:extLst>
                </a:gridCol>
                <a:gridCol w="4019747">
                  <a:extLst>
                    <a:ext uri="{9D8B030D-6E8A-4147-A177-3AD203B41FA5}">
                      <a16:colId xmlns:a16="http://schemas.microsoft.com/office/drawing/2014/main" val="20001"/>
                    </a:ext>
                  </a:extLst>
                </a:gridCol>
                <a:gridCol w="865792">
                  <a:extLst>
                    <a:ext uri="{9D8B030D-6E8A-4147-A177-3AD203B41FA5}">
                      <a16:colId xmlns:a16="http://schemas.microsoft.com/office/drawing/2014/main" val="20002"/>
                    </a:ext>
                  </a:extLst>
                </a:gridCol>
              </a:tblGrid>
              <a:tr h="297180">
                <a:tc>
                  <a:txBody>
                    <a:bodyPr/>
                    <a:lstStyle/>
                    <a:p>
                      <a:endParaRPr lang="it-IT" sz="1500" dirty="0">
                        <a:latin typeface="Garamond" pitchFamily="18" charset="0"/>
                      </a:endParaRPr>
                    </a:p>
                  </a:txBody>
                  <a:tcPr marL="68580" marR="68580" marT="34290" marB="34290"/>
                </a:tc>
                <a:tc>
                  <a:txBody>
                    <a:bodyPr/>
                    <a:lstStyle/>
                    <a:p>
                      <a:r>
                        <a:rPr lang="it-IT" sz="1500" dirty="0"/>
                        <a:t>RENDICONTO FINANZIARIO 20X1</a:t>
                      </a:r>
                      <a:endParaRPr lang="it-IT" sz="1500" dirty="0">
                        <a:latin typeface="Garamond" pitchFamily="18" charset="0"/>
                      </a:endParaRPr>
                    </a:p>
                  </a:txBody>
                  <a:tcPr marL="68580" marR="68580" marT="34290" marB="34290"/>
                </a:tc>
                <a:tc>
                  <a:txBody>
                    <a:bodyPr/>
                    <a:lstStyle/>
                    <a:p>
                      <a:endParaRPr lang="it-IT" sz="1500">
                        <a:latin typeface="Garamond" pitchFamily="18" charset="0"/>
                      </a:endParaRPr>
                    </a:p>
                  </a:txBody>
                  <a:tcPr marL="68580" marR="68580" marT="34290" marB="34290"/>
                </a:tc>
                <a:extLst>
                  <a:ext uri="{0D108BD9-81ED-4DB2-BD59-A6C34878D82A}">
                    <a16:rowId xmlns:a16="http://schemas.microsoft.com/office/drawing/2014/main" val="10000"/>
                  </a:ext>
                </a:extLst>
              </a:tr>
              <a:tr h="297180">
                <a:tc>
                  <a:txBody>
                    <a:bodyPr/>
                    <a:lstStyle/>
                    <a:p>
                      <a:r>
                        <a:rPr lang="it-IT" sz="1500" dirty="0"/>
                        <a:t>A)</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Disponibilità liquide all’inizio dell’anno </a:t>
                      </a:r>
                      <a:endParaRPr kumimoji="0" lang="it-IT" sz="1500" b="1" i="0" u="none" strike="noStrike" cap="none" normalizeH="0" baseline="0" dirty="0">
                        <a:ln>
                          <a:noFill/>
                        </a:ln>
                        <a:solidFill>
                          <a:srgbClr val="000000"/>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10.000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1"/>
                  </a:ext>
                </a:extLst>
              </a:tr>
              <a:tr h="461375">
                <a:tc>
                  <a:txBody>
                    <a:bodyPr/>
                    <a:lstStyle/>
                    <a:p>
                      <a:r>
                        <a:rPr lang="it-IT" sz="1500" dirty="0"/>
                        <a:t>B)</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Disponibilità monetarie generate (assorbite) dall’attività operativa/reddituale</a:t>
                      </a:r>
                      <a:endParaRPr kumimoji="0" lang="it-IT" sz="1500" b="1" i="0" u="none" strike="noStrike" cap="none" normalizeH="0" baseline="0" dirty="0">
                        <a:ln>
                          <a:noFill/>
                        </a:ln>
                        <a:solidFill>
                          <a:srgbClr val="000000"/>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(1.100)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2"/>
                  </a:ext>
                </a:extLst>
              </a:tr>
              <a:tr h="461375">
                <a:tc>
                  <a:txBody>
                    <a:bodyPr/>
                    <a:lstStyle/>
                    <a:p>
                      <a:r>
                        <a:rPr lang="it-IT" sz="1500" dirty="0"/>
                        <a:t>C)</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Disponibilità monetarie generate (assorbite) dalle attività di investimento</a:t>
                      </a:r>
                      <a:endParaRPr kumimoji="0" lang="it-IT" sz="1500" b="1" i="0" u="none" strike="noStrike" cap="none" normalizeH="0" baseline="0" dirty="0">
                        <a:ln>
                          <a:noFill/>
                        </a:ln>
                        <a:solidFill>
                          <a:srgbClr val="000000"/>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(10.000)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3"/>
                  </a:ext>
                </a:extLst>
              </a:tr>
              <a:tr h="461375">
                <a:tc>
                  <a:txBody>
                    <a:bodyPr/>
                    <a:lstStyle/>
                    <a:p>
                      <a:r>
                        <a:rPr lang="it-IT" sz="1500" dirty="0"/>
                        <a:t>D)</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Disponibilità monetarie generate (assorbite) dalle attività di finanziamento</a:t>
                      </a:r>
                      <a:endParaRPr kumimoji="0" lang="it-IT" sz="1500" b="1" i="0" u="none" strike="noStrike" cap="none" normalizeH="0" baseline="0" dirty="0">
                        <a:ln>
                          <a:noFill/>
                        </a:ln>
                        <a:solidFill>
                          <a:srgbClr val="000000"/>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3.000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4"/>
                  </a:ext>
                </a:extLst>
              </a:tr>
              <a:tr h="461375">
                <a:tc>
                  <a:txBody>
                    <a:bodyPr/>
                    <a:lstStyle/>
                    <a:p>
                      <a:r>
                        <a:rPr lang="it-IT" sz="1500" dirty="0"/>
                        <a:t>E)</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Variazione netta delle disponibilità monetarie </a:t>
                      </a:r>
                    </a:p>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(B+C+D)</a:t>
                      </a:r>
                      <a:endParaRPr kumimoji="0" lang="it-IT" sz="1500" b="1" i="0" u="none" strike="noStrike" cap="none" normalizeH="0" baseline="0" dirty="0">
                        <a:ln>
                          <a:noFill/>
                        </a:ln>
                        <a:solidFill>
                          <a:srgbClr val="00CCFF"/>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(8.100)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5"/>
                  </a:ext>
                </a:extLst>
              </a:tr>
              <a:tr h="297180">
                <a:tc>
                  <a:txBody>
                    <a:bodyPr/>
                    <a:lstStyle/>
                    <a:p>
                      <a:r>
                        <a:rPr lang="it-IT" sz="1500" dirty="0"/>
                        <a:t>F)</a:t>
                      </a:r>
                      <a:endParaRPr lang="it-IT" sz="1500" dirty="0">
                        <a:latin typeface="Garamond" pitchFamily="18" charset="0"/>
                      </a:endParaRPr>
                    </a:p>
                  </a:txBody>
                  <a:tcPr marL="68580" marR="68580" marT="34290" marB="34290"/>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500" u="none" strike="noStrike" cap="none" normalizeH="0" baseline="0" dirty="0">
                          <a:ln>
                            <a:noFill/>
                          </a:ln>
                          <a:effectLst/>
                        </a:rPr>
                        <a:t>Disponibilità liquide a fine esercizio (</a:t>
                      </a:r>
                      <a:r>
                        <a:rPr kumimoji="0" lang="it-IT" sz="1500" u="none" strike="noStrike" cap="none" normalizeH="0" baseline="0" dirty="0" err="1">
                          <a:ln>
                            <a:noFill/>
                          </a:ln>
                          <a:effectLst/>
                        </a:rPr>
                        <a:t>A+E</a:t>
                      </a:r>
                      <a:r>
                        <a:rPr kumimoji="0" lang="it-IT" sz="1500" u="none" strike="noStrike" cap="none" normalizeH="0" baseline="0" dirty="0">
                          <a:ln>
                            <a:noFill/>
                          </a:ln>
                          <a:effectLst/>
                        </a:rPr>
                        <a:t>)</a:t>
                      </a:r>
                      <a:endParaRPr kumimoji="0" lang="it-IT" sz="1500" b="1" i="0" u="none" strike="noStrike" cap="none" normalizeH="0" baseline="0" dirty="0">
                        <a:ln>
                          <a:noFill/>
                        </a:ln>
                        <a:solidFill>
                          <a:srgbClr val="00CCFF"/>
                        </a:solidFill>
                        <a:effectLst/>
                        <a:latin typeface="Garamond" pitchFamily="18" charset="0"/>
                        <a:cs typeface="Times New Roman" pitchFamily="18" charset="0"/>
                      </a:endParaRPr>
                    </a:p>
                  </a:txBody>
                  <a:tcPr marL="4175" marR="4175" marT="4175" marB="0" anchor="ctr" horzOverflow="overflow"/>
                </a:tc>
                <a:tc>
                  <a:txBody>
                    <a:bodyPr/>
                    <a:lstStyle/>
                    <a:p>
                      <a:pPr algn="r"/>
                      <a:r>
                        <a:rPr lang="it-IT" sz="1500" dirty="0"/>
                        <a:t>1.900</a:t>
                      </a:r>
                      <a:endParaRPr lang="it-IT" sz="1500" dirty="0">
                        <a:latin typeface="Garamond" pitchFamily="18" charset="0"/>
                      </a:endParaRPr>
                    </a:p>
                  </a:txBody>
                  <a:tcPr marL="68580" marR="68580" marT="34290" marB="34290"/>
                </a:tc>
                <a:extLst>
                  <a:ext uri="{0D108BD9-81ED-4DB2-BD59-A6C34878D82A}">
                    <a16:rowId xmlns:a16="http://schemas.microsoft.com/office/drawing/2014/main" val="10006"/>
                  </a:ext>
                </a:extLst>
              </a:tr>
              <a:tr h="278130">
                <a:tc>
                  <a:txBody>
                    <a:bodyPr/>
                    <a:lstStyle/>
                    <a:p>
                      <a:endParaRPr lang="it-IT" sz="1000" dirty="0"/>
                    </a:p>
                  </a:txBody>
                  <a:tcPr marL="68580" marR="68580" marT="34290" marB="34290"/>
                </a:tc>
                <a:tc>
                  <a:txBody>
                    <a:bodyPr/>
                    <a:lstStyle/>
                    <a:p>
                      <a:endParaRPr lang="it-IT" sz="1000" dirty="0"/>
                    </a:p>
                  </a:txBody>
                  <a:tcPr marL="68580" marR="68580" marT="34290" marB="34290"/>
                </a:tc>
                <a:tc>
                  <a:txBody>
                    <a:bodyPr/>
                    <a:lstStyle/>
                    <a:p>
                      <a:endParaRPr lang="it-IT" sz="1000" dirty="0"/>
                    </a:p>
                  </a:txBody>
                  <a:tcPr marL="68580" marR="68580" marT="34290" marB="34290"/>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344484831"/>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a:solidFill>
                  <a:srgbClr val="FFFFFF"/>
                </a:solidFill>
                <a:latin typeface="Book Antiqua" pitchFamily="18" charset="0"/>
                <a:cs typeface="Arial" pitchFamily="34" charset="0"/>
              </a:rPr>
              <a:t>3. Utilità del rendiconto finanziario </a:t>
            </a:r>
          </a:p>
          <a:p>
            <a:pPr algn="ctr" hangingPunct="1">
              <a:lnSpc>
                <a:spcPct val="70000"/>
              </a:lnSpc>
              <a:defRPr/>
            </a:pPr>
            <a:r>
              <a:rPr lang="it-IT" sz="1950">
                <a:solidFill>
                  <a:srgbClr val="FFFFFF"/>
                </a:solidFill>
                <a:latin typeface="Book Antiqua" pitchFamily="18" charset="0"/>
                <a:cs typeface="Arial" pitchFamily="34" charset="0"/>
              </a:rPr>
              <a:t>nell’informativa societaria</a:t>
            </a:r>
          </a:p>
        </p:txBody>
      </p:sp>
      <p:sp>
        <p:nvSpPr>
          <p:cNvPr id="28675"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C4E09DD0-E559-4773-8941-4193B591FCE3}" type="slidenum">
              <a:rPr lang="it-IT" sz="900">
                <a:solidFill>
                  <a:srgbClr val="898989"/>
                </a:solidFill>
                <a:latin typeface="Calibri" pitchFamily="34" charset="0"/>
                <a:ea typeface="MS PGothic" pitchFamily="34" charset="-128"/>
              </a:rPr>
              <a:pPr algn="r"/>
              <a:t>175</a:t>
            </a:fld>
            <a:endParaRPr lang="it-IT" sz="900">
              <a:solidFill>
                <a:srgbClr val="898989"/>
              </a:solidFill>
              <a:latin typeface="Calibri" pitchFamily="34" charset="0"/>
              <a:ea typeface="MS PGothic" pitchFamily="34" charset="-128"/>
            </a:endParaRPr>
          </a:p>
        </p:txBody>
      </p:sp>
      <p:sp>
        <p:nvSpPr>
          <p:cNvPr id="15" name="CasellaDiTesto 14"/>
          <p:cNvSpPr txBox="1">
            <a:spLocks noChangeArrowheads="1"/>
          </p:cNvSpPr>
          <p:nvPr/>
        </p:nvSpPr>
        <p:spPr bwMode="auto">
          <a:xfrm>
            <a:off x="2800350" y="1600201"/>
            <a:ext cx="1600200" cy="646331"/>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spAutoFit/>
          </a:bodyPr>
          <a:lstStyle/>
          <a:p>
            <a:pPr>
              <a:defRPr/>
            </a:pPr>
            <a:r>
              <a:rPr lang="it-IT" sz="1200">
                <a:solidFill>
                  <a:srgbClr val="000000"/>
                </a:solidFill>
                <a:latin typeface="Times New Roman" pitchFamily="18" charset="0"/>
                <a:cs typeface="Times New Roman" pitchFamily="18" charset="0"/>
              </a:rPr>
              <a:t>Causa della necessità di costruire il rendiconto finanziario</a:t>
            </a:r>
          </a:p>
        </p:txBody>
      </p:sp>
      <p:sp>
        <p:nvSpPr>
          <p:cNvPr id="28677" name="Rettangolo 15"/>
          <p:cNvSpPr>
            <a:spLocks noChangeArrowheads="1"/>
          </p:cNvSpPr>
          <p:nvPr/>
        </p:nvSpPr>
        <p:spPr bwMode="auto">
          <a:xfrm>
            <a:off x="4743450" y="1543051"/>
            <a:ext cx="2571750" cy="507831"/>
          </a:xfrm>
          <a:prstGeom prst="rect">
            <a:avLst/>
          </a:prstGeom>
          <a:noFill/>
          <a:ln w="9525">
            <a:noFill/>
            <a:miter lim="800000"/>
            <a:headEnd/>
            <a:tailEnd/>
          </a:ln>
        </p:spPr>
        <p:txBody>
          <a:bodyPr>
            <a:spAutoFit/>
          </a:bodyPr>
          <a:lstStyle/>
          <a:p>
            <a:r>
              <a:rPr lang="it-IT" sz="1350">
                <a:solidFill>
                  <a:srgbClr val="000000"/>
                </a:solidFill>
              </a:rPr>
              <a:t>Dissociazione temporale tra flussi economici e flussi finanziari </a:t>
            </a:r>
          </a:p>
        </p:txBody>
      </p:sp>
      <p:sp>
        <p:nvSpPr>
          <p:cNvPr id="17" name="Freccia destra 16"/>
          <p:cNvSpPr>
            <a:spLocks noChangeArrowheads="1"/>
          </p:cNvSpPr>
          <p:nvPr/>
        </p:nvSpPr>
        <p:spPr bwMode="auto">
          <a:xfrm>
            <a:off x="4457700" y="1828800"/>
            <a:ext cx="228600" cy="17145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
        <p:nvSpPr>
          <p:cNvPr id="28679" name="CasellaDiTesto 18"/>
          <p:cNvSpPr txBox="1">
            <a:spLocks noChangeArrowheads="1"/>
          </p:cNvSpPr>
          <p:nvPr/>
        </p:nvSpPr>
        <p:spPr bwMode="auto">
          <a:xfrm>
            <a:off x="1657350" y="4761311"/>
            <a:ext cx="5829300" cy="553990"/>
          </a:xfrm>
          <a:prstGeom prst="rect">
            <a:avLst/>
          </a:prstGeom>
          <a:solidFill>
            <a:schemeClr val="bg1"/>
          </a:solidFill>
          <a:ln w="9525">
            <a:noFill/>
            <a:miter lim="800000"/>
            <a:headEnd/>
            <a:tailEnd/>
          </a:ln>
        </p:spPr>
        <p:txBody>
          <a:bodyPr lIns="68572" tIns="34286" rIns="68572" bIns="34286">
            <a:spAutoFit/>
          </a:bodyPr>
          <a:lstStyle/>
          <a:p>
            <a:pPr algn="just">
              <a:lnSpc>
                <a:spcPct val="100000"/>
              </a:lnSpc>
            </a:pPr>
            <a:r>
              <a:rPr lang="it-IT" sz="1050" b="1" i="1">
                <a:solidFill>
                  <a:srgbClr val="505050"/>
                </a:solidFill>
                <a:latin typeface="Cambria" pitchFamily="18" charset="0"/>
              </a:rPr>
              <a:t>Via via che l’attività aziendale diviene più complessa con l’acquisto di beni strumentali, di diritti immateriali di concessione di crediti, di finanziamenti a medio e lungo termine, …, si viene a creare ed ampliare il divario tra flussi economici e flussi finanziari. </a:t>
            </a:r>
          </a:p>
        </p:txBody>
      </p:sp>
      <p:sp>
        <p:nvSpPr>
          <p:cNvPr id="20" name="Freccia circolare in giù 19"/>
          <p:cNvSpPr/>
          <p:nvPr/>
        </p:nvSpPr>
        <p:spPr bwMode="auto">
          <a:xfrm>
            <a:off x="4212432" y="4329112"/>
            <a:ext cx="702469" cy="414338"/>
          </a:xfrm>
          <a:prstGeom prst="curvedDownArrow">
            <a:avLst/>
          </a:prstGeom>
          <a:solidFill>
            <a:schemeClr val="bg1">
              <a:lumMod val="65000"/>
            </a:schemeClr>
          </a:solidFill>
          <a:ln w="9525" cap="flat" cmpd="sng" algn="ctr">
            <a:solidFill>
              <a:schemeClr val="tx1"/>
            </a:solidFill>
            <a:prstDash val="solid"/>
            <a:round/>
            <a:headEnd type="none" w="med" len="med"/>
            <a:tailEnd type="none" w="med" len="med"/>
          </a:ln>
          <a:effectLst/>
        </p:spPr>
        <p:txBody>
          <a:bodyPr lIns="68572" tIns="34286" rIns="68572" bIns="34286"/>
          <a:lstStyle/>
          <a:p>
            <a:pPr>
              <a:buFont typeface="Times New Roman" charset="0"/>
              <a:buNone/>
              <a:defRPr/>
            </a:pPr>
            <a:endParaRPr lang="it-IT" sz="1350" dirty="0"/>
          </a:p>
        </p:txBody>
      </p:sp>
      <p:sp>
        <p:nvSpPr>
          <p:cNvPr id="21" name="Freccia circolare in su 20"/>
          <p:cNvSpPr/>
          <p:nvPr/>
        </p:nvSpPr>
        <p:spPr bwMode="auto">
          <a:xfrm>
            <a:off x="4171951" y="5314950"/>
            <a:ext cx="756047" cy="419100"/>
          </a:xfrm>
          <a:prstGeom prst="curvedUpArrow">
            <a:avLst/>
          </a:prstGeom>
          <a:solidFill>
            <a:schemeClr val="bg1">
              <a:lumMod val="65000"/>
            </a:schemeClr>
          </a:solidFill>
          <a:ln w="9525" cap="flat" cmpd="sng" algn="ctr">
            <a:solidFill>
              <a:schemeClr val="tx1"/>
            </a:solidFill>
            <a:prstDash val="solid"/>
            <a:round/>
            <a:headEnd type="none" w="med" len="med"/>
            <a:tailEnd type="none" w="med" len="med"/>
          </a:ln>
          <a:effectLst/>
        </p:spPr>
        <p:txBody>
          <a:bodyPr lIns="68572" tIns="34286" rIns="68572" bIns="34286"/>
          <a:lstStyle/>
          <a:p>
            <a:pPr>
              <a:buFont typeface="Times New Roman" charset="0"/>
              <a:buNone/>
              <a:defRPr/>
            </a:pPr>
            <a:endParaRPr lang="it-IT" sz="1350" dirty="0"/>
          </a:p>
        </p:txBody>
      </p:sp>
      <p:pic>
        <p:nvPicPr>
          <p:cNvPr id="28682" name="Immagine 15"/>
          <p:cNvPicPr>
            <a:picLocks noChangeAspect="1"/>
          </p:cNvPicPr>
          <p:nvPr/>
        </p:nvPicPr>
        <p:blipFill>
          <a:blip r:embed="rId2"/>
          <a:srcRect/>
          <a:stretch>
            <a:fillRect/>
          </a:stretch>
        </p:blipFill>
        <p:spPr bwMode="auto">
          <a:xfrm>
            <a:off x="1854994" y="2343150"/>
            <a:ext cx="5434013" cy="1905000"/>
          </a:xfrm>
          <a:prstGeom prst="rect">
            <a:avLst/>
          </a:prstGeom>
          <a:noFill/>
          <a:ln w="9525">
            <a:noFill/>
            <a:miter lim="800000"/>
            <a:headEnd/>
            <a:tailEnd/>
          </a:ln>
        </p:spPr>
      </p:pic>
    </p:spTree>
    <p:extLst>
      <p:ext uri="{BB962C8B-B14F-4D97-AF65-F5344CB8AC3E}">
        <p14:creationId xmlns:p14="http://schemas.microsoft.com/office/powerpoint/2010/main" val="4225573572"/>
      </p:ext>
    </p:extLst>
  </p:cSld>
  <p:clrMapOvr>
    <a:masterClrMapping/>
  </p:clrMapOvr>
  <p:transition>
    <p:strips dir="ld"/>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a:solidFill>
                  <a:srgbClr val="FFFFFF"/>
                </a:solidFill>
                <a:latin typeface="Book Antiqua" pitchFamily="18" charset="0"/>
                <a:cs typeface="Arial" pitchFamily="34" charset="0"/>
              </a:rPr>
              <a:t>3. Utilità … segue</a:t>
            </a:r>
          </a:p>
        </p:txBody>
      </p:sp>
      <p:sp>
        <p:nvSpPr>
          <p:cNvPr id="29699"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76B1FA4C-4A50-455D-BB9D-41C917078CEA}" type="slidenum">
              <a:rPr lang="it-IT" sz="900">
                <a:solidFill>
                  <a:srgbClr val="898989"/>
                </a:solidFill>
                <a:latin typeface="Calibri" pitchFamily="34" charset="0"/>
                <a:ea typeface="MS PGothic" pitchFamily="34" charset="-128"/>
              </a:rPr>
              <a:pPr algn="r"/>
              <a:t>176</a:t>
            </a:fld>
            <a:endParaRPr lang="it-IT" sz="900">
              <a:solidFill>
                <a:srgbClr val="898989"/>
              </a:solidFill>
              <a:latin typeface="Calibri" pitchFamily="34" charset="0"/>
              <a:ea typeface="MS PGothic" pitchFamily="34" charset="-128"/>
            </a:endParaRPr>
          </a:p>
        </p:txBody>
      </p:sp>
      <p:sp>
        <p:nvSpPr>
          <p:cNvPr id="29700" name="Rettangolo 15"/>
          <p:cNvSpPr>
            <a:spLocks noChangeArrowheads="1"/>
          </p:cNvSpPr>
          <p:nvPr/>
        </p:nvSpPr>
        <p:spPr bwMode="auto">
          <a:xfrm>
            <a:off x="1428750" y="1543051"/>
            <a:ext cx="1885950" cy="715581"/>
          </a:xfrm>
          <a:prstGeom prst="rect">
            <a:avLst/>
          </a:prstGeom>
          <a:noFill/>
          <a:ln w="9525">
            <a:noFill/>
            <a:miter lim="800000"/>
            <a:headEnd/>
            <a:tailEnd/>
          </a:ln>
        </p:spPr>
        <p:txBody>
          <a:bodyPr>
            <a:spAutoFit/>
          </a:bodyPr>
          <a:lstStyle/>
          <a:p>
            <a:r>
              <a:rPr lang="it-IT" sz="1350">
                <a:solidFill>
                  <a:srgbClr val="000000"/>
                </a:solidFill>
                <a:latin typeface="Times New Roman" pitchFamily="18" charset="0"/>
                <a:cs typeface="Times New Roman" pitchFamily="18" charset="0"/>
              </a:rPr>
              <a:t>Dissociazione temporale tra flussi economici e flussi finanziari </a:t>
            </a:r>
          </a:p>
        </p:txBody>
      </p:sp>
      <p:sp>
        <p:nvSpPr>
          <p:cNvPr id="24" name="CasellaDiTesto 23"/>
          <p:cNvSpPr txBox="1"/>
          <p:nvPr/>
        </p:nvSpPr>
        <p:spPr>
          <a:xfrm>
            <a:off x="3714750" y="1600200"/>
            <a:ext cx="4000500" cy="736091"/>
          </a:xfrm>
          <a:prstGeom prst="rect">
            <a:avLst/>
          </a:prstGeom>
          <a:noFill/>
        </p:spPr>
        <p:txBody>
          <a:bodyPr lIns="68572" tIns="34286" rIns="68572" bIns="34286">
            <a:spAutoFit/>
          </a:bodyPr>
          <a:lstStyle/>
          <a:p>
            <a:pPr algn="just">
              <a:lnSpc>
                <a:spcPts val="1322"/>
              </a:lnSpc>
              <a:defRPr/>
            </a:pPr>
            <a:r>
              <a:rPr lang="it-IT" sz="1350">
                <a:latin typeface="Times New Roman" pitchFamily="18" charset="0"/>
                <a:cs typeface="Times New Roman" pitchFamily="18" charset="0"/>
              </a:rPr>
              <a:t>Mentre nel </a:t>
            </a:r>
            <a:r>
              <a:rPr lang="it-IT" sz="1350">
                <a:effectLst>
                  <a:outerShdw blurRad="38100" dist="38100" dir="2700000" algn="tl">
                    <a:srgbClr val="C0C0C0"/>
                  </a:outerShdw>
                </a:effectLst>
                <a:latin typeface="Times New Roman" pitchFamily="18" charset="0"/>
                <a:cs typeface="Times New Roman" pitchFamily="18" charset="0"/>
              </a:rPr>
              <a:t>lungo periodo </a:t>
            </a:r>
            <a:r>
              <a:rPr lang="it-IT" sz="1350">
                <a:latin typeface="Times New Roman" pitchFamily="18" charset="0"/>
                <a:cs typeface="Times New Roman" pitchFamily="18" charset="0"/>
              </a:rPr>
              <a:t>i flussi economici e i flussi finanziari dell’attività aziendale tendono ad allinearsi,  nel </a:t>
            </a:r>
            <a:r>
              <a:rPr lang="it-IT" sz="1350">
                <a:effectLst>
                  <a:outerShdw blurRad="38100" dist="38100" dir="2700000" algn="tl">
                    <a:srgbClr val="C0C0C0"/>
                  </a:outerShdw>
                </a:effectLst>
                <a:latin typeface="Times New Roman" pitchFamily="18" charset="0"/>
                <a:cs typeface="Times New Roman" pitchFamily="18" charset="0"/>
              </a:rPr>
              <a:t>breve periodo</a:t>
            </a:r>
            <a:r>
              <a:rPr lang="it-IT" sz="1350">
                <a:latin typeface="Times New Roman" pitchFamily="18" charset="0"/>
                <a:cs typeface="Times New Roman" pitchFamily="18" charset="0"/>
              </a:rPr>
              <a:t> esistono differenze - a volte marcate - tra la dinamica finanziaria e quella economica</a:t>
            </a:r>
          </a:p>
        </p:txBody>
      </p:sp>
      <p:sp>
        <p:nvSpPr>
          <p:cNvPr id="25" name="Freccia destra 24"/>
          <p:cNvSpPr>
            <a:spLocks noChangeArrowheads="1"/>
          </p:cNvSpPr>
          <p:nvPr/>
        </p:nvSpPr>
        <p:spPr bwMode="auto">
          <a:xfrm>
            <a:off x="3371850" y="1885950"/>
            <a:ext cx="228600" cy="17145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
        <p:nvSpPr>
          <p:cNvPr id="29703" name="Rettangolo 25"/>
          <p:cNvSpPr>
            <a:spLocks noChangeArrowheads="1"/>
          </p:cNvSpPr>
          <p:nvPr/>
        </p:nvSpPr>
        <p:spPr bwMode="auto">
          <a:xfrm>
            <a:off x="2286000" y="2593182"/>
            <a:ext cx="3486150" cy="1015663"/>
          </a:xfrm>
          <a:prstGeom prst="rect">
            <a:avLst/>
          </a:prstGeom>
          <a:noFill/>
          <a:ln w="9525">
            <a:noFill/>
            <a:miter lim="800000"/>
            <a:headEnd/>
            <a:tailEnd/>
          </a:ln>
        </p:spPr>
        <p:txBody>
          <a:bodyPr>
            <a:spAutoFit/>
          </a:bodyPr>
          <a:lstStyle/>
          <a:p>
            <a:pPr algn="just">
              <a:lnSpc>
                <a:spcPts val="1219"/>
              </a:lnSpc>
            </a:pPr>
            <a:r>
              <a:rPr lang="it-IT" sz="1200">
                <a:solidFill>
                  <a:srgbClr val="000000"/>
                </a:solidFill>
                <a:latin typeface="Times New Roman" pitchFamily="18" charset="0"/>
                <a:cs typeface="Times New Roman" pitchFamily="18" charset="0"/>
              </a:rPr>
              <a:t>Si pensi ad un’azienda che in un dato periodo subisce una forte riduzione nelle disponibilità liquide a causa di rilevanti investimenti, i cui costi capitalizzati non influenzano, se non per la parte relativa all’ammortamento, il risultato economico che potrebbe essere, in questo caso, positivo </a:t>
            </a:r>
          </a:p>
        </p:txBody>
      </p:sp>
      <p:sp>
        <p:nvSpPr>
          <p:cNvPr id="27" name="Rettangolo 26"/>
          <p:cNvSpPr>
            <a:spLocks noChangeArrowheads="1"/>
          </p:cNvSpPr>
          <p:nvPr/>
        </p:nvSpPr>
        <p:spPr bwMode="auto">
          <a:xfrm>
            <a:off x="1428750" y="2971801"/>
            <a:ext cx="857250" cy="276999"/>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spAutoFit/>
          </a:bodyPr>
          <a:lstStyle/>
          <a:p>
            <a:pPr>
              <a:buFont typeface="Times New Roman" charset="0"/>
              <a:buNone/>
              <a:defRPr/>
            </a:pPr>
            <a:r>
              <a:rPr lang="it-IT" sz="1200" dirty="0">
                <a:solidFill>
                  <a:srgbClr val="000000"/>
                </a:solidFill>
                <a:latin typeface="Times New Roman"/>
                <a:cs typeface="Times New Roman"/>
              </a:rPr>
              <a:t>Esempio </a:t>
            </a:r>
            <a:r>
              <a:rPr lang="it-IT" sz="1200" dirty="0" err="1">
                <a:solidFill>
                  <a:srgbClr val="000000"/>
                </a:solidFill>
                <a:latin typeface="Times New Roman"/>
                <a:cs typeface="Times New Roman"/>
              </a:rPr>
              <a:t>1</a:t>
            </a:r>
            <a:endParaRPr lang="it-IT" sz="1200" dirty="0">
              <a:solidFill>
                <a:srgbClr val="000000"/>
              </a:solidFill>
              <a:latin typeface="Times New Roman"/>
              <a:cs typeface="Times New Roman"/>
            </a:endParaRPr>
          </a:p>
        </p:txBody>
      </p:sp>
      <p:sp>
        <p:nvSpPr>
          <p:cNvPr id="29705" name="Rettangolo 27"/>
          <p:cNvSpPr>
            <a:spLocks noChangeArrowheads="1"/>
          </p:cNvSpPr>
          <p:nvPr/>
        </p:nvSpPr>
        <p:spPr bwMode="auto">
          <a:xfrm>
            <a:off x="6115050" y="2514600"/>
            <a:ext cx="1657350" cy="400110"/>
          </a:xfrm>
          <a:prstGeom prst="rect">
            <a:avLst/>
          </a:prstGeom>
          <a:noFill/>
          <a:ln w="9525">
            <a:noFill/>
            <a:miter lim="800000"/>
            <a:headEnd/>
            <a:tailEnd/>
          </a:ln>
        </p:spPr>
        <p:txBody>
          <a:bodyPr>
            <a:spAutoFit/>
          </a:bodyPr>
          <a:lstStyle/>
          <a:p>
            <a:pPr algn="just">
              <a:lnSpc>
                <a:spcPts val="1219"/>
              </a:lnSpc>
            </a:pPr>
            <a:r>
              <a:rPr lang="it-IT" sz="1200">
                <a:solidFill>
                  <a:srgbClr val="000000"/>
                </a:solidFill>
                <a:latin typeface="Times New Roman" pitchFamily="18" charset="0"/>
                <a:cs typeface="Times New Roman" pitchFamily="18" charset="0"/>
              </a:rPr>
              <a:t>Risultato economico: positivo (per ipotesi)</a:t>
            </a:r>
          </a:p>
        </p:txBody>
      </p:sp>
      <p:sp>
        <p:nvSpPr>
          <p:cNvPr id="29706" name="Rettangolo 28"/>
          <p:cNvSpPr>
            <a:spLocks noChangeArrowheads="1"/>
          </p:cNvSpPr>
          <p:nvPr/>
        </p:nvSpPr>
        <p:spPr bwMode="auto">
          <a:xfrm>
            <a:off x="6115050" y="3164682"/>
            <a:ext cx="1771650" cy="400110"/>
          </a:xfrm>
          <a:prstGeom prst="rect">
            <a:avLst/>
          </a:prstGeom>
          <a:noFill/>
          <a:ln w="9525">
            <a:noFill/>
            <a:miter lim="800000"/>
            <a:headEnd/>
            <a:tailEnd/>
          </a:ln>
        </p:spPr>
        <p:txBody>
          <a:bodyPr>
            <a:spAutoFit/>
          </a:bodyPr>
          <a:lstStyle/>
          <a:p>
            <a:pPr algn="just">
              <a:lnSpc>
                <a:spcPts val="1219"/>
              </a:lnSpc>
            </a:pPr>
            <a:r>
              <a:rPr lang="it-IT" sz="1200">
                <a:solidFill>
                  <a:srgbClr val="000000"/>
                </a:solidFill>
                <a:latin typeface="Times New Roman" pitchFamily="18" charset="0"/>
                <a:cs typeface="Times New Roman" pitchFamily="18" charset="0"/>
              </a:rPr>
              <a:t>Impatto sulla liquidità: negativo</a:t>
            </a:r>
          </a:p>
        </p:txBody>
      </p:sp>
      <p:sp>
        <p:nvSpPr>
          <p:cNvPr id="30" name="Freccia destra 29"/>
          <p:cNvSpPr>
            <a:spLocks noChangeArrowheads="1"/>
          </p:cNvSpPr>
          <p:nvPr/>
        </p:nvSpPr>
        <p:spPr bwMode="auto">
          <a:xfrm rot="-2823810">
            <a:off x="5775127" y="2809280"/>
            <a:ext cx="379810" cy="171450"/>
          </a:xfrm>
          <a:prstGeom prst="rightArrow">
            <a:avLst>
              <a:gd name="adj1" fmla="val 50000"/>
              <a:gd name="adj2" fmla="val 49998"/>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
        <p:nvSpPr>
          <p:cNvPr id="31" name="Freccia destra 30"/>
          <p:cNvSpPr>
            <a:spLocks noChangeArrowheads="1"/>
          </p:cNvSpPr>
          <p:nvPr/>
        </p:nvSpPr>
        <p:spPr bwMode="auto">
          <a:xfrm rot="3058973">
            <a:off x="5768579" y="3163491"/>
            <a:ext cx="381000" cy="17145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
        <p:nvSpPr>
          <p:cNvPr id="32" name="Rettangolo 31"/>
          <p:cNvSpPr>
            <a:spLocks noChangeArrowheads="1"/>
          </p:cNvSpPr>
          <p:nvPr/>
        </p:nvSpPr>
        <p:spPr bwMode="auto">
          <a:xfrm>
            <a:off x="1428750" y="4157663"/>
            <a:ext cx="857250" cy="276999"/>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spAutoFit/>
          </a:bodyPr>
          <a:lstStyle/>
          <a:p>
            <a:pPr>
              <a:buFont typeface="Times New Roman" charset="0"/>
              <a:buNone/>
              <a:defRPr/>
            </a:pPr>
            <a:r>
              <a:rPr lang="it-IT" sz="1200" dirty="0">
                <a:solidFill>
                  <a:srgbClr val="000000"/>
                </a:solidFill>
                <a:latin typeface="Times New Roman"/>
                <a:cs typeface="Times New Roman"/>
              </a:rPr>
              <a:t>Esempio </a:t>
            </a:r>
            <a:r>
              <a:rPr lang="it-IT" sz="1200" dirty="0" err="1">
                <a:solidFill>
                  <a:srgbClr val="000000"/>
                </a:solidFill>
                <a:latin typeface="Times New Roman"/>
                <a:cs typeface="Times New Roman"/>
              </a:rPr>
              <a:t>2</a:t>
            </a:r>
            <a:endParaRPr lang="it-IT" sz="1200" dirty="0">
              <a:solidFill>
                <a:srgbClr val="000000"/>
              </a:solidFill>
              <a:latin typeface="Times New Roman"/>
              <a:cs typeface="Times New Roman"/>
            </a:endParaRPr>
          </a:p>
        </p:txBody>
      </p:sp>
      <p:sp>
        <p:nvSpPr>
          <p:cNvPr id="29710" name="Rettangolo 32"/>
          <p:cNvSpPr>
            <a:spLocks noChangeArrowheads="1"/>
          </p:cNvSpPr>
          <p:nvPr/>
        </p:nvSpPr>
        <p:spPr bwMode="auto">
          <a:xfrm>
            <a:off x="2457450" y="3850482"/>
            <a:ext cx="3429000" cy="1015663"/>
          </a:xfrm>
          <a:prstGeom prst="rect">
            <a:avLst/>
          </a:prstGeom>
          <a:noFill/>
          <a:ln w="9525">
            <a:noFill/>
            <a:miter lim="800000"/>
            <a:headEnd/>
            <a:tailEnd/>
          </a:ln>
        </p:spPr>
        <p:txBody>
          <a:bodyPr>
            <a:spAutoFit/>
          </a:bodyPr>
          <a:lstStyle/>
          <a:p>
            <a:r>
              <a:rPr lang="it-IT" sz="1200">
                <a:solidFill>
                  <a:srgbClr val="000000"/>
                </a:solidFill>
                <a:latin typeface="Times New Roman" pitchFamily="18" charset="0"/>
                <a:cs typeface="Times New Roman" pitchFamily="18" charset="0"/>
              </a:rPr>
              <a:t>Si pensi al caso in cui una deficitaria gestione reddituale si accompagni alla produzione di un cospicuo flusso di disponibilità liquide a seguito della dismissione di alcuni beni aziendali o all’incasso anticipato di alcuni crediti verso clienti. </a:t>
            </a:r>
          </a:p>
        </p:txBody>
      </p:sp>
      <p:sp>
        <p:nvSpPr>
          <p:cNvPr id="29711" name="Rettangolo 33"/>
          <p:cNvSpPr>
            <a:spLocks noChangeArrowheads="1"/>
          </p:cNvSpPr>
          <p:nvPr/>
        </p:nvSpPr>
        <p:spPr bwMode="auto">
          <a:xfrm>
            <a:off x="6115050" y="3793331"/>
            <a:ext cx="1600200" cy="400110"/>
          </a:xfrm>
          <a:prstGeom prst="rect">
            <a:avLst/>
          </a:prstGeom>
          <a:noFill/>
          <a:ln w="9525">
            <a:noFill/>
            <a:miter lim="800000"/>
            <a:headEnd/>
            <a:tailEnd/>
          </a:ln>
        </p:spPr>
        <p:txBody>
          <a:bodyPr>
            <a:spAutoFit/>
          </a:bodyPr>
          <a:lstStyle/>
          <a:p>
            <a:pPr algn="just">
              <a:lnSpc>
                <a:spcPts val="1219"/>
              </a:lnSpc>
            </a:pPr>
            <a:r>
              <a:rPr lang="it-IT" sz="1200">
                <a:solidFill>
                  <a:srgbClr val="000000"/>
                </a:solidFill>
                <a:latin typeface="Times New Roman" pitchFamily="18" charset="0"/>
                <a:cs typeface="Times New Roman" pitchFamily="18" charset="0"/>
              </a:rPr>
              <a:t>Risultato economico: negativo (per ipotesi)</a:t>
            </a:r>
          </a:p>
        </p:txBody>
      </p:sp>
      <p:sp>
        <p:nvSpPr>
          <p:cNvPr id="29712" name="Rettangolo 34"/>
          <p:cNvSpPr>
            <a:spLocks noChangeArrowheads="1"/>
          </p:cNvSpPr>
          <p:nvPr/>
        </p:nvSpPr>
        <p:spPr bwMode="auto">
          <a:xfrm>
            <a:off x="6115050" y="4414838"/>
            <a:ext cx="1771650" cy="400110"/>
          </a:xfrm>
          <a:prstGeom prst="rect">
            <a:avLst/>
          </a:prstGeom>
          <a:noFill/>
          <a:ln w="9525">
            <a:noFill/>
            <a:miter lim="800000"/>
            <a:headEnd/>
            <a:tailEnd/>
          </a:ln>
        </p:spPr>
        <p:txBody>
          <a:bodyPr>
            <a:spAutoFit/>
          </a:bodyPr>
          <a:lstStyle/>
          <a:p>
            <a:pPr algn="just">
              <a:lnSpc>
                <a:spcPts val="1219"/>
              </a:lnSpc>
            </a:pPr>
            <a:r>
              <a:rPr lang="it-IT" sz="1200">
                <a:solidFill>
                  <a:srgbClr val="000000"/>
                </a:solidFill>
                <a:latin typeface="Times New Roman" pitchFamily="18" charset="0"/>
                <a:cs typeface="Times New Roman" pitchFamily="18" charset="0"/>
              </a:rPr>
              <a:t>Impatto sulla liquidità: positivo</a:t>
            </a:r>
          </a:p>
        </p:txBody>
      </p:sp>
      <p:sp>
        <p:nvSpPr>
          <p:cNvPr id="36" name="Freccia destra 35"/>
          <p:cNvSpPr>
            <a:spLocks noChangeArrowheads="1"/>
          </p:cNvSpPr>
          <p:nvPr/>
        </p:nvSpPr>
        <p:spPr bwMode="auto">
          <a:xfrm rot="-2823810">
            <a:off x="5774531" y="4088606"/>
            <a:ext cx="381000" cy="17145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
        <p:nvSpPr>
          <p:cNvPr id="37" name="Freccia destra 36"/>
          <p:cNvSpPr>
            <a:spLocks noChangeArrowheads="1"/>
          </p:cNvSpPr>
          <p:nvPr/>
        </p:nvSpPr>
        <p:spPr bwMode="auto">
          <a:xfrm rot="3058973">
            <a:off x="5768579" y="4442222"/>
            <a:ext cx="381000" cy="171450"/>
          </a:xfrm>
          <a:prstGeom prst="rightArrow">
            <a:avLst>
              <a:gd name="adj1" fmla="val 50000"/>
              <a:gd name="adj2" fmla="val 50000"/>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sp>
        <p:nvSpPr>
          <p:cNvPr id="29715" name="Rettangolo 37"/>
          <p:cNvSpPr>
            <a:spLocks noChangeArrowheads="1"/>
          </p:cNvSpPr>
          <p:nvPr/>
        </p:nvSpPr>
        <p:spPr bwMode="auto">
          <a:xfrm>
            <a:off x="1428750" y="4892279"/>
            <a:ext cx="3600450" cy="900246"/>
          </a:xfrm>
          <a:prstGeom prst="rect">
            <a:avLst/>
          </a:prstGeom>
          <a:noFill/>
          <a:ln w="9525">
            <a:solidFill>
              <a:schemeClr val="tx1"/>
            </a:solidFill>
            <a:prstDash val="sysDash"/>
            <a:miter lim="800000"/>
            <a:headEnd/>
            <a:tailEnd/>
          </a:ln>
        </p:spPr>
        <p:txBody>
          <a:bodyPr>
            <a:spAutoFit/>
          </a:bodyPr>
          <a:lstStyle/>
          <a:p>
            <a:pPr algn="just"/>
            <a:r>
              <a:rPr lang="it-IT" sz="1050">
                <a:solidFill>
                  <a:srgbClr val="000000"/>
                </a:solidFill>
                <a:latin typeface="Times New Roman" pitchFamily="18" charset="0"/>
                <a:cs typeface="Times New Roman" pitchFamily="18" charset="0"/>
              </a:rPr>
              <a:t>Dall’esistenza della dissociazione temporale tra il momento in cui un evento viene rilevato sotto l’aspetto economico e quello in cui lo stesso diventa, invece, finanziariamente rilevante, nasce la necessità di predisporre, </a:t>
            </a:r>
            <a:r>
              <a:rPr lang="it-IT" sz="1050" b="1">
                <a:solidFill>
                  <a:srgbClr val="000000"/>
                </a:solidFill>
                <a:latin typeface="Times New Roman" pitchFamily="18" charset="0"/>
                <a:cs typeface="Times New Roman" pitchFamily="18" charset="0"/>
              </a:rPr>
              <a:t>accanto al conto economico</a:t>
            </a:r>
            <a:r>
              <a:rPr lang="it-IT" sz="1050">
                <a:solidFill>
                  <a:srgbClr val="000000"/>
                </a:solidFill>
                <a:latin typeface="Times New Roman" pitchFamily="18" charset="0"/>
                <a:cs typeface="Times New Roman" pitchFamily="18" charset="0"/>
              </a:rPr>
              <a:t>, un prospetto che illustri l’andamento finanziario della gestione </a:t>
            </a:r>
          </a:p>
        </p:txBody>
      </p:sp>
      <p:cxnSp>
        <p:nvCxnSpPr>
          <p:cNvPr id="29716" name="Connettore 4 39"/>
          <p:cNvCxnSpPr>
            <a:cxnSpLocks noChangeShapeType="1"/>
            <a:stCxn id="29700" idx="1"/>
            <a:endCxn id="29715" idx="1"/>
          </p:cNvCxnSpPr>
          <p:nvPr/>
        </p:nvCxnSpPr>
        <p:spPr bwMode="auto">
          <a:xfrm rot="10800000" flipV="1">
            <a:off x="1428750" y="1900842"/>
            <a:ext cx="12700" cy="3441560"/>
          </a:xfrm>
          <a:prstGeom prst="bentConnector3">
            <a:avLst>
              <a:gd name="adj1" fmla="val 1800000"/>
            </a:avLst>
          </a:prstGeom>
          <a:noFill/>
          <a:ln w="38100">
            <a:solidFill>
              <a:schemeClr val="tx1"/>
            </a:solidFill>
            <a:round/>
            <a:headEnd/>
            <a:tailEnd type="arrow" w="med" len="med"/>
          </a:ln>
        </p:spPr>
      </p:cxnSp>
    </p:spTree>
    <p:extLst>
      <p:ext uri="{BB962C8B-B14F-4D97-AF65-F5344CB8AC3E}">
        <p14:creationId xmlns:p14="http://schemas.microsoft.com/office/powerpoint/2010/main" val="1205604527"/>
      </p:ext>
    </p:extLst>
  </p:cSld>
  <p:clrMapOvr>
    <a:masterClrMapping/>
  </p:clrMapOvr>
  <p:transition>
    <p:strips dir="ld"/>
  </p:transition>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p:cNvSpPr txBox="1">
            <a:spLocks noChangeArrowheads="1"/>
          </p:cNvSpPr>
          <p:nvPr/>
        </p:nvSpPr>
        <p:spPr bwMode="auto">
          <a:xfrm>
            <a:off x="6572250" y="3771901"/>
            <a:ext cx="1200150" cy="438574"/>
          </a:xfrm>
          <a:prstGeom prst="rect">
            <a:avLst/>
          </a:prstGeom>
          <a:solidFill>
            <a:srgbClr val="4C4C4C"/>
          </a:solidFill>
          <a:ln w="9525">
            <a:noFill/>
            <a:miter lim="800000"/>
            <a:headEnd/>
            <a:tailEnd/>
          </a:ln>
        </p:spPr>
        <p:txBody>
          <a:bodyPr lIns="68572" tIns="34286" rIns="68572" bIns="34286">
            <a:spAutoFit/>
          </a:bodyPr>
          <a:lstStyle/>
          <a:p>
            <a:pPr algn="ctr"/>
            <a:r>
              <a:rPr lang="it-IT" sz="1200" b="1">
                <a:latin typeface="Cambria" pitchFamily="18" charset="0"/>
              </a:rPr>
              <a:t>Finalità mediata</a:t>
            </a:r>
          </a:p>
        </p:txBody>
      </p:sp>
      <p:sp>
        <p:nvSpPr>
          <p:cNvPr id="6" name="CasellaDiTesto 5"/>
          <p:cNvSpPr txBox="1">
            <a:spLocks noChangeArrowheads="1"/>
          </p:cNvSpPr>
          <p:nvPr/>
        </p:nvSpPr>
        <p:spPr bwMode="auto">
          <a:xfrm>
            <a:off x="6572250" y="2743201"/>
            <a:ext cx="1200150" cy="438574"/>
          </a:xfrm>
          <a:prstGeom prst="rect">
            <a:avLst/>
          </a:prstGeom>
          <a:solidFill>
            <a:srgbClr val="4C4C4C"/>
          </a:solidFill>
          <a:ln w="9525">
            <a:noFill/>
            <a:miter lim="800000"/>
            <a:headEnd/>
            <a:tailEnd/>
          </a:ln>
        </p:spPr>
        <p:txBody>
          <a:bodyPr lIns="68572" tIns="34286" rIns="68572" bIns="34286">
            <a:spAutoFit/>
          </a:bodyPr>
          <a:lstStyle/>
          <a:p>
            <a:pPr algn="ctr"/>
            <a:r>
              <a:rPr lang="it-IT" sz="1200" b="1">
                <a:latin typeface="Cambria" pitchFamily="18" charset="0"/>
              </a:rPr>
              <a:t>Finalità immediate</a:t>
            </a:r>
          </a:p>
        </p:txBody>
      </p:sp>
      <p:sp>
        <p:nvSpPr>
          <p:cNvPr id="5" name="CasellaDiTesto 4"/>
          <p:cNvSpPr txBox="1">
            <a:spLocks noChangeArrowheads="1"/>
          </p:cNvSpPr>
          <p:nvPr/>
        </p:nvSpPr>
        <p:spPr bwMode="auto">
          <a:xfrm>
            <a:off x="1485900" y="2456260"/>
            <a:ext cx="4800600" cy="1038738"/>
          </a:xfrm>
          <a:prstGeom prst="rect">
            <a:avLst/>
          </a:prstGeom>
          <a:noFill/>
          <a:ln w="9525">
            <a:solidFill>
              <a:schemeClr val="tx1"/>
            </a:solidFill>
            <a:miter lim="800000"/>
            <a:headEnd/>
            <a:tailEnd/>
          </a:ln>
        </p:spPr>
        <p:txBody>
          <a:bodyPr lIns="68572" tIns="34286" rIns="68572" bIns="34286">
            <a:spAutoFit/>
          </a:bodyPr>
          <a:lstStyle/>
          <a:p>
            <a:pPr marL="255985" indent="-255985">
              <a:buFont typeface="Times New Roman" pitchFamily="18" charset="0"/>
              <a:buAutoNum type="arabicParenR"/>
            </a:pPr>
            <a:r>
              <a:rPr lang="it-IT" sz="1050">
                <a:latin typeface="Times New Roman" pitchFamily="18" charset="0"/>
                <a:cs typeface="Times New Roman" pitchFamily="18" charset="0"/>
              </a:rPr>
              <a:t>Quale è stato il contributo della gestione corrente alla creazione di risorse finanziarie?</a:t>
            </a:r>
          </a:p>
          <a:p>
            <a:pPr marL="255985" indent="-255985">
              <a:buFont typeface="Times New Roman" pitchFamily="18" charset="0"/>
              <a:buAutoNum type="arabicParenR"/>
            </a:pPr>
            <a:r>
              <a:rPr lang="it-IT" sz="1050">
                <a:latin typeface="Times New Roman" pitchFamily="18" charset="0"/>
                <a:cs typeface="Times New Roman" pitchFamily="18" charset="0"/>
              </a:rPr>
              <a:t>Quali classi di attività hanno assorbito risorse finanziarie generate dalla gestione?</a:t>
            </a:r>
          </a:p>
          <a:p>
            <a:pPr marL="255985" indent="-255985">
              <a:buFont typeface="Times New Roman" pitchFamily="18" charset="0"/>
              <a:buAutoNum type="arabicParenR"/>
            </a:pPr>
            <a:r>
              <a:rPr lang="it-IT" sz="1050">
                <a:latin typeface="Times New Roman" pitchFamily="18" charset="0"/>
                <a:cs typeface="Times New Roman" pitchFamily="18" charset="0"/>
              </a:rPr>
              <a:t>Quali sono state le fonti a medio e lungo termine che hanno alimentato i flussi finanziari dell’azienda?</a:t>
            </a:r>
          </a:p>
          <a:p>
            <a:pPr marL="255985" indent="-255985">
              <a:buFont typeface="Times New Roman" pitchFamily="18" charset="0"/>
              <a:buAutoNum type="arabicParenR"/>
            </a:pPr>
            <a:r>
              <a:rPr lang="it-IT" sz="1050">
                <a:latin typeface="Times New Roman" pitchFamily="18" charset="0"/>
                <a:cs typeface="Times New Roman" pitchFamily="18" charset="0"/>
              </a:rPr>
              <a:t>Esiste un’adeguata correlazione tra fonti e impieghi?</a:t>
            </a:r>
          </a:p>
        </p:txBody>
      </p:sp>
      <p:cxnSp>
        <p:nvCxnSpPr>
          <p:cNvPr id="8" name="Connettore 2 7"/>
          <p:cNvCxnSpPr>
            <a:cxnSpLocks noChangeShapeType="1"/>
            <a:stCxn id="6" idx="2"/>
            <a:endCxn id="3" idx="0"/>
          </p:cNvCxnSpPr>
          <p:nvPr/>
        </p:nvCxnSpPr>
        <p:spPr bwMode="auto">
          <a:xfrm>
            <a:off x="7172325" y="3181775"/>
            <a:ext cx="0" cy="590126"/>
          </a:xfrm>
          <a:prstGeom prst="straightConnector1">
            <a:avLst/>
          </a:prstGeom>
          <a:noFill/>
          <a:ln w="9525">
            <a:solidFill>
              <a:schemeClr val="tx1"/>
            </a:solidFill>
            <a:round/>
            <a:headEnd/>
            <a:tailEnd type="arrow" w="med" len="med"/>
          </a:ln>
        </p:spPr>
      </p:cxnSp>
      <p:sp>
        <p:nvSpPr>
          <p:cNvPr id="10" name="CasellaDiTesto 9"/>
          <p:cNvSpPr txBox="1">
            <a:spLocks noChangeArrowheads="1"/>
          </p:cNvSpPr>
          <p:nvPr/>
        </p:nvSpPr>
        <p:spPr bwMode="auto">
          <a:xfrm>
            <a:off x="1484711" y="3657601"/>
            <a:ext cx="4801790" cy="623239"/>
          </a:xfrm>
          <a:prstGeom prst="rect">
            <a:avLst/>
          </a:prstGeom>
          <a:gradFill rotWithShape="1">
            <a:gsLst>
              <a:gs pos="0">
                <a:srgbClr val="FFFFFF"/>
              </a:gs>
              <a:gs pos="100000">
                <a:srgbClr val="FFFFFF"/>
              </a:gs>
            </a:gsLst>
            <a:lin ang="5400000"/>
          </a:gradFill>
          <a:ln w="9525">
            <a:solidFill>
              <a:srgbClr val="F9F9F9"/>
            </a:solidFill>
            <a:miter lim="800000"/>
            <a:headEnd/>
            <a:tailEnd/>
          </a:ln>
          <a:effectLst>
            <a:outerShdw dist="23000" dir="5400000" rotWithShape="0">
              <a:srgbClr val="808080">
                <a:alpha val="34999"/>
              </a:srgbClr>
            </a:outerShdw>
          </a:effectLst>
        </p:spPr>
        <p:txBody>
          <a:bodyPr lIns="68572" tIns="34286" rIns="68572" bIns="34286">
            <a:spAutoFit/>
          </a:bodyPr>
          <a:lstStyle/>
          <a:p>
            <a:pPr algn="just">
              <a:defRPr/>
            </a:pPr>
            <a:r>
              <a:rPr lang="it-IT" sz="1200">
                <a:latin typeface="Times New Roman" pitchFamily="18" charset="0"/>
                <a:cs typeface="Times New Roman" pitchFamily="18" charset="0"/>
              </a:rPr>
              <a:t>Tali risposte non sono fini a se stesse bensì mirano ad una finalità ulteriore (cd. mediata): fornire informazioni rilevanti al monitoraggio della dinamica finanziaria dell’azienda </a:t>
            </a:r>
          </a:p>
        </p:txBody>
      </p:sp>
      <p:sp>
        <p:nvSpPr>
          <p:cNvPr id="25" name="CasellaDiTesto 24"/>
          <p:cNvSpPr txBox="1">
            <a:spLocks noChangeArrowheads="1"/>
          </p:cNvSpPr>
          <p:nvPr/>
        </p:nvSpPr>
        <p:spPr bwMode="auto">
          <a:xfrm>
            <a:off x="2158603" y="4425555"/>
            <a:ext cx="4127897" cy="715572"/>
          </a:xfrm>
          <a:prstGeom prst="rect">
            <a:avLst/>
          </a:prstGeom>
          <a:noFill/>
          <a:ln w="9525">
            <a:solidFill>
              <a:srgbClr val="4C4C4C"/>
            </a:solidFill>
            <a:miter lim="800000"/>
            <a:headEnd/>
            <a:tailEnd/>
          </a:ln>
        </p:spPr>
        <p:txBody>
          <a:bodyPr lIns="68572" tIns="34286" rIns="68572" bIns="34286">
            <a:spAutoFit/>
          </a:bodyPr>
          <a:lstStyle/>
          <a:p>
            <a:r>
              <a:rPr lang="it-IT" sz="1050" b="1" i="1">
                <a:latin typeface="Cambria" pitchFamily="18" charset="0"/>
              </a:rPr>
              <a:t>Ex ante: </a:t>
            </a:r>
            <a:r>
              <a:rPr lang="it-IT" sz="1050" i="1">
                <a:latin typeface="Cambria" pitchFamily="18" charset="0"/>
              </a:rPr>
              <a:t>definizione dei fabbisogni e le relative fonti di copertura nell’ambito della programmazione aziendale, valutando la capacità aziendale di produrre flussi finanziari in grado di alimentare gli investimenti, di rimborsare i debiti e di distribuire dividendi </a:t>
            </a:r>
          </a:p>
        </p:txBody>
      </p:sp>
      <p:sp>
        <p:nvSpPr>
          <p:cNvPr id="27" name="CasellaDiTesto 26"/>
          <p:cNvSpPr txBox="1">
            <a:spLocks noChangeArrowheads="1"/>
          </p:cNvSpPr>
          <p:nvPr/>
        </p:nvSpPr>
        <p:spPr bwMode="auto">
          <a:xfrm>
            <a:off x="2158604" y="5230416"/>
            <a:ext cx="4133850" cy="392407"/>
          </a:xfrm>
          <a:prstGeom prst="rect">
            <a:avLst/>
          </a:prstGeom>
          <a:noFill/>
          <a:ln w="9525">
            <a:solidFill>
              <a:srgbClr val="4C4C4C"/>
            </a:solidFill>
            <a:miter lim="800000"/>
            <a:headEnd/>
            <a:tailEnd/>
          </a:ln>
        </p:spPr>
        <p:txBody>
          <a:bodyPr lIns="68572" tIns="34286" rIns="68572" bIns="34286">
            <a:spAutoFit/>
          </a:bodyPr>
          <a:lstStyle/>
          <a:p>
            <a:r>
              <a:rPr lang="it-IT" sz="1050" b="1" i="1">
                <a:latin typeface="Cambria" pitchFamily="18" charset="0"/>
              </a:rPr>
              <a:t>Ex post: </a:t>
            </a:r>
            <a:r>
              <a:rPr lang="it-IT" sz="1050" i="1">
                <a:latin typeface="Cambria" pitchFamily="18" charset="0"/>
              </a:rPr>
              <a:t>formulazione di un giudizio sulla validità delle politiche finanziarie poste in essere dall’azienda</a:t>
            </a:r>
          </a:p>
        </p:txBody>
      </p:sp>
      <p:sp>
        <p:nvSpPr>
          <p:cNvPr id="21"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defRPr/>
            </a:pPr>
            <a:r>
              <a:rPr lang="it-IT" sz="1950">
                <a:solidFill>
                  <a:srgbClr val="FFFFFF"/>
                </a:solidFill>
                <a:latin typeface="Book Antiqua" pitchFamily="18" charset="0"/>
                <a:cs typeface="Arial" pitchFamily="34" charset="0"/>
              </a:rPr>
              <a:t>Finalità conoscitive </a:t>
            </a:r>
          </a:p>
        </p:txBody>
      </p:sp>
      <p:sp>
        <p:nvSpPr>
          <p:cNvPr id="30730"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C73DCEAA-4B47-40AE-8210-53C12B5D32EA}" type="slidenum">
              <a:rPr lang="it-IT" sz="900">
                <a:solidFill>
                  <a:srgbClr val="898989"/>
                </a:solidFill>
                <a:latin typeface="Calibri" pitchFamily="34" charset="0"/>
                <a:ea typeface="MS PGothic" pitchFamily="34" charset="-128"/>
              </a:rPr>
              <a:pPr algn="r"/>
              <a:t>177</a:t>
            </a:fld>
            <a:endParaRPr lang="it-IT" sz="900">
              <a:solidFill>
                <a:srgbClr val="898989"/>
              </a:solidFill>
              <a:latin typeface="Calibri" pitchFamily="34" charset="0"/>
              <a:ea typeface="MS PGothic" pitchFamily="34" charset="-128"/>
            </a:endParaRPr>
          </a:p>
        </p:txBody>
      </p:sp>
      <p:sp>
        <p:nvSpPr>
          <p:cNvPr id="34" name="CasellaDiTesto 33"/>
          <p:cNvSpPr txBox="1">
            <a:spLocks noChangeArrowheads="1"/>
          </p:cNvSpPr>
          <p:nvPr/>
        </p:nvSpPr>
        <p:spPr bwMode="auto">
          <a:xfrm>
            <a:off x="1428750" y="1600201"/>
            <a:ext cx="6400800" cy="646331"/>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a:spAutoFit/>
          </a:bodyPr>
          <a:lstStyle/>
          <a:p>
            <a:pPr algn="just">
              <a:defRPr/>
            </a:pPr>
            <a:r>
              <a:rPr lang="it-IT" sz="1200">
                <a:solidFill>
                  <a:srgbClr val="000000"/>
                </a:solidFill>
                <a:latin typeface="Times New Roman" pitchFamily="18" charset="0"/>
                <a:cs typeface="Times New Roman" pitchFamily="18" charset="0"/>
              </a:rPr>
              <a:t>Il RF non è un “documento assoluto”, capace da solo di svelare la verità sullo stato di salute di un’azienda, ma unitamente alla restante informativa di bilancio, può contribuire a rispondere alle seguenti domande:</a:t>
            </a:r>
          </a:p>
        </p:txBody>
      </p:sp>
      <p:sp>
        <p:nvSpPr>
          <p:cNvPr id="30732" name="Ovale 49"/>
          <p:cNvSpPr>
            <a:spLocks noChangeArrowheads="1"/>
          </p:cNvSpPr>
          <p:nvPr/>
        </p:nvSpPr>
        <p:spPr bwMode="auto">
          <a:xfrm>
            <a:off x="1908573" y="4229100"/>
            <a:ext cx="34528" cy="57150"/>
          </a:xfrm>
          <a:prstGeom prst="ellipse">
            <a:avLst/>
          </a:prstGeom>
          <a:noFill/>
          <a:ln w="9525">
            <a:noFill/>
            <a:round/>
            <a:headEnd/>
            <a:tailEnd/>
          </a:ln>
        </p:spPr>
        <p:txBody>
          <a:bodyPr/>
          <a:lstStyle/>
          <a:p>
            <a:endParaRPr lang="it-IT" sz="1350"/>
          </a:p>
        </p:txBody>
      </p:sp>
      <p:cxnSp>
        <p:nvCxnSpPr>
          <p:cNvPr id="30733" name="Connettore 4 51"/>
          <p:cNvCxnSpPr>
            <a:cxnSpLocks noChangeShapeType="1"/>
            <a:stCxn id="30732" idx="5"/>
            <a:endCxn id="25" idx="1"/>
          </p:cNvCxnSpPr>
          <p:nvPr/>
        </p:nvCxnSpPr>
        <p:spPr bwMode="auto">
          <a:xfrm rot="16200000" flipH="1">
            <a:off x="1795593" y="4420331"/>
            <a:ext cx="505460" cy="220559"/>
          </a:xfrm>
          <a:prstGeom prst="bentConnector2">
            <a:avLst/>
          </a:prstGeom>
          <a:noFill/>
          <a:ln w="9525">
            <a:solidFill>
              <a:schemeClr val="tx1"/>
            </a:solidFill>
            <a:round/>
            <a:headEnd/>
            <a:tailEnd type="arrow" w="med" len="med"/>
          </a:ln>
        </p:spPr>
      </p:cxnSp>
      <p:cxnSp>
        <p:nvCxnSpPr>
          <p:cNvPr id="30734" name="Connettore 4 51"/>
          <p:cNvCxnSpPr>
            <a:cxnSpLocks noChangeShapeType="1"/>
            <a:stCxn id="30732" idx="3"/>
            <a:endCxn id="27" idx="1"/>
          </p:cNvCxnSpPr>
          <p:nvPr/>
        </p:nvCxnSpPr>
        <p:spPr bwMode="auto">
          <a:xfrm rot="16200000" flipH="1">
            <a:off x="1461748" y="4729763"/>
            <a:ext cx="1148739" cy="244974"/>
          </a:xfrm>
          <a:prstGeom prst="bentConnector2">
            <a:avLst/>
          </a:prstGeom>
          <a:noFill/>
          <a:ln w="9525">
            <a:solidFill>
              <a:schemeClr val="tx1"/>
            </a:solidFill>
            <a:round/>
            <a:headEnd/>
            <a:tailEnd type="arrow" w="med" len="med"/>
          </a:ln>
        </p:spPr>
      </p:cxnSp>
    </p:spTree>
    <p:extLst>
      <p:ext uri="{BB962C8B-B14F-4D97-AF65-F5344CB8AC3E}">
        <p14:creationId xmlns:p14="http://schemas.microsoft.com/office/powerpoint/2010/main" val="37743650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5" grpId="0" animBg="1"/>
      <p:bldP spid="10" grpId="0" animBg="1"/>
      <p:bldP spid="25" grpId="0" animBg="1"/>
      <p:bldP spid="27" grpId="0" animBg="1"/>
    </p:bld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3" name="CasellaDiTesto 2"/>
          <p:cNvSpPr txBox="1">
            <a:spLocks noChangeArrowheads="1"/>
          </p:cNvSpPr>
          <p:nvPr/>
        </p:nvSpPr>
        <p:spPr bwMode="auto">
          <a:xfrm>
            <a:off x="1257300" y="1771650"/>
            <a:ext cx="2400300" cy="1177237"/>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lIns="68572" tIns="34286" rIns="68572" bIns="34286">
            <a:spAutoFit/>
          </a:bodyPr>
          <a:lstStyle/>
          <a:p>
            <a:pPr algn="just">
              <a:defRPr/>
            </a:pPr>
            <a:r>
              <a:rPr lang="it-IT" sz="1200">
                <a:solidFill>
                  <a:srgbClr val="000000"/>
                </a:solidFill>
                <a:latin typeface="Times New Roman" pitchFamily="18" charset="0"/>
                <a:cs typeface="Times New Roman" pitchFamily="18" charset="0"/>
              </a:rPr>
              <a:t>1) Importanza che il rendiconto venga letto all’interno di un sistema di prospetti predisposti dall’impresa per offrire ai terzi le informazioni necessarie per valutare la situazione complessiva in un dato momento</a:t>
            </a:r>
          </a:p>
        </p:txBody>
      </p:sp>
      <p:sp>
        <p:nvSpPr>
          <p:cNvPr id="37894" name="CasellaDiTesto 5"/>
          <p:cNvSpPr txBox="1">
            <a:spLocks noChangeArrowheads="1"/>
          </p:cNvSpPr>
          <p:nvPr/>
        </p:nvSpPr>
        <p:spPr bwMode="auto">
          <a:xfrm>
            <a:off x="1257300" y="3413524"/>
            <a:ext cx="2400300" cy="992571"/>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lIns="68572" tIns="34286" rIns="68572" bIns="34286">
            <a:spAutoFit/>
          </a:bodyPr>
          <a:lstStyle/>
          <a:p>
            <a:pPr algn="just">
              <a:defRPr/>
            </a:pPr>
            <a:r>
              <a:rPr lang="it-IT" sz="1200">
                <a:solidFill>
                  <a:srgbClr val="000000"/>
                </a:solidFill>
                <a:latin typeface="Times New Roman" pitchFamily="18" charset="0"/>
                <a:cs typeface="Times New Roman" pitchFamily="18" charset="0"/>
              </a:rPr>
              <a:t>2) Impossibilità, per un rendiconto che abbia un determinato oggetto, di rispondere contemporaneamente a scopi conoscitivi tra di loro spesso assai differenti</a:t>
            </a:r>
          </a:p>
        </p:txBody>
      </p:sp>
      <p:sp>
        <p:nvSpPr>
          <p:cNvPr id="37895" name="CasellaDiTesto 6"/>
          <p:cNvSpPr txBox="1">
            <a:spLocks noChangeArrowheads="1"/>
          </p:cNvSpPr>
          <p:nvPr/>
        </p:nvSpPr>
        <p:spPr bwMode="auto">
          <a:xfrm>
            <a:off x="1257300" y="4900614"/>
            <a:ext cx="2400300" cy="438574"/>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dist="20000" dir="5400000" rotWithShape="0">
              <a:srgbClr val="808080">
                <a:alpha val="37999"/>
              </a:srgbClr>
            </a:outerShdw>
          </a:effectLst>
        </p:spPr>
        <p:txBody>
          <a:bodyPr lIns="68572" tIns="34286" rIns="68572" bIns="34286">
            <a:spAutoFit/>
          </a:bodyPr>
          <a:lstStyle/>
          <a:p>
            <a:pPr algn="just">
              <a:defRPr/>
            </a:pPr>
            <a:r>
              <a:rPr lang="it-IT" sz="1200">
                <a:solidFill>
                  <a:srgbClr val="000000"/>
                </a:solidFill>
                <a:latin typeface="Times New Roman" pitchFamily="18" charset="0"/>
                <a:cs typeface="Times New Roman" pitchFamily="18" charset="0"/>
              </a:rPr>
              <a:t>3) Necessità di avere una serie temporale di rendiconti finanziari</a:t>
            </a:r>
          </a:p>
        </p:txBody>
      </p:sp>
      <p:sp>
        <p:nvSpPr>
          <p:cNvPr id="10" name="CasellaDiTesto 9"/>
          <p:cNvSpPr txBox="1">
            <a:spLocks noChangeArrowheads="1"/>
          </p:cNvSpPr>
          <p:nvPr/>
        </p:nvSpPr>
        <p:spPr bwMode="auto">
          <a:xfrm>
            <a:off x="3829050" y="1485901"/>
            <a:ext cx="4000500" cy="1685069"/>
          </a:xfrm>
          <a:prstGeom prst="rect">
            <a:avLst/>
          </a:prstGeom>
          <a:gradFill rotWithShape="1">
            <a:gsLst>
              <a:gs pos="0">
                <a:srgbClr val="FFFFFF"/>
              </a:gs>
              <a:gs pos="64999">
                <a:srgbClr val="FFFFFF"/>
              </a:gs>
              <a:gs pos="100000">
                <a:srgbClr val="FFFFFF"/>
              </a:gs>
            </a:gsLst>
            <a:lin ang="5400000" scaled="1"/>
          </a:gradFill>
          <a:ln w="9525">
            <a:solidFill>
              <a:srgbClr val="F9F9F9"/>
            </a:solidFill>
            <a:miter lim="800000"/>
            <a:headEnd/>
            <a:tailEnd/>
          </a:ln>
          <a:effectLst>
            <a:outerShdw dist="20000" dir="5400000" rotWithShape="0">
              <a:srgbClr val="808080">
                <a:alpha val="37999"/>
              </a:srgbClr>
            </a:outerShdw>
          </a:effectLst>
        </p:spPr>
        <p:txBody>
          <a:bodyPr lIns="68572" tIns="34286" rIns="68572" bIns="34286">
            <a:spAutoFit/>
          </a:bodyPr>
          <a:lstStyle/>
          <a:p>
            <a:pPr algn="just">
              <a:defRPr/>
            </a:pPr>
            <a:r>
              <a:rPr lang="it-IT" sz="1050" i="1">
                <a:latin typeface="Times New Roman" pitchFamily="18" charset="0"/>
                <a:cs typeface="Times New Roman" pitchFamily="18" charset="0"/>
              </a:rPr>
              <a:t>Le informazioni contenute nel rendiconto svolgono una funzione complementare ma non sostitutiva rispetto a quanto indicato nei più noti prospetti di stato patrimoniale e conto economico: lo stato patrimoniale fornisce gli elementi per un’analisi statica della struttura del patrimonio, mentre il rendiconto fornisce una visione dinamica della evoluzione finanziaria dell’impresa. Allo stesso modo sono significative le relazioni che possono essere messe in luce attraverso una lettura sistemica del rendiconto finanziario e del conto economico al fine di fornire elementi utili per comprendere le ragioni della mancata coincidenza tra flussi economici e flussi finanziari</a:t>
            </a:r>
          </a:p>
        </p:txBody>
      </p:sp>
      <p:sp>
        <p:nvSpPr>
          <p:cNvPr id="13" name="CasellaDiTesto 12"/>
          <p:cNvSpPr txBox="1">
            <a:spLocks noChangeArrowheads="1"/>
          </p:cNvSpPr>
          <p:nvPr/>
        </p:nvSpPr>
        <p:spPr bwMode="auto">
          <a:xfrm>
            <a:off x="3829050" y="3200401"/>
            <a:ext cx="4000500" cy="1361903"/>
          </a:xfrm>
          <a:prstGeom prst="rect">
            <a:avLst/>
          </a:prstGeom>
          <a:gradFill rotWithShape="1">
            <a:gsLst>
              <a:gs pos="0">
                <a:srgbClr val="FFFFFF"/>
              </a:gs>
              <a:gs pos="64999">
                <a:srgbClr val="FFFFFF"/>
              </a:gs>
              <a:gs pos="100000">
                <a:srgbClr val="FFFFFF"/>
              </a:gs>
            </a:gsLst>
            <a:lin ang="5400000" scaled="1"/>
          </a:gradFill>
          <a:ln w="9525">
            <a:solidFill>
              <a:srgbClr val="F9F9F9"/>
            </a:solidFill>
            <a:miter lim="800000"/>
            <a:headEnd/>
            <a:tailEnd/>
          </a:ln>
          <a:effectLst>
            <a:outerShdw dist="20000" dir="5400000" rotWithShape="0">
              <a:srgbClr val="808080">
                <a:alpha val="37999"/>
              </a:srgbClr>
            </a:outerShdw>
          </a:effectLst>
        </p:spPr>
        <p:txBody>
          <a:bodyPr lIns="68572" tIns="34286" rIns="68572" bIns="34286">
            <a:spAutoFit/>
          </a:bodyPr>
          <a:lstStyle/>
          <a:p>
            <a:pPr algn="just">
              <a:defRPr/>
            </a:pPr>
            <a:r>
              <a:rPr lang="it-IT" sz="1050" i="1" dirty="0">
                <a:latin typeface="Times New Roman" pitchFamily="18" charset="0"/>
                <a:cs typeface="Times New Roman" pitchFamily="18" charset="0"/>
              </a:rPr>
              <a:t>Frequentemente al rendiconto finanziario viene attribuita la funzione di soddisfare fabbisogni informativi molto diversi. Si pensi alla difficoltà di redigere un rendiconto finanziario che risponda contemporaneamente a finalità conoscitive che si riferiscono alla solvibilità dell’impresa nel breve e nel lungo periodo, alla capacità di autofinanziamento degli investimenti ecc. Per rispondere a domande così diverse servirebbero quantomeno diversi rendiconti ognuno con una differente grandezza oggetto di analisi.</a:t>
            </a:r>
          </a:p>
        </p:txBody>
      </p:sp>
      <p:sp>
        <p:nvSpPr>
          <p:cNvPr id="15" name="CasellaDiTesto 14"/>
          <p:cNvSpPr txBox="1">
            <a:spLocks noChangeArrowheads="1"/>
          </p:cNvSpPr>
          <p:nvPr/>
        </p:nvSpPr>
        <p:spPr bwMode="auto">
          <a:xfrm>
            <a:off x="3829050" y="4756549"/>
            <a:ext cx="4000500" cy="715572"/>
          </a:xfrm>
          <a:prstGeom prst="rect">
            <a:avLst/>
          </a:prstGeom>
          <a:gradFill rotWithShape="1">
            <a:gsLst>
              <a:gs pos="0">
                <a:srgbClr val="FFFFFF"/>
              </a:gs>
              <a:gs pos="64999">
                <a:srgbClr val="FFFFFF"/>
              </a:gs>
              <a:gs pos="100000">
                <a:srgbClr val="FFFFFF"/>
              </a:gs>
            </a:gsLst>
            <a:lin ang="5400000" scaled="1"/>
          </a:gradFill>
          <a:ln w="9525">
            <a:solidFill>
              <a:srgbClr val="F9F9F9"/>
            </a:solidFill>
            <a:miter lim="800000"/>
            <a:headEnd/>
            <a:tailEnd/>
          </a:ln>
          <a:effectLst>
            <a:outerShdw dist="20000" dir="5400000" rotWithShape="0">
              <a:srgbClr val="808080">
                <a:alpha val="37999"/>
              </a:srgbClr>
            </a:outerShdw>
          </a:effectLst>
        </p:spPr>
        <p:txBody>
          <a:bodyPr lIns="68572" tIns="34286" rIns="68572" bIns="34286">
            <a:spAutoFit/>
          </a:bodyPr>
          <a:lstStyle/>
          <a:p>
            <a:pPr algn="just">
              <a:defRPr/>
            </a:pPr>
            <a:r>
              <a:rPr lang="it-IT" sz="1050" i="1" dirty="0">
                <a:latin typeface="Times New Roman" pitchFamily="18" charset="0"/>
                <a:cs typeface="Times New Roman" pitchFamily="18" charset="0"/>
              </a:rPr>
              <a:t>Qualora, dalla lettura del rendiconto finanziario, si vogliano trarre elementi utili per formulare previsioni circa i futuri flussi finanziari della data realtà aziendali, è necessario avere una serie storica di rendiconti finanziari</a:t>
            </a:r>
          </a:p>
        </p:txBody>
      </p:sp>
      <p:sp>
        <p:nvSpPr>
          <p:cNvPr id="18"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buFont typeface="Times New Roman" charset="0"/>
              <a:buNone/>
              <a:defRPr/>
            </a:pPr>
            <a:r>
              <a:rPr lang="it-IT" sz="1950" dirty="0">
                <a:solidFill>
                  <a:schemeClr val="lt1"/>
                </a:solidFill>
                <a:latin typeface="Book Antiqua" charset="0"/>
                <a:ea typeface="Arial" charset="0"/>
                <a:cs typeface="Arial" charset="0"/>
              </a:rPr>
              <a:t>Limiti informativi del rendiconto</a:t>
            </a:r>
          </a:p>
        </p:txBody>
      </p:sp>
      <p:cxnSp>
        <p:nvCxnSpPr>
          <p:cNvPr id="31753" name="Connettore 1 17"/>
          <p:cNvCxnSpPr>
            <a:cxnSpLocks noChangeShapeType="1"/>
          </p:cNvCxnSpPr>
          <p:nvPr/>
        </p:nvCxnSpPr>
        <p:spPr bwMode="auto">
          <a:xfrm>
            <a:off x="1200150" y="5543550"/>
            <a:ext cx="2514600" cy="1191"/>
          </a:xfrm>
          <a:prstGeom prst="line">
            <a:avLst/>
          </a:prstGeom>
          <a:noFill/>
          <a:ln w="9525">
            <a:solidFill>
              <a:schemeClr val="tx1"/>
            </a:solidFill>
            <a:round/>
            <a:headEnd/>
            <a:tailEnd/>
          </a:ln>
        </p:spPr>
      </p:cxnSp>
      <p:sp>
        <p:nvSpPr>
          <p:cNvPr id="31754"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18750458-EFE9-421F-8CBF-C67B14C9256C}" type="slidenum">
              <a:rPr lang="it-IT" sz="900">
                <a:solidFill>
                  <a:srgbClr val="898989"/>
                </a:solidFill>
                <a:latin typeface="Calibri" pitchFamily="34" charset="0"/>
                <a:ea typeface="MS PGothic" pitchFamily="34" charset="-128"/>
              </a:rPr>
              <a:pPr algn="r"/>
              <a:t>178</a:t>
            </a:fld>
            <a:endParaRPr lang="it-IT" sz="900">
              <a:solidFill>
                <a:srgbClr val="898989"/>
              </a:solidFill>
              <a:latin typeface="Calibri" pitchFamily="34" charset="0"/>
              <a:ea typeface="MS PGothic" pitchFamily="34" charset="-128"/>
            </a:endParaRPr>
          </a:p>
        </p:txBody>
      </p:sp>
    </p:spTree>
    <p:extLst>
      <p:ext uri="{BB962C8B-B14F-4D97-AF65-F5344CB8AC3E}">
        <p14:creationId xmlns:p14="http://schemas.microsoft.com/office/powerpoint/2010/main" val="3524965681"/>
      </p:ext>
    </p:extLst>
  </p:cSld>
  <p:clrMapOvr>
    <a:masterClrMapping/>
  </p:clrMapOvr>
  <p:transition/>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7" name="Rectangle 2"/>
          <p:cNvSpPr>
            <a:spLocks noChangeArrowheads="1"/>
          </p:cNvSpPr>
          <p:nvPr/>
        </p:nvSpPr>
        <p:spPr bwMode="auto">
          <a:xfrm>
            <a:off x="1143000" y="857250"/>
            <a:ext cx="6858000" cy="571500"/>
          </a:xfrm>
          <a:prstGeom prst="rect">
            <a:avLst/>
          </a:prstGeom>
          <a:solidFill>
            <a:srgbClr val="2D2DB9"/>
          </a:solidFill>
          <a:ln w="38100">
            <a:solidFill>
              <a:schemeClr val="bg1"/>
            </a:solidFill>
            <a:miter lim="800000"/>
            <a:headEnd/>
            <a:tailEnd/>
          </a:ln>
          <a:effectLst>
            <a:outerShdw dist="20000" dir="5400000" rotWithShape="0">
              <a:srgbClr val="808080">
                <a:alpha val="37999"/>
              </a:srgbClr>
            </a:outerShdw>
          </a:effectLst>
        </p:spPr>
        <p:txBody>
          <a:bodyPr wrap="none" anchor="ctr"/>
          <a:lstStyle/>
          <a:p>
            <a:pPr algn="ctr" hangingPunct="1">
              <a:lnSpc>
                <a:spcPct val="70000"/>
              </a:lnSpc>
              <a:buFont typeface="Times New Roman" charset="0"/>
              <a:buNone/>
              <a:defRPr/>
            </a:pPr>
            <a:r>
              <a:rPr lang="it-IT" sz="1950" dirty="0">
                <a:solidFill>
                  <a:schemeClr val="lt1"/>
                </a:solidFill>
                <a:latin typeface="Book Antiqua" charset="0"/>
                <a:ea typeface="Arial" charset="0"/>
                <a:cs typeface="Arial" charset="0"/>
              </a:rPr>
              <a:t>Situazione normativa italiana attuale</a:t>
            </a:r>
          </a:p>
        </p:txBody>
      </p:sp>
      <p:sp>
        <p:nvSpPr>
          <p:cNvPr id="32771" name="Segnaposto numero diapositiva 5"/>
          <p:cNvSpPr txBox="1">
            <a:spLocks/>
          </p:cNvSpPr>
          <p:nvPr/>
        </p:nvSpPr>
        <p:spPr bwMode="auto">
          <a:xfrm>
            <a:off x="6057900" y="5624514"/>
            <a:ext cx="1600200" cy="273844"/>
          </a:xfrm>
          <a:prstGeom prst="rect">
            <a:avLst/>
          </a:prstGeom>
          <a:noFill/>
          <a:ln w="9525">
            <a:noFill/>
            <a:miter lim="800000"/>
            <a:headEnd/>
            <a:tailEnd/>
          </a:ln>
        </p:spPr>
        <p:txBody>
          <a:bodyPr anchor="ctr"/>
          <a:lstStyle/>
          <a:p>
            <a:pPr algn="r"/>
            <a:fld id="{ABBF2CD0-F8F8-4D55-9BFE-AA6C9DB456FE}" type="slidenum">
              <a:rPr lang="it-IT" sz="900">
                <a:solidFill>
                  <a:srgbClr val="898989"/>
                </a:solidFill>
                <a:latin typeface="Calibri" pitchFamily="34" charset="0"/>
                <a:ea typeface="MS PGothic" pitchFamily="34" charset="-128"/>
              </a:rPr>
              <a:pPr algn="r"/>
              <a:t>179</a:t>
            </a:fld>
            <a:endParaRPr lang="it-IT" sz="900">
              <a:solidFill>
                <a:srgbClr val="898989"/>
              </a:solidFill>
              <a:latin typeface="Calibri" pitchFamily="34" charset="0"/>
              <a:ea typeface="MS PGothic" pitchFamily="34" charset="-128"/>
            </a:endParaRPr>
          </a:p>
        </p:txBody>
      </p:sp>
      <p:sp>
        <p:nvSpPr>
          <p:cNvPr id="14" name="Rettangolo 13"/>
          <p:cNvSpPr>
            <a:spLocks noChangeArrowheads="1"/>
          </p:cNvSpPr>
          <p:nvPr/>
        </p:nvSpPr>
        <p:spPr bwMode="auto">
          <a:xfrm>
            <a:off x="1257301" y="1527573"/>
            <a:ext cx="992981" cy="1200329"/>
          </a:xfrm>
          <a:prstGeom prst="rect">
            <a:avLst/>
          </a:prstGeom>
          <a:gradFill rotWithShape="1">
            <a:gsLst>
              <a:gs pos="0">
                <a:srgbClr val="8B8BFF"/>
              </a:gs>
              <a:gs pos="100000">
                <a:srgbClr val="1C1CE3"/>
              </a:gs>
            </a:gsLst>
            <a:lin ang="5400000"/>
          </a:gradFill>
          <a:ln w="9525">
            <a:solidFill>
              <a:srgbClr val="2E2ECB"/>
            </a:solidFill>
            <a:miter lim="800000"/>
            <a:headEnd/>
            <a:tailEnd/>
          </a:ln>
          <a:effectLst>
            <a:outerShdw dist="23000" dir="5400000" rotWithShape="0">
              <a:srgbClr val="808080">
                <a:alpha val="34999"/>
              </a:srgbClr>
            </a:outerShdw>
          </a:effectLst>
        </p:spPr>
        <p:txBody>
          <a:bodyPr>
            <a:spAutoFit/>
          </a:bodyPr>
          <a:lstStyle/>
          <a:p>
            <a:pPr>
              <a:buFont typeface="Times New Roman" charset="0"/>
              <a:buNone/>
              <a:defRPr/>
            </a:pPr>
            <a:r>
              <a:rPr lang="it-IT" sz="1200" dirty="0">
                <a:latin typeface="Times New Roman"/>
                <a:cs typeface="Times New Roman"/>
              </a:rPr>
              <a:t>Imprese obbligate a redigere il bilancio conforme IAS/IFRS</a:t>
            </a:r>
          </a:p>
        </p:txBody>
      </p:sp>
      <p:sp>
        <p:nvSpPr>
          <p:cNvPr id="32773" name="Rettangolo 16"/>
          <p:cNvSpPr>
            <a:spLocks noChangeArrowheads="1"/>
          </p:cNvSpPr>
          <p:nvPr/>
        </p:nvSpPr>
        <p:spPr bwMode="auto">
          <a:xfrm>
            <a:off x="2897981" y="1701404"/>
            <a:ext cx="4343400" cy="516295"/>
          </a:xfrm>
          <a:prstGeom prst="rect">
            <a:avLst/>
          </a:prstGeom>
          <a:noFill/>
          <a:ln w="9525">
            <a:solidFill>
              <a:schemeClr val="tx1"/>
            </a:solidFill>
            <a:prstDash val="sysDash"/>
            <a:miter lim="800000"/>
            <a:headEnd/>
            <a:tailEnd/>
          </a:ln>
        </p:spPr>
        <p:txBody>
          <a:bodyPr>
            <a:spAutoFit/>
          </a:bodyPr>
          <a:lstStyle/>
          <a:p>
            <a:pPr algn="just">
              <a:lnSpc>
                <a:spcPts val="1069"/>
              </a:lnSpc>
            </a:pPr>
            <a:r>
              <a:rPr lang="it-IT" sz="1200">
                <a:solidFill>
                  <a:srgbClr val="000000"/>
                </a:solidFill>
                <a:latin typeface="Times New Roman" pitchFamily="18" charset="0"/>
                <a:cs typeface="Times New Roman" pitchFamily="18" charset="0"/>
              </a:rPr>
              <a:t>Devono predisporre una serie di documenti tra cui il rendiconto finanziario (IAS 1). </a:t>
            </a:r>
          </a:p>
          <a:p>
            <a:pPr algn="just">
              <a:lnSpc>
                <a:spcPts val="1069"/>
              </a:lnSpc>
            </a:pPr>
            <a:r>
              <a:rPr lang="it-IT" sz="1200">
                <a:solidFill>
                  <a:srgbClr val="000000"/>
                </a:solidFill>
                <a:latin typeface="Times New Roman" pitchFamily="18" charset="0"/>
                <a:cs typeface="Times New Roman" pitchFamily="18" charset="0"/>
              </a:rPr>
              <a:t>L’obbligo è ribadito dallo IAS 7 che lo disciplina appositamente.</a:t>
            </a:r>
          </a:p>
        </p:txBody>
      </p:sp>
      <p:cxnSp>
        <p:nvCxnSpPr>
          <p:cNvPr id="32774" name="Connettore 4 19"/>
          <p:cNvCxnSpPr>
            <a:cxnSpLocks noChangeShapeType="1"/>
            <a:stCxn id="24" idx="3"/>
            <a:endCxn id="32" idx="1"/>
          </p:cNvCxnSpPr>
          <p:nvPr/>
        </p:nvCxnSpPr>
        <p:spPr bwMode="auto">
          <a:xfrm flipV="1">
            <a:off x="2400300" y="3267463"/>
            <a:ext cx="285751" cy="475952"/>
          </a:xfrm>
          <a:prstGeom prst="bentConnector3">
            <a:avLst>
              <a:gd name="adj1" fmla="val 50000"/>
            </a:avLst>
          </a:prstGeom>
          <a:noFill/>
          <a:ln w="9525">
            <a:solidFill>
              <a:schemeClr val="tx1"/>
            </a:solidFill>
            <a:round/>
            <a:headEnd/>
            <a:tailEnd type="arrow" w="med" len="med"/>
          </a:ln>
        </p:spPr>
      </p:cxnSp>
      <p:cxnSp>
        <p:nvCxnSpPr>
          <p:cNvPr id="32775" name="Connettore 4 21"/>
          <p:cNvCxnSpPr>
            <a:cxnSpLocks noChangeShapeType="1"/>
            <a:stCxn id="24" idx="3"/>
            <a:endCxn id="41" idx="1"/>
          </p:cNvCxnSpPr>
          <p:nvPr/>
        </p:nvCxnSpPr>
        <p:spPr bwMode="auto">
          <a:xfrm>
            <a:off x="2400300" y="3743415"/>
            <a:ext cx="285750" cy="816532"/>
          </a:xfrm>
          <a:prstGeom prst="bentConnector3">
            <a:avLst>
              <a:gd name="adj1" fmla="val 50000"/>
            </a:avLst>
          </a:prstGeom>
          <a:noFill/>
          <a:ln w="9525">
            <a:solidFill>
              <a:schemeClr val="tx1"/>
            </a:solidFill>
            <a:round/>
            <a:headEnd/>
            <a:tailEnd type="arrow" w="med" len="med"/>
          </a:ln>
        </p:spPr>
      </p:cxnSp>
      <p:sp>
        <p:nvSpPr>
          <p:cNvPr id="24" name="Rettangolo 23"/>
          <p:cNvSpPr>
            <a:spLocks noChangeArrowheads="1"/>
          </p:cNvSpPr>
          <p:nvPr/>
        </p:nvSpPr>
        <p:spPr bwMode="auto">
          <a:xfrm>
            <a:off x="1257300" y="3143250"/>
            <a:ext cx="1143000" cy="1200329"/>
          </a:xfrm>
          <a:prstGeom prst="rect">
            <a:avLst/>
          </a:prstGeom>
          <a:gradFill rotWithShape="1">
            <a:gsLst>
              <a:gs pos="0">
                <a:srgbClr val="8B8BFF"/>
              </a:gs>
              <a:gs pos="100000">
                <a:srgbClr val="1C1CE3"/>
              </a:gs>
            </a:gsLst>
            <a:lin ang="5400000"/>
          </a:gradFill>
          <a:ln w="9525">
            <a:solidFill>
              <a:srgbClr val="2E2ECB"/>
            </a:solidFill>
            <a:miter lim="800000"/>
            <a:headEnd/>
            <a:tailEnd/>
          </a:ln>
          <a:effectLst>
            <a:outerShdw dist="23000" dir="5400000" rotWithShape="0">
              <a:srgbClr val="808080">
                <a:alpha val="34999"/>
              </a:srgbClr>
            </a:outerShdw>
          </a:effectLst>
        </p:spPr>
        <p:txBody>
          <a:bodyPr>
            <a:spAutoFit/>
          </a:bodyPr>
          <a:lstStyle/>
          <a:p>
            <a:pPr>
              <a:buFont typeface="Times New Roman" charset="0"/>
              <a:buNone/>
              <a:defRPr/>
            </a:pPr>
            <a:r>
              <a:rPr lang="it-IT" sz="1200" dirty="0">
                <a:latin typeface="Times New Roman"/>
                <a:cs typeface="Times New Roman"/>
              </a:rPr>
              <a:t>Imprese non obbligate a redigere il bilancio conforme IAS/IFRS</a:t>
            </a:r>
          </a:p>
        </p:txBody>
      </p:sp>
      <p:sp>
        <p:nvSpPr>
          <p:cNvPr id="32777" name="Rettangolo 25"/>
          <p:cNvSpPr>
            <a:spLocks noChangeArrowheads="1"/>
          </p:cNvSpPr>
          <p:nvPr/>
        </p:nvSpPr>
        <p:spPr bwMode="auto">
          <a:xfrm>
            <a:off x="3437335" y="2402682"/>
            <a:ext cx="4400550" cy="516295"/>
          </a:xfrm>
          <a:prstGeom prst="rect">
            <a:avLst/>
          </a:prstGeom>
          <a:noFill/>
          <a:ln w="9525">
            <a:noFill/>
            <a:miter lim="800000"/>
            <a:headEnd/>
            <a:tailEnd/>
          </a:ln>
        </p:spPr>
        <p:txBody>
          <a:bodyPr>
            <a:spAutoFit/>
          </a:bodyPr>
          <a:lstStyle/>
          <a:p>
            <a:pPr marL="133350" indent="-133350" algn="just">
              <a:lnSpc>
                <a:spcPts val="1144"/>
              </a:lnSpc>
              <a:buFont typeface="Arial" charset="0"/>
              <a:buChar char="•"/>
            </a:pPr>
            <a:r>
              <a:rPr lang="it-IT" sz="1200">
                <a:solidFill>
                  <a:srgbClr val="000000"/>
                </a:solidFill>
                <a:latin typeface="Times New Roman" pitchFamily="18" charset="0"/>
                <a:cs typeface="Times New Roman" pitchFamily="18" charset="0"/>
              </a:rPr>
              <a:t>Tenuto conto della sua rilevanza informativa raccomanda la redazione del rendiconto finanziario da inserire nella nota integrativa.</a:t>
            </a:r>
          </a:p>
        </p:txBody>
      </p:sp>
      <p:sp>
        <p:nvSpPr>
          <p:cNvPr id="32778" name="Rettangolo 26"/>
          <p:cNvSpPr>
            <a:spLocks noChangeArrowheads="1"/>
          </p:cNvSpPr>
          <p:nvPr/>
        </p:nvSpPr>
        <p:spPr bwMode="auto">
          <a:xfrm>
            <a:off x="3437335" y="3213499"/>
            <a:ext cx="4343400" cy="657359"/>
          </a:xfrm>
          <a:prstGeom prst="rect">
            <a:avLst/>
          </a:prstGeom>
          <a:noFill/>
          <a:ln w="9525">
            <a:noFill/>
            <a:miter lim="800000"/>
            <a:headEnd/>
            <a:tailEnd/>
          </a:ln>
        </p:spPr>
        <p:txBody>
          <a:bodyPr>
            <a:spAutoFit/>
          </a:bodyPr>
          <a:lstStyle/>
          <a:p>
            <a:pPr marL="133350" indent="-133350" algn="just">
              <a:lnSpc>
                <a:spcPts val="1144"/>
              </a:lnSpc>
              <a:buFont typeface="Arial" charset="0"/>
              <a:buChar char="•"/>
            </a:pPr>
            <a:r>
              <a:rPr lang="it-IT" sz="1200" dirty="0">
                <a:solidFill>
                  <a:srgbClr val="000000"/>
                </a:solidFill>
                <a:latin typeface="Times New Roman" pitchFamily="18" charset="0"/>
                <a:cs typeface="Times New Roman" pitchFamily="18" charset="0"/>
              </a:rPr>
              <a:t>I flussi finanziari sono classificati in flussi:</a:t>
            </a:r>
          </a:p>
          <a:p>
            <a:pPr marL="133350" indent="-133350" algn="just">
              <a:lnSpc>
                <a:spcPts val="1144"/>
              </a:lnSpc>
            </a:pPr>
            <a:r>
              <a:rPr lang="it-IT" sz="1200" dirty="0">
                <a:solidFill>
                  <a:srgbClr val="000000"/>
                </a:solidFill>
                <a:latin typeface="Times New Roman" pitchFamily="18" charset="0"/>
                <a:cs typeface="Times New Roman" pitchFamily="18" charset="0"/>
              </a:rPr>
              <a:t>- della gestione operativa</a:t>
            </a:r>
          </a:p>
          <a:p>
            <a:pPr marL="133350" indent="-133350" algn="just">
              <a:lnSpc>
                <a:spcPts val="1144"/>
              </a:lnSpc>
            </a:pPr>
            <a:r>
              <a:rPr lang="it-IT" sz="1200" dirty="0">
                <a:solidFill>
                  <a:srgbClr val="000000"/>
                </a:solidFill>
                <a:latin typeface="Times New Roman" pitchFamily="18" charset="0"/>
                <a:cs typeface="Times New Roman" pitchFamily="18" charset="0"/>
              </a:rPr>
              <a:t>- dell’attività di investimento</a:t>
            </a:r>
          </a:p>
          <a:p>
            <a:pPr marL="133350" indent="-133350" algn="just">
              <a:lnSpc>
                <a:spcPts val="1144"/>
              </a:lnSpc>
            </a:pPr>
            <a:r>
              <a:rPr lang="it-IT" sz="1200" dirty="0">
                <a:solidFill>
                  <a:srgbClr val="000000"/>
                </a:solidFill>
                <a:latin typeface="Times New Roman" pitchFamily="18" charset="0"/>
                <a:cs typeface="Times New Roman" pitchFamily="18" charset="0"/>
              </a:rPr>
              <a:t>- dell’attività di finanziamento</a:t>
            </a:r>
          </a:p>
        </p:txBody>
      </p:sp>
      <p:sp>
        <p:nvSpPr>
          <p:cNvPr id="32779" name="Rettangolo 29"/>
          <p:cNvSpPr>
            <a:spLocks noChangeArrowheads="1"/>
          </p:cNvSpPr>
          <p:nvPr/>
        </p:nvSpPr>
        <p:spPr bwMode="auto">
          <a:xfrm>
            <a:off x="3545681" y="3914776"/>
            <a:ext cx="2457450" cy="1015663"/>
          </a:xfrm>
          <a:prstGeom prst="rect">
            <a:avLst/>
          </a:prstGeom>
          <a:noFill/>
          <a:ln w="9525">
            <a:noFill/>
            <a:miter lim="800000"/>
            <a:headEnd/>
            <a:tailEnd/>
          </a:ln>
        </p:spPr>
        <p:txBody>
          <a:bodyPr>
            <a:spAutoFit/>
          </a:bodyPr>
          <a:lstStyle/>
          <a:p>
            <a:r>
              <a:rPr lang="it-IT" sz="1200">
                <a:solidFill>
                  <a:srgbClr val="000000"/>
                </a:solidFill>
                <a:latin typeface="Times New Roman" pitchFamily="18" charset="0"/>
                <a:cs typeface="Times New Roman" pitchFamily="18" charset="0"/>
              </a:rPr>
              <a:t>non ha espressamente previsto che il bilancio di esercizio ed il bilancio consolidato venissero accompagnati dalla preparazione di un rendiconto finanziario .</a:t>
            </a:r>
          </a:p>
        </p:txBody>
      </p:sp>
      <p:sp>
        <p:nvSpPr>
          <p:cNvPr id="32" name="Rettangolo 31"/>
          <p:cNvSpPr>
            <a:spLocks noChangeArrowheads="1"/>
          </p:cNvSpPr>
          <p:nvPr/>
        </p:nvSpPr>
        <p:spPr bwMode="auto">
          <a:xfrm>
            <a:off x="2686051" y="3128963"/>
            <a:ext cx="641522" cy="276999"/>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dist="20000" dir="5400000" rotWithShape="0">
              <a:srgbClr val="808080">
                <a:alpha val="37999"/>
              </a:srgbClr>
            </a:outerShdw>
          </a:effectLst>
        </p:spPr>
        <p:txBody>
          <a:bodyPr wrap="none">
            <a:spAutoFit/>
          </a:bodyPr>
          <a:lstStyle/>
          <a:p>
            <a:pPr>
              <a:buFont typeface="Times New Roman" charset="0"/>
              <a:buNone/>
              <a:defRPr/>
            </a:pPr>
            <a:r>
              <a:rPr lang="it-IT" sz="1200" dirty="0">
                <a:solidFill>
                  <a:srgbClr val="000000"/>
                </a:solidFill>
                <a:latin typeface="Times New Roman"/>
                <a:cs typeface="Times New Roman"/>
              </a:rPr>
              <a:t>OIC 10</a:t>
            </a:r>
          </a:p>
        </p:txBody>
      </p:sp>
      <p:sp>
        <p:nvSpPr>
          <p:cNvPr id="32781" name="Parentesi graffa aperta 38"/>
          <p:cNvSpPr>
            <a:spLocks/>
          </p:cNvSpPr>
          <p:nvPr/>
        </p:nvSpPr>
        <p:spPr bwMode="auto">
          <a:xfrm>
            <a:off x="3330180" y="2457451"/>
            <a:ext cx="173831" cy="1213247"/>
          </a:xfrm>
          <a:prstGeom prst="leftBrace">
            <a:avLst>
              <a:gd name="adj1" fmla="val 8369"/>
              <a:gd name="adj2" fmla="val 50000"/>
            </a:avLst>
          </a:prstGeom>
          <a:noFill/>
          <a:ln w="9525">
            <a:solidFill>
              <a:schemeClr val="tx1"/>
            </a:solidFill>
            <a:round/>
            <a:headEnd/>
            <a:tailEnd/>
          </a:ln>
        </p:spPr>
        <p:txBody>
          <a:bodyPr/>
          <a:lstStyle/>
          <a:p>
            <a:endParaRPr lang="it-IT" sz="1350"/>
          </a:p>
        </p:txBody>
      </p:sp>
      <p:sp>
        <p:nvSpPr>
          <p:cNvPr id="41" name="Rettangolo 40"/>
          <p:cNvSpPr>
            <a:spLocks noChangeArrowheads="1"/>
          </p:cNvSpPr>
          <p:nvPr/>
        </p:nvSpPr>
        <p:spPr bwMode="auto">
          <a:xfrm>
            <a:off x="2686050" y="4329114"/>
            <a:ext cx="628650" cy="461665"/>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dist="20000" dir="5400000" rotWithShape="0">
              <a:srgbClr val="808080">
                <a:alpha val="37999"/>
              </a:srgbClr>
            </a:outerShdw>
          </a:effectLst>
        </p:spPr>
        <p:txBody>
          <a:bodyPr>
            <a:spAutoFit/>
          </a:bodyPr>
          <a:lstStyle/>
          <a:p>
            <a:pPr>
              <a:buFont typeface="Times New Roman" charset="0"/>
              <a:buNone/>
              <a:defRPr/>
            </a:pPr>
            <a:r>
              <a:rPr lang="it-IT" sz="1200" dirty="0" err="1">
                <a:solidFill>
                  <a:srgbClr val="000000"/>
                </a:solidFill>
                <a:latin typeface="Times New Roman"/>
                <a:cs typeface="Times New Roman"/>
              </a:rPr>
              <a:t>D.Lgs.</a:t>
            </a:r>
            <a:r>
              <a:rPr lang="it-IT" sz="1200" dirty="0">
                <a:solidFill>
                  <a:srgbClr val="000000"/>
                </a:solidFill>
                <a:latin typeface="Times New Roman"/>
                <a:cs typeface="Times New Roman"/>
              </a:rPr>
              <a:t> 127/91</a:t>
            </a:r>
          </a:p>
        </p:txBody>
      </p:sp>
      <p:sp>
        <p:nvSpPr>
          <p:cNvPr id="32783" name="Rettangolo 43"/>
          <p:cNvSpPr>
            <a:spLocks noChangeArrowheads="1"/>
          </p:cNvSpPr>
          <p:nvPr/>
        </p:nvSpPr>
        <p:spPr bwMode="auto">
          <a:xfrm>
            <a:off x="6192441" y="3861198"/>
            <a:ext cx="1657350" cy="990015"/>
          </a:xfrm>
          <a:prstGeom prst="rect">
            <a:avLst/>
          </a:prstGeom>
          <a:noFill/>
          <a:ln w="9525">
            <a:noFill/>
            <a:miter lim="800000"/>
            <a:headEnd/>
            <a:tailEnd/>
          </a:ln>
        </p:spPr>
        <p:txBody>
          <a:bodyPr>
            <a:spAutoFit/>
          </a:bodyPr>
          <a:lstStyle/>
          <a:p>
            <a:pPr>
              <a:lnSpc>
                <a:spcPts val="956"/>
              </a:lnSpc>
            </a:pPr>
            <a:r>
              <a:rPr lang="it-IT" sz="1050">
                <a:solidFill>
                  <a:srgbClr val="000000"/>
                </a:solidFill>
                <a:latin typeface="Times New Roman" pitchFamily="18" charset="0"/>
                <a:cs typeface="Times New Roman" pitchFamily="18" charset="0"/>
              </a:rPr>
              <a:t>Alcuni studiosi hanno comunque desunto l’obbligo dall’art. 2423, comma 2 (chiarezza, …) o dall’art. 2427, c.1, punto 4 (indicare variazioni voci SP in nota integrativa).</a:t>
            </a:r>
          </a:p>
        </p:txBody>
      </p:sp>
      <p:sp>
        <p:nvSpPr>
          <p:cNvPr id="45" name="Freccia destra 44"/>
          <p:cNvSpPr>
            <a:spLocks noChangeArrowheads="1"/>
          </p:cNvSpPr>
          <p:nvPr/>
        </p:nvSpPr>
        <p:spPr bwMode="auto">
          <a:xfrm>
            <a:off x="5922169" y="4293394"/>
            <a:ext cx="228600" cy="114300"/>
          </a:xfrm>
          <a:prstGeom prst="rightArrow">
            <a:avLst>
              <a:gd name="adj1" fmla="val 50000"/>
              <a:gd name="adj2" fmla="val 50000"/>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dist="20000" dir="5400000" rotWithShape="0">
              <a:srgbClr val="808080">
                <a:alpha val="37999"/>
              </a:srgbClr>
            </a:outerShdw>
          </a:effectLst>
        </p:spPr>
        <p:txBody>
          <a:bodyPr/>
          <a:lstStyle/>
          <a:p>
            <a:pPr>
              <a:buFont typeface="Times New Roman" charset="0"/>
              <a:buNone/>
              <a:defRPr/>
            </a:pPr>
            <a:endParaRPr lang="it-IT" sz="1350"/>
          </a:p>
        </p:txBody>
      </p:sp>
      <p:cxnSp>
        <p:nvCxnSpPr>
          <p:cNvPr id="32785" name="Connettore 4 47"/>
          <p:cNvCxnSpPr>
            <a:cxnSpLocks noChangeShapeType="1"/>
            <a:stCxn id="24" idx="3"/>
          </p:cNvCxnSpPr>
          <p:nvPr/>
        </p:nvCxnSpPr>
        <p:spPr bwMode="auto">
          <a:xfrm>
            <a:off x="2400300" y="3743415"/>
            <a:ext cx="285750" cy="1606064"/>
          </a:xfrm>
          <a:prstGeom prst="bentConnector2">
            <a:avLst/>
          </a:prstGeom>
          <a:noFill/>
          <a:ln w="9525">
            <a:solidFill>
              <a:schemeClr val="tx1"/>
            </a:solidFill>
            <a:round/>
            <a:headEnd/>
            <a:tailEnd type="arrow" w="med" len="med"/>
          </a:ln>
        </p:spPr>
      </p:cxnSp>
      <p:sp>
        <p:nvSpPr>
          <p:cNvPr id="26" name="Rettangolo 25"/>
          <p:cNvSpPr>
            <a:spLocks noChangeArrowheads="1"/>
          </p:cNvSpPr>
          <p:nvPr/>
        </p:nvSpPr>
        <p:spPr bwMode="auto">
          <a:xfrm>
            <a:off x="2736058" y="5156598"/>
            <a:ext cx="767953" cy="461665"/>
          </a:xfrm>
          <a:prstGeom prst="rect">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dist="20000" dir="5400000" rotWithShape="0">
              <a:srgbClr val="808080">
                <a:alpha val="37999"/>
              </a:srgbClr>
            </a:outerShdw>
          </a:effectLst>
        </p:spPr>
        <p:txBody>
          <a:bodyPr wrap="square">
            <a:spAutoFit/>
          </a:bodyPr>
          <a:lstStyle/>
          <a:p>
            <a:pPr>
              <a:buFont typeface="Times New Roman" charset="0"/>
              <a:buNone/>
              <a:defRPr/>
            </a:pPr>
            <a:r>
              <a:rPr lang="it-IT" sz="1200" dirty="0" err="1">
                <a:solidFill>
                  <a:srgbClr val="000000"/>
                </a:solidFill>
                <a:latin typeface="Times New Roman"/>
                <a:cs typeface="Times New Roman"/>
              </a:rPr>
              <a:t>D.Lgs.</a:t>
            </a:r>
            <a:r>
              <a:rPr lang="it-IT" sz="1200" dirty="0">
                <a:solidFill>
                  <a:srgbClr val="000000"/>
                </a:solidFill>
                <a:latin typeface="Times New Roman"/>
                <a:cs typeface="Times New Roman"/>
              </a:rPr>
              <a:t> 139/2015</a:t>
            </a:r>
          </a:p>
        </p:txBody>
      </p:sp>
      <p:sp>
        <p:nvSpPr>
          <p:cNvPr id="32788" name="Rettangolo 29"/>
          <p:cNvSpPr>
            <a:spLocks noChangeArrowheads="1"/>
          </p:cNvSpPr>
          <p:nvPr/>
        </p:nvSpPr>
        <p:spPr bwMode="auto">
          <a:xfrm>
            <a:off x="3587862" y="4900614"/>
            <a:ext cx="4212431" cy="1015663"/>
          </a:xfrm>
          <a:prstGeom prst="rect">
            <a:avLst/>
          </a:prstGeom>
          <a:noFill/>
          <a:ln w="9525">
            <a:noFill/>
            <a:miter lim="800000"/>
            <a:headEnd/>
            <a:tailEnd/>
          </a:ln>
        </p:spPr>
        <p:txBody>
          <a:bodyPr>
            <a:spAutoFit/>
          </a:bodyPr>
          <a:lstStyle/>
          <a:p>
            <a:pPr algn="just"/>
            <a:r>
              <a:rPr lang="it-IT" sz="1200" dirty="0">
                <a:solidFill>
                  <a:srgbClr val="000000"/>
                </a:solidFill>
                <a:latin typeface="Times New Roman" pitchFamily="18" charset="0"/>
                <a:cs typeface="Times New Roman" pitchFamily="18" charset="0"/>
              </a:rPr>
              <a:t>L’articolo 2425 ter prevede l’obbligatorietà del rendiconto finanziario, fatta eccezione per le società che possono redigere il bilancio in forma abbreviata. I flussi finanziari vengono classificati in flussi derivanti dall’attività operativa, di investimento e di finanziamento.</a:t>
            </a:r>
          </a:p>
        </p:txBody>
      </p:sp>
      <p:sp>
        <p:nvSpPr>
          <p:cNvPr id="32789" name="Rettangolo 25"/>
          <p:cNvSpPr>
            <a:spLocks noChangeArrowheads="1"/>
          </p:cNvSpPr>
          <p:nvPr/>
        </p:nvSpPr>
        <p:spPr bwMode="auto">
          <a:xfrm>
            <a:off x="3437335" y="2888457"/>
            <a:ext cx="4400550" cy="375231"/>
          </a:xfrm>
          <a:prstGeom prst="rect">
            <a:avLst/>
          </a:prstGeom>
          <a:noFill/>
          <a:ln w="9525">
            <a:noFill/>
            <a:miter lim="800000"/>
            <a:headEnd/>
            <a:tailEnd/>
          </a:ln>
        </p:spPr>
        <p:txBody>
          <a:bodyPr>
            <a:spAutoFit/>
          </a:bodyPr>
          <a:lstStyle/>
          <a:p>
            <a:pPr marL="133350" indent="-133350" algn="just">
              <a:lnSpc>
                <a:spcPts val="1144"/>
              </a:lnSpc>
              <a:buFont typeface="Arial" charset="0"/>
              <a:buChar char="•"/>
            </a:pPr>
            <a:r>
              <a:rPr lang="it-IT" sz="1200">
                <a:solidFill>
                  <a:srgbClr val="000000"/>
                </a:solidFill>
                <a:latin typeface="Times New Roman" pitchFamily="18" charset="0"/>
                <a:cs typeface="Times New Roman" pitchFamily="18" charset="0"/>
              </a:rPr>
              <a:t>La grandezza oggetto del rendiconto sono le disponibilità liquide. Non vengono rappresentate le c.d. </a:t>
            </a:r>
            <a:r>
              <a:rPr lang="it-IT" sz="1200" i="1">
                <a:solidFill>
                  <a:srgbClr val="000000"/>
                </a:solidFill>
                <a:latin typeface="Times New Roman" pitchFamily="18" charset="0"/>
                <a:cs typeface="Times New Roman" pitchFamily="18" charset="0"/>
              </a:rPr>
              <a:t>non-cash transactions.</a:t>
            </a:r>
          </a:p>
        </p:txBody>
      </p:sp>
    </p:spTree>
    <p:extLst>
      <p:ext uri="{BB962C8B-B14F-4D97-AF65-F5344CB8AC3E}">
        <p14:creationId xmlns:p14="http://schemas.microsoft.com/office/powerpoint/2010/main" val="2108285659"/>
      </p:ext>
    </p:extLst>
  </p:cSld>
  <p:clrMapOvr>
    <a:masterClrMapping/>
  </p:clrMapOvr>
  <p:transition>
    <p:strips dir="ld"/>
  </p:transition>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180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Century Gothic" panose="020B0502020202020204" pitchFamily="34" charset="0"/>
              </a:rPr>
              <a:t>Il rendiconto: il principio </a:t>
            </a:r>
            <a:r>
              <a:rPr lang="it-IT" altLang="it-IT" b="1" cap="all" dirty="0" err="1">
                <a:solidFill>
                  <a:srgbClr val="002060"/>
                </a:solidFill>
                <a:latin typeface="Century Gothic" panose="020B0502020202020204" pitchFamily="34" charset="0"/>
              </a:rPr>
              <a:t>oIC</a:t>
            </a:r>
            <a:r>
              <a:rPr lang="it-IT" altLang="it-IT" b="1" cap="all" dirty="0">
                <a:solidFill>
                  <a:srgbClr val="002060"/>
                </a:solidFill>
                <a:latin typeface="Century Gothic" panose="020B0502020202020204" pitchFamily="34" charset="0"/>
              </a:rPr>
              <a:t> 10</a:t>
            </a:r>
          </a:p>
        </p:txBody>
      </p:sp>
      <p:sp>
        <p:nvSpPr>
          <p:cNvPr id="5" name="Oval 12">
            <a:extLst>
              <a:ext uri="{FF2B5EF4-FFF2-40B4-BE49-F238E27FC236}">
                <a16:creationId xmlns:a16="http://schemas.microsoft.com/office/drawing/2014/main" id="{1062F30B-7190-4D40-AED7-C0B09D7BD14D}"/>
              </a:ext>
            </a:extLst>
          </p:cNvPr>
          <p:cNvSpPr>
            <a:spLocks noChangeArrowheads="1"/>
          </p:cNvSpPr>
          <p:nvPr/>
        </p:nvSpPr>
        <p:spPr bwMode="auto">
          <a:xfrm>
            <a:off x="876290" y="465889"/>
            <a:ext cx="2388093" cy="739697"/>
          </a:xfrm>
          <a:prstGeom prst="ellipse">
            <a:avLst/>
          </a:prstGeom>
          <a:noFill/>
          <a:ln w="76200">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lIns="80147" tIns="40074" rIns="80147" bIns="40074" anchor="ctr"/>
          <a:lstStyle>
            <a:lvl1pPr marL="230188" indent="-230188" eaLnBrk="0">
              <a:defRPr>
                <a:solidFill>
                  <a:schemeClr val="bg1"/>
                </a:solidFill>
                <a:latin typeface="Arial" panose="020B0604020202020204" pitchFamily="34" charset="0"/>
                <a:cs typeface="Lucida Sans Unicode" panose="020B0602030504020204" pitchFamily="34" charset="0"/>
              </a:defRPr>
            </a:lvl1pPr>
            <a:lvl2pPr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marL="0" indent="0" algn="ctr" defTabSz="914400" eaLnBrk="1" hangingPunct="1">
              <a:lnSpc>
                <a:spcPct val="100000"/>
              </a:lnSpc>
              <a:buClr>
                <a:schemeClr val="accent2"/>
              </a:buClr>
              <a:buSzTx/>
            </a:pPr>
            <a:endParaRPr lang="en-US" altLang="it-IT" sz="2000" b="1" dirty="0">
              <a:solidFill>
                <a:schemeClr val="tx1">
                  <a:lumMod val="65000"/>
                  <a:lumOff val="35000"/>
                </a:schemeClr>
              </a:solidFill>
              <a:latin typeface="Century Gothic" panose="020B0502020202020204" pitchFamily="34" charset="0"/>
              <a:cs typeface="Arial" panose="020B0604020202020204" pitchFamily="34" charset="0"/>
            </a:endParaRPr>
          </a:p>
          <a:p>
            <a:pPr marL="0" indent="0" algn="ctr" defTabSz="914400" eaLnBrk="1" hangingPunct="1">
              <a:lnSpc>
                <a:spcPct val="100000"/>
              </a:lnSpc>
              <a:buClr>
                <a:schemeClr val="accent2"/>
              </a:buClr>
              <a:buSzTx/>
            </a:pPr>
            <a:r>
              <a:rPr lang="en-US" altLang="it-IT" sz="2000" b="1" dirty="0">
                <a:solidFill>
                  <a:schemeClr val="tx1">
                    <a:lumMod val="65000"/>
                    <a:lumOff val="35000"/>
                  </a:schemeClr>
                </a:solidFill>
                <a:latin typeface="Century Gothic" panose="020B0502020202020204" pitchFamily="34" charset="0"/>
                <a:cs typeface="Arial" panose="020B0604020202020204" pitchFamily="34" charset="0"/>
              </a:rPr>
              <a:t>OIC 10</a:t>
            </a:r>
          </a:p>
          <a:p>
            <a:pPr marL="0" indent="0" algn="ctr" defTabSz="914400" eaLnBrk="1" hangingPunct="1">
              <a:lnSpc>
                <a:spcPct val="100000"/>
              </a:lnSpc>
              <a:buClr>
                <a:schemeClr val="accent2"/>
              </a:buClr>
              <a:buSzTx/>
            </a:pPr>
            <a:endParaRPr lang="it-IT" altLang="it-IT" sz="1600" b="1" i="1" dirty="0">
              <a:solidFill>
                <a:schemeClr val="tx1">
                  <a:lumMod val="65000"/>
                  <a:lumOff val="35000"/>
                </a:schemeClr>
              </a:solidFill>
              <a:latin typeface="Century Gothic" panose="020B0502020202020204" pitchFamily="34" charset="0"/>
              <a:cs typeface="Arial" panose="020B0604020202020204" pitchFamily="34" charset="0"/>
            </a:endParaRPr>
          </a:p>
        </p:txBody>
      </p:sp>
      <p:sp>
        <p:nvSpPr>
          <p:cNvPr id="6" name="Text Box 3">
            <a:extLst>
              <a:ext uri="{FF2B5EF4-FFF2-40B4-BE49-F238E27FC236}">
                <a16:creationId xmlns:a16="http://schemas.microsoft.com/office/drawing/2014/main" id="{F1AD8248-9F0A-FF4C-B002-324169ABB5B4}"/>
              </a:ext>
            </a:extLst>
          </p:cNvPr>
          <p:cNvSpPr txBox="1">
            <a:spLocks noChangeArrowheads="1"/>
          </p:cNvSpPr>
          <p:nvPr/>
        </p:nvSpPr>
        <p:spPr bwMode="auto">
          <a:xfrm>
            <a:off x="1266686" y="1556003"/>
            <a:ext cx="1767455" cy="3887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marL="342900" indent="-342900" eaLnBrk="0">
              <a:defRPr>
                <a:solidFill>
                  <a:schemeClr val="bg1"/>
                </a:solidFill>
                <a:latin typeface="Arial" panose="020B0604020202020204" pitchFamily="34" charset="0"/>
                <a:cs typeface="Lucida Sans Unicode" panose="020B0602030504020204" pitchFamily="34" charset="0"/>
              </a:defRPr>
            </a:lvl1pPr>
            <a:lvl2pPr marL="552450" indent="-395288"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marL="0" indent="0" algn="just" eaLnBrk="1">
              <a:spcBef>
                <a:spcPct val="5000"/>
              </a:spcBef>
              <a:spcAft>
                <a:spcPct val="55000"/>
              </a:spcAft>
            </a:pPr>
            <a:r>
              <a:rPr lang="en-US" altLang="it-IT" sz="2000" b="1" dirty="0" err="1">
                <a:solidFill>
                  <a:schemeClr val="tx1">
                    <a:lumMod val="65000"/>
                    <a:lumOff val="35000"/>
                  </a:schemeClr>
                </a:solidFill>
                <a:latin typeface="Century Gothic" panose="020B0502020202020204" pitchFamily="34" charset="0"/>
                <a:cs typeface="Arial" panose="020B0604020202020204" pitchFamily="34" charset="0"/>
              </a:rPr>
              <a:t>si</a:t>
            </a:r>
            <a:r>
              <a:rPr lang="en-US" altLang="it-IT" sz="2000" b="1" dirty="0">
                <a:solidFill>
                  <a:schemeClr val="tx1">
                    <a:lumMod val="65000"/>
                    <a:lumOff val="35000"/>
                  </a:schemeClr>
                </a:solidFill>
                <a:latin typeface="Century Gothic" panose="020B0502020202020204" pitchFamily="34" charset="0"/>
                <a:cs typeface="Arial" panose="020B0604020202020204" pitchFamily="34" charset="0"/>
              </a:rPr>
              <a:t> </a:t>
            </a:r>
            <a:r>
              <a:rPr lang="en-US" altLang="it-IT" sz="2000" b="1" dirty="0" err="1">
                <a:solidFill>
                  <a:schemeClr val="tx1">
                    <a:lumMod val="65000"/>
                    <a:lumOff val="35000"/>
                  </a:schemeClr>
                </a:solidFill>
                <a:latin typeface="Century Gothic" panose="020B0502020202020204" pitchFamily="34" charset="0"/>
                <a:cs typeface="Arial" panose="020B0604020202020204" pitchFamily="34" charset="0"/>
              </a:rPr>
              <a:t>applica</a:t>
            </a:r>
            <a:r>
              <a:rPr lang="en-US" altLang="it-IT" sz="2000" b="1" dirty="0">
                <a:solidFill>
                  <a:schemeClr val="tx1">
                    <a:lumMod val="65000"/>
                    <a:lumOff val="35000"/>
                  </a:schemeClr>
                </a:solidFill>
                <a:latin typeface="Century Gothic" panose="020B0502020202020204" pitchFamily="34" charset="0"/>
                <a:cs typeface="Arial" panose="020B0604020202020204" pitchFamily="34" charset="0"/>
              </a:rPr>
              <a:t> a:</a:t>
            </a:r>
            <a:endParaRPr lang="it-IT" altLang="it-IT" sz="2000" b="1" dirty="0">
              <a:solidFill>
                <a:schemeClr val="tx1">
                  <a:lumMod val="65000"/>
                  <a:lumOff val="35000"/>
                </a:schemeClr>
              </a:solidFill>
              <a:latin typeface="Century Gothic" panose="020B0502020202020204" pitchFamily="34" charset="0"/>
              <a:cs typeface="Arial" panose="020B0604020202020204" pitchFamily="34" charset="0"/>
            </a:endParaRPr>
          </a:p>
        </p:txBody>
      </p:sp>
      <p:sp>
        <p:nvSpPr>
          <p:cNvPr id="10" name="Text Box 8">
            <a:extLst>
              <a:ext uri="{FF2B5EF4-FFF2-40B4-BE49-F238E27FC236}">
                <a16:creationId xmlns:a16="http://schemas.microsoft.com/office/drawing/2014/main" id="{3C6654A4-181A-CB40-B00E-D217CCAE4081}"/>
              </a:ext>
            </a:extLst>
          </p:cNvPr>
          <p:cNvSpPr txBox="1">
            <a:spLocks noChangeArrowheads="1"/>
          </p:cNvSpPr>
          <p:nvPr/>
        </p:nvSpPr>
        <p:spPr bwMode="auto">
          <a:xfrm>
            <a:off x="217305" y="1973901"/>
            <a:ext cx="3941881" cy="1338812"/>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lIns="91424" tIns="45712" rIns="91424" bIns="45712">
            <a:spAutoFit/>
          </a:bodyPr>
          <a:lstStyle/>
          <a:p>
            <a:pPr algn="ctr" hangingPunct="1">
              <a:lnSpc>
                <a:spcPct val="100000"/>
              </a:lnSpc>
              <a:spcBef>
                <a:spcPct val="50000"/>
              </a:spcBef>
              <a:buClrTx/>
              <a:buSzTx/>
              <a:buFontTx/>
              <a:buNone/>
            </a:pPr>
            <a:r>
              <a:rPr lang="it-IT" altLang="it-IT" b="1" u="sng" dirty="0">
                <a:solidFill>
                  <a:schemeClr val="tx1">
                    <a:lumMod val="65000"/>
                    <a:lumOff val="35000"/>
                  </a:schemeClr>
                </a:solidFill>
                <a:latin typeface="Century Gothic" panose="020B0502020202020204" pitchFamily="34" charset="0"/>
                <a:cs typeface="Arial" panose="020B0604020202020204" pitchFamily="34" charset="0"/>
              </a:rPr>
              <a:t>Società che redigono bilancio d’esercizio ordinario</a:t>
            </a:r>
          </a:p>
          <a:p>
            <a:pPr algn="ctr" hangingPunct="1">
              <a:lnSpc>
                <a:spcPct val="100000"/>
              </a:lnSpc>
              <a:spcBef>
                <a:spcPct val="50000"/>
              </a:spcBef>
              <a:buClrTx/>
              <a:buSzTx/>
              <a:buFontTx/>
              <a:buNone/>
            </a:pPr>
            <a:r>
              <a:rPr lang="it-IT" altLang="it-IT" dirty="0">
                <a:solidFill>
                  <a:schemeClr val="tx1">
                    <a:lumMod val="65000"/>
                    <a:lumOff val="35000"/>
                  </a:schemeClr>
                </a:solidFill>
                <a:latin typeface="Century Gothic" panose="020B0502020202020204" pitchFamily="34" charset="0"/>
                <a:cs typeface="Arial" panose="020B0604020202020204" pitchFamily="34" charset="0"/>
              </a:rPr>
              <a:t>In base alle disposizioni del </a:t>
            </a:r>
            <a:r>
              <a:rPr lang="it-IT" altLang="it-IT" b="1" dirty="0">
                <a:solidFill>
                  <a:srgbClr val="00B0F0"/>
                </a:solidFill>
                <a:latin typeface="Century Gothic" panose="020B0502020202020204" pitchFamily="34" charset="0"/>
                <a:cs typeface="Arial" panose="020B0604020202020204" pitchFamily="34" charset="0"/>
              </a:rPr>
              <a:t>Codice Civile</a:t>
            </a:r>
          </a:p>
        </p:txBody>
      </p:sp>
      <p:sp>
        <p:nvSpPr>
          <p:cNvPr id="11" name="Text Box 8">
            <a:extLst>
              <a:ext uri="{FF2B5EF4-FFF2-40B4-BE49-F238E27FC236}">
                <a16:creationId xmlns:a16="http://schemas.microsoft.com/office/drawing/2014/main" id="{03154C11-B1F7-884F-B3F9-0B6C47F74354}"/>
              </a:ext>
            </a:extLst>
          </p:cNvPr>
          <p:cNvSpPr txBox="1">
            <a:spLocks noChangeArrowheads="1"/>
          </p:cNvSpPr>
          <p:nvPr/>
        </p:nvSpPr>
        <p:spPr bwMode="auto">
          <a:xfrm>
            <a:off x="4941618" y="1960961"/>
            <a:ext cx="3941881" cy="1338812"/>
          </a:xfrm>
          <a:prstGeom prst="rect">
            <a:avLst/>
          </a:prstGeom>
          <a:noFill/>
          <a:ln w="38100">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wrap="square" lIns="91424" tIns="45712" rIns="91424" bIns="45712">
            <a:spAutoFit/>
          </a:bodyPr>
          <a:lstStyle/>
          <a:p>
            <a:pPr algn="ctr" hangingPunct="1">
              <a:lnSpc>
                <a:spcPct val="100000"/>
              </a:lnSpc>
              <a:spcBef>
                <a:spcPct val="50000"/>
              </a:spcBef>
              <a:buClrTx/>
              <a:buSzTx/>
              <a:buFontTx/>
              <a:buNone/>
            </a:pPr>
            <a:r>
              <a:rPr lang="it-IT" altLang="it-IT" b="1" u="sng" dirty="0">
                <a:solidFill>
                  <a:schemeClr val="tx1">
                    <a:lumMod val="65000"/>
                    <a:lumOff val="35000"/>
                  </a:schemeClr>
                </a:solidFill>
                <a:latin typeface="Century Gothic" panose="020B0502020202020204" pitchFamily="34" charset="0"/>
                <a:cs typeface="Arial" panose="020B0604020202020204" pitchFamily="34" charset="0"/>
              </a:rPr>
              <a:t>Gruppi che predispongono il bilancio d’esercizio ordinario</a:t>
            </a:r>
          </a:p>
          <a:p>
            <a:pPr algn="ctr" hangingPunct="1">
              <a:lnSpc>
                <a:spcPct val="100000"/>
              </a:lnSpc>
              <a:spcBef>
                <a:spcPct val="50000"/>
              </a:spcBef>
              <a:buClrTx/>
              <a:buSzTx/>
              <a:buFontTx/>
              <a:buNone/>
            </a:pPr>
            <a:r>
              <a:rPr lang="it-IT" altLang="it-IT" dirty="0">
                <a:solidFill>
                  <a:schemeClr val="tx1">
                    <a:lumMod val="65000"/>
                    <a:lumOff val="35000"/>
                  </a:schemeClr>
                </a:solidFill>
                <a:latin typeface="Century Gothic" panose="020B0502020202020204" pitchFamily="34" charset="0"/>
                <a:cs typeface="Arial" panose="020B0604020202020204" pitchFamily="34" charset="0"/>
              </a:rPr>
              <a:t>In base alle disposizioni del    </a:t>
            </a:r>
            <a:r>
              <a:rPr lang="it-IT" altLang="it-IT" b="1" dirty="0" err="1">
                <a:solidFill>
                  <a:srgbClr val="00B0F0"/>
                </a:solidFill>
                <a:latin typeface="Century Gothic" panose="020B0502020202020204" pitchFamily="34" charset="0"/>
                <a:cs typeface="Arial" panose="020B0604020202020204" pitchFamily="34" charset="0"/>
              </a:rPr>
              <a:t>D.Lgs.</a:t>
            </a:r>
            <a:r>
              <a:rPr lang="it-IT" altLang="it-IT" b="1" dirty="0">
                <a:solidFill>
                  <a:srgbClr val="00B0F0"/>
                </a:solidFill>
                <a:latin typeface="Century Gothic" panose="020B0502020202020204" pitchFamily="34" charset="0"/>
                <a:cs typeface="Arial" panose="020B0604020202020204" pitchFamily="34" charset="0"/>
              </a:rPr>
              <a:t> 127/91</a:t>
            </a:r>
          </a:p>
        </p:txBody>
      </p:sp>
      <p:sp>
        <p:nvSpPr>
          <p:cNvPr id="12" name="CasellaDiTesto 11">
            <a:extLst>
              <a:ext uri="{FF2B5EF4-FFF2-40B4-BE49-F238E27FC236}">
                <a16:creationId xmlns:a16="http://schemas.microsoft.com/office/drawing/2014/main" id="{23670857-AA0B-904E-B187-42C48468C35D}"/>
              </a:ext>
            </a:extLst>
          </p:cNvPr>
          <p:cNvSpPr txBox="1"/>
          <p:nvPr/>
        </p:nvSpPr>
        <p:spPr>
          <a:xfrm>
            <a:off x="217304" y="3737910"/>
            <a:ext cx="3941881" cy="1169551"/>
          </a:xfrm>
          <a:prstGeom prst="rect">
            <a:avLst/>
          </a:prstGeom>
          <a:noFill/>
        </p:spPr>
        <p:txBody>
          <a:bodyPr wrap="square" rtlCol="0">
            <a:spAutoFit/>
          </a:bodyPr>
          <a:lstStyle/>
          <a:p>
            <a:pPr algn="ctr"/>
            <a:r>
              <a:rPr lang="en-US" sz="1400" i="1" dirty="0">
                <a:solidFill>
                  <a:schemeClr val="tx1">
                    <a:lumMod val="75000"/>
                    <a:lumOff val="25000"/>
                  </a:schemeClr>
                </a:solidFill>
                <a:latin typeface="Century Gothic" panose="020B0502020202020204" pitchFamily="34" charset="0"/>
              </a:rPr>
              <a:t>“</a:t>
            </a:r>
            <a:r>
              <a:rPr lang="en-US" sz="1400" i="1" dirty="0" err="1">
                <a:solidFill>
                  <a:schemeClr val="tx1">
                    <a:lumMod val="75000"/>
                    <a:lumOff val="25000"/>
                  </a:schemeClr>
                </a:solidFill>
                <a:latin typeface="Century Gothic" panose="020B0502020202020204" pitchFamily="34" charset="0"/>
              </a:rPr>
              <a:t>gli</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amministratori</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devono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redigere</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il</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bilancio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d’esercizio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cosituito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dallo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stato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patrimoniale</a:t>
            </a:r>
            <a:r>
              <a:rPr lang="en-US" sz="1400" i="1" dirty="0">
                <a:solidFill>
                  <a:schemeClr val="tx1">
                    <a:lumMod val="75000"/>
                    <a:lumOff val="25000"/>
                  </a:schemeClr>
                </a:solidFill>
                <a:latin typeface="Century Gothic" panose="020B0502020202020204" pitchFamily="34" charset="0"/>
              </a:rPr>
              <a:t>, dal </a:t>
            </a:r>
            <a:r>
              <a:rPr lang="en-US" sz="1400" i="1" dirty="0" err="1">
                <a:solidFill>
                  <a:schemeClr val="tx1">
                    <a:lumMod val="75000"/>
                    <a:lumOff val="25000"/>
                  </a:schemeClr>
                </a:solidFill>
                <a:latin typeface="Century Gothic" panose="020B0502020202020204" pitchFamily="34" charset="0"/>
              </a:rPr>
              <a:t>conto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economico</a:t>
            </a:r>
            <a:r>
              <a:rPr lang="en-US" sz="1400" i="1" dirty="0">
                <a:solidFill>
                  <a:schemeClr val="tx1">
                    <a:lumMod val="75000"/>
                    <a:lumOff val="25000"/>
                  </a:schemeClr>
                </a:solidFill>
                <a:latin typeface="Century Gothic" panose="020B0502020202020204" pitchFamily="34" charset="0"/>
              </a:rPr>
              <a:t>, dal </a:t>
            </a:r>
            <a:r>
              <a:rPr lang="en-US" sz="1400" i="1" dirty="0" err="1">
                <a:solidFill>
                  <a:schemeClr val="tx1">
                    <a:lumMod val="75000"/>
                    <a:lumOff val="25000"/>
                  </a:schemeClr>
                </a:solidFill>
                <a:latin typeface="Century Gothic" panose="020B0502020202020204" pitchFamily="34" charset="0"/>
              </a:rPr>
              <a:t>rendiconto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finanziario</a:t>
            </a:r>
            <a:r>
              <a:rPr lang="en-US" sz="1400" i="1" dirty="0">
                <a:solidFill>
                  <a:schemeClr val="tx1">
                    <a:lumMod val="75000"/>
                    <a:lumOff val="25000"/>
                  </a:schemeClr>
                </a:solidFill>
                <a:latin typeface="Century Gothic" panose="020B0502020202020204" pitchFamily="34" charset="0"/>
              </a:rPr>
              <a:t> e </a:t>
            </a:r>
            <a:r>
              <a:rPr lang="en-US" sz="1400" i="1" dirty="0" err="1">
                <a:solidFill>
                  <a:schemeClr val="tx1">
                    <a:lumMod val="75000"/>
                    <a:lumOff val="25000"/>
                  </a:schemeClr>
                </a:solidFill>
                <a:latin typeface="Century Gothic" panose="020B0502020202020204" pitchFamily="34" charset="0"/>
              </a:rPr>
              <a:t>dalla</a:t>
            </a:r>
            <a:r>
              <a:rPr lang="en-US" sz="1400" i="1" dirty="0">
                <a:solidFill>
                  <a:schemeClr val="tx1">
                    <a:lumMod val="75000"/>
                    <a:lumOff val="25000"/>
                  </a:schemeClr>
                </a:solidFill>
                <a:latin typeface="Century Gothic" panose="020B0502020202020204" pitchFamily="34" charset="0"/>
              </a:rPr>
              <a:t> nota </a:t>
            </a:r>
            <a:r>
              <a:rPr lang="en-US" sz="1400" i="1" dirty="0" err="1">
                <a:solidFill>
                  <a:schemeClr val="tx1">
                    <a:lumMod val="75000"/>
                    <a:lumOff val="25000"/>
                  </a:schemeClr>
                </a:solidFill>
                <a:latin typeface="Century Gothic" panose="020B0502020202020204" pitchFamily="34" charset="0"/>
              </a:rPr>
              <a:t>integrativa</a:t>
            </a:r>
            <a:r>
              <a:rPr lang="en-US" sz="1400" i="1" dirty="0">
                <a:solidFill>
                  <a:schemeClr val="tx1">
                    <a:lumMod val="75000"/>
                    <a:lumOff val="25000"/>
                  </a:schemeClr>
                </a:solidFill>
                <a:latin typeface="Century Gothic" panose="020B0502020202020204" pitchFamily="34" charset="0"/>
              </a:rPr>
              <a:t>” </a:t>
            </a:r>
            <a:endParaRPr lang="it-IT" sz="1400" i="1" dirty="0">
              <a:solidFill>
                <a:schemeClr val="tx1">
                  <a:lumMod val="75000"/>
                  <a:lumOff val="25000"/>
                </a:schemeClr>
              </a:solidFill>
              <a:latin typeface="Century Gothic" panose="020B0502020202020204" pitchFamily="34" charset="0"/>
            </a:endParaRPr>
          </a:p>
        </p:txBody>
      </p:sp>
      <p:sp>
        <p:nvSpPr>
          <p:cNvPr id="13" name="Elaborazione 22">
            <a:extLst>
              <a:ext uri="{FF2B5EF4-FFF2-40B4-BE49-F238E27FC236}">
                <a16:creationId xmlns:a16="http://schemas.microsoft.com/office/drawing/2014/main" id="{5D89F2A5-D65D-F04C-9C9B-CF9BF54280E8}"/>
              </a:ext>
            </a:extLst>
          </p:cNvPr>
          <p:cNvSpPr/>
          <p:nvPr/>
        </p:nvSpPr>
        <p:spPr>
          <a:xfrm>
            <a:off x="292963" y="3400246"/>
            <a:ext cx="3866222" cy="308473"/>
          </a:xfrm>
          <a:prstGeom prst="flowChartProces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rPr>
              <a:t>Art.2423, comma 1</a:t>
            </a:r>
            <a:endParaRPr lang="it-IT" sz="1400" dirty="0"/>
          </a:p>
        </p:txBody>
      </p:sp>
      <p:sp>
        <p:nvSpPr>
          <p:cNvPr id="14" name="Elaborazione 23">
            <a:extLst>
              <a:ext uri="{FF2B5EF4-FFF2-40B4-BE49-F238E27FC236}">
                <a16:creationId xmlns:a16="http://schemas.microsoft.com/office/drawing/2014/main" id="{A38D4479-F1F4-B84E-9ECD-D7784AB5B2AE}"/>
              </a:ext>
            </a:extLst>
          </p:cNvPr>
          <p:cNvSpPr/>
          <p:nvPr/>
        </p:nvSpPr>
        <p:spPr>
          <a:xfrm>
            <a:off x="217304" y="5030296"/>
            <a:ext cx="3866222" cy="308473"/>
          </a:xfrm>
          <a:prstGeom prst="flowChartProces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rPr>
              <a:t>Art.2435-</a:t>
            </a:r>
            <a:r>
              <a:rPr lang="en-US" sz="1400" b="1" i="1" dirty="0">
                <a:solidFill>
                  <a:schemeClr val="bg1"/>
                </a:solidFill>
              </a:rPr>
              <a:t>bis,</a:t>
            </a:r>
            <a:r>
              <a:rPr lang="en-US" sz="1400" b="1" dirty="0">
                <a:solidFill>
                  <a:schemeClr val="bg1"/>
                </a:solidFill>
              </a:rPr>
              <a:t> comma 2 e Art.2435-</a:t>
            </a:r>
            <a:r>
              <a:rPr lang="en-US" sz="1400" b="1" i="1" dirty="0">
                <a:solidFill>
                  <a:schemeClr val="bg1"/>
                </a:solidFill>
              </a:rPr>
              <a:t>ter </a:t>
            </a:r>
            <a:endParaRPr lang="it-IT" sz="1400" i="1" dirty="0"/>
          </a:p>
        </p:txBody>
      </p:sp>
      <p:sp>
        <p:nvSpPr>
          <p:cNvPr id="15" name="CasellaDiTesto 14">
            <a:extLst>
              <a:ext uri="{FF2B5EF4-FFF2-40B4-BE49-F238E27FC236}">
                <a16:creationId xmlns:a16="http://schemas.microsoft.com/office/drawing/2014/main" id="{A6803D9D-5042-DD41-875E-3DD813E69D7C}"/>
              </a:ext>
            </a:extLst>
          </p:cNvPr>
          <p:cNvSpPr txBox="1"/>
          <p:nvPr/>
        </p:nvSpPr>
        <p:spPr>
          <a:xfrm>
            <a:off x="147442" y="5415149"/>
            <a:ext cx="4005945" cy="1169551"/>
          </a:xfrm>
          <a:prstGeom prst="rect">
            <a:avLst/>
          </a:prstGeom>
          <a:noFill/>
        </p:spPr>
        <p:txBody>
          <a:bodyPr wrap="square" rtlCol="0">
            <a:spAutoFit/>
          </a:bodyPr>
          <a:lstStyle/>
          <a:p>
            <a:pPr algn="ctr"/>
            <a:r>
              <a:rPr lang="en-US" sz="1400" dirty="0" err="1">
                <a:solidFill>
                  <a:schemeClr val="tx1">
                    <a:lumMod val="75000"/>
                    <a:lumOff val="25000"/>
                  </a:schemeClr>
                </a:solidFill>
                <a:latin typeface="Century Gothic" panose="020B0502020202020204" pitchFamily="34" charset="0"/>
              </a:rPr>
              <a:t>Prevedono</a:t>
            </a:r>
            <a:r>
              <a:rPr lang="en-US" sz="1400" dirty="0">
                <a:solidFill>
                  <a:schemeClr val="tx1">
                    <a:lumMod val="75000"/>
                    <a:lumOff val="25000"/>
                  </a:schemeClr>
                </a:solidFill>
                <a:latin typeface="Century Gothic" panose="020B0502020202020204" pitchFamily="34" charset="0"/>
              </a:rPr>
              <a:t> </a:t>
            </a:r>
            <a:r>
              <a:rPr lang="en-US" sz="1400" b="1" u="sng" dirty="0" err="1">
                <a:solidFill>
                  <a:schemeClr val="tx1">
                    <a:lumMod val="75000"/>
                    <a:lumOff val="25000"/>
                  </a:schemeClr>
                </a:solidFill>
                <a:latin typeface="Century Gothic" panose="020B0502020202020204" pitchFamily="34" charset="0"/>
              </a:rPr>
              <a:t>l’esonero</a:t>
            </a:r>
            <a:r>
              <a:rPr lang="en-US" sz="1400" dirty="0">
                <a:solidFill>
                  <a:schemeClr val="tx1">
                    <a:lumMod val="75000"/>
                    <a:lumOff val="25000"/>
                  </a:schemeClr>
                </a:solidFill>
                <a:latin typeface="Century Gothic" panose="020B0502020202020204" pitchFamily="34" charset="0"/>
              </a:rPr>
              <a:t> </a:t>
            </a:r>
            <a:r>
              <a:rPr lang="en-US" sz="1400" dirty="0" err="1">
                <a:solidFill>
                  <a:schemeClr val="tx1">
                    <a:lumMod val="75000"/>
                    <a:lumOff val="25000"/>
                  </a:schemeClr>
                </a:solidFill>
                <a:latin typeface="Century Gothic" panose="020B0502020202020204" pitchFamily="34" charset="0"/>
              </a:rPr>
              <a:t>dalla</a:t>
            </a:r>
            <a:r>
              <a:rPr lang="en-US" sz="1400" dirty="0">
                <a:solidFill>
                  <a:schemeClr val="tx1">
                    <a:lumMod val="75000"/>
                    <a:lumOff val="25000"/>
                  </a:schemeClr>
                </a:solidFill>
                <a:latin typeface="Century Gothic" panose="020B0502020202020204" pitchFamily="34" charset="0"/>
              </a:rPr>
              <a:t> </a:t>
            </a:r>
            <a:r>
              <a:rPr lang="en-US" sz="1400" dirty="0" err="1">
                <a:solidFill>
                  <a:schemeClr val="tx1">
                    <a:lumMod val="75000"/>
                    <a:lumOff val="25000"/>
                  </a:schemeClr>
                </a:solidFill>
                <a:latin typeface="Century Gothic" panose="020B0502020202020204" pitchFamily="34" charset="0"/>
              </a:rPr>
              <a:t>redazione</a:t>
            </a:r>
            <a:r>
              <a:rPr lang="en-US" sz="1400" dirty="0">
                <a:solidFill>
                  <a:schemeClr val="tx1">
                    <a:lumMod val="75000"/>
                    <a:lumOff val="25000"/>
                  </a:schemeClr>
                </a:solidFill>
                <a:latin typeface="Century Gothic" panose="020B0502020202020204" pitchFamily="34" charset="0"/>
              </a:rPr>
              <a:t> del </a:t>
            </a:r>
            <a:r>
              <a:rPr lang="en-US" sz="1400" dirty="0" err="1">
                <a:solidFill>
                  <a:schemeClr val="tx1">
                    <a:lumMod val="75000"/>
                    <a:lumOff val="25000"/>
                  </a:schemeClr>
                </a:solidFill>
                <a:latin typeface="Century Gothic" panose="020B0502020202020204" pitchFamily="34" charset="0"/>
              </a:rPr>
              <a:t>rendiconto</a:t>
            </a:r>
            <a:r>
              <a:rPr lang="en-US" sz="1400" dirty="0">
                <a:solidFill>
                  <a:schemeClr val="tx1">
                    <a:lumMod val="75000"/>
                    <a:lumOff val="25000"/>
                  </a:schemeClr>
                </a:solidFill>
                <a:latin typeface="Century Gothic" panose="020B0502020202020204" pitchFamily="34" charset="0"/>
              </a:rPr>
              <a:t> </a:t>
            </a:r>
            <a:r>
              <a:rPr lang="en-US" sz="1400" dirty="0" err="1">
                <a:solidFill>
                  <a:schemeClr val="tx1">
                    <a:lumMod val="75000"/>
                    <a:lumOff val="25000"/>
                  </a:schemeClr>
                </a:solidFill>
                <a:latin typeface="Century Gothic" panose="020B0502020202020204" pitchFamily="34" charset="0"/>
              </a:rPr>
              <a:t>finanziario</a:t>
            </a:r>
            <a:r>
              <a:rPr lang="en-US" sz="1400" dirty="0">
                <a:solidFill>
                  <a:schemeClr val="tx1">
                    <a:lumMod val="75000"/>
                    <a:lumOff val="25000"/>
                  </a:schemeClr>
                </a:solidFill>
                <a:latin typeface="Century Gothic" panose="020B0502020202020204" pitchFamily="34" charset="0"/>
              </a:rPr>
              <a:t> per le </a:t>
            </a:r>
            <a:r>
              <a:rPr lang="en-US" sz="1400" dirty="0" err="1">
                <a:solidFill>
                  <a:schemeClr val="tx1">
                    <a:lumMod val="75000"/>
                    <a:lumOff val="25000"/>
                  </a:schemeClr>
                </a:solidFill>
                <a:latin typeface="Century Gothic" panose="020B0502020202020204" pitchFamily="34" charset="0"/>
              </a:rPr>
              <a:t>società</a:t>
            </a:r>
            <a:r>
              <a:rPr lang="en-US" sz="1400" dirty="0">
                <a:solidFill>
                  <a:schemeClr val="tx1">
                    <a:lumMod val="75000"/>
                    <a:lumOff val="25000"/>
                  </a:schemeClr>
                </a:solidFill>
                <a:latin typeface="Century Gothic" panose="020B0502020202020204" pitchFamily="34" charset="0"/>
              </a:rPr>
              <a:t> </a:t>
            </a:r>
            <a:r>
              <a:rPr lang="en-US" sz="1400" dirty="0" err="1">
                <a:solidFill>
                  <a:schemeClr val="tx1">
                    <a:lumMod val="75000"/>
                    <a:lumOff val="25000"/>
                  </a:schemeClr>
                </a:solidFill>
                <a:latin typeface="Century Gothic" panose="020B0502020202020204" pitchFamily="34" charset="0"/>
              </a:rPr>
              <a:t>che</a:t>
            </a:r>
            <a:r>
              <a:rPr lang="en-US" sz="1400" dirty="0">
                <a:solidFill>
                  <a:schemeClr val="tx1">
                    <a:lumMod val="75000"/>
                    <a:lumOff val="25000"/>
                  </a:schemeClr>
                </a:solidFill>
                <a:latin typeface="Century Gothic" panose="020B0502020202020204" pitchFamily="34" charset="0"/>
              </a:rPr>
              <a:t>:</a:t>
            </a:r>
          </a:p>
          <a:p>
            <a:pPr algn="ctr"/>
            <a:endParaRPr lang="en-US" sz="1400" dirty="0">
              <a:solidFill>
                <a:schemeClr val="tx1">
                  <a:lumMod val="75000"/>
                  <a:lumOff val="25000"/>
                </a:schemeClr>
              </a:solidFill>
              <a:latin typeface="Century Gothic" panose="020B0502020202020204" pitchFamily="34" charset="0"/>
            </a:endParaRPr>
          </a:p>
          <a:p>
            <a:pPr marL="285750" indent="-285750" algn="ctr">
              <a:buFont typeface="Arial" panose="020B0604020202020204" pitchFamily="34" charset="0"/>
              <a:buChar char="•"/>
            </a:pPr>
            <a:r>
              <a:rPr lang="en-US" sz="1400" dirty="0" err="1">
                <a:solidFill>
                  <a:schemeClr val="tx1">
                    <a:lumMod val="75000"/>
                    <a:lumOff val="25000"/>
                  </a:schemeClr>
                </a:solidFill>
                <a:latin typeface="Century Gothic" panose="020B0502020202020204" pitchFamily="34" charset="0"/>
              </a:rPr>
              <a:t>Redigono</a:t>
            </a:r>
            <a:r>
              <a:rPr lang="en-US" sz="1400" dirty="0">
                <a:solidFill>
                  <a:schemeClr val="tx1">
                    <a:lumMod val="75000"/>
                    <a:lumOff val="25000"/>
                  </a:schemeClr>
                </a:solidFill>
                <a:latin typeface="Century Gothic" panose="020B0502020202020204" pitchFamily="34" charset="0"/>
              </a:rPr>
              <a:t> </a:t>
            </a:r>
            <a:r>
              <a:rPr lang="en-US" sz="1400" b="1" dirty="0" err="1">
                <a:solidFill>
                  <a:schemeClr val="tx1">
                    <a:lumMod val="75000"/>
                    <a:lumOff val="25000"/>
                  </a:schemeClr>
                </a:solidFill>
                <a:latin typeface="Century Gothic" panose="020B0502020202020204" pitchFamily="34" charset="0"/>
              </a:rPr>
              <a:t>bilancio</a:t>
            </a:r>
            <a:r>
              <a:rPr lang="en-US" sz="1400" b="1" dirty="0">
                <a:solidFill>
                  <a:schemeClr val="tx1">
                    <a:lumMod val="75000"/>
                    <a:lumOff val="25000"/>
                  </a:schemeClr>
                </a:solidFill>
                <a:latin typeface="Century Gothic" panose="020B0502020202020204" pitchFamily="34" charset="0"/>
              </a:rPr>
              <a:t> in forma </a:t>
            </a:r>
            <a:r>
              <a:rPr lang="en-US" sz="1400" b="1" dirty="0" err="1">
                <a:solidFill>
                  <a:schemeClr val="tx1">
                    <a:lumMod val="75000"/>
                    <a:lumOff val="25000"/>
                  </a:schemeClr>
                </a:solidFill>
                <a:latin typeface="Century Gothic" panose="020B0502020202020204" pitchFamily="34" charset="0"/>
              </a:rPr>
              <a:t>abbreviata</a:t>
            </a:r>
            <a:endParaRPr lang="en-US" sz="1400" b="1" dirty="0">
              <a:solidFill>
                <a:schemeClr val="tx1">
                  <a:lumMod val="75000"/>
                  <a:lumOff val="25000"/>
                </a:schemeClr>
              </a:solidFill>
              <a:latin typeface="Century Gothic" panose="020B0502020202020204" pitchFamily="34" charset="0"/>
            </a:endParaRPr>
          </a:p>
          <a:p>
            <a:pPr marL="285750" indent="-285750" algn="ctr">
              <a:buFont typeface="Arial" panose="020B0604020202020204" pitchFamily="34" charset="0"/>
              <a:buChar char="•"/>
            </a:pPr>
            <a:r>
              <a:rPr lang="en-US" sz="1400" dirty="0" err="1">
                <a:solidFill>
                  <a:schemeClr val="tx1">
                    <a:lumMod val="75000"/>
                    <a:lumOff val="25000"/>
                  </a:schemeClr>
                </a:solidFill>
                <a:latin typeface="Century Gothic" panose="020B0502020202020204" pitchFamily="34" charset="0"/>
              </a:rPr>
              <a:t>Redigono</a:t>
            </a:r>
            <a:r>
              <a:rPr lang="en-US" sz="1400" dirty="0">
                <a:solidFill>
                  <a:schemeClr val="tx1">
                    <a:lumMod val="75000"/>
                    <a:lumOff val="25000"/>
                  </a:schemeClr>
                </a:solidFill>
                <a:latin typeface="Century Gothic" panose="020B0502020202020204" pitchFamily="34" charset="0"/>
              </a:rPr>
              <a:t> </a:t>
            </a:r>
            <a:r>
              <a:rPr lang="en-US" sz="1400" dirty="0" err="1">
                <a:solidFill>
                  <a:schemeClr val="tx1">
                    <a:lumMod val="75000"/>
                    <a:lumOff val="25000"/>
                  </a:schemeClr>
                </a:solidFill>
                <a:latin typeface="Century Gothic" panose="020B0502020202020204" pitchFamily="34" charset="0"/>
              </a:rPr>
              <a:t>il</a:t>
            </a:r>
            <a:r>
              <a:rPr lang="en-US" sz="1400" b="1" dirty="0">
                <a:solidFill>
                  <a:schemeClr val="tx1">
                    <a:lumMod val="75000"/>
                    <a:lumOff val="25000"/>
                  </a:schemeClr>
                </a:solidFill>
                <a:latin typeface="Century Gothic" panose="020B0502020202020204" pitchFamily="34" charset="0"/>
              </a:rPr>
              <a:t> </a:t>
            </a:r>
            <a:r>
              <a:rPr lang="en-US" sz="1400" b="1" dirty="0" err="1">
                <a:solidFill>
                  <a:schemeClr val="tx1">
                    <a:lumMod val="75000"/>
                    <a:lumOff val="25000"/>
                  </a:schemeClr>
                </a:solidFill>
                <a:latin typeface="Century Gothic" panose="020B0502020202020204" pitchFamily="34" charset="0"/>
              </a:rPr>
              <a:t>bilancio</a:t>
            </a:r>
            <a:r>
              <a:rPr lang="en-US" sz="1400" b="1" dirty="0">
                <a:solidFill>
                  <a:schemeClr val="tx1">
                    <a:lumMod val="75000"/>
                    <a:lumOff val="25000"/>
                  </a:schemeClr>
                </a:solidFill>
                <a:latin typeface="Century Gothic" panose="020B0502020202020204" pitchFamily="34" charset="0"/>
              </a:rPr>
              <a:t> </a:t>
            </a:r>
            <a:r>
              <a:rPr lang="en-US" sz="1400" b="1" dirty="0" err="1">
                <a:solidFill>
                  <a:schemeClr val="tx1">
                    <a:lumMod val="75000"/>
                    <a:lumOff val="25000"/>
                  </a:schemeClr>
                </a:solidFill>
                <a:latin typeface="Century Gothic" panose="020B0502020202020204" pitchFamily="34" charset="0"/>
              </a:rPr>
              <a:t>delle</a:t>
            </a:r>
            <a:r>
              <a:rPr lang="en-US" sz="1400" b="1" dirty="0">
                <a:solidFill>
                  <a:schemeClr val="tx1">
                    <a:lumMod val="75000"/>
                    <a:lumOff val="25000"/>
                  </a:schemeClr>
                </a:solidFill>
                <a:latin typeface="Century Gothic" panose="020B0502020202020204" pitchFamily="34" charset="0"/>
              </a:rPr>
              <a:t> micro-</a:t>
            </a:r>
            <a:r>
              <a:rPr lang="en-US" sz="1400" b="1" dirty="0" err="1">
                <a:solidFill>
                  <a:schemeClr val="tx1">
                    <a:lumMod val="75000"/>
                    <a:lumOff val="25000"/>
                  </a:schemeClr>
                </a:solidFill>
                <a:latin typeface="Century Gothic" panose="020B0502020202020204" pitchFamily="34" charset="0"/>
              </a:rPr>
              <a:t>imprese</a:t>
            </a:r>
            <a:endParaRPr lang="it-IT" sz="1400" b="1" dirty="0">
              <a:solidFill>
                <a:schemeClr val="tx1">
                  <a:lumMod val="75000"/>
                  <a:lumOff val="25000"/>
                </a:schemeClr>
              </a:solidFill>
              <a:latin typeface="Century Gothic" panose="020B0502020202020204" pitchFamily="34" charset="0"/>
            </a:endParaRPr>
          </a:p>
        </p:txBody>
      </p:sp>
      <p:sp>
        <p:nvSpPr>
          <p:cNvPr id="16" name="Elaborazione 25">
            <a:extLst>
              <a:ext uri="{FF2B5EF4-FFF2-40B4-BE49-F238E27FC236}">
                <a16:creationId xmlns:a16="http://schemas.microsoft.com/office/drawing/2014/main" id="{901BE3D4-D5BB-2247-9FCB-018FEBC89028}"/>
              </a:ext>
            </a:extLst>
          </p:cNvPr>
          <p:cNvSpPr/>
          <p:nvPr/>
        </p:nvSpPr>
        <p:spPr>
          <a:xfrm>
            <a:off x="4941618" y="3525693"/>
            <a:ext cx="3866222" cy="308473"/>
          </a:xfrm>
          <a:prstGeom prst="flowChartProces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bg1"/>
                </a:solidFill>
              </a:rPr>
              <a:t>Art.29, comma 1</a:t>
            </a:r>
            <a:endParaRPr lang="it-IT" sz="1400" i="1" dirty="0"/>
          </a:p>
        </p:txBody>
      </p:sp>
      <p:sp>
        <p:nvSpPr>
          <p:cNvPr id="17" name="CasellaDiTesto 16">
            <a:extLst>
              <a:ext uri="{FF2B5EF4-FFF2-40B4-BE49-F238E27FC236}">
                <a16:creationId xmlns:a16="http://schemas.microsoft.com/office/drawing/2014/main" id="{83B7ED3F-DE6B-644E-80F8-A34DACF6A454}"/>
              </a:ext>
            </a:extLst>
          </p:cNvPr>
          <p:cNvSpPr txBox="1"/>
          <p:nvPr/>
        </p:nvSpPr>
        <p:spPr>
          <a:xfrm>
            <a:off x="4941618" y="3998556"/>
            <a:ext cx="3941881" cy="954107"/>
          </a:xfrm>
          <a:prstGeom prst="rect">
            <a:avLst/>
          </a:prstGeom>
          <a:noFill/>
        </p:spPr>
        <p:txBody>
          <a:bodyPr wrap="square" rtlCol="0">
            <a:spAutoFit/>
          </a:bodyPr>
          <a:lstStyle/>
          <a:p>
            <a:pPr algn="ctr"/>
            <a:r>
              <a:rPr lang="en-US" sz="1400" i="1" dirty="0">
                <a:solidFill>
                  <a:schemeClr val="tx1">
                    <a:lumMod val="75000"/>
                    <a:lumOff val="25000"/>
                  </a:schemeClr>
                </a:solidFill>
                <a:latin typeface="Century Gothic" panose="020B0502020202020204" pitchFamily="34" charset="0"/>
              </a:rPr>
              <a:t>“</a:t>
            </a:r>
            <a:r>
              <a:rPr lang="en-US" sz="1400" i="1" dirty="0" err="1">
                <a:solidFill>
                  <a:schemeClr val="tx1">
                    <a:lumMod val="75000"/>
                    <a:lumOff val="25000"/>
                  </a:schemeClr>
                </a:solidFill>
                <a:latin typeface="Century Gothic" panose="020B0502020202020204" pitchFamily="34" charset="0"/>
              </a:rPr>
              <a:t>il</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bilancio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consolidato</a:t>
            </a:r>
            <a:r>
              <a:rPr lang="en-US" sz="1400" i="1" dirty="0">
                <a:solidFill>
                  <a:schemeClr val="tx1">
                    <a:lumMod val="75000"/>
                    <a:lumOff val="25000"/>
                  </a:schemeClr>
                </a:solidFill>
                <a:latin typeface="Century Gothic" panose="020B0502020202020204" pitchFamily="34" charset="0"/>
              </a:rPr>
              <a:t> è </a:t>
            </a:r>
            <a:r>
              <a:rPr lang="en-US" sz="1400" i="1" dirty="0" err="1">
                <a:solidFill>
                  <a:schemeClr val="tx1">
                    <a:lumMod val="75000"/>
                    <a:lumOff val="25000"/>
                  </a:schemeClr>
                </a:solidFill>
                <a:latin typeface="Century Gothic" panose="020B0502020202020204" pitchFamily="34" charset="0"/>
              </a:rPr>
              <a:t>costituito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dallo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stato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patrimoniale</a:t>
            </a:r>
            <a:r>
              <a:rPr lang="en-US" sz="1400" i="1" dirty="0">
                <a:solidFill>
                  <a:schemeClr val="tx1">
                    <a:lumMod val="75000"/>
                    <a:lumOff val="25000"/>
                  </a:schemeClr>
                </a:solidFill>
                <a:latin typeface="Century Gothic" panose="020B0502020202020204" pitchFamily="34" charset="0"/>
              </a:rPr>
              <a:t>, dal </a:t>
            </a:r>
            <a:r>
              <a:rPr lang="en-US" sz="1400" i="1" dirty="0" err="1">
                <a:solidFill>
                  <a:schemeClr val="tx1">
                    <a:lumMod val="75000"/>
                    <a:lumOff val="25000"/>
                  </a:schemeClr>
                </a:solidFill>
                <a:latin typeface="Century Gothic" panose="020B0502020202020204" pitchFamily="34" charset="0"/>
              </a:rPr>
              <a:t>conto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economico</a:t>
            </a:r>
            <a:r>
              <a:rPr lang="en-US" sz="1400" i="1" dirty="0">
                <a:solidFill>
                  <a:schemeClr val="tx1">
                    <a:lumMod val="75000"/>
                    <a:lumOff val="25000"/>
                  </a:schemeClr>
                </a:solidFill>
                <a:latin typeface="Century Gothic" panose="020B0502020202020204" pitchFamily="34" charset="0"/>
              </a:rPr>
              <a:t>, dal </a:t>
            </a:r>
            <a:r>
              <a:rPr lang="en-US" sz="1400" i="1" dirty="0" err="1">
                <a:solidFill>
                  <a:schemeClr val="tx1">
                    <a:lumMod val="75000"/>
                    <a:lumOff val="25000"/>
                  </a:schemeClr>
                </a:solidFill>
                <a:latin typeface="Century Gothic" panose="020B0502020202020204" pitchFamily="34" charset="0"/>
              </a:rPr>
              <a:t>rendiconto</a:t>
            </a:r>
            <a:r>
              <a:rPr lang="en-US" sz="1400" i="1" dirty="0">
                <a:solidFill>
                  <a:schemeClr val="tx1">
                    <a:lumMod val="75000"/>
                    <a:lumOff val="25000"/>
                  </a:schemeClr>
                </a:solidFill>
                <a:latin typeface="Century Gothic" panose="020B0502020202020204" pitchFamily="34" charset="0"/>
              </a:rPr>
              <a:t> </a:t>
            </a:r>
            <a:r>
              <a:rPr lang="en-US" sz="1400" i="1" dirty="0" err="1">
                <a:solidFill>
                  <a:schemeClr val="tx1">
                    <a:lumMod val="75000"/>
                    <a:lumOff val="25000"/>
                  </a:schemeClr>
                </a:solidFill>
                <a:latin typeface="Century Gothic" panose="020B0502020202020204" pitchFamily="34" charset="0"/>
              </a:rPr>
              <a:t>finanziario</a:t>
            </a:r>
            <a:r>
              <a:rPr lang="en-US" sz="1400" i="1" dirty="0">
                <a:solidFill>
                  <a:schemeClr val="tx1">
                    <a:lumMod val="75000"/>
                    <a:lumOff val="25000"/>
                  </a:schemeClr>
                </a:solidFill>
                <a:latin typeface="Century Gothic" panose="020B0502020202020204" pitchFamily="34" charset="0"/>
              </a:rPr>
              <a:t> e </a:t>
            </a:r>
            <a:r>
              <a:rPr lang="en-US" sz="1400" i="1" dirty="0" err="1">
                <a:solidFill>
                  <a:schemeClr val="tx1">
                    <a:lumMod val="75000"/>
                    <a:lumOff val="25000"/>
                  </a:schemeClr>
                </a:solidFill>
                <a:latin typeface="Century Gothic" panose="020B0502020202020204" pitchFamily="34" charset="0"/>
              </a:rPr>
              <a:t>dalla</a:t>
            </a:r>
            <a:r>
              <a:rPr lang="en-US" sz="1400" i="1" dirty="0">
                <a:solidFill>
                  <a:schemeClr val="tx1">
                    <a:lumMod val="75000"/>
                    <a:lumOff val="25000"/>
                  </a:schemeClr>
                </a:solidFill>
                <a:latin typeface="Century Gothic" panose="020B0502020202020204" pitchFamily="34" charset="0"/>
              </a:rPr>
              <a:t> nota </a:t>
            </a:r>
            <a:r>
              <a:rPr lang="en-US" sz="1400" i="1" dirty="0" err="1">
                <a:solidFill>
                  <a:schemeClr val="tx1">
                    <a:lumMod val="75000"/>
                    <a:lumOff val="25000"/>
                  </a:schemeClr>
                </a:solidFill>
                <a:latin typeface="Century Gothic" panose="020B0502020202020204" pitchFamily="34" charset="0"/>
              </a:rPr>
              <a:t>integrativa</a:t>
            </a:r>
            <a:r>
              <a:rPr lang="en-US" sz="1400" i="1" dirty="0">
                <a:solidFill>
                  <a:schemeClr val="tx1">
                    <a:lumMod val="75000"/>
                    <a:lumOff val="25000"/>
                  </a:schemeClr>
                </a:solidFill>
                <a:latin typeface="Century Gothic" panose="020B0502020202020204" pitchFamily="34" charset="0"/>
              </a:rPr>
              <a:t>”</a:t>
            </a:r>
            <a:endParaRPr lang="it-IT" sz="1400" i="1" dirty="0">
              <a:solidFill>
                <a:schemeClr val="tx1">
                  <a:lumMod val="75000"/>
                  <a:lumOff val="25000"/>
                </a:schemeClr>
              </a:solidFill>
              <a:latin typeface="Century Gothic" panose="020B0502020202020204" pitchFamily="34" charset="0"/>
            </a:endParaRPr>
          </a:p>
        </p:txBody>
      </p:sp>
      <p:sp>
        <p:nvSpPr>
          <p:cNvPr id="2" name="CasellaDiTesto 1">
            <a:extLst>
              <a:ext uri="{FF2B5EF4-FFF2-40B4-BE49-F238E27FC236}">
                <a16:creationId xmlns:a16="http://schemas.microsoft.com/office/drawing/2014/main" id="{FE2ABB1C-6312-954F-B994-64D5E4A38B2E}"/>
              </a:ext>
            </a:extLst>
          </p:cNvPr>
          <p:cNvSpPr txBox="1"/>
          <p:nvPr/>
        </p:nvSpPr>
        <p:spPr>
          <a:xfrm>
            <a:off x="5546785" y="5109523"/>
            <a:ext cx="2863970" cy="1323439"/>
          </a:xfrm>
          <a:prstGeom prst="rect">
            <a:avLst/>
          </a:prstGeom>
          <a:noFill/>
        </p:spPr>
        <p:txBody>
          <a:bodyPr wrap="square" rtlCol="0">
            <a:spAutoFit/>
          </a:bodyPr>
          <a:lstStyle/>
          <a:p>
            <a:pPr algn="just"/>
            <a:r>
              <a:rPr lang="it-IT" sz="1600" dirty="0">
                <a:solidFill>
                  <a:srgbClr val="C00000"/>
                </a:solidFill>
              </a:rPr>
              <a:t>N.B. La versione OIC 10(2016) rispetto a quella OIC 10(2014) non riguarda il rendiconto finanziario consolidato, che è stata spostata nell’OIC 17</a:t>
            </a:r>
          </a:p>
        </p:txBody>
      </p:sp>
      <p:sp>
        <p:nvSpPr>
          <p:cNvPr id="3" name="Rettangolo 2">
            <a:extLst>
              <a:ext uri="{FF2B5EF4-FFF2-40B4-BE49-F238E27FC236}">
                <a16:creationId xmlns:a16="http://schemas.microsoft.com/office/drawing/2014/main" id="{FF90931E-D3DC-5140-9A6F-F76B380D6D6F}"/>
              </a:ext>
            </a:extLst>
          </p:cNvPr>
          <p:cNvSpPr/>
          <p:nvPr/>
        </p:nvSpPr>
        <p:spPr>
          <a:xfrm>
            <a:off x="4692770" y="1396812"/>
            <a:ext cx="4364966" cy="5340418"/>
          </a:xfrm>
          <a:prstGeom prst="rect">
            <a:avLst/>
          </a:prstGeom>
          <a:solidFill>
            <a:schemeClr val="accent1">
              <a:alpha val="2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8" name="Freccia giù 17">
            <a:extLst>
              <a:ext uri="{FF2B5EF4-FFF2-40B4-BE49-F238E27FC236}">
                <a16:creationId xmlns:a16="http://schemas.microsoft.com/office/drawing/2014/main" id="{D4D856B8-2D58-954E-8F82-A5E8EC9720B3}"/>
              </a:ext>
            </a:extLst>
          </p:cNvPr>
          <p:cNvSpPr/>
          <p:nvPr/>
        </p:nvSpPr>
        <p:spPr>
          <a:xfrm>
            <a:off x="1812879" y="1315313"/>
            <a:ext cx="514913" cy="24935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Tree>
    <p:extLst>
      <p:ext uri="{BB962C8B-B14F-4D97-AF65-F5344CB8AC3E}">
        <p14:creationId xmlns:p14="http://schemas.microsoft.com/office/powerpoint/2010/main" val="2741776007"/>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181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it-IT" b="1" dirty="0">
                <a:solidFill>
                  <a:srgbClr val="002060"/>
                </a:solidFill>
                <a:latin typeface="Century Gothic" panose="020B0502020202020204" pitchFamily="34" charset="0"/>
              </a:rPr>
              <a:t>LA STRUTTURA DI RENDICONTO SECONDO L’OIC 10</a:t>
            </a:r>
          </a:p>
        </p:txBody>
      </p:sp>
      <p:graphicFrame>
        <p:nvGraphicFramePr>
          <p:cNvPr id="6" name="Tabella 5">
            <a:extLst>
              <a:ext uri="{FF2B5EF4-FFF2-40B4-BE49-F238E27FC236}">
                <a16:creationId xmlns:a16="http://schemas.microsoft.com/office/drawing/2014/main" id="{7EE0FD15-B272-884D-923D-CEBEAB905FF3}"/>
              </a:ext>
            </a:extLst>
          </p:cNvPr>
          <p:cNvGraphicFramePr>
            <a:graphicFrameLocks noGrp="1"/>
          </p:cNvGraphicFramePr>
          <p:nvPr/>
        </p:nvGraphicFramePr>
        <p:xfrm>
          <a:off x="420688" y="1543050"/>
          <a:ext cx="3389312" cy="4476328"/>
        </p:xfrm>
        <a:graphic>
          <a:graphicData uri="http://schemas.openxmlformats.org/drawingml/2006/table">
            <a:tbl>
              <a:tblPr/>
              <a:tblGrid>
                <a:gridCol w="341312">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608013">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 </a:t>
                      </a:r>
                    </a:p>
                  </a:txBody>
                  <a:tcPr marL="5567" marR="5567" marT="5567"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Disponibilità liquide all’inizio dell’esercizio </a:t>
                      </a:r>
                    </a:p>
                  </a:txBody>
                  <a:tcPr marL="5567" marR="5567" marT="5567" marB="0"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0"/>
                  </a:ext>
                </a:extLst>
              </a:tr>
              <a:tr h="763588">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A)</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Flussi finanziari generati (assorbiti) dall’attività operativa</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1"/>
                  </a:ext>
                </a:extLst>
              </a:tr>
              <a:tr h="763588">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B)</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Flussi finanziari generati (assorbiti) dall’attività di investimento</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690563">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C)</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Flussi finanziari generati (assorbiti) dall’attività di finanziamento</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3"/>
                  </a:ext>
                </a:extLst>
              </a:tr>
              <a:tr h="511175">
                <a:tc>
                  <a:txBody>
                    <a:bodyPr/>
                    <a:lstStyle/>
                    <a:p>
                      <a:pPr marL="0" marR="0" lvl="0" indent="0" algn="l" defTabSz="457200" rtl="0" eaLnBrk="1" fontAlgn="ctr" latinLnBrk="0" hangingPunct="1">
                        <a:lnSpc>
                          <a:spcPct val="100000"/>
                        </a:lnSpc>
                        <a:spcBef>
                          <a:spcPct val="0"/>
                        </a:spcBef>
                        <a:spcAft>
                          <a:spcPct val="0"/>
                        </a:spcAft>
                        <a:buClrTx/>
                        <a:buSzTx/>
                        <a:buFontTx/>
                        <a:buNone/>
                        <a:tabLst/>
                      </a:pPr>
                      <a:endPar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endParaRP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Incremento (decremento) delle disponibilità liquide</a:t>
                      </a:r>
                    </a:p>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CCFF"/>
                          </a:solidFill>
                          <a:effectLst/>
                          <a:latin typeface="Century Gothic" panose="020B0502020202020204" pitchFamily="34" charset="0"/>
                          <a:cs typeface="Times New Roman" pitchFamily="18" charset="0"/>
                        </a:rPr>
                        <a:t>(A+B+C)</a:t>
                      </a: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511175">
                <a:tc>
                  <a:txBody>
                    <a:bodyPr/>
                    <a:lstStyle/>
                    <a:p>
                      <a:pPr marL="0" marR="0" lvl="0" indent="0" algn="l" defTabSz="457200" rtl="0" eaLnBrk="1" fontAlgn="ctr" latinLnBrk="0" hangingPunct="1">
                        <a:lnSpc>
                          <a:spcPct val="100000"/>
                        </a:lnSpc>
                        <a:spcBef>
                          <a:spcPct val="0"/>
                        </a:spcBef>
                        <a:spcAft>
                          <a:spcPct val="0"/>
                        </a:spcAft>
                        <a:buClrTx/>
                        <a:buSzTx/>
                        <a:buFontTx/>
                        <a:buNone/>
                        <a:tabLst/>
                      </a:pPr>
                      <a:endPar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endParaRP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tc>
                  <a:txBody>
                    <a:bodyPr/>
                    <a:lstStyle/>
                    <a:p>
                      <a:pPr marL="0" marR="0" lvl="0" indent="0" algn="l" defTabSz="457200" rtl="0" eaLnBrk="1" fontAlgn="ctr" latinLnBrk="0" hangingPunct="1">
                        <a:lnSpc>
                          <a:spcPct val="100000"/>
                        </a:lnSpc>
                        <a:spcBef>
                          <a:spcPct val="0"/>
                        </a:spcBef>
                        <a:spcAft>
                          <a:spcPct val="0"/>
                        </a:spcAft>
                        <a:buClrTx/>
                        <a:buSzTx/>
                        <a:buFontTx/>
                        <a:buNone/>
                        <a:tabLst/>
                      </a:pPr>
                      <a:r>
                        <a:rPr kumimoji="0" lang="it-IT" sz="1800" b="1" i="0" u="none" strike="noStrike" cap="none" normalizeH="0" baseline="0" dirty="0">
                          <a:ln>
                            <a:noFill/>
                          </a:ln>
                          <a:solidFill>
                            <a:srgbClr val="000000"/>
                          </a:solidFill>
                          <a:effectLst/>
                          <a:latin typeface="Century Gothic" panose="020B0502020202020204" pitchFamily="34" charset="0"/>
                          <a:cs typeface="Times New Roman" pitchFamily="18" charset="0"/>
                        </a:rPr>
                        <a:t>Disponibilità liquide alla fine dell’esercizio</a:t>
                      </a:r>
                      <a:endParaRPr kumimoji="0" lang="it-IT" sz="1800" b="1" i="0" u="none" strike="noStrike" cap="none" normalizeH="0" baseline="0" dirty="0">
                        <a:ln>
                          <a:noFill/>
                        </a:ln>
                        <a:solidFill>
                          <a:srgbClr val="00CCFF"/>
                        </a:solidFill>
                        <a:effectLst/>
                        <a:latin typeface="Century Gothic" panose="020B0502020202020204" pitchFamily="34" charset="0"/>
                        <a:cs typeface="Times New Roman" pitchFamily="18" charset="0"/>
                      </a:endParaRPr>
                    </a:p>
                  </a:txBody>
                  <a:tcPr marL="5567" marR="5567" marT="5567" marB="0"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rgbClr val="F2F2F2"/>
                    </a:solidFill>
                  </a:tcPr>
                </a:tc>
                <a:extLst>
                  <a:ext uri="{0D108BD9-81ED-4DB2-BD59-A6C34878D82A}">
                    <a16:rowId xmlns:a16="http://schemas.microsoft.com/office/drawing/2014/main" val="10005"/>
                  </a:ext>
                </a:extLst>
              </a:tr>
            </a:tbl>
          </a:graphicData>
        </a:graphic>
      </p:graphicFrame>
      <p:sp>
        <p:nvSpPr>
          <p:cNvPr id="8" name="Cornice 7">
            <a:extLst>
              <a:ext uri="{FF2B5EF4-FFF2-40B4-BE49-F238E27FC236}">
                <a16:creationId xmlns:a16="http://schemas.microsoft.com/office/drawing/2014/main" id="{D8E1CDEF-7CB1-0C44-ABB3-204704E32F42}"/>
              </a:ext>
            </a:extLst>
          </p:cNvPr>
          <p:cNvSpPr/>
          <p:nvPr/>
        </p:nvSpPr>
        <p:spPr bwMode="auto">
          <a:xfrm>
            <a:off x="152400" y="1295400"/>
            <a:ext cx="4059238" cy="5229225"/>
          </a:xfrm>
          <a:prstGeom prst="frame">
            <a:avLst>
              <a:gd name="adj1" fmla="val 5614"/>
            </a:avLst>
          </a:prstGeom>
          <a:solidFill>
            <a:srgbClr val="0000FF"/>
          </a:solidFill>
          <a:ln w="9525" cap="flat" cmpd="sng" algn="ctr">
            <a:solidFill>
              <a:schemeClr val="tx1"/>
            </a:solidFill>
            <a:prstDash val="solid"/>
            <a:round/>
            <a:headEnd type="none" w="med" len="med"/>
            <a:tailEnd type="none" w="med" len="med"/>
          </a:ln>
          <a:effectLst/>
        </p:spPr>
        <p:txBody>
          <a:bodyPr/>
          <a:lstStyle/>
          <a:p>
            <a:pPr>
              <a:buFont typeface="Times New Roman" charset="0"/>
              <a:buNone/>
              <a:defRPr/>
            </a:pPr>
            <a:endParaRPr lang="it-IT"/>
          </a:p>
        </p:txBody>
      </p:sp>
      <p:sp>
        <p:nvSpPr>
          <p:cNvPr id="10" name="CasellaDiTesto 15">
            <a:extLst>
              <a:ext uri="{FF2B5EF4-FFF2-40B4-BE49-F238E27FC236}">
                <a16:creationId xmlns:a16="http://schemas.microsoft.com/office/drawing/2014/main" id="{565A066B-B314-4041-9AE6-50B5ADAF72B3}"/>
              </a:ext>
            </a:extLst>
          </p:cNvPr>
          <p:cNvSpPr txBox="1">
            <a:spLocks noChangeArrowheads="1"/>
          </p:cNvSpPr>
          <p:nvPr/>
        </p:nvSpPr>
        <p:spPr bwMode="auto">
          <a:xfrm>
            <a:off x="1381919" y="926068"/>
            <a:ext cx="1600200" cy="369332"/>
          </a:xfrm>
          <a:prstGeom prst="rect">
            <a:avLst/>
          </a:prstGeom>
          <a:solidFill>
            <a:srgbClr val="FFFFCC"/>
          </a:solidFill>
          <a:ln w="9525">
            <a:noFill/>
            <a:miter lim="800000"/>
            <a:headEnd/>
            <a:tailEnd/>
          </a:ln>
        </p:spPr>
        <p:txBody>
          <a:bodyPr>
            <a:spAutoFit/>
          </a:bodyPr>
          <a:lstStyle/>
          <a:p>
            <a:pPr algn="ctr"/>
            <a:r>
              <a:rPr lang="it-IT" b="1" dirty="0">
                <a:solidFill>
                  <a:srgbClr val="000000"/>
                </a:solidFill>
                <a:latin typeface="Century Gothic" panose="020B0502020202020204" pitchFamily="34" charset="0"/>
                <a:cs typeface="Times New Roman" pitchFamily="18" charset="0"/>
              </a:rPr>
              <a:t>Struttura</a:t>
            </a:r>
          </a:p>
        </p:txBody>
      </p:sp>
      <p:sp>
        <p:nvSpPr>
          <p:cNvPr id="2" name="CasellaDiTesto 1">
            <a:extLst>
              <a:ext uri="{FF2B5EF4-FFF2-40B4-BE49-F238E27FC236}">
                <a16:creationId xmlns:a16="http://schemas.microsoft.com/office/drawing/2014/main" id="{B329D5A8-E45D-A444-865B-4850B8D8E156}"/>
              </a:ext>
            </a:extLst>
          </p:cNvPr>
          <p:cNvSpPr txBox="1"/>
          <p:nvPr/>
        </p:nvSpPr>
        <p:spPr>
          <a:xfrm>
            <a:off x="4944376" y="488004"/>
            <a:ext cx="4124528" cy="1246495"/>
          </a:xfrm>
          <a:prstGeom prst="rect">
            <a:avLst/>
          </a:prstGeom>
          <a:noFill/>
        </p:spPr>
        <p:txBody>
          <a:bodyPr wrap="square" rtlCol="0">
            <a:spAutoFit/>
          </a:bodyPr>
          <a:lstStyle/>
          <a:p>
            <a:pPr algn="just">
              <a:lnSpc>
                <a:spcPts val="1480"/>
              </a:lnSpc>
            </a:pPr>
            <a:r>
              <a:rPr lang="it-IT" sz="1400" dirty="0">
                <a:latin typeface="Century Gothic" panose="020B0502020202020204" pitchFamily="34" charset="0"/>
              </a:rPr>
              <a:t>Le </a:t>
            </a:r>
            <a:r>
              <a:rPr lang="it-IT" sz="1400" b="1" dirty="0">
                <a:solidFill>
                  <a:srgbClr val="FF0000"/>
                </a:solidFill>
                <a:latin typeface="Century Gothic" panose="020B0502020202020204" pitchFamily="34" charset="0"/>
              </a:rPr>
              <a:t>disponibilità liquide </a:t>
            </a:r>
            <a:r>
              <a:rPr lang="it-IT" sz="1400" dirty="0">
                <a:latin typeface="Century Gothic" panose="020B0502020202020204" pitchFamily="34" charset="0"/>
              </a:rPr>
              <a:t>sono rappresentate dai depositi bancari e postali, dagli assegni e dal denaro e valori in cassa. Le disponibilità liquide comprendono anche depositi bancari e postali, assegni e denaro e valori in cassa espressi in valuta estera </a:t>
            </a:r>
          </a:p>
        </p:txBody>
      </p:sp>
      <p:cxnSp>
        <p:nvCxnSpPr>
          <p:cNvPr id="5" name="Connettore 2 4">
            <a:extLst>
              <a:ext uri="{FF2B5EF4-FFF2-40B4-BE49-F238E27FC236}">
                <a16:creationId xmlns:a16="http://schemas.microsoft.com/office/drawing/2014/main" id="{4B187AFB-6FEF-984B-A017-FDBE587FE8A5}"/>
              </a:ext>
            </a:extLst>
          </p:cNvPr>
          <p:cNvCxnSpPr/>
          <p:nvPr/>
        </p:nvCxnSpPr>
        <p:spPr>
          <a:xfrm flipH="1">
            <a:off x="3472774" y="1180501"/>
            <a:ext cx="1361873" cy="692498"/>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Connettore 2 12">
            <a:extLst>
              <a:ext uri="{FF2B5EF4-FFF2-40B4-BE49-F238E27FC236}">
                <a16:creationId xmlns:a16="http://schemas.microsoft.com/office/drawing/2014/main" id="{D863DBB1-FA72-6242-89B2-701D7ABB4536}"/>
              </a:ext>
            </a:extLst>
          </p:cNvPr>
          <p:cNvCxnSpPr>
            <a:cxnSpLocks/>
          </p:cNvCxnSpPr>
          <p:nvPr/>
        </p:nvCxnSpPr>
        <p:spPr>
          <a:xfrm flipH="1">
            <a:off x="3375498" y="1180501"/>
            <a:ext cx="1459149" cy="4480997"/>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15" name="CasellaDiTesto 14">
            <a:extLst>
              <a:ext uri="{FF2B5EF4-FFF2-40B4-BE49-F238E27FC236}">
                <a16:creationId xmlns:a16="http://schemas.microsoft.com/office/drawing/2014/main" id="{5D73E6FD-54AC-3644-9159-E6A0B4A9AED2}"/>
              </a:ext>
            </a:extLst>
          </p:cNvPr>
          <p:cNvSpPr txBox="1"/>
          <p:nvPr/>
        </p:nvSpPr>
        <p:spPr>
          <a:xfrm>
            <a:off x="4988815" y="1780485"/>
            <a:ext cx="4124528" cy="1438855"/>
          </a:xfrm>
          <a:prstGeom prst="rect">
            <a:avLst/>
          </a:prstGeom>
          <a:noFill/>
        </p:spPr>
        <p:txBody>
          <a:bodyPr wrap="square" rtlCol="0">
            <a:spAutoFit/>
          </a:bodyPr>
          <a:lstStyle>
            <a:defPPr>
              <a:defRPr lang="it-IT"/>
            </a:defPPr>
            <a:lvl1pPr>
              <a:defRPr sz="1400">
                <a:latin typeface="Century Gothic" panose="020B0502020202020204" pitchFamily="34" charset="0"/>
              </a:defRPr>
            </a:lvl1pPr>
          </a:lstStyle>
          <a:p>
            <a:pPr algn="just">
              <a:lnSpc>
                <a:spcPts val="1480"/>
              </a:lnSpc>
            </a:pPr>
            <a:r>
              <a:rPr lang="it-IT" dirty="0"/>
              <a:t>L’</a:t>
            </a:r>
            <a:r>
              <a:rPr lang="it-IT" b="1" dirty="0">
                <a:solidFill>
                  <a:srgbClr val="FF0000"/>
                </a:solidFill>
              </a:rPr>
              <a:t>attività operativa</a:t>
            </a:r>
            <a:r>
              <a:rPr lang="it-IT" dirty="0"/>
              <a:t> comprende generalmente le operazioni connesse all’acquisizione, produzione e distribuzione di beni e alla fornitura di servizi, anche se riferibili a gestioni accessorie, nonché le altre operazioni non ricomprese nell’attività di investimento e di finanziamento.</a:t>
            </a:r>
          </a:p>
        </p:txBody>
      </p:sp>
      <p:cxnSp>
        <p:nvCxnSpPr>
          <p:cNvPr id="16" name="Connettore 2 15">
            <a:extLst>
              <a:ext uri="{FF2B5EF4-FFF2-40B4-BE49-F238E27FC236}">
                <a16:creationId xmlns:a16="http://schemas.microsoft.com/office/drawing/2014/main" id="{74E8DFC7-576A-9E44-95F2-58FD3E084136}"/>
              </a:ext>
            </a:extLst>
          </p:cNvPr>
          <p:cNvCxnSpPr>
            <a:cxnSpLocks/>
            <a:stCxn id="15" idx="1"/>
          </p:cNvCxnSpPr>
          <p:nvPr/>
        </p:nvCxnSpPr>
        <p:spPr>
          <a:xfrm flipH="1">
            <a:off x="3375498" y="2499913"/>
            <a:ext cx="1613317" cy="116827"/>
          </a:xfrm>
          <a:prstGeom prst="straightConnector1">
            <a:avLst/>
          </a:prstGeom>
          <a:ln w="41275">
            <a:solidFill>
              <a:srgbClr val="C00000"/>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0" name="CasellaDiTesto 19">
            <a:extLst>
              <a:ext uri="{FF2B5EF4-FFF2-40B4-BE49-F238E27FC236}">
                <a16:creationId xmlns:a16="http://schemas.microsoft.com/office/drawing/2014/main" id="{A2CC4CE5-7659-D34B-8864-8E42DC1CEA20}"/>
              </a:ext>
            </a:extLst>
          </p:cNvPr>
          <p:cNvSpPr txBox="1"/>
          <p:nvPr/>
        </p:nvSpPr>
        <p:spPr>
          <a:xfrm>
            <a:off x="4988815" y="3265326"/>
            <a:ext cx="4080089" cy="1054135"/>
          </a:xfrm>
          <a:prstGeom prst="rect">
            <a:avLst/>
          </a:prstGeom>
          <a:noFill/>
        </p:spPr>
        <p:txBody>
          <a:bodyPr wrap="square" rtlCol="0">
            <a:spAutoFit/>
          </a:bodyPr>
          <a:lstStyle>
            <a:defPPr>
              <a:defRPr lang="it-IT"/>
            </a:defPPr>
            <a:lvl1pPr algn="just">
              <a:defRPr sz="1400">
                <a:latin typeface="Century Gothic" panose="020B0502020202020204" pitchFamily="34" charset="0"/>
              </a:defRPr>
            </a:lvl1pPr>
          </a:lstStyle>
          <a:p>
            <a:pPr>
              <a:lnSpc>
                <a:spcPts val="1480"/>
              </a:lnSpc>
            </a:pPr>
            <a:r>
              <a:rPr lang="it-IT" dirty="0"/>
              <a:t>L’</a:t>
            </a:r>
            <a:r>
              <a:rPr lang="it-IT" b="1" dirty="0">
                <a:solidFill>
                  <a:srgbClr val="FF0000"/>
                </a:solidFill>
              </a:rPr>
              <a:t>attività di investimento</a:t>
            </a:r>
            <a:r>
              <a:rPr lang="it-IT" dirty="0"/>
              <a:t> comprende le operazioni di acquisto e di vendita delle immobilizzazioni materiali, immateriali e finanziarie e delle attività finanziarie non immobilizzate.</a:t>
            </a:r>
          </a:p>
        </p:txBody>
      </p:sp>
      <p:sp>
        <p:nvSpPr>
          <p:cNvPr id="22" name="Rettangolo 21">
            <a:extLst>
              <a:ext uri="{FF2B5EF4-FFF2-40B4-BE49-F238E27FC236}">
                <a16:creationId xmlns:a16="http://schemas.microsoft.com/office/drawing/2014/main" id="{FE23FF18-FF8B-D049-9AA0-089F39DC3FAE}"/>
              </a:ext>
            </a:extLst>
          </p:cNvPr>
          <p:cNvSpPr/>
          <p:nvPr/>
        </p:nvSpPr>
        <p:spPr>
          <a:xfrm>
            <a:off x="4992497" y="4365447"/>
            <a:ext cx="4028286" cy="861774"/>
          </a:xfrm>
          <a:prstGeom prst="rect">
            <a:avLst/>
          </a:prstGeom>
          <a:noFill/>
        </p:spPr>
        <p:txBody>
          <a:bodyPr wrap="square" rtlCol="0">
            <a:spAutoFit/>
          </a:bodyPr>
          <a:lstStyle/>
          <a:p>
            <a:pPr algn="just">
              <a:lnSpc>
                <a:spcPts val="1480"/>
              </a:lnSpc>
            </a:pPr>
            <a:r>
              <a:rPr lang="it-IT" sz="1400" dirty="0">
                <a:latin typeface="Century Gothic" panose="020B0502020202020204" pitchFamily="34" charset="0"/>
              </a:rPr>
              <a:t>L’</a:t>
            </a:r>
            <a:r>
              <a:rPr lang="it-IT" sz="1400" b="1" dirty="0">
                <a:solidFill>
                  <a:srgbClr val="FF0000"/>
                </a:solidFill>
                <a:latin typeface="Century Gothic" panose="020B0502020202020204" pitchFamily="34" charset="0"/>
              </a:rPr>
              <a:t>attività di finanziamento</a:t>
            </a:r>
            <a:r>
              <a:rPr lang="it-IT" sz="1400" dirty="0">
                <a:latin typeface="Century Gothic" panose="020B0502020202020204" pitchFamily="34" charset="0"/>
              </a:rPr>
              <a:t> comprende le operazioni di ottenimento e di restituzione delle disponibilità liquide sotto forma di capitale di rischio o di capitale di debito.</a:t>
            </a:r>
          </a:p>
        </p:txBody>
      </p:sp>
      <p:cxnSp>
        <p:nvCxnSpPr>
          <p:cNvPr id="23" name="Connettore 2 22">
            <a:extLst>
              <a:ext uri="{FF2B5EF4-FFF2-40B4-BE49-F238E27FC236}">
                <a16:creationId xmlns:a16="http://schemas.microsoft.com/office/drawing/2014/main" id="{4E19DA3A-7139-F449-9A3E-EB68814CBBA7}"/>
              </a:ext>
            </a:extLst>
          </p:cNvPr>
          <p:cNvCxnSpPr>
            <a:cxnSpLocks/>
            <a:stCxn id="20" idx="1"/>
          </p:cNvCxnSpPr>
          <p:nvPr/>
        </p:nvCxnSpPr>
        <p:spPr>
          <a:xfrm flipH="1" flipV="1">
            <a:off x="3472775" y="3382154"/>
            <a:ext cx="1516040" cy="410240"/>
          </a:xfrm>
          <a:prstGeom prst="straightConnector1">
            <a:avLst/>
          </a:prstGeom>
          <a:ln w="41275">
            <a:solidFill>
              <a:srgbClr val="C00000"/>
            </a:solidFill>
            <a:prstDash val="sysDot"/>
            <a:tailEnd type="triangle"/>
          </a:ln>
        </p:spPr>
        <p:style>
          <a:lnRef idx="1">
            <a:schemeClr val="accent1"/>
          </a:lnRef>
          <a:fillRef idx="0">
            <a:schemeClr val="accent1"/>
          </a:fillRef>
          <a:effectRef idx="0">
            <a:schemeClr val="accent1"/>
          </a:effectRef>
          <a:fontRef idx="minor">
            <a:schemeClr val="tx1"/>
          </a:fontRef>
        </p:style>
      </p:cxnSp>
      <p:cxnSp>
        <p:nvCxnSpPr>
          <p:cNvPr id="27" name="Connettore 2 26">
            <a:extLst>
              <a:ext uri="{FF2B5EF4-FFF2-40B4-BE49-F238E27FC236}">
                <a16:creationId xmlns:a16="http://schemas.microsoft.com/office/drawing/2014/main" id="{6946BA79-CFBA-DE4C-B512-E995BCAA6E11}"/>
              </a:ext>
            </a:extLst>
          </p:cNvPr>
          <p:cNvCxnSpPr>
            <a:cxnSpLocks/>
            <a:stCxn id="22" idx="1"/>
          </p:cNvCxnSpPr>
          <p:nvPr/>
        </p:nvCxnSpPr>
        <p:spPr>
          <a:xfrm flipH="1" flipV="1">
            <a:off x="3512179" y="4251392"/>
            <a:ext cx="1480318" cy="544942"/>
          </a:xfrm>
          <a:prstGeom prst="straightConnector1">
            <a:avLst/>
          </a:prstGeom>
          <a:ln w="41275">
            <a:solidFill>
              <a:srgbClr val="C00000"/>
            </a:solidFill>
            <a:prstDash val="lgDashDotDot"/>
            <a:tailEnd type="triangle"/>
          </a:ln>
        </p:spPr>
        <p:style>
          <a:lnRef idx="1">
            <a:schemeClr val="accent1"/>
          </a:lnRef>
          <a:fillRef idx="0">
            <a:schemeClr val="accent1"/>
          </a:fillRef>
          <a:effectRef idx="0">
            <a:schemeClr val="accent1"/>
          </a:effectRef>
          <a:fontRef idx="minor">
            <a:schemeClr val="tx1"/>
          </a:fontRef>
        </p:style>
      </p:cxnSp>
      <p:sp>
        <p:nvSpPr>
          <p:cNvPr id="17" name="CasellaDiTesto 16">
            <a:extLst>
              <a:ext uri="{FF2B5EF4-FFF2-40B4-BE49-F238E27FC236}">
                <a16:creationId xmlns:a16="http://schemas.microsoft.com/office/drawing/2014/main" id="{612472BA-4B42-4547-BCAF-B9AF7BEB1D84}"/>
              </a:ext>
            </a:extLst>
          </p:cNvPr>
          <p:cNvSpPr txBox="1"/>
          <p:nvPr/>
        </p:nvSpPr>
        <p:spPr>
          <a:xfrm>
            <a:off x="-29194" y="601848"/>
            <a:ext cx="920458" cy="477054"/>
          </a:xfrm>
          <a:prstGeom prst="rect">
            <a:avLst/>
          </a:prstGeom>
          <a:noFill/>
        </p:spPr>
        <p:txBody>
          <a:bodyPr wrap="square" rtlCol="0">
            <a:spAutoFit/>
          </a:bodyPr>
          <a:lstStyle/>
          <a:p>
            <a:pPr algn="just">
              <a:lnSpc>
                <a:spcPts val="1480"/>
              </a:lnSpc>
            </a:pPr>
            <a:r>
              <a:rPr lang="it-IT" sz="1400" dirty="0">
                <a:latin typeface="Century Gothic" panose="020B0502020202020204" pitchFamily="34" charset="0"/>
              </a:rPr>
              <a:t>Metodo diretto</a:t>
            </a:r>
          </a:p>
        </p:txBody>
      </p:sp>
      <p:cxnSp>
        <p:nvCxnSpPr>
          <p:cNvPr id="11" name="Connettore 2 10">
            <a:extLst>
              <a:ext uri="{FF2B5EF4-FFF2-40B4-BE49-F238E27FC236}">
                <a16:creationId xmlns:a16="http://schemas.microsoft.com/office/drawing/2014/main" id="{906E5451-C0CF-8343-9831-317FC413F241}"/>
              </a:ext>
            </a:extLst>
          </p:cNvPr>
          <p:cNvCxnSpPr>
            <a:cxnSpLocks/>
          </p:cNvCxnSpPr>
          <p:nvPr/>
        </p:nvCxnSpPr>
        <p:spPr>
          <a:xfrm flipH="1" flipV="1">
            <a:off x="490194" y="1037803"/>
            <a:ext cx="19478" cy="1339324"/>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4" name="CasellaDiTesto 23">
            <a:extLst>
              <a:ext uri="{FF2B5EF4-FFF2-40B4-BE49-F238E27FC236}">
                <a16:creationId xmlns:a16="http://schemas.microsoft.com/office/drawing/2014/main" id="{E856318E-0544-1349-A486-71446E20CA06}"/>
              </a:ext>
            </a:extLst>
          </p:cNvPr>
          <p:cNvSpPr txBox="1"/>
          <p:nvPr/>
        </p:nvSpPr>
        <p:spPr>
          <a:xfrm>
            <a:off x="801332" y="463693"/>
            <a:ext cx="920458" cy="477054"/>
          </a:xfrm>
          <a:prstGeom prst="rect">
            <a:avLst/>
          </a:prstGeom>
          <a:noFill/>
        </p:spPr>
        <p:txBody>
          <a:bodyPr wrap="square" rtlCol="0">
            <a:spAutoFit/>
          </a:bodyPr>
          <a:lstStyle/>
          <a:p>
            <a:pPr algn="just">
              <a:lnSpc>
                <a:spcPts val="1480"/>
              </a:lnSpc>
            </a:pPr>
            <a:r>
              <a:rPr lang="it-IT" sz="1400" dirty="0">
                <a:latin typeface="Century Gothic" panose="020B0502020202020204" pitchFamily="34" charset="0"/>
              </a:rPr>
              <a:t>Metodo indiretto</a:t>
            </a:r>
          </a:p>
        </p:txBody>
      </p:sp>
      <p:cxnSp>
        <p:nvCxnSpPr>
          <p:cNvPr id="25" name="Connettore 2 24">
            <a:extLst>
              <a:ext uri="{FF2B5EF4-FFF2-40B4-BE49-F238E27FC236}">
                <a16:creationId xmlns:a16="http://schemas.microsoft.com/office/drawing/2014/main" id="{8B8FC9EC-9493-B949-8439-EA375BA9021C}"/>
              </a:ext>
            </a:extLst>
          </p:cNvPr>
          <p:cNvCxnSpPr>
            <a:cxnSpLocks/>
          </p:cNvCxnSpPr>
          <p:nvPr/>
        </p:nvCxnSpPr>
        <p:spPr>
          <a:xfrm flipV="1">
            <a:off x="570342" y="840375"/>
            <a:ext cx="390428" cy="1659538"/>
          </a:xfrm>
          <a:prstGeom prst="straightConnector1">
            <a:avLst/>
          </a:prstGeom>
          <a:ln w="41275">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699283"/>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Elaborazione 30">
            <a:extLst>
              <a:ext uri="{FF2B5EF4-FFF2-40B4-BE49-F238E27FC236}">
                <a16:creationId xmlns:a16="http://schemas.microsoft.com/office/drawing/2014/main" id="{E93F7973-A614-4FFE-A77C-F9344839196F}"/>
              </a:ext>
            </a:extLst>
          </p:cNvPr>
          <p:cNvSpPr/>
          <p:nvPr/>
        </p:nvSpPr>
        <p:spPr>
          <a:xfrm>
            <a:off x="57806" y="4552226"/>
            <a:ext cx="8957957" cy="2203681"/>
          </a:xfrm>
          <a:prstGeom prst="flowChartProcess">
            <a:avLst/>
          </a:prstGeom>
          <a:solidFill>
            <a:schemeClr val="bg1"/>
          </a:solidFill>
          <a:ln w="2857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1" name="Elaborazione 10">
            <a:extLst>
              <a:ext uri="{FF2B5EF4-FFF2-40B4-BE49-F238E27FC236}">
                <a16:creationId xmlns:a16="http://schemas.microsoft.com/office/drawing/2014/main" id="{2BE4AF08-A36E-4CC2-B754-68C270535C6C}"/>
              </a:ext>
            </a:extLst>
          </p:cNvPr>
          <p:cNvSpPr/>
          <p:nvPr/>
        </p:nvSpPr>
        <p:spPr>
          <a:xfrm>
            <a:off x="57806" y="3457794"/>
            <a:ext cx="8957957" cy="877567"/>
          </a:xfrm>
          <a:prstGeom prst="flowChartProcess">
            <a:avLst/>
          </a:prstGeom>
          <a:solidFill>
            <a:schemeClr val="bg1"/>
          </a:solidFill>
          <a:ln w="28575">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8" name="Rettangolo 7">
            <a:extLst>
              <a:ext uri="{FF2B5EF4-FFF2-40B4-BE49-F238E27FC236}">
                <a16:creationId xmlns:a16="http://schemas.microsoft.com/office/drawing/2014/main" id="{A068F6DD-2B24-4A41-8E81-D0ED0FF9E82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A) L’ATTIVITA’ OPERATIVA</a:t>
            </a:r>
            <a:endParaRPr lang="it-IT" b="1" dirty="0">
              <a:solidFill>
                <a:srgbClr val="002060"/>
              </a:solidFill>
              <a:latin typeface="Century Gothic" panose="020B0502020202020204" pitchFamily="34" charset="0"/>
            </a:endParaRPr>
          </a:p>
        </p:txBody>
      </p:sp>
      <p:sp>
        <p:nvSpPr>
          <p:cNvPr id="12" name="CasellaDiTesto 11">
            <a:extLst>
              <a:ext uri="{FF2B5EF4-FFF2-40B4-BE49-F238E27FC236}">
                <a16:creationId xmlns:a16="http://schemas.microsoft.com/office/drawing/2014/main" id="{8722CE05-1B12-4DF3-8547-CFDC98A9C1CA}"/>
              </a:ext>
            </a:extLst>
          </p:cNvPr>
          <p:cNvSpPr txBox="1"/>
          <p:nvPr/>
        </p:nvSpPr>
        <p:spPr>
          <a:xfrm>
            <a:off x="0" y="368633"/>
            <a:ext cx="5776150" cy="1815882"/>
          </a:xfrm>
          <a:prstGeom prst="rect">
            <a:avLst/>
          </a:prstGeom>
          <a:noFill/>
        </p:spPr>
        <p:txBody>
          <a:bodyPr wrap="square" rtlCol="0">
            <a:spAutoFit/>
          </a:bodyPr>
          <a:lstStyle/>
          <a:p>
            <a:pPr algn="just"/>
            <a:endParaRPr lang="it-IT" sz="1600" b="1" i="1" u="sng" dirty="0">
              <a:solidFill>
                <a:schemeClr val="tx1">
                  <a:lumMod val="75000"/>
                  <a:lumOff val="25000"/>
                </a:schemeClr>
              </a:solidFill>
              <a:latin typeface="Century Gothic" panose="020B0502020202020204" pitchFamily="34" charset="0"/>
            </a:endParaRPr>
          </a:p>
          <a:p>
            <a:pPr marL="285750" indent="-285750" algn="just">
              <a:buFont typeface="Arial" panose="020B0604020202020204" pitchFamily="34" charset="0"/>
              <a:buChar char="•"/>
            </a:pPr>
            <a:r>
              <a:rPr lang="it-IT" sz="1600" b="1" dirty="0">
                <a:latin typeface="Century Gothic" panose="020B0502020202020204" pitchFamily="34" charset="0"/>
              </a:rPr>
              <a:t>L’attività operativa copre un ruolo assolutamente centrale.</a:t>
            </a:r>
          </a:p>
          <a:p>
            <a:pPr algn="just"/>
            <a:endParaRPr lang="it-IT" sz="1600" b="1" dirty="0">
              <a:latin typeface="Century Gothic" panose="020B0502020202020204" pitchFamily="34" charset="0"/>
            </a:endParaRPr>
          </a:p>
          <a:p>
            <a:pPr marL="285750" indent="-285750" algn="just">
              <a:buFont typeface="Arial" panose="020B0604020202020204" pitchFamily="34" charset="0"/>
              <a:buChar char="•"/>
            </a:pPr>
            <a:r>
              <a:rPr lang="it-IT" sz="1600" b="1" dirty="0">
                <a:solidFill>
                  <a:schemeClr val="tx1">
                    <a:lumMod val="75000"/>
                    <a:lumOff val="25000"/>
                  </a:schemeClr>
                </a:solidFill>
                <a:latin typeface="Century Gothic" panose="020B0502020202020204" pitchFamily="34" charset="0"/>
              </a:rPr>
              <a:t>In questa area si registrano le quotidiane attività di acquisto dei fattori di consumo, la cui trasformazione produce entrate ed uscite</a:t>
            </a:r>
          </a:p>
        </p:txBody>
      </p:sp>
      <p:sp>
        <p:nvSpPr>
          <p:cNvPr id="6" name="Freccia in su 5">
            <a:extLst>
              <a:ext uri="{FF2B5EF4-FFF2-40B4-BE49-F238E27FC236}">
                <a16:creationId xmlns:a16="http://schemas.microsoft.com/office/drawing/2014/main" id="{223DFFA3-2E65-442E-B16E-32087B30C79A}"/>
              </a:ext>
            </a:extLst>
          </p:cNvPr>
          <p:cNvSpPr/>
          <p:nvPr/>
        </p:nvSpPr>
        <p:spPr>
          <a:xfrm rot="4003336">
            <a:off x="5908287" y="688287"/>
            <a:ext cx="420903" cy="663366"/>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9" name="Connettore 8">
            <a:extLst>
              <a:ext uri="{FF2B5EF4-FFF2-40B4-BE49-F238E27FC236}">
                <a16:creationId xmlns:a16="http://schemas.microsoft.com/office/drawing/2014/main" id="{D3696C4D-29A5-49F7-8779-D7C2CDB4CE6C}"/>
              </a:ext>
            </a:extLst>
          </p:cNvPr>
          <p:cNvSpPr/>
          <p:nvPr/>
        </p:nvSpPr>
        <p:spPr>
          <a:xfrm>
            <a:off x="6461638" y="398092"/>
            <a:ext cx="2663247" cy="951121"/>
          </a:xfrm>
          <a:prstGeom prst="flowChartConnector">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a:solidFill>
                  <a:schemeClr val="tx1"/>
                </a:solidFill>
              </a:rPr>
              <a:t>Genera la </a:t>
            </a:r>
            <a:r>
              <a:rPr lang="en-US" sz="1600" b="1" dirty="0" err="1">
                <a:solidFill>
                  <a:schemeClr val="tx1"/>
                </a:solidFill>
              </a:rPr>
              <a:t>liquidità</a:t>
            </a:r>
            <a:r>
              <a:rPr lang="en-US" sz="1600" b="1" dirty="0">
                <a:solidFill>
                  <a:schemeClr val="tx1"/>
                </a:solidFill>
              </a:rPr>
              <a:t> </a:t>
            </a:r>
            <a:r>
              <a:rPr lang="en-US" sz="1600" b="1" dirty="0" err="1">
                <a:solidFill>
                  <a:schemeClr val="tx1"/>
                </a:solidFill>
              </a:rPr>
              <a:t>necessaria</a:t>
            </a:r>
            <a:r>
              <a:rPr lang="en-US" sz="1600" b="1" dirty="0">
                <a:solidFill>
                  <a:schemeClr val="tx1"/>
                </a:solidFill>
              </a:rPr>
              <a:t> per la </a:t>
            </a:r>
            <a:r>
              <a:rPr lang="en-US" sz="1600" b="1" dirty="0" err="1">
                <a:solidFill>
                  <a:schemeClr val="tx1"/>
                </a:solidFill>
              </a:rPr>
              <a:t>gestione</a:t>
            </a:r>
            <a:r>
              <a:rPr lang="en-US" sz="1600" b="1" dirty="0">
                <a:solidFill>
                  <a:schemeClr val="tx1"/>
                </a:solidFill>
              </a:rPr>
              <a:t> </a:t>
            </a:r>
            <a:r>
              <a:rPr lang="en-US" sz="1600" b="1" dirty="0" err="1">
                <a:solidFill>
                  <a:schemeClr val="tx1"/>
                </a:solidFill>
              </a:rPr>
              <a:t>futura</a:t>
            </a:r>
            <a:endParaRPr lang="it-IT" sz="1600" b="1" dirty="0">
              <a:solidFill>
                <a:schemeClr val="tx1"/>
              </a:solidFill>
            </a:endParaRPr>
          </a:p>
        </p:txBody>
      </p:sp>
      <p:sp>
        <p:nvSpPr>
          <p:cNvPr id="18" name="Connettore 17">
            <a:extLst>
              <a:ext uri="{FF2B5EF4-FFF2-40B4-BE49-F238E27FC236}">
                <a16:creationId xmlns:a16="http://schemas.microsoft.com/office/drawing/2014/main" id="{0F06A017-703F-48B9-B295-A83C16BD977C}"/>
              </a:ext>
            </a:extLst>
          </p:cNvPr>
          <p:cNvSpPr/>
          <p:nvPr/>
        </p:nvSpPr>
        <p:spPr>
          <a:xfrm>
            <a:off x="6480749" y="1349213"/>
            <a:ext cx="2663248" cy="993782"/>
          </a:xfrm>
          <a:prstGeom prst="flowChartConnector">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dirty="0" err="1">
                <a:solidFill>
                  <a:schemeClr val="tx1"/>
                </a:solidFill>
              </a:rPr>
              <a:t>Rappresenta</a:t>
            </a:r>
            <a:r>
              <a:rPr lang="en-US" sz="1600" b="1" dirty="0">
                <a:solidFill>
                  <a:schemeClr val="tx1"/>
                </a:solidFill>
              </a:rPr>
              <a:t> una </a:t>
            </a:r>
            <a:r>
              <a:rPr lang="en-US" sz="1600" b="1" dirty="0" err="1">
                <a:solidFill>
                  <a:schemeClr val="tx1"/>
                </a:solidFill>
              </a:rPr>
              <a:t>fonte</a:t>
            </a:r>
            <a:r>
              <a:rPr lang="en-US" sz="1600" b="1" dirty="0">
                <a:solidFill>
                  <a:schemeClr val="tx1"/>
                </a:solidFill>
              </a:rPr>
              <a:t> di </a:t>
            </a:r>
            <a:r>
              <a:rPr lang="en-US" sz="1600" b="1" dirty="0" err="1">
                <a:solidFill>
                  <a:schemeClr val="tx1"/>
                </a:solidFill>
              </a:rPr>
              <a:t>finanziamento</a:t>
            </a:r>
            <a:r>
              <a:rPr lang="en-US" sz="1600" b="1" dirty="0">
                <a:solidFill>
                  <a:schemeClr val="tx1"/>
                </a:solidFill>
              </a:rPr>
              <a:t> </a:t>
            </a:r>
            <a:r>
              <a:rPr lang="en-US" sz="1600" b="1" dirty="0" err="1">
                <a:solidFill>
                  <a:schemeClr val="tx1"/>
                </a:solidFill>
              </a:rPr>
              <a:t>dell’impresa</a:t>
            </a:r>
            <a:endParaRPr lang="it-IT" sz="1600" b="1" dirty="0">
              <a:solidFill>
                <a:schemeClr val="tx1"/>
              </a:solidFill>
            </a:endParaRPr>
          </a:p>
        </p:txBody>
      </p:sp>
      <p:sp>
        <p:nvSpPr>
          <p:cNvPr id="19" name="Freccia in su 18">
            <a:extLst>
              <a:ext uri="{FF2B5EF4-FFF2-40B4-BE49-F238E27FC236}">
                <a16:creationId xmlns:a16="http://schemas.microsoft.com/office/drawing/2014/main" id="{08E72E72-8B84-4CBE-BC2C-085B2D98E695}"/>
              </a:ext>
            </a:extLst>
          </p:cNvPr>
          <p:cNvSpPr/>
          <p:nvPr/>
        </p:nvSpPr>
        <p:spPr>
          <a:xfrm rot="6466748">
            <a:off x="5917998" y="1187600"/>
            <a:ext cx="420903" cy="663366"/>
          </a:xfrm>
          <a:prstGeom prst="up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20" name="CasellaDiTesto 19">
            <a:extLst>
              <a:ext uri="{FF2B5EF4-FFF2-40B4-BE49-F238E27FC236}">
                <a16:creationId xmlns:a16="http://schemas.microsoft.com/office/drawing/2014/main" id="{F37FC26A-4C77-4206-8455-E6F64A782434}"/>
              </a:ext>
            </a:extLst>
          </p:cNvPr>
          <p:cNvSpPr txBox="1"/>
          <p:nvPr/>
        </p:nvSpPr>
        <p:spPr>
          <a:xfrm>
            <a:off x="57807" y="2359502"/>
            <a:ext cx="8507388" cy="1477328"/>
          </a:xfrm>
          <a:prstGeom prst="rect">
            <a:avLst/>
          </a:prstGeom>
          <a:noFill/>
        </p:spPr>
        <p:txBody>
          <a:bodyPr wrap="square" rtlCol="0">
            <a:spAutoFit/>
          </a:bodyPr>
          <a:lstStyle/>
          <a:p>
            <a:pPr algn="just"/>
            <a:endParaRPr lang="it-IT" b="1" i="1" u="sng" dirty="0">
              <a:solidFill>
                <a:srgbClr val="00B0F0"/>
              </a:solidFill>
              <a:latin typeface="Century Gothic" panose="020B0502020202020204" pitchFamily="34" charset="0"/>
            </a:endParaRPr>
          </a:p>
          <a:p>
            <a:pPr algn="just"/>
            <a:r>
              <a:rPr lang="it-IT" b="1" u="sng" dirty="0">
                <a:solidFill>
                  <a:srgbClr val="00B0F0"/>
                </a:solidFill>
                <a:latin typeface="Century Gothic" panose="020B0502020202020204" pitchFamily="34" charset="0"/>
              </a:rPr>
              <a:t>I flussi finanziari prodotti dalla gestione operativa possono essere calcolati con due distinte metodologie: </a:t>
            </a:r>
          </a:p>
          <a:p>
            <a:pPr algn="ctr"/>
            <a:endParaRPr lang="it-IT" b="1" u="sng" dirty="0">
              <a:solidFill>
                <a:srgbClr val="00B0F0"/>
              </a:solidFill>
              <a:latin typeface="Century Gothic" panose="020B0502020202020204" pitchFamily="34" charset="0"/>
            </a:endParaRPr>
          </a:p>
          <a:p>
            <a:pPr algn="ctr"/>
            <a:r>
              <a:rPr lang="it-IT" b="1" u="sng" dirty="0">
                <a:solidFill>
                  <a:srgbClr val="00B0F0"/>
                </a:solidFill>
                <a:latin typeface="Century Gothic" panose="020B0502020202020204" pitchFamily="34" charset="0"/>
              </a:rPr>
              <a:t> </a:t>
            </a:r>
          </a:p>
        </p:txBody>
      </p:sp>
      <p:sp>
        <p:nvSpPr>
          <p:cNvPr id="21" name="Text Box 8">
            <a:extLst>
              <a:ext uri="{FF2B5EF4-FFF2-40B4-BE49-F238E27FC236}">
                <a16:creationId xmlns:a16="http://schemas.microsoft.com/office/drawing/2014/main" id="{5932A896-234C-4097-B752-CAA8EAB0B482}"/>
              </a:ext>
            </a:extLst>
          </p:cNvPr>
          <p:cNvSpPr txBox="1">
            <a:spLocks noChangeArrowheads="1"/>
          </p:cNvSpPr>
          <p:nvPr/>
        </p:nvSpPr>
        <p:spPr bwMode="auto">
          <a:xfrm>
            <a:off x="179551" y="3587008"/>
            <a:ext cx="3149576" cy="369316"/>
          </a:xfrm>
          <a:prstGeom prst="rect">
            <a:avLst/>
          </a:prstGeom>
          <a:noFill/>
          <a:ln w="381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wrap="square" lIns="91424" tIns="45712" rIns="91424" bIns="45712">
            <a:spAutoFit/>
          </a:bodyPr>
          <a:lstStyle/>
          <a:p>
            <a:pPr algn="ctr" hangingPunct="1">
              <a:lnSpc>
                <a:spcPct val="100000"/>
              </a:lnSpc>
              <a:spcBef>
                <a:spcPct val="50000"/>
              </a:spcBef>
              <a:buClrTx/>
              <a:buSzTx/>
              <a:buFontTx/>
              <a:buNone/>
            </a:pPr>
            <a:r>
              <a:rPr lang="it-IT" altLang="it-IT" b="1" u="sng" dirty="0">
                <a:solidFill>
                  <a:schemeClr val="tx1">
                    <a:lumMod val="65000"/>
                    <a:lumOff val="35000"/>
                  </a:schemeClr>
                </a:solidFill>
                <a:latin typeface="Century Gothic" panose="020B0502020202020204" pitchFamily="34" charset="0"/>
                <a:cs typeface="Arial" panose="020B0604020202020204" pitchFamily="34" charset="0"/>
              </a:rPr>
              <a:t>1) METODO DIRETTO</a:t>
            </a:r>
            <a:endParaRPr lang="it-IT" altLang="it-IT" b="1" u="sng" dirty="0">
              <a:solidFill>
                <a:srgbClr val="00B0F0"/>
              </a:solidFill>
              <a:latin typeface="Century Gothic" panose="020B0502020202020204" pitchFamily="34" charset="0"/>
              <a:cs typeface="Arial" panose="020B0604020202020204" pitchFamily="34" charset="0"/>
            </a:endParaRPr>
          </a:p>
        </p:txBody>
      </p:sp>
      <p:sp>
        <p:nvSpPr>
          <p:cNvPr id="26" name="Text Box 8">
            <a:extLst>
              <a:ext uri="{FF2B5EF4-FFF2-40B4-BE49-F238E27FC236}">
                <a16:creationId xmlns:a16="http://schemas.microsoft.com/office/drawing/2014/main" id="{8B61E1F6-1BA7-410B-B0AE-BFDDE7BF4E87}"/>
              </a:ext>
            </a:extLst>
          </p:cNvPr>
          <p:cNvSpPr txBox="1">
            <a:spLocks noChangeArrowheads="1"/>
          </p:cNvSpPr>
          <p:nvPr/>
        </p:nvSpPr>
        <p:spPr bwMode="auto">
          <a:xfrm>
            <a:off x="217304" y="4698409"/>
            <a:ext cx="3111823" cy="369316"/>
          </a:xfrm>
          <a:prstGeom prst="rect">
            <a:avLst/>
          </a:prstGeom>
          <a:solidFill>
            <a:schemeClr val="bg1"/>
          </a:solidFill>
          <a:ln w="38100">
            <a:solidFill>
              <a:schemeClr val="bg1"/>
            </a:solidFill>
            <a:miter lim="800000"/>
            <a:headEnd/>
            <a:tailEnd/>
          </a:ln>
        </p:spPr>
        <p:txBody>
          <a:bodyPr wrap="square" lIns="91424" tIns="45712" rIns="91424" bIns="45712">
            <a:spAutoFit/>
          </a:bodyPr>
          <a:lstStyle/>
          <a:p>
            <a:pPr algn="ctr" hangingPunct="1">
              <a:lnSpc>
                <a:spcPct val="100000"/>
              </a:lnSpc>
              <a:spcBef>
                <a:spcPct val="50000"/>
              </a:spcBef>
              <a:buClrTx/>
              <a:buSzTx/>
              <a:buFontTx/>
              <a:buNone/>
            </a:pPr>
            <a:r>
              <a:rPr lang="it-IT" altLang="it-IT" b="1" u="sng" dirty="0">
                <a:solidFill>
                  <a:schemeClr val="tx1">
                    <a:lumMod val="65000"/>
                    <a:lumOff val="35000"/>
                  </a:schemeClr>
                </a:solidFill>
                <a:latin typeface="Century Gothic" panose="020B0502020202020204" pitchFamily="34" charset="0"/>
                <a:cs typeface="Arial" panose="020B0604020202020204" pitchFamily="34" charset="0"/>
              </a:rPr>
              <a:t>2) METODO INDIRETTO</a:t>
            </a:r>
            <a:endParaRPr lang="it-IT" altLang="it-IT" b="1" u="sng" dirty="0">
              <a:solidFill>
                <a:srgbClr val="00B0F0"/>
              </a:solidFill>
              <a:latin typeface="Century Gothic" panose="020B0502020202020204" pitchFamily="34" charset="0"/>
              <a:cs typeface="Arial" panose="020B0604020202020204" pitchFamily="34" charset="0"/>
            </a:endParaRPr>
          </a:p>
        </p:txBody>
      </p:sp>
      <p:sp>
        <p:nvSpPr>
          <p:cNvPr id="27" name="CasellaDiTesto 26">
            <a:extLst>
              <a:ext uri="{FF2B5EF4-FFF2-40B4-BE49-F238E27FC236}">
                <a16:creationId xmlns:a16="http://schemas.microsoft.com/office/drawing/2014/main" id="{4B4F80D2-D3D5-4D59-9681-A28B5720373B}"/>
              </a:ext>
            </a:extLst>
          </p:cNvPr>
          <p:cNvSpPr txBox="1"/>
          <p:nvPr/>
        </p:nvSpPr>
        <p:spPr>
          <a:xfrm>
            <a:off x="3450871" y="3275102"/>
            <a:ext cx="5014494" cy="830997"/>
          </a:xfrm>
          <a:prstGeom prst="rect">
            <a:avLst/>
          </a:prstGeom>
          <a:noFill/>
        </p:spPr>
        <p:txBody>
          <a:bodyPr wrap="square" rtlCol="0">
            <a:spAutoFit/>
          </a:bodyPr>
          <a:lstStyle/>
          <a:p>
            <a:endParaRPr lang="it-IT" sz="1600" b="1" i="1" u="sng" dirty="0">
              <a:solidFill>
                <a:schemeClr val="tx1">
                  <a:lumMod val="75000"/>
                  <a:lumOff val="25000"/>
                </a:schemeClr>
              </a:solidFill>
              <a:latin typeface="Century Gothic" panose="020B0502020202020204" pitchFamily="34" charset="0"/>
            </a:endParaRPr>
          </a:p>
          <a:p>
            <a:r>
              <a:rPr lang="it-IT" sz="1600" b="1" dirty="0">
                <a:latin typeface="Century Gothic" panose="020B0502020202020204" pitchFamily="34" charset="0"/>
              </a:rPr>
              <a:t>Vengono esposti i flussi finanziari sia positivi che negativi lordi generati dall’attività operativa</a:t>
            </a:r>
            <a:endParaRPr lang="it-IT" sz="1600" b="1" dirty="0">
              <a:solidFill>
                <a:schemeClr val="tx1">
                  <a:lumMod val="75000"/>
                  <a:lumOff val="25000"/>
                </a:schemeClr>
              </a:solidFill>
              <a:latin typeface="Century Gothic" panose="020B0502020202020204" pitchFamily="34" charset="0"/>
            </a:endParaRPr>
          </a:p>
        </p:txBody>
      </p:sp>
      <p:sp>
        <p:nvSpPr>
          <p:cNvPr id="28" name="CasellaDiTesto 27">
            <a:extLst>
              <a:ext uri="{FF2B5EF4-FFF2-40B4-BE49-F238E27FC236}">
                <a16:creationId xmlns:a16="http://schemas.microsoft.com/office/drawing/2014/main" id="{DA42A9FA-1930-4408-939C-FDFE0F269FCA}"/>
              </a:ext>
            </a:extLst>
          </p:cNvPr>
          <p:cNvSpPr txBox="1"/>
          <p:nvPr/>
        </p:nvSpPr>
        <p:spPr>
          <a:xfrm>
            <a:off x="3439914" y="4375369"/>
            <a:ext cx="5575850" cy="2308324"/>
          </a:xfrm>
          <a:prstGeom prst="rect">
            <a:avLst/>
          </a:prstGeom>
          <a:noFill/>
        </p:spPr>
        <p:txBody>
          <a:bodyPr wrap="square" rtlCol="0">
            <a:spAutoFit/>
          </a:bodyPr>
          <a:lstStyle/>
          <a:p>
            <a:endParaRPr lang="it-IT" sz="1600" i="1" u="sng" dirty="0">
              <a:solidFill>
                <a:schemeClr val="tx1">
                  <a:lumMod val="75000"/>
                  <a:lumOff val="25000"/>
                </a:schemeClr>
              </a:solidFill>
              <a:latin typeface="Century Gothic" panose="020B0502020202020204" pitchFamily="34" charset="0"/>
            </a:endParaRPr>
          </a:p>
          <a:p>
            <a:r>
              <a:rPr lang="it-IT" sz="1600" b="1" dirty="0">
                <a:latin typeface="Century Gothic" panose="020B0502020202020204" pitchFamily="34" charset="0"/>
              </a:rPr>
              <a:t>L’utile o perdita di esercizio subisce </a:t>
            </a:r>
            <a:r>
              <a:rPr lang="it-IT" sz="1600" b="1" u="sng" dirty="0">
                <a:latin typeface="Century Gothic" panose="020B0502020202020204" pitchFamily="34" charset="0"/>
              </a:rPr>
              <a:t>rettifiche</a:t>
            </a:r>
            <a:r>
              <a:rPr lang="it-IT" sz="1600" b="1" dirty="0">
                <a:latin typeface="Century Gothic" panose="020B0502020202020204" pitchFamily="34" charset="0"/>
              </a:rPr>
              <a:t> in funzione di:</a:t>
            </a:r>
          </a:p>
          <a:p>
            <a:endParaRPr lang="it-IT" sz="1600" b="1" dirty="0">
              <a:latin typeface="Century Gothic" panose="020B0502020202020204" pitchFamily="34" charset="0"/>
            </a:endParaRPr>
          </a:p>
          <a:p>
            <a:pPr marL="285750" indent="-285750" algn="just">
              <a:buFont typeface="Arial" panose="020B0604020202020204" pitchFamily="34" charset="0"/>
              <a:buChar char="•"/>
            </a:pPr>
            <a:r>
              <a:rPr lang="it-IT" sz="1600" b="1" dirty="0">
                <a:solidFill>
                  <a:schemeClr val="tx1">
                    <a:lumMod val="75000"/>
                    <a:lumOff val="25000"/>
                  </a:schemeClr>
                </a:solidFill>
                <a:latin typeface="Century Gothic" panose="020B0502020202020204" pitchFamily="34" charset="0"/>
              </a:rPr>
              <a:t>elementi di natura non monetaria (ad es. ammortamenti)</a:t>
            </a:r>
          </a:p>
          <a:p>
            <a:pPr marL="285750" indent="-285750" algn="just">
              <a:buFont typeface="Arial" panose="020B0604020202020204" pitchFamily="34" charset="0"/>
              <a:buChar char="•"/>
            </a:pPr>
            <a:r>
              <a:rPr lang="it-IT" sz="1600" b="1" dirty="0">
                <a:solidFill>
                  <a:schemeClr val="tx1">
                    <a:lumMod val="75000"/>
                    <a:lumOff val="25000"/>
                  </a:schemeClr>
                </a:solidFill>
                <a:latin typeface="Century Gothic" panose="020B0502020202020204" pitchFamily="34" charset="0"/>
              </a:rPr>
              <a:t>variazioni nel CCN</a:t>
            </a:r>
          </a:p>
          <a:p>
            <a:pPr marL="285750" indent="-285750" algn="just">
              <a:buFont typeface="Arial" panose="020B0604020202020204" pitchFamily="34" charset="0"/>
              <a:buChar char="•"/>
            </a:pPr>
            <a:r>
              <a:rPr lang="it-IT" sz="1600" b="1" dirty="0">
                <a:solidFill>
                  <a:schemeClr val="tx1">
                    <a:lumMod val="75000"/>
                    <a:lumOff val="25000"/>
                  </a:schemeClr>
                </a:solidFill>
                <a:latin typeface="Century Gothic" panose="020B0502020202020204" pitchFamily="34" charset="0"/>
              </a:rPr>
              <a:t>flussi da attività di investimento e finanziamento (es. plusvalenze da cessione di attività)</a:t>
            </a:r>
          </a:p>
        </p:txBody>
      </p:sp>
      <p:sp>
        <p:nvSpPr>
          <p:cNvPr id="17" name="Rettangolo 16">
            <a:extLst>
              <a:ext uri="{FF2B5EF4-FFF2-40B4-BE49-F238E27FC236}">
                <a16:creationId xmlns:a16="http://schemas.microsoft.com/office/drawing/2014/main" id="{69069E18-19C8-B744-BBE7-AD1475A62DAA}"/>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22" name="Segnaposto numero diapositiva 3">
            <a:extLst>
              <a:ext uri="{FF2B5EF4-FFF2-40B4-BE49-F238E27FC236}">
                <a16:creationId xmlns:a16="http://schemas.microsoft.com/office/drawing/2014/main" id="{3FAAEEE7-75D2-1D42-BE3F-B6C094ACBFCD}"/>
              </a:ext>
            </a:extLst>
          </p:cNvPr>
          <p:cNvSpPr>
            <a:spLocks noGrp="1"/>
          </p:cNvSpPr>
          <p:nvPr>
            <p:ph type="sldNum" sz="quarter" idx="12"/>
          </p:nvPr>
        </p:nvSpPr>
        <p:spPr>
          <a:xfrm>
            <a:off x="8623002" y="3508"/>
            <a:ext cx="520998"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182</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624794288"/>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a:extLst>
              <a:ext uri="{FF2B5EF4-FFF2-40B4-BE49-F238E27FC236}">
                <a16:creationId xmlns:a16="http://schemas.microsoft.com/office/drawing/2014/main" id="{8C3F23CB-0114-4DDF-B610-7832680AD3C5}"/>
              </a:ext>
            </a:extLst>
          </p:cNvPr>
          <p:cNvSpPr>
            <a:spLocks noGrp="1"/>
          </p:cNvSpPr>
          <p:nvPr>
            <p:ph type="sldNum" sz="quarter" idx="12"/>
          </p:nvPr>
        </p:nvSpPr>
        <p:spPr/>
        <p:txBody>
          <a:bodyPr/>
          <a:lstStyle/>
          <a:p>
            <a:fld id="{C8CFD492-CC58-3D4C-A351-AD8949465EBB}" type="slidenum">
              <a:rPr lang="it-IT" smtClean="0"/>
              <a:t>183</a:t>
            </a:fld>
            <a:endParaRPr lang="it-IT"/>
          </a:p>
        </p:txBody>
      </p:sp>
      <p:sp>
        <p:nvSpPr>
          <p:cNvPr id="6" name="Rettangolo 5">
            <a:extLst>
              <a:ext uri="{FF2B5EF4-FFF2-40B4-BE49-F238E27FC236}">
                <a16:creationId xmlns:a16="http://schemas.microsoft.com/office/drawing/2014/main" id="{2931F414-D32C-477A-86FF-75E3E5FD297A}"/>
              </a:ext>
            </a:extLst>
          </p:cNvPr>
          <p:cNvSpPr/>
          <p:nvPr/>
        </p:nvSpPr>
        <p:spPr>
          <a:xfrm>
            <a:off x="853366" y="720139"/>
            <a:ext cx="7437268" cy="662041"/>
          </a:xfrm>
          <a:prstGeom prst="rect">
            <a:avLst/>
          </a:prstGeom>
        </p:spPr>
        <p:txBody>
          <a:bodyPr wrap="square">
            <a:spAutoFit/>
          </a:bodyPr>
          <a:lstStyle/>
          <a:p>
            <a:pPr algn="ctr">
              <a:lnSpc>
                <a:spcPct val="107000"/>
              </a:lnSpc>
              <a:spcAft>
                <a:spcPts val="800"/>
              </a:spcAft>
            </a:pPr>
            <a:r>
              <a:rPr lang="it-IT" dirty="0">
                <a:solidFill>
                  <a:srgbClr val="555555"/>
                </a:solidFill>
                <a:latin typeface="Century Gothic" panose="020B0502020202020204" pitchFamily="34" charset="0"/>
                <a:ea typeface="Calibri" panose="020F0502020204030204" pitchFamily="34" charset="0"/>
                <a:cs typeface="Times New Roman" panose="02020603050405020304" pitchFamily="18" charset="0"/>
              </a:rPr>
              <a:t>La differenza tra i metodi riguarda sostanzialmente il calcolo dei flussi dell’</a:t>
            </a:r>
            <a:r>
              <a:rPr lang="it-IT" b="1" dirty="0">
                <a:latin typeface="Century Gothic" panose="020B0502020202020204" pitchFamily="34" charset="0"/>
                <a:ea typeface="Calibri" panose="020F0502020204030204" pitchFamily="34" charset="0"/>
                <a:cs typeface="Times New Roman" panose="02020603050405020304" pitchFamily="18" charset="0"/>
              </a:rPr>
              <a:t>attività operativa</a:t>
            </a:r>
            <a:r>
              <a:rPr lang="it-IT" dirty="0">
                <a:latin typeface="Century Gothic" panose="020B0502020202020204" pitchFamily="34" charset="0"/>
                <a:ea typeface="Calibri" panose="020F0502020204030204" pitchFamily="34" charset="0"/>
                <a:cs typeface="Times New Roman" panose="02020603050405020304" pitchFamily="18" charset="0"/>
              </a:rPr>
              <a:t>: </a:t>
            </a:r>
          </a:p>
        </p:txBody>
      </p:sp>
      <p:sp>
        <p:nvSpPr>
          <p:cNvPr id="7" name="Rettangolo 6">
            <a:extLst>
              <a:ext uri="{FF2B5EF4-FFF2-40B4-BE49-F238E27FC236}">
                <a16:creationId xmlns:a16="http://schemas.microsoft.com/office/drawing/2014/main" id="{F3B17BDE-890A-40D5-AB1A-67CD59F17749}"/>
              </a:ext>
            </a:extLst>
          </p:cNvPr>
          <p:cNvSpPr/>
          <p:nvPr/>
        </p:nvSpPr>
        <p:spPr>
          <a:xfrm>
            <a:off x="1237779" y="3582076"/>
            <a:ext cx="7282746" cy="2862322"/>
          </a:xfrm>
          <a:prstGeom prst="rect">
            <a:avLst/>
          </a:prstGeom>
        </p:spPr>
        <p:txBody>
          <a:bodyPr wrap="square">
            <a:spAutoFit/>
          </a:bodyPr>
          <a:lstStyle/>
          <a:p>
            <a:pPr algn="just" fontAlgn="base"/>
            <a:r>
              <a:rPr lang="it-IT" dirty="0">
                <a:solidFill>
                  <a:srgbClr val="2A2A2A"/>
                </a:solidFill>
                <a:latin typeface="&amp;quot"/>
              </a:rPr>
              <a:t>I </a:t>
            </a:r>
            <a:r>
              <a:rPr lang="it-IT" b="1" dirty="0">
                <a:solidFill>
                  <a:srgbClr val="2A2A2A"/>
                </a:solidFill>
                <a:latin typeface="&amp;quot"/>
              </a:rPr>
              <a:t>vantaggi del metodo indiretto</a:t>
            </a:r>
            <a:r>
              <a:rPr lang="it-IT" dirty="0">
                <a:solidFill>
                  <a:srgbClr val="2A2A2A"/>
                </a:solidFill>
                <a:latin typeface="&amp;quot"/>
              </a:rPr>
              <a:t> sono:</a:t>
            </a:r>
          </a:p>
          <a:p>
            <a:pPr marL="285750" indent="-285750" fontAlgn="base">
              <a:buFont typeface="Arial" panose="020B0604020202020204" pitchFamily="34" charset="0"/>
              <a:buChar char="•"/>
            </a:pPr>
            <a:endParaRPr lang="it-IT" dirty="0">
              <a:solidFill>
                <a:srgbClr val="2A2A2A"/>
              </a:solidFill>
              <a:latin typeface="&amp;quot"/>
            </a:endParaRPr>
          </a:p>
          <a:p>
            <a:pPr marL="285750" indent="-285750" algn="just" fontAlgn="base">
              <a:buFont typeface="Arial" panose="020B0604020202020204" pitchFamily="34" charset="0"/>
              <a:buChar char="•"/>
            </a:pPr>
            <a:r>
              <a:rPr lang="it-IT" b="1" dirty="0">
                <a:solidFill>
                  <a:srgbClr val="2A2A2A"/>
                </a:solidFill>
                <a:latin typeface="&amp;quot"/>
              </a:rPr>
              <a:t>il flusso di cassa operativo</a:t>
            </a:r>
            <a:r>
              <a:rPr lang="it-IT" dirty="0">
                <a:solidFill>
                  <a:srgbClr val="2A2A2A"/>
                </a:solidFill>
                <a:latin typeface="&amp;quot"/>
              </a:rPr>
              <a:t> ottenuto per via indiretta consente di apprezzare   separatamente l’influsso esercitato sui </a:t>
            </a:r>
            <a:r>
              <a:rPr lang="it-IT" b="1" dirty="0">
                <a:solidFill>
                  <a:srgbClr val="2A2A2A"/>
                </a:solidFill>
                <a:latin typeface="&amp;quot"/>
              </a:rPr>
              <a:t>risultati monetari dell’impresa</a:t>
            </a:r>
            <a:r>
              <a:rPr lang="it-IT" dirty="0">
                <a:solidFill>
                  <a:srgbClr val="2A2A2A"/>
                </a:solidFill>
                <a:latin typeface="&amp;quot"/>
              </a:rPr>
              <a:t> dal</a:t>
            </a:r>
            <a:r>
              <a:rPr lang="it-IT" b="1" dirty="0">
                <a:solidFill>
                  <a:srgbClr val="2A2A2A"/>
                </a:solidFill>
                <a:latin typeface="&amp;quot"/>
              </a:rPr>
              <a:t>l’autofinanziamento e dalle variazioni di CCN</a:t>
            </a:r>
            <a:r>
              <a:rPr lang="it-IT" dirty="0">
                <a:solidFill>
                  <a:srgbClr val="2A2A2A"/>
                </a:solidFill>
                <a:latin typeface="&amp;quot"/>
              </a:rPr>
              <a:t>.</a:t>
            </a:r>
          </a:p>
          <a:p>
            <a:pPr fontAlgn="base"/>
            <a:endParaRPr lang="it-IT" dirty="0">
              <a:solidFill>
                <a:srgbClr val="2A2A2A"/>
              </a:solidFill>
              <a:latin typeface="&amp;quot"/>
            </a:endParaRPr>
          </a:p>
          <a:p>
            <a:pPr marL="285750" indent="-285750" algn="just" fontAlgn="base">
              <a:buFont typeface="Arial" panose="020B0604020202020204" pitchFamily="34" charset="0"/>
              <a:buChar char="•"/>
            </a:pPr>
            <a:r>
              <a:rPr lang="it-IT" dirty="0">
                <a:solidFill>
                  <a:srgbClr val="2A2A2A"/>
                </a:solidFill>
                <a:latin typeface="&amp;quot"/>
              </a:rPr>
              <a:t>tramite il metodo indiretto si realizza una scomposizione monetaria del ciclo operativo che mette in risalto i «</a:t>
            </a:r>
            <a:r>
              <a:rPr lang="it-IT" i="1" dirty="0">
                <a:solidFill>
                  <a:srgbClr val="2A2A2A"/>
                </a:solidFill>
                <a:latin typeface="&amp;quot"/>
              </a:rPr>
              <a:t>driver</a:t>
            </a:r>
            <a:r>
              <a:rPr lang="it-IT" dirty="0">
                <a:solidFill>
                  <a:srgbClr val="2A2A2A"/>
                </a:solidFill>
                <a:latin typeface="&amp;quot"/>
              </a:rPr>
              <a:t>» del </a:t>
            </a:r>
            <a:r>
              <a:rPr lang="it-IT" b="1" dirty="0">
                <a:solidFill>
                  <a:srgbClr val="2A2A2A"/>
                </a:solidFill>
                <a:latin typeface="&amp;quot"/>
              </a:rPr>
              <a:t>flusso di cassa</a:t>
            </a:r>
            <a:r>
              <a:rPr lang="it-IT" dirty="0">
                <a:solidFill>
                  <a:srgbClr val="2A2A2A"/>
                </a:solidFill>
                <a:latin typeface="&amp;quot"/>
              </a:rPr>
              <a:t>, ossia le leve agendo sulle quali è possibile massimizzare la </a:t>
            </a:r>
            <a:r>
              <a:rPr lang="it-IT" b="1" dirty="0">
                <a:solidFill>
                  <a:srgbClr val="2A2A2A"/>
                </a:solidFill>
                <a:latin typeface="&amp;quot"/>
              </a:rPr>
              <a:t>produzione monetaria della gestione</a:t>
            </a:r>
            <a:r>
              <a:rPr lang="it-IT" dirty="0">
                <a:solidFill>
                  <a:srgbClr val="2A2A2A"/>
                </a:solidFill>
                <a:latin typeface="&amp;quot"/>
              </a:rPr>
              <a:t>.</a:t>
            </a:r>
            <a:endParaRPr lang="it-IT" b="0" i="0" u="none" strike="noStrike" dirty="0">
              <a:solidFill>
                <a:srgbClr val="2A2A2A"/>
              </a:solidFill>
              <a:effectLst/>
              <a:latin typeface="&amp;quot"/>
            </a:endParaRPr>
          </a:p>
        </p:txBody>
      </p:sp>
      <p:sp>
        <p:nvSpPr>
          <p:cNvPr id="8" name="Rettangolo 7">
            <a:extLst>
              <a:ext uri="{FF2B5EF4-FFF2-40B4-BE49-F238E27FC236}">
                <a16:creationId xmlns:a16="http://schemas.microsoft.com/office/drawing/2014/main" id="{90A9EBC4-9B23-4B16-847E-AD7EC03FA27D}"/>
              </a:ext>
            </a:extLst>
          </p:cNvPr>
          <p:cNvSpPr/>
          <p:nvPr/>
        </p:nvSpPr>
        <p:spPr>
          <a:xfrm>
            <a:off x="5368217" y="1952486"/>
            <a:ext cx="3593792" cy="862352"/>
          </a:xfrm>
          <a:prstGeom prst="rect">
            <a:avLst/>
          </a:prstGeom>
        </p:spPr>
        <p:txBody>
          <a:bodyPr wrap="square">
            <a:spAutoFit/>
          </a:bodyPr>
          <a:lstStyle/>
          <a:p>
            <a:pPr algn="just">
              <a:lnSpc>
                <a:spcPct val="107000"/>
              </a:lnSpc>
              <a:spcAft>
                <a:spcPts val="800"/>
              </a:spcAft>
            </a:pPr>
            <a:r>
              <a:rPr lang="it-IT" sz="1600" dirty="0">
                <a:latin typeface="Century Gothic" panose="020B0502020202020204" pitchFamily="34" charset="0"/>
                <a:ea typeface="Calibri" panose="020F0502020204030204" pitchFamily="34" charset="0"/>
                <a:cs typeface="Times New Roman" panose="02020603050405020304" pitchFamily="18" charset="0"/>
              </a:rPr>
              <a:t>Con il </a:t>
            </a:r>
            <a:r>
              <a:rPr lang="it-IT" sz="1600" b="1" dirty="0">
                <a:solidFill>
                  <a:srgbClr val="F09455"/>
                </a:solidFill>
                <a:latin typeface="Century Gothic" panose="020B0502020202020204" pitchFamily="34" charset="0"/>
                <a:ea typeface="Calibri" panose="020F0502020204030204" pitchFamily="34" charset="0"/>
                <a:cs typeface="Times New Roman" panose="02020603050405020304" pitchFamily="18" charset="0"/>
              </a:rPr>
              <a:t>metodo diretto</a:t>
            </a:r>
            <a:r>
              <a:rPr lang="it-IT" sz="1600" dirty="0">
                <a:solidFill>
                  <a:srgbClr val="F09455"/>
                </a:solidFill>
                <a:latin typeface="Century Gothic" panose="020B0502020202020204" pitchFamily="34" charset="0"/>
                <a:ea typeface="Calibri" panose="020F0502020204030204" pitchFamily="34" charset="0"/>
                <a:cs typeface="Times New Roman" panose="02020603050405020304" pitchFamily="18" charset="0"/>
              </a:rPr>
              <a:t> </a:t>
            </a:r>
            <a:r>
              <a:rPr lang="it-IT" sz="1600" dirty="0">
                <a:latin typeface="Century Gothic" panose="020B0502020202020204" pitchFamily="34" charset="0"/>
                <a:ea typeface="Calibri" panose="020F0502020204030204" pitchFamily="34" charset="0"/>
                <a:cs typeface="Times New Roman" panose="02020603050405020304" pitchFamily="18" charset="0"/>
              </a:rPr>
              <a:t>si indicano i flussi che incidono sulle disponibilità liquide</a:t>
            </a:r>
          </a:p>
        </p:txBody>
      </p:sp>
      <p:sp>
        <p:nvSpPr>
          <p:cNvPr id="9" name="Freccia in giù 8">
            <a:extLst>
              <a:ext uri="{FF2B5EF4-FFF2-40B4-BE49-F238E27FC236}">
                <a16:creationId xmlns:a16="http://schemas.microsoft.com/office/drawing/2014/main" id="{FF812A49-9CF6-46DE-8E33-C33AB1FC171D}"/>
              </a:ext>
            </a:extLst>
          </p:cNvPr>
          <p:cNvSpPr/>
          <p:nvPr/>
        </p:nvSpPr>
        <p:spPr>
          <a:xfrm rot="2566246">
            <a:off x="4186355" y="1491193"/>
            <a:ext cx="248575" cy="28706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Rettangolo 9">
            <a:extLst>
              <a:ext uri="{FF2B5EF4-FFF2-40B4-BE49-F238E27FC236}">
                <a16:creationId xmlns:a16="http://schemas.microsoft.com/office/drawing/2014/main" id="{E163BD1B-880A-4C94-A158-CB3C58252F7F}"/>
              </a:ext>
            </a:extLst>
          </p:cNvPr>
          <p:cNvSpPr/>
          <p:nvPr/>
        </p:nvSpPr>
        <p:spPr>
          <a:xfrm>
            <a:off x="288523" y="1952486"/>
            <a:ext cx="4572000" cy="1323439"/>
          </a:xfrm>
          <a:prstGeom prst="rect">
            <a:avLst/>
          </a:prstGeom>
        </p:spPr>
        <p:txBody>
          <a:bodyPr wrap="square">
            <a:spAutoFit/>
          </a:bodyPr>
          <a:lstStyle/>
          <a:p>
            <a:pPr algn="just"/>
            <a:r>
              <a:rPr lang="it-IT" sz="1600" dirty="0">
                <a:latin typeface="Century Gothic" panose="020B0502020202020204" pitchFamily="34" charset="0"/>
                <a:ea typeface="Calibri" panose="020F0502020204030204" pitchFamily="34" charset="0"/>
                <a:cs typeface="Times New Roman" panose="02020603050405020304" pitchFamily="18" charset="0"/>
              </a:rPr>
              <a:t>Con il </a:t>
            </a:r>
            <a:r>
              <a:rPr lang="it-IT" sz="1600" b="1" dirty="0">
                <a:solidFill>
                  <a:srgbClr val="F09455"/>
                </a:solidFill>
                <a:latin typeface="Century Gothic" panose="020B0502020202020204" pitchFamily="34" charset="0"/>
                <a:ea typeface="Calibri" panose="020F0502020204030204" pitchFamily="34" charset="0"/>
                <a:cs typeface="Times New Roman" panose="02020603050405020304" pitchFamily="18" charset="0"/>
              </a:rPr>
              <a:t>metodo indiretto</a:t>
            </a:r>
            <a:r>
              <a:rPr lang="it-IT" sz="1600" dirty="0">
                <a:solidFill>
                  <a:srgbClr val="F09455"/>
                </a:solidFill>
                <a:latin typeface="Century Gothic" panose="020B0502020202020204" pitchFamily="34" charset="0"/>
                <a:ea typeface="Calibri" panose="020F0502020204030204" pitchFamily="34" charset="0"/>
                <a:cs typeface="Times New Roman" panose="02020603050405020304" pitchFamily="18" charset="0"/>
              </a:rPr>
              <a:t> </a:t>
            </a:r>
            <a:r>
              <a:rPr lang="it-IT" sz="1600" dirty="0">
                <a:latin typeface="Century Gothic" panose="020B0502020202020204" pitchFamily="34" charset="0"/>
                <a:ea typeface="Calibri" panose="020F0502020204030204" pitchFamily="34" charset="0"/>
                <a:cs typeface="Times New Roman" panose="02020603050405020304" pitchFamily="18" charset="0"/>
              </a:rPr>
              <a:t>si parte dall’</a:t>
            </a:r>
            <a:r>
              <a:rPr lang="it-IT" sz="1600" b="1" dirty="0">
                <a:latin typeface="Century Gothic" panose="020B0502020202020204" pitchFamily="34" charset="0"/>
                <a:ea typeface="Calibri" panose="020F0502020204030204" pitchFamily="34" charset="0"/>
                <a:cs typeface="Times New Roman" panose="02020603050405020304" pitchFamily="18" charset="0"/>
              </a:rPr>
              <a:t>Utile di esercizio</a:t>
            </a:r>
            <a:r>
              <a:rPr lang="it-IT" sz="1600" dirty="0">
                <a:latin typeface="Century Gothic" panose="020B0502020202020204" pitchFamily="34" charset="0"/>
                <a:ea typeface="Calibri" panose="020F0502020204030204" pitchFamily="34" charset="0"/>
                <a:cs typeface="Times New Roman" panose="02020603050405020304" pitchFamily="18" charset="0"/>
              </a:rPr>
              <a:t>, per poi procedere con una serie di rettifiche, al fine di depurare i flussi dell’attività operativa da tutti i flussi prodotti dall’attività finanziaria e di investimento.</a:t>
            </a:r>
            <a:endParaRPr lang="it-IT" sz="1600" dirty="0">
              <a:latin typeface="Century Gothic" panose="020B0502020202020204" pitchFamily="34" charset="0"/>
            </a:endParaRPr>
          </a:p>
        </p:txBody>
      </p:sp>
      <p:sp>
        <p:nvSpPr>
          <p:cNvPr id="11" name="Freccia in giù 10">
            <a:extLst>
              <a:ext uri="{FF2B5EF4-FFF2-40B4-BE49-F238E27FC236}">
                <a16:creationId xmlns:a16="http://schemas.microsoft.com/office/drawing/2014/main" id="{3DE29A05-BECE-4255-8E76-7DCA3A1B6F06}"/>
              </a:ext>
            </a:extLst>
          </p:cNvPr>
          <p:cNvSpPr/>
          <p:nvPr/>
        </p:nvSpPr>
        <p:spPr>
          <a:xfrm rot="19152072">
            <a:off x="5136099" y="1506421"/>
            <a:ext cx="248575" cy="25661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2" name="Rettangolo 11">
            <a:extLst>
              <a:ext uri="{FF2B5EF4-FFF2-40B4-BE49-F238E27FC236}">
                <a16:creationId xmlns:a16="http://schemas.microsoft.com/office/drawing/2014/main" id="{EE8DCAC7-D2C4-4176-926D-780783D5D3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A) L</a:t>
            </a:r>
            <a:r>
              <a:rPr lang="it-IT" b="1" dirty="0">
                <a:solidFill>
                  <a:srgbClr val="002060"/>
                </a:solidFill>
                <a:latin typeface="Century Gothic" panose="020B0502020202020204" pitchFamily="34" charset="0"/>
              </a:rPr>
              <a:t>’ATTIVITA’ OPERATIVA</a:t>
            </a:r>
          </a:p>
        </p:txBody>
      </p:sp>
      <p:sp>
        <p:nvSpPr>
          <p:cNvPr id="13" name="Freccia angolare in su 12">
            <a:extLst>
              <a:ext uri="{FF2B5EF4-FFF2-40B4-BE49-F238E27FC236}">
                <a16:creationId xmlns:a16="http://schemas.microsoft.com/office/drawing/2014/main" id="{CED214AC-091D-4622-A126-B042E417422C}"/>
              </a:ext>
            </a:extLst>
          </p:cNvPr>
          <p:cNvSpPr/>
          <p:nvPr/>
        </p:nvSpPr>
        <p:spPr>
          <a:xfrm rot="5400000">
            <a:off x="768347" y="3428957"/>
            <a:ext cx="381737" cy="452814"/>
          </a:xfrm>
          <a:prstGeom prst="bentUpArrow">
            <a:avLst/>
          </a:prstGeom>
          <a:solidFill>
            <a:srgbClr val="F0945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5" name="Rettangolo 14">
            <a:extLst>
              <a:ext uri="{FF2B5EF4-FFF2-40B4-BE49-F238E27FC236}">
                <a16:creationId xmlns:a16="http://schemas.microsoft.com/office/drawing/2014/main" id="{8FC9D199-0722-A24C-8916-CF98B1BAA1E7}"/>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6" name="Segnaposto numero diapositiva 3">
            <a:extLst>
              <a:ext uri="{FF2B5EF4-FFF2-40B4-BE49-F238E27FC236}">
                <a16:creationId xmlns:a16="http://schemas.microsoft.com/office/drawing/2014/main" id="{6C33A2A6-F9C5-BB45-A36A-ECCE1A925DD3}"/>
              </a:ext>
            </a:extLst>
          </p:cNvPr>
          <p:cNvSpPr txBox="1">
            <a:spLocks/>
          </p:cNvSpPr>
          <p:nvPr/>
        </p:nvSpPr>
        <p:spPr>
          <a:xfrm>
            <a:off x="8623002" y="3508"/>
            <a:ext cx="520998"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183</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55645465"/>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184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1"/>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Century Gothic" panose="020B0502020202020204" pitchFamily="34" charset="0"/>
              </a:rPr>
              <a:t>… sul metodo diretto nell’OIC 10</a:t>
            </a:r>
          </a:p>
        </p:txBody>
      </p:sp>
      <p:graphicFrame>
        <p:nvGraphicFramePr>
          <p:cNvPr id="2" name="Tabella 1">
            <a:extLst>
              <a:ext uri="{FF2B5EF4-FFF2-40B4-BE49-F238E27FC236}">
                <a16:creationId xmlns:a16="http://schemas.microsoft.com/office/drawing/2014/main" id="{F8475D16-F787-B94A-BCC8-660AB71AD3FF}"/>
              </a:ext>
            </a:extLst>
          </p:cNvPr>
          <p:cNvGraphicFramePr>
            <a:graphicFrameLocks noGrp="1"/>
          </p:cNvGraphicFramePr>
          <p:nvPr>
            <p:extLst>
              <p:ext uri="{D42A27DB-BD31-4B8C-83A1-F6EECF244321}">
                <p14:modId xmlns:p14="http://schemas.microsoft.com/office/powerpoint/2010/main" val="2024949499"/>
              </p:ext>
            </p:extLst>
          </p:nvPr>
        </p:nvGraphicFramePr>
        <p:xfrm>
          <a:off x="899754" y="948427"/>
          <a:ext cx="6823494" cy="4450080"/>
        </p:xfrm>
        <a:graphic>
          <a:graphicData uri="http://schemas.openxmlformats.org/drawingml/2006/table">
            <a:tbl>
              <a:tblPr firstRow="1" bandRow="1">
                <a:tableStyleId>{5C22544A-7EE6-4342-B048-85BDC9FD1C3A}</a:tableStyleId>
              </a:tblPr>
              <a:tblGrid>
                <a:gridCol w="5368411">
                  <a:extLst>
                    <a:ext uri="{9D8B030D-6E8A-4147-A177-3AD203B41FA5}">
                      <a16:colId xmlns:a16="http://schemas.microsoft.com/office/drawing/2014/main" val="2496754728"/>
                    </a:ext>
                  </a:extLst>
                </a:gridCol>
                <a:gridCol w="748842">
                  <a:extLst>
                    <a:ext uri="{9D8B030D-6E8A-4147-A177-3AD203B41FA5}">
                      <a16:colId xmlns:a16="http://schemas.microsoft.com/office/drawing/2014/main" val="3444894238"/>
                    </a:ext>
                  </a:extLst>
                </a:gridCol>
                <a:gridCol w="706241">
                  <a:extLst>
                    <a:ext uri="{9D8B030D-6E8A-4147-A177-3AD203B41FA5}">
                      <a16:colId xmlns:a16="http://schemas.microsoft.com/office/drawing/2014/main" val="3512655108"/>
                    </a:ext>
                  </a:extLst>
                </a:gridCol>
              </a:tblGrid>
              <a:tr h="370840">
                <a:tc>
                  <a:txBody>
                    <a:bodyPr/>
                    <a:lstStyle/>
                    <a:p>
                      <a:endParaRPr lang="it-IT"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b="1" kern="1200" dirty="0">
                          <a:solidFill>
                            <a:schemeClr val="lt1"/>
                          </a:solidFill>
                          <a:effectLst/>
                          <a:latin typeface="+mn-lt"/>
                          <a:ea typeface="+mn-ea"/>
                          <a:cs typeface="+mn-cs"/>
                        </a:rPr>
                        <a:t>200X </a:t>
                      </a:r>
                      <a:endParaRPr lang="it-IT" dirty="0"/>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b="1" kern="1200" dirty="0">
                          <a:solidFill>
                            <a:schemeClr val="lt1"/>
                          </a:solidFill>
                          <a:effectLst/>
                          <a:latin typeface="+mn-lt"/>
                          <a:ea typeface="+mn-ea"/>
                          <a:cs typeface="+mn-cs"/>
                        </a:rPr>
                        <a:t>200X-1 </a:t>
                      </a:r>
                      <a:endParaRPr lang="it-IT" dirty="0"/>
                    </a:p>
                  </a:txBody>
                  <a:tcPr/>
                </a:tc>
                <a:extLst>
                  <a:ext uri="{0D108BD9-81ED-4DB2-BD59-A6C34878D82A}">
                    <a16:rowId xmlns:a16="http://schemas.microsoft.com/office/drawing/2014/main" val="431608885"/>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b="1" kern="1200" dirty="0">
                          <a:solidFill>
                            <a:schemeClr val="dk1"/>
                          </a:solidFill>
                          <a:effectLst/>
                          <a:latin typeface="+mn-lt"/>
                          <a:ea typeface="+mn-ea"/>
                          <a:cs typeface="+mn-cs"/>
                        </a:rPr>
                        <a:t>A. Flussi finanziari derivanti dell’</a:t>
                      </a:r>
                      <a:r>
                        <a:rPr lang="it-IT" sz="1350" b="1" kern="1200" dirty="0" err="1">
                          <a:solidFill>
                            <a:schemeClr val="dk1"/>
                          </a:solidFill>
                          <a:effectLst/>
                          <a:latin typeface="+mn-lt"/>
                          <a:ea typeface="+mn-ea"/>
                          <a:cs typeface="+mn-cs"/>
                        </a:rPr>
                        <a:t>attivita</a:t>
                      </a:r>
                      <a:r>
                        <a:rPr lang="it-IT" sz="1350" b="1" kern="1200" dirty="0">
                          <a:solidFill>
                            <a:schemeClr val="dk1"/>
                          </a:solidFill>
                          <a:effectLst/>
                          <a:latin typeface="+mn-lt"/>
                          <a:ea typeface="+mn-ea"/>
                          <a:cs typeface="+mn-cs"/>
                        </a:rPr>
                        <a:t>̀ operativa (metodo diretto)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181204936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Incassi da clienti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1560166688"/>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Altri incassi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2917913448"/>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(Pagamenti a fornitori per acquisti)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3726381830"/>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(Pagamenti a fornitori per servizi)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42240351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(Pagamenti al personale)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709553237"/>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(Altri pagamenti)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3468603604"/>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(Imposte pagate sul reddito)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316050951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Interessi incassati/( pagati) </a:t>
                      </a:r>
                      <a:endParaRPr lang="it-IT" dirty="0"/>
                    </a:p>
                  </a:txBody>
                  <a:tcPr/>
                </a:tc>
                <a:tc>
                  <a:txBody>
                    <a:bodyPr/>
                    <a:lstStyle/>
                    <a:p>
                      <a:endParaRPr lang="it-IT"/>
                    </a:p>
                  </a:txBody>
                  <a:tcPr/>
                </a:tc>
                <a:tc>
                  <a:txBody>
                    <a:bodyPr/>
                    <a:lstStyle/>
                    <a:p>
                      <a:endParaRPr lang="it-IT"/>
                    </a:p>
                  </a:txBody>
                  <a:tcPr/>
                </a:tc>
                <a:extLst>
                  <a:ext uri="{0D108BD9-81ED-4DB2-BD59-A6C34878D82A}">
                    <a16:rowId xmlns:a16="http://schemas.microsoft.com/office/drawing/2014/main" val="1124854142"/>
                  </a:ext>
                </a:extLst>
              </a:tr>
              <a:tr h="37084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350" kern="1200" dirty="0">
                          <a:solidFill>
                            <a:schemeClr val="dk1"/>
                          </a:solidFill>
                          <a:effectLst/>
                          <a:latin typeface="+mn-lt"/>
                          <a:ea typeface="+mn-ea"/>
                          <a:cs typeface="+mn-cs"/>
                        </a:rPr>
                        <a:t>Dividendi incassati </a:t>
                      </a:r>
                      <a:endParaRPr lang="it-IT" dirty="0"/>
                    </a:p>
                  </a:txBody>
                  <a:tcPr/>
                </a:tc>
                <a:tc>
                  <a:txBody>
                    <a:bodyPr/>
                    <a:lstStyle/>
                    <a:p>
                      <a:endParaRPr lang="it-IT"/>
                    </a:p>
                  </a:txBody>
                  <a:tcPr/>
                </a:tc>
                <a:tc>
                  <a:txBody>
                    <a:bodyPr/>
                    <a:lstStyle/>
                    <a:p>
                      <a:endParaRPr lang="it-IT" dirty="0"/>
                    </a:p>
                  </a:txBody>
                  <a:tcPr/>
                </a:tc>
                <a:extLst>
                  <a:ext uri="{0D108BD9-81ED-4DB2-BD59-A6C34878D82A}">
                    <a16:rowId xmlns:a16="http://schemas.microsoft.com/office/drawing/2014/main" val="925938460"/>
                  </a:ext>
                </a:extLst>
              </a:tr>
              <a:tr h="370840">
                <a:tc>
                  <a:txBody>
                    <a:bodyPr/>
                    <a:lstStyle/>
                    <a:p>
                      <a:pPr marL="0" marR="0" lvl="0" indent="0" algn="r" defTabSz="685800" rtl="0" eaLnBrk="1" fontAlgn="auto" latinLnBrk="0" hangingPunct="1">
                        <a:lnSpc>
                          <a:spcPct val="100000"/>
                        </a:lnSpc>
                        <a:spcBef>
                          <a:spcPts val="0"/>
                        </a:spcBef>
                        <a:spcAft>
                          <a:spcPts val="0"/>
                        </a:spcAft>
                        <a:buClrTx/>
                        <a:buSzTx/>
                        <a:buFontTx/>
                        <a:buNone/>
                        <a:tabLst/>
                        <a:defRPr/>
                      </a:pPr>
                      <a:r>
                        <a:rPr lang="it-IT" sz="1350" b="1" kern="1200" dirty="0">
                          <a:solidFill>
                            <a:schemeClr val="dk1"/>
                          </a:solidFill>
                          <a:effectLst/>
                          <a:latin typeface="+mn-lt"/>
                          <a:ea typeface="+mn-ea"/>
                          <a:cs typeface="+mn-cs"/>
                        </a:rPr>
                        <a:t>Flusso finanziario dell’</a:t>
                      </a:r>
                      <a:r>
                        <a:rPr lang="it-IT" sz="1350" b="1" kern="1200" dirty="0" err="1">
                          <a:solidFill>
                            <a:schemeClr val="dk1"/>
                          </a:solidFill>
                          <a:effectLst/>
                          <a:latin typeface="+mn-lt"/>
                          <a:ea typeface="+mn-ea"/>
                          <a:cs typeface="+mn-cs"/>
                        </a:rPr>
                        <a:t>attivita</a:t>
                      </a:r>
                      <a:r>
                        <a:rPr lang="it-IT" sz="1350" b="1" kern="1200" dirty="0">
                          <a:solidFill>
                            <a:schemeClr val="dk1"/>
                          </a:solidFill>
                          <a:effectLst/>
                          <a:latin typeface="+mn-lt"/>
                          <a:ea typeface="+mn-ea"/>
                          <a:cs typeface="+mn-cs"/>
                        </a:rPr>
                        <a:t>̀ operativa (A) </a:t>
                      </a:r>
                      <a:endParaRPr lang="it-IT" dirty="0"/>
                    </a:p>
                  </a:txBody>
                  <a:tcPr/>
                </a:tc>
                <a:tc>
                  <a:txBody>
                    <a:bodyPr/>
                    <a:lstStyle/>
                    <a:p>
                      <a:endParaRPr lang="it-IT"/>
                    </a:p>
                  </a:txBody>
                  <a:tcPr/>
                </a:tc>
                <a:tc>
                  <a:txBody>
                    <a:bodyPr/>
                    <a:lstStyle/>
                    <a:p>
                      <a:endParaRPr lang="it-IT" dirty="0"/>
                    </a:p>
                  </a:txBody>
                  <a:tcPr/>
                </a:tc>
                <a:extLst>
                  <a:ext uri="{0D108BD9-81ED-4DB2-BD59-A6C34878D82A}">
                    <a16:rowId xmlns:a16="http://schemas.microsoft.com/office/drawing/2014/main" val="3708606771"/>
                  </a:ext>
                </a:extLst>
              </a:tr>
            </a:tbl>
          </a:graphicData>
        </a:graphic>
      </p:graphicFrame>
    </p:spTree>
    <p:extLst>
      <p:ext uri="{BB962C8B-B14F-4D97-AF65-F5344CB8AC3E}">
        <p14:creationId xmlns:p14="http://schemas.microsoft.com/office/powerpoint/2010/main" val="2301859905"/>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185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Century Gothic" panose="020B0502020202020204" pitchFamily="34" charset="0"/>
              </a:rPr>
              <a:t>… sul metodo </a:t>
            </a:r>
            <a:r>
              <a:rPr lang="it-IT" altLang="it-IT" b="1" cap="all" dirty="0" err="1">
                <a:solidFill>
                  <a:srgbClr val="002060"/>
                </a:solidFill>
                <a:latin typeface="Century Gothic" panose="020B0502020202020204" pitchFamily="34" charset="0"/>
              </a:rPr>
              <a:t>INdiretto</a:t>
            </a:r>
            <a:r>
              <a:rPr lang="it-IT" altLang="it-IT" b="1" cap="all" dirty="0">
                <a:solidFill>
                  <a:srgbClr val="002060"/>
                </a:solidFill>
                <a:latin typeface="Century Gothic" panose="020B0502020202020204" pitchFamily="34" charset="0"/>
              </a:rPr>
              <a:t> nell’OIC 10</a:t>
            </a:r>
          </a:p>
        </p:txBody>
      </p:sp>
      <p:graphicFrame>
        <p:nvGraphicFramePr>
          <p:cNvPr id="2" name="Tabella 1">
            <a:extLst>
              <a:ext uri="{FF2B5EF4-FFF2-40B4-BE49-F238E27FC236}">
                <a16:creationId xmlns:a16="http://schemas.microsoft.com/office/drawing/2014/main" id="{CF898CBE-E544-F943-9668-B3B9437CCBB5}"/>
              </a:ext>
            </a:extLst>
          </p:cNvPr>
          <p:cNvGraphicFramePr>
            <a:graphicFrameLocks noGrp="1"/>
          </p:cNvGraphicFramePr>
          <p:nvPr>
            <p:extLst>
              <p:ext uri="{D42A27DB-BD31-4B8C-83A1-F6EECF244321}">
                <p14:modId xmlns:p14="http://schemas.microsoft.com/office/powerpoint/2010/main" val="3365040252"/>
              </p:ext>
            </p:extLst>
          </p:nvPr>
        </p:nvGraphicFramePr>
        <p:xfrm>
          <a:off x="516249" y="1070540"/>
          <a:ext cx="8329704" cy="5212080"/>
        </p:xfrm>
        <a:graphic>
          <a:graphicData uri="http://schemas.openxmlformats.org/drawingml/2006/table">
            <a:tbl>
              <a:tblPr firstRow="1" bandRow="1">
                <a:tableStyleId>{5C22544A-7EE6-4342-B048-85BDC9FD1C3A}</a:tableStyleId>
              </a:tblPr>
              <a:tblGrid>
                <a:gridCol w="6340415">
                  <a:extLst>
                    <a:ext uri="{9D8B030D-6E8A-4147-A177-3AD203B41FA5}">
                      <a16:colId xmlns:a16="http://schemas.microsoft.com/office/drawing/2014/main" val="2388523309"/>
                    </a:ext>
                  </a:extLst>
                </a:gridCol>
                <a:gridCol w="1095555">
                  <a:extLst>
                    <a:ext uri="{9D8B030D-6E8A-4147-A177-3AD203B41FA5}">
                      <a16:colId xmlns:a16="http://schemas.microsoft.com/office/drawing/2014/main" val="3597960679"/>
                    </a:ext>
                  </a:extLst>
                </a:gridCol>
                <a:gridCol w="893734">
                  <a:extLst>
                    <a:ext uri="{9D8B030D-6E8A-4147-A177-3AD203B41FA5}">
                      <a16:colId xmlns:a16="http://schemas.microsoft.com/office/drawing/2014/main" val="221731638"/>
                    </a:ext>
                  </a:extLst>
                </a:gridCol>
              </a:tblGrid>
              <a:tr h="264386">
                <a:tc>
                  <a:txBody>
                    <a:bodyPr/>
                    <a:lstStyle/>
                    <a:p>
                      <a:endParaRPr lang="it-IT" sz="1400" dirty="0">
                        <a:latin typeface="Century Gothic" panose="020B0502020202020204" pitchFamily="34" charset="0"/>
                      </a:endParaRPr>
                    </a:p>
                  </a:txBody>
                  <a:tcPr/>
                </a:tc>
                <a:tc>
                  <a:txBody>
                    <a:bodyPr/>
                    <a:lstStyle/>
                    <a:p>
                      <a:pPr algn="ctr"/>
                      <a:r>
                        <a:rPr lang="it-IT" sz="1400" dirty="0">
                          <a:effectLst/>
                          <a:latin typeface="Century Gothic" panose="020B0502020202020204" pitchFamily="34" charset="0"/>
                        </a:rPr>
                        <a:t>200X </a:t>
                      </a:r>
                    </a:p>
                  </a:txBody>
                  <a:tcPr anchor="ctr"/>
                </a:tc>
                <a:tc>
                  <a:txBody>
                    <a:bodyPr/>
                    <a:lstStyle/>
                    <a:p>
                      <a:pPr algn="ctr"/>
                      <a:r>
                        <a:rPr lang="it-IT" sz="1400" dirty="0">
                          <a:effectLst/>
                          <a:latin typeface="Century Gothic" panose="020B0502020202020204" pitchFamily="34" charset="0"/>
                        </a:rPr>
                        <a:t>200X-1 </a:t>
                      </a:r>
                    </a:p>
                  </a:txBody>
                  <a:tcPr anchor="ctr"/>
                </a:tc>
                <a:extLst>
                  <a:ext uri="{0D108BD9-81ED-4DB2-BD59-A6C34878D82A}">
                    <a16:rowId xmlns:a16="http://schemas.microsoft.com/office/drawing/2014/main" val="612354377"/>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A. Flussi finanziari derivanti dell’</a:t>
                      </a:r>
                      <a:r>
                        <a:rPr lang="it-IT" sz="1400" b="1" kern="1200" dirty="0" err="1">
                          <a:solidFill>
                            <a:schemeClr val="dk1"/>
                          </a:solidFill>
                          <a:effectLst/>
                          <a:latin typeface="Century Gothic" panose="020B0502020202020204" pitchFamily="34" charset="0"/>
                          <a:ea typeface="+mn-ea"/>
                          <a:cs typeface="+mn-cs"/>
                        </a:rPr>
                        <a:t>attivita</a:t>
                      </a:r>
                      <a:r>
                        <a:rPr lang="it-IT" sz="1400" b="1" kern="1200" dirty="0">
                          <a:solidFill>
                            <a:schemeClr val="dk1"/>
                          </a:solidFill>
                          <a:effectLst/>
                          <a:latin typeface="Century Gothic" panose="020B0502020202020204" pitchFamily="34" charset="0"/>
                          <a:ea typeface="+mn-ea"/>
                          <a:cs typeface="+mn-cs"/>
                        </a:rPr>
                        <a:t>̀ operativa (metodo indiretto)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26350717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Utile (perdita) dell’esercizio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75282206"/>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Imposte sul reddito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169794769"/>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Interessi passivi/(interessi attivi)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934515814"/>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(Dividendi)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183288995"/>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(Plusvalenze)/minusvalenze derivanti dalla cessione di </a:t>
                      </a:r>
                      <a:r>
                        <a:rPr lang="it-IT" sz="1400" kern="1200" dirty="0" err="1">
                          <a:solidFill>
                            <a:schemeClr val="dk1"/>
                          </a:solidFill>
                          <a:effectLst/>
                          <a:latin typeface="Century Gothic" panose="020B0502020202020204" pitchFamily="34" charset="0"/>
                          <a:ea typeface="+mn-ea"/>
                          <a:cs typeface="+mn-cs"/>
                        </a:rPr>
                        <a:t>attivita</a:t>
                      </a:r>
                      <a:r>
                        <a:rPr lang="it-IT" sz="1400" kern="1200" dirty="0">
                          <a:solidFill>
                            <a:schemeClr val="dk1"/>
                          </a:solidFill>
                          <a:effectLst/>
                          <a:latin typeface="Century Gothic" panose="020B0502020202020204" pitchFamily="34" charset="0"/>
                          <a:ea typeface="+mn-ea"/>
                          <a:cs typeface="+mn-cs"/>
                        </a:rPr>
                        <a:t>̀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91700144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1. Utile (perdita) dell’esercizio prima d’imposte sul reddito, interessi, dividendi e plus/minusvalenze da cessione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759568038"/>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i="1" kern="1200" dirty="0">
                          <a:solidFill>
                            <a:schemeClr val="dk1"/>
                          </a:solidFill>
                          <a:effectLst/>
                          <a:latin typeface="Century Gothic" panose="020B0502020202020204" pitchFamily="34" charset="0"/>
                          <a:ea typeface="+mn-ea"/>
                          <a:cs typeface="+mn-cs"/>
                        </a:rPr>
                        <a:t>Rettifiche per elementi non monetari che non hanno avuto contropartita nel capitale circolante netto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17555422"/>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Accantonamenti ai fondi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59604115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Ammortamenti delle immobilizzazioni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93125810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Svalutazioni per perdite durevoli di valore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018871533"/>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Rettifiche di valore di </a:t>
                      </a:r>
                      <a:r>
                        <a:rPr lang="it-IT" sz="1400" kern="1200" dirty="0" err="1">
                          <a:solidFill>
                            <a:schemeClr val="dk1"/>
                          </a:solidFill>
                          <a:effectLst/>
                          <a:latin typeface="Century Gothic" panose="020B0502020202020204" pitchFamily="34" charset="0"/>
                          <a:ea typeface="+mn-ea"/>
                          <a:cs typeface="+mn-cs"/>
                        </a:rPr>
                        <a:t>attivita</a:t>
                      </a:r>
                      <a:r>
                        <a:rPr lang="it-IT" sz="1400" kern="1200" dirty="0">
                          <a:solidFill>
                            <a:schemeClr val="dk1"/>
                          </a:solidFill>
                          <a:effectLst/>
                          <a:latin typeface="Century Gothic" panose="020B0502020202020204" pitchFamily="34" charset="0"/>
                          <a:ea typeface="+mn-ea"/>
                          <a:cs typeface="+mn-cs"/>
                        </a:rPr>
                        <a:t>̀ e </a:t>
                      </a:r>
                      <a:r>
                        <a:rPr lang="it-IT" sz="1400" kern="1200" dirty="0" err="1">
                          <a:solidFill>
                            <a:schemeClr val="dk1"/>
                          </a:solidFill>
                          <a:effectLst/>
                          <a:latin typeface="Century Gothic" panose="020B0502020202020204" pitchFamily="34" charset="0"/>
                          <a:ea typeface="+mn-ea"/>
                          <a:cs typeface="+mn-cs"/>
                        </a:rPr>
                        <a:t>passivita</a:t>
                      </a:r>
                      <a:r>
                        <a:rPr lang="it-IT" sz="1400" kern="1200" dirty="0">
                          <a:solidFill>
                            <a:schemeClr val="dk1"/>
                          </a:solidFill>
                          <a:effectLst/>
                          <a:latin typeface="Century Gothic" panose="020B0502020202020204" pitchFamily="34" charset="0"/>
                          <a:ea typeface="+mn-ea"/>
                          <a:cs typeface="+mn-cs"/>
                        </a:rPr>
                        <a:t>̀ finanziarie di strumenti finanziari derivati che non comportano movimentazione monetaria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892492505"/>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kern="1200" dirty="0">
                          <a:solidFill>
                            <a:schemeClr val="dk1"/>
                          </a:solidFill>
                          <a:effectLst/>
                          <a:latin typeface="Century Gothic" panose="020B0502020202020204" pitchFamily="34" charset="0"/>
                          <a:ea typeface="+mn-ea"/>
                          <a:cs typeface="+mn-cs"/>
                        </a:rPr>
                        <a:t>Altre rettifiche per elementi non monetari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4737290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2. Flusso finanziario prima delle variazioni del </a:t>
                      </a:r>
                      <a:r>
                        <a:rPr lang="it-IT" sz="1400" b="1" kern="1200" dirty="0" err="1">
                          <a:solidFill>
                            <a:schemeClr val="dk1"/>
                          </a:solidFill>
                          <a:effectLst/>
                          <a:latin typeface="Century Gothic" panose="020B0502020202020204" pitchFamily="34" charset="0"/>
                          <a:ea typeface="+mn-ea"/>
                          <a:cs typeface="+mn-cs"/>
                        </a:rPr>
                        <a:t>ccn</a:t>
                      </a:r>
                      <a:r>
                        <a:rPr lang="it-IT" sz="1400" b="1" kern="1200" dirty="0">
                          <a:solidFill>
                            <a:schemeClr val="dk1"/>
                          </a:solidFill>
                          <a:effectLst/>
                          <a:latin typeface="Century Gothic" panose="020B0502020202020204" pitchFamily="34" charset="0"/>
                          <a:ea typeface="+mn-ea"/>
                          <a:cs typeface="+mn-cs"/>
                        </a:rPr>
                        <a:t>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628737496"/>
                  </a:ext>
                </a:extLst>
              </a:tr>
            </a:tbl>
          </a:graphicData>
        </a:graphic>
      </p:graphicFrame>
    </p:spTree>
    <p:extLst>
      <p:ext uri="{BB962C8B-B14F-4D97-AF65-F5344CB8AC3E}">
        <p14:creationId xmlns:p14="http://schemas.microsoft.com/office/powerpoint/2010/main" val="1041599500"/>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186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Century Gothic" panose="020B0502020202020204" pitchFamily="34" charset="0"/>
              </a:rPr>
              <a:t>… sul metodo </a:t>
            </a:r>
            <a:r>
              <a:rPr lang="it-IT" altLang="it-IT" b="1" cap="all" dirty="0" err="1">
                <a:solidFill>
                  <a:srgbClr val="002060"/>
                </a:solidFill>
                <a:latin typeface="Century Gothic" panose="020B0502020202020204" pitchFamily="34" charset="0"/>
              </a:rPr>
              <a:t>INdiretto</a:t>
            </a:r>
            <a:r>
              <a:rPr lang="it-IT" altLang="it-IT" b="1" cap="all" dirty="0">
                <a:solidFill>
                  <a:srgbClr val="002060"/>
                </a:solidFill>
                <a:latin typeface="Century Gothic" panose="020B0502020202020204" pitchFamily="34" charset="0"/>
              </a:rPr>
              <a:t> nell’OIC 10</a:t>
            </a:r>
          </a:p>
        </p:txBody>
      </p:sp>
      <p:graphicFrame>
        <p:nvGraphicFramePr>
          <p:cNvPr id="2" name="Tabella 1">
            <a:extLst>
              <a:ext uri="{FF2B5EF4-FFF2-40B4-BE49-F238E27FC236}">
                <a16:creationId xmlns:a16="http://schemas.microsoft.com/office/drawing/2014/main" id="{CF898CBE-E544-F943-9668-B3B9437CCBB5}"/>
              </a:ext>
            </a:extLst>
          </p:cNvPr>
          <p:cNvGraphicFramePr>
            <a:graphicFrameLocks noGrp="1"/>
          </p:cNvGraphicFramePr>
          <p:nvPr>
            <p:extLst>
              <p:ext uri="{D42A27DB-BD31-4B8C-83A1-F6EECF244321}">
                <p14:modId xmlns:p14="http://schemas.microsoft.com/office/powerpoint/2010/main" val="760961332"/>
              </p:ext>
            </p:extLst>
          </p:nvPr>
        </p:nvGraphicFramePr>
        <p:xfrm>
          <a:off x="388189" y="976093"/>
          <a:ext cx="8329704" cy="5181600"/>
        </p:xfrm>
        <a:graphic>
          <a:graphicData uri="http://schemas.openxmlformats.org/drawingml/2006/table">
            <a:tbl>
              <a:tblPr firstRow="1" bandRow="1">
                <a:tableStyleId>{5C22544A-7EE6-4342-B048-85BDC9FD1C3A}</a:tableStyleId>
              </a:tblPr>
              <a:tblGrid>
                <a:gridCol w="6340415">
                  <a:extLst>
                    <a:ext uri="{9D8B030D-6E8A-4147-A177-3AD203B41FA5}">
                      <a16:colId xmlns:a16="http://schemas.microsoft.com/office/drawing/2014/main" val="2388523309"/>
                    </a:ext>
                  </a:extLst>
                </a:gridCol>
                <a:gridCol w="1095555">
                  <a:extLst>
                    <a:ext uri="{9D8B030D-6E8A-4147-A177-3AD203B41FA5}">
                      <a16:colId xmlns:a16="http://schemas.microsoft.com/office/drawing/2014/main" val="3597960679"/>
                    </a:ext>
                  </a:extLst>
                </a:gridCol>
                <a:gridCol w="893734">
                  <a:extLst>
                    <a:ext uri="{9D8B030D-6E8A-4147-A177-3AD203B41FA5}">
                      <a16:colId xmlns:a16="http://schemas.microsoft.com/office/drawing/2014/main" val="221731638"/>
                    </a:ext>
                  </a:extLst>
                </a:gridCol>
              </a:tblGrid>
              <a:tr h="213493">
                <a:tc>
                  <a:txBody>
                    <a:bodyPr/>
                    <a:lstStyle/>
                    <a:p>
                      <a:endParaRPr lang="it-IT" sz="1400" dirty="0">
                        <a:latin typeface="Century Gothic" panose="020B0502020202020204" pitchFamily="34" charset="0"/>
                      </a:endParaRPr>
                    </a:p>
                  </a:txBody>
                  <a:tcPr/>
                </a:tc>
                <a:tc>
                  <a:txBody>
                    <a:bodyPr/>
                    <a:lstStyle/>
                    <a:p>
                      <a:pPr algn="ctr"/>
                      <a:r>
                        <a:rPr lang="it-IT" sz="1400" dirty="0">
                          <a:effectLst/>
                          <a:latin typeface="Century Gothic" panose="020B0502020202020204" pitchFamily="34" charset="0"/>
                        </a:rPr>
                        <a:t>200X </a:t>
                      </a:r>
                    </a:p>
                  </a:txBody>
                  <a:tcPr anchor="ctr"/>
                </a:tc>
                <a:tc>
                  <a:txBody>
                    <a:bodyPr/>
                    <a:lstStyle/>
                    <a:p>
                      <a:pPr algn="ctr"/>
                      <a:r>
                        <a:rPr lang="it-IT" sz="1400" dirty="0">
                          <a:effectLst/>
                          <a:latin typeface="Century Gothic" panose="020B0502020202020204" pitchFamily="34" charset="0"/>
                        </a:rPr>
                        <a:t>200X-1 </a:t>
                      </a:r>
                    </a:p>
                  </a:txBody>
                  <a:tcPr anchor="ctr"/>
                </a:tc>
                <a:extLst>
                  <a:ext uri="{0D108BD9-81ED-4DB2-BD59-A6C34878D82A}">
                    <a16:rowId xmlns:a16="http://schemas.microsoft.com/office/drawing/2014/main" val="612354377"/>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2. Flusso finanziario prima delle variazioni del </a:t>
                      </a:r>
                      <a:r>
                        <a:rPr lang="it-IT" sz="1400" b="1" kern="1200" dirty="0" err="1">
                          <a:solidFill>
                            <a:schemeClr val="dk1"/>
                          </a:solidFill>
                          <a:effectLst/>
                          <a:latin typeface="Century Gothic" panose="020B0502020202020204" pitchFamily="34" charset="0"/>
                          <a:ea typeface="+mn-ea"/>
                          <a:cs typeface="+mn-cs"/>
                        </a:rPr>
                        <a:t>ccn</a:t>
                      </a:r>
                      <a:r>
                        <a:rPr lang="it-IT" sz="1400" b="1" kern="1200" dirty="0">
                          <a:solidFill>
                            <a:schemeClr val="dk1"/>
                          </a:solidFill>
                          <a:effectLst/>
                          <a:latin typeface="Century Gothic" panose="020B0502020202020204" pitchFamily="34" charset="0"/>
                          <a:ea typeface="+mn-ea"/>
                          <a:cs typeface="+mn-cs"/>
                        </a:rPr>
                        <a:t>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263507171"/>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i="1" kern="1200" dirty="0">
                          <a:solidFill>
                            <a:schemeClr val="dk1"/>
                          </a:solidFill>
                          <a:effectLst/>
                          <a:latin typeface="Century Gothic" panose="020B0502020202020204" pitchFamily="34" charset="0"/>
                          <a:ea typeface="+mn-ea"/>
                          <a:cs typeface="+mn-cs"/>
                        </a:rPr>
                        <a:t>Variazioni del capitale circolante netto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75282206"/>
                  </a:ext>
                </a:extLst>
              </a:tr>
              <a:tr h="286418">
                <a:tc>
                  <a:txBody>
                    <a:bodyPr/>
                    <a:lstStyle/>
                    <a:p>
                      <a:r>
                        <a:rPr lang="it-IT" sz="1400" dirty="0">
                          <a:effectLst/>
                          <a:latin typeface="Century Gothic" panose="020B0502020202020204" pitchFamily="34" charset="0"/>
                        </a:rPr>
                        <a:t>Decremento/(incremento) delle rimanenze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3346059909"/>
                  </a:ext>
                </a:extLst>
              </a:tr>
              <a:tr h="286418">
                <a:tc>
                  <a:txBody>
                    <a:bodyPr/>
                    <a:lstStyle/>
                    <a:p>
                      <a:r>
                        <a:rPr lang="it-IT" sz="1400">
                          <a:effectLst/>
                          <a:latin typeface="Century Gothic" panose="020B0502020202020204" pitchFamily="34" charset="0"/>
                        </a:rPr>
                        <a:t>Decremento/(incremento) dei crediti vs clienti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513906222"/>
                  </a:ext>
                </a:extLst>
              </a:tr>
              <a:tr h="286418">
                <a:tc>
                  <a:txBody>
                    <a:bodyPr/>
                    <a:lstStyle/>
                    <a:p>
                      <a:r>
                        <a:rPr lang="it-IT" sz="1400">
                          <a:effectLst/>
                          <a:latin typeface="Century Gothic" panose="020B0502020202020204" pitchFamily="34" charset="0"/>
                        </a:rPr>
                        <a:t>Incremento/(decremento) dei debiti verso fornitori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061358392"/>
                  </a:ext>
                </a:extLst>
              </a:tr>
              <a:tr h="286418">
                <a:tc>
                  <a:txBody>
                    <a:bodyPr/>
                    <a:lstStyle/>
                    <a:p>
                      <a:r>
                        <a:rPr lang="it-IT" sz="1400">
                          <a:effectLst/>
                          <a:latin typeface="Century Gothic" panose="020B0502020202020204" pitchFamily="34" charset="0"/>
                        </a:rPr>
                        <a:t>Decremento/(incremento) ratei e risconti attivi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567519537"/>
                  </a:ext>
                </a:extLst>
              </a:tr>
              <a:tr h="286418">
                <a:tc>
                  <a:txBody>
                    <a:bodyPr/>
                    <a:lstStyle/>
                    <a:p>
                      <a:r>
                        <a:rPr lang="it-IT" sz="1400">
                          <a:effectLst/>
                          <a:latin typeface="Century Gothic" panose="020B0502020202020204" pitchFamily="34" charset="0"/>
                        </a:rPr>
                        <a:t>Incremento/(decremento) ratei e risconti passivi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697071511"/>
                  </a:ext>
                </a:extLst>
              </a:tr>
              <a:tr h="286418">
                <a:tc>
                  <a:txBody>
                    <a:bodyPr/>
                    <a:lstStyle/>
                    <a:p>
                      <a:r>
                        <a:rPr lang="it-IT" sz="1400" dirty="0">
                          <a:effectLst/>
                          <a:latin typeface="Century Gothic" panose="020B0502020202020204" pitchFamily="34" charset="0"/>
                        </a:rPr>
                        <a:t>Altre variazioni del capitale circolante netto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769481680"/>
                  </a:ext>
                </a:extLst>
              </a:tr>
              <a:tr h="286418">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it-IT" sz="1400" b="1" kern="1200" dirty="0">
                          <a:solidFill>
                            <a:schemeClr val="dk1"/>
                          </a:solidFill>
                          <a:effectLst/>
                          <a:latin typeface="Century Gothic" panose="020B0502020202020204" pitchFamily="34" charset="0"/>
                          <a:ea typeface="+mn-ea"/>
                          <a:cs typeface="+mn-cs"/>
                        </a:rPr>
                        <a:t>3. Flusso finanziario dopo le variazioni del </a:t>
                      </a:r>
                      <a:r>
                        <a:rPr lang="it-IT" sz="1400" b="1" kern="1200" dirty="0" err="1">
                          <a:solidFill>
                            <a:schemeClr val="dk1"/>
                          </a:solidFill>
                          <a:effectLst/>
                          <a:latin typeface="Century Gothic" panose="020B0502020202020204" pitchFamily="34" charset="0"/>
                          <a:ea typeface="+mn-ea"/>
                          <a:cs typeface="+mn-cs"/>
                        </a:rPr>
                        <a:t>ccn</a:t>
                      </a:r>
                      <a:r>
                        <a:rPr lang="it-IT" sz="1400" b="1" kern="1200" dirty="0">
                          <a:solidFill>
                            <a:schemeClr val="dk1"/>
                          </a:solidFill>
                          <a:effectLst/>
                          <a:latin typeface="Century Gothic" panose="020B0502020202020204" pitchFamily="34" charset="0"/>
                          <a:ea typeface="+mn-ea"/>
                          <a:cs typeface="+mn-cs"/>
                        </a:rPr>
                        <a:t> </a:t>
                      </a:r>
                      <a:endParaRPr lang="it-IT" sz="1400" dirty="0">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3629287512"/>
                  </a:ext>
                </a:extLst>
              </a:tr>
              <a:tr h="286418">
                <a:tc>
                  <a:txBody>
                    <a:bodyPr/>
                    <a:lstStyle/>
                    <a:p>
                      <a:r>
                        <a:rPr lang="it-IT" sz="1400" i="1" dirty="0">
                          <a:effectLst/>
                          <a:latin typeface="Century Gothic" panose="020B0502020202020204" pitchFamily="34" charset="0"/>
                        </a:rPr>
                        <a:t>Altre rettifiche </a:t>
                      </a:r>
                      <a:endParaRPr lang="it-IT" sz="1400" dirty="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2461311553"/>
                  </a:ext>
                </a:extLst>
              </a:tr>
              <a:tr h="286418">
                <a:tc>
                  <a:txBody>
                    <a:bodyPr/>
                    <a:lstStyle/>
                    <a:p>
                      <a:r>
                        <a:rPr lang="it-IT" sz="1400">
                          <a:effectLst/>
                          <a:latin typeface="Century Gothic" panose="020B0502020202020204" pitchFamily="34" charset="0"/>
                        </a:rPr>
                        <a:t>Interessi incassati/(pagati)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340409990"/>
                  </a:ext>
                </a:extLst>
              </a:tr>
              <a:tr h="286418">
                <a:tc>
                  <a:txBody>
                    <a:bodyPr/>
                    <a:lstStyle/>
                    <a:p>
                      <a:r>
                        <a:rPr lang="it-IT" sz="1400">
                          <a:effectLst/>
                          <a:latin typeface="Century Gothic" panose="020B0502020202020204" pitchFamily="34" charset="0"/>
                        </a:rPr>
                        <a:t>(Imposte sul reddito pagate)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676259428"/>
                  </a:ext>
                </a:extLst>
              </a:tr>
              <a:tr h="286418">
                <a:tc>
                  <a:txBody>
                    <a:bodyPr/>
                    <a:lstStyle/>
                    <a:p>
                      <a:r>
                        <a:rPr lang="it-IT" sz="1400">
                          <a:effectLst/>
                          <a:latin typeface="Century Gothic" panose="020B0502020202020204" pitchFamily="34" charset="0"/>
                        </a:rPr>
                        <a:t>Dividendi incassati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361651763"/>
                  </a:ext>
                </a:extLst>
              </a:tr>
              <a:tr h="286418">
                <a:tc>
                  <a:txBody>
                    <a:bodyPr/>
                    <a:lstStyle/>
                    <a:p>
                      <a:r>
                        <a:rPr lang="it-IT" sz="1400">
                          <a:effectLst/>
                          <a:latin typeface="Century Gothic" panose="020B0502020202020204" pitchFamily="34" charset="0"/>
                        </a:rPr>
                        <a:t>(Utilizzo dei fondi)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4064177526"/>
                  </a:ext>
                </a:extLst>
              </a:tr>
              <a:tr h="286418">
                <a:tc>
                  <a:txBody>
                    <a:bodyPr/>
                    <a:lstStyle/>
                    <a:p>
                      <a:r>
                        <a:rPr lang="it-IT" sz="1400" b="1">
                          <a:effectLst/>
                          <a:latin typeface="Century Gothic" panose="020B0502020202020204" pitchFamily="34" charset="0"/>
                        </a:rPr>
                        <a:t>Altri incassi/pagamenti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763502649"/>
                  </a:ext>
                </a:extLst>
              </a:tr>
              <a:tr h="286418">
                <a:tc>
                  <a:txBody>
                    <a:bodyPr/>
                    <a:lstStyle/>
                    <a:p>
                      <a:r>
                        <a:rPr lang="it-IT" sz="1400" b="1">
                          <a:effectLst/>
                          <a:latin typeface="Century Gothic" panose="020B0502020202020204" pitchFamily="34" charset="0"/>
                        </a:rPr>
                        <a:t>Flusso finanziario dell’attività operativa (A)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2305285809"/>
                  </a:ext>
                </a:extLst>
              </a:tr>
            </a:tbl>
          </a:graphicData>
        </a:graphic>
      </p:graphicFrame>
    </p:spTree>
    <p:extLst>
      <p:ext uri="{BB962C8B-B14F-4D97-AF65-F5344CB8AC3E}">
        <p14:creationId xmlns:p14="http://schemas.microsoft.com/office/powerpoint/2010/main" val="460154400"/>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a:extLst>
              <a:ext uri="{FF2B5EF4-FFF2-40B4-BE49-F238E27FC236}">
                <a16:creationId xmlns:a16="http://schemas.microsoft.com/office/drawing/2014/main" id="{A068F6DD-2B24-4A41-8E81-D0ED0FF9E82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B) L</a:t>
            </a:r>
            <a:r>
              <a:rPr lang="it-IT" b="1" dirty="0">
                <a:solidFill>
                  <a:srgbClr val="002060"/>
                </a:solidFill>
                <a:latin typeface="Century Gothic" panose="020B0502020202020204" pitchFamily="34" charset="0"/>
              </a:rPr>
              <a:t>’ATTIVITA’ DI INVESTIMENTO</a:t>
            </a:r>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6" name="Text Box 3">
            <a:extLst>
              <a:ext uri="{FF2B5EF4-FFF2-40B4-BE49-F238E27FC236}">
                <a16:creationId xmlns:a16="http://schemas.microsoft.com/office/drawing/2014/main" id="{E6DA5A2A-7298-014B-80D6-0F650648928A}"/>
              </a:ext>
            </a:extLst>
          </p:cNvPr>
          <p:cNvSpPr txBox="1">
            <a:spLocks noChangeArrowheads="1"/>
          </p:cNvSpPr>
          <p:nvPr/>
        </p:nvSpPr>
        <p:spPr bwMode="auto">
          <a:xfrm>
            <a:off x="247776" y="1560989"/>
            <a:ext cx="8375226" cy="420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0147" tIns="40074" rIns="80147" bIns="40074">
            <a:spAutoFit/>
          </a:bodyPr>
          <a:lstStyle>
            <a:lvl1pPr marL="342900" indent="-342900" eaLnBrk="0">
              <a:defRPr>
                <a:solidFill>
                  <a:schemeClr val="bg1"/>
                </a:solidFill>
                <a:latin typeface="Arial" panose="020B0604020202020204" pitchFamily="34" charset="0"/>
                <a:cs typeface="Lucida Sans Unicode" panose="020B0602030504020204" pitchFamily="34" charset="0"/>
              </a:defRPr>
            </a:lvl1pPr>
            <a:lvl2pPr marL="552450" indent="-395288" eaLnBrk="0">
              <a:defRPr>
                <a:solidFill>
                  <a:schemeClr val="bg1"/>
                </a:solidFill>
                <a:latin typeface="Arial" panose="020B0604020202020204" pitchFamily="34" charset="0"/>
                <a:cs typeface="Lucida Sans Unicode" panose="020B0602030504020204" pitchFamily="34" charset="0"/>
              </a:defRPr>
            </a:lvl2pPr>
            <a:lvl3pPr eaLnBrk="0">
              <a:defRPr>
                <a:solidFill>
                  <a:schemeClr val="bg1"/>
                </a:solidFill>
                <a:latin typeface="Arial" panose="020B0604020202020204" pitchFamily="34" charset="0"/>
                <a:cs typeface="Lucida Sans Unicode" panose="020B0602030504020204" pitchFamily="34" charset="0"/>
              </a:defRPr>
            </a:lvl3pPr>
            <a:lvl4pPr eaLnBrk="0">
              <a:defRPr>
                <a:solidFill>
                  <a:schemeClr val="bg1"/>
                </a:solidFill>
                <a:latin typeface="Arial" panose="020B0604020202020204" pitchFamily="34" charset="0"/>
                <a:cs typeface="Lucida Sans Unicode" panose="020B0602030504020204" pitchFamily="34" charset="0"/>
              </a:defRPr>
            </a:lvl4pPr>
            <a:lvl5pPr eaLnBrk="0">
              <a:defRPr>
                <a:solidFill>
                  <a:schemeClr val="bg1"/>
                </a:solidFill>
                <a:latin typeface="Arial" panose="020B0604020202020204" pitchFamily="34" charset="0"/>
                <a:cs typeface="Lucida Sans Unicode" panose="020B0602030504020204" pitchFamily="34" charset="0"/>
              </a:defRPr>
            </a:lvl5pPr>
            <a:lvl6pPr marL="25146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6pPr>
            <a:lvl7pPr marL="29718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7pPr>
            <a:lvl8pPr marL="34290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8pPr>
            <a:lvl9pPr marL="3886200" indent="-228600" eaLnBrk="0" fontAlgn="base" hangingPunct="0">
              <a:lnSpc>
                <a:spcPct val="93000"/>
              </a:lnSpc>
              <a:spcBef>
                <a:spcPct val="0"/>
              </a:spcBef>
              <a:spcAft>
                <a:spcPct val="0"/>
              </a:spcAft>
              <a:buClr>
                <a:srgbClr val="000000"/>
              </a:buClr>
              <a:buSzPct val="100000"/>
              <a:buFont typeface="Times New Roman" panose="02020603050405020304" pitchFamily="18" charset="0"/>
              <a:defRPr>
                <a:solidFill>
                  <a:schemeClr val="bg1"/>
                </a:solidFill>
                <a:latin typeface="Arial" panose="020B0604020202020204" pitchFamily="34" charset="0"/>
                <a:cs typeface="Lucida Sans Unicode" panose="020B0602030504020204" pitchFamily="34" charset="0"/>
              </a:defRPr>
            </a:lvl9pPr>
          </a:lstStyle>
          <a:p>
            <a:pPr algn="just" eaLnBrk="1">
              <a:spcBef>
                <a:spcPct val="5000"/>
              </a:spcBef>
              <a:spcAft>
                <a:spcPct val="55000"/>
              </a:spcAft>
              <a:buFont typeface="Arial" panose="020B0604020202020204" pitchFamily="34" charset="0"/>
              <a:buChar char="•"/>
            </a:pPr>
            <a:r>
              <a:rPr lang="en-US" altLang="it-IT" sz="2000" dirty="0">
                <a:solidFill>
                  <a:schemeClr val="tx1"/>
                </a:solidFill>
                <a:latin typeface="Century Gothic" panose="020B0502020202020204" pitchFamily="34" charset="0"/>
                <a:cs typeface="Arial" panose="020B0604020202020204" pitchFamily="34" charset="0"/>
              </a:rPr>
              <a:t>Le </a:t>
            </a:r>
            <a:r>
              <a:rPr lang="en-US" altLang="it-IT" sz="2000" dirty="0" err="1">
                <a:solidFill>
                  <a:schemeClr val="tx1"/>
                </a:solidFill>
                <a:latin typeface="Century Gothic" panose="020B0502020202020204" pitchFamily="34" charset="0"/>
                <a:cs typeface="Arial" panose="020B0604020202020204" pitchFamily="34" charset="0"/>
              </a:rPr>
              <a:t>entrate</a:t>
            </a:r>
            <a:r>
              <a:rPr lang="en-US" altLang="it-IT" sz="2000" dirty="0">
                <a:solidFill>
                  <a:schemeClr val="tx1"/>
                </a:solidFill>
                <a:latin typeface="Century Gothic" panose="020B0502020202020204" pitchFamily="34" charset="0"/>
                <a:cs typeface="Arial" panose="020B0604020202020204" pitchFamily="34" charset="0"/>
              </a:rPr>
              <a:t> e le </a:t>
            </a:r>
            <a:r>
              <a:rPr lang="en-US" altLang="it-IT" sz="2000" dirty="0" err="1">
                <a:solidFill>
                  <a:schemeClr val="tx1"/>
                </a:solidFill>
                <a:latin typeface="Century Gothic" panose="020B0502020202020204" pitchFamily="34" charset="0"/>
                <a:cs typeface="Arial" panose="020B0604020202020204" pitchFamily="34" charset="0"/>
              </a:rPr>
              <a:t>uscite</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derivanti</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dall’attività</a:t>
            </a:r>
            <a:r>
              <a:rPr lang="en-US" altLang="it-IT" sz="2000" dirty="0">
                <a:solidFill>
                  <a:schemeClr val="tx1"/>
                </a:solidFill>
                <a:latin typeface="Century Gothic" panose="020B0502020202020204" pitchFamily="34" charset="0"/>
                <a:cs typeface="Arial" panose="020B0604020202020204" pitchFamily="34" charset="0"/>
              </a:rPr>
              <a:t> di </a:t>
            </a:r>
            <a:r>
              <a:rPr lang="en-US" altLang="it-IT" sz="2000" dirty="0" err="1">
                <a:solidFill>
                  <a:schemeClr val="tx1"/>
                </a:solidFill>
                <a:latin typeface="Century Gothic" panose="020B0502020202020204" pitchFamily="34" charset="0"/>
                <a:cs typeface="Arial" panose="020B0604020202020204" pitchFamily="34" charset="0"/>
              </a:rPr>
              <a:t>investimento</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vanno</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presentate</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distintamente</a:t>
            </a:r>
            <a:r>
              <a:rPr lang="en-US" altLang="it-IT" sz="2000" dirty="0">
                <a:solidFill>
                  <a:schemeClr val="tx1"/>
                </a:solidFill>
                <a:latin typeface="Century Gothic" panose="020B0502020202020204" pitchFamily="34" charset="0"/>
                <a:cs typeface="Arial" panose="020B0604020202020204" pitchFamily="34" charset="0"/>
              </a:rPr>
              <a:t> in </a:t>
            </a:r>
            <a:r>
              <a:rPr lang="en-US" altLang="it-IT" sz="2000" dirty="0" err="1">
                <a:solidFill>
                  <a:schemeClr val="tx1"/>
                </a:solidFill>
                <a:latin typeface="Century Gothic" panose="020B0502020202020204" pitchFamily="34" charset="0"/>
                <a:cs typeface="Arial" panose="020B0604020202020204" pitchFamily="34" charset="0"/>
              </a:rPr>
              <a:t>funzione</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delle</a:t>
            </a:r>
            <a:r>
              <a:rPr lang="en-US" altLang="it-IT" sz="2000" dirty="0">
                <a:solidFill>
                  <a:schemeClr val="tx1"/>
                </a:solidFill>
                <a:latin typeface="Century Gothic" panose="020B0502020202020204" pitchFamily="34" charset="0"/>
                <a:cs typeface="Arial" panose="020B0604020202020204" pitchFamily="34" charset="0"/>
              </a:rPr>
              <a:t> diverse </a:t>
            </a:r>
            <a:r>
              <a:rPr lang="en-US" altLang="it-IT" sz="2000" dirty="0" err="1">
                <a:solidFill>
                  <a:schemeClr val="tx1"/>
                </a:solidFill>
                <a:latin typeface="Century Gothic" panose="020B0502020202020204" pitchFamily="34" charset="0"/>
                <a:cs typeface="Arial" panose="020B0604020202020204" pitchFamily="34" charset="0"/>
              </a:rPr>
              <a:t>classi</a:t>
            </a:r>
            <a:r>
              <a:rPr lang="en-US" altLang="it-IT" sz="2000" dirty="0">
                <a:solidFill>
                  <a:schemeClr val="tx1"/>
                </a:solidFill>
                <a:latin typeface="Century Gothic" panose="020B0502020202020204" pitchFamily="34" charset="0"/>
                <a:cs typeface="Arial" panose="020B0604020202020204" pitchFamily="34" charset="0"/>
              </a:rPr>
              <a:t> di </a:t>
            </a:r>
            <a:r>
              <a:rPr lang="en-US" altLang="it-IT" sz="2000" dirty="0" err="1">
                <a:solidFill>
                  <a:schemeClr val="tx1"/>
                </a:solidFill>
                <a:latin typeface="Century Gothic" panose="020B0502020202020204" pitchFamily="34" charset="0"/>
                <a:cs typeface="Arial" panose="020B0604020202020204" pitchFamily="34" charset="0"/>
              </a:rPr>
              <a:t>immobilizzazioni</a:t>
            </a:r>
            <a:endParaRPr lang="en-US" altLang="it-IT" sz="2000" dirty="0">
              <a:solidFill>
                <a:schemeClr val="tx1"/>
              </a:solidFill>
              <a:latin typeface="Century Gothic" panose="020B0502020202020204" pitchFamily="34" charset="0"/>
              <a:cs typeface="Arial" panose="020B0604020202020204" pitchFamily="34" charset="0"/>
            </a:endParaRPr>
          </a:p>
          <a:p>
            <a:pPr algn="just" eaLnBrk="1">
              <a:spcBef>
                <a:spcPct val="5000"/>
              </a:spcBef>
              <a:spcAft>
                <a:spcPct val="55000"/>
              </a:spcAft>
              <a:buFont typeface="Arial" panose="020B0604020202020204" pitchFamily="34" charset="0"/>
              <a:buChar char="•"/>
            </a:pPr>
            <a:endParaRPr lang="en-US" altLang="it-IT" sz="2000" dirty="0">
              <a:solidFill>
                <a:schemeClr val="tx1"/>
              </a:solidFill>
              <a:latin typeface="Century Gothic" panose="020B0502020202020204" pitchFamily="34" charset="0"/>
              <a:cs typeface="Arial" panose="020B0604020202020204" pitchFamily="34" charset="0"/>
            </a:endParaRPr>
          </a:p>
          <a:p>
            <a:pPr algn="just" eaLnBrk="1">
              <a:spcBef>
                <a:spcPct val="5000"/>
              </a:spcBef>
              <a:spcAft>
                <a:spcPct val="55000"/>
              </a:spcAft>
              <a:buFont typeface="Arial" panose="020B0604020202020204" pitchFamily="34" charset="0"/>
              <a:buChar char="•"/>
            </a:pPr>
            <a:r>
              <a:rPr lang="en-US" altLang="it-IT" sz="2000" dirty="0">
                <a:solidFill>
                  <a:schemeClr val="tx1"/>
                </a:solidFill>
                <a:latin typeface="Century Gothic" panose="020B0502020202020204" pitchFamily="34" charset="0"/>
                <a:cs typeface="Arial" panose="020B0604020202020204" pitchFamily="34" charset="0"/>
              </a:rPr>
              <a:t>I </a:t>
            </a:r>
            <a:r>
              <a:rPr lang="en-US" altLang="it-IT" sz="2000" dirty="0" err="1">
                <a:solidFill>
                  <a:schemeClr val="tx1"/>
                </a:solidFill>
                <a:latin typeface="Century Gothic" panose="020B0502020202020204" pitchFamily="34" charset="0"/>
                <a:cs typeface="Arial" panose="020B0604020202020204" pitchFamily="34" charset="0"/>
              </a:rPr>
              <a:t>flussi</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generati</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b="1" dirty="0" err="1">
                <a:solidFill>
                  <a:srgbClr val="00B0F0"/>
                </a:solidFill>
                <a:latin typeface="Century Gothic" panose="020B0502020202020204" pitchFamily="34" charset="0"/>
                <a:cs typeface="Arial" panose="020B0604020202020204" pitchFamily="34" charset="0"/>
              </a:rPr>
              <a:t>dall’acquisto</a:t>
            </a:r>
            <a:r>
              <a:rPr lang="en-US" altLang="it-IT" sz="2000" b="1" dirty="0">
                <a:solidFill>
                  <a:srgbClr val="00B0F0"/>
                </a:solidFill>
                <a:latin typeface="Century Gothic" panose="020B0502020202020204" pitchFamily="34" charset="0"/>
                <a:cs typeface="Arial" panose="020B0604020202020204" pitchFamily="34" charset="0"/>
              </a:rPr>
              <a:t> di </a:t>
            </a:r>
            <a:r>
              <a:rPr lang="en-US" altLang="it-IT" sz="2000" b="1" dirty="0" err="1">
                <a:solidFill>
                  <a:srgbClr val="00B0F0"/>
                </a:solidFill>
                <a:latin typeface="Century Gothic" panose="020B0502020202020204" pitchFamily="34" charset="0"/>
                <a:cs typeface="Arial" panose="020B0604020202020204" pitchFamily="34" charset="0"/>
              </a:rPr>
              <a:t>immobilizzazioni</a:t>
            </a:r>
            <a:r>
              <a:rPr lang="en-US" altLang="it-IT" sz="2000" b="1" dirty="0">
                <a:solidFill>
                  <a:srgbClr val="00B0F0"/>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vengono</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indicati</a:t>
            </a:r>
            <a:r>
              <a:rPr lang="en-US" altLang="it-IT" sz="2000" dirty="0">
                <a:solidFill>
                  <a:schemeClr val="tx1"/>
                </a:solidFill>
                <a:latin typeface="Century Gothic" panose="020B0502020202020204" pitchFamily="34" charset="0"/>
                <a:cs typeface="Arial" panose="020B0604020202020204" pitchFamily="34" charset="0"/>
              </a:rPr>
              <a:t> per un </a:t>
            </a:r>
            <a:r>
              <a:rPr lang="en-US" altLang="it-IT" sz="2000" dirty="0" err="1">
                <a:solidFill>
                  <a:schemeClr val="tx1"/>
                </a:solidFill>
                <a:latin typeface="Century Gothic" panose="020B0502020202020204" pitchFamily="34" charset="0"/>
                <a:cs typeface="Arial" panose="020B0604020202020204" pitchFamily="34" charset="0"/>
              </a:rPr>
              <a:t>importo</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pari</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all’effettivo</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prezzo</a:t>
            </a:r>
            <a:r>
              <a:rPr lang="en-US" altLang="it-IT" sz="2000" dirty="0">
                <a:solidFill>
                  <a:schemeClr val="tx1"/>
                </a:solidFill>
                <a:latin typeface="Century Gothic" panose="020B0502020202020204" pitchFamily="34" charset="0"/>
                <a:cs typeface="Arial" panose="020B0604020202020204" pitchFamily="34" charset="0"/>
              </a:rPr>
              <a:t> di </a:t>
            </a:r>
            <a:r>
              <a:rPr lang="en-US" altLang="it-IT" sz="2000" dirty="0" err="1">
                <a:solidFill>
                  <a:schemeClr val="tx1"/>
                </a:solidFill>
                <a:latin typeface="Century Gothic" panose="020B0502020202020204" pitchFamily="34" charset="0"/>
                <a:cs typeface="Arial" panose="020B0604020202020204" pitchFamily="34" charset="0"/>
              </a:rPr>
              <a:t>acquisto</a:t>
            </a:r>
            <a:r>
              <a:rPr lang="en-US" altLang="it-IT" sz="2000" dirty="0">
                <a:solidFill>
                  <a:schemeClr val="tx1"/>
                </a:solidFill>
                <a:latin typeface="Century Gothic" panose="020B0502020202020204" pitchFamily="34" charset="0"/>
                <a:cs typeface="Arial" panose="020B0604020202020204" pitchFamily="34" charset="0"/>
              </a:rPr>
              <a:t>, con </a:t>
            </a:r>
            <a:r>
              <a:rPr lang="en-US" altLang="it-IT" sz="2000" dirty="0" err="1">
                <a:solidFill>
                  <a:schemeClr val="tx1"/>
                </a:solidFill>
                <a:latin typeface="Century Gothic" panose="020B0502020202020204" pitchFamily="34" charset="0"/>
                <a:cs typeface="Arial" panose="020B0604020202020204" pitchFamily="34" charset="0"/>
              </a:rPr>
              <a:t>rettifica</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dei</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debiti</a:t>
            </a:r>
            <a:r>
              <a:rPr lang="en-US" altLang="it-IT" sz="2000" dirty="0">
                <a:solidFill>
                  <a:schemeClr val="tx1"/>
                </a:solidFill>
                <a:latin typeface="Century Gothic" panose="020B0502020202020204" pitchFamily="34" charset="0"/>
                <a:cs typeface="Arial" panose="020B0604020202020204" pitchFamily="34" charset="0"/>
              </a:rPr>
              <a:t> verso </a:t>
            </a:r>
            <a:r>
              <a:rPr lang="en-US" altLang="it-IT" sz="2000" dirty="0" err="1">
                <a:solidFill>
                  <a:schemeClr val="tx1"/>
                </a:solidFill>
                <a:latin typeface="Century Gothic" panose="020B0502020202020204" pitchFamily="34" charset="0"/>
                <a:cs typeface="Arial" panose="020B0604020202020204" pitchFamily="34" charset="0"/>
              </a:rPr>
              <a:t>i</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fornitori</a:t>
            </a:r>
            <a:r>
              <a:rPr lang="en-US" altLang="it-IT" sz="2000" dirty="0">
                <a:solidFill>
                  <a:schemeClr val="tx1"/>
                </a:solidFill>
                <a:latin typeface="Century Gothic" panose="020B0502020202020204" pitchFamily="34" charset="0"/>
                <a:cs typeface="Arial" panose="020B0604020202020204" pitchFamily="34" charset="0"/>
              </a:rPr>
              <a:t> di </a:t>
            </a:r>
            <a:r>
              <a:rPr lang="en-US" altLang="it-IT" sz="2000" dirty="0" err="1">
                <a:solidFill>
                  <a:schemeClr val="tx1"/>
                </a:solidFill>
                <a:latin typeface="Century Gothic" panose="020B0502020202020204" pitchFamily="34" charset="0"/>
                <a:cs typeface="Arial" panose="020B0604020202020204" pitchFamily="34" charset="0"/>
              </a:rPr>
              <a:t>immobilizzazioni</a:t>
            </a:r>
            <a:endParaRPr lang="en-US" altLang="it-IT" sz="2000" dirty="0">
              <a:solidFill>
                <a:schemeClr val="tx1"/>
              </a:solidFill>
              <a:latin typeface="Century Gothic" panose="020B0502020202020204" pitchFamily="34" charset="0"/>
              <a:cs typeface="Arial" panose="020B0604020202020204" pitchFamily="34" charset="0"/>
            </a:endParaRPr>
          </a:p>
          <a:p>
            <a:pPr algn="just" eaLnBrk="1">
              <a:spcBef>
                <a:spcPct val="5000"/>
              </a:spcBef>
              <a:spcAft>
                <a:spcPct val="55000"/>
              </a:spcAft>
              <a:buFont typeface="Arial" panose="020B0604020202020204" pitchFamily="34" charset="0"/>
              <a:buChar char="•"/>
            </a:pPr>
            <a:endParaRPr lang="en-US" altLang="it-IT" sz="2000" dirty="0">
              <a:solidFill>
                <a:schemeClr val="tx1"/>
              </a:solidFill>
              <a:latin typeface="Century Gothic" panose="020B0502020202020204" pitchFamily="34" charset="0"/>
              <a:cs typeface="Arial" panose="020B0604020202020204" pitchFamily="34" charset="0"/>
            </a:endParaRPr>
          </a:p>
          <a:p>
            <a:pPr algn="just" eaLnBrk="1">
              <a:spcBef>
                <a:spcPct val="5000"/>
              </a:spcBef>
              <a:spcAft>
                <a:spcPct val="55000"/>
              </a:spcAft>
              <a:buFont typeface="Arial" panose="020B0604020202020204" pitchFamily="34" charset="0"/>
              <a:buChar char="•"/>
            </a:pPr>
            <a:r>
              <a:rPr lang="en-US" altLang="it-IT" sz="2000" dirty="0">
                <a:solidFill>
                  <a:schemeClr val="tx1"/>
                </a:solidFill>
                <a:latin typeface="Century Gothic" panose="020B0502020202020204" pitchFamily="34" charset="0"/>
                <a:cs typeface="Arial" panose="020B0604020202020204" pitchFamily="34" charset="0"/>
              </a:rPr>
              <a:t>I </a:t>
            </a:r>
            <a:r>
              <a:rPr lang="en-US" altLang="it-IT" sz="2000" dirty="0" err="1">
                <a:solidFill>
                  <a:schemeClr val="tx1"/>
                </a:solidFill>
                <a:latin typeface="Century Gothic" panose="020B0502020202020204" pitchFamily="34" charset="0"/>
                <a:cs typeface="Arial" panose="020B0604020202020204" pitchFamily="34" charset="0"/>
              </a:rPr>
              <a:t>flussi</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generati</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b="1" dirty="0" err="1">
                <a:solidFill>
                  <a:srgbClr val="00B0F0"/>
                </a:solidFill>
                <a:latin typeface="Century Gothic" panose="020B0502020202020204" pitchFamily="34" charset="0"/>
                <a:cs typeface="Arial" panose="020B0604020202020204" pitchFamily="34" charset="0"/>
              </a:rPr>
              <a:t>dalla</a:t>
            </a:r>
            <a:r>
              <a:rPr lang="en-US" altLang="it-IT" sz="2000" b="1" dirty="0">
                <a:solidFill>
                  <a:srgbClr val="00B0F0"/>
                </a:solidFill>
                <a:latin typeface="Century Gothic" panose="020B0502020202020204" pitchFamily="34" charset="0"/>
                <a:cs typeface="Arial" panose="020B0604020202020204" pitchFamily="34" charset="0"/>
              </a:rPr>
              <a:t> </a:t>
            </a:r>
            <a:r>
              <a:rPr lang="en-US" altLang="it-IT" sz="2000" b="1" dirty="0" err="1">
                <a:solidFill>
                  <a:srgbClr val="00B0F0"/>
                </a:solidFill>
                <a:latin typeface="Century Gothic" panose="020B0502020202020204" pitchFamily="34" charset="0"/>
                <a:cs typeface="Arial" panose="020B0604020202020204" pitchFamily="34" charset="0"/>
              </a:rPr>
              <a:t>vendita</a:t>
            </a:r>
            <a:r>
              <a:rPr lang="en-US" altLang="it-IT" sz="2000" b="1" dirty="0">
                <a:solidFill>
                  <a:srgbClr val="00B0F0"/>
                </a:solidFill>
                <a:latin typeface="Century Gothic" panose="020B0502020202020204" pitchFamily="34" charset="0"/>
                <a:cs typeface="Arial" panose="020B0604020202020204" pitchFamily="34" charset="0"/>
              </a:rPr>
              <a:t> di </a:t>
            </a:r>
            <a:r>
              <a:rPr lang="en-US" altLang="it-IT" sz="2000" b="1" dirty="0" err="1">
                <a:solidFill>
                  <a:srgbClr val="00B0F0"/>
                </a:solidFill>
                <a:latin typeface="Century Gothic" panose="020B0502020202020204" pitchFamily="34" charset="0"/>
                <a:cs typeface="Arial" panose="020B0604020202020204" pitchFamily="34" charset="0"/>
              </a:rPr>
              <a:t>immobilizzazioni</a:t>
            </a:r>
            <a:r>
              <a:rPr lang="en-US" altLang="it-IT" sz="2000" b="1" dirty="0">
                <a:solidFill>
                  <a:srgbClr val="00B0F0"/>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vengono</a:t>
            </a:r>
            <a:r>
              <a:rPr lang="en-US" altLang="it-IT" sz="2000" dirty="0">
                <a:solidFill>
                  <a:schemeClr val="tx1"/>
                </a:solidFill>
                <a:latin typeface="Century Gothic" panose="020B0502020202020204" pitchFamily="34" charset="0"/>
                <a:cs typeface="Arial" panose="020B0604020202020204" pitchFamily="34" charset="0"/>
              </a:rPr>
              <a:t> indicate per un </a:t>
            </a:r>
            <a:r>
              <a:rPr lang="en-US" altLang="it-IT" sz="2000" dirty="0" err="1">
                <a:solidFill>
                  <a:schemeClr val="tx1"/>
                </a:solidFill>
                <a:latin typeface="Century Gothic" panose="020B0502020202020204" pitchFamily="34" charset="0"/>
                <a:cs typeface="Arial" panose="020B0604020202020204" pitchFamily="34" charset="0"/>
              </a:rPr>
              <a:t>importo</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pari</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all’effettivo</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prezzo</a:t>
            </a:r>
            <a:r>
              <a:rPr lang="en-US" altLang="it-IT" sz="2000" dirty="0">
                <a:solidFill>
                  <a:schemeClr val="tx1"/>
                </a:solidFill>
                <a:latin typeface="Century Gothic" panose="020B0502020202020204" pitchFamily="34" charset="0"/>
                <a:cs typeface="Arial" panose="020B0604020202020204" pitchFamily="34" charset="0"/>
              </a:rPr>
              <a:t> di </a:t>
            </a:r>
            <a:r>
              <a:rPr lang="en-US" altLang="it-IT" sz="2000" dirty="0" err="1">
                <a:solidFill>
                  <a:schemeClr val="tx1"/>
                </a:solidFill>
                <a:latin typeface="Century Gothic" panose="020B0502020202020204" pitchFamily="34" charset="0"/>
                <a:cs typeface="Arial" panose="020B0604020202020204" pitchFamily="34" charset="0"/>
              </a:rPr>
              <a:t>realizzo</a:t>
            </a:r>
            <a:r>
              <a:rPr lang="en-US" altLang="it-IT" sz="2000" dirty="0">
                <a:solidFill>
                  <a:schemeClr val="tx1"/>
                </a:solidFill>
                <a:latin typeface="Century Gothic" panose="020B0502020202020204" pitchFamily="34" charset="0"/>
                <a:cs typeface="Arial" panose="020B0604020202020204" pitchFamily="34" charset="0"/>
              </a:rPr>
              <a:t>, con </a:t>
            </a:r>
            <a:r>
              <a:rPr lang="en-US" altLang="it-IT" sz="2000" dirty="0" err="1">
                <a:solidFill>
                  <a:schemeClr val="tx1"/>
                </a:solidFill>
                <a:latin typeface="Century Gothic" panose="020B0502020202020204" pitchFamily="34" charset="0"/>
                <a:cs typeface="Arial" panose="020B0604020202020204" pitchFamily="34" charset="0"/>
              </a:rPr>
              <a:t>rettifica</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dei</a:t>
            </a:r>
            <a:r>
              <a:rPr lang="en-US" altLang="it-IT" sz="2000" dirty="0">
                <a:solidFill>
                  <a:schemeClr val="tx1"/>
                </a:solidFill>
                <a:latin typeface="Century Gothic" panose="020B0502020202020204" pitchFamily="34" charset="0"/>
                <a:cs typeface="Arial" panose="020B0604020202020204" pitchFamily="34" charset="0"/>
              </a:rPr>
              <a:t> </a:t>
            </a:r>
            <a:r>
              <a:rPr lang="en-US" altLang="it-IT" sz="2000" dirty="0" err="1">
                <a:solidFill>
                  <a:schemeClr val="tx1"/>
                </a:solidFill>
                <a:latin typeface="Century Gothic" panose="020B0502020202020204" pitchFamily="34" charset="0"/>
                <a:cs typeface="Arial" panose="020B0604020202020204" pitchFamily="34" charset="0"/>
              </a:rPr>
              <a:t>crediti</a:t>
            </a:r>
            <a:r>
              <a:rPr lang="en-US" altLang="it-IT" sz="2000" dirty="0">
                <a:solidFill>
                  <a:schemeClr val="tx1"/>
                </a:solidFill>
                <a:latin typeface="Century Gothic" panose="020B0502020202020204" pitchFamily="34" charset="0"/>
                <a:cs typeface="Arial" panose="020B0604020202020204" pitchFamily="34" charset="0"/>
              </a:rPr>
              <a:t> verso </a:t>
            </a:r>
            <a:r>
              <a:rPr lang="en-US" altLang="it-IT" sz="2000" dirty="0" err="1">
                <a:solidFill>
                  <a:schemeClr val="tx1"/>
                </a:solidFill>
                <a:latin typeface="Century Gothic" panose="020B0502020202020204" pitchFamily="34" charset="0"/>
                <a:cs typeface="Arial" panose="020B0604020202020204" pitchFamily="34" charset="0"/>
              </a:rPr>
              <a:t>clienti</a:t>
            </a:r>
            <a:endParaRPr lang="it-IT" altLang="it-IT" sz="2000" dirty="0">
              <a:solidFill>
                <a:schemeClr val="tx1"/>
              </a:solidFill>
              <a:latin typeface="Century Gothic" panose="020B0502020202020204" pitchFamily="34" charset="0"/>
              <a:cs typeface="Arial" panose="020B0604020202020204" pitchFamily="34" charset="0"/>
            </a:endParaRPr>
          </a:p>
        </p:txBody>
      </p:sp>
      <p:sp>
        <p:nvSpPr>
          <p:cNvPr id="2" name="Rettangolo 1">
            <a:extLst>
              <a:ext uri="{FF2B5EF4-FFF2-40B4-BE49-F238E27FC236}">
                <a16:creationId xmlns:a16="http://schemas.microsoft.com/office/drawing/2014/main" id="{8CCA08EE-BE24-4B7F-AFE9-4838B19527E2}"/>
              </a:ext>
            </a:extLst>
          </p:cNvPr>
          <p:cNvSpPr/>
          <p:nvPr/>
        </p:nvSpPr>
        <p:spPr>
          <a:xfrm>
            <a:off x="247776" y="735590"/>
            <a:ext cx="3719288" cy="400110"/>
          </a:xfrm>
          <a:prstGeom prst="rect">
            <a:avLst/>
          </a:prstGeom>
        </p:spPr>
        <p:txBody>
          <a:bodyPr wrap="none">
            <a:spAutoFit/>
          </a:bodyPr>
          <a:lstStyle/>
          <a:p>
            <a:r>
              <a:rPr lang="it-IT" sz="2000" b="1" dirty="0">
                <a:solidFill>
                  <a:srgbClr val="ED7D31"/>
                </a:solidFill>
                <a:latin typeface="Century Gothic" panose="020B0502020202020204" pitchFamily="34" charset="0"/>
              </a:rPr>
              <a:t>Principio OIC 10 </a:t>
            </a:r>
            <a:r>
              <a:rPr lang="it-IT" sz="2000" dirty="0">
                <a:latin typeface="Century Gothic" panose="020B0502020202020204" pitchFamily="34" charset="0"/>
              </a:rPr>
              <a:t>(par. 32-37) </a:t>
            </a:r>
          </a:p>
        </p:txBody>
      </p:sp>
      <p:sp>
        <p:nvSpPr>
          <p:cNvPr id="9" name="Segnaposto numero diapositiva 3">
            <a:extLst>
              <a:ext uri="{FF2B5EF4-FFF2-40B4-BE49-F238E27FC236}">
                <a16:creationId xmlns:a16="http://schemas.microsoft.com/office/drawing/2014/main" id="{BF93082E-8FC8-2645-81A9-DD01D2A8FEB5}"/>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187</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751565154"/>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188</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en-US" b="1" dirty="0">
                <a:solidFill>
                  <a:srgbClr val="002060"/>
                </a:solidFill>
                <a:latin typeface="Century Gothic" panose="020B0502020202020204" pitchFamily="34" charset="0"/>
              </a:rPr>
              <a:t>B) L</a:t>
            </a:r>
            <a:r>
              <a:rPr lang="it-IT" b="1" dirty="0">
                <a:solidFill>
                  <a:srgbClr val="002060"/>
                </a:solidFill>
                <a:latin typeface="Century Gothic" panose="020B0502020202020204" pitchFamily="34" charset="0"/>
              </a:rPr>
              <a:t>’ATTIVITA’ DI INVESTIMENTO </a:t>
            </a:r>
            <a:r>
              <a:rPr lang="it-IT" altLang="it-IT" b="1" cap="all" dirty="0">
                <a:solidFill>
                  <a:srgbClr val="002060"/>
                </a:solidFill>
                <a:latin typeface="Century Gothic" panose="020B0502020202020204" pitchFamily="34" charset="0"/>
              </a:rPr>
              <a:t>nell’OIC 10</a:t>
            </a:r>
          </a:p>
        </p:txBody>
      </p:sp>
      <p:graphicFrame>
        <p:nvGraphicFramePr>
          <p:cNvPr id="2" name="Tabella 1">
            <a:extLst>
              <a:ext uri="{FF2B5EF4-FFF2-40B4-BE49-F238E27FC236}">
                <a16:creationId xmlns:a16="http://schemas.microsoft.com/office/drawing/2014/main" id="{CF898CBE-E544-F943-9668-B3B9437CCBB5}"/>
              </a:ext>
            </a:extLst>
          </p:cNvPr>
          <p:cNvGraphicFramePr>
            <a:graphicFrameLocks noGrp="1"/>
          </p:cNvGraphicFramePr>
          <p:nvPr>
            <p:extLst>
              <p:ext uri="{D42A27DB-BD31-4B8C-83A1-F6EECF244321}">
                <p14:modId xmlns:p14="http://schemas.microsoft.com/office/powerpoint/2010/main" val="517023541"/>
              </p:ext>
            </p:extLst>
          </p:nvPr>
        </p:nvGraphicFramePr>
        <p:xfrm>
          <a:off x="405441" y="820818"/>
          <a:ext cx="8329704" cy="5181600"/>
        </p:xfrm>
        <a:graphic>
          <a:graphicData uri="http://schemas.openxmlformats.org/drawingml/2006/table">
            <a:tbl>
              <a:tblPr firstRow="1" bandRow="1">
                <a:tableStyleId>{5C22544A-7EE6-4342-B048-85BDC9FD1C3A}</a:tableStyleId>
              </a:tblPr>
              <a:tblGrid>
                <a:gridCol w="6340415">
                  <a:extLst>
                    <a:ext uri="{9D8B030D-6E8A-4147-A177-3AD203B41FA5}">
                      <a16:colId xmlns:a16="http://schemas.microsoft.com/office/drawing/2014/main" val="2388523309"/>
                    </a:ext>
                  </a:extLst>
                </a:gridCol>
                <a:gridCol w="1095555">
                  <a:extLst>
                    <a:ext uri="{9D8B030D-6E8A-4147-A177-3AD203B41FA5}">
                      <a16:colId xmlns:a16="http://schemas.microsoft.com/office/drawing/2014/main" val="3597960679"/>
                    </a:ext>
                  </a:extLst>
                </a:gridCol>
                <a:gridCol w="893734">
                  <a:extLst>
                    <a:ext uri="{9D8B030D-6E8A-4147-A177-3AD203B41FA5}">
                      <a16:colId xmlns:a16="http://schemas.microsoft.com/office/drawing/2014/main" val="221731638"/>
                    </a:ext>
                  </a:extLst>
                </a:gridCol>
              </a:tblGrid>
              <a:tr h="213493">
                <a:tc>
                  <a:txBody>
                    <a:bodyPr/>
                    <a:lstStyle/>
                    <a:p>
                      <a:endParaRPr lang="it-IT" sz="1400" dirty="0">
                        <a:latin typeface="Century Gothic" panose="020B0502020202020204" pitchFamily="34" charset="0"/>
                      </a:endParaRPr>
                    </a:p>
                  </a:txBody>
                  <a:tcPr/>
                </a:tc>
                <a:tc>
                  <a:txBody>
                    <a:bodyPr/>
                    <a:lstStyle/>
                    <a:p>
                      <a:pPr algn="ctr"/>
                      <a:r>
                        <a:rPr lang="it-IT" sz="1400" dirty="0">
                          <a:effectLst/>
                          <a:latin typeface="Century Gothic" panose="020B0502020202020204" pitchFamily="34" charset="0"/>
                        </a:rPr>
                        <a:t>200X </a:t>
                      </a:r>
                    </a:p>
                  </a:txBody>
                  <a:tcPr anchor="ctr"/>
                </a:tc>
                <a:tc>
                  <a:txBody>
                    <a:bodyPr/>
                    <a:lstStyle/>
                    <a:p>
                      <a:pPr algn="ctr"/>
                      <a:r>
                        <a:rPr lang="it-IT" sz="1400" dirty="0">
                          <a:effectLst/>
                          <a:latin typeface="Century Gothic" panose="020B0502020202020204" pitchFamily="34" charset="0"/>
                        </a:rPr>
                        <a:t>200X-1 </a:t>
                      </a:r>
                    </a:p>
                  </a:txBody>
                  <a:tcPr anchor="ctr"/>
                </a:tc>
                <a:extLst>
                  <a:ext uri="{0D108BD9-81ED-4DB2-BD59-A6C34878D82A}">
                    <a16:rowId xmlns:a16="http://schemas.microsoft.com/office/drawing/2014/main" val="612354377"/>
                  </a:ext>
                </a:extLst>
              </a:tr>
              <a:tr h="286418">
                <a:tc>
                  <a:txBody>
                    <a:bodyPr/>
                    <a:lstStyle/>
                    <a:p>
                      <a:r>
                        <a:rPr lang="it-IT" sz="1400" b="1" kern="1200" dirty="0">
                          <a:solidFill>
                            <a:schemeClr val="dk1"/>
                          </a:solidFill>
                          <a:effectLst/>
                          <a:latin typeface="Century Gothic" panose="020B0502020202020204" pitchFamily="34" charset="0"/>
                          <a:ea typeface="+mn-ea"/>
                          <a:cs typeface="+mn-cs"/>
                        </a:rPr>
                        <a:t>B. Flussi finanziari derivanti dall’</a:t>
                      </a:r>
                      <a:r>
                        <a:rPr lang="it-IT" sz="1400" b="1" kern="1200" dirty="0" err="1">
                          <a:solidFill>
                            <a:schemeClr val="dk1"/>
                          </a:solidFill>
                          <a:effectLst/>
                          <a:latin typeface="Century Gothic" panose="020B0502020202020204" pitchFamily="34" charset="0"/>
                          <a:ea typeface="+mn-ea"/>
                          <a:cs typeface="+mn-cs"/>
                        </a:rPr>
                        <a:t>attivita</a:t>
                      </a:r>
                      <a:r>
                        <a:rPr lang="it-IT" sz="1400" b="1" kern="1200" dirty="0">
                          <a:solidFill>
                            <a:schemeClr val="dk1"/>
                          </a:solidFill>
                          <a:effectLst/>
                          <a:latin typeface="Century Gothic" panose="020B0502020202020204" pitchFamily="34" charset="0"/>
                          <a:ea typeface="+mn-ea"/>
                          <a:cs typeface="+mn-cs"/>
                        </a:rPr>
                        <a:t>̀ d’investimento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263507171"/>
                  </a:ext>
                </a:extLst>
              </a:tr>
              <a:tr h="286418">
                <a:tc>
                  <a:txBody>
                    <a:bodyPr/>
                    <a:lstStyle/>
                    <a:p>
                      <a:r>
                        <a:rPr lang="it-IT" sz="1400" i="1">
                          <a:effectLst/>
                          <a:latin typeface="Century Gothic" panose="020B0502020202020204" pitchFamily="34" charset="0"/>
                        </a:rPr>
                        <a:t>Immobilizzazioni materiali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2225099036"/>
                  </a:ext>
                </a:extLst>
              </a:tr>
              <a:tr h="286418">
                <a:tc>
                  <a:txBody>
                    <a:bodyPr/>
                    <a:lstStyle/>
                    <a:p>
                      <a:r>
                        <a:rPr lang="it-IT" sz="1400">
                          <a:effectLst/>
                          <a:latin typeface="Century Gothic" panose="020B0502020202020204" pitchFamily="34" charset="0"/>
                        </a:rPr>
                        <a:t>(Investimenti)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825231723"/>
                  </a:ext>
                </a:extLst>
              </a:tr>
              <a:tr h="286418">
                <a:tc>
                  <a:txBody>
                    <a:bodyPr/>
                    <a:lstStyle/>
                    <a:p>
                      <a:r>
                        <a:rPr lang="it-IT" sz="1400">
                          <a:effectLst/>
                          <a:latin typeface="Century Gothic" panose="020B0502020202020204" pitchFamily="34" charset="0"/>
                        </a:rPr>
                        <a:t>Disinvestimenti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4159080480"/>
                  </a:ext>
                </a:extLst>
              </a:tr>
              <a:tr h="286418">
                <a:tc>
                  <a:txBody>
                    <a:bodyPr/>
                    <a:lstStyle/>
                    <a:p>
                      <a:r>
                        <a:rPr lang="it-IT" sz="1400" i="1">
                          <a:effectLst/>
                          <a:latin typeface="Century Gothic" panose="020B0502020202020204" pitchFamily="34" charset="0"/>
                        </a:rPr>
                        <a:t>Immobilizzazioni immateriali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4073845722"/>
                  </a:ext>
                </a:extLst>
              </a:tr>
              <a:tr h="286418">
                <a:tc>
                  <a:txBody>
                    <a:bodyPr/>
                    <a:lstStyle/>
                    <a:p>
                      <a:r>
                        <a:rPr lang="it-IT" sz="1400">
                          <a:effectLst/>
                          <a:latin typeface="Century Gothic" panose="020B0502020202020204" pitchFamily="34" charset="0"/>
                        </a:rPr>
                        <a:t>(Investimenti)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693927994"/>
                  </a:ext>
                </a:extLst>
              </a:tr>
              <a:tr h="286418">
                <a:tc>
                  <a:txBody>
                    <a:bodyPr/>
                    <a:lstStyle/>
                    <a:p>
                      <a:r>
                        <a:rPr lang="it-IT" sz="1400">
                          <a:effectLst/>
                          <a:latin typeface="Century Gothic" panose="020B0502020202020204" pitchFamily="34" charset="0"/>
                        </a:rPr>
                        <a:t>Disinvestimenti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527685400"/>
                  </a:ext>
                </a:extLst>
              </a:tr>
              <a:tr h="286418">
                <a:tc>
                  <a:txBody>
                    <a:bodyPr/>
                    <a:lstStyle/>
                    <a:p>
                      <a:r>
                        <a:rPr lang="it-IT" sz="1400" i="1">
                          <a:effectLst/>
                          <a:latin typeface="Century Gothic" panose="020B0502020202020204" pitchFamily="34" charset="0"/>
                        </a:rPr>
                        <a:t>Immobilizzazioni finanziarie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4155683829"/>
                  </a:ext>
                </a:extLst>
              </a:tr>
              <a:tr h="286418">
                <a:tc>
                  <a:txBody>
                    <a:bodyPr/>
                    <a:lstStyle/>
                    <a:p>
                      <a:r>
                        <a:rPr lang="it-IT" sz="1400">
                          <a:effectLst/>
                          <a:latin typeface="Century Gothic" panose="020B0502020202020204" pitchFamily="34" charset="0"/>
                        </a:rPr>
                        <a:t>(Investimenti)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098489898"/>
                  </a:ext>
                </a:extLst>
              </a:tr>
              <a:tr h="286418">
                <a:tc>
                  <a:txBody>
                    <a:bodyPr/>
                    <a:lstStyle/>
                    <a:p>
                      <a:r>
                        <a:rPr lang="it-IT" sz="1400" dirty="0">
                          <a:effectLst/>
                          <a:latin typeface="Century Gothic" panose="020B0502020202020204" pitchFamily="34" charset="0"/>
                        </a:rPr>
                        <a:t>Disinvestimenti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559652321"/>
                  </a:ext>
                </a:extLst>
              </a:tr>
              <a:tr h="286418">
                <a:tc>
                  <a:txBody>
                    <a:bodyPr/>
                    <a:lstStyle/>
                    <a:p>
                      <a:r>
                        <a:rPr lang="it-IT" sz="1400" i="1">
                          <a:effectLst/>
                          <a:latin typeface="Century Gothic" panose="020B0502020202020204" pitchFamily="34" charset="0"/>
                        </a:rPr>
                        <a:t>Attività finanziarie non immobilizzate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346059909"/>
                  </a:ext>
                </a:extLst>
              </a:tr>
              <a:tr h="286418">
                <a:tc>
                  <a:txBody>
                    <a:bodyPr/>
                    <a:lstStyle/>
                    <a:p>
                      <a:r>
                        <a:rPr lang="it-IT" sz="1400">
                          <a:effectLst/>
                          <a:latin typeface="Century Gothic" panose="020B0502020202020204" pitchFamily="34" charset="0"/>
                        </a:rPr>
                        <a:t>(Investimenti)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513906222"/>
                  </a:ext>
                </a:extLst>
              </a:tr>
              <a:tr h="286418">
                <a:tc>
                  <a:txBody>
                    <a:bodyPr/>
                    <a:lstStyle/>
                    <a:p>
                      <a:r>
                        <a:rPr lang="it-IT" sz="1400">
                          <a:effectLst/>
                          <a:latin typeface="Century Gothic" panose="020B0502020202020204" pitchFamily="34" charset="0"/>
                        </a:rPr>
                        <a:t>Disinvestimenti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061358392"/>
                  </a:ext>
                </a:extLst>
              </a:tr>
              <a:tr h="286418">
                <a:tc>
                  <a:txBody>
                    <a:bodyPr/>
                    <a:lstStyle/>
                    <a:p>
                      <a:r>
                        <a:rPr lang="it-IT" sz="1400" i="1">
                          <a:effectLst/>
                          <a:latin typeface="Century Gothic" panose="020B0502020202020204" pitchFamily="34" charset="0"/>
                        </a:rPr>
                        <a:t>(Acquisizione di rami d’azienda al netto delle disponibilità liquide)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567519537"/>
                  </a:ext>
                </a:extLst>
              </a:tr>
              <a:tr h="286418">
                <a:tc>
                  <a:txBody>
                    <a:bodyPr/>
                    <a:lstStyle/>
                    <a:p>
                      <a:r>
                        <a:rPr lang="it-IT" sz="1400" i="1">
                          <a:effectLst/>
                          <a:latin typeface="Century Gothic" panose="020B0502020202020204" pitchFamily="34" charset="0"/>
                        </a:rPr>
                        <a:t>Cessione di rami d’azienda al netto delle disponibilità liquide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697071511"/>
                  </a:ext>
                </a:extLst>
              </a:tr>
              <a:tr h="286418">
                <a:tc>
                  <a:txBody>
                    <a:bodyPr/>
                    <a:lstStyle/>
                    <a:p>
                      <a:r>
                        <a:rPr lang="it-IT" sz="1400" b="1">
                          <a:effectLst/>
                          <a:latin typeface="Century Gothic" panose="020B0502020202020204" pitchFamily="34" charset="0"/>
                        </a:rPr>
                        <a:t>Flusso finanziario dell’attività di investimento (B)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769481680"/>
                  </a:ext>
                </a:extLst>
              </a:tr>
            </a:tbl>
          </a:graphicData>
        </a:graphic>
      </p:graphicFrame>
    </p:spTree>
    <p:extLst>
      <p:ext uri="{BB962C8B-B14F-4D97-AF65-F5344CB8AC3E}">
        <p14:creationId xmlns:p14="http://schemas.microsoft.com/office/powerpoint/2010/main" val="2252503992"/>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ttangolo 7">
            <a:extLst>
              <a:ext uri="{FF2B5EF4-FFF2-40B4-BE49-F238E27FC236}">
                <a16:creationId xmlns:a16="http://schemas.microsoft.com/office/drawing/2014/main" id="{A068F6DD-2B24-4A41-8E81-D0ED0FF9E821}"/>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C) L</a:t>
            </a:r>
            <a:r>
              <a:rPr lang="it-IT" b="1" dirty="0">
                <a:solidFill>
                  <a:srgbClr val="002060"/>
                </a:solidFill>
                <a:latin typeface="Century Gothic" panose="020B0502020202020204" pitchFamily="34" charset="0"/>
              </a:rPr>
              <a:t>’ATTIVITA’ DI FINANZIAMENTO</a:t>
            </a:r>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9" name="Rettangolo 8">
            <a:extLst>
              <a:ext uri="{FF2B5EF4-FFF2-40B4-BE49-F238E27FC236}">
                <a16:creationId xmlns:a16="http://schemas.microsoft.com/office/drawing/2014/main" id="{8EC75C95-B81D-4944-8546-2089D883B6D9}"/>
              </a:ext>
            </a:extLst>
          </p:cNvPr>
          <p:cNvSpPr/>
          <p:nvPr/>
        </p:nvSpPr>
        <p:spPr>
          <a:xfrm>
            <a:off x="247776" y="930674"/>
            <a:ext cx="8230399" cy="3693319"/>
          </a:xfrm>
          <a:prstGeom prst="rect">
            <a:avLst/>
          </a:prstGeom>
        </p:spPr>
        <p:txBody>
          <a:bodyPr wrap="square">
            <a:spAutoFit/>
          </a:bodyPr>
          <a:lstStyle/>
          <a:p>
            <a:r>
              <a:rPr lang="it-IT" dirty="0">
                <a:latin typeface="Century Gothic" panose="020B0502020202020204" pitchFamily="34" charset="0"/>
              </a:rPr>
              <a:t>Il</a:t>
            </a:r>
            <a:r>
              <a:rPr lang="it-IT" b="1" dirty="0">
                <a:solidFill>
                  <a:srgbClr val="ED7D31"/>
                </a:solidFill>
                <a:latin typeface="Century Gothic" panose="020B0502020202020204" pitchFamily="34" charset="0"/>
              </a:rPr>
              <a:t> principio OIC 10 </a:t>
            </a:r>
            <a:r>
              <a:rPr lang="it-IT" dirty="0">
                <a:latin typeface="Century Gothic" panose="020B0502020202020204" pitchFamily="34" charset="0"/>
              </a:rPr>
              <a:t>(par. 38-40) espone alcuni esempi di </a:t>
            </a:r>
            <a:r>
              <a:rPr lang="it-IT" b="1" i="1" dirty="0">
                <a:latin typeface="Century Gothic" panose="020B0502020202020204" pitchFamily="34" charset="0"/>
              </a:rPr>
              <a:t>flussi finanziari </a:t>
            </a:r>
            <a:r>
              <a:rPr lang="it-IT" dirty="0">
                <a:latin typeface="Century Gothic" panose="020B0502020202020204" pitchFamily="34" charset="0"/>
              </a:rPr>
              <a:t>dall’attività di finanziamento :</a:t>
            </a:r>
          </a:p>
          <a:p>
            <a:endParaRPr lang="it-IT" dirty="0">
              <a:latin typeface="Century Gothic" panose="020B0502020202020204" pitchFamily="34" charset="0"/>
            </a:endParaRPr>
          </a:p>
          <a:p>
            <a:endParaRPr lang="it-IT" dirty="0">
              <a:latin typeface="Century Gothic" panose="020B0502020202020204" pitchFamily="34" charset="0"/>
            </a:endParaRPr>
          </a:p>
          <a:p>
            <a:pPr marL="285750" indent="-285750">
              <a:buFont typeface="Arial" panose="020B0604020202020204" pitchFamily="34" charset="0"/>
              <a:buChar char="•"/>
            </a:pPr>
            <a:r>
              <a:rPr lang="it-IT" dirty="0">
                <a:latin typeface="Century Gothic" panose="020B0502020202020204" pitchFamily="34" charset="0"/>
              </a:rPr>
              <a:t>Incassi dall’emissione di titoli azionari </a:t>
            </a:r>
          </a:p>
          <a:p>
            <a:endParaRPr lang="it-IT" dirty="0">
              <a:latin typeface="Century Gothic" panose="020B0502020202020204" pitchFamily="34" charset="0"/>
            </a:endParaRPr>
          </a:p>
          <a:p>
            <a:pPr marL="285750" indent="-285750">
              <a:buFont typeface="Arial" panose="020B0604020202020204" pitchFamily="34" charset="0"/>
              <a:buChar char="•"/>
            </a:pPr>
            <a:r>
              <a:rPr lang="it-IT" dirty="0">
                <a:latin typeface="Century Gothic" panose="020B0502020202020204" pitchFamily="34" charset="0"/>
              </a:rPr>
              <a:t>Incassi da emissione di prestiti</a:t>
            </a:r>
          </a:p>
          <a:p>
            <a:endParaRPr lang="it-IT" dirty="0">
              <a:latin typeface="Century Gothic" panose="020B0502020202020204" pitchFamily="34" charset="0"/>
            </a:endParaRPr>
          </a:p>
          <a:p>
            <a:pPr marL="285750" indent="-285750">
              <a:buFont typeface="Arial" panose="020B0604020202020204" pitchFamily="34" charset="0"/>
              <a:buChar char="•"/>
            </a:pPr>
            <a:r>
              <a:rPr lang="it-IT" dirty="0">
                <a:latin typeface="Century Gothic" panose="020B0502020202020204" pitchFamily="34" charset="0"/>
              </a:rPr>
              <a:t>Pagamenti da rimborso prestiti obbligazionari</a:t>
            </a:r>
          </a:p>
          <a:p>
            <a:endParaRPr lang="it-IT" dirty="0">
              <a:latin typeface="Century Gothic" panose="020B0502020202020204" pitchFamily="34" charset="0"/>
            </a:endParaRPr>
          </a:p>
          <a:p>
            <a:pPr marL="285750" indent="-285750">
              <a:buFont typeface="Arial" panose="020B0604020202020204" pitchFamily="34" charset="0"/>
              <a:buChar char="•"/>
            </a:pPr>
            <a:r>
              <a:rPr lang="it-IT" dirty="0">
                <a:latin typeface="Century Gothic" panose="020B0502020202020204" pitchFamily="34" charset="0"/>
              </a:rPr>
              <a:t>Accensione mutui</a:t>
            </a:r>
          </a:p>
          <a:p>
            <a:endParaRPr lang="it-IT" dirty="0">
              <a:latin typeface="Century Gothic" panose="020B0502020202020204" pitchFamily="34" charset="0"/>
            </a:endParaRPr>
          </a:p>
          <a:p>
            <a:pPr marL="285750" indent="-285750">
              <a:buFont typeface="Arial" panose="020B0604020202020204" pitchFamily="34" charset="0"/>
              <a:buChar char="•"/>
            </a:pPr>
            <a:r>
              <a:rPr lang="it-IT" dirty="0">
                <a:latin typeface="Century Gothic" panose="020B0502020202020204" pitchFamily="34" charset="0"/>
              </a:rPr>
              <a:t>Pagamento di dividendi</a:t>
            </a:r>
          </a:p>
        </p:txBody>
      </p:sp>
      <p:sp>
        <p:nvSpPr>
          <p:cNvPr id="10" name="Segnaposto numero diapositiva 3">
            <a:extLst>
              <a:ext uri="{FF2B5EF4-FFF2-40B4-BE49-F238E27FC236}">
                <a16:creationId xmlns:a16="http://schemas.microsoft.com/office/drawing/2014/main" id="{65D3BBE5-BCB5-6841-A2D8-92BEA1A19EA4}"/>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189</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936716004"/>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190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en-US" b="1" dirty="0">
                <a:solidFill>
                  <a:srgbClr val="002060"/>
                </a:solidFill>
                <a:latin typeface="Century Gothic" panose="020B0502020202020204" pitchFamily="34" charset="0"/>
              </a:rPr>
              <a:t>C) L</a:t>
            </a:r>
            <a:r>
              <a:rPr lang="it-IT" b="1" dirty="0">
                <a:solidFill>
                  <a:srgbClr val="002060"/>
                </a:solidFill>
                <a:latin typeface="Century Gothic" panose="020B0502020202020204" pitchFamily="34" charset="0"/>
              </a:rPr>
              <a:t>’ATTIVITA’ DI FINANZIAMENTO </a:t>
            </a:r>
            <a:r>
              <a:rPr lang="it-IT" altLang="it-IT" b="1" cap="all" dirty="0">
                <a:solidFill>
                  <a:srgbClr val="002060"/>
                </a:solidFill>
                <a:latin typeface="Century Gothic" panose="020B0502020202020204" pitchFamily="34" charset="0"/>
              </a:rPr>
              <a:t>nell’OIC 10</a:t>
            </a:r>
          </a:p>
        </p:txBody>
      </p:sp>
      <p:graphicFrame>
        <p:nvGraphicFramePr>
          <p:cNvPr id="2" name="Tabella 1">
            <a:extLst>
              <a:ext uri="{FF2B5EF4-FFF2-40B4-BE49-F238E27FC236}">
                <a16:creationId xmlns:a16="http://schemas.microsoft.com/office/drawing/2014/main" id="{CF898CBE-E544-F943-9668-B3B9437CCBB5}"/>
              </a:ext>
            </a:extLst>
          </p:cNvPr>
          <p:cNvGraphicFramePr>
            <a:graphicFrameLocks noGrp="1"/>
          </p:cNvGraphicFramePr>
          <p:nvPr>
            <p:extLst>
              <p:ext uri="{D42A27DB-BD31-4B8C-83A1-F6EECF244321}">
                <p14:modId xmlns:p14="http://schemas.microsoft.com/office/powerpoint/2010/main" val="1571429344"/>
              </p:ext>
            </p:extLst>
          </p:nvPr>
        </p:nvGraphicFramePr>
        <p:xfrm>
          <a:off x="405441" y="820818"/>
          <a:ext cx="8329704" cy="3657600"/>
        </p:xfrm>
        <a:graphic>
          <a:graphicData uri="http://schemas.openxmlformats.org/drawingml/2006/table">
            <a:tbl>
              <a:tblPr firstRow="1" bandRow="1">
                <a:tableStyleId>{5C22544A-7EE6-4342-B048-85BDC9FD1C3A}</a:tableStyleId>
              </a:tblPr>
              <a:tblGrid>
                <a:gridCol w="6340415">
                  <a:extLst>
                    <a:ext uri="{9D8B030D-6E8A-4147-A177-3AD203B41FA5}">
                      <a16:colId xmlns:a16="http://schemas.microsoft.com/office/drawing/2014/main" val="2388523309"/>
                    </a:ext>
                  </a:extLst>
                </a:gridCol>
                <a:gridCol w="1095555">
                  <a:extLst>
                    <a:ext uri="{9D8B030D-6E8A-4147-A177-3AD203B41FA5}">
                      <a16:colId xmlns:a16="http://schemas.microsoft.com/office/drawing/2014/main" val="3597960679"/>
                    </a:ext>
                  </a:extLst>
                </a:gridCol>
                <a:gridCol w="893734">
                  <a:extLst>
                    <a:ext uri="{9D8B030D-6E8A-4147-A177-3AD203B41FA5}">
                      <a16:colId xmlns:a16="http://schemas.microsoft.com/office/drawing/2014/main" val="221731638"/>
                    </a:ext>
                  </a:extLst>
                </a:gridCol>
              </a:tblGrid>
              <a:tr h="213493">
                <a:tc>
                  <a:txBody>
                    <a:bodyPr/>
                    <a:lstStyle/>
                    <a:p>
                      <a:endParaRPr lang="it-IT" sz="1400" dirty="0">
                        <a:latin typeface="Century Gothic" panose="020B0502020202020204" pitchFamily="34" charset="0"/>
                      </a:endParaRPr>
                    </a:p>
                  </a:txBody>
                  <a:tcPr/>
                </a:tc>
                <a:tc>
                  <a:txBody>
                    <a:bodyPr/>
                    <a:lstStyle/>
                    <a:p>
                      <a:pPr algn="ctr"/>
                      <a:r>
                        <a:rPr lang="it-IT" sz="1400" dirty="0">
                          <a:effectLst/>
                          <a:latin typeface="Century Gothic" panose="020B0502020202020204" pitchFamily="34" charset="0"/>
                        </a:rPr>
                        <a:t>200X </a:t>
                      </a:r>
                    </a:p>
                  </a:txBody>
                  <a:tcPr anchor="ctr"/>
                </a:tc>
                <a:tc>
                  <a:txBody>
                    <a:bodyPr/>
                    <a:lstStyle/>
                    <a:p>
                      <a:pPr algn="ctr"/>
                      <a:r>
                        <a:rPr lang="it-IT" sz="1400" dirty="0">
                          <a:effectLst/>
                          <a:latin typeface="Century Gothic" panose="020B0502020202020204" pitchFamily="34" charset="0"/>
                        </a:rPr>
                        <a:t>200X-1 </a:t>
                      </a:r>
                    </a:p>
                  </a:txBody>
                  <a:tcPr anchor="ctr"/>
                </a:tc>
                <a:extLst>
                  <a:ext uri="{0D108BD9-81ED-4DB2-BD59-A6C34878D82A}">
                    <a16:rowId xmlns:a16="http://schemas.microsoft.com/office/drawing/2014/main" val="612354377"/>
                  </a:ext>
                </a:extLst>
              </a:tr>
              <a:tr h="286418">
                <a:tc>
                  <a:txBody>
                    <a:bodyPr/>
                    <a:lstStyle/>
                    <a:p>
                      <a:r>
                        <a:rPr lang="it-IT" sz="1400" b="1" kern="1200" dirty="0">
                          <a:solidFill>
                            <a:schemeClr val="dk1"/>
                          </a:solidFill>
                          <a:effectLst/>
                          <a:latin typeface="Century Gothic" panose="020B0502020202020204" pitchFamily="34" charset="0"/>
                          <a:ea typeface="+mn-ea"/>
                          <a:cs typeface="+mn-cs"/>
                        </a:rPr>
                        <a:t>C. Flussi finanziari derivanti dall’</a:t>
                      </a:r>
                      <a:r>
                        <a:rPr lang="it-IT" sz="1400" b="1" kern="1200" dirty="0" err="1">
                          <a:solidFill>
                            <a:schemeClr val="dk1"/>
                          </a:solidFill>
                          <a:effectLst/>
                          <a:latin typeface="Century Gothic" panose="020B0502020202020204" pitchFamily="34" charset="0"/>
                          <a:ea typeface="+mn-ea"/>
                          <a:cs typeface="+mn-cs"/>
                        </a:rPr>
                        <a:t>attivita</a:t>
                      </a:r>
                      <a:r>
                        <a:rPr lang="it-IT" sz="1400" b="1" kern="1200" dirty="0">
                          <a:solidFill>
                            <a:schemeClr val="dk1"/>
                          </a:solidFill>
                          <a:effectLst/>
                          <a:latin typeface="Century Gothic" panose="020B0502020202020204" pitchFamily="34" charset="0"/>
                          <a:ea typeface="+mn-ea"/>
                          <a:cs typeface="+mn-cs"/>
                        </a:rPr>
                        <a:t>̀ di finanziamento </a:t>
                      </a:r>
                      <a:endParaRPr lang="it-IT" sz="1400" dirty="0">
                        <a:latin typeface="Century Gothic" panose="020B0502020202020204" pitchFamily="34" charset="0"/>
                      </a:endParaRPr>
                    </a:p>
                  </a:txBody>
                  <a:tcP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2263507171"/>
                  </a:ext>
                </a:extLst>
              </a:tr>
              <a:tr h="286418">
                <a:tc>
                  <a:txBody>
                    <a:bodyPr/>
                    <a:lstStyle/>
                    <a:p>
                      <a:r>
                        <a:rPr lang="it-IT" sz="1400" i="1">
                          <a:effectLst/>
                          <a:latin typeface="Century Gothic" panose="020B0502020202020204" pitchFamily="34" charset="0"/>
                        </a:rPr>
                        <a:t>Mezzi di terzi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1559652321"/>
                  </a:ext>
                </a:extLst>
              </a:tr>
              <a:tr h="286418">
                <a:tc>
                  <a:txBody>
                    <a:bodyPr/>
                    <a:lstStyle/>
                    <a:p>
                      <a:r>
                        <a:rPr lang="it-IT" sz="1400">
                          <a:effectLst/>
                          <a:latin typeface="Century Gothic" panose="020B0502020202020204" pitchFamily="34" charset="0"/>
                        </a:rPr>
                        <a:t>Incremento (decremento) debiti a breve verso banche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346059909"/>
                  </a:ext>
                </a:extLst>
              </a:tr>
              <a:tr h="286418">
                <a:tc>
                  <a:txBody>
                    <a:bodyPr/>
                    <a:lstStyle/>
                    <a:p>
                      <a:r>
                        <a:rPr lang="it-IT" sz="1400">
                          <a:effectLst/>
                          <a:latin typeface="Century Gothic" panose="020B0502020202020204" pitchFamily="34" charset="0"/>
                        </a:rPr>
                        <a:t>Accensione finanziamenti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513906222"/>
                  </a:ext>
                </a:extLst>
              </a:tr>
              <a:tr h="286418">
                <a:tc>
                  <a:txBody>
                    <a:bodyPr/>
                    <a:lstStyle/>
                    <a:p>
                      <a:r>
                        <a:rPr lang="it-IT" sz="1400">
                          <a:effectLst/>
                          <a:latin typeface="Century Gothic" panose="020B0502020202020204" pitchFamily="34" charset="0"/>
                        </a:rPr>
                        <a:t>(Rimborso finanziamenti)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061358392"/>
                  </a:ext>
                </a:extLst>
              </a:tr>
              <a:tr h="286418">
                <a:tc>
                  <a:txBody>
                    <a:bodyPr/>
                    <a:lstStyle/>
                    <a:p>
                      <a:r>
                        <a:rPr lang="it-IT" sz="1400" i="1">
                          <a:effectLst/>
                          <a:latin typeface="Century Gothic" panose="020B0502020202020204" pitchFamily="34" charset="0"/>
                        </a:rPr>
                        <a:t>Mezzi propri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3567519537"/>
                  </a:ext>
                </a:extLst>
              </a:tr>
              <a:tr h="286418">
                <a:tc>
                  <a:txBody>
                    <a:bodyPr/>
                    <a:lstStyle/>
                    <a:p>
                      <a:r>
                        <a:rPr lang="it-IT" sz="1400">
                          <a:effectLst/>
                          <a:latin typeface="Century Gothic" panose="020B0502020202020204" pitchFamily="34" charset="0"/>
                        </a:rPr>
                        <a:t>Aumento di capitale a pagamento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697071511"/>
                  </a:ext>
                </a:extLst>
              </a:tr>
              <a:tr h="286418">
                <a:tc>
                  <a:txBody>
                    <a:bodyPr/>
                    <a:lstStyle/>
                    <a:p>
                      <a:r>
                        <a:rPr lang="it-IT" sz="1400" dirty="0">
                          <a:effectLst/>
                          <a:latin typeface="Century Gothic" panose="020B0502020202020204" pitchFamily="34" charset="0"/>
                        </a:rPr>
                        <a:t>(Rimborso di capitale)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769481680"/>
                  </a:ext>
                </a:extLst>
              </a:tr>
              <a:tr h="286418">
                <a:tc>
                  <a:txBody>
                    <a:bodyPr/>
                    <a:lstStyle/>
                    <a:p>
                      <a:r>
                        <a:rPr lang="it-IT" sz="1400" dirty="0">
                          <a:effectLst/>
                          <a:latin typeface="Century Gothic" panose="020B0502020202020204" pitchFamily="34" charset="0"/>
                        </a:rPr>
                        <a:t>Cessione (acquisto) di azioni proprie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153169198"/>
                  </a:ext>
                </a:extLst>
              </a:tr>
              <a:tr h="286418">
                <a:tc>
                  <a:txBody>
                    <a:bodyPr/>
                    <a:lstStyle/>
                    <a:p>
                      <a:r>
                        <a:rPr lang="it-IT" sz="1400">
                          <a:effectLst/>
                          <a:latin typeface="Century Gothic" panose="020B0502020202020204" pitchFamily="34" charset="0"/>
                        </a:rPr>
                        <a:t>(Dividendi (e acconti su dividendi) pagati) </a:t>
                      </a: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extLst>
                  <a:ext uri="{0D108BD9-81ED-4DB2-BD59-A6C34878D82A}">
                    <a16:rowId xmlns:a16="http://schemas.microsoft.com/office/drawing/2014/main" val="1069669378"/>
                  </a:ext>
                </a:extLst>
              </a:tr>
              <a:tr h="286418">
                <a:tc>
                  <a:txBody>
                    <a:bodyPr/>
                    <a:lstStyle/>
                    <a:p>
                      <a:r>
                        <a:rPr lang="it-IT" sz="1400" b="1">
                          <a:effectLst/>
                          <a:latin typeface="Century Gothic" panose="020B0502020202020204" pitchFamily="34" charset="0"/>
                        </a:rPr>
                        <a:t>Flusso finanziario dell’attività di finanziamento (C) </a:t>
                      </a:r>
                      <a:endParaRPr lang="it-IT" sz="1400">
                        <a:effectLst/>
                        <a:latin typeface="Century Gothic" panose="020B0502020202020204" pitchFamily="34" charset="0"/>
                      </a:endParaRPr>
                    </a:p>
                  </a:txBody>
                  <a:tcPr anchor="ctr"/>
                </a:tc>
                <a:tc>
                  <a:txBody>
                    <a:bodyPr/>
                    <a:lstStyle/>
                    <a:p>
                      <a:endParaRPr lang="it-IT" sz="1400">
                        <a:effectLst/>
                        <a:latin typeface="Century Gothic" panose="020B0502020202020204" pitchFamily="34" charset="0"/>
                      </a:endParaRPr>
                    </a:p>
                  </a:txBody>
                  <a:tcPr anchor="ctr"/>
                </a:tc>
                <a:tc>
                  <a:txBody>
                    <a:bodyPr/>
                    <a:lstStyle/>
                    <a:p>
                      <a:endParaRPr lang="it-IT" sz="1400" dirty="0">
                        <a:effectLst/>
                        <a:latin typeface="Century Gothic" panose="020B0502020202020204" pitchFamily="34" charset="0"/>
                      </a:endParaRPr>
                    </a:p>
                  </a:txBody>
                  <a:tcPr anchor="ctr"/>
                </a:tc>
                <a:extLst>
                  <a:ext uri="{0D108BD9-81ED-4DB2-BD59-A6C34878D82A}">
                    <a16:rowId xmlns:a16="http://schemas.microsoft.com/office/drawing/2014/main" val="1241717718"/>
                  </a:ext>
                </a:extLst>
              </a:tr>
            </a:tbl>
          </a:graphicData>
        </a:graphic>
      </p:graphicFrame>
    </p:spTree>
    <p:extLst>
      <p:ext uri="{BB962C8B-B14F-4D97-AF65-F5344CB8AC3E}">
        <p14:creationId xmlns:p14="http://schemas.microsoft.com/office/powerpoint/2010/main" val="2164285747"/>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1" y="3508"/>
            <a:ext cx="520995"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191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 name="CasellaDiTesto 1">
            <a:extLst>
              <a:ext uri="{FF2B5EF4-FFF2-40B4-BE49-F238E27FC236}">
                <a16:creationId xmlns:a16="http://schemas.microsoft.com/office/drawing/2014/main" id="{09E326DF-22E9-4B27-86CC-08C477957704}"/>
              </a:ext>
            </a:extLst>
          </p:cNvPr>
          <p:cNvSpPr txBox="1"/>
          <p:nvPr/>
        </p:nvSpPr>
        <p:spPr>
          <a:xfrm>
            <a:off x="2240272" y="727042"/>
            <a:ext cx="4594528" cy="646331"/>
          </a:xfrm>
          <a:prstGeom prst="rect">
            <a:avLst/>
          </a:prstGeom>
          <a:noFill/>
        </p:spPr>
        <p:txBody>
          <a:bodyPr wrap="none" rtlCol="0">
            <a:spAutoFit/>
          </a:bodyPr>
          <a:lstStyle/>
          <a:p>
            <a:r>
              <a:rPr lang="it-IT" sz="3600" dirty="0">
                <a:solidFill>
                  <a:schemeClr val="tx1">
                    <a:lumMod val="75000"/>
                    <a:lumOff val="25000"/>
                  </a:schemeClr>
                </a:solidFill>
                <a:latin typeface="Century Gothic" panose="020B0502020202020204" pitchFamily="34" charset="0"/>
              </a:rPr>
              <a:t>L’ANALISI PER FLUSSI</a:t>
            </a: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1058595" y="2987886"/>
            <a:ext cx="7199313" cy="831623"/>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algn="ctr" defTabSz="914400">
              <a:lnSpc>
                <a:spcPct val="100000"/>
              </a:lnSpc>
              <a:buClrTx/>
              <a:buSzTx/>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ALCUNE MISURE TRATTE DALLE GRANDEZZE DEL RENDICONTO FINANZIARIO</a:t>
            </a:r>
          </a:p>
        </p:txBody>
      </p:sp>
    </p:spTree>
    <p:extLst>
      <p:ext uri="{BB962C8B-B14F-4D97-AF65-F5344CB8AC3E}">
        <p14:creationId xmlns:p14="http://schemas.microsoft.com/office/powerpoint/2010/main" val="757544719"/>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192</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Century Gothic" panose="020B0502020202020204" pitchFamily="34" charset="0"/>
              </a:rPr>
              <a:t>Capacità segnaletica: esempi</a:t>
            </a:r>
          </a:p>
        </p:txBody>
      </p:sp>
      <p:graphicFrame>
        <p:nvGraphicFramePr>
          <p:cNvPr id="5" name="Tabella 4">
            <a:extLst>
              <a:ext uri="{FF2B5EF4-FFF2-40B4-BE49-F238E27FC236}">
                <a16:creationId xmlns:a16="http://schemas.microsoft.com/office/drawing/2014/main" id="{B9700CBC-A208-F341-A318-B9D70B1B7BC2}"/>
              </a:ext>
            </a:extLst>
          </p:cNvPr>
          <p:cNvGraphicFramePr>
            <a:graphicFrameLocks noGrp="1"/>
          </p:cNvGraphicFramePr>
          <p:nvPr>
            <p:extLst>
              <p:ext uri="{D42A27DB-BD31-4B8C-83A1-F6EECF244321}">
                <p14:modId xmlns:p14="http://schemas.microsoft.com/office/powerpoint/2010/main" val="1701121549"/>
              </p:ext>
            </p:extLst>
          </p:nvPr>
        </p:nvGraphicFramePr>
        <p:xfrm>
          <a:off x="931652" y="1850636"/>
          <a:ext cx="7280695" cy="2283432"/>
        </p:xfrm>
        <a:graphic>
          <a:graphicData uri="http://schemas.openxmlformats.org/drawingml/2006/table">
            <a:tbl>
              <a:tblPr/>
              <a:tblGrid>
                <a:gridCol w="5994703">
                  <a:extLst>
                    <a:ext uri="{9D8B030D-6E8A-4147-A177-3AD203B41FA5}">
                      <a16:colId xmlns:a16="http://schemas.microsoft.com/office/drawing/2014/main" val="20000"/>
                    </a:ext>
                  </a:extLst>
                </a:gridCol>
                <a:gridCol w="1285992">
                  <a:extLst>
                    <a:ext uri="{9D8B030D-6E8A-4147-A177-3AD203B41FA5}">
                      <a16:colId xmlns:a16="http://schemas.microsoft.com/office/drawing/2014/main" val="20001"/>
                    </a:ext>
                  </a:extLst>
                </a:gridCol>
              </a:tblGrid>
              <a:tr h="286940">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operativa</a:t>
                      </a:r>
                    </a:p>
                  </a:txBody>
                  <a:tcPr marL="12701" marR="12701" marT="12696" marB="0" anchor="b">
                    <a:lnL>
                      <a:noFill/>
                    </a:lnL>
                    <a:lnR>
                      <a:noFill/>
                    </a:lnR>
                    <a:lnT>
                      <a:noFill/>
                    </a:lnT>
                    <a:lnB>
                      <a:noFill/>
                    </a:lnB>
                  </a:tcPr>
                </a:tc>
                <a:tc>
                  <a:txBody>
                    <a:bodyPr/>
                    <a:lstStyle/>
                    <a:p>
                      <a:pPr algn="r" fontAlgn="b"/>
                      <a:r>
                        <a:rPr lang="is-IS" sz="1800" b="0" i="0" u="none" strike="noStrike" dirty="0">
                          <a:solidFill>
                            <a:srgbClr val="000000"/>
                          </a:solidFill>
                          <a:effectLst/>
                          <a:latin typeface="Century Gothic" panose="020B0502020202020204" pitchFamily="34" charset="0"/>
                          <a:cs typeface="Times New Roman"/>
                        </a:rPr>
                        <a:t>500</a:t>
                      </a:r>
                    </a:p>
                  </a:txBody>
                  <a:tcPr marL="12701" marR="12701" marT="12696" marB="0" anchor="b">
                    <a:lnL>
                      <a:noFill/>
                    </a:lnL>
                    <a:lnR>
                      <a:noFill/>
                    </a:lnR>
                    <a:lnT>
                      <a:noFill/>
                    </a:lnT>
                    <a:lnB>
                      <a:noFill/>
                    </a:lnB>
                  </a:tcPr>
                </a:tc>
                <a:extLst>
                  <a:ext uri="{0D108BD9-81ED-4DB2-BD59-A6C34878D82A}">
                    <a16:rowId xmlns:a16="http://schemas.microsoft.com/office/drawing/2014/main" val="10000"/>
                  </a:ext>
                </a:extLst>
              </a:tr>
              <a:tr h="561184">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di investimento</a:t>
                      </a:r>
                    </a:p>
                  </a:txBody>
                  <a:tcPr marL="12701" marR="12701" marT="12696"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-400</a:t>
                      </a:r>
                    </a:p>
                  </a:txBody>
                  <a:tcPr marL="12701" marR="12701" marT="12696" marB="0" anchor="b">
                    <a:lnL>
                      <a:noFill/>
                    </a:lnL>
                    <a:lnR>
                      <a:noFill/>
                    </a:lnR>
                    <a:lnT>
                      <a:noFill/>
                    </a:lnT>
                    <a:lnB>
                      <a:noFill/>
                    </a:lnB>
                  </a:tcPr>
                </a:tc>
                <a:extLst>
                  <a:ext uri="{0D108BD9-81ED-4DB2-BD59-A6C34878D82A}">
                    <a16:rowId xmlns:a16="http://schemas.microsoft.com/office/drawing/2014/main" val="10001"/>
                  </a:ext>
                </a:extLst>
              </a:tr>
              <a:tr h="286940">
                <a:tc>
                  <a:txBody>
                    <a:bodyPr/>
                    <a:lstStyle/>
                    <a:p>
                      <a:pPr algn="l" fontAlgn="b"/>
                      <a:r>
                        <a:rPr lang="it-IT" sz="1800" b="0" i="0" u="none" strike="noStrike">
                          <a:solidFill>
                            <a:srgbClr val="000000"/>
                          </a:solidFill>
                          <a:effectLst/>
                          <a:latin typeface="Century Gothic" panose="020B0502020202020204" pitchFamily="34" charset="0"/>
                          <a:cs typeface="Times New Roman"/>
                        </a:rPr>
                        <a:t>Liquidità generata (assorbita) dall'attività finanziaria</a:t>
                      </a:r>
                    </a:p>
                  </a:txBody>
                  <a:tcPr marL="12701" marR="12701" marT="12696" marB="0" anchor="b">
                    <a:lnL>
                      <a:noFill/>
                    </a:lnL>
                    <a:lnR>
                      <a:noFill/>
                    </a:lnR>
                    <a:lnT>
                      <a:noFill/>
                    </a:lnT>
                    <a:lnB>
                      <a:noFill/>
                    </a:lnB>
                  </a:tcPr>
                </a:tc>
                <a:tc>
                  <a:txBody>
                    <a:bodyPr/>
                    <a:lstStyle/>
                    <a:p>
                      <a:pPr algn="r" fontAlgn="b"/>
                      <a:r>
                        <a:rPr lang="uk-UA" sz="1800" b="0" i="0" u="none" strike="noStrike" dirty="0">
                          <a:solidFill>
                            <a:srgbClr val="000000"/>
                          </a:solidFill>
                          <a:effectLst/>
                          <a:latin typeface="Century Gothic" panose="020B0502020202020204" pitchFamily="34" charset="0"/>
                          <a:cs typeface="Times New Roman"/>
                        </a:rPr>
                        <a:t>-50</a:t>
                      </a:r>
                    </a:p>
                  </a:txBody>
                  <a:tcPr marL="12701" marR="12701" marT="12696" marB="0" anchor="b">
                    <a:lnL>
                      <a:noFill/>
                    </a:lnL>
                    <a:lnR>
                      <a:noFill/>
                    </a:lnR>
                    <a:lnT>
                      <a:noFill/>
                    </a:lnT>
                    <a:lnB>
                      <a:noFill/>
                    </a:lnB>
                  </a:tcPr>
                </a:tc>
                <a:extLst>
                  <a:ext uri="{0D108BD9-81ED-4DB2-BD59-A6C34878D82A}">
                    <a16:rowId xmlns:a16="http://schemas.microsoft.com/office/drawing/2014/main" val="10002"/>
                  </a:ext>
                </a:extLst>
              </a:tr>
              <a:tr h="286940">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Flusso di liquidità del periodo</a:t>
                      </a:r>
                    </a:p>
                  </a:txBody>
                  <a:tcPr marL="12701" marR="12701" marT="12696" marB="0" anchor="b">
                    <a:lnL>
                      <a:noFill/>
                    </a:lnL>
                    <a:lnR>
                      <a:noFill/>
                    </a:lnR>
                    <a:lnT>
                      <a:noFill/>
                    </a:lnT>
                    <a:lnB>
                      <a:noFill/>
                    </a:lnB>
                  </a:tcPr>
                </a:tc>
                <a:tc>
                  <a:txBody>
                    <a:bodyPr/>
                    <a:lstStyle/>
                    <a:p>
                      <a:pPr algn="r" fontAlgn="b"/>
                      <a:r>
                        <a:rPr lang="it-IT" sz="1800" b="0" i="0" u="none" strike="noStrike">
                          <a:solidFill>
                            <a:srgbClr val="000000"/>
                          </a:solidFill>
                          <a:effectLst/>
                          <a:latin typeface="Century Gothic" panose="020B0502020202020204" pitchFamily="34" charset="0"/>
                          <a:cs typeface="Times New Roman"/>
                        </a:rPr>
                        <a:t>50</a:t>
                      </a:r>
                    </a:p>
                  </a:txBody>
                  <a:tcPr marL="12701" marR="12701" marT="12696" marB="0" anchor="b">
                    <a:lnL>
                      <a:noFill/>
                    </a:lnL>
                    <a:lnR>
                      <a:noFill/>
                    </a:lnR>
                    <a:lnT>
                      <a:noFill/>
                    </a:lnT>
                    <a:lnB>
                      <a:noFill/>
                    </a:lnB>
                  </a:tcPr>
                </a:tc>
                <a:extLst>
                  <a:ext uri="{0D108BD9-81ED-4DB2-BD59-A6C34878D82A}">
                    <a16:rowId xmlns:a16="http://schemas.microsoft.com/office/drawing/2014/main" val="10003"/>
                  </a:ext>
                </a:extLst>
              </a:tr>
              <a:tr h="286940">
                <a:tc>
                  <a:txBody>
                    <a:bodyPr/>
                    <a:lstStyle/>
                    <a:p>
                      <a:pPr algn="l" fontAlgn="b"/>
                      <a:endParaRPr lang="it-IT" sz="1800" b="0" i="0" u="none" strike="noStrike" dirty="0">
                        <a:solidFill>
                          <a:srgbClr val="000000"/>
                        </a:solidFill>
                        <a:effectLst/>
                        <a:latin typeface="Century Gothic" panose="020B0502020202020204" pitchFamily="34" charset="0"/>
                        <a:cs typeface="Times New Roman"/>
                      </a:endParaRPr>
                    </a:p>
                  </a:txBody>
                  <a:tcPr marL="12701" marR="12701" marT="12696" marB="0" anchor="b">
                    <a:lnL>
                      <a:noFill/>
                    </a:lnL>
                    <a:lnR>
                      <a:noFill/>
                    </a:lnR>
                    <a:lnT>
                      <a:noFill/>
                    </a:lnT>
                    <a:lnB>
                      <a:noFill/>
                    </a:lnB>
                  </a:tcPr>
                </a:tc>
                <a:tc>
                  <a:txBody>
                    <a:bodyPr/>
                    <a:lstStyle/>
                    <a:p>
                      <a:pPr algn="l" fontAlgn="b"/>
                      <a:endParaRPr lang="it-IT" sz="1800" b="0" i="0" u="none" strike="noStrike">
                        <a:solidFill>
                          <a:srgbClr val="000000"/>
                        </a:solidFill>
                        <a:effectLst/>
                        <a:latin typeface="Century Gothic" panose="020B0502020202020204" pitchFamily="34" charset="0"/>
                        <a:cs typeface="Times New Roman"/>
                      </a:endParaRPr>
                    </a:p>
                  </a:txBody>
                  <a:tcPr marL="12701" marR="12701" marT="12696" marB="0" anchor="b">
                    <a:lnL>
                      <a:noFill/>
                    </a:lnL>
                    <a:lnR>
                      <a:noFill/>
                    </a:lnR>
                    <a:lnT>
                      <a:noFill/>
                    </a:lnT>
                    <a:lnB>
                      <a:noFill/>
                    </a:lnB>
                  </a:tcPr>
                </a:tc>
                <a:extLst>
                  <a:ext uri="{0D108BD9-81ED-4DB2-BD59-A6C34878D82A}">
                    <a16:rowId xmlns:a16="http://schemas.microsoft.com/office/drawing/2014/main" val="10004"/>
                  </a:ext>
                </a:extLst>
              </a:tr>
              <a:tr h="286940">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iniziale</a:t>
                      </a:r>
                    </a:p>
                  </a:txBody>
                  <a:tcPr marL="12701" marR="12701" marT="12696" marB="0" anchor="b">
                    <a:lnL>
                      <a:noFill/>
                    </a:lnL>
                    <a:lnR>
                      <a:noFill/>
                    </a:lnR>
                    <a:lnT>
                      <a:noFill/>
                    </a:lnT>
                    <a:lnB>
                      <a:noFill/>
                    </a:lnB>
                  </a:tcPr>
                </a:tc>
                <a:tc>
                  <a:txBody>
                    <a:bodyPr/>
                    <a:lstStyle/>
                    <a:p>
                      <a:pPr algn="r" fontAlgn="b"/>
                      <a:r>
                        <a:rPr lang="it-IT" sz="1800" b="0" i="0" u="none" strike="noStrike">
                          <a:solidFill>
                            <a:srgbClr val="000000"/>
                          </a:solidFill>
                          <a:effectLst/>
                          <a:latin typeface="Century Gothic" panose="020B0502020202020204" pitchFamily="34" charset="0"/>
                          <a:cs typeface="Times New Roman"/>
                        </a:rPr>
                        <a:t>10</a:t>
                      </a:r>
                    </a:p>
                  </a:txBody>
                  <a:tcPr marL="12701" marR="12701" marT="12696" marB="0" anchor="b">
                    <a:lnL>
                      <a:noFill/>
                    </a:lnL>
                    <a:lnR>
                      <a:noFill/>
                    </a:lnR>
                    <a:lnT>
                      <a:noFill/>
                    </a:lnT>
                    <a:lnB>
                      <a:noFill/>
                    </a:lnB>
                  </a:tcPr>
                </a:tc>
                <a:extLst>
                  <a:ext uri="{0D108BD9-81ED-4DB2-BD59-A6C34878D82A}">
                    <a16:rowId xmlns:a16="http://schemas.microsoft.com/office/drawing/2014/main" val="10005"/>
                  </a:ext>
                </a:extLst>
              </a:tr>
              <a:tr h="286940">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finale</a:t>
                      </a:r>
                    </a:p>
                  </a:txBody>
                  <a:tcPr marL="12701" marR="12701" marT="12696" marB="0" anchor="b">
                    <a:lnL>
                      <a:noFill/>
                    </a:lnL>
                    <a:lnR>
                      <a:noFill/>
                    </a:lnR>
                    <a:lnT>
                      <a:noFill/>
                    </a:lnT>
                    <a:lnB>
                      <a:noFill/>
                    </a:lnB>
                  </a:tcPr>
                </a:tc>
                <a:tc>
                  <a:txBody>
                    <a:bodyPr/>
                    <a:lstStyle/>
                    <a:p>
                      <a:pPr algn="r" fontAlgn="b"/>
                      <a:r>
                        <a:rPr lang="it-IT" sz="1800" b="0" i="0" u="none" strike="noStrike" dirty="0">
                          <a:solidFill>
                            <a:srgbClr val="000000"/>
                          </a:solidFill>
                          <a:effectLst/>
                          <a:latin typeface="Century Gothic" panose="020B0502020202020204" pitchFamily="34" charset="0"/>
                          <a:cs typeface="Times New Roman"/>
                        </a:rPr>
                        <a:t>60</a:t>
                      </a:r>
                    </a:p>
                  </a:txBody>
                  <a:tcPr marL="12701" marR="12701" marT="12696" marB="0" anchor="b">
                    <a:lnL>
                      <a:noFill/>
                    </a:lnL>
                    <a:lnR>
                      <a:noFill/>
                    </a:lnR>
                    <a:lnT>
                      <a:noFill/>
                    </a:lnT>
                    <a:lnB>
                      <a:noFill/>
                    </a:lnB>
                  </a:tcPr>
                </a:tc>
                <a:extLst>
                  <a:ext uri="{0D108BD9-81ED-4DB2-BD59-A6C34878D82A}">
                    <a16:rowId xmlns:a16="http://schemas.microsoft.com/office/drawing/2014/main" val="10006"/>
                  </a:ext>
                </a:extLst>
              </a:tr>
            </a:tbl>
          </a:graphicData>
        </a:graphic>
      </p:graphicFrame>
      <p:sp>
        <p:nvSpPr>
          <p:cNvPr id="6" name="CasellaDiTesto 3">
            <a:extLst>
              <a:ext uri="{FF2B5EF4-FFF2-40B4-BE49-F238E27FC236}">
                <a16:creationId xmlns:a16="http://schemas.microsoft.com/office/drawing/2014/main" id="{48FF95CF-3BD0-8E4E-9654-B8654C064AF0}"/>
              </a:ext>
            </a:extLst>
          </p:cNvPr>
          <p:cNvSpPr txBox="1">
            <a:spLocks noChangeArrowheads="1"/>
          </p:cNvSpPr>
          <p:nvPr/>
        </p:nvSpPr>
        <p:spPr bwMode="auto">
          <a:xfrm>
            <a:off x="558502" y="4913701"/>
            <a:ext cx="8064500"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r>
              <a:rPr lang="it-IT" dirty="0">
                <a:solidFill>
                  <a:schemeClr val="tx1"/>
                </a:solidFill>
                <a:latin typeface="Century Gothic" panose="020B0502020202020204" pitchFamily="34" charset="0"/>
                <a:cs typeface="Times New Roman" charset="0"/>
              </a:rPr>
              <a:t>L’azienda impiega il flusso di cassa generato dall’attività operativa prevalentemente per finanziare investimenti (400); in minima parte è impiegato per rimborsare i prestiti (50). La parte residua incrementa la liquidità iniziale. </a:t>
            </a:r>
          </a:p>
        </p:txBody>
      </p:sp>
      <p:sp>
        <p:nvSpPr>
          <p:cNvPr id="8" name="CasellaDiTesto 8">
            <a:extLst>
              <a:ext uri="{FF2B5EF4-FFF2-40B4-BE49-F238E27FC236}">
                <a16:creationId xmlns:a16="http://schemas.microsoft.com/office/drawing/2014/main" id="{A8BE9BE3-7F4B-EF45-81EE-ACC6B4A3396A}"/>
              </a:ext>
            </a:extLst>
          </p:cNvPr>
          <p:cNvSpPr txBox="1">
            <a:spLocks noChangeArrowheads="1"/>
          </p:cNvSpPr>
          <p:nvPr/>
        </p:nvSpPr>
        <p:spPr bwMode="auto">
          <a:xfrm>
            <a:off x="250825" y="1052513"/>
            <a:ext cx="806608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it-IT">
                <a:solidFill>
                  <a:schemeClr val="tx1"/>
                </a:solidFill>
                <a:latin typeface="Century Gothic" panose="020B0502020202020204" pitchFamily="34" charset="0"/>
                <a:cs typeface="Times New Roman" charset="0"/>
              </a:rPr>
              <a:t>HP 1</a:t>
            </a:r>
          </a:p>
        </p:txBody>
      </p:sp>
    </p:spTree>
    <p:extLst>
      <p:ext uri="{BB962C8B-B14F-4D97-AF65-F5344CB8AC3E}">
        <p14:creationId xmlns:p14="http://schemas.microsoft.com/office/powerpoint/2010/main" val="1184366286"/>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193</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Century Gothic" panose="020B0502020202020204" pitchFamily="34" charset="0"/>
              </a:rPr>
              <a:t>Capacità segnaletica: esempi</a:t>
            </a:r>
          </a:p>
        </p:txBody>
      </p:sp>
      <p:graphicFrame>
        <p:nvGraphicFramePr>
          <p:cNvPr id="5" name="Tabella 4">
            <a:extLst>
              <a:ext uri="{FF2B5EF4-FFF2-40B4-BE49-F238E27FC236}">
                <a16:creationId xmlns:a16="http://schemas.microsoft.com/office/drawing/2014/main" id="{30FAF1F8-AB14-7D49-AB5A-EEA1CDA86635}"/>
              </a:ext>
            </a:extLst>
          </p:cNvPr>
          <p:cNvGraphicFramePr>
            <a:graphicFrameLocks noGrp="1"/>
          </p:cNvGraphicFramePr>
          <p:nvPr>
            <p:extLst>
              <p:ext uri="{D42A27DB-BD31-4B8C-83A1-F6EECF244321}">
                <p14:modId xmlns:p14="http://schemas.microsoft.com/office/powerpoint/2010/main" val="1541895978"/>
              </p:ext>
            </p:extLst>
          </p:nvPr>
        </p:nvGraphicFramePr>
        <p:xfrm>
          <a:off x="1035170" y="1557338"/>
          <a:ext cx="7435970" cy="2283432"/>
        </p:xfrm>
        <a:graphic>
          <a:graphicData uri="http://schemas.openxmlformats.org/drawingml/2006/table">
            <a:tbl>
              <a:tblPr/>
              <a:tblGrid>
                <a:gridCol w="6122552">
                  <a:extLst>
                    <a:ext uri="{9D8B030D-6E8A-4147-A177-3AD203B41FA5}">
                      <a16:colId xmlns:a16="http://schemas.microsoft.com/office/drawing/2014/main" val="20000"/>
                    </a:ext>
                  </a:extLst>
                </a:gridCol>
                <a:gridCol w="1313418">
                  <a:extLst>
                    <a:ext uri="{9D8B030D-6E8A-4147-A177-3AD203B41FA5}">
                      <a16:colId xmlns:a16="http://schemas.microsoft.com/office/drawing/2014/main" val="20001"/>
                    </a:ext>
                  </a:extLst>
                </a:gridCol>
              </a:tblGrid>
              <a:tr h="286940">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operativa</a:t>
                      </a:r>
                    </a:p>
                  </a:txBody>
                  <a:tcPr marL="12701" marR="12701" marT="12696"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500</a:t>
                      </a:r>
                    </a:p>
                  </a:txBody>
                  <a:tcPr marL="12701" marR="12701" marT="12696" marB="0" anchor="b">
                    <a:lnL>
                      <a:noFill/>
                    </a:lnL>
                    <a:lnR>
                      <a:noFill/>
                    </a:lnR>
                    <a:lnT>
                      <a:noFill/>
                    </a:lnT>
                    <a:lnB>
                      <a:noFill/>
                    </a:lnB>
                  </a:tcPr>
                </a:tc>
                <a:extLst>
                  <a:ext uri="{0D108BD9-81ED-4DB2-BD59-A6C34878D82A}">
                    <a16:rowId xmlns:a16="http://schemas.microsoft.com/office/drawing/2014/main" val="10000"/>
                  </a:ext>
                </a:extLst>
              </a:tr>
              <a:tr h="561184">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di investimento</a:t>
                      </a:r>
                    </a:p>
                  </a:txBody>
                  <a:tcPr marL="12701" marR="12701" marT="12696" marB="0" anchor="b">
                    <a:lnL>
                      <a:noFill/>
                    </a:lnL>
                    <a:lnR>
                      <a:noFill/>
                    </a:lnR>
                    <a:lnT>
                      <a:noFill/>
                    </a:lnT>
                    <a:lnB>
                      <a:noFill/>
                    </a:lnB>
                  </a:tcPr>
                </a:tc>
                <a:tc>
                  <a:txBody>
                    <a:bodyPr/>
                    <a:lstStyle/>
                    <a:p>
                      <a:pPr algn="r" fontAlgn="b"/>
                      <a:r>
                        <a:rPr lang="is-IS" sz="1800" b="0" i="0" u="none" strike="noStrike" dirty="0">
                          <a:solidFill>
                            <a:srgbClr val="000000"/>
                          </a:solidFill>
                          <a:effectLst/>
                          <a:latin typeface="Century Gothic" panose="020B0502020202020204" pitchFamily="34" charset="0"/>
                          <a:cs typeface="Times New Roman"/>
                        </a:rPr>
                        <a:t>-50</a:t>
                      </a:r>
                    </a:p>
                  </a:txBody>
                  <a:tcPr marL="12701" marR="12701" marT="12696" marB="0" anchor="b">
                    <a:lnL>
                      <a:noFill/>
                    </a:lnL>
                    <a:lnR>
                      <a:noFill/>
                    </a:lnR>
                    <a:lnT>
                      <a:noFill/>
                    </a:lnT>
                    <a:lnB>
                      <a:noFill/>
                    </a:lnB>
                  </a:tcPr>
                </a:tc>
                <a:extLst>
                  <a:ext uri="{0D108BD9-81ED-4DB2-BD59-A6C34878D82A}">
                    <a16:rowId xmlns:a16="http://schemas.microsoft.com/office/drawing/2014/main" val="10001"/>
                  </a:ext>
                </a:extLst>
              </a:tr>
              <a:tr h="286940">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finanziaria</a:t>
                      </a:r>
                    </a:p>
                  </a:txBody>
                  <a:tcPr marL="12701" marR="12701" marT="12696" marB="0" anchor="b">
                    <a:lnL>
                      <a:noFill/>
                    </a:lnL>
                    <a:lnR>
                      <a:noFill/>
                    </a:lnR>
                    <a:lnT>
                      <a:noFill/>
                    </a:lnT>
                    <a:lnB>
                      <a:noFill/>
                    </a:lnB>
                  </a:tcPr>
                </a:tc>
                <a:tc>
                  <a:txBody>
                    <a:bodyPr/>
                    <a:lstStyle/>
                    <a:p>
                      <a:pPr algn="r" fontAlgn="b"/>
                      <a:r>
                        <a:rPr lang="uk-UA" sz="1800" b="0" i="0" u="none" strike="noStrike" dirty="0">
                          <a:solidFill>
                            <a:srgbClr val="000000"/>
                          </a:solidFill>
                          <a:effectLst/>
                          <a:latin typeface="Century Gothic" panose="020B0502020202020204" pitchFamily="34" charset="0"/>
                          <a:cs typeface="Times New Roman"/>
                        </a:rPr>
                        <a:t>-</a:t>
                      </a:r>
                      <a:r>
                        <a:rPr lang="it-IT" sz="1800" b="0" i="0" u="none" strike="noStrike" dirty="0">
                          <a:solidFill>
                            <a:srgbClr val="000000"/>
                          </a:solidFill>
                          <a:effectLst/>
                          <a:latin typeface="Century Gothic" panose="020B0502020202020204" pitchFamily="34" charset="0"/>
                          <a:cs typeface="Times New Roman"/>
                        </a:rPr>
                        <a:t>40</a:t>
                      </a:r>
                      <a:r>
                        <a:rPr lang="uk-UA" sz="1800" b="0" i="0" u="none" strike="noStrike" dirty="0">
                          <a:solidFill>
                            <a:srgbClr val="000000"/>
                          </a:solidFill>
                          <a:effectLst/>
                          <a:latin typeface="Century Gothic" panose="020B0502020202020204" pitchFamily="34" charset="0"/>
                          <a:cs typeface="Times New Roman"/>
                        </a:rPr>
                        <a:t>0</a:t>
                      </a:r>
                    </a:p>
                  </a:txBody>
                  <a:tcPr marL="12701" marR="12701" marT="12696" marB="0" anchor="b">
                    <a:lnL>
                      <a:noFill/>
                    </a:lnL>
                    <a:lnR>
                      <a:noFill/>
                    </a:lnR>
                    <a:lnT>
                      <a:noFill/>
                    </a:lnT>
                    <a:lnB>
                      <a:noFill/>
                    </a:lnB>
                  </a:tcPr>
                </a:tc>
                <a:extLst>
                  <a:ext uri="{0D108BD9-81ED-4DB2-BD59-A6C34878D82A}">
                    <a16:rowId xmlns:a16="http://schemas.microsoft.com/office/drawing/2014/main" val="10002"/>
                  </a:ext>
                </a:extLst>
              </a:tr>
              <a:tr h="286940">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Flusso di liquidità del periodo</a:t>
                      </a:r>
                    </a:p>
                  </a:txBody>
                  <a:tcPr marL="12701" marR="12701" marT="12696" marB="0" anchor="b">
                    <a:lnL>
                      <a:noFill/>
                    </a:lnL>
                    <a:lnR>
                      <a:noFill/>
                    </a:lnR>
                    <a:lnT>
                      <a:noFill/>
                    </a:lnT>
                    <a:lnB>
                      <a:noFill/>
                    </a:lnB>
                  </a:tcPr>
                </a:tc>
                <a:tc>
                  <a:txBody>
                    <a:bodyPr/>
                    <a:lstStyle/>
                    <a:p>
                      <a:pPr algn="r" fontAlgn="b"/>
                      <a:r>
                        <a:rPr lang="it-IT" sz="1800" b="0" i="0" u="none" strike="noStrike">
                          <a:solidFill>
                            <a:srgbClr val="000000"/>
                          </a:solidFill>
                          <a:effectLst/>
                          <a:latin typeface="Century Gothic" panose="020B0502020202020204" pitchFamily="34" charset="0"/>
                          <a:cs typeface="Times New Roman"/>
                        </a:rPr>
                        <a:t>50</a:t>
                      </a:r>
                    </a:p>
                  </a:txBody>
                  <a:tcPr marL="12701" marR="12701" marT="12696" marB="0" anchor="b">
                    <a:lnL>
                      <a:noFill/>
                    </a:lnL>
                    <a:lnR>
                      <a:noFill/>
                    </a:lnR>
                    <a:lnT>
                      <a:noFill/>
                    </a:lnT>
                    <a:lnB>
                      <a:noFill/>
                    </a:lnB>
                  </a:tcPr>
                </a:tc>
                <a:extLst>
                  <a:ext uri="{0D108BD9-81ED-4DB2-BD59-A6C34878D82A}">
                    <a16:rowId xmlns:a16="http://schemas.microsoft.com/office/drawing/2014/main" val="10003"/>
                  </a:ext>
                </a:extLst>
              </a:tr>
              <a:tr h="286940">
                <a:tc>
                  <a:txBody>
                    <a:bodyPr/>
                    <a:lstStyle/>
                    <a:p>
                      <a:pPr algn="l" fontAlgn="b"/>
                      <a:endParaRPr lang="it-IT" sz="1800" b="0" i="0" u="none" strike="noStrike" dirty="0">
                        <a:solidFill>
                          <a:srgbClr val="000000"/>
                        </a:solidFill>
                        <a:effectLst/>
                        <a:latin typeface="Century Gothic" panose="020B0502020202020204" pitchFamily="34" charset="0"/>
                        <a:cs typeface="Times New Roman"/>
                      </a:endParaRPr>
                    </a:p>
                  </a:txBody>
                  <a:tcPr marL="12701" marR="12701" marT="12696" marB="0" anchor="b">
                    <a:lnL>
                      <a:noFill/>
                    </a:lnL>
                    <a:lnR>
                      <a:noFill/>
                    </a:lnR>
                    <a:lnT>
                      <a:noFill/>
                    </a:lnT>
                    <a:lnB>
                      <a:noFill/>
                    </a:lnB>
                  </a:tcPr>
                </a:tc>
                <a:tc>
                  <a:txBody>
                    <a:bodyPr/>
                    <a:lstStyle/>
                    <a:p>
                      <a:pPr algn="l" fontAlgn="b"/>
                      <a:endParaRPr lang="it-IT" sz="1800" b="0" i="0" u="none" strike="noStrike">
                        <a:solidFill>
                          <a:srgbClr val="000000"/>
                        </a:solidFill>
                        <a:effectLst/>
                        <a:latin typeface="Century Gothic" panose="020B0502020202020204" pitchFamily="34" charset="0"/>
                        <a:cs typeface="Times New Roman"/>
                      </a:endParaRPr>
                    </a:p>
                  </a:txBody>
                  <a:tcPr marL="12701" marR="12701" marT="12696" marB="0" anchor="b">
                    <a:lnL>
                      <a:noFill/>
                    </a:lnL>
                    <a:lnR>
                      <a:noFill/>
                    </a:lnR>
                    <a:lnT>
                      <a:noFill/>
                    </a:lnT>
                    <a:lnB>
                      <a:noFill/>
                    </a:lnB>
                  </a:tcPr>
                </a:tc>
                <a:extLst>
                  <a:ext uri="{0D108BD9-81ED-4DB2-BD59-A6C34878D82A}">
                    <a16:rowId xmlns:a16="http://schemas.microsoft.com/office/drawing/2014/main" val="10004"/>
                  </a:ext>
                </a:extLst>
              </a:tr>
              <a:tr h="286940">
                <a:tc>
                  <a:txBody>
                    <a:bodyPr/>
                    <a:lstStyle/>
                    <a:p>
                      <a:pPr algn="l" fontAlgn="b"/>
                      <a:r>
                        <a:rPr lang="it-IT" sz="1800" b="0" i="0" u="none" strike="noStrike">
                          <a:solidFill>
                            <a:srgbClr val="000000"/>
                          </a:solidFill>
                          <a:effectLst/>
                          <a:latin typeface="Century Gothic" panose="020B0502020202020204" pitchFamily="34" charset="0"/>
                          <a:cs typeface="Times New Roman"/>
                        </a:rPr>
                        <a:t>Liquidità iniziale</a:t>
                      </a:r>
                    </a:p>
                  </a:txBody>
                  <a:tcPr marL="12701" marR="12701" marT="12696" marB="0" anchor="b">
                    <a:lnL>
                      <a:noFill/>
                    </a:lnL>
                    <a:lnR>
                      <a:noFill/>
                    </a:lnR>
                    <a:lnT>
                      <a:noFill/>
                    </a:lnT>
                    <a:lnB>
                      <a:noFill/>
                    </a:lnB>
                  </a:tcPr>
                </a:tc>
                <a:tc>
                  <a:txBody>
                    <a:bodyPr/>
                    <a:lstStyle/>
                    <a:p>
                      <a:pPr algn="r" fontAlgn="b"/>
                      <a:r>
                        <a:rPr lang="it-IT" sz="1800" b="0" i="0" u="none" strike="noStrike" dirty="0">
                          <a:solidFill>
                            <a:srgbClr val="000000"/>
                          </a:solidFill>
                          <a:effectLst/>
                          <a:latin typeface="Century Gothic" panose="020B0502020202020204" pitchFamily="34" charset="0"/>
                          <a:cs typeface="Times New Roman"/>
                        </a:rPr>
                        <a:t>10</a:t>
                      </a:r>
                    </a:p>
                  </a:txBody>
                  <a:tcPr marL="12701" marR="12701" marT="12696" marB="0" anchor="b">
                    <a:lnL>
                      <a:noFill/>
                    </a:lnL>
                    <a:lnR>
                      <a:noFill/>
                    </a:lnR>
                    <a:lnT>
                      <a:noFill/>
                    </a:lnT>
                    <a:lnB>
                      <a:noFill/>
                    </a:lnB>
                  </a:tcPr>
                </a:tc>
                <a:extLst>
                  <a:ext uri="{0D108BD9-81ED-4DB2-BD59-A6C34878D82A}">
                    <a16:rowId xmlns:a16="http://schemas.microsoft.com/office/drawing/2014/main" val="10005"/>
                  </a:ext>
                </a:extLst>
              </a:tr>
              <a:tr h="286940">
                <a:tc>
                  <a:txBody>
                    <a:bodyPr/>
                    <a:lstStyle/>
                    <a:p>
                      <a:pPr algn="l" fontAlgn="b"/>
                      <a:r>
                        <a:rPr lang="it-IT" sz="1800" b="0" i="0" u="none" strike="noStrike">
                          <a:solidFill>
                            <a:srgbClr val="000000"/>
                          </a:solidFill>
                          <a:effectLst/>
                          <a:latin typeface="Century Gothic" panose="020B0502020202020204" pitchFamily="34" charset="0"/>
                          <a:cs typeface="Times New Roman"/>
                        </a:rPr>
                        <a:t>Liquidità finale</a:t>
                      </a:r>
                    </a:p>
                  </a:txBody>
                  <a:tcPr marL="12701" marR="12701" marT="12696" marB="0" anchor="b">
                    <a:lnL>
                      <a:noFill/>
                    </a:lnL>
                    <a:lnR>
                      <a:noFill/>
                    </a:lnR>
                    <a:lnT>
                      <a:noFill/>
                    </a:lnT>
                    <a:lnB>
                      <a:noFill/>
                    </a:lnB>
                  </a:tcPr>
                </a:tc>
                <a:tc>
                  <a:txBody>
                    <a:bodyPr/>
                    <a:lstStyle/>
                    <a:p>
                      <a:pPr algn="r" fontAlgn="b"/>
                      <a:r>
                        <a:rPr lang="it-IT" sz="1800" b="0" i="0" u="none" strike="noStrike" dirty="0">
                          <a:solidFill>
                            <a:srgbClr val="000000"/>
                          </a:solidFill>
                          <a:effectLst/>
                          <a:latin typeface="Century Gothic" panose="020B0502020202020204" pitchFamily="34" charset="0"/>
                          <a:cs typeface="Times New Roman"/>
                        </a:rPr>
                        <a:t>60</a:t>
                      </a:r>
                    </a:p>
                  </a:txBody>
                  <a:tcPr marL="12701" marR="12701" marT="12696" marB="0" anchor="b">
                    <a:lnL>
                      <a:noFill/>
                    </a:lnL>
                    <a:lnR>
                      <a:noFill/>
                    </a:lnR>
                    <a:lnT>
                      <a:noFill/>
                    </a:lnT>
                    <a:lnB>
                      <a:noFill/>
                    </a:lnB>
                  </a:tcPr>
                </a:tc>
                <a:extLst>
                  <a:ext uri="{0D108BD9-81ED-4DB2-BD59-A6C34878D82A}">
                    <a16:rowId xmlns:a16="http://schemas.microsoft.com/office/drawing/2014/main" val="10006"/>
                  </a:ext>
                </a:extLst>
              </a:tr>
            </a:tbl>
          </a:graphicData>
        </a:graphic>
      </p:graphicFrame>
      <p:sp>
        <p:nvSpPr>
          <p:cNvPr id="6" name="CasellaDiTesto 8">
            <a:extLst>
              <a:ext uri="{FF2B5EF4-FFF2-40B4-BE49-F238E27FC236}">
                <a16:creationId xmlns:a16="http://schemas.microsoft.com/office/drawing/2014/main" id="{943D6727-0A5B-0D42-B09E-4461C03C8344}"/>
              </a:ext>
            </a:extLst>
          </p:cNvPr>
          <p:cNvSpPr txBox="1">
            <a:spLocks noChangeArrowheads="1"/>
          </p:cNvSpPr>
          <p:nvPr/>
        </p:nvSpPr>
        <p:spPr bwMode="auto">
          <a:xfrm>
            <a:off x="250825" y="1052513"/>
            <a:ext cx="806608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it-IT" dirty="0">
                <a:solidFill>
                  <a:schemeClr val="tx1"/>
                </a:solidFill>
                <a:latin typeface="Century Gothic" panose="020B0502020202020204" pitchFamily="34" charset="0"/>
                <a:cs typeface="Times New Roman" charset="0"/>
              </a:rPr>
              <a:t>HP 2</a:t>
            </a:r>
          </a:p>
        </p:txBody>
      </p:sp>
      <p:sp>
        <p:nvSpPr>
          <p:cNvPr id="8" name="CasellaDiTesto 9">
            <a:extLst>
              <a:ext uri="{FF2B5EF4-FFF2-40B4-BE49-F238E27FC236}">
                <a16:creationId xmlns:a16="http://schemas.microsoft.com/office/drawing/2014/main" id="{CFD68F65-DE01-7E48-8F59-F25805F19B4C}"/>
              </a:ext>
            </a:extLst>
          </p:cNvPr>
          <p:cNvSpPr txBox="1">
            <a:spLocks noChangeArrowheads="1"/>
          </p:cNvSpPr>
          <p:nvPr/>
        </p:nvSpPr>
        <p:spPr bwMode="auto">
          <a:xfrm>
            <a:off x="720905" y="4585898"/>
            <a:ext cx="8064500" cy="14773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pPr algn="just"/>
            <a:r>
              <a:rPr lang="it-IT" dirty="0">
                <a:solidFill>
                  <a:schemeClr val="tx1"/>
                </a:solidFill>
                <a:latin typeface="Century Gothic" panose="020B0502020202020204" pitchFamily="34" charset="0"/>
                <a:cs typeface="Times New Roman" charset="0"/>
              </a:rPr>
              <a:t>L’azienda impiega il flusso di cassa generato dall’attività operativa prevalentemente per rimborsare i debiti (400); in minima parte è impiegato per finanziare gli investimenti (50). La parte residua incrementa la liquidità iniziale. </a:t>
            </a:r>
          </a:p>
          <a:p>
            <a:r>
              <a:rPr lang="it-IT" dirty="0">
                <a:solidFill>
                  <a:schemeClr val="tx1"/>
                </a:solidFill>
                <a:latin typeface="Century Gothic" panose="020B0502020202020204" pitchFamily="34" charset="0"/>
                <a:cs typeface="Times New Roman" charset="0"/>
              </a:rPr>
              <a:t>Migliora l’indipendenza finanziaria verso terzi.</a:t>
            </a:r>
          </a:p>
        </p:txBody>
      </p:sp>
    </p:spTree>
    <p:extLst>
      <p:ext uri="{BB962C8B-B14F-4D97-AF65-F5344CB8AC3E}">
        <p14:creationId xmlns:p14="http://schemas.microsoft.com/office/powerpoint/2010/main" val="3003385535"/>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194</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Century Gothic" panose="020B0502020202020204" pitchFamily="34" charset="0"/>
              </a:rPr>
              <a:t>Capacità segnaletica: esempi</a:t>
            </a:r>
          </a:p>
        </p:txBody>
      </p:sp>
      <p:sp>
        <p:nvSpPr>
          <p:cNvPr id="5" name="CasellaDiTesto 8">
            <a:extLst>
              <a:ext uri="{FF2B5EF4-FFF2-40B4-BE49-F238E27FC236}">
                <a16:creationId xmlns:a16="http://schemas.microsoft.com/office/drawing/2014/main" id="{9A4E2CFF-CB75-C841-9EDC-F7D55D96F2C8}"/>
              </a:ext>
            </a:extLst>
          </p:cNvPr>
          <p:cNvSpPr txBox="1">
            <a:spLocks noChangeArrowheads="1"/>
          </p:cNvSpPr>
          <p:nvPr/>
        </p:nvSpPr>
        <p:spPr bwMode="auto">
          <a:xfrm>
            <a:off x="250825" y="1052513"/>
            <a:ext cx="806608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it-IT">
                <a:solidFill>
                  <a:schemeClr val="tx1"/>
                </a:solidFill>
                <a:latin typeface="Century Gothic" panose="020B0502020202020204" pitchFamily="34" charset="0"/>
                <a:cs typeface="Times New Roman" charset="0"/>
              </a:rPr>
              <a:t>HP 3</a:t>
            </a:r>
          </a:p>
        </p:txBody>
      </p:sp>
      <p:sp>
        <p:nvSpPr>
          <p:cNvPr id="6" name="CasellaDiTesto 9">
            <a:extLst>
              <a:ext uri="{FF2B5EF4-FFF2-40B4-BE49-F238E27FC236}">
                <a16:creationId xmlns:a16="http://schemas.microsoft.com/office/drawing/2014/main" id="{9FA5C035-0535-AA47-8DD6-624549957D0C}"/>
              </a:ext>
            </a:extLst>
          </p:cNvPr>
          <p:cNvSpPr txBox="1">
            <a:spLocks noChangeArrowheads="1"/>
          </p:cNvSpPr>
          <p:nvPr/>
        </p:nvSpPr>
        <p:spPr bwMode="auto">
          <a:xfrm>
            <a:off x="558502" y="4820860"/>
            <a:ext cx="8064500"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it-IT">
                <a:solidFill>
                  <a:schemeClr val="tx1"/>
                </a:solidFill>
                <a:latin typeface="Century Gothic" panose="020B0502020202020204" pitchFamily="34" charset="0"/>
                <a:cs typeface="Times New Roman" charset="0"/>
              </a:rPr>
              <a:t>L’azienda impiega il flusso di cassa generato dall’attività operativa per rimborsare i debiti (500), che sono ridotti anche impiegando parte della liquidità iniziale (50) </a:t>
            </a:r>
            <a:r>
              <a:rPr lang="is-IS">
                <a:solidFill>
                  <a:schemeClr val="tx1"/>
                </a:solidFill>
                <a:latin typeface="Century Gothic" panose="020B0502020202020204" pitchFamily="34" charset="0"/>
                <a:cs typeface="Times New Roman" charset="0"/>
              </a:rPr>
              <a:t>…</a:t>
            </a:r>
            <a:endParaRPr lang="it-IT">
              <a:solidFill>
                <a:schemeClr val="tx1"/>
              </a:solidFill>
              <a:latin typeface="Century Gothic" panose="020B0502020202020204" pitchFamily="34" charset="0"/>
              <a:cs typeface="Times New Roman" charset="0"/>
            </a:endParaRPr>
          </a:p>
        </p:txBody>
      </p:sp>
      <p:graphicFrame>
        <p:nvGraphicFramePr>
          <p:cNvPr id="8" name="Tabella 7">
            <a:extLst>
              <a:ext uri="{FF2B5EF4-FFF2-40B4-BE49-F238E27FC236}">
                <a16:creationId xmlns:a16="http://schemas.microsoft.com/office/drawing/2014/main" id="{C0887A2C-D6B1-A94C-9214-B2F6C025046F}"/>
              </a:ext>
            </a:extLst>
          </p:cNvPr>
          <p:cNvGraphicFramePr>
            <a:graphicFrameLocks noGrp="1"/>
          </p:cNvGraphicFramePr>
          <p:nvPr>
            <p:extLst>
              <p:ext uri="{D42A27DB-BD31-4B8C-83A1-F6EECF244321}">
                <p14:modId xmlns:p14="http://schemas.microsoft.com/office/powerpoint/2010/main" val="2706200507"/>
              </p:ext>
            </p:extLst>
          </p:nvPr>
        </p:nvGraphicFramePr>
        <p:xfrm>
          <a:off x="651146" y="2338567"/>
          <a:ext cx="7971856" cy="2027236"/>
        </p:xfrm>
        <a:graphic>
          <a:graphicData uri="http://schemas.openxmlformats.org/drawingml/2006/table">
            <a:tbl>
              <a:tblPr/>
              <a:tblGrid>
                <a:gridCol w="6563783">
                  <a:extLst>
                    <a:ext uri="{9D8B030D-6E8A-4147-A177-3AD203B41FA5}">
                      <a16:colId xmlns:a16="http://schemas.microsoft.com/office/drawing/2014/main" val="20000"/>
                    </a:ext>
                  </a:extLst>
                </a:gridCol>
                <a:gridCol w="1408073">
                  <a:extLst>
                    <a:ext uri="{9D8B030D-6E8A-4147-A177-3AD203B41FA5}">
                      <a16:colId xmlns:a16="http://schemas.microsoft.com/office/drawing/2014/main" val="20001"/>
                    </a:ext>
                  </a:extLst>
                </a:gridCol>
              </a:tblGrid>
              <a:tr h="2872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operativa</a:t>
                      </a:r>
                    </a:p>
                  </a:txBody>
                  <a:tcPr marL="12700" marR="12700" marT="12708"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500</a:t>
                      </a:r>
                    </a:p>
                  </a:txBody>
                  <a:tcPr marL="12700" marR="12700" marT="12708" marB="0" anchor="b">
                    <a:lnL>
                      <a:noFill/>
                    </a:lnL>
                    <a:lnR>
                      <a:noFill/>
                    </a:lnR>
                    <a:lnT>
                      <a:noFill/>
                    </a:lnT>
                    <a:lnB>
                      <a:noFill/>
                    </a:lnB>
                  </a:tcPr>
                </a:tc>
                <a:extLst>
                  <a:ext uri="{0D108BD9-81ED-4DB2-BD59-A6C34878D82A}">
                    <a16:rowId xmlns:a16="http://schemas.microsoft.com/office/drawing/2014/main" val="10000"/>
                  </a:ext>
                </a:extLst>
              </a:tr>
              <a:tr h="2872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di investimento</a:t>
                      </a:r>
                    </a:p>
                  </a:txBody>
                  <a:tcPr marL="12700" marR="12700" marT="12708" marB="0" anchor="b">
                    <a:lnL>
                      <a:noFill/>
                    </a:lnL>
                    <a:lnR>
                      <a:noFill/>
                    </a:lnR>
                    <a:lnT>
                      <a:noFill/>
                    </a:lnT>
                    <a:lnB>
                      <a:noFill/>
                    </a:lnB>
                  </a:tcPr>
                </a:tc>
                <a:tc>
                  <a:txBody>
                    <a:bodyPr/>
                    <a:lstStyle/>
                    <a:p>
                      <a:pPr algn="r" fontAlgn="b"/>
                      <a:r>
                        <a:rPr lang="uk-UA" sz="1800" b="0" i="0" u="none" strike="noStrike">
                          <a:solidFill>
                            <a:srgbClr val="000000"/>
                          </a:solidFill>
                          <a:effectLst/>
                          <a:latin typeface="Century Gothic" panose="020B0502020202020204" pitchFamily="34" charset="0"/>
                          <a:cs typeface="Times New Roman"/>
                        </a:rPr>
                        <a:t>-50</a:t>
                      </a:r>
                    </a:p>
                  </a:txBody>
                  <a:tcPr marL="12700" marR="12700" marT="12708" marB="0" anchor="b">
                    <a:lnL>
                      <a:noFill/>
                    </a:lnL>
                    <a:lnR>
                      <a:noFill/>
                    </a:lnR>
                    <a:lnT>
                      <a:noFill/>
                    </a:lnT>
                    <a:lnB>
                      <a:noFill/>
                    </a:lnB>
                  </a:tcPr>
                </a:tc>
                <a:extLst>
                  <a:ext uri="{0D108BD9-81ED-4DB2-BD59-A6C34878D82A}">
                    <a16:rowId xmlns:a16="http://schemas.microsoft.com/office/drawing/2014/main" val="10001"/>
                  </a:ext>
                </a:extLst>
              </a:tr>
              <a:tr h="303970">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finanziaria</a:t>
                      </a:r>
                    </a:p>
                  </a:txBody>
                  <a:tcPr marL="12700" marR="12700" marT="12708" marB="0" anchor="b">
                    <a:lnL>
                      <a:noFill/>
                    </a:lnL>
                    <a:lnR>
                      <a:noFill/>
                    </a:lnR>
                    <a:lnT>
                      <a:noFill/>
                    </a:lnT>
                    <a:lnB>
                      <a:noFill/>
                    </a:lnB>
                  </a:tcPr>
                </a:tc>
                <a:tc>
                  <a:txBody>
                    <a:bodyPr/>
                    <a:lstStyle/>
                    <a:p>
                      <a:pPr algn="r" fontAlgn="b"/>
                      <a:r>
                        <a:rPr lang="uk-UA" sz="1800" b="0" i="0" u="none" strike="noStrike">
                          <a:solidFill>
                            <a:srgbClr val="000000"/>
                          </a:solidFill>
                          <a:effectLst/>
                          <a:latin typeface="Century Gothic" panose="020B0502020202020204" pitchFamily="34" charset="0"/>
                          <a:cs typeface="Times New Roman"/>
                        </a:rPr>
                        <a:t>-550</a:t>
                      </a:r>
                    </a:p>
                  </a:txBody>
                  <a:tcPr marL="12700" marR="12700" marT="12708" marB="0" anchor="b">
                    <a:lnL>
                      <a:noFill/>
                    </a:lnL>
                    <a:lnR>
                      <a:noFill/>
                    </a:lnR>
                    <a:lnT>
                      <a:noFill/>
                    </a:lnT>
                    <a:lnB>
                      <a:noFill/>
                    </a:lnB>
                  </a:tcPr>
                </a:tc>
                <a:extLst>
                  <a:ext uri="{0D108BD9-81ED-4DB2-BD59-A6C34878D82A}">
                    <a16:rowId xmlns:a16="http://schemas.microsoft.com/office/drawing/2014/main" val="10002"/>
                  </a:ext>
                </a:extLst>
              </a:tr>
              <a:tr h="2872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Flusso di liquidità del periodo</a:t>
                      </a:r>
                    </a:p>
                  </a:txBody>
                  <a:tcPr marL="12700" marR="12700" marT="12708"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-100</a:t>
                      </a:r>
                    </a:p>
                  </a:txBody>
                  <a:tcPr marL="12700" marR="12700" marT="12708" marB="0" anchor="b">
                    <a:lnL>
                      <a:noFill/>
                    </a:lnL>
                    <a:lnR>
                      <a:noFill/>
                    </a:lnR>
                    <a:lnT>
                      <a:noFill/>
                    </a:lnT>
                    <a:lnB>
                      <a:noFill/>
                    </a:lnB>
                  </a:tcPr>
                </a:tc>
                <a:extLst>
                  <a:ext uri="{0D108BD9-81ED-4DB2-BD59-A6C34878D82A}">
                    <a16:rowId xmlns:a16="http://schemas.microsoft.com/office/drawing/2014/main" val="10003"/>
                  </a:ext>
                </a:extLst>
              </a:tr>
              <a:tr h="287211">
                <a:tc>
                  <a:txBody>
                    <a:bodyPr/>
                    <a:lstStyle/>
                    <a:p>
                      <a:pPr algn="l" fontAlgn="b"/>
                      <a:endParaRPr lang="it-IT" sz="1800" b="0" i="0" u="none" strike="noStrike" dirty="0">
                        <a:solidFill>
                          <a:srgbClr val="000000"/>
                        </a:solidFill>
                        <a:effectLst/>
                        <a:latin typeface="Century Gothic" panose="020B0502020202020204" pitchFamily="34" charset="0"/>
                        <a:cs typeface="Times New Roman"/>
                      </a:endParaRPr>
                    </a:p>
                  </a:txBody>
                  <a:tcPr marL="12700" marR="12700" marT="12708" marB="0" anchor="b">
                    <a:lnL>
                      <a:noFill/>
                    </a:lnL>
                    <a:lnR>
                      <a:noFill/>
                    </a:lnR>
                    <a:lnT>
                      <a:noFill/>
                    </a:lnT>
                    <a:lnB>
                      <a:noFill/>
                    </a:lnB>
                  </a:tcPr>
                </a:tc>
                <a:tc>
                  <a:txBody>
                    <a:bodyPr/>
                    <a:lstStyle/>
                    <a:p>
                      <a:pPr algn="l" fontAlgn="b"/>
                      <a:endParaRPr lang="it-IT" sz="1800" b="0" i="0" u="none" strike="noStrike">
                        <a:solidFill>
                          <a:srgbClr val="000000"/>
                        </a:solidFill>
                        <a:effectLst/>
                        <a:latin typeface="Century Gothic" panose="020B0502020202020204" pitchFamily="34" charset="0"/>
                        <a:cs typeface="Times New Roman"/>
                      </a:endParaRPr>
                    </a:p>
                  </a:txBody>
                  <a:tcPr marL="12700" marR="12700" marT="12708" marB="0" anchor="b">
                    <a:lnL>
                      <a:noFill/>
                    </a:lnL>
                    <a:lnR>
                      <a:noFill/>
                    </a:lnR>
                    <a:lnT>
                      <a:noFill/>
                    </a:lnT>
                    <a:lnB>
                      <a:noFill/>
                    </a:lnB>
                  </a:tcPr>
                </a:tc>
                <a:extLst>
                  <a:ext uri="{0D108BD9-81ED-4DB2-BD59-A6C34878D82A}">
                    <a16:rowId xmlns:a16="http://schemas.microsoft.com/office/drawing/2014/main" val="10004"/>
                  </a:ext>
                </a:extLst>
              </a:tr>
              <a:tr h="2872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iniziale</a:t>
                      </a:r>
                    </a:p>
                  </a:txBody>
                  <a:tcPr marL="12700" marR="12700" marT="12708"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120</a:t>
                      </a:r>
                    </a:p>
                  </a:txBody>
                  <a:tcPr marL="12700" marR="12700" marT="12708" marB="0" anchor="b">
                    <a:lnL>
                      <a:noFill/>
                    </a:lnL>
                    <a:lnR>
                      <a:noFill/>
                    </a:lnR>
                    <a:lnT>
                      <a:noFill/>
                    </a:lnT>
                    <a:lnB>
                      <a:noFill/>
                    </a:lnB>
                  </a:tcPr>
                </a:tc>
                <a:extLst>
                  <a:ext uri="{0D108BD9-81ED-4DB2-BD59-A6C34878D82A}">
                    <a16:rowId xmlns:a16="http://schemas.microsoft.com/office/drawing/2014/main" val="10005"/>
                  </a:ext>
                </a:extLst>
              </a:tr>
              <a:tr h="2872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finale</a:t>
                      </a:r>
                    </a:p>
                  </a:txBody>
                  <a:tcPr marL="12700" marR="12700" marT="12708" marB="0" anchor="b">
                    <a:lnL>
                      <a:noFill/>
                    </a:lnL>
                    <a:lnR>
                      <a:noFill/>
                    </a:lnR>
                    <a:lnT>
                      <a:noFill/>
                    </a:lnT>
                    <a:lnB>
                      <a:noFill/>
                    </a:lnB>
                  </a:tcPr>
                </a:tc>
                <a:tc>
                  <a:txBody>
                    <a:bodyPr/>
                    <a:lstStyle/>
                    <a:p>
                      <a:pPr algn="r" fontAlgn="b"/>
                      <a:r>
                        <a:rPr lang="is-IS" sz="1800" b="0" i="0" u="none" strike="noStrike" dirty="0">
                          <a:solidFill>
                            <a:srgbClr val="000000"/>
                          </a:solidFill>
                          <a:effectLst/>
                          <a:latin typeface="Century Gothic" panose="020B0502020202020204" pitchFamily="34" charset="0"/>
                          <a:cs typeface="Times New Roman"/>
                        </a:rPr>
                        <a:t>20</a:t>
                      </a:r>
                    </a:p>
                  </a:txBody>
                  <a:tcPr marL="12700" marR="12700" marT="12708" marB="0" anchor="b">
                    <a:lnL>
                      <a:noFill/>
                    </a:lnL>
                    <a:lnR>
                      <a:noFill/>
                    </a:lnR>
                    <a:lnT>
                      <a:noFill/>
                    </a:lnT>
                    <a:lnB>
                      <a:noFill/>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502468771"/>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195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Century Gothic" panose="020B0502020202020204" pitchFamily="34" charset="0"/>
              </a:rPr>
              <a:t>Capacità segnaletica: esempi</a:t>
            </a:r>
          </a:p>
        </p:txBody>
      </p:sp>
      <p:sp>
        <p:nvSpPr>
          <p:cNvPr id="5" name="CasellaDiTesto 8">
            <a:extLst>
              <a:ext uri="{FF2B5EF4-FFF2-40B4-BE49-F238E27FC236}">
                <a16:creationId xmlns:a16="http://schemas.microsoft.com/office/drawing/2014/main" id="{F51B86B2-9156-1E49-BDE2-4D1B48968802}"/>
              </a:ext>
            </a:extLst>
          </p:cNvPr>
          <p:cNvSpPr txBox="1">
            <a:spLocks noChangeArrowheads="1"/>
          </p:cNvSpPr>
          <p:nvPr/>
        </p:nvSpPr>
        <p:spPr bwMode="auto">
          <a:xfrm>
            <a:off x="250825" y="1052513"/>
            <a:ext cx="806608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it-IT" dirty="0">
                <a:solidFill>
                  <a:schemeClr val="tx1"/>
                </a:solidFill>
                <a:latin typeface="Century Gothic" panose="020B0502020202020204" pitchFamily="34" charset="0"/>
                <a:cs typeface="Times New Roman" charset="0"/>
              </a:rPr>
              <a:t>HP 4</a:t>
            </a:r>
          </a:p>
        </p:txBody>
      </p:sp>
      <p:sp>
        <p:nvSpPr>
          <p:cNvPr id="6" name="CasellaDiTesto 9">
            <a:extLst>
              <a:ext uri="{FF2B5EF4-FFF2-40B4-BE49-F238E27FC236}">
                <a16:creationId xmlns:a16="http://schemas.microsoft.com/office/drawing/2014/main" id="{87D2B74D-BD53-3240-9D07-CBFEA8BE02B1}"/>
              </a:ext>
            </a:extLst>
          </p:cNvPr>
          <p:cNvSpPr txBox="1">
            <a:spLocks noChangeArrowheads="1"/>
          </p:cNvSpPr>
          <p:nvPr/>
        </p:nvSpPr>
        <p:spPr bwMode="auto">
          <a:xfrm>
            <a:off x="487991" y="5077604"/>
            <a:ext cx="8064500" cy="923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it-IT">
                <a:solidFill>
                  <a:schemeClr val="tx1"/>
                </a:solidFill>
                <a:latin typeface="Century Gothic" panose="020B0502020202020204" pitchFamily="34" charset="0"/>
                <a:cs typeface="Times New Roman" charset="0"/>
              </a:rPr>
              <a:t>L’azienda è costretta a disinvestire e a finanziarsi per coprire il fabbisogno finanziario prodotto dall’attività operativa (-500). Il giudizio è, evidentemente, negativo.</a:t>
            </a:r>
          </a:p>
        </p:txBody>
      </p:sp>
      <p:graphicFrame>
        <p:nvGraphicFramePr>
          <p:cNvPr id="8" name="Tabella 7">
            <a:extLst>
              <a:ext uri="{FF2B5EF4-FFF2-40B4-BE49-F238E27FC236}">
                <a16:creationId xmlns:a16="http://schemas.microsoft.com/office/drawing/2014/main" id="{4B268AE1-3FE4-5341-86B6-BA4C4AF5602F}"/>
              </a:ext>
            </a:extLst>
          </p:cNvPr>
          <p:cNvGraphicFramePr>
            <a:graphicFrameLocks noGrp="1"/>
          </p:cNvGraphicFramePr>
          <p:nvPr>
            <p:extLst>
              <p:ext uri="{D42A27DB-BD31-4B8C-83A1-F6EECF244321}">
                <p14:modId xmlns:p14="http://schemas.microsoft.com/office/powerpoint/2010/main" val="1948773115"/>
              </p:ext>
            </p:extLst>
          </p:nvPr>
        </p:nvGraphicFramePr>
        <p:xfrm>
          <a:off x="685651" y="2245175"/>
          <a:ext cx="7937351" cy="2009098"/>
        </p:xfrm>
        <a:graphic>
          <a:graphicData uri="http://schemas.openxmlformats.org/drawingml/2006/table">
            <a:tbl>
              <a:tblPr/>
              <a:tblGrid>
                <a:gridCol w="6535374">
                  <a:extLst>
                    <a:ext uri="{9D8B030D-6E8A-4147-A177-3AD203B41FA5}">
                      <a16:colId xmlns:a16="http://schemas.microsoft.com/office/drawing/2014/main" val="20000"/>
                    </a:ext>
                  </a:extLst>
                </a:gridCol>
                <a:gridCol w="1401977">
                  <a:extLst>
                    <a:ext uri="{9D8B030D-6E8A-4147-A177-3AD203B41FA5}">
                      <a16:colId xmlns:a16="http://schemas.microsoft.com/office/drawing/2014/main" val="20001"/>
                    </a:ext>
                  </a:extLst>
                </a:gridCol>
              </a:tblGrid>
              <a:tr h="286884">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operativa</a:t>
                      </a:r>
                    </a:p>
                  </a:txBody>
                  <a:tcPr marL="12702" marR="12702" marT="12694"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-500</a:t>
                      </a:r>
                    </a:p>
                  </a:txBody>
                  <a:tcPr marL="12702" marR="12702" marT="12694" marB="0" anchor="b">
                    <a:lnL>
                      <a:noFill/>
                    </a:lnL>
                    <a:lnR>
                      <a:noFill/>
                    </a:lnR>
                    <a:lnT>
                      <a:noFill/>
                    </a:lnT>
                    <a:lnB>
                      <a:noFill/>
                    </a:lnB>
                  </a:tcPr>
                </a:tc>
                <a:extLst>
                  <a:ext uri="{0D108BD9-81ED-4DB2-BD59-A6C34878D82A}">
                    <a16:rowId xmlns:a16="http://schemas.microsoft.com/office/drawing/2014/main" val="10000"/>
                  </a:ext>
                </a:extLst>
              </a:tr>
              <a:tr h="286884">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di investimento</a:t>
                      </a:r>
                    </a:p>
                  </a:txBody>
                  <a:tcPr marL="12702" marR="12702" marT="12694"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300</a:t>
                      </a:r>
                    </a:p>
                  </a:txBody>
                  <a:tcPr marL="12702" marR="12702" marT="12694" marB="0" anchor="b">
                    <a:lnL>
                      <a:noFill/>
                    </a:lnL>
                    <a:lnR>
                      <a:noFill/>
                    </a:lnR>
                    <a:lnT>
                      <a:noFill/>
                    </a:lnT>
                    <a:lnB>
                      <a:noFill/>
                    </a:lnB>
                  </a:tcPr>
                </a:tc>
                <a:extLst>
                  <a:ext uri="{0D108BD9-81ED-4DB2-BD59-A6C34878D82A}">
                    <a16:rowId xmlns:a16="http://schemas.microsoft.com/office/drawing/2014/main" val="10001"/>
                  </a:ext>
                </a:extLst>
              </a:tr>
              <a:tr h="286884">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finanziaria</a:t>
                      </a:r>
                    </a:p>
                  </a:txBody>
                  <a:tcPr marL="12702" marR="12702" marT="12694" marB="0" anchor="b">
                    <a:lnL>
                      <a:noFill/>
                    </a:lnL>
                    <a:lnR>
                      <a:noFill/>
                    </a:lnR>
                    <a:lnT>
                      <a:noFill/>
                    </a:lnT>
                    <a:lnB>
                      <a:noFill/>
                    </a:lnB>
                  </a:tcPr>
                </a:tc>
                <a:tc>
                  <a:txBody>
                    <a:bodyPr/>
                    <a:lstStyle/>
                    <a:p>
                      <a:pPr algn="r" fontAlgn="b"/>
                      <a:r>
                        <a:rPr lang="cs-CZ" sz="1800" b="0" i="0" u="none" strike="noStrike">
                          <a:solidFill>
                            <a:srgbClr val="000000"/>
                          </a:solidFill>
                          <a:effectLst/>
                          <a:latin typeface="Century Gothic" panose="020B0502020202020204" pitchFamily="34" charset="0"/>
                          <a:cs typeface="Times New Roman"/>
                        </a:rPr>
                        <a:t>210</a:t>
                      </a:r>
                    </a:p>
                  </a:txBody>
                  <a:tcPr marL="12702" marR="12702" marT="12694" marB="0" anchor="b">
                    <a:lnL>
                      <a:noFill/>
                    </a:lnL>
                    <a:lnR>
                      <a:noFill/>
                    </a:lnR>
                    <a:lnT>
                      <a:noFill/>
                    </a:lnT>
                    <a:lnB>
                      <a:noFill/>
                    </a:lnB>
                  </a:tcPr>
                </a:tc>
                <a:extLst>
                  <a:ext uri="{0D108BD9-81ED-4DB2-BD59-A6C34878D82A}">
                    <a16:rowId xmlns:a16="http://schemas.microsoft.com/office/drawing/2014/main" val="10002"/>
                  </a:ext>
                </a:extLst>
              </a:tr>
              <a:tr h="286884">
                <a:tc>
                  <a:txBody>
                    <a:bodyPr/>
                    <a:lstStyle/>
                    <a:p>
                      <a:pPr algn="l" fontAlgn="b"/>
                      <a:r>
                        <a:rPr lang="it-IT" sz="1800" b="0" i="0" u="none" strike="noStrike">
                          <a:solidFill>
                            <a:srgbClr val="000000"/>
                          </a:solidFill>
                          <a:effectLst/>
                          <a:latin typeface="Century Gothic" panose="020B0502020202020204" pitchFamily="34" charset="0"/>
                          <a:cs typeface="Times New Roman"/>
                        </a:rPr>
                        <a:t>Flusso di liquidità del periodo</a:t>
                      </a:r>
                    </a:p>
                  </a:txBody>
                  <a:tcPr marL="12702" marR="12702" marT="12694" marB="0" anchor="b">
                    <a:lnL>
                      <a:noFill/>
                    </a:lnL>
                    <a:lnR>
                      <a:noFill/>
                    </a:lnR>
                    <a:lnT>
                      <a:noFill/>
                    </a:lnT>
                    <a:lnB>
                      <a:noFill/>
                    </a:lnB>
                  </a:tcPr>
                </a:tc>
                <a:tc>
                  <a:txBody>
                    <a:bodyPr/>
                    <a:lstStyle/>
                    <a:p>
                      <a:pPr algn="r" fontAlgn="b"/>
                      <a:r>
                        <a:rPr lang="it-IT" sz="1800" b="0" i="0" u="none" strike="noStrike">
                          <a:solidFill>
                            <a:srgbClr val="000000"/>
                          </a:solidFill>
                          <a:effectLst/>
                          <a:latin typeface="Century Gothic" panose="020B0502020202020204" pitchFamily="34" charset="0"/>
                          <a:cs typeface="Times New Roman"/>
                        </a:rPr>
                        <a:t>10</a:t>
                      </a:r>
                    </a:p>
                  </a:txBody>
                  <a:tcPr marL="12702" marR="12702" marT="12694" marB="0" anchor="b">
                    <a:lnL>
                      <a:noFill/>
                    </a:lnL>
                    <a:lnR>
                      <a:noFill/>
                    </a:lnR>
                    <a:lnT>
                      <a:noFill/>
                    </a:lnT>
                    <a:lnB>
                      <a:noFill/>
                    </a:lnB>
                  </a:tcPr>
                </a:tc>
                <a:extLst>
                  <a:ext uri="{0D108BD9-81ED-4DB2-BD59-A6C34878D82A}">
                    <a16:rowId xmlns:a16="http://schemas.microsoft.com/office/drawing/2014/main" val="10003"/>
                  </a:ext>
                </a:extLst>
              </a:tr>
              <a:tr h="286884">
                <a:tc>
                  <a:txBody>
                    <a:bodyPr/>
                    <a:lstStyle/>
                    <a:p>
                      <a:pPr algn="l" fontAlgn="b"/>
                      <a:endParaRPr lang="it-IT" sz="1800" b="0" i="0" u="none" strike="noStrike">
                        <a:solidFill>
                          <a:srgbClr val="000000"/>
                        </a:solidFill>
                        <a:effectLst/>
                        <a:latin typeface="Century Gothic" panose="020B0502020202020204" pitchFamily="34" charset="0"/>
                        <a:cs typeface="Times New Roman"/>
                      </a:endParaRPr>
                    </a:p>
                  </a:txBody>
                  <a:tcPr marL="12702" marR="12702" marT="12694" marB="0" anchor="b">
                    <a:lnL>
                      <a:noFill/>
                    </a:lnL>
                    <a:lnR>
                      <a:noFill/>
                    </a:lnR>
                    <a:lnT>
                      <a:noFill/>
                    </a:lnT>
                    <a:lnB>
                      <a:noFill/>
                    </a:lnB>
                  </a:tcPr>
                </a:tc>
                <a:tc>
                  <a:txBody>
                    <a:bodyPr/>
                    <a:lstStyle/>
                    <a:p>
                      <a:pPr algn="l" fontAlgn="b"/>
                      <a:endParaRPr lang="it-IT" sz="1800" b="0" i="0" u="none" strike="noStrike">
                        <a:solidFill>
                          <a:srgbClr val="000000"/>
                        </a:solidFill>
                        <a:effectLst/>
                        <a:latin typeface="Century Gothic" panose="020B0502020202020204" pitchFamily="34" charset="0"/>
                        <a:cs typeface="Times New Roman"/>
                      </a:endParaRPr>
                    </a:p>
                  </a:txBody>
                  <a:tcPr marL="12702" marR="12702" marT="12694" marB="0" anchor="b">
                    <a:lnL>
                      <a:noFill/>
                    </a:lnL>
                    <a:lnR>
                      <a:noFill/>
                    </a:lnR>
                    <a:lnT>
                      <a:noFill/>
                    </a:lnT>
                    <a:lnB>
                      <a:noFill/>
                    </a:lnB>
                  </a:tcPr>
                </a:tc>
                <a:extLst>
                  <a:ext uri="{0D108BD9-81ED-4DB2-BD59-A6C34878D82A}">
                    <a16:rowId xmlns:a16="http://schemas.microsoft.com/office/drawing/2014/main" val="10004"/>
                  </a:ext>
                </a:extLst>
              </a:tr>
              <a:tr h="286884">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iniziale</a:t>
                      </a:r>
                    </a:p>
                  </a:txBody>
                  <a:tcPr marL="12702" marR="12702" marT="12694" marB="0" anchor="b">
                    <a:lnL>
                      <a:noFill/>
                    </a:lnL>
                    <a:lnR>
                      <a:noFill/>
                    </a:lnR>
                    <a:lnT>
                      <a:noFill/>
                    </a:lnT>
                    <a:lnB>
                      <a:noFill/>
                    </a:lnB>
                  </a:tcPr>
                </a:tc>
                <a:tc>
                  <a:txBody>
                    <a:bodyPr/>
                    <a:lstStyle/>
                    <a:p>
                      <a:pPr algn="r" fontAlgn="b"/>
                      <a:r>
                        <a:rPr lang="it-IT" sz="1800" b="0" i="0" u="none" strike="noStrike">
                          <a:solidFill>
                            <a:srgbClr val="000000"/>
                          </a:solidFill>
                          <a:effectLst/>
                          <a:latin typeface="Century Gothic" panose="020B0502020202020204" pitchFamily="34" charset="0"/>
                          <a:cs typeface="Times New Roman"/>
                        </a:rPr>
                        <a:t>10</a:t>
                      </a:r>
                    </a:p>
                  </a:txBody>
                  <a:tcPr marL="12702" marR="12702" marT="12694" marB="0" anchor="b">
                    <a:lnL>
                      <a:noFill/>
                    </a:lnL>
                    <a:lnR>
                      <a:noFill/>
                    </a:lnR>
                    <a:lnT>
                      <a:noFill/>
                    </a:lnT>
                    <a:lnB>
                      <a:noFill/>
                    </a:lnB>
                  </a:tcPr>
                </a:tc>
                <a:extLst>
                  <a:ext uri="{0D108BD9-81ED-4DB2-BD59-A6C34878D82A}">
                    <a16:rowId xmlns:a16="http://schemas.microsoft.com/office/drawing/2014/main" val="10005"/>
                  </a:ext>
                </a:extLst>
              </a:tr>
              <a:tr h="286884">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finale</a:t>
                      </a:r>
                    </a:p>
                  </a:txBody>
                  <a:tcPr marL="12702" marR="12702" marT="12694" marB="0" anchor="b">
                    <a:lnL>
                      <a:noFill/>
                    </a:lnL>
                    <a:lnR>
                      <a:noFill/>
                    </a:lnR>
                    <a:lnT>
                      <a:noFill/>
                    </a:lnT>
                    <a:lnB>
                      <a:noFill/>
                    </a:lnB>
                  </a:tcPr>
                </a:tc>
                <a:tc>
                  <a:txBody>
                    <a:bodyPr/>
                    <a:lstStyle/>
                    <a:p>
                      <a:pPr algn="r" fontAlgn="b"/>
                      <a:r>
                        <a:rPr lang="is-IS" sz="1800" b="0" i="0" u="none" strike="noStrike" dirty="0">
                          <a:solidFill>
                            <a:srgbClr val="000000"/>
                          </a:solidFill>
                          <a:effectLst/>
                          <a:latin typeface="Century Gothic" panose="020B0502020202020204" pitchFamily="34" charset="0"/>
                          <a:cs typeface="Times New Roman"/>
                        </a:rPr>
                        <a:t>20</a:t>
                      </a:r>
                    </a:p>
                  </a:txBody>
                  <a:tcPr marL="12702" marR="12702" marT="12694" marB="0" anchor="b">
                    <a:lnL>
                      <a:noFill/>
                    </a:lnL>
                    <a:lnR>
                      <a:noFill/>
                    </a:lnR>
                    <a:lnT>
                      <a:noFill/>
                    </a:lnT>
                    <a:lnB>
                      <a:noFill/>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604637876"/>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196</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defTabSz="457200">
              <a:spcBef>
                <a:spcPct val="0"/>
              </a:spcBef>
              <a:defRPr/>
            </a:pPr>
            <a:r>
              <a:rPr lang="it-IT" altLang="it-IT" b="1" cap="all" dirty="0">
                <a:solidFill>
                  <a:srgbClr val="002060"/>
                </a:solidFill>
                <a:latin typeface="Century Gothic" panose="020B0502020202020204" pitchFamily="34" charset="0"/>
              </a:rPr>
              <a:t>Capacità segnaletica: esempi</a:t>
            </a:r>
          </a:p>
        </p:txBody>
      </p:sp>
      <p:sp>
        <p:nvSpPr>
          <p:cNvPr id="5" name="CasellaDiTesto 8">
            <a:extLst>
              <a:ext uri="{FF2B5EF4-FFF2-40B4-BE49-F238E27FC236}">
                <a16:creationId xmlns:a16="http://schemas.microsoft.com/office/drawing/2014/main" id="{CBC3E349-33D2-7843-B214-CD2351ABC2AC}"/>
              </a:ext>
            </a:extLst>
          </p:cNvPr>
          <p:cNvSpPr txBox="1">
            <a:spLocks noChangeArrowheads="1"/>
          </p:cNvSpPr>
          <p:nvPr/>
        </p:nvSpPr>
        <p:spPr bwMode="auto">
          <a:xfrm>
            <a:off x="250825" y="1052513"/>
            <a:ext cx="8066088"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it-IT" dirty="0">
                <a:solidFill>
                  <a:schemeClr val="tx1"/>
                </a:solidFill>
                <a:latin typeface="Century Gothic" panose="020B0502020202020204" pitchFamily="34" charset="0"/>
                <a:cs typeface="Times New Roman" charset="0"/>
              </a:rPr>
              <a:t>HP 5</a:t>
            </a:r>
          </a:p>
        </p:txBody>
      </p:sp>
      <p:sp>
        <p:nvSpPr>
          <p:cNvPr id="6" name="CasellaDiTesto 9">
            <a:extLst>
              <a:ext uri="{FF2B5EF4-FFF2-40B4-BE49-F238E27FC236}">
                <a16:creationId xmlns:a16="http://schemas.microsoft.com/office/drawing/2014/main" id="{D582A3A4-6DFD-FF43-AC00-47C1BDF4FB5D}"/>
              </a:ext>
            </a:extLst>
          </p:cNvPr>
          <p:cNvSpPr txBox="1">
            <a:spLocks noChangeArrowheads="1"/>
          </p:cNvSpPr>
          <p:nvPr/>
        </p:nvSpPr>
        <p:spPr bwMode="auto">
          <a:xfrm>
            <a:off x="484772" y="5514303"/>
            <a:ext cx="806450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it-IT">
                <a:solidFill>
                  <a:schemeClr val="tx1"/>
                </a:solidFill>
                <a:latin typeface="Century Gothic" panose="020B0502020202020204" pitchFamily="34" charset="0"/>
                <a:cs typeface="Times New Roman" charset="0"/>
              </a:rPr>
              <a:t>Quali considerazioni fare?</a:t>
            </a:r>
          </a:p>
        </p:txBody>
      </p:sp>
      <p:graphicFrame>
        <p:nvGraphicFramePr>
          <p:cNvPr id="8" name="Tabella 7">
            <a:extLst>
              <a:ext uri="{FF2B5EF4-FFF2-40B4-BE49-F238E27FC236}">
                <a16:creationId xmlns:a16="http://schemas.microsoft.com/office/drawing/2014/main" id="{D9C37190-E7D5-A548-AA4C-CB3766C797D2}"/>
              </a:ext>
            </a:extLst>
          </p:cNvPr>
          <p:cNvGraphicFramePr>
            <a:graphicFrameLocks noGrp="1"/>
          </p:cNvGraphicFramePr>
          <p:nvPr>
            <p:extLst>
              <p:ext uri="{D42A27DB-BD31-4B8C-83A1-F6EECF244321}">
                <p14:modId xmlns:p14="http://schemas.microsoft.com/office/powerpoint/2010/main" val="2651272736"/>
              </p:ext>
            </p:extLst>
          </p:nvPr>
        </p:nvGraphicFramePr>
        <p:xfrm>
          <a:off x="411042" y="2702328"/>
          <a:ext cx="8138230" cy="2009777"/>
        </p:xfrm>
        <a:graphic>
          <a:graphicData uri="http://schemas.openxmlformats.org/drawingml/2006/table">
            <a:tbl>
              <a:tblPr/>
              <a:tblGrid>
                <a:gridCol w="6700771">
                  <a:extLst>
                    <a:ext uri="{9D8B030D-6E8A-4147-A177-3AD203B41FA5}">
                      <a16:colId xmlns:a16="http://schemas.microsoft.com/office/drawing/2014/main" val="20000"/>
                    </a:ext>
                  </a:extLst>
                </a:gridCol>
                <a:gridCol w="1437459">
                  <a:extLst>
                    <a:ext uri="{9D8B030D-6E8A-4147-A177-3AD203B41FA5}">
                      <a16:colId xmlns:a16="http://schemas.microsoft.com/office/drawing/2014/main" val="20001"/>
                    </a:ext>
                  </a:extLst>
                </a:gridCol>
              </a:tblGrid>
              <a:tr h="2871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operativa</a:t>
                      </a:r>
                    </a:p>
                  </a:txBody>
                  <a:tcPr marL="12701" marR="12701" marT="12704"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500</a:t>
                      </a:r>
                    </a:p>
                  </a:txBody>
                  <a:tcPr marL="12701" marR="12701" marT="12704" marB="0" anchor="b">
                    <a:lnL>
                      <a:noFill/>
                    </a:lnL>
                    <a:lnR>
                      <a:noFill/>
                    </a:lnR>
                    <a:lnT>
                      <a:noFill/>
                    </a:lnT>
                    <a:lnB>
                      <a:noFill/>
                    </a:lnB>
                  </a:tcPr>
                </a:tc>
                <a:extLst>
                  <a:ext uri="{0D108BD9-81ED-4DB2-BD59-A6C34878D82A}">
                    <a16:rowId xmlns:a16="http://schemas.microsoft.com/office/drawing/2014/main" val="10000"/>
                  </a:ext>
                </a:extLst>
              </a:tr>
              <a:tr h="2871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di investimento</a:t>
                      </a:r>
                    </a:p>
                  </a:txBody>
                  <a:tcPr marL="12701" marR="12701" marT="12704"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400</a:t>
                      </a:r>
                    </a:p>
                  </a:txBody>
                  <a:tcPr marL="12701" marR="12701" marT="12704" marB="0" anchor="b">
                    <a:lnL>
                      <a:noFill/>
                    </a:lnL>
                    <a:lnR>
                      <a:noFill/>
                    </a:lnR>
                    <a:lnT>
                      <a:noFill/>
                    </a:lnT>
                    <a:lnB>
                      <a:noFill/>
                    </a:lnB>
                  </a:tcPr>
                </a:tc>
                <a:extLst>
                  <a:ext uri="{0D108BD9-81ED-4DB2-BD59-A6C34878D82A}">
                    <a16:rowId xmlns:a16="http://schemas.microsoft.com/office/drawing/2014/main" val="10001"/>
                  </a:ext>
                </a:extLst>
              </a:tr>
              <a:tr h="2871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generata (assorbita) dall'attività finanziaria</a:t>
                      </a:r>
                    </a:p>
                  </a:txBody>
                  <a:tcPr marL="12701" marR="12701" marT="12704"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-800</a:t>
                      </a:r>
                    </a:p>
                  </a:txBody>
                  <a:tcPr marL="12701" marR="12701" marT="12704" marB="0" anchor="b">
                    <a:lnL>
                      <a:noFill/>
                    </a:lnL>
                    <a:lnR>
                      <a:noFill/>
                    </a:lnR>
                    <a:lnT>
                      <a:noFill/>
                    </a:lnT>
                    <a:lnB>
                      <a:noFill/>
                    </a:lnB>
                  </a:tcPr>
                </a:tc>
                <a:extLst>
                  <a:ext uri="{0D108BD9-81ED-4DB2-BD59-A6C34878D82A}">
                    <a16:rowId xmlns:a16="http://schemas.microsoft.com/office/drawing/2014/main" val="10002"/>
                  </a:ext>
                </a:extLst>
              </a:tr>
              <a:tr h="2871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Flusso di liquidità del periodo</a:t>
                      </a:r>
                    </a:p>
                  </a:txBody>
                  <a:tcPr marL="12701" marR="12701" marT="12704" marB="0" anchor="b">
                    <a:lnL>
                      <a:noFill/>
                    </a:lnL>
                    <a:lnR>
                      <a:noFill/>
                    </a:lnR>
                    <a:lnT>
                      <a:noFill/>
                    </a:lnT>
                    <a:lnB>
                      <a:noFill/>
                    </a:lnB>
                  </a:tcPr>
                </a:tc>
                <a:tc>
                  <a:txBody>
                    <a:bodyPr/>
                    <a:lstStyle/>
                    <a:p>
                      <a:pPr algn="r" fontAlgn="b"/>
                      <a:r>
                        <a:rPr lang="is-IS" sz="1800" b="0" i="0" u="none" strike="noStrike">
                          <a:solidFill>
                            <a:srgbClr val="000000"/>
                          </a:solidFill>
                          <a:effectLst/>
                          <a:latin typeface="Century Gothic" panose="020B0502020202020204" pitchFamily="34" charset="0"/>
                          <a:cs typeface="Times New Roman"/>
                        </a:rPr>
                        <a:t>100</a:t>
                      </a:r>
                    </a:p>
                  </a:txBody>
                  <a:tcPr marL="12701" marR="12701" marT="12704" marB="0" anchor="b">
                    <a:lnL>
                      <a:noFill/>
                    </a:lnL>
                    <a:lnR>
                      <a:noFill/>
                    </a:lnR>
                    <a:lnT>
                      <a:noFill/>
                    </a:lnT>
                    <a:lnB>
                      <a:noFill/>
                    </a:lnB>
                  </a:tcPr>
                </a:tc>
                <a:extLst>
                  <a:ext uri="{0D108BD9-81ED-4DB2-BD59-A6C34878D82A}">
                    <a16:rowId xmlns:a16="http://schemas.microsoft.com/office/drawing/2014/main" val="10003"/>
                  </a:ext>
                </a:extLst>
              </a:tr>
              <a:tr h="287111">
                <a:tc>
                  <a:txBody>
                    <a:bodyPr/>
                    <a:lstStyle/>
                    <a:p>
                      <a:pPr algn="l" fontAlgn="b"/>
                      <a:endParaRPr lang="it-IT" sz="1800" b="0" i="0" u="none" strike="noStrike" dirty="0">
                        <a:solidFill>
                          <a:srgbClr val="000000"/>
                        </a:solidFill>
                        <a:effectLst/>
                        <a:latin typeface="Century Gothic" panose="020B0502020202020204" pitchFamily="34" charset="0"/>
                        <a:cs typeface="Times New Roman"/>
                      </a:endParaRPr>
                    </a:p>
                  </a:txBody>
                  <a:tcPr marL="12701" marR="12701" marT="12704" marB="0" anchor="b">
                    <a:lnL>
                      <a:noFill/>
                    </a:lnL>
                    <a:lnR>
                      <a:noFill/>
                    </a:lnR>
                    <a:lnT>
                      <a:noFill/>
                    </a:lnT>
                    <a:lnB>
                      <a:noFill/>
                    </a:lnB>
                  </a:tcPr>
                </a:tc>
                <a:tc>
                  <a:txBody>
                    <a:bodyPr/>
                    <a:lstStyle/>
                    <a:p>
                      <a:pPr algn="l" fontAlgn="b"/>
                      <a:endParaRPr lang="it-IT" sz="1800" b="0" i="0" u="none" strike="noStrike">
                        <a:solidFill>
                          <a:srgbClr val="000000"/>
                        </a:solidFill>
                        <a:effectLst/>
                        <a:latin typeface="Century Gothic" panose="020B0502020202020204" pitchFamily="34" charset="0"/>
                        <a:cs typeface="Times New Roman"/>
                      </a:endParaRPr>
                    </a:p>
                  </a:txBody>
                  <a:tcPr marL="12701" marR="12701" marT="12704" marB="0" anchor="b">
                    <a:lnL>
                      <a:noFill/>
                    </a:lnL>
                    <a:lnR>
                      <a:noFill/>
                    </a:lnR>
                    <a:lnT>
                      <a:noFill/>
                    </a:lnT>
                    <a:lnB>
                      <a:noFill/>
                    </a:lnB>
                  </a:tcPr>
                </a:tc>
                <a:extLst>
                  <a:ext uri="{0D108BD9-81ED-4DB2-BD59-A6C34878D82A}">
                    <a16:rowId xmlns:a16="http://schemas.microsoft.com/office/drawing/2014/main" val="10004"/>
                  </a:ext>
                </a:extLst>
              </a:tr>
              <a:tr h="2871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iniziale</a:t>
                      </a:r>
                    </a:p>
                  </a:txBody>
                  <a:tcPr marL="12701" marR="12701" marT="12704" marB="0" anchor="b">
                    <a:lnL>
                      <a:noFill/>
                    </a:lnL>
                    <a:lnR>
                      <a:noFill/>
                    </a:lnR>
                    <a:lnT>
                      <a:noFill/>
                    </a:lnT>
                    <a:lnB>
                      <a:noFill/>
                    </a:lnB>
                  </a:tcPr>
                </a:tc>
                <a:tc>
                  <a:txBody>
                    <a:bodyPr/>
                    <a:lstStyle/>
                    <a:p>
                      <a:pPr algn="r" fontAlgn="b"/>
                      <a:r>
                        <a:rPr lang="it-IT" sz="1800" b="0" i="0" u="none" strike="noStrike">
                          <a:solidFill>
                            <a:srgbClr val="000000"/>
                          </a:solidFill>
                          <a:effectLst/>
                          <a:latin typeface="Century Gothic" panose="020B0502020202020204" pitchFamily="34" charset="0"/>
                          <a:cs typeface="Times New Roman"/>
                        </a:rPr>
                        <a:t>10</a:t>
                      </a:r>
                    </a:p>
                  </a:txBody>
                  <a:tcPr marL="12701" marR="12701" marT="12704" marB="0" anchor="b">
                    <a:lnL>
                      <a:noFill/>
                    </a:lnL>
                    <a:lnR>
                      <a:noFill/>
                    </a:lnR>
                    <a:lnT>
                      <a:noFill/>
                    </a:lnT>
                    <a:lnB>
                      <a:noFill/>
                    </a:lnB>
                  </a:tcPr>
                </a:tc>
                <a:extLst>
                  <a:ext uri="{0D108BD9-81ED-4DB2-BD59-A6C34878D82A}">
                    <a16:rowId xmlns:a16="http://schemas.microsoft.com/office/drawing/2014/main" val="10005"/>
                  </a:ext>
                </a:extLst>
              </a:tr>
              <a:tr h="287111">
                <a:tc>
                  <a:txBody>
                    <a:bodyPr/>
                    <a:lstStyle/>
                    <a:p>
                      <a:pPr algn="l" fontAlgn="b"/>
                      <a:r>
                        <a:rPr lang="it-IT" sz="1800" b="0" i="0" u="none" strike="noStrike" dirty="0">
                          <a:solidFill>
                            <a:srgbClr val="000000"/>
                          </a:solidFill>
                          <a:effectLst/>
                          <a:latin typeface="Century Gothic" panose="020B0502020202020204" pitchFamily="34" charset="0"/>
                          <a:cs typeface="Times New Roman"/>
                        </a:rPr>
                        <a:t>Liquidità finale</a:t>
                      </a:r>
                    </a:p>
                  </a:txBody>
                  <a:tcPr marL="12701" marR="12701" marT="12704" marB="0" anchor="b">
                    <a:lnL>
                      <a:noFill/>
                    </a:lnL>
                    <a:lnR>
                      <a:noFill/>
                    </a:lnR>
                    <a:lnT>
                      <a:noFill/>
                    </a:lnT>
                    <a:lnB>
                      <a:noFill/>
                    </a:lnB>
                  </a:tcPr>
                </a:tc>
                <a:tc>
                  <a:txBody>
                    <a:bodyPr/>
                    <a:lstStyle/>
                    <a:p>
                      <a:pPr algn="r" fontAlgn="b"/>
                      <a:r>
                        <a:rPr lang="cs-CZ" sz="1800" b="0" i="0" u="none" strike="noStrike" dirty="0">
                          <a:solidFill>
                            <a:srgbClr val="000000"/>
                          </a:solidFill>
                          <a:effectLst/>
                          <a:latin typeface="Century Gothic" panose="020B0502020202020204" pitchFamily="34" charset="0"/>
                          <a:cs typeface="Times New Roman"/>
                        </a:rPr>
                        <a:t>110</a:t>
                      </a:r>
                    </a:p>
                  </a:txBody>
                  <a:tcPr marL="12701" marR="12701" marT="12704" marB="0" anchor="b">
                    <a:lnL>
                      <a:noFill/>
                    </a:lnL>
                    <a:lnR>
                      <a:noFill/>
                    </a:lnR>
                    <a:lnT>
                      <a:noFill/>
                    </a:lnT>
                    <a:lnB>
                      <a:noFill/>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24877445"/>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ttangolo 8">
            <a:extLst>
              <a:ext uri="{FF2B5EF4-FFF2-40B4-BE49-F238E27FC236}">
                <a16:creationId xmlns:a16="http://schemas.microsoft.com/office/drawing/2014/main" id="{ECEEF4FD-CA22-46AB-A1EF-D5F3F1A72AF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ANALISI TRAMITE INDICI	</a:t>
            </a:r>
            <a:endParaRPr lang="it-IT" b="1" dirty="0">
              <a:solidFill>
                <a:srgbClr val="002060"/>
              </a:solidFill>
              <a:latin typeface="Century Gothic" panose="020B0502020202020204" pitchFamily="34" charset="0"/>
            </a:endParaRPr>
          </a:p>
        </p:txBody>
      </p:sp>
      <p:sp>
        <p:nvSpPr>
          <p:cNvPr id="11" name="Rettangolo 10">
            <a:extLst>
              <a:ext uri="{FF2B5EF4-FFF2-40B4-BE49-F238E27FC236}">
                <a16:creationId xmlns:a16="http://schemas.microsoft.com/office/drawing/2014/main" id="{31CB0F7F-C51C-425E-AD3A-8E333758AEFB}"/>
              </a:ext>
            </a:extLst>
          </p:cNvPr>
          <p:cNvSpPr/>
          <p:nvPr/>
        </p:nvSpPr>
        <p:spPr>
          <a:xfrm>
            <a:off x="64361" y="571320"/>
            <a:ext cx="9015277" cy="2308324"/>
          </a:xfrm>
          <a:prstGeom prst="rect">
            <a:avLst/>
          </a:prstGeom>
        </p:spPr>
        <p:txBody>
          <a:bodyPr wrap="square">
            <a:spAutoFit/>
          </a:bodyPr>
          <a:lstStyle/>
          <a:p>
            <a:pPr algn="just"/>
            <a:r>
              <a:rPr lang="it-IT" dirty="0">
                <a:latin typeface="Century Gothic" panose="020B0502020202020204" pitchFamily="34" charset="0"/>
                <a:ea typeface="Calibri" panose="020F0502020204030204" pitchFamily="34" charset="0"/>
                <a:cs typeface="Times New Roman" panose="02020603050405020304" pitchFamily="18" charset="0"/>
              </a:rPr>
              <a:t>Un’adeguata costruzione del rendiconto fornisce le basi per una approfondita interpretazione dei dati di bilancio e fornisce spunti di valutazione sulla presenza o meno   di condizioni di equilibrio finanziario della gestione</a:t>
            </a:r>
          </a:p>
          <a:p>
            <a:endParaRPr lang="it-IT" dirty="0">
              <a:latin typeface="Century Gothic" panose="020B0502020202020204" pitchFamily="34" charset="0"/>
              <a:cs typeface="Times New Roman" panose="02020603050405020304" pitchFamily="18" charset="0"/>
            </a:endParaRPr>
          </a:p>
          <a:p>
            <a:endParaRPr lang="it-IT" dirty="0">
              <a:latin typeface="Century Gothic" panose="020B0502020202020204" pitchFamily="34" charset="0"/>
              <a:cs typeface="Times New Roman" panose="02020603050405020304" pitchFamily="18" charset="0"/>
            </a:endParaRPr>
          </a:p>
          <a:p>
            <a:pPr algn="just"/>
            <a:r>
              <a:rPr lang="it-IT" dirty="0">
                <a:latin typeface="Century Gothic" panose="020B0502020202020204" pitchFamily="34" charset="0"/>
                <a:cs typeface="Times New Roman" panose="02020603050405020304" pitchFamily="18" charset="0"/>
              </a:rPr>
              <a:t>Attraverso i dati del rendiconto, inoltre, è possibile far emergere ulteriori elementi di giudizio, costruendo </a:t>
            </a:r>
            <a:r>
              <a:rPr lang="it-IT" b="1" u="sng" dirty="0">
                <a:latin typeface="Century Gothic" panose="020B0502020202020204" pitchFamily="34" charset="0"/>
                <a:cs typeface="Times New Roman" panose="02020603050405020304" pitchFamily="18" charset="0"/>
              </a:rPr>
              <a:t>specifici indicatori di cash flow:</a:t>
            </a:r>
          </a:p>
          <a:p>
            <a:endParaRPr lang="it-IT" dirty="0">
              <a:latin typeface="Century Gothic" panose="020B0502020202020204" pitchFamily="34" charset="0"/>
              <a:cs typeface="Times New Roman" panose="02020603050405020304" pitchFamily="18" charset="0"/>
            </a:endParaRPr>
          </a:p>
        </p:txBody>
      </p:sp>
      <p:sp>
        <p:nvSpPr>
          <p:cNvPr id="14" name="Rettangolo 13">
            <a:extLst>
              <a:ext uri="{FF2B5EF4-FFF2-40B4-BE49-F238E27FC236}">
                <a16:creationId xmlns:a16="http://schemas.microsoft.com/office/drawing/2014/main" id="{94F8792B-8492-42B3-8B73-045838A90497}"/>
              </a:ext>
            </a:extLst>
          </p:cNvPr>
          <p:cNvSpPr/>
          <p:nvPr/>
        </p:nvSpPr>
        <p:spPr>
          <a:xfrm>
            <a:off x="359265" y="2706871"/>
            <a:ext cx="8784735" cy="2308324"/>
          </a:xfrm>
          <a:prstGeom prst="rect">
            <a:avLst/>
          </a:prstGeom>
        </p:spPr>
        <p:txBody>
          <a:bodyPr wrap="square">
            <a:spAutoFit/>
          </a:bodyPr>
          <a:lstStyle/>
          <a:p>
            <a:pPr marL="285750" indent="-285750" algn="just">
              <a:buFont typeface="Arial" panose="020B0604020202020204" pitchFamily="34" charset="0"/>
              <a:buChar char="•"/>
            </a:pPr>
            <a:r>
              <a:rPr lang="en-US" dirty="0" err="1">
                <a:latin typeface="Century Gothic" panose="020B0502020202020204" pitchFamily="34" charset="0"/>
                <a:cs typeface="Times New Roman" panose="02020603050405020304" pitchFamily="18" charset="0"/>
              </a:rPr>
              <a:t>Gli</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indicatori</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costruiti</a:t>
            </a:r>
            <a:r>
              <a:rPr lang="en-US" dirty="0">
                <a:latin typeface="Century Gothic" panose="020B0502020202020204" pitchFamily="34" charset="0"/>
                <a:cs typeface="Times New Roman" panose="02020603050405020304" pitchFamily="18" charset="0"/>
              </a:rPr>
              <a:t> con </a:t>
            </a:r>
            <a:r>
              <a:rPr lang="en-US" dirty="0" err="1">
                <a:latin typeface="Century Gothic" panose="020B0502020202020204" pitchFamily="34" charset="0"/>
                <a:cs typeface="Times New Roman" panose="02020603050405020304" pitchFamily="18" charset="0"/>
              </a:rPr>
              <a:t>i</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dati</a:t>
            </a:r>
            <a:r>
              <a:rPr lang="en-US" dirty="0">
                <a:latin typeface="Century Gothic" panose="020B0502020202020204" pitchFamily="34" charset="0"/>
                <a:cs typeface="Times New Roman" panose="02020603050405020304" pitchFamily="18" charset="0"/>
              </a:rPr>
              <a:t> del </a:t>
            </a:r>
            <a:r>
              <a:rPr lang="en-US" dirty="0" err="1">
                <a:latin typeface="Century Gothic" panose="020B0502020202020204" pitchFamily="34" charset="0"/>
                <a:cs typeface="Times New Roman" panose="02020603050405020304" pitchFamily="18" charset="0"/>
              </a:rPr>
              <a:t>rendiconto</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finanziario</a:t>
            </a:r>
            <a:r>
              <a:rPr lang="en-US" dirty="0">
                <a:latin typeface="Century Gothic" panose="020B0502020202020204" pitchFamily="34" charset="0"/>
                <a:cs typeface="Times New Roman" panose="02020603050405020304" pitchFamily="18" charset="0"/>
              </a:rPr>
              <a:t>, non solo </a:t>
            </a:r>
            <a:r>
              <a:rPr lang="en-US" dirty="0" err="1">
                <a:latin typeface="Century Gothic" panose="020B0502020202020204" pitchFamily="34" charset="0"/>
                <a:cs typeface="Times New Roman" panose="02020603050405020304" pitchFamily="18" charset="0"/>
              </a:rPr>
              <a:t>esprimono</a:t>
            </a:r>
            <a:r>
              <a:rPr lang="en-US" dirty="0">
                <a:latin typeface="Century Gothic" panose="020B0502020202020204" pitchFamily="34" charset="0"/>
                <a:cs typeface="Times New Roman" panose="02020603050405020304" pitchFamily="18" charset="0"/>
              </a:rPr>
              <a:t> le </a:t>
            </a:r>
            <a:r>
              <a:rPr lang="en-US" dirty="0" err="1">
                <a:latin typeface="Century Gothic" panose="020B0502020202020204" pitchFamily="34" charset="0"/>
                <a:cs typeface="Times New Roman" panose="02020603050405020304" pitchFamily="18" charset="0"/>
              </a:rPr>
              <a:t>misure</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fondamentali</a:t>
            </a:r>
            <a:r>
              <a:rPr lang="en-US" dirty="0">
                <a:latin typeface="Century Gothic" panose="020B0502020202020204" pitchFamily="34" charset="0"/>
                <a:cs typeface="Times New Roman" panose="02020603050405020304" pitchFamily="18" charset="0"/>
              </a:rPr>
              <a:t> per la </a:t>
            </a:r>
            <a:r>
              <a:rPr lang="en-US" dirty="0" err="1">
                <a:latin typeface="Century Gothic" panose="020B0502020202020204" pitchFamily="34" charset="0"/>
                <a:cs typeface="Times New Roman" panose="02020603050405020304" pitchFamily="18" charset="0"/>
              </a:rPr>
              <a:t>comprensione</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della</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dinamica</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fiananziaria</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della</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gestione</a:t>
            </a:r>
            <a:r>
              <a:rPr lang="en-US" dirty="0">
                <a:latin typeface="Century Gothic" panose="020B0502020202020204" pitchFamily="34" charset="0"/>
                <a:cs typeface="Times New Roman" panose="02020603050405020304" pitchFamily="18" charset="0"/>
              </a:rPr>
              <a:t>, ma </a:t>
            </a:r>
            <a:r>
              <a:rPr lang="en-US" dirty="0" err="1">
                <a:latin typeface="Century Gothic" panose="020B0502020202020204" pitchFamily="34" charset="0"/>
                <a:cs typeface="Times New Roman" panose="02020603050405020304" pitchFamily="18" charset="0"/>
              </a:rPr>
              <a:t>presentano</a:t>
            </a:r>
            <a:r>
              <a:rPr lang="en-US" dirty="0">
                <a:latin typeface="Century Gothic" panose="020B0502020202020204" pitchFamily="34" charset="0"/>
                <a:cs typeface="Times New Roman" panose="02020603050405020304" pitchFamily="18" charset="0"/>
              </a:rPr>
              <a:t> un </a:t>
            </a:r>
            <a:r>
              <a:rPr lang="en-US" dirty="0" err="1">
                <a:latin typeface="Century Gothic" panose="020B0502020202020204" pitchFamily="34" charset="0"/>
                <a:cs typeface="Times New Roman" panose="02020603050405020304" pitchFamily="18" charset="0"/>
              </a:rPr>
              <a:t>significativo</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grado</a:t>
            </a:r>
            <a:r>
              <a:rPr lang="en-US" dirty="0">
                <a:latin typeface="Century Gothic" panose="020B0502020202020204" pitchFamily="34" charset="0"/>
                <a:cs typeface="Times New Roman" panose="02020603050405020304" pitchFamily="18" charset="0"/>
              </a:rPr>
              <a:t> di </a:t>
            </a:r>
            <a:r>
              <a:rPr lang="en-US" dirty="0" err="1">
                <a:latin typeface="Century Gothic" panose="020B0502020202020204" pitchFamily="34" charset="0"/>
                <a:cs typeface="Times New Roman" panose="02020603050405020304" pitchFamily="18" charset="0"/>
              </a:rPr>
              <a:t>oggettività</a:t>
            </a:r>
            <a:r>
              <a:rPr lang="en-US" dirty="0">
                <a:latin typeface="Century Gothic" panose="020B0502020202020204" pitchFamily="34" charset="0"/>
                <a:cs typeface="Times New Roman" panose="02020603050405020304" pitchFamily="18" charset="0"/>
              </a:rPr>
              <a:t> rispetto ai </a:t>
            </a:r>
            <a:r>
              <a:rPr lang="en-US" dirty="0" err="1">
                <a:latin typeface="Century Gothic" panose="020B0502020202020204" pitchFamily="34" charset="0"/>
                <a:cs typeface="Times New Roman" panose="02020603050405020304" pitchFamily="18" charset="0"/>
              </a:rPr>
              <a:t>tradizioni</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indicatori</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che</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prendono</a:t>
            </a:r>
            <a:r>
              <a:rPr lang="en-US" dirty="0">
                <a:latin typeface="Century Gothic" panose="020B0502020202020204" pitchFamily="34" charset="0"/>
                <a:cs typeface="Times New Roman" panose="02020603050405020304" pitchFamily="18" charset="0"/>
              </a:rPr>
              <a:t> in </a:t>
            </a:r>
            <a:r>
              <a:rPr lang="en-US" dirty="0" err="1">
                <a:latin typeface="Century Gothic" panose="020B0502020202020204" pitchFamily="34" charset="0"/>
                <a:cs typeface="Times New Roman" panose="02020603050405020304" pitchFamily="18" charset="0"/>
              </a:rPr>
              <a:t>esame</a:t>
            </a:r>
            <a:r>
              <a:rPr lang="en-US" dirty="0">
                <a:latin typeface="Century Gothic" panose="020B0502020202020204" pitchFamily="34" charset="0"/>
                <a:cs typeface="Times New Roman" panose="02020603050405020304" pitchFamily="18" charset="0"/>
              </a:rPr>
              <a:t> le sole </a:t>
            </a:r>
            <a:r>
              <a:rPr lang="en-US" dirty="0" err="1">
                <a:latin typeface="Century Gothic" panose="020B0502020202020204" pitchFamily="34" charset="0"/>
                <a:cs typeface="Times New Roman" panose="02020603050405020304" pitchFamily="18" charset="0"/>
              </a:rPr>
              <a:t>quantità</a:t>
            </a:r>
            <a:r>
              <a:rPr lang="en-US" dirty="0">
                <a:latin typeface="Century Gothic" panose="020B0502020202020204" pitchFamily="34" charset="0"/>
                <a:cs typeface="Times New Roman" panose="02020603050405020304" pitchFamily="18" charset="0"/>
              </a:rPr>
              <a:t> </a:t>
            </a:r>
            <a:r>
              <a:rPr lang="en-US" dirty="0" err="1">
                <a:latin typeface="Century Gothic" panose="020B0502020202020204" pitchFamily="34" charset="0"/>
                <a:cs typeface="Times New Roman" panose="02020603050405020304" pitchFamily="18" charset="0"/>
              </a:rPr>
              <a:t>economiche</a:t>
            </a:r>
            <a:r>
              <a:rPr lang="en-US" dirty="0">
                <a:latin typeface="Century Gothic" panose="020B0502020202020204" pitchFamily="34" charset="0"/>
                <a:cs typeface="Times New Roman" panose="02020603050405020304" pitchFamily="18" charset="0"/>
              </a:rPr>
              <a:t> (</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risultato</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operativo</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reddito</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netto</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ecc</a:t>
            </a:r>
            <a:r>
              <a:rPr lang="en-US" dirty="0">
                <a:latin typeface="Century Gothic" panose="020B0502020202020204" pitchFamily="34" charset="0"/>
                <a:cs typeface="Times New Roman" panose="02020603050405020304" pitchFamily="18" charset="0"/>
                <a:sym typeface="Wingdings" panose="05000000000000000000" pitchFamily="2" charset="2"/>
              </a:rPr>
              <a:t>.)</a:t>
            </a:r>
          </a:p>
          <a:p>
            <a:pPr marL="285750" indent="-285750">
              <a:buFont typeface="Arial" panose="020B0604020202020204" pitchFamily="34" charset="0"/>
              <a:buChar char="•"/>
            </a:pPr>
            <a:endParaRPr lang="en-US" dirty="0">
              <a:latin typeface="Century Gothic" panose="020B0502020202020204" pitchFamily="34" charset="0"/>
              <a:cs typeface="Times New Roman" panose="02020603050405020304" pitchFamily="18" charset="0"/>
              <a:sym typeface="Wingdings" panose="05000000000000000000" pitchFamily="2" charset="2"/>
            </a:endParaRPr>
          </a:p>
          <a:p>
            <a:pPr marL="285750" indent="-285750">
              <a:buFont typeface="Arial" panose="020B0604020202020204" pitchFamily="34" charset="0"/>
              <a:buChar char="•"/>
            </a:pPr>
            <a:r>
              <a:rPr lang="en-US" dirty="0" err="1">
                <a:latin typeface="Century Gothic" panose="020B0502020202020204" pitchFamily="34" charset="0"/>
                <a:cs typeface="Times New Roman" panose="02020603050405020304" pitchFamily="18" charset="0"/>
                <a:sym typeface="Wingdings" panose="05000000000000000000" pitchFamily="2" charset="2"/>
              </a:rPr>
              <a:t>gli</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analisti</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riversano</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crescente</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enfasi</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sulle</a:t>
            </a:r>
            <a:r>
              <a:rPr lang="en-US" dirty="0">
                <a:latin typeface="Century Gothic" panose="020B0502020202020204" pitchFamily="34" charset="0"/>
                <a:cs typeface="Times New Roman" panose="02020603050405020304" pitchFamily="18" charset="0"/>
                <a:sym typeface="Wingdings" panose="05000000000000000000" pitchFamily="2" charset="2"/>
              </a:rPr>
              <a:t> </a:t>
            </a:r>
            <a:r>
              <a:rPr lang="en-US" dirty="0" err="1">
                <a:latin typeface="Century Gothic" panose="020B0502020202020204" pitchFamily="34" charset="0"/>
                <a:cs typeface="Times New Roman" panose="02020603050405020304" pitchFamily="18" charset="0"/>
                <a:sym typeface="Wingdings" panose="05000000000000000000" pitchFamily="2" charset="2"/>
              </a:rPr>
              <a:t>misure</a:t>
            </a:r>
            <a:r>
              <a:rPr lang="en-US" dirty="0">
                <a:latin typeface="Century Gothic" panose="020B0502020202020204" pitchFamily="34" charset="0"/>
                <a:cs typeface="Times New Roman" panose="02020603050405020304" pitchFamily="18" charset="0"/>
                <a:sym typeface="Wingdings" panose="05000000000000000000" pitchFamily="2" charset="2"/>
              </a:rPr>
              <a:t> di </a:t>
            </a:r>
            <a:r>
              <a:rPr lang="en-US" dirty="0" err="1">
                <a:latin typeface="Century Gothic" panose="020B0502020202020204" pitchFamily="34" charset="0"/>
                <a:cs typeface="Times New Roman" panose="02020603050405020304" pitchFamily="18" charset="0"/>
                <a:sym typeface="Wingdings" panose="05000000000000000000" pitchFamily="2" charset="2"/>
              </a:rPr>
              <a:t>liquidità</a:t>
            </a:r>
            <a:endParaRPr lang="en-US" dirty="0">
              <a:latin typeface="Century Gothic" panose="020B0502020202020204" pitchFamily="34" charset="0"/>
              <a:cs typeface="Times New Roman" panose="02020603050405020304" pitchFamily="18" charset="0"/>
              <a:sym typeface="Wingdings" panose="05000000000000000000" pitchFamily="2" charset="2"/>
            </a:endParaRPr>
          </a:p>
          <a:p>
            <a:endParaRPr lang="it-IT" dirty="0">
              <a:latin typeface="Century Gothic" panose="020B0502020202020204" pitchFamily="34" charset="0"/>
              <a:cs typeface="Times New Roman" panose="02020603050405020304" pitchFamily="18" charset="0"/>
            </a:endParaRPr>
          </a:p>
        </p:txBody>
      </p:sp>
      <p:sp>
        <p:nvSpPr>
          <p:cNvPr id="15" name="Freccia a destra 14">
            <a:extLst>
              <a:ext uri="{FF2B5EF4-FFF2-40B4-BE49-F238E27FC236}">
                <a16:creationId xmlns:a16="http://schemas.microsoft.com/office/drawing/2014/main" id="{ED7A5144-CB06-40D3-AD3F-92E98CAEBE4E}"/>
              </a:ext>
            </a:extLst>
          </p:cNvPr>
          <p:cNvSpPr/>
          <p:nvPr/>
        </p:nvSpPr>
        <p:spPr>
          <a:xfrm rot="5400000">
            <a:off x="2615328" y="3808370"/>
            <a:ext cx="489348" cy="2902998"/>
          </a:xfrm>
          <a:prstGeom prst="rightArrow">
            <a:avLst/>
          </a:prstGeom>
          <a:solidFill>
            <a:schemeClr val="bg1"/>
          </a:solidFill>
          <a:ln w="38100">
            <a:solidFill>
              <a:srgbClr val="F0945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6" name="Rettangolo 15">
            <a:extLst>
              <a:ext uri="{FF2B5EF4-FFF2-40B4-BE49-F238E27FC236}">
                <a16:creationId xmlns:a16="http://schemas.microsoft.com/office/drawing/2014/main" id="{7158A7E8-B23F-4C62-B2E6-F492E91B44AA}"/>
              </a:ext>
            </a:extLst>
          </p:cNvPr>
          <p:cNvSpPr/>
          <p:nvPr/>
        </p:nvSpPr>
        <p:spPr>
          <a:xfrm>
            <a:off x="761823" y="5504543"/>
            <a:ext cx="7861179" cy="1200329"/>
          </a:xfrm>
          <a:prstGeom prst="rect">
            <a:avLst/>
          </a:prstGeom>
        </p:spPr>
        <p:txBody>
          <a:bodyPr wrap="square">
            <a:spAutoFit/>
          </a:bodyPr>
          <a:lstStyle/>
          <a:p>
            <a:r>
              <a:rPr lang="it-IT" dirty="0">
                <a:latin typeface="Century Gothic" panose="020B0502020202020204" pitchFamily="34" charset="0"/>
                <a:ea typeface="Calibri" panose="020F0502020204030204" pitchFamily="34" charset="0"/>
                <a:cs typeface="Times New Roman" panose="02020603050405020304" pitchFamily="18" charset="0"/>
              </a:rPr>
              <a:t>Secondo alcuni analisti, infatti:</a:t>
            </a:r>
          </a:p>
          <a:p>
            <a:r>
              <a:rPr lang="it-IT" b="1" dirty="0">
                <a:latin typeface="Century Gothic" panose="020B0502020202020204" pitchFamily="34" charset="0"/>
                <a:ea typeface="Calibri" panose="020F0502020204030204" pitchFamily="34" charset="0"/>
                <a:cs typeface="Times New Roman" panose="02020603050405020304" pitchFamily="18" charset="0"/>
              </a:rPr>
              <a:t> </a:t>
            </a:r>
            <a:r>
              <a:rPr lang="it-IT" b="1" i="1" dirty="0">
                <a:latin typeface="Century Gothic" panose="020B0502020202020204" pitchFamily="34" charset="0"/>
                <a:ea typeface="Calibri" panose="020F0502020204030204" pitchFamily="34" charset="0"/>
                <a:cs typeface="Times New Roman" panose="02020603050405020304" pitchFamily="18" charset="0"/>
              </a:rPr>
              <a:t>«gli utili sono il risultato dell’opinione di chi redige il bilancio, mentre la liquidità è un dato di fatto» </a:t>
            </a:r>
            <a:endParaRPr lang="it-IT" b="1" i="1" dirty="0">
              <a:latin typeface="Century Gothic" panose="020B0502020202020204" pitchFamily="34" charset="0"/>
              <a:cs typeface="Times New Roman" panose="02020603050405020304" pitchFamily="18" charset="0"/>
            </a:endParaRPr>
          </a:p>
          <a:p>
            <a:endParaRPr lang="it-IT" dirty="0">
              <a:latin typeface="Century Gothic" panose="020B0502020202020204" pitchFamily="34" charset="0"/>
              <a:cs typeface="Times New Roman" panose="02020603050405020304" pitchFamily="18" charset="0"/>
            </a:endParaRPr>
          </a:p>
        </p:txBody>
      </p:sp>
      <p:sp>
        <p:nvSpPr>
          <p:cNvPr id="12" name="Rettangolo 11">
            <a:extLst>
              <a:ext uri="{FF2B5EF4-FFF2-40B4-BE49-F238E27FC236}">
                <a16:creationId xmlns:a16="http://schemas.microsoft.com/office/drawing/2014/main" id="{368BBDC8-E718-7343-991D-837903989442}"/>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3" name="Segnaposto numero diapositiva 3">
            <a:extLst>
              <a:ext uri="{FF2B5EF4-FFF2-40B4-BE49-F238E27FC236}">
                <a16:creationId xmlns:a16="http://schemas.microsoft.com/office/drawing/2014/main" id="{F450C736-27D0-774C-8155-17C6EB521260}"/>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197</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23684630"/>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e 1">
            <a:extLst>
              <a:ext uri="{FF2B5EF4-FFF2-40B4-BE49-F238E27FC236}">
                <a16:creationId xmlns:a16="http://schemas.microsoft.com/office/drawing/2014/main" id="{E1DEEE2F-9FC7-4A1A-9B77-798C86A9D551}"/>
              </a:ext>
            </a:extLst>
          </p:cNvPr>
          <p:cNvSpPr/>
          <p:nvPr/>
        </p:nvSpPr>
        <p:spPr>
          <a:xfrm>
            <a:off x="648070" y="1411550"/>
            <a:ext cx="4279037" cy="118950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ANALISI TRAMITE INDICI	</a:t>
            </a:r>
            <a:endParaRPr lang="it-IT" b="1" dirty="0">
              <a:solidFill>
                <a:srgbClr val="002060"/>
              </a:solidFill>
              <a:latin typeface="Century Gothic" panose="020B0502020202020204" pitchFamily="34" charset="0"/>
            </a:endParaRPr>
          </a:p>
        </p:txBody>
      </p:sp>
      <p:sp>
        <p:nvSpPr>
          <p:cNvPr id="7" name="Rettangolo 6">
            <a:extLst>
              <a:ext uri="{FF2B5EF4-FFF2-40B4-BE49-F238E27FC236}">
                <a16:creationId xmlns:a16="http://schemas.microsoft.com/office/drawing/2014/main" id="{CAEBE7B2-3AAB-448B-9A3F-1F08B6ED5110}"/>
              </a:ext>
            </a:extLst>
          </p:cNvPr>
          <p:cNvSpPr/>
          <p:nvPr/>
        </p:nvSpPr>
        <p:spPr>
          <a:xfrm>
            <a:off x="430567" y="662213"/>
            <a:ext cx="4572000" cy="646331"/>
          </a:xfrm>
          <a:prstGeom prst="rect">
            <a:avLst/>
          </a:prstGeom>
        </p:spPr>
        <p:txBody>
          <a:bodyPr>
            <a:spAutoFit/>
          </a:bodyPr>
          <a:lstStyle/>
          <a:p>
            <a:r>
              <a:rPr lang="it-IT" dirty="0">
                <a:solidFill>
                  <a:srgbClr val="2A2A2A"/>
                </a:solidFill>
                <a:latin typeface="Lato"/>
              </a:rPr>
              <a:t>Il primo indicatore utilizzabile è dato dalla formula:</a:t>
            </a:r>
            <a:endParaRPr lang="it-IT" dirty="0"/>
          </a:p>
        </p:txBody>
      </p:sp>
      <p:sp>
        <p:nvSpPr>
          <p:cNvPr id="10" name="Rettangolo 9">
            <a:extLst>
              <a:ext uri="{FF2B5EF4-FFF2-40B4-BE49-F238E27FC236}">
                <a16:creationId xmlns:a16="http://schemas.microsoft.com/office/drawing/2014/main" id="{58A7E415-89AF-40B3-8F3B-3374ADE722EB}"/>
              </a:ext>
            </a:extLst>
          </p:cNvPr>
          <p:cNvSpPr/>
          <p:nvPr/>
        </p:nvSpPr>
        <p:spPr>
          <a:xfrm>
            <a:off x="501586" y="1599362"/>
            <a:ext cx="4747069" cy="877163"/>
          </a:xfrm>
          <a:prstGeom prst="rect">
            <a:avLst/>
          </a:prstGeom>
        </p:spPr>
        <p:txBody>
          <a:bodyPr wrap="square">
            <a:spAutoFit/>
          </a:bodyPr>
          <a:lstStyle/>
          <a:p>
            <a:pPr algn="ctr"/>
            <a:r>
              <a:rPr lang="it-IT" b="1" dirty="0">
                <a:solidFill>
                  <a:srgbClr val="00B0F0"/>
                </a:solidFill>
                <a:latin typeface="Lato"/>
              </a:rPr>
              <a:t>FLUSSO ATTIVITA’ OPERATIVA</a:t>
            </a:r>
          </a:p>
          <a:p>
            <a:pPr algn="ctr"/>
            <a:r>
              <a:rPr lang="it-IT" sz="1000" b="1" dirty="0">
                <a:solidFill>
                  <a:srgbClr val="00B0F0"/>
                </a:solidFill>
                <a:latin typeface="Lato"/>
              </a:rPr>
              <a:t>_______________________________________________________________________</a:t>
            </a:r>
          </a:p>
          <a:p>
            <a:pPr algn="ctr"/>
            <a:endParaRPr lang="it-IT" sz="500" b="1" dirty="0">
              <a:solidFill>
                <a:srgbClr val="00B0F0"/>
              </a:solidFill>
              <a:latin typeface="Lato"/>
            </a:endParaRPr>
          </a:p>
          <a:p>
            <a:pPr algn="ctr"/>
            <a:r>
              <a:rPr lang="it-IT" b="1" dirty="0">
                <a:solidFill>
                  <a:srgbClr val="00B0F0"/>
                </a:solidFill>
                <a:latin typeface="Lato"/>
              </a:rPr>
              <a:t>RICAVI VENDITA</a:t>
            </a:r>
            <a:endParaRPr lang="it-IT" b="1" dirty="0">
              <a:solidFill>
                <a:srgbClr val="00B0F0"/>
              </a:solidFill>
            </a:endParaRPr>
          </a:p>
        </p:txBody>
      </p:sp>
      <p:sp>
        <p:nvSpPr>
          <p:cNvPr id="11" name="Rettangolo 10">
            <a:extLst>
              <a:ext uri="{FF2B5EF4-FFF2-40B4-BE49-F238E27FC236}">
                <a16:creationId xmlns:a16="http://schemas.microsoft.com/office/drawing/2014/main" id="{3769ED82-5687-4968-829B-5C4FB0285286}"/>
              </a:ext>
            </a:extLst>
          </p:cNvPr>
          <p:cNvSpPr/>
          <p:nvPr/>
        </p:nvSpPr>
        <p:spPr>
          <a:xfrm>
            <a:off x="301841" y="2758501"/>
            <a:ext cx="7661429" cy="369332"/>
          </a:xfrm>
          <a:prstGeom prst="rect">
            <a:avLst/>
          </a:prstGeom>
        </p:spPr>
        <p:txBody>
          <a:bodyPr wrap="square">
            <a:spAutoFit/>
          </a:bodyPr>
          <a:lstStyle/>
          <a:p>
            <a:r>
              <a:rPr lang="it-IT" dirty="0">
                <a:solidFill>
                  <a:srgbClr val="2A2A2A"/>
                </a:solidFill>
                <a:latin typeface="Lato"/>
              </a:rPr>
              <a:t>Tale indicatore misura il </a:t>
            </a:r>
            <a:r>
              <a:rPr lang="it-IT" b="1" dirty="0">
                <a:solidFill>
                  <a:srgbClr val="2A2A2A"/>
                </a:solidFill>
                <a:latin typeface="&amp;quot"/>
              </a:rPr>
              <a:t>grado di monetizzazione dei ricavi:</a:t>
            </a:r>
            <a:r>
              <a:rPr lang="it-IT" dirty="0">
                <a:solidFill>
                  <a:srgbClr val="2A2A2A"/>
                </a:solidFill>
                <a:latin typeface="Lato"/>
              </a:rPr>
              <a:t> </a:t>
            </a:r>
            <a:endParaRPr lang="it-IT" dirty="0"/>
          </a:p>
        </p:txBody>
      </p:sp>
      <p:sp>
        <p:nvSpPr>
          <p:cNvPr id="12" name="Rettangolo 11">
            <a:extLst>
              <a:ext uri="{FF2B5EF4-FFF2-40B4-BE49-F238E27FC236}">
                <a16:creationId xmlns:a16="http://schemas.microsoft.com/office/drawing/2014/main" id="{248D04AF-0C1D-4D9E-BDCE-CA5222DB4D12}"/>
              </a:ext>
            </a:extLst>
          </p:cNvPr>
          <p:cNvSpPr/>
          <p:nvPr/>
        </p:nvSpPr>
        <p:spPr>
          <a:xfrm>
            <a:off x="741285" y="3147713"/>
            <a:ext cx="7661429" cy="3416320"/>
          </a:xfrm>
          <a:prstGeom prst="rect">
            <a:avLst/>
          </a:prstGeom>
        </p:spPr>
        <p:txBody>
          <a:bodyPr wrap="square">
            <a:spAutoFit/>
          </a:bodyPr>
          <a:lstStyle/>
          <a:p>
            <a:pPr marL="285750" indent="-285750">
              <a:buFont typeface="Arial" panose="020B0604020202020204" pitchFamily="34" charset="0"/>
              <a:buChar char="•"/>
            </a:pPr>
            <a:r>
              <a:rPr lang="it-IT" dirty="0">
                <a:solidFill>
                  <a:srgbClr val="2A2A2A"/>
                </a:solidFill>
                <a:latin typeface="Lato"/>
              </a:rPr>
              <a:t>Misura le risorse monetarie, derivanti dalla gestione operativa, in base a ciascun euro di fatturato</a:t>
            </a:r>
          </a:p>
          <a:p>
            <a:pPr marL="285750" indent="-285750">
              <a:buFont typeface="Arial" panose="020B0604020202020204" pitchFamily="34" charset="0"/>
              <a:buChar char="•"/>
            </a:pPr>
            <a:endParaRPr lang="it-IT" dirty="0">
              <a:solidFill>
                <a:srgbClr val="2A2A2A"/>
              </a:solidFill>
              <a:latin typeface="Lato"/>
            </a:endParaRPr>
          </a:p>
          <a:p>
            <a:pPr marL="285750" indent="-285750">
              <a:buFont typeface="Arial" panose="020B0604020202020204" pitchFamily="34" charset="0"/>
              <a:buChar char="•"/>
            </a:pPr>
            <a:r>
              <a:rPr lang="it-IT" dirty="0">
                <a:solidFill>
                  <a:srgbClr val="2A2A2A"/>
                </a:solidFill>
                <a:latin typeface="Lato"/>
              </a:rPr>
              <a:t>Fornisce immediata evidenza nel caso in cui l’attività operativa assorba eccessive risorse, rendendo necessario far ricorso a risorse esterne per smorzare tale assorbimento</a:t>
            </a:r>
          </a:p>
          <a:p>
            <a:pPr marL="285750" indent="-285750">
              <a:buFont typeface="Arial" panose="020B0604020202020204" pitchFamily="34" charset="0"/>
              <a:buChar char="•"/>
            </a:pPr>
            <a:endParaRPr lang="it-IT" dirty="0">
              <a:solidFill>
                <a:srgbClr val="2A2A2A"/>
              </a:solidFill>
              <a:latin typeface="Lato"/>
            </a:endParaRPr>
          </a:p>
          <a:p>
            <a:pPr marL="285750" indent="-285750" algn="just">
              <a:buFont typeface="Arial" panose="020B0604020202020204" pitchFamily="34" charset="0"/>
              <a:buChar char="•"/>
            </a:pPr>
            <a:r>
              <a:rPr lang="it-IT" dirty="0">
                <a:solidFill>
                  <a:srgbClr val="2A2A2A"/>
                </a:solidFill>
                <a:latin typeface="Lato"/>
              </a:rPr>
              <a:t>Si rivela utile in caso di forti incrementi di fatturato, alla quale sarebbe opportuno che si contrapponesse un adeguato aumento della efficienza finanziaria</a:t>
            </a:r>
          </a:p>
          <a:p>
            <a:r>
              <a:rPr lang="it-IT" dirty="0">
                <a:solidFill>
                  <a:srgbClr val="2A2A2A"/>
                </a:solidFill>
                <a:latin typeface="Lato"/>
              </a:rPr>
              <a:t>	</a:t>
            </a:r>
            <a:r>
              <a:rPr lang="it-IT" dirty="0">
                <a:solidFill>
                  <a:srgbClr val="2A2A2A"/>
                </a:solidFill>
                <a:latin typeface="Lato"/>
                <a:sym typeface="Wingdings" panose="05000000000000000000" pitchFamily="2" charset="2"/>
              </a:rPr>
              <a:t> </a:t>
            </a:r>
            <a:r>
              <a:rPr lang="it-IT" i="1" dirty="0">
                <a:solidFill>
                  <a:srgbClr val="2A2A2A"/>
                </a:solidFill>
                <a:latin typeface="Lato"/>
                <a:sym typeface="Wingdings" panose="05000000000000000000" pitchFamily="2" charset="2"/>
              </a:rPr>
              <a:t>l’obiettivo è di mantenere equilibrio tra la dinamica economica  	     e quella finanziaria</a:t>
            </a:r>
            <a:endParaRPr lang="it-IT" i="1" dirty="0"/>
          </a:p>
        </p:txBody>
      </p:sp>
      <p:sp>
        <p:nvSpPr>
          <p:cNvPr id="14" name="Rettangolo 13">
            <a:extLst>
              <a:ext uri="{FF2B5EF4-FFF2-40B4-BE49-F238E27FC236}">
                <a16:creationId xmlns:a16="http://schemas.microsoft.com/office/drawing/2014/main" id="{F5909F90-BD67-994B-AAE3-B0D12F75C839}"/>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5" name="Segnaposto numero diapositiva 3">
            <a:extLst>
              <a:ext uri="{FF2B5EF4-FFF2-40B4-BE49-F238E27FC236}">
                <a16:creationId xmlns:a16="http://schemas.microsoft.com/office/drawing/2014/main" id="{9FE5CCDF-3D2B-564F-BCBE-A9FCF8B22B20}"/>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198</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36087540"/>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Ovale 11">
            <a:extLst>
              <a:ext uri="{FF2B5EF4-FFF2-40B4-BE49-F238E27FC236}">
                <a16:creationId xmlns:a16="http://schemas.microsoft.com/office/drawing/2014/main" id="{C13D7CA8-9168-408B-8066-43453BBEC39E}"/>
              </a:ext>
            </a:extLst>
          </p:cNvPr>
          <p:cNvSpPr/>
          <p:nvPr/>
        </p:nvSpPr>
        <p:spPr>
          <a:xfrm>
            <a:off x="270073" y="1314605"/>
            <a:ext cx="4279037" cy="118950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7" name="Ovale 16">
            <a:extLst>
              <a:ext uri="{FF2B5EF4-FFF2-40B4-BE49-F238E27FC236}">
                <a16:creationId xmlns:a16="http://schemas.microsoft.com/office/drawing/2014/main" id="{96E88914-3539-4617-B879-7D919A8E3573}"/>
              </a:ext>
            </a:extLst>
          </p:cNvPr>
          <p:cNvSpPr/>
          <p:nvPr/>
        </p:nvSpPr>
        <p:spPr>
          <a:xfrm>
            <a:off x="4681579" y="1315090"/>
            <a:ext cx="4279037" cy="1189508"/>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ANALISI TRAMITE INDICI	</a:t>
            </a:r>
            <a:endParaRPr lang="it-IT" b="1" dirty="0">
              <a:solidFill>
                <a:srgbClr val="002060"/>
              </a:solidFill>
              <a:latin typeface="Century Gothic" panose="020B0502020202020204" pitchFamily="34" charset="0"/>
            </a:endParaRPr>
          </a:p>
        </p:txBody>
      </p:sp>
      <p:sp>
        <p:nvSpPr>
          <p:cNvPr id="7" name="Rettangolo 6">
            <a:extLst>
              <a:ext uri="{FF2B5EF4-FFF2-40B4-BE49-F238E27FC236}">
                <a16:creationId xmlns:a16="http://schemas.microsoft.com/office/drawing/2014/main" id="{CAEBE7B2-3AAB-448B-9A3F-1F08B6ED5110}"/>
              </a:ext>
            </a:extLst>
          </p:cNvPr>
          <p:cNvSpPr/>
          <p:nvPr/>
        </p:nvSpPr>
        <p:spPr>
          <a:xfrm>
            <a:off x="430567" y="662213"/>
            <a:ext cx="4572000" cy="369332"/>
          </a:xfrm>
          <a:prstGeom prst="rect">
            <a:avLst/>
          </a:prstGeom>
        </p:spPr>
        <p:txBody>
          <a:bodyPr>
            <a:spAutoFit/>
          </a:bodyPr>
          <a:lstStyle/>
          <a:p>
            <a:r>
              <a:rPr lang="it-IT" dirty="0">
                <a:solidFill>
                  <a:srgbClr val="2A2A2A"/>
                </a:solidFill>
                <a:latin typeface="Lato"/>
              </a:rPr>
              <a:t>Altri indicatori utilizzabili :</a:t>
            </a:r>
            <a:endParaRPr lang="it-IT" dirty="0"/>
          </a:p>
        </p:txBody>
      </p:sp>
      <p:sp>
        <p:nvSpPr>
          <p:cNvPr id="10" name="Rettangolo 9">
            <a:extLst>
              <a:ext uri="{FF2B5EF4-FFF2-40B4-BE49-F238E27FC236}">
                <a16:creationId xmlns:a16="http://schemas.microsoft.com/office/drawing/2014/main" id="{58A7E415-89AF-40B3-8F3B-3374ADE722EB}"/>
              </a:ext>
            </a:extLst>
          </p:cNvPr>
          <p:cNvSpPr/>
          <p:nvPr/>
        </p:nvSpPr>
        <p:spPr>
          <a:xfrm>
            <a:off x="480786" y="1452878"/>
            <a:ext cx="3599896" cy="877163"/>
          </a:xfrm>
          <a:prstGeom prst="rect">
            <a:avLst/>
          </a:prstGeom>
        </p:spPr>
        <p:txBody>
          <a:bodyPr wrap="square">
            <a:spAutoFit/>
          </a:bodyPr>
          <a:lstStyle/>
          <a:p>
            <a:pPr algn="ctr"/>
            <a:r>
              <a:rPr lang="it-IT" b="1" dirty="0">
                <a:solidFill>
                  <a:srgbClr val="00B0F0"/>
                </a:solidFill>
                <a:latin typeface="Lato"/>
              </a:rPr>
              <a:t>FLUSSO OPERATIVO</a:t>
            </a:r>
          </a:p>
          <a:p>
            <a:pPr algn="ctr"/>
            <a:r>
              <a:rPr lang="it-IT" sz="1000" b="1" dirty="0">
                <a:solidFill>
                  <a:srgbClr val="00B0F0"/>
                </a:solidFill>
                <a:latin typeface="Lato"/>
              </a:rPr>
              <a:t>_____________________________________________________</a:t>
            </a:r>
          </a:p>
          <a:p>
            <a:pPr algn="ctr"/>
            <a:endParaRPr lang="it-IT" sz="500" b="1" dirty="0">
              <a:solidFill>
                <a:srgbClr val="00B0F0"/>
              </a:solidFill>
              <a:latin typeface="Lato"/>
            </a:endParaRPr>
          </a:p>
          <a:p>
            <a:pPr algn="ctr"/>
            <a:r>
              <a:rPr lang="it-IT" b="1" dirty="0">
                <a:solidFill>
                  <a:srgbClr val="00B0F0"/>
                </a:solidFill>
                <a:latin typeface="Lato"/>
              </a:rPr>
              <a:t>INDEBITAMENTO FINANZIARIO</a:t>
            </a:r>
            <a:endParaRPr lang="it-IT" b="1" dirty="0">
              <a:solidFill>
                <a:srgbClr val="00B0F0"/>
              </a:solidFill>
            </a:endParaRPr>
          </a:p>
        </p:txBody>
      </p:sp>
      <p:sp>
        <p:nvSpPr>
          <p:cNvPr id="11" name="Rettangolo 10">
            <a:extLst>
              <a:ext uri="{FF2B5EF4-FFF2-40B4-BE49-F238E27FC236}">
                <a16:creationId xmlns:a16="http://schemas.microsoft.com/office/drawing/2014/main" id="{3769ED82-5687-4968-829B-5C4FB0285286}"/>
              </a:ext>
            </a:extLst>
          </p:cNvPr>
          <p:cNvSpPr/>
          <p:nvPr/>
        </p:nvSpPr>
        <p:spPr>
          <a:xfrm>
            <a:off x="430567" y="2702172"/>
            <a:ext cx="3958050" cy="1200329"/>
          </a:xfrm>
          <a:prstGeom prst="rect">
            <a:avLst/>
          </a:prstGeom>
        </p:spPr>
        <p:txBody>
          <a:bodyPr wrap="square">
            <a:spAutoFit/>
          </a:bodyPr>
          <a:lstStyle/>
          <a:p>
            <a:pPr algn="just"/>
            <a:r>
              <a:rPr lang="it-IT" dirty="0">
                <a:solidFill>
                  <a:srgbClr val="2A2A2A"/>
                </a:solidFill>
                <a:latin typeface="Lato"/>
              </a:rPr>
              <a:t>Tale indicatore è particolarmente utile per stabilire quanto tempo sarà necessario al fine di rimborsare un prestito ottenuto:</a:t>
            </a:r>
          </a:p>
        </p:txBody>
      </p:sp>
      <p:sp>
        <p:nvSpPr>
          <p:cNvPr id="9" name="Rettangolo 8">
            <a:extLst>
              <a:ext uri="{FF2B5EF4-FFF2-40B4-BE49-F238E27FC236}">
                <a16:creationId xmlns:a16="http://schemas.microsoft.com/office/drawing/2014/main" id="{DE13C54C-7945-4D88-82CA-8AB47E15610C}"/>
              </a:ext>
            </a:extLst>
          </p:cNvPr>
          <p:cNvSpPr/>
          <p:nvPr/>
        </p:nvSpPr>
        <p:spPr>
          <a:xfrm>
            <a:off x="430568" y="4078061"/>
            <a:ext cx="3958049" cy="2031325"/>
          </a:xfrm>
          <a:prstGeom prst="rect">
            <a:avLst/>
          </a:prstGeom>
        </p:spPr>
        <p:txBody>
          <a:bodyPr wrap="square">
            <a:spAutoFit/>
          </a:bodyPr>
          <a:lstStyle/>
          <a:p>
            <a:pPr marL="285750" indent="-285750" algn="just">
              <a:buFont typeface="Arial" panose="020B0604020202020204" pitchFamily="34" charset="0"/>
              <a:buChar char="•"/>
            </a:pPr>
            <a:r>
              <a:rPr lang="en-US" dirty="0">
                <a:solidFill>
                  <a:srgbClr val="2A2A2A"/>
                </a:solidFill>
                <a:latin typeface="Lato"/>
              </a:rPr>
              <a:t>p</a:t>
            </a:r>
            <a:r>
              <a:rPr lang="it-IT" dirty="0">
                <a:solidFill>
                  <a:srgbClr val="2A2A2A"/>
                </a:solidFill>
                <a:latin typeface="Lato"/>
              </a:rPr>
              <a:t>one in evidenza il numero di anni necessario per ripagare l’indebitamento, a parità di altre condizioni</a:t>
            </a:r>
          </a:p>
          <a:p>
            <a:endParaRPr lang="it-IT" dirty="0">
              <a:solidFill>
                <a:srgbClr val="2A2A2A"/>
              </a:solidFill>
              <a:latin typeface="Lato"/>
            </a:endParaRPr>
          </a:p>
          <a:p>
            <a:pPr marL="285750" indent="-285750" algn="just">
              <a:buFont typeface="Arial" panose="020B0604020202020204" pitchFamily="34" charset="0"/>
              <a:buChar char="•"/>
            </a:pPr>
            <a:r>
              <a:rPr lang="it-IT" dirty="0">
                <a:solidFill>
                  <a:srgbClr val="2A2A2A"/>
                </a:solidFill>
                <a:latin typeface="Lato"/>
              </a:rPr>
              <a:t>fa emergere l’eventuale cattiva gestione del circolante</a:t>
            </a:r>
          </a:p>
        </p:txBody>
      </p:sp>
      <p:sp>
        <p:nvSpPr>
          <p:cNvPr id="13" name="Rettangolo 12">
            <a:extLst>
              <a:ext uri="{FF2B5EF4-FFF2-40B4-BE49-F238E27FC236}">
                <a16:creationId xmlns:a16="http://schemas.microsoft.com/office/drawing/2014/main" id="{C01EB033-6ED0-4E71-AB01-A01AA9936DCF}"/>
              </a:ext>
            </a:extLst>
          </p:cNvPr>
          <p:cNvSpPr/>
          <p:nvPr/>
        </p:nvSpPr>
        <p:spPr>
          <a:xfrm>
            <a:off x="5070631" y="1470777"/>
            <a:ext cx="3599896" cy="877163"/>
          </a:xfrm>
          <a:prstGeom prst="rect">
            <a:avLst/>
          </a:prstGeom>
        </p:spPr>
        <p:txBody>
          <a:bodyPr wrap="square">
            <a:spAutoFit/>
          </a:bodyPr>
          <a:lstStyle/>
          <a:p>
            <a:pPr algn="ctr"/>
            <a:r>
              <a:rPr lang="it-IT" b="1" dirty="0">
                <a:solidFill>
                  <a:srgbClr val="00B0F0"/>
                </a:solidFill>
                <a:latin typeface="Lato"/>
              </a:rPr>
              <a:t>FLUSSO OPERATIVO</a:t>
            </a:r>
          </a:p>
          <a:p>
            <a:pPr algn="ctr"/>
            <a:r>
              <a:rPr lang="it-IT" sz="1000" b="1" dirty="0">
                <a:solidFill>
                  <a:srgbClr val="00B0F0"/>
                </a:solidFill>
                <a:latin typeface="Lato"/>
              </a:rPr>
              <a:t>_____________________________________________________</a:t>
            </a:r>
          </a:p>
          <a:p>
            <a:pPr algn="ctr"/>
            <a:endParaRPr lang="it-IT" sz="500" b="1" dirty="0">
              <a:solidFill>
                <a:srgbClr val="00B0F0"/>
              </a:solidFill>
              <a:latin typeface="Lato"/>
            </a:endParaRPr>
          </a:p>
          <a:p>
            <a:pPr algn="ctr"/>
            <a:r>
              <a:rPr lang="it-IT" b="1" dirty="0">
                <a:solidFill>
                  <a:srgbClr val="00B0F0"/>
                </a:solidFill>
                <a:latin typeface="Lato"/>
              </a:rPr>
              <a:t>CAPITALE INVESTITO</a:t>
            </a:r>
            <a:endParaRPr lang="it-IT" b="1" dirty="0">
              <a:solidFill>
                <a:srgbClr val="00B0F0"/>
              </a:solidFill>
            </a:endParaRPr>
          </a:p>
        </p:txBody>
      </p:sp>
      <p:sp>
        <p:nvSpPr>
          <p:cNvPr id="14" name="Rettangolo 13">
            <a:extLst>
              <a:ext uri="{FF2B5EF4-FFF2-40B4-BE49-F238E27FC236}">
                <a16:creationId xmlns:a16="http://schemas.microsoft.com/office/drawing/2014/main" id="{142C76C2-7A8C-4781-8743-BEA6C385E388}"/>
              </a:ext>
            </a:extLst>
          </p:cNvPr>
          <p:cNvSpPr/>
          <p:nvPr/>
        </p:nvSpPr>
        <p:spPr>
          <a:xfrm>
            <a:off x="4989946" y="2702171"/>
            <a:ext cx="3958050" cy="646331"/>
          </a:xfrm>
          <a:prstGeom prst="rect">
            <a:avLst/>
          </a:prstGeom>
        </p:spPr>
        <p:txBody>
          <a:bodyPr wrap="square">
            <a:spAutoFit/>
          </a:bodyPr>
          <a:lstStyle/>
          <a:p>
            <a:pPr algn="just"/>
            <a:r>
              <a:rPr lang="it-IT" dirty="0">
                <a:solidFill>
                  <a:srgbClr val="2A2A2A"/>
                </a:solidFill>
                <a:latin typeface="Lato"/>
              </a:rPr>
              <a:t>Tale indicatore consente di valutare il ritorno finanziario della gestione:</a:t>
            </a:r>
          </a:p>
        </p:txBody>
      </p:sp>
      <p:sp>
        <p:nvSpPr>
          <p:cNvPr id="15" name="Rettangolo 14">
            <a:extLst>
              <a:ext uri="{FF2B5EF4-FFF2-40B4-BE49-F238E27FC236}">
                <a16:creationId xmlns:a16="http://schemas.microsoft.com/office/drawing/2014/main" id="{EFB2CB10-C965-45A6-9013-0A5BD92CB692}"/>
              </a:ext>
            </a:extLst>
          </p:cNvPr>
          <p:cNvSpPr/>
          <p:nvPr/>
        </p:nvSpPr>
        <p:spPr>
          <a:xfrm>
            <a:off x="5002567" y="3373796"/>
            <a:ext cx="3958049" cy="2031325"/>
          </a:xfrm>
          <a:prstGeom prst="rect">
            <a:avLst/>
          </a:prstGeom>
        </p:spPr>
        <p:txBody>
          <a:bodyPr wrap="square">
            <a:spAutoFit/>
          </a:bodyPr>
          <a:lstStyle/>
          <a:p>
            <a:pPr marL="285750" indent="-285750">
              <a:buFont typeface="Arial" panose="020B0604020202020204" pitchFamily="34" charset="0"/>
              <a:buChar char="•"/>
            </a:pPr>
            <a:r>
              <a:rPr lang="en-US" dirty="0" err="1">
                <a:solidFill>
                  <a:srgbClr val="2A2A2A"/>
                </a:solidFill>
                <a:latin typeface="Lato"/>
              </a:rPr>
              <a:t>misura</a:t>
            </a:r>
            <a:r>
              <a:rPr lang="en-US" dirty="0">
                <a:solidFill>
                  <a:srgbClr val="2A2A2A"/>
                </a:solidFill>
                <a:latin typeface="Lato"/>
              </a:rPr>
              <a:t> </a:t>
            </a:r>
            <a:r>
              <a:rPr lang="en-US" dirty="0" err="1">
                <a:solidFill>
                  <a:srgbClr val="2A2A2A"/>
                </a:solidFill>
                <a:latin typeface="Lato"/>
              </a:rPr>
              <a:t>l’efficienza</a:t>
            </a:r>
            <a:r>
              <a:rPr lang="en-US" dirty="0">
                <a:solidFill>
                  <a:srgbClr val="2A2A2A"/>
                </a:solidFill>
                <a:latin typeface="Lato"/>
              </a:rPr>
              <a:t> </a:t>
            </a:r>
            <a:r>
              <a:rPr lang="en-US" dirty="0" err="1">
                <a:solidFill>
                  <a:srgbClr val="2A2A2A"/>
                </a:solidFill>
                <a:latin typeface="Lato"/>
              </a:rPr>
              <a:t>finanziaria</a:t>
            </a:r>
            <a:r>
              <a:rPr lang="en-US" dirty="0">
                <a:solidFill>
                  <a:srgbClr val="2A2A2A"/>
                </a:solidFill>
                <a:latin typeface="Lato"/>
              </a:rPr>
              <a:t> </a:t>
            </a:r>
            <a:r>
              <a:rPr lang="en-US" dirty="0" err="1">
                <a:solidFill>
                  <a:srgbClr val="2A2A2A"/>
                </a:solidFill>
                <a:latin typeface="Lato"/>
              </a:rPr>
              <a:t>della</a:t>
            </a:r>
            <a:r>
              <a:rPr lang="en-US" dirty="0">
                <a:solidFill>
                  <a:srgbClr val="2A2A2A"/>
                </a:solidFill>
                <a:latin typeface="Lato"/>
              </a:rPr>
              <a:t> </a:t>
            </a:r>
            <a:r>
              <a:rPr lang="en-US" dirty="0" err="1">
                <a:solidFill>
                  <a:srgbClr val="2A2A2A"/>
                </a:solidFill>
                <a:latin typeface="Lato"/>
              </a:rPr>
              <a:t>gestione</a:t>
            </a:r>
            <a:endParaRPr lang="en-US" dirty="0">
              <a:solidFill>
                <a:srgbClr val="2A2A2A"/>
              </a:solidFill>
              <a:latin typeface="Lato"/>
            </a:endParaRPr>
          </a:p>
          <a:p>
            <a:pPr marL="285750" indent="-285750">
              <a:buFont typeface="Arial" panose="020B0604020202020204" pitchFamily="34" charset="0"/>
              <a:buChar char="•"/>
            </a:pPr>
            <a:endParaRPr lang="en-US" dirty="0">
              <a:solidFill>
                <a:srgbClr val="2A2A2A"/>
              </a:solidFill>
              <a:latin typeface="Lato"/>
            </a:endParaRPr>
          </a:p>
          <a:p>
            <a:pPr marL="285750" indent="-285750" algn="just">
              <a:buFont typeface="Arial" panose="020B0604020202020204" pitchFamily="34" charset="0"/>
              <a:buChar char="•"/>
            </a:pPr>
            <a:r>
              <a:rPr lang="en-US" dirty="0">
                <a:solidFill>
                  <a:srgbClr val="2A2A2A"/>
                </a:solidFill>
                <a:latin typeface="Lato"/>
              </a:rPr>
              <a:t>pone in </a:t>
            </a:r>
            <a:r>
              <a:rPr lang="en-US" dirty="0" err="1">
                <a:solidFill>
                  <a:srgbClr val="2A2A2A"/>
                </a:solidFill>
                <a:latin typeface="Lato"/>
              </a:rPr>
              <a:t>evidenza</a:t>
            </a:r>
            <a:r>
              <a:rPr lang="en-US" dirty="0">
                <a:solidFill>
                  <a:srgbClr val="2A2A2A"/>
                </a:solidFill>
                <a:latin typeface="Lato"/>
              </a:rPr>
              <a:t> se la </a:t>
            </a:r>
            <a:r>
              <a:rPr lang="en-US" dirty="0" err="1">
                <a:solidFill>
                  <a:srgbClr val="2A2A2A"/>
                </a:solidFill>
                <a:latin typeface="Lato"/>
              </a:rPr>
              <a:t>gestione</a:t>
            </a:r>
            <a:r>
              <a:rPr lang="en-US" dirty="0">
                <a:solidFill>
                  <a:srgbClr val="2A2A2A"/>
                </a:solidFill>
                <a:latin typeface="Lato"/>
              </a:rPr>
              <a:t> </a:t>
            </a:r>
            <a:r>
              <a:rPr lang="en-US" dirty="0" err="1">
                <a:solidFill>
                  <a:srgbClr val="2A2A2A"/>
                </a:solidFill>
                <a:latin typeface="Lato"/>
              </a:rPr>
              <a:t>impiega</a:t>
            </a:r>
            <a:r>
              <a:rPr lang="en-US" dirty="0">
                <a:solidFill>
                  <a:srgbClr val="2A2A2A"/>
                </a:solidFill>
                <a:latin typeface="Lato"/>
              </a:rPr>
              <a:t> </a:t>
            </a:r>
            <a:r>
              <a:rPr lang="en-US" dirty="0" err="1">
                <a:solidFill>
                  <a:srgbClr val="2A2A2A"/>
                </a:solidFill>
                <a:latin typeface="Lato"/>
              </a:rPr>
              <a:t>il</a:t>
            </a:r>
            <a:r>
              <a:rPr lang="en-US" dirty="0">
                <a:solidFill>
                  <a:srgbClr val="2A2A2A"/>
                </a:solidFill>
                <a:latin typeface="Lato"/>
              </a:rPr>
              <a:t> </a:t>
            </a:r>
            <a:r>
              <a:rPr lang="en-US" dirty="0" err="1">
                <a:solidFill>
                  <a:srgbClr val="2A2A2A"/>
                </a:solidFill>
                <a:latin typeface="Lato"/>
              </a:rPr>
              <a:t>capitale</a:t>
            </a:r>
            <a:r>
              <a:rPr lang="en-US" dirty="0">
                <a:solidFill>
                  <a:srgbClr val="2A2A2A"/>
                </a:solidFill>
                <a:latin typeface="Lato"/>
              </a:rPr>
              <a:t> </a:t>
            </a:r>
            <a:r>
              <a:rPr lang="en-US" dirty="0" err="1">
                <a:solidFill>
                  <a:srgbClr val="2A2A2A"/>
                </a:solidFill>
                <a:latin typeface="Lato"/>
              </a:rPr>
              <a:t>investito</a:t>
            </a:r>
            <a:r>
              <a:rPr lang="en-US" dirty="0">
                <a:solidFill>
                  <a:srgbClr val="2A2A2A"/>
                </a:solidFill>
                <a:latin typeface="Lato"/>
              </a:rPr>
              <a:t> in </a:t>
            </a:r>
            <a:r>
              <a:rPr lang="en-US" dirty="0" err="1">
                <a:solidFill>
                  <a:srgbClr val="2A2A2A"/>
                </a:solidFill>
                <a:latin typeface="Lato"/>
              </a:rPr>
              <a:t>maniera</a:t>
            </a:r>
            <a:r>
              <a:rPr lang="en-US" dirty="0">
                <a:solidFill>
                  <a:srgbClr val="2A2A2A"/>
                </a:solidFill>
                <a:latin typeface="Lato"/>
              </a:rPr>
              <a:t> </a:t>
            </a:r>
            <a:r>
              <a:rPr lang="en-US" dirty="0" err="1">
                <a:solidFill>
                  <a:srgbClr val="2A2A2A"/>
                </a:solidFill>
                <a:latin typeface="Lato"/>
              </a:rPr>
              <a:t>efficiente</a:t>
            </a:r>
            <a:r>
              <a:rPr lang="en-US" dirty="0">
                <a:solidFill>
                  <a:srgbClr val="2A2A2A"/>
                </a:solidFill>
                <a:latin typeface="Lato"/>
              </a:rPr>
              <a:t> da un punto di vista </a:t>
            </a:r>
            <a:r>
              <a:rPr lang="en-US" dirty="0" err="1">
                <a:solidFill>
                  <a:srgbClr val="2A2A2A"/>
                </a:solidFill>
                <a:latin typeface="Lato"/>
              </a:rPr>
              <a:t>finanziario</a:t>
            </a:r>
            <a:endParaRPr lang="it-IT" dirty="0">
              <a:solidFill>
                <a:srgbClr val="2A2A2A"/>
              </a:solidFill>
              <a:latin typeface="Lato"/>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199</a:t>
            </a:fld>
            <a:endParaRPr lang="it-IT" sz="11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973768218"/>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asellaDiTesto 7">
            <a:extLst>
              <a:ext uri="{FF2B5EF4-FFF2-40B4-BE49-F238E27FC236}">
                <a16:creationId xmlns:a16="http://schemas.microsoft.com/office/drawing/2014/main" id="{F1558EFA-E4C5-5144-A51F-5D175FB49089}"/>
              </a:ext>
            </a:extLst>
          </p:cNvPr>
          <p:cNvSpPr txBox="1"/>
          <p:nvPr/>
        </p:nvSpPr>
        <p:spPr>
          <a:xfrm>
            <a:off x="472331" y="1439056"/>
            <a:ext cx="8225763" cy="4257206"/>
          </a:xfrm>
          <a:prstGeom prst="rect">
            <a:avLst/>
          </a:prstGeom>
          <a:gradFill>
            <a:gsLst>
              <a:gs pos="0">
                <a:srgbClr val="EDEDED"/>
              </a:gs>
              <a:gs pos="64999">
                <a:srgbClr val="D0D0D0"/>
              </a:gs>
              <a:gs pos="100000">
                <a:srgbClr val="BCBCBC"/>
              </a:gs>
            </a:gsLst>
            <a:lin ang="5400000" scaled="1"/>
          </a:gradFill>
          <a:ln>
            <a:solidFill>
              <a:schemeClr val="accent2"/>
            </a:solidFill>
          </a:ln>
        </p:spPr>
        <p:txBody>
          <a:bodyPr wrap="square" rtlCol="0">
            <a:spAutoFit/>
          </a:bodyPr>
          <a:lstStyle/>
          <a:p>
            <a:endParaRPr lang="it-IT" dirty="0"/>
          </a:p>
        </p:txBody>
      </p:sp>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2" y="3508"/>
            <a:ext cx="445902"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200</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818752" y="2997643"/>
            <a:ext cx="7199313" cy="1570287"/>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indent="0"/>
            <a:r>
              <a:rPr lang="it-IT" altLang="it-IT" sz="3200" b="1" dirty="0">
                <a:solidFill>
                  <a:schemeClr val="tx1">
                    <a:lumMod val="75000"/>
                    <a:lumOff val="25000"/>
                  </a:schemeClr>
                </a:solidFill>
                <a:effectLst>
                  <a:outerShdw blurRad="50800" dist="76200" dir="2160000" algn="ctr" rotWithShape="0">
                    <a:srgbClr val="000000">
                      <a:alpha val="43137"/>
                    </a:srgbClr>
                  </a:outerShdw>
                </a:effectLst>
                <a:latin typeface="Century Gothic" panose="020B0502020202020204" pitchFamily="34" charset="0"/>
                <a:cs typeface="Arial" panose="020B0604020202020204" pitchFamily="34" charset="0"/>
              </a:rPr>
              <a:t>5. LA PREVISIONE FINANZIARIA</a:t>
            </a:r>
          </a:p>
          <a:p>
            <a:pPr indent="0"/>
            <a:r>
              <a:rPr lang="it-IT" altLang="it-IT" sz="3200" b="1" dirty="0">
                <a:solidFill>
                  <a:schemeClr val="tx1">
                    <a:lumMod val="75000"/>
                    <a:lumOff val="25000"/>
                  </a:schemeClr>
                </a:solidFill>
                <a:effectLst>
                  <a:outerShdw blurRad="50800" dist="76200" dir="2160000" algn="ctr" rotWithShape="0">
                    <a:srgbClr val="000000">
                      <a:alpha val="43137"/>
                    </a:srgbClr>
                  </a:outerShdw>
                </a:effectLst>
                <a:latin typeface="Century Gothic" panose="020B0502020202020204" pitchFamily="34" charset="0"/>
                <a:cs typeface="Arial" panose="020B0604020202020204" pitchFamily="34" charset="0"/>
              </a:rPr>
              <a:t>Metodologia di costruzione dei bilanci di previsione</a:t>
            </a:r>
          </a:p>
        </p:txBody>
      </p:sp>
    </p:spTree>
    <p:extLst>
      <p:ext uri="{BB962C8B-B14F-4D97-AF65-F5344CB8AC3E}">
        <p14:creationId xmlns:p14="http://schemas.microsoft.com/office/powerpoint/2010/main" val="3108271014"/>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1" y="3508"/>
            <a:ext cx="520995"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201</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1058595" y="2987886"/>
            <a:ext cx="7199313" cy="462291"/>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marL="0" indent="0" algn="ctr" defTabSz="914400">
              <a:lnSpc>
                <a:spcPct val="100000"/>
              </a:lnSpc>
              <a:buClrTx/>
              <a:buSzTx/>
            </a:pPr>
            <a:r>
              <a:rPr lang="it-IT" altLang="it-IT" b="1" dirty="0">
                <a:solidFill>
                  <a:schemeClr val="tx1">
                    <a:lumMod val="75000"/>
                    <a:lumOff val="25000"/>
                  </a:schemeClr>
                </a:solidFill>
                <a:latin typeface="Century Gothic" panose="020B0502020202020204" pitchFamily="34" charset="0"/>
                <a:cs typeface="Arial" panose="020B0604020202020204" pitchFamily="34" charset="0"/>
              </a:rPr>
              <a:t>I BILANCI PREVISIONALI</a:t>
            </a:r>
          </a:p>
        </p:txBody>
      </p:sp>
    </p:spTree>
    <p:extLst>
      <p:ext uri="{BB962C8B-B14F-4D97-AF65-F5344CB8AC3E}">
        <p14:creationId xmlns:p14="http://schemas.microsoft.com/office/powerpoint/2010/main" val="1635047319"/>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INTRODUZIONE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202</a:t>
            </a:fld>
            <a:endParaRPr lang="it-IT" sz="1100" dirty="0">
              <a:solidFill>
                <a:schemeClr val="bg1"/>
              </a:solidFill>
              <a:latin typeface="Century Gothic" panose="020B0502020202020204" pitchFamily="34" charset="0"/>
            </a:endParaRPr>
          </a:p>
        </p:txBody>
      </p:sp>
      <p:sp>
        <p:nvSpPr>
          <p:cNvPr id="6" name="Freccia bidirezionale orizzontale 15">
            <a:extLst>
              <a:ext uri="{FF2B5EF4-FFF2-40B4-BE49-F238E27FC236}">
                <a16:creationId xmlns:a16="http://schemas.microsoft.com/office/drawing/2014/main" id="{0182D388-7E0D-DA4A-94F7-0485F6429A75}"/>
              </a:ext>
            </a:extLst>
          </p:cNvPr>
          <p:cNvSpPr>
            <a:spLocks noChangeArrowheads="1"/>
          </p:cNvSpPr>
          <p:nvPr/>
        </p:nvSpPr>
        <p:spPr bwMode="auto">
          <a:xfrm>
            <a:off x="3429000" y="1524000"/>
            <a:ext cx="2514600" cy="304800"/>
          </a:xfrm>
          <a:prstGeom prst="leftRightArrow">
            <a:avLst>
              <a:gd name="adj1" fmla="val 50000"/>
              <a:gd name="adj2" fmla="val 49997"/>
            </a:avLst>
          </a:prstGeom>
          <a:solidFill>
            <a:schemeClr val="bg2"/>
          </a:solidFill>
          <a:ln w="9525">
            <a:solidFill>
              <a:schemeClr val="tx1"/>
            </a:solidFill>
            <a:round/>
            <a:headEnd/>
            <a:tailEnd/>
          </a:ln>
        </p:spPr>
        <p:txBody>
          <a:bodyPr/>
          <a:lstStyle/>
          <a:p>
            <a:pPr eaLnBrk="1">
              <a:lnSpc>
                <a:spcPct val="93000"/>
              </a:lnSpc>
              <a:buClr>
                <a:srgbClr val="000000"/>
              </a:buClr>
              <a:buSzPct val="100000"/>
              <a:buFont typeface="Times New Roman" panose="02020603050405020304" pitchFamily="18" charset="0"/>
              <a:buNone/>
            </a:pPr>
            <a:endParaRPr lang="it-IT" altLang="it-IT"/>
          </a:p>
        </p:txBody>
      </p:sp>
      <p:sp>
        <p:nvSpPr>
          <p:cNvPr id="7" name="CasellaDiTesto 6">
            <a:extLst>
              <a:ext uri="{FF2B5EF4-FFF2-40B4-BE49-F238E27FC236}">
                <a16:creationId xmlns:a16="http://schemas.microsoft.com/office/drawing/2014/main" id="{7B84FD3F-CA66-9F41-8CD7-34B7ADEB576E}"/>
              </a:ext>
            </a:extLst>
          </p:cNvPr>
          <p:cNvSpPr txBox="1">
            <a:spLocks noChangeArrowheads="1"/>
          </p:cNvSpPr>
          <p:nvPr/>
        </p:nvSpPr>
        <p:spPr bwMode="auto">
          <a:xfrm>
            <a:off x="609600" y="2665413"/>
            <a:ext cx="8077200" cy="1241425"/>
          </a:xfrm>
          <a:prstGeom prst="rect">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lIns="91429" tIns="45715" rIns="91429" bIns="45715">
            <a:spAutoFit/>
          </a:bodyPr>
          <a:lstStyle/>
          <a:p>
            <a:pPr algn="just" eaLnBrk="1">
              <a:lnSpc>
                <a:spcPct val="93000"/>
              </a:lnSpc>
              <a:buClr>
                <a:srgbClr val="000000"/>
              </a:buClr>
              <a:buSzPct val="100000"/>
              <a:buFont typeface="Times New Roman" panose="02020603050405020304" pitchFamily="18" charset="0"/>
              <a:buNone/>
              <a:defRPr/>
            </a:pPr>
            <a:r>
              <a:rPr lang="it-IT" altLang="it-IT" sz="2000">
                <a:solidFill>
                  <a:schemeClr val="tx1"/>
                </a:solidFill>
                <a:latin typeface="Times New Roman" panose="02020603050405020304" pitchFamily="18" charset="0"/>
              </a:rPr>
              <a:t>Il fine ultimo dell’analisi finanziaria in chiave previsionale è quello di consentire la determinazione del fabbisogno finanziario derivante dai piani e programmi aziendali, verificandone la sostenibilità rispetto alla capacità di finanziamento interno ed esterno alla data azienda. </a:t>
            </a:r>
          </a:p>
        </p:txBody>
      </p:sp>
      <p:sp>
        <p:nvSpPr>
          <p:cNvPr id="8" name="Freccia in giù 1">
            <a:extLst>
              <a:ext uri="{FF2B5EF4-FFF2-40B4-BE49-F238E27FC236}">
                <a16:creationId xmlns:a16="http://schemas.microsoft.com/office/drawing/2014/main" id="{1BE61E6F-A3CB-A44A-9E4E-EDFA680215CF}"/>
              </a:ext>
            </a:extLst>
          </p:cNvPr>
          <p:cNvSpPr/>
          <p:nvPr/>
        </p:nvSpPr>
        <p:spPr bwMode="auto">
          <a:xfrm>
            <a:off x="4229100" y="4267200"/>
            <a:ext cx="685800" cy="546100"/>
          </a:xfrm>
          <a:prstGeom prst="downArrow">
            <a:avLst/>
          </a:prstGeom>
          <a:solidFill>
            <a:schemeClr val="bg1">
              <a:lumMod val="50000"/>
            </a:schemeClr>
          </a:solidFill>
          <a:ln w="9525" cap="flat" cmpd="sng" algn="ctr">
            <a:solidFill>
              <a:schemeClr val="tx1"/>
            </a:solidFill>
            <a:prstDash val="solid"/>
            <a:round/>
            <a:headEnd type="none" w="med" len="med"/>
            <a:tailEnd type="none" w="med" len="med"/>
          </a:ln>
          <a:effectLst/>
        </p:spPr>
        <p:txBody>
          <a:bodyPr lIns="91429" tIns="45715" rIns="91429" bIns="45715"/>
          <a:lstStyle/>
          <a:p>
            <a:pPr eaLnBrk="1">
              <a:lnSpc>
                <a:spcPct val="93000"/>
              </a:lnSpc>
              <a:buClr>
                <a:srgbClr val="000000"/>
              </a:buClr>
              <a:buSzPct val="100000"/>
              <a:buFont typeface="Times New Roman" charset="0"/>
              <a:buNone/>
              <a:defRPr/>
            </a:pPr>
            <a:endParaRPr lang="it-IT" dirty="0">
              <a:latin typeface="Arial" charset="0"/>
              <a:ea typeface="Lucida Sans Unicode" charset="0"/>
            </a:endParaRPr>
          </a:p>
        </p:txBody>
      </p:sp>
      <p:sp>
        <p:nvSpPr>
          <p:cNvPr id="9" name="CasellaDiTesto 13">
            <a:extLst>
              <a:ext uri="{FF2B5EF4-FFF2-40B4-BE49-F238E27FC236}">
                <a16:creationId xmlns:a16="http://schemas.microsoft.com/office/drawing/2014/main" id="{6211213E-39BA-D74F-A9BE-968AE00D9708}"/>
              </a:ext>
            </a:extLst>
          </p:cNvPr>
          <p:cNvSpPr txBox="1">
            <a:spLocks noChangeArrowheads="1"/>
          </p:cNvSpPr>
          <p:nvPr/>
        </p:nvSpPr>
        <p:spPr bwMode="auto">
          <a:xfrm>
            <a:off x="609600" y="4837113"/>
            <a:ext cx="81153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9" tIns="45715" rIns="91429" bIns="45715">
            <a:spAutoFit/>
          </a:bodyPr>
          <a:lstStyle/>
          <a:p>
            <a:pPr algn="just" eaLnBrk="1">
              <a:lnSpc>
                <a:spcPct val="93000"/>
              </a:lnSpc>
              <a:buClr>
                <a:srgbClr val="000000"/>
              </a:buClr>
              <a:buSzPct val="100000"/>
              <a:buFont typeface="Times New Roman" panose="02020603050405020304" pitchFamily="18" charset="0"/>
              <a:buNone/>
            </a:pPr>
            <a:r>
              <a:rPr lang="it-IT" altLang="it-IT" sz="2000" i="1">
                <a:solidFill>
                  <a:schemeClr val="tx1"/>
                </a:solidFill>
                <a:latin typeface="Times New Roman" panose="02020603050405020304" pitchFamily="18" charset="0"/>
              </a:rPr>
              <a:t>L’analisi deve consentire scelte (finanziarie) coerenti con il mantenimento di adeguate condizioni di equilibrio finanziario, tenendo conto della combinazione rischio/rendimento desiderata dal soggetto economico.</a:t>
            </a:r>
          </a:p>
        </p:txBody>
      </p:sp>
      <p:sp>
        <p:nvSpPr>
          <p:cNvPr id="10" name="CasellaDiTesto 14">
            <a:extLst>
              <a:ext uri="{FF2B5EF4-FFF2-40B4-BE49-F238E27FC236}">
                <a16:creationId xmlns:a16="http://schemas.microsoft.com/office/drawing/2014/main" id="{A8720662-EC46-BE41-B161-1F89CCF53CEB}"/>
              </a:ext>
            </a:extLst>
          </p:cNvPr>
          <p:cNvSpPr txBox="1">
            <a:spLocks noChangeArrowheads="1"/>
          </p:cNvSpPr>
          <p:nvPr/>
        </p:nvSpPr>
        <p:spPr bwMode="auto">
          <a:xfrm>
            <a:off x="6172200" y="1066800"/>
            <a:ext cx="1828800" cy="1125538"/>
          </a:xfrm>
          <a:prstGeom prst="rect">
            <a:avLst/>
          </a:prstGeom>
          <a:noFill/>
          <a:ln w="9525">
            <a:solidFill>
              <a:srgbClr val="3333CC"/>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Caratteristiche patrimoniali, economiche e finanziarie</a:t>
            </a:r>
          </a:p>
        </p:txBody>
      </p:sp>
      <p:graphicFrame>
        <p:nvGraphicFramePr>
          <p:cNvPr id="11" name="Object 1027">
            <a:extLst>
              <a:ext uri="{FF2B5EF4-FFF2-40B4-BE49-F238E27FC236}">
                <a16:creationId xmlns:a16="http://schemas.microsoft.com/office/drawing/2014/main" id="{43CA4535-884A-E145-B906-7ED776B895C5}"/>
              </a:ext>
            </a:extLst>
          </p:cNvPr>
          <p:cNvGraphicFramePr>
            <a:graphicFrameLocks noChangeAspect="1"/>
          </p:cNvGraphicFramePr>
          <p:nvPr/>
        </p:nvGraphicFramePr>
        <p:xfrm>
          <a:off x="3657600" y="1219200"/>
          <a:ext cx="539750" cy="936625"/>
        </p:xfrm>
        <a:graphic>
          <a:graphicData uri="http://schemas.openxmlformats.org/presentationml/2006/ole">
            <mc:AlternateContent xmlns:mc="http://schemas.openxmlformats.org/markup-compatibility/2006">
              <mc:Choice xmlns:v="urn:schemas-microsoft-com:vml" Requires="v">
                <p:oleObj spid="_x0000_s1031" name="ClipArt" r:id="rId3" imgW="23088600" imgH="22682200" progId="">
                  <p:embed/>
                </p:oleObj>
              </mc:Choice>
              <mc:Fallback>
                <p:oleObj name="ClipArt" r:id="rId3" imgW="23088600" imgH="22682200" progId="">
                  <p:embed/>
                  <p:pic>
                    <p:nvPicPr>
                      <p:cNvPr id="11" name="Object 1027">
                        <a:extLst>
                          <a:ext uri="{FF2B5EF4-FFF2-40B4-BE49-F238E27FC236}">
                            <a16:creationId xmlns:a16="http://schemas.microsoft.com/office/drawing/2014/main" id="{43CA4535-884A-E145-B906-7ED776B895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l="43433"/>
                      <a:stretch>
                        <a:fillRect/>
                      </a:stretch>
                    </p:blipFill>
                    <p:spPr bwMode="auto">
                      <a:xfrm>
                        <a:off x="3657600" y="1219200"/>
                        <a:ext cx="53975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pic>
                </p:oleObj>
              </mc:Fallback>
            </mc:AlternateContent>
          </a:graphicData>
        </a:graphic>
      </p:graphicFrame>
      <p:pic>
        <p:nvPicPr>
          <p:cNvPr id="12" name="Immagine 16">
            <a:extLst>
              <a:ext uri="{FF2B5EF4-FFF2-40B4-BE49-F238E27FC236}">
                <a16:creationId xmlns:a16="http://schemas.microsoft.com/office/drawing/2014/main" id="{25CA186C-6696-AB4C-8B6D-7003050B3553}"/>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29200" y="1219200"/>
            <a:ext cx="635000" cy="63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CasellaDiTesto 13">
            <a:extLst>
              <a:ext uri="{FF2B5EF4-FFF2-40B4-BE49-F238E27FC236}">
                <a16:creationId xmlns:a16="http://schemas.microsoft.com/office/drawing/2014/main" id="{541CD051-B9C8-9E46-9D9E-3456892F5EC6}"/>
              </a:ext>
            </a:extLst>
          </p:cNvPr>
          <p:cNvSpPr txBox="1">
            <a:spLocks noChangeArrowheads="1"/>
          </p:cNvSpPr>
          <p:nvPr/>
        </p:nvSpPr>
        <p:spPr bwMode="auto">
          <a:xfrm>
            <a:off x="1371600" y="1371600"/>
            <a:ext cx="1828800" cy="61118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PIANI E PROGRAMMI</a:t>
            </a:r>
          </a:p>
        </p:txBody>
      </p:sp>
    </p:spTree>
    <p:extLst>
      <p:ext uri="{BB962C8B-B14F-4D97-AF65-F5344CB8AC3E}">
        <p14:creationId xmlns:p14="http://schemas.microsoft.com/office/powerpoint/2010/main" val="3075570057"/>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FASI E LIVELLI DEL PROCESSO DI PREVISIONE FINANZIARIA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203</a:t>
            </a:fld>
            <a:endParaRPr lang="it-IT" sz="1100" dirty="0">
              <a:solidFill>
                <a:schemeClr val="bg1"/>
              </a:solidFill>
              <a:latin typeface="Century Gothic" panose="020B0502020202020204" pitchFamily="34" charset="0"/>
            </a:endParaRPr>
          </a:p>
        </p:txBody>
      </p:sp>
      <p:sp>
        <p:nvSpPr>
          <p:cNvPr id="6" name="CasellaDiTesto 5">
            <a:extLst>
              <a:ext uri="{FF2B5EF4-FFF2-40B4-BE49-F238E27FC236}">
                <a16:creationId xmlns:a16="http://schemas.microsoft.com/office/drawing/2014/main" id="{4EECC386-5EDA-E947-A9D4-0F0827F4CC29}"/>
              </a:ext>
            </a:extLst>
          </p:cNvPr>
          <p:cNvSpPr txBox="1"/>
          <p:nvPr/>
        </p:nvSpPr>
        <p:spPr>
          <a:xfrm>
            <a:off x="381000" y="990600"/>
            <a:ext cx="3581400" cy="353174"/>
          </a:xfrm>
          <a:prstGeom prst="rect">
            <a:avLst/>
          </a:prstGeom>
          <a:solidFill>
            <a:srgbClr val="FFFFCC"/>
          </a:solidFill>
          <a:ln>
            <a:solidFill>
              <a:schemeClr val="accent2"/>
            </a:solidFill>
          </a:ln>
          <a:effectLst>
            <a:glow rad="101600">
              <a:schemeClr val="accent2">
                <a:alpha val="75000"/>
              </a:schemeClr>
            </a:glow>
          </a:effectLst>
          <a:scene3d>
            <a:camera prst="orthographicFront"/>
            <a:lightRig rig="threePt" dir="t"/>
          </a:scene3d>
          <a:sp3d>
            <a:bevelT w="139700" prst="cross"/>
          </a:sp3d>
        </p:spPr>
        <p:txBody>
          <a:bodyPr>
            <a:spAutoFit/>
          </a:bodyPr>
          <a:lstStyle/>
          <a:p>
            <a:pPr algn="ctr" eaLnBrk="1">
              <a:lnSpc>
                <a:spcPct val="93000"/>
              </a:lnSpc>
              <a:buClr>
                <a:srgbClr val="000000"/>
              </a:buClr>
              <a:buSzPct val="100000"/>
              <a:buFont typeface="Times New Roman" charset="0"/>
              <a:buNone/>
              <a:defRPr/>
            </a:pPr>
            <a:r>
              <a:rPr lang="it-IT" dirty="0">
                <a:solidFill>
                  <a:schemeClr val="tx1"/>
                </a:solidFill>
                <a:latin typeface="Times New Roman"/>
                <a:ea typeface="Lucida Sans Unicode" charset="0"/>
                <a:cs typeface="Times New Roman"/>
              </a:rPr>
              <a:t>PASSAGGI FONDAMENTALI</a:t>
            </a:r>
          </a:p>
        </p:txBody>
      </p:sp>
      <p:sp>
        <p:nvSpPr>
          <p:cNvPr id="7" name="CasellaDiTesto 6">
            <a:extLst>
              <a:ext uri="{FF2B5EF4-FFF2-40B4-BE49-F238E27FC236}">
                <a16:creationId xmlns:a16="http://schemas.microsoft.com/office/drawing/2014/main" id="{8265917D-AF13-AD4E-A11D-C02F0AE9C048}"/>
              </a:ext>
            </a:extLst>
          </p:cNvPr>
          <p:cNvSpPr txBox="1"/>
          <p:nvPr/>
        </p:nvSpPr>
        <p:spPr>
          <a:xfrm>
            <a:off x="4724400" y="990600"/>
            <a:ext cx="3581400" cy="353174"/>
          </a:xfrm>
          <a:prstGeom prst="rect">
            <a:avLst/>
          </a:prstGeom>
          <a:solidFill>
            <a:srgbClr val="FFFFCC"/>
          </a:solidFill>
          <a:ln>
            <a:solidFill>
              <a:schemeClr val="accent2"/>
            </a:solidFill>
          </a:ln>
          <a:effectLst>
            <a:glow rad="101600">
              <a:schemeClr val="accent2">
                <a:alpha val="75000"/>
              </a:schemeClr>
            </a:glow>
          </a:effectLst>
          <a:scene3d>
            <a:camera prst="orthographicFront"/>
            <a:lightRig rig="threePt" dir="t"/>
          </a:scene3d>
          <a:sp3d>
            <a:bevelT w="139700" prst="cross"/>
          </a:sp3d>
        </p:spPr>
        <p:txBody>
          <a:bodyPr>
            <a:spAutoFit/>
          </a:bodyPr>
          <a:lstStyle/>
          <a:p>
            <a:pPr algn="ctr" eaLnBrk="1">
              <a:lnSpc>
                <a:spcPct val="93000"/>
              </a:lnSpc>
              <a:buClr>
                <a:srgbClr val="000000"/>
              </a:buClr>
              <a:buSzPct val="100000"/>
              <a:buFont typeface="Times New Roman" charset="0"/>
              <a:buNone/>
              <a:defRPr/>
            </a:pPr>
            <a:r>
              <a:rPr lang="it-IT" dirty="0">
                <a:solidFill>
                  <a:schemeClr val="tx1"/>
                </a:solidFill>
                <a:latin typeface="Times New Roman"/>
                <a:ea typeface="Lucida Sans Unicode" charset="0"/>
                <a:cs typeface="Times New Roman"/>
              </a:rPr>
              <a:t>LIVELLI</a:t>
            </a:r>
          </a:p>
        </p:txBody>
      </p:sp>
      <p:graphicFrame>
        <p:nvGraphicFramePr>
          <p:cNvPr id="8" name="Tabella 7">
            <a:extLst>
              <a:ext uri="{FF2B5EF4-FFF2-40B4-BE49-F238E27FC236}">
                <a16:creationId xmlns:a16="http://schemas.microsoft.com/office/drawing/2014/main" id="{8C8EBDD7-F18E-564C-A99D-F0E77A331CE7}"/>
              </a:ext>
            </a:extLst>
          </p:cNvPr>
          <p:cNvGraphicFramePr>
            <a:graphicFrameLocks noGrp="1"/>
          </p:cNvGraphicFramePr>
          <p:nvPr/>
        </p:nvGraphicFramePr>
        <p:xfrm>
          <a:off x="457200" y="1524000"/>
          <a:ext cx="3276600" cy="4237222"/>
        </p:xfrm>
        <a:graphic>
          <a:graphicData uri="http://schemas.openxmlformats.org/drawingml/2006/table">
            <a:tbl>
              <a:tblPr/>
              <a:tblGrid>
                <a:gridCol w="1414463">
                  <a:extLst>
                    <a:ext uri="{9D8B030D-6E8A-4147-A177-3AD203B41FA5}">
                      <a16:colId xmlns:a16="http://schemas.microsoft.com/office/drawing/2014/main" val="2046952444"/>
                    </a:ext>
                  </a:extLst>
                </a:gridCol>
                <a:gridCol w="1862137">
                  <a:extLst>
                    <a:ext uri="{9D8B030D-6E8A-4147-A177-3AD203B41FA5}">
                      <a16:colId xmlns:a16="http://schemas.microsoft.com/office/drawing/2014/main" val="2724022242"/>
                    </a:ext>
                  </a:extLst>
                </a:gridCol>
              </a:tblGrid>
              <a:tr h="371447">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rgbClr val="FFFFFF"/>
                          </a:solidFill>
                          <a:effectLst/>
                          <a:latin typeface="Times New Roman" panose="02020603050405020304" pitchFamily="18" charset="0"/>
                          <a:ea typeface="ＭＳ Ｐゴシック" panose="020B0600070205080204" pitchFamily="34" charset="-128"/>
                        </a:rPr>
                        <a:t>FASE</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solid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rgbClr val="FFFFFF"/>
                          </a:solidFill>
                          <a:effectLst/>
                          <a:latin typeface="Times New Roman" panose="02020603050405020304" pitchFamily="18" charset="0"/>
                          <a:ea typeface="ＭＳ Ｐゴシック" panose="020B0600070205080204" pitchFamily="34" charset="-128"/>
                        </a:rPr>
                        <a:t>SCOPO</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3100890528"/>
                  </a:ext>
                </a:extLst>
              </a:tr>
              <a:tr h="82289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RACCOLTA E SELEZIONE DATI</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EC"/>
                    </a:solid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Rendere possibili le successive fasi</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EC"/>
                    </a:solidFill>
                  </a:tcPr>
                </a:tc>
                <a:extLst>
                  <a:ext uri="{0D108BD9-81ED-4DB2-BD59-A6C34878D82A}">
                    <a16:rowId xmlns:a16="http://schemas.microsoft.com/office/drawing/2014/main" val="2916990398"/>
                  </a:ext>
                </a:extLst>
              </a:tr>
              <a:tr h="1244507">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ANALISI EX POST</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F6"/>
                    </a:solid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Interpretare la gestione passata mediante l’analisi per indici e flussi</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F6"/>
                    </a:solidFill>
                  </a:tcPr>
                </a:tc>
                <a:extLst>
                  <a:ext uri="{0D108BD9-81ED-4DB2-BD59-A6C34878D82A}">
                    <a16:rowId xmlns:a16="http://schemas.microsoft.com/office/drawing/2014/main" val="3527232265"/>
                  </a:ext>
                </a:extLst>
              </a:tr>
              <a:tr h="1798185">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ANALISI EX ANTE</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EC"/>
                    </a:solid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Individuare le linee evolutive della gestione, con riferimento alla capacità di generare reddito e flussi di cassa</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EC"/>
                    </a:solidFill>
                  </a:tcPr>
                </a:tc>
                <a:extLst>
                  <a:ext uri="{0D108BD9-81ED-4DB2-BD59-A6C34878D82A}">
                    <a16:rowId xmlns:a16="http://schemas.microsoft.com/office/drawing/2014/main" val="2917309330"/>
                  </a:ext>
                </a:extLst>
              </a:tr>
            </a:tbl>
          </a:graphicData>
        </a:graphic>
      </p:graphicFrame>
      <p:graphicFrame>
        <p:nvGraphicFramePr>
          <p:cNvPr id="9" name="Tabella 8">
            <a:extLst>
              <a:ext uri="{FF2B5EF4-FFF2-40B4-BE49-F238E27FC236}">
                <a16:creationId xmlns:a16="http://schemas.microsoft.com/office/drawing/2014/main" id="{EC55E0B3-22A2-D24E-9CAE-1422EF120324}"/>
              </a:ext>
            </a:extLst>
          </p:cNvPr>
          <p:cNvGraphicFramePr>
            <a:graphicFrameLocks noGrp="1"/>
          </p:cNvGraphicFramePr>
          <p:nvPr/>
        </p:nvGraphicFramePr>
        <p:xfrm>
          <a:off x="4267200" y="1554163"/>
          <a:ext cx="4572000" cy="4211915"/>
        </p:xfrm>
        <a:graphic>
          <a:graphicData uri="http://schemas.openxmlformats.org/drawingml/2006/table">
            <a:tbl>
              <a:tblPr/>
              <a:tblGrid>
                <a:gridCol w="1600200">
                  <a:extLst>
                    <a:ext uri="{9D8B030D-6E8A-4147-A177-3AD203B41FA5}">
                      <a16:colId xmlns:a16="http://schemas.microsoft.com/office/drawing/2014/main" val="2624694716"/>
                    </a:ext>
                  </a:extLst>
                </a:gridCol>
                <a:gridCol w="2971800">
                  <a:extLst>
                    <a:ext uri="{9D8B030D-6E8A-4147-A177-3AD203B41FA5}">
                      <a16:colId xmlns:a16="http://schemas.microsoft.com/office/drawing/2014/main" val="1672374396"/>
                    </a:ext>
                  </a:extLst>
                </a:gridCol>
              </a:tblGrid>
              <a:tr h="371447">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rgbClr val="FFFFFF"/>
                          </a:solidFill>
                          <a:effectLst/>
                          <a:latin typeface="Times New Roman" panose="02020603050405020304" pitchFamily="18" charset="0"/>
                          <a:ea typeface="ＭＳ Ｐゴシック" panose="020B0600070205080204" pitchFamily="34" charset="-128"/>
                        </a:rPr>
                        <a:t>LIVELLO</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solid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rgbClr val="FFFFFF"/>
                          </a:solidFill>
                          <a:effectLst/>
                          <a:latin typeface="Times New Roman" panose="02020603050405020304" pitchFamily="18" charset="0"/>
                          <a:ea typeface="ＭＳ Ｐゴシック" panose="020B0600070205080204" pitchFamily="34" charset="-128"/>
                        </a:rPr>
                        <a:t>SCOPO</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2"/>
                    </a:solidFill>
                  </a:tcPr>
                </a:tc>
                <a:extLst>
                  <a:ext uri="{0D108BD9-81ED-4DB2-BD59-A6C34878D82A}">
                    <a16:rowId xmlns:a16="http://schemas.microsoft.com/office/drawing/2014/main" val="478234617"/>
                  </a:ext>
                </a:extLst>
              </a:tr>
              <a:tr h="2042006">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Pianificazione e programmazione finanziaria</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EC"/>
                    </a:solidFill>
                  </a:tcPr>
                </a:tc>
                <a:tc>
                  <a:txBody>
                    <a:bodyPr/>
                    <a:lstStyle>
                      <a:lvl1pPr marL="342900" indent="-3429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42900" marR="0" lvl="0" indent="-342900" algn="l" defTabSz="457200" rtl="0" eaLnBrk="1" fontAlgn="base" latinLnBrk="0" hangingPunct="1">
                        <a:lnSpc>
                          <a:spcPct val="100000"/>
                        </a:lnSpc>
                        <a:spcBef>
                          <a:spcPct val="0"/>
                        </a:spcBef>
                        <a:spcAft>
                          <a:spcPct val="0"/>
                        </a:spcAft>
                        <a:buClrTx/>
                        <a:buSzTx/>
                        <a:buFontTx/>
                        <a:buAutoNum type="arabicParenR"/>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Calcolo entità del fabbisogno finanziamento sulla base del piano di sviluppo</a:t>
                      </a:r>
                    </a:p>
                    <a:p>
                      <a:pPr marL="342900" marR="0" lvl="0" indent="-342900" algn="l" defTabSz="457200" rtl="0" eaLnBrk="1" fontAlgn="base" latinLnBrk="0" hangingPunct="1">
                        <a:lnSpc>
                          <a:spcPct val="100000"/>
                        </a:lnSpc>
                        <a:spcBef>
                          <a:spcPct val="0"/>
                        </a:spcBef>
                        <a:spcAft>
                          <a:spcPct val="0"/>
                        </a:spcAft>
                        <a:buClrTx/>
                        <a:buSzTx/>
                        <a:buFontTx/>
                        <a:buAutoNum type="arabicParenR"/>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Valutazione soluzioni di copertura</a:t>
                      </a:r>
                    </a:p>
                    <a:p>
                      <a:pPr marL="342900" marR="0" lvl="0" indent="-342900" algn="l" defTabSz="457200" rtl="0" eaLnBrk="1" fontAlgn="base" latinLnBrk="0" hangingPunct="1">
                        <a:lnSpc>
                          <a:spcPct val="100000"/>
                        </a:lnSpc>
                        <a:spcBef>
                          <a:spcPct val="0"/>
                        </a:spcBef>
                        <a:spcAft>
                          <a:spcPct val="0"/>
                        </a:spcAft>
                        <a:buClrTx/>
                        <a:buSzTx/>
                        <a:buFontTx/>
                        <a:buAutoNum type="arabicParenR"/>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Verifica equilibrio economico, patrimoniale e finanziario</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CDEC"/>
                    </a:solidFill>
                  </a:tcPr>
                </a:tc>
                <a:extLst>
                  <a:ext uri="{0D108BD9-81ED-4DB2-BD59-A6C34878D82A}">
                    <a16:rowId xmlns:a16="http://schemas.microsoft.com/office/drawing/2014/main" val="432777472"/>
                  </a:ext>
                </a:extLst>
              </a:tr>
              <a:tr h="179818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ase"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Pianificazione e programmazione di tesoreria</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F6"/>
                    </a:solidFill>
                  </a:tcPr>
                </a:tc>
                <a:tc>
                  <a:txBody>
                    <a:bodyPr/>
                    <a:lstStyle>
                      <a:lvl1pPr marL="342900" indent="-3429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42900" marR="0" lvl="0" indent="-342900" algn="l" defTabSz="457200" rtl="0" eaLnBrk="1" fontAlgn="base" latinLnBrk="0" hangingPunct="1">
                        <a:lnSpc>
                          <a:spcPct val="100000"/>
                        </a:lnSpc>
                        <a:spcBef>
                          <a:spcPct val="0"/>
                        </a:spcBef>
                        <a:spcAft>
                          <a:spcPct val="0"/>
                        </a:spcAft>
                        <a:buClrTx/>
                        <a:buSzTx/>
                        <a:buFontTx/>
                        <a:buAutoNum type="arabicParenR"/>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Esame dell’andamento del fabbisogno finanziario</a:t>
                      </a:r>
                    </a:p>
                    <a:p>
                      <a:pPr marL="342900" marR="0" lvl="0" indent="-342900" algn="l" defTabSz="457200" rtl="0" eaLnBrk="1" fontAlgn="base" latinLnBrk="0" hangingPunct="1">
                        <a:lnSpc>
                          <a:spcPct val="100000"/>
                        </a:lnSpc>
                        <a:spcBef>
                          <a:spcPct val="0"/>
                        </a:spcBef>
                        <a:spcAft>
                          <a:spcPct val="0"/>
                        </a:spcAft>
                        <a:buClrTx/>
                        <a:buSzTx/>
                        <a:buFontTx/>
                        <a:buAutoNum type="arabicParenR"/>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Verifica equilibrio entrate-uscite di breve periodo</a:t>
                      </a:r>
                    </a:p>
                    <a:p>
                      <a:pPr marL="342900" marR="0" lvl="0" indent="-342900" algn="l" defTabSz="457200" rtl="0" eaLnBrk="1" fontAlgn="base" latinLnBrk="0" hangingPunct="1">
                        <a:lnSpc>
                          <a:spcPct val="100000"/>
                        </a:lnSpc>
                        <a:spcBef>
                          <a:spcPct val="0"/>
                        </a:spcBef>
                        <a:spcAft>
                          <a:spcPct val="0"/>
                        </a:spcAft>
                        <a:buClrTx/>
                        <a:buSzTx/>
                        <a:buFontTx/>
                        <a:buAutoNum type="arabicParenR"/>
                        <a:tabLst/>
                      </a:pPr>
                      <a:r>
                        <a:rPr kumimoji="0" lang="it-IT" altLang="it-IT" sz="1600" b="0" i="0" u="none" strike="noStrike" cap="none" normalizeH="0" baseline="0">
                          <a:ln>
                            <a:noFill/>
                          </a:ln>
                          <a:solidFill>
                            <a:srgbClr val="000000"/>
                          </a:solidFill>
                          <a:effectLst/>
                          <a:latin typeface="Times New Roman" panose="02020603050405020304" pitchFamily="18" charset="0"/>
                          <a:ea typeface="ＭＳ Ｐゴシック" panose="020B0600070205080204" pitchFamily="34" charset="-128"/>
                        </a:rPr>
                        <a:t>Scelta soluzioni di copertura di temporanee esigenze di liquidità</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8F6"/>
                    </a:solidFill>
                  </a:tcPr>
                </a:tc>
                <a:extLst>
                  <a:ext uri="{0D108BD9-81ED-4DB2-BD59-A6C34878D82A}">
                    <a16:rowId xmlns:a16="http://schemas.microsoft.com/office/drawing/2014/main" val="2315107781"/>
                  </a:ext>
                </a:extLst>
              </a:tr>
            </a:tbl>
          </a:graphicData>
        </a:graphic>
      </p:graphicFrame>
      <p:sp>
        <p:nvSpPr>
          <p:cNvPr id="10" name="CasellaDiTesto 20">
            <a:extLst>
              <a:ext uri="{FF2B5EF4-FFF2-40B4-BE49-F238E27FC236}">
                <a16:creationId xmlns:a16="http://schemas.microsoft.com/office/drawing/2014/main" id="{FA6A2753-EF68-4B43-9806-498CA8EDC4D0}"/>
              </a:ext>
            </a:extLst>
          </p:cNvPr>
          <p:cNvSpPr txBox="1">
            <a:spLocks noChangeArrowheads="1"/>
          </p:cNvSpPr>
          <p:nvPr/>
        </p:nvSpPr>
        <p:spPr bwMode="auto">
          <a:xfrm>
            <a:off x="4343400" y="2800350"/>
            <a:ext cx="11430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a:lnSpc>
                <a:spcPct val="93000"/>
              </a:lnSpc>
              <a:buClr>
                <a:srgbClr val="000000"/>
              </a:buClr>
              <a:buSzPct val="100000"/>
              <a:buFont typeface="Times New Roman" panose="02020603050405020304" pitchFamily="18" charset="0"/>
              <a:buNone/>
            </a:pPr>
            <a:r>
              <a:rPr lang="it-IT" altLang="it-IT" sz="1600" i="1">
                <a:solidFill>
                  <a:srgbClr val="FF0000"/>
                </a:solidFill>
                <a:latin typeface="Times New Roman" panose="02020603050405020304" pitchFamily="18" charset="0"/>
              </a:rPr>
              <a:t>3-5 anni</a:t>
            </a:r>
          </a:p>
        </p:txBody>
      </p:sp>
      <p:sp>
        <p:nvSpPr>
          <p:cNvPr id="11" name="CasellaDiTesto 21">
            <a:extLst>
              <a:ext uri="{FF2B5EF4-FFF2-40B4-BE49-F238E27FC236}">
                <a16:creationId xmlns:a16="http://schemas.microsoft.com/office/drawing/2014/main" id="{BCEA5449-F4BA-BE40-AC97-3EF121065247}"/>
              </a:ext>
            </a:extLst>
          </p:cNvPr>
          <p:cNvSpPr txBox="1">
            <a:spLocks noChangeArrowheads="1"/>
          </p:cNvSpPr>
          <p:nvPr/>
        </p:nvSpPr>
        <p:spPr bwMode="auto">
          <a:xfrm>
            <a:off x="4191000" y="4781550"/>
            <a:ext cx="16002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a:lnSpc>
                <a:spcPct val="93000"/>
              </a:lnSpc>
              <a:buClr>
                <a:srgbClr val="000000"/>
              </a:buClr>
              <a:buSzPct val="100000"/>
              <a:buFont typeface="Times New Roman" panose="02020603050405020304" pitchFamily="18" charset="0"/>
              <a:buNone/>
            </a:pPr>
            <a:r>
              <a:rPr lang="it-IT" altLang="it-IT" sz="1600" i="1">
                <a:solidFill>
                  <a:srgbClr val="FF0000"/>
                </a:solidFill>
                <a:latin typeface="Times New Roman" panose="02020603050405020304" pitchFamily="18" charset="0"/>
              </a:rPr>
              <a:t>6 mesi – 1 anno</a:t>
            </a:r>
          </a:p>
        </p:txBody>
      </p:sp>
      <p:sp>
        <p:nvSpPr>
          <p:cNvPr id="12" name="CasellaDiTesto 22">
            <a:extLst>
              <a:ext uri="{FF2B5EF4-FFF2-40B4-BE49-F238E27FC236}">
                <a16:creationId xmlns:a16="http://schemas.microsoft.com/office/drawing/2014/main" id="{A9DCA246-2DA7-B14D-A260-7F9D8AA2403C}"/>
              </a:ext>
            </a:extLst>
          </p:cNvPr>
          <p:cNvSpPr txBox="1">
            <a:spLocks noChangeArrowheads="1"/>
          </p:cNvSpPr>
          <p:nvPr/>
        </p:nvSpPr>
        <p:spPr bwMode="auto">
          <a:xfrm>
            <a:off x="4267200" y="3181350"/>
            <a:ext cx="1371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a:lnSpc>
                <a:spcPts val="1425"/>
              </a:lnSpc>
              <a:buClr>
                <a:srgbClr val="000000"/>
              </a:buClr>
              <a:buSzPct val="100000"/>
              <a:buFont typeface="Times New Roman" panose="02020603050405020304" pitchFamily="18" charset="0"/>
              <a:buNone/>
            </a:pPr>
            <a:r>
              <a:rPr lang="it-IT" altLang="it-IT" sz="1600" i="1">
                <a:solidFill>
                  <a:srgbClr val="FF0000"/>
                </a:solidFill>
                <a:latin typeface="Times New Roman" panose="02020603050405020304" pitchFamily="18" charset="0"/>
              </a:rPr>
              <a:t>Bilancio previsionale</a:t>
            </a:r>
          </a:p>
        </p:txBody>
      </p:sp>
      <p:sp>
        <p:nvSpPr>
          <p:cNvPr id="13" name="CasellaDiTesto 23">
            <a:extLst>
              <a:ext uri="{FF2B5EF4-FFF2-40B4-BE49-F238E27FC236}">
                <a16:creationId xmlns:a16="http://schemas.microsoft.com/office/drawing/2014/main" id="{16C7A587-7714-CA44-8086-84322C925237}"/>
              </a:ext>
            </a:extLst>
          </p:cNvPr>
          <p:cNvSpPr txBox="1">
            <a:spLocks noChangeArrowheads="1"/>
          </p:cNvSpPr>
          <p:nvPr/>
        </p:nvSpPr>
        <p:spPr bwMode="auto">
          <a:xfrm>
            <a:off x="4343400" y="5105400"/>
            <a:ext cx="1371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a:lnSpc>
                <a:spcPts val="1425"/>
              </a:lnSpc>
              <a:buClr>
                <a:srgbClr val="000000"/>
              </a:buClr>
              <a:buSzPct val="100000"/>
              <a:buFont typeface="Times New Roman" panose="02020603050405020304" pitchFamily="18" charset="0"/>
              <a:buNone/>
            </a:pPr>
            <a:r>
              <a:rPr lang="it-IT" altLang="it-IT" sz="1600" i="1">
                <a:solidFill>
                  <a:srgbClr val="FF0000"/>
                </a:solidFill>
                <a:latin typeface="Times New Roman" panose="02020603050405020304" pitchFamily="18" charset="0"/>
              </a:rPr>
              <a:t>Budget di cassa</a:t>
            </a:r>
          </a:p>
        </p:txBody>
      </p:sp>
      <p:sp>
        <p:nvSpPr>
          <p:cNvPr id="14" name="Freccia destra 25">
            <a:extLst>
              <a:ext uri="{FF2B5EF4-FFF2-40B4-BE49-F238E27FC236}">
                <a16:creationId xmlns:a16="http://schemas.microsoft.com/office/drawing/2014/main" id="{446D0698-3997-C940-AC0B-896CCE1C5490}"/>
              </a:ext>
            </a:extLst>
          </p:cNvPr>
          <p:cNvSpPr>
            <a:spLocks noChangeArrowheads="1"/>
          </p:cNvSpPr>
          <p:nvPr/>
        </p:nvSpPr>
        <p:spPr bwMode="auto">
          <a:xfrm rot="18380049">
            <a:off x="3838575" y="2897188"/>
            <a:ext cx="685800" cy="228600"/>
          </a:xfrm>
          <a:prstGeom prst="rightArrow">
            <a:avLst>
              <a:gd name="adj1" fmla="val 50000"/>
              <a:gd name="adj2" fmla="val 50000"/>
            </a:avLst>
          </a:prstGeom>
          <a:solidFill>
            <a:srgbClr val="6699FF"/>
          </a:solidFill>
          <a:ln w="9525">
            <a:solidFill>
              <a:schemeClr val="tx1"/>
            </a:solidFill>
            <a:round/>
            <a:headEnd/>
            <a:tailEnd/>
          </a:ln>
        </p:spPr>
        <p:txBody>
          <a:bodyPr/>
          <a:lstStyle/>
          <a:p>
            <a:pPr eaLnBrk="1">
              <a:lnSpc>
                <a:spcPct val="93000"/>
              </a:lnSpc>
              <a:buClr>
                <a:srgbClr val="000000"/>
              </a:buClr>
              <a:buSzPct val="100000"/>
              <a:buFont typeface="Times New Roman" panose="02020603050405020304" pitchFamily="18" charset="0"/>
              <a:buNone/>
            </a:pPr>
            <a:endParaRPr lang="it-IT" altLang="it-IT"/>
          </a:p>
        </p:txBody>
      </p:sp>
      <p:sp>
        <p:nvSpPr>
          <p:cNvPr id="15" name="Anello 14">
            <a:extLst>
              <a:ext uri="{FF2B5EF4-FFF2-40B4-BE49-F238E27FC236}">
                <a16:creationId xmlns:a16="http://schemas.microsoft.com/office/drawing/2014/main" id="{9458BBF1-8864-4348-AC8E-70E19C19F1E6}"/>
              </a:ext>
            </a:extLst>
          </p:cNvPr>
          <p:cNvSpPr/>
          <p:nvPr/>
        </p:nvSpPr>
        <p:spPr bwMode="auto">
          <a:xfrm>
            <a:off x="3962400" y="1905000"/>
            <a:ext cx="1981200" cy="914400"/>
          </a:xfrm>
          <a:prstGeom prst="donut">
            <a:avLst>
              <a:gd name="adj" fmla="val 6731"/>
            </a:avLst>
          </a:prstGeom>
          <a:solidFill>
            <a:srgbClr val="6699FF"/>
          </a:solidFill>
          <a:ln w="9525" cap="flat" cmpd="sng" algn="ctr">
            <a:solidFill>
              <a:schemeClr val="tx1"/>
            </a:solidFill>
            <a:prstDash val="solid"/>
            <a:round/>
            <a:headEnd type="none" w="med" len="med"/>
            <a:tailEnd type="none" w="med" len="med"/>
          </a:ln>
          <a:effectLst/>
        </p:spPr>
        <p:txBody>
          <a:bodyPr/>
          <a:lstStyle/>
          <a:p>
            <a:pPr eaLnBrk="1">
              <a:lnSpc>
                <a:spcPct val="93000"/>
              </a:lnSpc>
              <a:buClr>
                <a:srgbClr val="000000"/>
              </a:buClr>
              <a:buSzPct val="100000"/>
              <a:buFont typeface="Times New Roman" charset="0"/>
              <a:buNone/>
              <a:defRPr/>
            </a:pPr>
            <a:endParaRPr lang="it-IT">
              <a:latin typeface="Arial" charset="0"/>
              <a:ea typeface="Lucida Sans Unicode" charset="0"/>
            </a:endParaRPr>
          </a:p>
        </p:txBody>
      </p:sp>
    </p:spTree>
    <p:extLst>
      <p:ext uri="{BB962C8B-B14F-4D97-AF65-F5344CB8AC3E}">
        <p14:creationId xmlns:p14="http://schemas.microsoft.com/office/powerpoint/2010/main" val="4042834421"/>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IL MODELLO DI PREVISIONE FINANZIARIA: CENNI SULLA METODOLOGIA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204</a:t>
            </a:fld>
            <a:endParaRPr lang="it-IT" sz="1100" dirty="0">
              <a:solidFill>
                <a:schemeClr val="bg1"/>
              </a:solidFill>
              <a:latin typeface="Century Gothic" panose="020B0502020202020204" pitchFamily="34" charset="0"/>
            </a:endParaRPr>
          </a:p>
        </p:txBody>
      </p:sp>
      <p:sp>
        <p:nvSpPr>
          <p:cNvPr id="6" name="CasellaDiTesto 5">
            <a:extLst>
              <a:ext uri="{FF2B5EF4-FFF2-40B4-BE49-F238E27FC236}">
                <a16:creationId xmlns:a16="http://schemas.microsoft.com/office/drawing/2014/main" id="{62BC5607-1FFF-5A4B-A5E2-C1F1DD4653A4}"/>
              </a:ext>
            </a:extLst>
          </p:cNvPr>
          <p:cNvSpPr txBox="1"/>
          <p:nvPr/>
        </p:nvSpPr>
        <p:spPr>
          <a:xfrm>
            <a:off x="381000" y="1780426"/>
            <a:ext cx="3581400" cy="353174"/>
          </a:xfrm>
          <a:prstGeom prst="rect">
            <a:avLst/>
          </a:prstGeom>
          <a:solidFill>
            <a:srgbClr val="FFFFCC"/>
          </a:solidFill>
          <a:ln>
            <a:solidFill>
              <a:schemeClr val="accent2"/>
            </a:solidFill>
          </a:ln>
          <a:effectLst>
            <a:glow rad="101600">
              <a:schemeClr val="accent2">
                <a:alpha val="75000"/>
              </a:schemeClr>
            </a:glow>
          </a:effectLst>
          <a:scene3d>
            <a:camera prst="orthographicFront"/>
            <a:lightRig rig="threePt" dir="t"/>
          </a:scene3d>
          <a:sp3d>
            <a:bevelT w="139700" prst="cross"/>
          </a:sp3d>
        </p:spPr>
        <p:txBody>
          <a:bodyPr>
            <a:spAutoFit/>
          </a:bodyPr>
          <a:lstStyle/>
          <a:p>
            <a:pPr algn="ctr" eaLnBrk="1">
              <a:lnSpc>
                <a:spcPct val="93000"/>
              </a:lnSpc>
              <a:buClr>
                <a:srgbClr val="000000"/>
              </a:buClr>
              <a:buSzPct val="100000"/>
              <a:buFont typeface="Times New Roman" charset="0"/>
              <a:buNone/>
              <a:defRPr/>
            </a:pPr>
            <a:r>
              <a:rPr lang="it-IT" dirty="0">
                <a:solidFill>
                  <a:schemeClr val="tx1"/>
                </a:solidFill>
                <a:latin typeface="Times New Roman"/>
                <a:ea typeface="Lucida Sans Unicode" charset="0"/>
                <a:cs typeface="Times New Roman"/>
              </a:rPr>
              <a:t>CONTO ECON. PREVISIONALE</a:t>
            </a:r>
          </a:p>
        </p:txBody>
      </p:sp>
      <p:sp>
        <p:nvSpPr>
          <p:cNvPr id="7" name="CasellaDiTesto 6">
            <a:extLst>
              <a:ext uri="{FF2B5EF4-FFF2-40B4-BE49-F238E27FC236}">
                <a16:creationId xmlns:a16="http://schemas.microsoft.com/office/drawing/2014/main" id="{5FEC76F4-8F54-E24D-AE3C-DD2156FAA4D4}"/>
              </a:ext>
            </a:extLst>
          </p:cNvPr>
          <p:cNvSpPr txBox="1"/>
          <p:nvPr/>
        </p:nvSpPr>
        <p:spPr>
          <a:xfrm>
            <a:off x="4724400" y="1780426"/>
            <a:ext cx="3581400" cy="353174"/>
          </a:xfrm>
          <a:prstGeom prst="rect">
            <a:avLst/>
          </a:prstGeom>
          <a:solidFill>
            <a:srgbClr val="FFFFCC"/>
          </a:solidFill>
          <a:ln>
            <a:solidFill>
              <a:schemeClr val="accent2"/>
            </a:solidFill>
          </a:ln>
          <a:effectLst>
            <a:glow rad="101600">
              <a:schemeClr val="accent2">
                <a:alpha val="75000"/>
              </a:schemeClr>
            </a:glow>
          </a:effectLst>
          <a:scene3d>
            <a:camera prst="orthographicFront"/>
            <a:lightRig rig="threePt" dir="t"/>
          </a:scene3d>
          <a:sp3d>
            <a:bevelT w="139700" prst="cross"/>
          </a:sp3d>
        </p:spPr>
        <p:txBody>
          <a:bodyPr>
            <a:spAutoFit/>
          </a:bodyPr>
          <a:lstStyle/>
          <a:p>
            <a:pPr algn="ctr" eaLnBrk="1">
              <a:lnSpc>
                <a:spcPct val="93000"/>
              </a:lnSpc>
              <a:buClr>
                <a:srgbClr val="000000"/>
              </a:buClr>
              <a:buSzPct val="100000"/>
              <a:buFont typeface="Times New Roman" charset="0"/>
              <a:buNone/>
              <a:defRPr/>
            </a:pPr>
            <a:r>
              <a:rPr lang="it-IT" dirty="0">
                <a:solidFill>
                  <a:schemeClr val="tx1"/>
                </a:solidFill>
                <a:latin typeface="Times New Roman"/>
                <a:ea typeface="Lucida Sans Unicode" charset="0"/>
                <a:cs typeface="Times New Roman"/>
              </a:rPr>
              <a:t>S.P. PREVISIONALE</a:t>
            </a:r>
          </a:p>
        </p:txBody>
      </p:sp>
      <p:sp>
        <p:nvSpPr>
          <p:cNvPr id="8" name="CasellaDiTesto 25">
            <a:extLst>
              <a:ext uri="{FF2B5EF4-FFF2-40B4-BE49-F238E27FC236}">
                <a16:creationId xmlns:a16="http://schemas.microsoft.com/office/drawing/2014/main" id="{0B1E2BAD-B68B-1C4D-A1B7-E65C66E63BEA}"/>
              </a:ext>
            </a:extLst>
          </p:cNvPr>
          <p:cNvSpPr txBox="1">
            <a:spLocks noChangeArrowheads="1"/>
          </p:cNvSpPr>
          <p:nvPr/>
        </p:nvSpPr>
        <p:spPr bwMode="auto">
          <a:xfrm>
            <a:off x="381000" y="2286000"/>
            <a:ext cx="3505200" cy="485775"/>
          </a:xfrm>
          <a:prstGeom prst="rect">
            <a:avLst/>
          </a:prstGeom>
          <a:noFill/>
          <a:ln w="952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a:lnSpc>
                <a:spcPts val="1525"/>
              </a:lnSpc>
              <a:buClr>
                <a:srgbClr val="000000"/>
              </a:buClr>
              <a:buSzPct val="100000"/>
              <a:buFont typeface="Times New Roman" panose="02020603050405020304" pitchFamily="18" charset="0"/>
              <a:buNone/>
            </a:pPr>
            <a:r>
              <a:rPr lang="it-IT" altLang="it-IT" sz="1600">
                <a:solidFill>
                  <a:srgbClr val="000000"/>
                </a:solidFill>
                <a:latin typeface="Times New Roman" panose="02020603050405020304" pitchFamily="18" charset="0"/>
              </a:rPr>
              <a:t>4. Redazione della parte operativa del CE previsionale</a:t>
            </a:r>
          </a:p>
        </p:txBody>
      </p:sp>
      <p:sp>
        <p:nvSpPr>
          <p:cNvPr id="9" name="CasellaDiTesto 26">
            <a:extLst>
              <a:ext uri="{FF2B5EF4-FFF2-40B4-BE49-F238E27FC236}">
                <a16:creationId xmlns:a16="http://schemas.microsoft.com/office/drawing/2014/main" id="{066CC5AF-4293-3F4E-B3ED-0D47988EC886}"/>
              </a:ext>
            </a:extLst>
          </p:cNvPr>
          <p:cNvSpPr txBox="1">
            <a:spLocks noChangeArrowheads="1"/>
          </p:cNvSpPr>
          <p:nvPr/>
        </p:nvSpPr>
        <p:spPr bwMode="auto">
          <a:xfrm>
            <a:off x="4724400" y="2751138"/>
            <a:ext cx="3657600" cy="677862"/>
          </a:xfrm>
          <a:prstGeom prst="rect">
            <a:avLst/>
          </a:prstGeom>
          <a:noFill/>
          <a:ln w="952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a:lnSpc>
                <a:spcPts val="1525"/>
              </a:lnSpc>
              <a:buClr>
                <a:srgbClr val="000000"/>
              </a:buClr>
              <a:buSzPct val="100000"/>
              <a:buFont typeface="Times New Roman" panose="02020603050405020304" pitchFamily="18" charset="0"/>
              <a:buNone/>
            </a:pPr>
            <a:r>
              <a:rPr lang="it-IT" altLang="it-IT" sz="1600">
                <a:solidFill>
                  <a:srgbClr val="000000"/>
                </a:solidFill>
                <a:latin typeface="Times New Roman" panose="02020603050405020304" pitchFamily="18" charset="0"/>
              </a:rPr>
              <a:t>5. Scelta del livello di liquidità immediate; calcolo entità dei crediti, delle scorte, dei debiti al 31/12/X1</a:t>
            </a:r>
          </a:p>
        </p:txBody>
      </p:sp>
      <p:sp>
        <p:nvSpPr>
          <p:cNvPr id="10" name="CasellaDiTesto 27">
            <a:extLst>
              <a:ext uri="{FF2B5EF4-FFF2-40B4-BE49-F238E27FC236}">
                <a16:creationId xmlns:a16="http://schemas.microsoft.com/office/drawing/2014/main" id="{3625367A-E027-0848-A31F-73FD64DB4F09}"/>
              </a:ext>
            </a:extLst>
          </p:cNvPr>
          <p:cNvSpPr txBox="1">
            <a:spLocks noChangeArrowheads="1"/>
          </p:cNvSpPr>
          <p:nvPr/>
        </p:nvSpPr>
        <p:spPr bwMode="auto">
          <a:xfrm>
            <a:off x="4724400" y="3544888"/>
            <a:ext cx="3657600" cy="1255712"/>
          </a:xfrm>
          <a:prstGeom prst="rect">
            <a:avLst/>
          </a:prstGeom>
          <a:noFill/>
          <a:ln w="952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a:lnSpc>
                <a:spcPts val="1525"/>
              </a:lnSpc>
              <a:buClr>
                <a:srgbClr val="000000"/>
              </a:buClr>
              <a:buSzPct val="100000"/>
              <a:buFont typeface="Times New Roman" panose="02020603050405020304" pitchFamily="18" charset="0"/>
              <a:buNone/>
            </a:pPr>
            <a:r>
              <a:rPr lang="it-IT" altLang="it-IT" sz="1600">
                <a:solidFill>
                  <a:srgbClr val="000000"/>
                </a:solidFill>
                <a:latin typeface="Times New Roman" panose="02020603050405020304" pitchFamily="18" charset="0"/>
              </a:rPr>
              <a:t>6. Determinazione del fabbisogno finanziario da coprire (o il surplus) e scelta della relativa soluzione finanziaria di copertura  - es.: aggiornamento del conseguente livello di indebitamento – (o di investimento)</a:t>
            </a:r>
          </a:p>
        </p:txBody>
      </p:sp>
      <p:sp>
        <p:nvSpPr>
          <p:cNvPr id="11" name="CasellaDiTesto 28">
            <a:extLst>
              <a:ext uri="{FF2B5EF4-FFF2-40B4-BE49-F238E27FC236}">
                <a16:creationId xmlns:a16="http://schemas.microsoft.com/office/drawing/2014/main" id="{30B1711A-A3FD-EF41-B6F8-2DF5CDA2DDB0}"/>
              </a:ext>
            </a:extLst>
          </p:cNvPr>
          <p:cNvSpPr txBox="1">
            <a:spLocks noChangeArrowheads="1"/>
          </p:cNvSpPr>
          <p:nvPr/>
        </p:nvSpPr>
        <p:spPr bwMode="auto">
          <a:xfrm>
            <a:off x="381000" y="4724400"/>
            <a:ext cx="3505200" cy="323850"/>
          </a:xfrm>
          <a:prstGeom prst="rect">
            <a:avLst/>
          </a:prstGeom>
          <a:noFill/>
          <a:ln w="952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a:lnSpc>
                <a:spcPct val="93000"/>
              </a:lnSpc>
              <a:buClr>
                <a:srgbClr val="000000"/>
              </a:buClr>
              <a:buSzPct val="100000"/>
              <a:buFont typeface="Times New Roman" panose="02020603050405020304" pitchFamily="18" charset="0"/>
              <a:buNone/>
            </a:pPr>
            <a:r>
              <a:rPr lang="it-IT" altLang="it-IT" sz="1600">
                <a:solidFill>
                  <a:srgbClr val="000000"/>
                </a:solidFill>
                <a:latin typeface="Times New Roman" panose="02020603050405020304" pitchFamily="18" charset="0"/>
              </a:rPr>
              <a:t>7. Stima oneri finanziari</a:t>
            </a:r>
          </a:p>
        </p:txBody>
      </p:sp>
      <p:sp>
        <p:nvSpPr>
          <p:cNvPr id="12" name="CasellaDiTesto 29">
            <a:extLst>
              <a:ext uri="{FF2B5EF4-FFF2-40B4-BE49-F238E27FC236}">
                <a16:creationId xmlns:a16="http://schemas.microsoft.com/office/drawing/2014/main" id="{8B01A7C3-93C0-E149-886A-C5FF4A7C149C}"/>
              </a:ext>
            </a:extLst>
          </p:cNvPr>
          <p:cNvSpPr txBox="1">
            <a:spLocks noChangeArrowheads="1"/>
          </p:cNvSpPr>
          <p:nvPr/>
        </p:nvSpPr>
        <p:spPr bwMode="auto">
          <a:xfrm>
            <a:off x="381000" y="5086350"/>
            <a:ext cx="3505200" cy="323850"/>
          </a:xfrm>
          <a:prstGeom prst="rect">
            <a:avLst/>
          </a:prstGeom>
          <a:noFill/>
          <a:ln w="952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a:lnSpc>
                <a:spcPct val="93000"/>
              </a:lnSpc>
              <a:buClr>
                <a:srgbClr val="000000"/>
              </a:buClr>
              <a:buSzPct val="100000"/>
              <a:buFont typeface="Times New Roman" panose="02020603050405020304" pitchFamily="18" charset="0"/>
              <a:buNone/>
            </a:pPr>
            <a:r>
              <a:rPr lang="it-IT" altLang="it-IT" sz="1600">
                <a:solidFill>
                  <a:srgbClr val="000000"/>
                </a:solidFill>
                <a:latin typeface="Times New Roman" panose="02020603050405020304" pitchFamily="18" charset="0"/>
              </a:rPr>
              <a:t>8. Stima oneri tributari</a:t>
            </a:r>
          </a:p>
        </p:txBody>
      </p:sp>
      <p:sp>
        <p:nvSpPr>
          <p:cNvPr id="13" name="CasellaDiTesto 30">
            <a:extLst>
              <a:ext uri="{FF2B5EF4-FFF2-40B4-BE49-F238E27FC236}">
                <a16:creationId xmlns:a16="http://schemas.microsoft.com/office/drawing/2014/main" id="{933B96B0-872E-3747-9FA5-5A0A72B3E0E6}"/>
              </a:ext>
            </a:extLst>
          </p:cNvPr>
          <p:cNvSpPr txBox="1">
            <a:spLocks noChangeArrowheads="1"/>
          </p:cNvSpPr>
          <p:nvPr/>
        </p:nvSpPr>
        <p:spPr bwMode="auto">
          <a:xfrm>
            <a:off x="381000" y="5457825"/>
            <a:ext cx="3505200" cy="485775"/>
          </a:xfrm>
          <a:prstGeom prst="rect">
            <a:avLst/>
          </a:prstGeom>
          <a:noFill/>
          <a:ln w="952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a:lnSpc>
                <a:spcPts val="1525"/>
              </a:lnSpc>
              <a:buClr>
                <a:srgbClr val="000000"/>
              </a:buClr>
              <a:buSzPct val="100000"/>
              <a:buFont typeface="Times New Roman" panose="02020603050405020304" pitchFamily="18" charset="0"/>
              <a:buNone/>
            </a:pPr>
            <a:r>
              <a:rPr lang="it-IT" altLang="it-IT" sz="1600">
                <a:solidFill>
                  <a:srgbClr val="000000"/>
                </a:solidFill>
                <a:latin typeface="Times New Roman" panose="02020603050405020304" pitchFamily="18" charset="0"/>
              </a:rPr>
              <a:t>9. Completamento conto economico previsionale</a:t>
            </a:r>
          </a:p>
        </p:txBody>
      </p:sp>
      <p:sp>
        <p:nvSpPr>
          <p:cNvPr id="14" name="CasellaDiTesto 31">
            <a:extLst>
              <a:ext uri="{FF2B5EF4-FFF2-40B4-BE49-F238E27FC236}">
                <a16:creationId xmlns:a16="http://schemas.microsoft.com/office/drawing/2014/main" id="{A18D59BD-46DB-DC4B-AE0A-28E33A61F6B1}"/>
              </a:ext>
            </a:extLst>
          </p:cNvPr>
          <p:cNvSpPr txBox="1">
            <a:spLocks noChangeArrowheads="1"/>
          </p:cNvSpPr>
          <p:nvPr/>
        </p:nvSpPr>
        <p:spPr bwMode="auto">
          <a:xfrm>
            <a:off x="1143000" y="838200"/>
            <a:ext cx="73152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sz="1600">
                <a:solidFill>
                  <a:srgbClr val="000000"/>
                </a:solidFill>
                <a:latin typeface="Times New Roman" panose="02020603050405020304" pitchFamily="18" charset="0"/>
              </a:rPr>
              <a:t>1. Individuare i parametri necessari per le previsioni</a:t>
            </a:r>
          </a:p>
        </p:txBody>
      </p:sp>
      <p:sp>
        <p:nvSpPr>
          <p:cNvPr id="15" name="CasellaDiTesto 31">
            <a:extLst>
              <a:ext uri="{FF2B5EF4-FFF2-40B4-BE49-F238E27FC236}">
                <a16:creationId xmlns:a16="http://schemas.microsoft.com/office/drawing/2014/main" id="{D20F8A7C-D06B-7143-A7F3-43F7F2E083DB}"/>
              </a:ext>
            </a:extLst>
          </p:cNvPr>
          <p:cNvSpPr txBox="1">
            <a:spLocks noChangeArrowheads="1"/>
          </p:cNvSpPr>
          <p:nvPr/>
        </p:nvSpPr>
        <p:spPr bwMode="auto">
          <a:xfrm>
            <a:off x="1143000" y="1123950"/>
            <a:ext cx="73152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sz="1600">
                <a:solidFill>
                  <a:srgbClr val="000000"/>
                </a:solidFill>
                <a:latin typeface="Times New Roman" panose="02020603050405020304" pitchFamily="18" charset="0"/>
              </a:rPr>
              <a:t>2. Analizzare detti parametri nel loro trend storico</a:t>
            </a:r>
          </a:p>
        </p:txBody>
      </p:sp>
      <p:sp>
        <p:nvSpPr>
          <p:cNvPr id="16" name="CasellaDiTesto 31">
            <a:extLst>
              <a:ext uri="{FF2B5EF4-FFF2-40B4-BE49-F238E27FC236}">
                <a16:creationId xmlns:a16="http://schemas.microsoft.com/office/drawing/2014/main" id="{C08534EE-DA84-C04E-B91B-98C80D489526}"/>
              </a:ext>
            </a:extLst>
          </p:cNvPr>
          <p:cNvSpPr txBox="1">
            <a:spLocks noChangeArrowheads="1"/>
          </p:cNvSpPr>
          <p:nvPr/>
        </p:nvSpPr>
        <p:spPr bwMode="auto">
          <a:xfrm>
            <a:off x="1143000" y="1428750"/>
            <a:ext cx="73152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sz="1600">
                <a:solidFill>
                  <a:srgbClr val="000000"/>
                </a:solidFill>
                <a:latin typeface="Times New Roman" panose="02020603050405020304" pitchFamily="18" charset="0"/>
              </a:rPr>
              <a:t>3. Formulare ipotesi sui parametri negli anni oggetto della previsione</a:t>
            </a:r>
          </a:p>
        </p:txBody>
      </p:sp>
      <p:sp>
        <p:nvSpPr>
          <p:cNvPr id="17" name="CasellaDiTesto 30">
            <a:extLst>
              <a:ext uri="{FF2B5EF4-FFF2-40B4-BE49-F238E27FC236}">
                <a16:creationId xmlns:a16="http://schemas.microsoft.com/office/drawing/2014/main" id="{82C17E07-092B-F94B-91B8-D08CBBEA37B1}"/>
              </a:ext>
            </a:extLst>
          </p:cNvPr>
          <p:cNvSpPr txBox="1">
            <a:spLocks noChangeArrowheads="1"/>
          </p:cNvSpPr>
          <p:nvPr/>
        </p:nvSpPr>
        <p:spPr bwMode="auto">
          <a:xfrm>
            <a:off x="4800600" y="5943600"/>
            <a:ext cx="3657600" cy="485775"/>
          </a:xfrm>
          <a:prstGeom prst="rect">
            <a:avLst/>
          </a:prstGeom>
          <a:noFill/>
          <a:ln w="9525">
            <a:solidFill>
              <a:schemeClr val="tx1"/>
            </a:solidFill>
            <a:prstDash val="sysDash"/>
            <a:miter lim="800000"/>
            <a:headEnd/>
            <a:tailEnd/>
          </a:ln>
          <a:extLst>
            <a:ext uri="{909E8E84-426E-40DD-AFC4-6F175D3DCCD1}">
              <a14:hiddenFill xmlns:a14="http://schemas.microsoft.com/office/drawing/2010/main">
                <a:solidFill>
                  <a:srgbClr val="FFFFFF"/>
                </a:solidFill>
              </a14:hiddenFill>
            </a:ext>
          </a:extLst>
        </p:spPr>
        <p:txBody>
          <a:bodyPr>
            <a:spAutoFit/>
          </a:bodyPr>
          <a:lstStyle/>
          <a:p>
            <a:pPr algn="ctr" eaLnBrk="1">
              <a:lnSpc>
                <a:spcPts val="1525"/>
              </a:lnSpc>
              <a:buClr>
                <a:srgbClr val="000000"/>
              </a:buClr>
              <a:buSzPct val="100000"/>
              <a:buFont typeface="Times New Roman" panose="02020603050405020304" pitchFamily="18" charset="0"/>
              <a:buNone/>
            </a:pPr>
            <a:r>
              <a:rPr lang="it-IT" altLang="it-IT" sz="1600">
                <a:solidFill>
                  <a:srgbClr val="000000"/>
                </a:solidFill>
                <a:latin typeface="Times New Roman" panose="02020603050405020304" pitchFamily="18" charset="0"/>
              </a:rPr>
              <a:t>9. Inserimento dei dati mancanti e completamento SP previsionale</a:t>
            </a:r>
          </a:p>
        </p:txBody>
      </p:sp>
      <p:cxnSp>
        <p:nvCxnSpPr>
          <p:cNvPr id="20" name="Connettore 4 21">
            <a:extLst>
              <a:ext uri="{FF2B5EF4-FFF2-40B4-BE49-F238E27FC236}">
                <a16:creationId xmlns:a16="http://schemas.microsoft.com/office/drawing/2014/main" id="{C71E5878-397C-4F4F-9018-67742611943E}"/>
              </a:ext>
            </a:extLst>
          </p:cNvPr>
          <p:cNvCxnSpPr>
            <a:cxnSpLocks noChangeShapeType="1"/>
            <a:stCxn id="8" idx="3"/>
            <a:endCxn id="9" idx="1"/>
          </p:cNvCxnSpPr>
          <p:nvPr/>
        </p:nvCxnSpPr>
        <p:spPr bwMode="auto">
          <a:xfrm>
            <a:off x="3886200" y="2528888"/>
            <a:ext cx="838200" cy="560387"/>
          </a:xfrm>
          <a:prstGeom prst="bentConnector3">
            <a:avLst>
              <a:gd name="adj1" fmla="val 50000"/>
            </a:avLst>
          </a:prstGeom>
          <a:noFill/>
          <a:ln w="38100">
            <a:solidFill>
              <a:srgbClr val="0033CC"/>
            </a:solidFill>
            <a:round/>
            <a:headEnd/>
            <a:tailEnd type="arrow" w="med" len="med"/>
          </a:ln>
          <a:extLst>
            <a:ext uri="{909E8E84-426E-40DD-AFC4-6F175D3DCCD1}">
              <a14:hiddenFill xmlns:a14="http://schemas.microsoft.com/office/drawing/2010/main">
                <a:noFill/>
              </a14:hiddenFill>
            </a:ext>
          </a:extLst>
        </p:spPr>
      </p:cxnSp>
      <p:cxnSp>
        <p:nvCxnSpPr>
          <p:cNvPr id="21" name="Connettore 4 23">
            <a:extLst>
              <a:ext uri="{FF2B5EF4-FFF2-40B4-BE49-F238E27FC236}">
                <a16:creationId xmlns:a16="http://schemas.microsoft.com/office/drawing/2014/main" id="{A83441A7-4ECF-3C43-B147-6B68D9F0667F}"/>
              </a:ext>
            </a:extLst>
          </p:cNvPr>
          <p:cNvCxnSpPr>
            <a:cxnSpLocks noChangeShapeType="1"/>
            <a:stCxn id="9" idx="3"/>
            <a:endCxn id="10" idx="3"/>
          </p:cNvCxnSpPr>
          <p:nvPr/>
        </p:nvCxnSpPr>
        <p:spPr bwMode="auto">
          <a:xfrm>
            <a:off x="8382000" y="3089275"/>
            <a:ext cx="1588" cy="1084263"/>
          </a:xfrm>
          <a:prstGeom prst="bentConnector3">
            <a:avLst>
              <a:gd name="adj1" fmla="val 14395468"/>
            </a:avLst>
          </a:prstGeom>
          <a:noFill/>
          <a:ln w="38100">
            <a:solidFill>
              <a:srgbClr val="0033CC"/>
            </a:solidFill>
            <a:round/>
            <a:headEnd/>
            <a:tailEnd type="arrow" w="med" len="med"/>
          </a:ln>
          <a:extLst>
            <a:ext uri="{909E8E84-426E-40DD-AFC4-6F175D3DCCD1}">
              <a14:hiddenFill xmlns:a14="http://schemas.microsoft.com/office/drawing/2010/main">
                <a:noFill/>
              </a14:hiddenFill>
            </a:ext>
          </a:extLst>
        </p:spPr>
      </p:cxnSp>
      <p:cxnSp>
        <p:nvCxnSpPr>
          <p:cNvPr id="22" name="Connettore 4 27">
            <a:extLst>
              <a:ext uri="{FF2B5EF4-FFF2-40B4-BE49-F238E27FC236}">
                <a16:creationId xmlns:a16="http://schemas.microsoft.com/office/drawing/2014/main" id="{247833C5-8AAC-C54F-BCFC-9A34D3D3B52A}"/>
              </a:ext>
            </a:extLst>
          </p:cNvPr>
          <p:cNvCxnSpPr>
            <a:cxnSpLocks noChangeShapeType="1"/>
            <a:stCxn id="10" idx="1"/>
            <a:endCxn id="11" idx="3"/>
          </p:cNvCxnSpPr>
          <p:nvPr/>
        </p:nvCxnSpPr>
        <p:spPr bwMode="auto">
          <a:xfrm rot="10800000" flipV="1">
            <a:off x="3886200" y="4173538"/>
            <a:ext cx="838200" cy="712787"/>
          </a:xfrm>
          <a:prstGeom prst="bentConnector3">
            <a:avLst>
              <a:gd name="adj1" fmla="val 50000"/>
            </a:avLst>
          </a:prstGeom>
          <a:noFill/>
          <a:ln w="38100">
            <a:solidFill>
              <a:srgbClr val="0033CC"/>
            </a:solidFill>
            <a:round/>
            <a:headEnd/>
            <a:tailEnd type="arrow" w="med" len="med"/>
          </a:ln>
          <a:extLst>
            <a:ext uri="{909E8E84-426E-40DD-AFC4-6F175D3DCCD1}">
              <a14:hiddenFill xmlns:a14="http://schemas.microsoft.com/office/drawing/2010/main">
                <a:noFill/>
              </a14:hiddenFill>
            </a:ext>
          </a:extLst>
        </p:spPr>
      </p:cxnSp>
      <p:cxnSp>
        <p:nvCxnSpPr>
          <p:cNvPr id="23" name="Connettore 4 30">
            <a:extLst>
              <a:ext uri="{FF2B5EF4-FFF2-40B4-BE49-F238E27FC236}">
                <a16:creationId xmlns:a16="http://schemas.microsoft.com/office/drawing/2014/main" id="{4E343A07-DEAE-4F42-B713-183650395DFC}"/>
              </a:ext>
            </a:extLst>
          </p:cNvPr>
          <p:cNvCxnSpPr>
            <a:cxnSpLocks noChangeShapeType="1"/>
            <a:stCxn id="11" idx="1"/>
            <a:endCxn id="12" idx="1"/>
          </p:cNvCxnSpPr>
          <p:nvPr/>
        </p:nvCxnSpPr>
        <p:spPr bwMode="auto">
          <a:xfrm rot="10800000" flipV="1">
            <a:off x="381000" y="4886325"/>
            <a:ext cx="1588" cy="361950"/>
          </a:xfrm>
          <a:prstGeom prst="bentConnector3">
            <a:avLst>
              <a:gd name="adj1" fmla="val 14395468"/>
            </a:avLst>
          </a:prstGeom>
          <a:noFill/>
          <a:ln w="38100">
            <a:solidFill>
              <a:srgbClr val="0033CC"/>
            </a:solidFill>
            <a:round/>
            <a:headEnd/>
            <a:tailEnd type="arrow" w="med" len="med"/>
          </a:ln>
          <a:extLst>
            <a:ext uri="{909E8E84-426E-40DD-AFC4-6F175D3DCCD1}">
              <a14:hiddenFill xmlns:a14="http://schemas.microsoft.com/office/drawing/2010/main">
                <a:noFill/>
              </a14:hiddenFill>
            </a:ext>
          </a:extLst>
        </p:spPr>
      </p:cxnSp>
      <p:cxnSp>
        <p:nvCxnSpPr>
          <p:cNvPr id="24" name="Connettore 4 33">
            <a:extLst>
              <a:ext uri="{FF2B5EF4-FFF2-40B4-BE49-F238E27FC236}">
                <a16:creationId xmlns:a16="http://schemas.microsoft.com/office/drawing/2014/main" id="{82DD75A0-0845-6449-9D38-87A2D9156A31}"/>
              </a:ext>
            </a:extLst>
          </p:cNvPr>
          <p:cNvCxnSpPr>
            <a:cxnSpLocks noChangeShapeType="1"/>
          </p:cNvCxnSpPr>
          <p:nvPr/>
        </p:nvCxnSpPr>
        <p:spPr bwMode="auto">
          <a:xfrm rot="10800000" flipV="1">
            <a:off x="381000" y="5334000"/>
            <a:ext cx="1588" cy="361950"/>
          </a:xfrm>
          <a:prstGeom prst="bentConnector3">
            <a:avLst>
              <a:gd name="adj1" fmla="val 14395468"/>
            </a:avLst>
          </a:prstGeom>
          <a:noFill/>
          <a:ln w="38100">
            <a:solidFill>
              <a:srgbClr val="0033CC"/>
            </a:solidFill>
            <a:round/>
            <a:headEnd/>
            <a:tailEnd type="arrow" w="med" len="med"/>
          </a:ln>
          <a:extLst>
            <a:ext uri="{909E8E84-426E-40DD-AFC4-6F175D3DCCD1}">
              <a14:hiddenFill xmlns:a14="http://schemas.microsoft.com/office/drawing/2010/main">
                <a:noFill/>
              </a14:hiddenFill>
            </a:ext>
          </a:extLst>
        </p:spPr>
      </p:cxnSp>
      <p:cxnSp>
        <p:nvCxnSpPr>
          <p:cNvPr id="25" name="Connettore 4 34">
            <a:extLst>
              <a:ext uri="{FF2B5EF4-FFF2-40B4-BE49-F238E27FC236}">
                <a16:creationId xmlns:a16="http://schemas.microsoft.com/office/drawing/2014/main" id="{B0A71637-75A2-BD4A-81BD-15B0751D6D74}"/>
              </a:ext>
            </a:extLst>
          </p:cNvPr>
          <p:cNvCxnSpPr>
            <a:cxnSpLocks noChangeShapeType="1"/>
            <a:stCxn id="13" idx="3"/>
            <a:endCxn id="17" idx="1"/>
          </p:cNvCxnSpPr>
          <p:nvPr/>
        </p:nvCxnSpPr>
        <p:spPr bwMode="auto">
          <a:xfrm>
            <a:off x="3886200" y="5700713"/>
            <a:ext cx="914400" cy="485775"/>
          </a:xfrm>
          <a:prstGeom prst="bentConnector3">
            <a:avLst>
              <a:gd name="adj1" fmla="val 50000"/>
            </a:avLst>
          </a:prstGeom>
          <a:noFill/>
          <a:ln w="38100">
            <a:solidFill>
              <a:srgbClr val="0033CC"/>
            </a:solidFill>
            <a:round/>
            <a:headEnd/>
            <a:tailEnd type="arrow" w="med" len="med"/>
          </a:ln>
          <a:extLst>
            <a:ext uri="{909E8E84-426E-40DD-AFC4-6F175D3DCCD1}">
              <a14:hiddenFill xmlns:a14="http://schemas.microsoft.com/office/drawing/2010/main">
                <a:noFill/>
              </a14:hiddenFill>
            </a:ext>
          </a:extLst>
        </p:spPr>
      </p:cxnSp>
      <p:sp>
        <p:nvSpPr>
          <p:cNvPr id="26" name="Rettangolo 39">
            <a:extLst>
              <a:ext uri="{FF2B5EF4-FFF2-40B4-BE49-F238E27FC236}">
                <a16:creationId xmlns:a16="http://schemas.microsoft.com/office/drawing/2014/main" id="{9434E6C5-A237-8843-A3DB-AF306582C2D4}"/>
              </a:ext>
            </a:extLst>
          </p:cNvPr>
          <p:cNvSpPr>
            <a:spLocks noChangeArrowheads="1"/>
          </p:cNvSpPr>
          <p:nvPr/>
        </p:nvSpPr>
        <p:spPr bwMode="auto">
          <a:xfrm>
            <a:off x="304800" y="2209800"/>
            <a:ext cx="3657600" cy="4267200"/>
          </a:xfrm>
          <a:prstGeom prst="rect">
            <a:avLst/>
          </a:prstGeom>
          <a:solidFill>
            <a:srgbClr val="6699FF">
              <a:alpha val="18823"/>
            </a:srgbClr>
          </a:solidFill>
          <a:ln w="9525">
            <a:solidFill>
              <a:schemeClr val="tx1"/>
            </a:solidFill>
            <a:round/>
            <a:headEnd/>
            <a:tailEnd/>
          </a:ln>
        </p:spPr>
        <p:txBody>
          <a:bodyPr/>
          <a:lstStyle/>
          <a:p>
            <a:pPr eaLnBrk="1">
              <a:lnSpc>
                <a:spcPct val="93000"/>
              </a:lnSpc>
              <a:buClr>
                <a:srgbClr val="000000"/>
              </a:buClr>
              <a:buSzPct val="100000"/>
              <a:buFont typeface="Times New Roman" panose="02020603050405020304" pitchFamily="18" charset="0"/>
              <a:buNone/>
            </a:pPr>
            <a:endParaRPr lang="it-IT" altLang="it-IT"/>
          </a:p>
        </p:txBody>
      </p:sp>
      <p:sp>
        <p:nvSpPr>
          <p:cNvPr id="27" name="Rettangolo 40">
            <a:extLst>
              <a:ext uri="{FF2B5EF4-FFF2-40B4-BE49-F238E27FC236}">
                <a16:creationId xmlns:a16="http://schemas.microsoft.com/office/drawing/2014/main" id="{2DD60CBF-DAE8-8A4A-AF8C-DBA64213A502}"/>
              </a:ext>
            </a:extLst>
          </p:cNvPr>
          <p:cNvSpPr>
            <a:spLocks noChangeArrowheads="1"/>
          </p:cNvSpPr>
          <p:nvPr/>
        </p:nvSpPr>
        <p:spPr bwMode="auto">
          <a:xfrm>
            <a:off x="4572000" y="2209800"/>
            <a:ext cx="3962400" cy="4267200"/>
          </a:xfrm>
          <a:prstGeom prst="rect">
            <a:avLst/>
          </a:prstGeom>
          <a:solidFill>
            <a:srgbClr val="6699FF">
              <a:alpha val="18823"/>
            </a:srgbClr>
          </a:solidFill>
          <a:ln w="9525">
            <a:solidFill>
              <a:schemeClr val="tx1"/>
            </a:solidFill>
            <a:round/>
            <a:headEnd/>
            <a:tailEnd/>
          </a:ln>
        </p:spPr>
        <p:txBody>
          <a:bodyPr/>
          <a:lstStyle/>
          <a:p>
            <a:pPr eaLnBrk="1">
              <a:lnSpc>
                <a:spcPct val="93000"/>
              </a:lnSpc>
              <a:buClr>
                <a:srgbClr val="000000"/>
              </a:buClr>
              <a:buSzPct val="100000"/>
              <a:buFont typeface="Times New Roman" panose="02020603050405020304" pitchFamily="18" charset="0"/>
              <a:buNone/>
            </a:pPr>
            <a:endParaRPr lang="it-IT" altLang="it-IT"/>
          </a:p>
        </p:txBody>
      </p:sp>
    </p:spTree>
    <p:extLst>
      <p:ext uri="{BB962C8B-B14F-4D97-AF65-F5344CB8AC3E}">
        <p14:creationId xmlns:p14="http://schemas.microsoft.com/office/powerpoint/2010/main" val="2874183661"/>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1032322B-DA96-5C4E-8F58-3980C157C4DF}"/>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4" name="Segnaposto numero diapositiva 3">
            <a:extLst>
              <a:ext uri="{FF2B5EF4-FFF2-40B4-BE49-F238E27FC236}">
                <a16:creationId xmlns:a16="http://schemas.microsoft.com/office/drawing/2014/main" id="{F82065C7-2204-1A41-84D8-94A2C454FEE1}"/>
              </a:ext>
            </a:extLst>
          </p:cNvPr>
          <p:cNvSpPr>
            <a:spLocks noGrp="1"/>
          </p:cNvSpPr>
          <p:nvPr>
            <p:ph type="sldNum" sz="quarter" idx="12"/>
          </p:nvPr>
        </p:nvSpPr>
        <p:spPr>
          <a:xfrm>
            <a:off x="8623001" y="3508"/>
            <a:ext cx="520995" cy="365125"/>
          </a:xfrm>
        </p:spPr>
        <p:txBody>
          <a:bodyPr/>
          <a:lstStyle/>
          <a:p>
            <a:pPr algn="ctr"/>
            <a:fld id="{C8CFD492-CC58-3D4C-A351-AD8949465EBB}" type="slidenum">
              <a:rPr lang="it-IT" sz="1100" smtClean="0">
                <a:solidFill>
                  <a:schemeClr val="bg1"/>
                </a:solidFill>
                <a:latin typeface="Century Gothic" panose="020B0502020202020204" pitchFamily="34" charset="0"/>
              </a:rPr>
              <a:pPr algn="ctr"/>
              <a:t>205</a:t>
            </a:fld>
            <a:endParaRPr lang="it-IT" sz="1100" dirty="0">
              <a:solidFill>
                <a:schemeClr val="bg1"/>
              </a:solidFill>
              <a:latin typeface="Century Gothic" panose="020B0502020202020204" pitchFamily="34" charset="0"/>
            </a:endParaRPr>
          </a:p>
        </p:txBody>
      </p:sp>
      <p:sp>
        <p:nvSpPr>
          <p:cNvPr id="9" name="Rettangolo 8">
            <a:extLst>
              <a:ext uri="{FF2B5EF4-FFF2-40B4-BE49-F238E27FC236}">
                <a16:creationId xmlns:a16="http://schemas.microsoft.com/office/drawing/2014/main" id="{4AA3D1B8-538D-FA4D-9858-D56EED1CDC70}"/>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it-IT" b="1" cap="all" dirty="0">
              <a:solidFill>
                <a:srgbClr val="002060"/>
              </a:solidFill>
              <a:latin typeface="Century Gothic" panose="020B0502020202020204" pitchFamily="34" charset="0"/>
            </a:endParaRPr>
          </a:p>
        </p:txBody>
      </p:sp>
      <p:sp>
        <p:nvSpPr>
          <p:cNvPr id="22" name="Rectangle 6">
            <a:extLst>
              <a:ext uri="{FF2B5EF4-FFF2-40B4-BE49-F238E27FC236}">
                <a16:creationId xmlns:a16="http://schemas.microsoft.com/office/drawing/2014/main" id="{5766782E-FDAD-42CB-90AF-7AE0627E7A3E}"/>
              </a:ext>
            </a:extLst>
          </p:cNvPr>
          <p:cNvSpPr>
            <a:spLocks noChangeArrowheads="1"/>
          </p:cNvSpPr>
          <p:nvPr/>
        </p:nvSpPr>
        <p:spPr bwMode="auto">
          <a:xfrm>
            <a:off x="1058595" y="2987886"/>
            <a:ext cx="7199313" cy="779942"/>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lIns="92059" tIns="46030" rIns="92059" bIns="46030">
            <a:spAutoFit/>
          </a:bodyPr>
          <a:lstStyle>
            <a:lvl1pPr marL="342900" indent="-342900" eaLnBrk="0">
              <a:defRPr sz="2400">
                <a:solidFill>
                  <a:schemeClr val="bg1"/>
                </a:solidFill>
                <a:latin typeface="Arial" panose="020B0604020202020204" pitchFamily="34" charset="0"/>
                <a:cs typeface="Lucida Sans Unicode" panose="020B0602030504020204" pitchFamily="34" charset="0"/>
              </a:defRPr>
            </a:lvl1pPr>
            <a:lvl2pPr marL="37931725" indent="-37474525" eaLnBrk="0">
              <a:defRPr sz="2400">
                <a:solidFill>
                  <a:schemeClr val="bg1"/>
                </a:solidFill>
                <a:latin typeface="Arial" panose="020B0604020202020204" pitchFamily="34" charset="0"/>
                <a:cs typeface="Lucida Sans Unicode" panose="020B0602030504020204" pitchFamily="34" charset="0"/>
              </a:defRPr>
            </a:lvl2pPr>
            <a:lvl3pPr eaLnBrk="0">
              <a:defRPr sz="2400">
                <a:solidFill>
                  <a:schemeClr val="bg1"/>
                </a:solidFill>
                <a:latin typeface="Arial" panose="020B0604020202020204" pitchFamily="34" charset="0"/>
                <a:cs typeface="Lucida Sans Unicode" panose="020B0602030504020204" pitchFamily="34" charset="0"/>
              </a:defRPr>
            </a:lvl3pPr>
            <a:lvl4pPr eaLnBrk="0">
              <a:defRPr sz="2400">
                <a:solidFill>
                  <a:schemeClr val="bg1"/>
                </a:solidFill>
                <a:latin typeface="Arial" panose="020B0604020202020204" pitchFamily="34" charset="0"/>
                <a:cs typeface="Lucida Sans Unicode" panose="020B0602030504020204" pitchFamily="34" charset="0"/>
              </a:defRPr>
            </a:lvl4pPr>
            <a:lvl5pPr eaLnBrk="0">
              <a:defRPr sz="2400">
                <a:solidFill>
                  <a:schemeClr val="bg1"/>
                </a:solidFill>
                <a:latin typeface="Arial" panose="020B0604020202020204" pitchFamily="34" charset="0"/>
                <a:cs typeface="Lucida Sans Unicode" panose="020B0602030504020204" pitchFamily="34" charset="0"/>
              </a:defRPr>
            </a:lvl5pPr>
            <a:lvl6pPr marL="4572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6pPr>
            <a:lvl7pPr marL="9144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7pPr>
            <a:lvl8pPr marL="13716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8pPr>
            <a:lvl9pPr marL="1828800" eaLnBrk="0" fontAlgn="base" hangingPunct="0">
              <a:lnSpc>
                <a:spcPct val="93000"/>
              </a:lnSpc>
              <a:spcBef>
                <a:spcPct val="0"/>
              </a:spcBef>
              <a:spcAft>
                <a:spcPct val="0"/>
              </a:spcAft>
              <a:defRPr sz="2400">
                <a:solidFill>
                  <a:schemeClr val="bg1"/>
                </a:solidFill>
                <a:latin typeface="Arial" panose="020B0604020202020204" pitchFamily="34" charset="0"/>
                <a:cs typeface="Lucida Sans Unicode" panose="020B0602030504020204" pitchFamily="34" charset="0"/>
              </a:defRPr>
            </a:lvl9pPr>
          </a:lstStyle>
          <a:p>
            <a:pPr algn="ctr" eaLnBrk="1">
              <a:lnSpc>
                <a:spcPct val="93000"/>
              </a:lnSpc>
              <a:buClr>
                <a:srgbClr val="000000"/>
              </a:buClr>
              <a:buSzPct val="100000"/>
              <a:buFont typeface="Times New Roman" charset="0"/>
              <a:buNone/>
              <a:defRPr/>
            </a:pPr>
            <a:r>
              <a:rPr lang="it-IT" i="1" dirty="0">
                <a:solidFill>
                  <a:srgbClr val="000000"/>
                </a:solidFill>
                <a:latin typeface="Times New Roman" charset="0"/>
                <a:cs typeface="Times New Roman" charset="0"/>
              </a:rPr>
              <a:t>Illustriamo il modello attraverso un esempio </a:t>
            </a:r>
          </a:p>
          <a:p>
            <a:pPr algn="ctr" eaLnBrk="1">
              <a:lnSpc>
                <a:spcPct val="93000"/>
              </a:lnSpc>
              <a:buClr>
                <a:srgbClr val="000000"/>
              </a:buClr>
              <a:buSzPct val="100000"/>
              <a:buFont typeface="Times New Roman" charset="0"/>
              <a:buNone/>
              <a:defRPr/>
            </a:pPr>
            <a:r>
              <a:rPr lang="it-IT" i="1" dirty="0">
                <a:solidFill>
                  <a:srgbClr val="000000"/>
                </a:solidFill>
                <a:latin typeface="Times New Roman" charset="0"/>
                <a:cs typeface="Times New Roman" charset="0"/>
              </a:rPr>
              <a:t>(semplificato ai fini didattici)</a:t>
            </a:r>
            <a:endParaRPr lang="it-IT" i="1" dirty="0">
              <a:latin typeface="Times New Roman" charset="0"/>
              <a:cs typeface="Times New Roman" charset="0"/>
            </a:endParaRPr>
          </a:p>
        </p:txBody>
      </p:sp>
      <p:sp>
        <p:nvSpPr>
          <p:cNvPr id="6" name="CasellaDiTesto 21">
            <a:extLst>
              <a:ext uri="{FF2B5EF4-FFF2-40B4-BE49-F238E27FC236}">
                <a16:creationId xmlns:a16="http://schemas.microsoft.com/office/drawing/2014/main" id="{37EE5CA0-0026-8A45-A024-62A1A3D73F0C}"/>
              </a:ext>
            </a:extLst>
          </p:cNvPr>
          <p:cNvSpPr txBox="1">
            <a:spLocks noChangeArrowheads="1"/>
          </p:cNvSpPr>
          <p:nvPr/>
        </p:nvSpPr>
        <p:spPr bwMode="auto">
          <a:xfrm>
            <a:off x="1143000" y="5257800"/>
            <a:ext cx="7315200" cy="78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a:lnSpc>
                <a:spcPct val="93000"/>
              </a:lnSpc>
              <a:buClr>
                <a:srgbClr val="000000"/>
              </a:buClr>
              <a:buSzPct val="100000"/>
              <a:buFont typeface="Times New Roman" panose="02020603050405020304" pitchFamily="18" charset="0"/>
              <a:buNone/>
            </a:pPr>
            <a:r>
              <a:rPr lang="it-IT" altLang="it-IT" sz="1600" i="1">
                <a:solidFill>
                  <a:srgbClr val="000000"/>
                </a:solidFill>
                <a:latin typeface="Times New Roman" panose="02020603050405020304" pitchFamily="18" charset="0"/>
              </a:rPr>
              <a:t>Finalità: introdurre lo studente alla comprensione del modello di costruzione dei bilanci previsionali attraverso un esempio appositamente semplificato per esigenze didattiche</a:t>
            </a:r>
          </a:p>
        </p:txBody>
      </p:sp>
    </p:spTree>
    <p:extLst>
      <p:ext uri="{BB962C8B-B14F-4D97-AF65-F5344CB8AC3E}">
        <p14:creationId xmlns:p14="http://schemas.microsoft.com/office/powerpoint/2010/main" val="2074471405"/>
      </p:ext>
    </p:extLst>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LA SITUAZIONE DI PARTENZA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206</a:t>
            </a:fld>
            <a:endParaRPr lang="it-IT" sz="1100" dirty="0">
              <a:solidFill>
                <a:schemeClr val="bg1"/>
              </a:solidFill>
              <a:latin typeface="Century Gothic" panose="020B0502020202020204" pitchFamily="34" charset="0"/>
            </a:endParaRPr>
          </a:p>
        </p:txBody>
      </p:sp>
      <p:graphicFrame>
        <p:nvGraphicFramePr>
          <p:cNvPr id="6" name="Tabella 5">
            <a:extLst>
              <a:ext uri="{FF2B5EF4-FFF2-40B4-BE49-F238E27FC236}">
                <a16:creationId xmlns:a16="http://schemas.microsoft.com/office/drawing/2014/main" id="{6D348C3C-C87C-464E-9229-559EF86B32CC}"/>
              </a:ext>
            </a:extLst>
          </p:cNvPr>
          <p:cNvGraphicFramePr>
            <a:graphicFrameLocks noGrp="1"/>
          </p:cNvGraphicFramePr>
          <p:nvPr/>
        </p:nvGraphicFramePr>
        <p:xfrm>
          <a:off x="1447800" y="1066800"/>
          <a:ext cx="6705600" cy="1722438"/>
        </p:xfrm>
        <a:graphic>
          <a:graphicData uri="http://schemas.openxmlformats.org/drawingml/2006/table">
            <a:tbl>
              <a:tblPr/>
              <a:tblGrid>
                <a:gridCol w="1641475">
                  <a:extLst>
                    <a:ext uri="{9D8B030D-6E8A-4147-A177-3AD203B41FA5}">
                      <a16:colId xmlns:a16="http://schemas.microsoft.com/office/drawing/2014/main" val="427645830"/>
                    </a:ext>
                  </a:extLst>
                </a:gridCol>
                <a:gridCol w="1538288">
                  <a:extLst>
                    <a:ext uri="{9D8B030D-6E8A-4147-A177-3AD203B41FA5}">
                      <a16:colId xmlns:a16="http://schemas.microsoft.com/office/drawing/2014/main" val="1370129672"/>
                    </a:ext>
                  </a:extLst>
                </a:gridCol>
                <a:gridCol w="2039937">
                  <a:extLst>
                    <a:ext uri="{9D8B030D-6E8A-4147-A177-3AD203B41FA5}">
                      <a16:colId xmlns:a16="http://schemas.microsoft.com/office/drawing/2014/main" val="610057427"/>
                    </a:ext>
                  </a:extLst>
                </a:gridCol>
                <a:gridCol w="1485900">
                  <a:extLst>
                    <a:ext uri="{9D8B030D-6E8A-4147-A177-3AD203B41FA5}">
                      <a16:colId xmlns:a16="http://schemas.microsoft.com/office/drawing/2014/main" val="1813174810"/>
                    </a:ext>
                  </a:extLst>
                </a:gridCol>
              </a:tblGrid>
              <a:tr h="287073">
                <a:tc gridSpan="4">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8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TAB 1 - Situazione Patrimoniale al 31/12/X0</a:t>
                      </a:r>
                    </a:p>
                  </a:txBody>
                  <a:tcPr marL="12700" marR="12700" marT="12702"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354911756"/>
                  </a:ext>
                </a:extLst>
              </a:tr>
              <a:tr h="28707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Immobil.ni nette</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€ 195.000,00 </a:t>
                      </a:r>
                    </a:p>
                  </a:txBody>
                  <a:tcPr marL="12700" marR="12700" marT="12702"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Patrimonio netto</a:t>
                      </a:r>
                    </a:p>
                  </a:txBody>
                  <a:tcPr marL="12700" marR="12700" marT="12702"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€ 250.000,00 </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91696202"/>
                  </a:ext>
                </a:extLst>
              </a:tr>
              <a:tr h="28707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Scorte</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€ 100.000,00 </a:t>
                      </a:r>
                    </a:p>
                  </a:txBody>
                  <a:tcPr marL="12700" marR="12700" marT="12702"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v/fornitori</a:t>
                      </a:r>
                    </a:p>
                  </a:txBody>
                  <a:tcPr marL="12700" marR="12700" marT="12702"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€ 125.000,00 </a:t>
                      </a:r>
                    </a:p>
                  </a:txBody>
                  <a:tcPr marL="12700" marR="12700" marT="12702"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778613231"/>
                  </a:ext>
                </a:extLst>
              </a:tr>
              <a:tr h="28707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Crediti</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€ 200.000,00 </a:t>
                      </a:r>
                    </a:p>
                  </a:txBody>
                  <a:tcPr marL="12700" marR="12700" marT="12702"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v/banche</a:t>
                      </a:r>
                    </a:p>
                  </a:txBody>
                  <a:tcPr marL="12700" marR="12700" marT="12702"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€ 125.000,00 </a:t>
                      </a:r>
                    </a:p>
                  </a:txBody>
                  <a:tcPr marL="12700" marR="12700" marT="12702"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717987722"/>
                  </a:ext>
                </a:extLst>
              </a:tr>
              <a:tr h="28707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Liquidità</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 </a:t>
                      </a:r>
                    </a:p>
                  </a:txBody>
                  <a:tcPr marL="12700" marR="12700" marT="12702"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702"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702"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69461660"/>
                  </a:ext>
                </a:extLst>
              </a:tr>
              <a:tr h="28707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€ 500.000,00 </a:t>
                      </a:r>
                    </a:p>
                  </a:txBody>
                  <a:tcPr marL="12700" marR="12700" marT="12702"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702"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€ 500.000,00 </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762327336"/>
                  </a:ext>
                </a:extLst>
              </a:tr>
            </a:tbl>
          </a:graphicData>
        </a:graphic>
      </p:graphicFrame>
      <p:graphicFrame>
        <p:nvGraphicFramePr>
          <p:cNvPr id="7" name="Tabella 6">
            <a:extLst>
              <a:ext uri="{FF2B5EF4-FFF2-40B4-BE49-F238E27FC236}">
                <a16:creationId xmlns:a16="http://schemas.microsoft.com/office/drawing/2014/main" id="{EDB4494E-0F25-3147-B33C-D3C2CB845B71}"/>
              </a:ext>
            </a:extLst>
          </p:cNvPr>
          <p:cNvGraphicFramePr>
            <a:graphicFrameLocks noGrp="1"/>
          </p:cNvGraphicFramePr>
          <p:nvPr/>
        </p:nvGraphicFramePr>
        <p:xfrm>
          <a:off x="2133600" y="3429000"/>
          <a:ext cx="5278438" cy="3065769"/>
        </p:xfrm>
        <a:graphic>
          <a:graphicData uri="http://schemas.openxmlformats.org/drawingml/2006/table">
            <a:tbl>
              <a:tblPr/>
              <a:tblGrid>
                <a:gridCol w="3394075">
                  <a:extLst>
                    <a:ext uri="{9D8B030D-6E8A-4147-A177-3AD203B41FA5}">
                      <a16:colId xmlns:a16="http://schemas.microsoft.com/office/drawing/2014/main" val="2417680095"/>
                    </a:ext>
                  </a:extLst>
                </a:gridCol>
                <a:gridCol w="1884363">
                  <a:extLst>
                    <a:ext uri="{9D8B030D-6E8A-4147-A177-3AD203B41FA5}">
                      <a16:colId xmlns:a16="http://schemas.microsoft.com/office/drawing/2014/main" val="1350549134"/>
                    </a:ext>
                  </a:extLst>
                </a:gridCol>
              </a:tblGrid>
              <a:tr h="256513">
                <a:tc gridSpan="2">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TAB 2 - I dati per la costruzione del bilancio previsionale</a:t>
                      </a:r>
                    </a:p>
                  </a:txBody>
                  <a:tcPr marL="12700" marR="12700" marT="12699" marB="0" anchor="b"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1522557152"/>
                  </a:ext>
                </a:extLst>
              </a:tr>
              <a:tr h="25651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Vendite previste per l'anno X1</a:t>
                      </a:r>
                    </a:p>
                  </a:txBody>
                  <a:tcPr marL="12700" marR="12700" marT="12699"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€ 900.000,00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383634584"/>
                  </a:ext>
                </a:extLst>
              </a:tr>
              <a:tr h="25651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Acquisti previsti per l'anno X1</a:t>
                      </a:r>
                    </a:p>
                  </a:txBody>
                  <a:tcPr marL="12700" marR="12700" marT="12699"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€ 820.000,00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120776001"/>
                  </a:ext>
                </a:extLst>
              </a:tr>
              <a:tr h="25651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Variazione delle scorte (incrementativa)</a:t>
                      </a:r>
                    </a:p>
                  </a:txBody>
                  <a:tcPr marL="12700" marR="12700" marT="12699"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€ 20.000,00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327520366"/>
                  </a:ext>
                </a:extLst>
              </a:tr>
              <a:tr h="25651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Spese generali previste per l'anno X1</a:t>
                      </a:r>
                    </a:p>
                  </a:txBody>
                  <a:tcPr marL="12700" marR="12700" marT="12699"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€ 30.000,00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716078200"/>
                  </a:ext>
                </a:extLst>
              </a:tr>
              <a:tr h="25651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Ammortamenti previsti per l'anno X1</a:t>
                      </a:r>
                    </a:p>
                  </a:txBody>
                  <a:tcPr marL="12700" marR="12700" marT="12699"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€ 20.000,00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502223665"/>
                  </a:ext>
                </a:extLst>
              </a:tr>
              <a:tr h="25651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Periodo medio di incasso dei crediti (gg)</a:t>
                      </a:r>
                    </a:p>
                  </a:txBody>
                  <a:tcPr marL="12700" marR="12700" marT="12699"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60</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190765479"/>
                  </a:ext>
                </a:extLst>
              </a:tr>
              <a:tr h="50032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Periodo medio di pagamento dei fornitori</a:t>
                      </a:r>
                    </a:p>
                  </a:txBody>
                  <a:tcPr marL="12700" marR="12700" marT="12699"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30</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158979612"/>
                  </a:ext>
                </a:extLst>
              </a:tr>
              <a:tr h="25651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Tasso di interesse applicato dalla banca</a:t>
                      </a:r>
                    </a:p>
                  </a:txBody>
                  <a:tcPr marL="12700" marR="12700" marT="12699"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6%</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564486250"/>
                  </a:ext>
                </a:extLst>
              </a:tr>
              <a:tr h="25651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Aliquota d'imposta</a:t>
                      </a:r>
                    </a:p>
                  </a:txBody>
                  <a:tcPr marL="12700" marR="12700" marT="12699"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40%</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444401467"/>
                  </a:ext>
                </a:extLst>
              </a:tr>
              <a:tr h="25651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Liquidità da tenere a disposizione</a:t>
                      </a:r>
                    </a:p>
                  </a:txBody>
                  <a:tcPr marL="12700" marR="12700" marT="12699"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675004746"/>
                  </a:ext>
                </a:extLst>
              </a:tr>
            </a:tbl>
          </a:graphicData>
        </a:graphic>
      </p:graphicFrame>
    </p:spTree>
    <p:extLst>
      <p:ext uri="{BB962C8B-B14F-4D97-AF65-F5344CB8AC3E}">
        <p14:creationId xmlns:p14="http://schemas.microsoft.com/office/powerpoint/2010/main" val="1921698748"/>
      </p:ext>
    </p:extLst>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INIZIAMO LA COSTRUZIONE DEL PREVENTIVO</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207</a:t>
            </a:fld>
            <a:endParaRPr lang="it-IT" sz="1100" dirty="0">
              <a:solidFill>
                <a:schemeClr val="bg1"/>
              </a:solidFill>
              <a:latin typeface="Century Gothic" panose="020B0502020202020204" pitchFamily="34" charset="0"/>
            </a:endParaRPr>
          </a:p>
        </p:txBody>
      </p:sp>
      <p:graphicFrame>
        <p:nvGraphicFramePr>
          <p:cNvPr id="6" name="Tabella 5">
            <a:extLst>
              <a:ext uri="{FF2B5EF4-FFF2-40B4-BE49-F238E27FC236}">
                <a16:creationId xmlns:a16="http://schemas.microsoft.com/office/drawing/2014/main" id="{E26352F8-FBC5-4441-8E90-1ED9E21E49B2}"/>
              </a:ext>
            </a:extLst>
          </p:cNvPr>
          <p:cNvGraphicFramePr>
            <a:graphicFrameLocks noGrp="1"/>
          </p:cNvGraphicFramePr>
          <p:nvPr/>
        </p:nvGraphicFramePr>
        <p:xfrm>
          <a:off x="1676400" y="914400"/>
          <a:ext cx="5791200" cy="3078468"/>
        </p:xfrm>
        <a:graphic>
          <a:graphicData uri="http://schemas.openxmlformats.org/drawingml/2006/table">
            <a:tbl>
              <a:tblPr/>
              <a:tblGrid>
                <a:gridCol w="4446588">
                  <a:extLst>
                    <a:ext uri="{9D8B030D-6E8A-4147-A177-3AD203B41FA5}">
                      <a16:colId xmlns:a16="http://schemas.microsoft.com/office/drawing/2014/main" val="1885374111"/>
                    </a:ext>
                  </a:extLst>
                </a:gridCol>
                <a:gridCol w="1344612">
                  <a:extLst>
                    <a:ext uri="{9D8B030D-6E8A-4147-A177-3AD203B41FA5}">
                      <a16:colId xmlns:a16="http://schemas.microsoft.com/office/drawing/2014/main" val="3623324098"/>
                    </a:ext>
                  </a:extLst>
                </a:gridCol>
              </a:tblGrid>
              <a:tr h="256514">
                <a:tc gridSpan="2">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TAB 3 - Il Conto economico previsionale (anno X1)</a:t>
                      </a:r>
                    </a:p>
                  </a:txBody>
                  <a:tcPr marL="12700" marR="12700" marT="12699" marB="0" anchor="b"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387372757"/>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Ricavi delle vendite</a:t>
                      </a:r>
                    </a:p>
                  </a:txBody>
                  <a:tcPr marL="12700" marR="12700" marT="12699" marB="0" anchor="b" horzOverflow="overflow">
                    <a:lnL>
                      <a:noFill/>
                    </a:lnL>
                    <a:lnR>
                      <a:noFill/>
                    </a:lnR>
                    <a:lnT>
                      <a:noFill/>
                    </a:lnT>
                    <a:lnB>
                      <a:noFill/>
                    </a:lnB>
                    <a:lnTlToBr>
                      <a:noFill/>
                    </a:lnTlToBr>
                    <a:lnBlToTr>
                      <a:noFill/>
                    </a:lnBlToTr>
                    <a:noFill/>
                  </a:tcPr>
                </a:tc>
                <a:tc>
                  <a:txBody>
                    <a:bodyPr/>
                    <a:lstStyle>
                      <a:lvl1pPr marL="358775" indent="-4572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58775" marR="0" lvl="0" indent="-45720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€ 900.000,00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948820054"/>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Acquisti</a:t>
                      </a:r>
                    </a:p>
                  </a:txBody>
                  <a:tcPr marL="12700" marR="12700" marT="12699" marB="0" anchor="b" horzOverflow="overflow">
                    <a:lnL>
                      <a:noFill/>
                    </a:lnL>
                    <a:lnR>
                      <a:noFill/>
                    </a:lnR>
                    <a:lnT>
                      <a:noFill/>
                    </a:lnT>
                    <a:lnB>
                      <a:noFill/>
                    </a:lnB>
                    <a:lnTlToBr>
                      <a:noFill/>
                    </a:lnTlToBr>
                    <a:lnBlToTr>
                      <a:noFill/>
                    </a:lnBlToTr>
                    <a:noFill/>
                  </a:tcPr>
                </a:tc>
                <a:tc>
                  <a:txBody>
                    <a:bodyPr/>
                    <a:lstStyle>
                      <a:lvl1pPr marL="358775" indent="-4572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58775" marR="0" lvl="0" indent="-45720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-820.000,00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489581222"/>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Variazione scorte in magazzino</a:t>
                      </a:r>
                    </a:p>
                  </a:txBody>
                  <a:tcPr marL="12700" marR="12700" marT="1269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marL="358775" indent="-4572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58775" marR="0" lvl="0" indent="-45720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€ 20.000,00 </a:t>
                      </a:r>
                    </a:p>
                  </a:txBody>
                  <a:tcPr marL="12700" marR="12700" marT="1269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103119284"/>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Margine operativo lordo</a:t>
                      </a:r>
                    </a:p>
                  </a:txBody>
                  <a:tcPr marL="12700" marR="12700" marT="12699"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marL="98425" indent="-196850" defTabSz="457200" eaLnBrk="0">
                        <a:spcAft>
                          <a:spcPts val="1425"/>
                        </a:spcAft>
                        <a:buFont typeface="Wingdings" pitchFamily="2" charset="2"/>
                        <a:tabLst>
                          <a:tab pos="1524000" algn="l"/>
                        </a:tabLst>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tabLst>
                          <a:tab pos="1524000" algn="l"/>
                        </a:tabLs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tabLst>
                          <a:tab pos="1524000" algn="l"/>
                        </a:tabLs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tabLst>
                          <a:tab pos="1524000" algn="l"/>
                        </a:tabLs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tabLst>
                          <a:tab pos="1524000" algn="l"/>
                        </a:tabLs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1524000" algn="l"/>
                        </a:tabLs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1524000" algn="l"/>
                        </a:tabLs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1524000" algn="l"/>
                        </a:tabLs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tabLst>
                          <a:tab pos="1524000" algn="l"/>
                        </a:tabLs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98425" marR="0" lvl="0" indent="-196850" algn="r" defTabSz="457200" rtl="0" eaLnBrk="1" fontAlgn="b" latinLnBrk="0" hangingPunct="1">
                        <a:lnSpc>
                          <a:spcPct val="100000"/>
                        </a:lnSpc>
                        <a:spcBef>
                          <a:spcPct val="0"/>
                        </a:spcBef>
                        <a:spcAft>
                          <a:spcPct val="0"/>
                        </a:spcAft>
                        <a:buClrTx/>
                        <a:buSzTx/>
                        <a:buFontTx/>
                        <a:buNone/>
                        <a:tabLst>
                          <a:tab pos="1524000" algn="l"/>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€ 100.000,00 </a:t>
                      </a:r>
                    </a:p>
                  </a:txBody>
                  <a:tcPr marL="12700" marR="12700" marT="12699"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734068646"/>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Ammortamenti</a:t>
                      </a:r>
                    </a:p>
                  </a:txBody>
                  <a:tcPr marL="12700" marR="12700" marT="12699" marB="0" anchor="b" horzOverflow="overflow">
                    <a:lnL>
                      <a:noFill/>
                    </a:lnL>
                    <a:lnR>
                      <a:noFill/>
                    </a:lnR>
                    <a:lnT>
                      <a:noFill/>
                    </a:lnT>
                    <a:lnB>
                      <a:noFill/>
                    </a:lnB>
                    <a:lnTlToBr>
                      <a:noFill/>
                    </a:lnTlToBr>
                    <a:lnBlToTr>
                      <a:noFill/>
                    </a:lnBlToTr>
                    <a:noFill/>
                  </a:tcPr>
                </a:tc>
                <a:tc>
                  <a:txBody>
                    <a:bodyPr/>
                    <a:lstStyle>
                      <a:lvl1pPr marL="358775" indent="-4572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58775" marR="0" lvl="0" indent="-45720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-20.000,00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936391450"/>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Spese generali (operative)</a:t>
                      </a:r>
                    </a:p>
                  </a:txBody>
                  <a:tcPr marL="12700" marR="12700" marT="1269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marL="358775" indent="-4572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58775" marR="0" lvl="0" indent="-45720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-30.000,00 </a:t>
                      </a:r>
                    </a:p>
                  </a:txBody>
                  <a:tcPr marL="12700" marR="12700" marT="12699"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66753893"/>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Risultato operativo aziendale (EBIT)</a:t>
                      </a:r>
                    </a:p>
                  </a:txBody>
                  <a:tcPr marL="12700" marR="12700" marT="12699"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marL="358775" indent="-4572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58775" marR="0" lvl="0" indent="-45720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€ 50.000,00 </a:t>
                      </a:r>
                    </a:p>
                  </a:txBody>
                  <a:tcPr marL="12700" marR="12700" marT="12699"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914434436"/>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Oneri finanziari</a:t>
                      </a:r>
                    </a:p>
                  </a:txBody>
                  <a:tcPr marL="12700" marR="12700" marT="12699" marB="0" anchor="b" horzOverflow="overflow">
                    <a:lnL>
                      <a:noFill/>
                    </a:lnL>
                    <a:lnR>
                      <a:noFill/>
                    </a:lnR>
                    <a:lnT>
                      <a:noFill/>
                    </a:lnT>
                    <a:lnB>
                      <a:noFill/>
                    </a:lnB>
                    <a:lnTlToBr>
                      <a:noFill/>
                    </a:lnTlToBr>
                    <a:lnBlToTr>
                      <a:noFill/>
                    </a:lnBlToTr>
                    <a:noFill/>
                  </a:tcPr>
                </a:tc>
                <a:tc>
                  <a:txBody>
                    <a:bodyPr/>
                    <a:lstStyle>
                      <a:lvl1pPr marL="358775" indent="-4572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58775" marR="0" lvl="0" indent="-45720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478159517"/>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Risultato ante imposte (EBT)</a:t>
                      </a:r>
                    </a:p>
                  </a:txBody>
                  <a:tcPr marL="12700" marR="12700" marT="12699" marB="0" anchor="b" horzOverflow="overflow">
                    <a:lnL>
                      <a:noFill/>
                    </a:lnL>
                    <a:lnR>
                      <a:noFill/>
                    </a:lnR>
                    <a:lnT>
                      <a:noFill/>
                    </a:lnT>
                    <a:lnB>
                      <a:noFill/>
                    </a:lnB>
                    <a:lnTlToBr>
                      <a:noFill/>
                    </a:lnTlToBr>
                    <a:lnBlToTr>
                      <a:noFill/>
                    </a:lnBlToTr>
                    <a:noFill/>
                  </a:tcPr>
                </a:tc>
                <a:tc>
                  <a:txBody>
                    <a:bodyPr/>
                    <a:lstStyle>
                      <a:lvl1pPr marL="358775" indent="-4572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58775" marR="0" lvl="0" indent="-45720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007109100"/>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Imposte</a:t>
                      </a:r>
                    </a:p>
                  </a:txBody>
                  <a:tcPr marL="12700" marR="12700" marT="12699" marB="0" anchor="b" horzOverflow="overflow">
                    <a:lnL>
                      <a:noFill/>
                    </a:lnL>
                    <a:lnR>
                      <a:noFill/>
                    </a:lnR>
                    <a:lnT>
                      <a:noFill/>
                    </a:lnT>
                    <a:lnB>
                      <a:noFill/>
                    </a:lnB>
                    <a:lnTlToBr>
                      <a:noFill/>
                    </a:lnTlToBr>
                    <a:lnBlToTr>
                      <a:noFill/>
                    </a:lnBlToTr>
                    <a:noFill/>
                  </a:tcPr>
                </a:tc>
                <a:tc>
                  <a:txBody>
                    <a:bodyPr/>
                    <a:lstStyle>
                      <a:lvl1pPr marL="358775" indent="-4572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58775" marR="0" lvl="0" indent="-45720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887395468"/>
                  </a:ext>
                </a:extLst>
              </a:tr>
              <a:tr h="256514">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Reddito netto</a:t>
                      </a:r>
                    </a:p>
                  </a:txBody>
                  <a:tcPr marL="12700" marR="12700" marT="12699" marB="0" anchor="b" horzOverflow="overflow">
                    <a:lnL>
                      <a:noFill/>
                    </a:lnL>
                    <a:lnR>
                      <a:noFill/>
                    </a:lnR>
                    <a:lnT>
                      <a:noFill/>
                    </a:lnT>
                    <a:lnB>
                      <a:noFill/>
                    </a:lnB>
                    <a:lnTlToBr>
                      <a:noFill/>
                    </a:lnTlToBr>
                    <a:lnBlToTr>
                      <a:noFill/>
                    </a:lnBlToTr>
                    <a:noFill/>
                  </a:tcPr>
                </a:tc>
                <a:tc>
                  <a:txBody>
                    <a:bodyPr/>
                    <a:lstStyle>
                      <a:lvl1pPr marL="358775" indent="-457200"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358775" marR="0" lvl="0" indent="-45720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t>
                      </a:r>
                    </a:p>
                  </a:txBody>
                  <a:tcPr marL="12700" marR="12700" marT="12699"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822254199"/>
                  </a:ext>
                </a:extLst>
              </a:tr>
            </a:tbl>
          </a:graphicData>
        </a:graphic>
      </p:graphicFrame>
      <p:sp>
        <p:nvSpPr>
          <p:cNvPr id="7" name="CasellaDiTesto 9">
            <a:extLst>
              <a:ext uri="{FF2B5EF4-FFF2-40B4-BE49-F238E27FC236}">
                <a16:creationId xmlns:a16="http://schemas.microsoft.com/office/drawing/2014/main" id="{D4E048EB-5239-D547-8D2E-C5B70F44C620}"/>
              </a:ext>
            </a:extLst>
          </p:cNvPr>
          <p:cNvSpPr txBox="1">
            <a:spLocks noChangeArrowheads="1"/>
          </p:cNvSpPr>
          <p:nvPr/>
        </p:nvSpPr>
        <p:spPr bwMode="auto">
          <a:xfrm rot="10800000" flipV="1">
            <a:off x="228600" y="4349750"/>
            <a:ext cx="8534400" cy="18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La determinazione del conto economico previsionale con i dati a disposizione (ottenuti dai piani operativi/settoriali) ci consente di arrivare al reddito operativo. </a:t>
            </a:r>
          </a:p>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Non è ancora possibile determinare gli oneri finanziari da corrispondere alle banche perché non è nota l’esposizione nei confronti degli istituti bancari alla fine dell’anno, in funzione delle esigenze di copertura del fabbisogno di finanziamento.</a:t>
            </a:r>
          </a:p>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Mancando questo dato non è ancora possibile determinare le imposte che si prevede graveranno sul reddito lordo di periodo.</a:t>
            </a:r>
          </a:p>
        </p:txBody>
      </p:sp>
    </p:spTree>
    <p:extLst>
      <p:ext uri="{BB962C8B-B14F-4D97-AF65-F5344CB8AC3E}">
        <p14:creationId xmlns:p14="http://schemas.microsoft.com/office/powerpoint/2010/main" val="2279497124"/>
      </p:ext>
    </p:extLst>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SPOSTIAMOCI ALLO SP PREVISIONALE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208</a:t>
            </a:fld>
            <a:endParaRPr lang="it-IT" sz="1100" dirty="0">
              <a:solidFill>
                <a:schemeClr val="bg1"/>
              </a:solidFill>
              <a:latin typeface="Century Gothic" panose="020B0502020202020204" pitchFamily="34" charset="0"/>
            </a:endParaRPr>
          </a:p>
        </p:txBody>
      </p:sp>
      <p:sp>
        <p:nvSpPr>
          <p:cNvPr id="6" name="CasellaDiTesto 7">
            <a:extLst>
              <a:ext uri="{FF2B5EF4-FFF2-40B4-BE49-F238E27FC236}">
                <a16:creationId xmlns:a16="http://schemas.microsoft.com/office/drawing/2014/main" id="{A5472E00-42C5-B644-8394-8AE995AB081A}"/>
              </a:ext>
            </a:extLst>
          </p:cNvPr>
          <p:cNvSpPr txBox="1">
            <a:spLocks noChangeArrowheads="1"/>
          </p:cNvSpPr>
          <p:nvPr/>
        </p:nvSpPr>
        <p:spPr bwMode="auto">
          <a:xfrm rot="10800000" flipV="1">
            <a:off x="304800" y="885825"/>
            <a:ext cx="8534400" cy="66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sz="2000" dirty="0">
                <a:solidFill>
                  <a:schemeClr val="tx1"/>
                </a:solidFill>
                <a:latin typeface="Times New Roman" panose="02020603050405020304" pitchFamily="18" charset="0"/>
              </a:rPr>
              <a:t>Con gli indicatori che abbiamo esaminato sinora, siamo in grado di determinare il valore finale dei crediti e dei debiti al 31/12/X1.</a:t>
            </a:r>
          </a:p>
        </p:txBody>
      </p:sp>
      <p:sp>
        <p:nvSpPr>
          <p:cNvPr id="7" name="Rectangle 4">
            <a:extLst>
              <a:ext uri="{FF2B5EF4-FFF2-40B4-BE49-F238E27FC236}">
                <a16:creationId xmlns:a16="http://schemas.microsoft.com/office/drawing/2014/main" id="{8E386375-3A73-7E4E-A6D2-A627BB8311B0}"/>
              </a:ext>
            </a:extLst>
          </p:cNvPr>
          <p:cNvSpPr>
            <a:spLocks noChangeArrowheads="1"/>
          </p:cNvSpPr>
          <p:nvPr/>
        </p:nvSpPr>
        <p:spPr bwMode="auto">
          <a:xfrm>
            <a:off x="611188" y="1884363"/>
            <a:ext cx="2232025" cy="792162"/>
          </a:xfrm>
          <a:prstGeom prst="rect">
            <a:avLst/>
          </a:prstGeom>
          <a:gradFill rotWithShape="1">
            <a:gsLst>
              <a:gs pos="0">
                <a:schemeClr val="accent2"/>
              </a:gs>
              <a:gs pos="100000">
                <a:schemeClr val="accent2">
                  <a:gamma/>
                  <a:tint val="63529"/>
                  <a:invGamma/>
                </a:schemeClr>
              </a:gs>
            </a:gsLst>
            <a:lin ang="5400000" scaled="1"/>
          </a:gradFill>
          <a:ln w="9525">
            <a:solidFill>
              <a:schemeClr val="tx1"/>
            </a:solidFill>
            <a:miter lim="800000"/>
            <a:headEnd/>
            <a:tailEnd/>
          </a:ln>
          <a:effectLst/>
        </p:spPr>
        <p:txBody>
          <a:bodyPr wrap="none" anchor="ctr"/>
          <a:lstStyle/>
          <a:p>
            <a:pPr algn="ctr" eaLnBrk="1" hangingPunct="1">
              <a:lnSpc>
                <a:spcPct val="93000"/>
              </a:lnSpc>
              <a:buClr>
                <a:srgbClr val="000000"/>
              </a:buClr>
              <a:buSzPct val="100000"/>
              <a:buFont typeface="Arial" charset="0"/>
              <a:buNone/>
              <a:defRPr/>
            </a:pPr>
            <a:r>
              <a:rPr lang="it-IT" sz="1600">
                <a:latin typeface="Times New Roman"/>
                <a:ea typeface="Lucida Sans Unicode" charset="0"/>
                <a:cs typeface="Times New Roman"/>
              </a:rPr>
              <a:t>CREDITI v/CLIENTI</a:t>
            </a:r>
          </a:p>
        </p:txBody>
      </p:sp>
      <p:grpSp>
        <p:nvGrpSpPr>
          <p:cNvPr id="8" name="Group 5">
            <a:extLst>
              <a:ext uri="{FF2B5EF4-FFF2-40B4-BE49-F238E27FC236}">
                <a16:creationId xmlns:a16="http://schemas.microsoft.com/office/drawing/2014/main" id="{69520305-2C75-EF42-914F-775FCC182884}"/>
              </a:ext>
            </a:extLst>
          </p:cNvPr>
          <p:cNvGrpSpPr>
            <a:grpSpLocks/>
          </p:cNvGrpSpPr>
          <p:nvPr/>
        </p:nvGrpSpPr>
        <p:grpSpPr bwMode="auto">
          <a:xfrm>
            <a:off x="2895600" y="1884363"/>
            <a:ext cx="5715000" cy="935037"/>
            <a:chOff x="1824" y="754"/>
            <a:chExt cx="3600" cy="589"/>
          </a:xfrm>
        </p:grpSpPr>
        <p:sp>
          <p:nvSpPr>
            <p:cNvPr id="9" name="Rectangle 6">
              <a:extLst>
                <a:ext uri="{FF2B5EF4-FFF2-40B4-BE49-F238E27FC236}">
                  <a16:creationId xmlns:a16="http://schemas.microsoft.com/office/drawing/2014/main" id="{F2E735C9-576D-0744-8A2F-4BCFD3C7A85E}"/>
                </a:ext>
              </a:extLst>
            </p:cNvPr>
            <p:cNvSpPr>
              <a:spLocks noChangeArrowheads="1"/>
            </p:cNvSpPr>
            <p:nvPr/>
          </p:nvSpPr>
          <p:spPr bwMode="auto">
            <a:xfrm>
              <a:off x="2064" y="754"/>
              <a:ext cx="1296" cy="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Times New Roman" panose="02020603050405020304" pitchFamily="18" charset="0"/>
                </a:rPr>
                <a:t>Ricavi di vendita x (1+0,22)</a:t>
              </a:r>
            </a:p>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Times New Roman" panose="02020603050405020304" pitchFamily="18" charset="0"/>
                </a:rPr>
                <a:t>365</a:t>
              </a:r>
            </a:p>
          </p:txBody>
        </p:sp>
        <p:sp>
          <p:nvSpPr>
            <p:cNvPr id="10" name="Rectangle 7">
              <a:extLst>
                <a:ext uri="{FF2B5EF4-FFF2-40B4-BE49-F238E27FC236}">
                  <a16:creationId xmlns:a16="http://schemas.microsoft.com/office/drawing/2014/main" id="{864F8DB3-456D-3247-A150-27D8EEE84F89}"/>
                </a:ext>
              </a:extLst>
            </p:cNvPr>
            <p:cNvSpPr>
              <a:spLocks noChangeArrowheads="1"/>
            </p:cNvSpPr>
            <p:nvPr/>
          </p:nvSpPr>
          <p:spPr bwMode="auto">
            <a:xfrm>
              <a:off x="3936" y="912"/>
              <a:ext cx="1488" cy="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Times New Roman" panose="02020603050405020304" pitchFamily="18" charset="0"/>
                </a:rPr>
                <a:t>giorni dilazione </a:t>
              </a:r>
            </a:p>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Times New Roman" panose="02020603050405020304" pitchFamily="18" charset="0"/>
                </a:rPr>
                <a:t>concessa ai clienti</a:t>
              </a:r>
            </a:p>
          </p:txBody>
        </p:sp>
        <p:sp>
          <p:nvSpPr>
            <p:cNvPr id="11" name="Line 8">
              <a:extLst>
                <a:ext uri="{FF2B5EF4-FFF2-40B4-BE49-F238E27FC236}">
                  <a16:creationId xmlns:a16="http://schemas.microsoft.com/office/drawing/2014/main" id="{6BD5EA24-9A2C-1C4C-94B7-BB4861EC60FA}"/>
                </a:ext>
              </a:extLst>
            </p:cNvPr>
            <p:cNvSpPr>
              <a:spLocks noChangeShapeType="1"/>
            </p:cNvSpPr>
            <p:nvPr/>
          </p:nvSpPr>
          <p:spPr bwMode="auto">
            <a:xfrm>
              <a:off x="1824" y="1071"/>
              <a:ext cx="1916" cy="0"/>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endParaRPr lang="it-IT"/>
            </a:p>
          </p:txBody>
        </p:sp>
      </p:grpSp>
      <p:sp>
        <p:nvSpPr>
          <p:cNvPr id="12" name="Rectangle 7">
            <a:extLst>
              <a:ext uri="{FF2B5EF4-FFF2-40B4-BE49-F238E27FC236}">
                <a16:creationId xmlns:a16="http://schemas.microsoft.com/office/drawing/2014/main" id="{773FCF5C-1061-B942-AC4F-4939810477C9}"/>
              </a:ext>
            </a:extLst>
          </p:cNvPr>
          <p:cNvSpPr>
            <a:spLocks noChangeArrowheads="1"/>
          </p:cNvSpPr>
          <p:nvPr/>
        </p:nvSpPr>
        <p:spPr bwMode="auto">
          <a:xfrm>
            <a:off x="5715000" y="2058988"/>
            <a:ext cx="838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Times New Roman" panose="02020603050405020304" pitchFamily="18" charset="0"/>
              </a:rPr>
              <a:t>x</a:t>
            </a:r>
          </a:p>
        </p:txBody>
      </p:sp>
      <p:grpSp>
        <p:nvGrpSpPr>
          <p:cNvPr id="13" name="Group 14">
            <a:extLst>
              <a:ext uri="{FF2B5EF4-FFF2-40B4-BE49-F238E27FC236}">
                <a16:creationId xmlns:a16="http://schemas.microsoft.com/office/drawing/2014/main" id="{C4A73DA0-B583-E144-8D37-F6179603241F}"/>
              </a:ext>
            </a:extLst>
          </p:cNvPr>
          <p:cNvGrpSpPr>
            <a:grpSpLocks/>
          </p:cNvGrpSpPr>
          <p:nvPr/>
        </p:nvGrpSpPr>
        <p:grpSpPr bwMode="auto">
          <a:xfrm>
            <a:off x="3124200" y="3276600"/>
            <a:ext cx="3514725" cy="935038"/>
            <a:chOff x="1968" y="2886"/>
            <a:chExt cx="2214" cy="589"/>
          </a:xfrm>
        </p:grpSpPr>
        <p:sp>
          <p:nvSpPr>
            <p:cNvPr id="14" name="Rectangle 15">
              <a:extLst>
                <a:ext uri="{FF2B5EF4-FFF2-40B4-BE49-F238E27FC236}">
                  <a16:creationId xmlns:a16="http://schemas.microsoft.com/office/drawing/2014/main" id="{BAB703BB-1578-DA45-A058-187D97C50F98}"/>
                </a:ext>
              </a:extLst>
            </p:cNvPr>
            <p:cNvSpPr>
              <a:spLocks noChangeArrowheads="1"/>
            </p:cNvSpPr>
            <p:nvPr/>
          </p:nvSpPr>
          <p:spPr bwMode="auto">
            <a:xfrm>
              <a:off x="2399" y="2886"/>
              <a:ext cx="817" cy="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Times New Roman" panose="02020603050405020304" pitchFamily="18" charset="0"/>
                </a:rPr>
                <a:t>Acquisti      x     (1+0,22)</a:t>
              </a:r>
            </a:p>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Times New Roman" panose="02020603050405020304" pitchFamily="18" charset="0"/>
                </a:rPr>
                <a:t>365</a:t>
              </a:r>
            </a:p>
          </p:txBody>
        </p:sp>
        <p:sp>
          <p:nvSpPr>
            <p:cNvPr id="15" name="Rectangle 16">
              <a:extLst>
                <a:ext uri="{FF2B5EF4-FFF2-40B4-BE49-F238E27FC236}">
                  <a16:creationId xmlns:a16="http://schemas.microsoft.com/office/drawing/2014/main" id="{45F4A465-9459-914C-927B-A5EE8F9F5F18}"/>
                </a:ext>
              </a:extLst>
            </p:cNvPr>
            <p:cNvSpPr>
              <a:spLocks noChangeArrowheads="1"/>
            </p:cNvSpPr>
            <p:nvPr/>
          </p:nvSpPr>
          <p:spPr bwMode="auto">
            <a:xfrm>
              <a:off x="3408" y="3022"/>
              <a:ext cx="774"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Times New Roman" panose="02020603050405020304" pitchFamily="18" charset="0"/>
                </a:rPr>
                <a:t>x</a:t>
              </a:r>
            </a:p>
          </p:txBody>
        </p:sp>
        <p:sp>
          <p:nvSpPr>
            <p:cNvPr id="16" name="Line 17">
              <a:extLst>
                <a:ext uri="{FF2B5EF4-FFF2-40B4-BE49-F238E27FC236}">
                  <a16:creationId xmlns:a16="http://schemas.microsoft.com/office/drawing/2014/main" id="{B808F4CE-6AB0-EB40-A3FC-7D0C826CFFE3}"/>
                </a:ext>
              </a:extLst>
            </p:cNvPr>
            <p:cNvSpPr>
              <a:spLocks noChangeShapeType="1"/>
            </p:cNvSpPr>
            <p:nvPr/>
          </p:nvSpPr>
          <p:spPr bwMode="auto">
            <a:xfrm>
              <a:off x="1968" y="3203"/>
              <a:ext cx="1542" cy="13"/>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endParaRPr lang="it-IT"/>
            </a:p>
          </p:txBody>
        </p:sp>
      </p:grpSp>
      <p:sp>
        <p:nvSpPr>
          <p:cNvPr id="17" name="Rectangle 18">
            <a:extLst>
              <a:ext uri="{FF2B5EF4-FFF2-40B4-BE49-F238E27FC236}">
                <a16:creationId xmlns:a16="http://schemas.microsoft.com/office/drawing/2014/main" id="{775E7544-607A-7543-BAD3-EAC2F3A42E62}"/>
              </a:ext>
            </a:extLst>
          </p:cNvPr>
          <p:cNvSpPr>
            <a:spLocks noChangeArrowheads="1"/>
          </p:cNvSpPr>
          <p:nvPr/>
        </p:nvSpPr>
        <p:spPr bwMode="auto">
          <a:xfrm>
            <a:off x="611188" y="3276600"/>
            <a:ext cx="2232025" cy="792163"/>
          </a:xfrm>
          <a:prstGeom prst="rect">
            <a:avLst/>
          </a:prstGeom>
          <a:gradFill rotWithShape="1">
            <a:gsLst>
              <a:gs pos="0">
                <a:schemeClr val="accent2"/>
              </a:gs>
              <a:gs pos="100000">
                <a:schemeClr val="accent2">
                  <a:gamma/>
                  <a:tint val="63529"/>
                  <a:invGamma/>
                </a:schemeClr>
              </a:gs>
            </a:gsLst>
            <a:lin ang="5400000" scaled="1"/>
          </a:gradFill>
          <a:ln w="9525">
            <a:solidFill>
              <a:schemeClr val="tx1"/>
            </a:solidFill>
            <a:miter lim="800000"/>
            <a:headEnd/>
            <a:tailEnd/>
          </a:ln>
          <a:effectLst/>
        </p:spPr>
        <p:txBody>
          <a:bodyPr wrap="none" anchor="ctr"/>
          <a:lstStyle/>
          <a:p>
            <a:pPr algn="ctr" eaLnBrk="1" hangingPunct="1">
              <a:lnSpc>
                <a:spcPct val="93000"/>
              </a:lnSpc>
              <a:buClr>
                <a:srgbClr val="000000"/>
              </a:buClr>
              <a:buSzPct val="100000"/>
              <a:buFont typeface="Arial" charset="0"/>
              <a:buNone/>
              <a:defRPr/>
            </a:pPr>
            <a:r>
              <a:rPr lang="it-IT" sz="1600">
                <a:latin typeface="Times New Roman"/>
                <a:ea typeface="Lucida Sans Unicode" charset="0"/>
                <a:cs typeface="Times New Roman"/>
              </a:rPr>
              <a:t>DEBITI v/FORNITORI</a:t>
            </a:r>
          </a:p>
        </p:txBody>
      </p:sp>
      <p:sp>
        <p:nvSpPr>
          <p:cNvPr id="20" name="Rettangolo 29">
            <a:extLst>
              <a:ext uri="{FF2B5EF4-FFF2-40B4-BE49-F238E27FC236}">
                <a16:creationId xmlns:a16="http://schemas.microsoft.com/office/drawing/2014/main" id="{881F45C8-8213-8E43-B273-084A456F5B87}"/>
              </a:ext>
            </a:extLst>
          </p:cNvPr>
          <p:cNvSpPr>
            <a:spLocks noChangeArrowheads="1"/>
          </p:cNvSpPr>
          <p:nvPr/>
        </p:nvSpPr>
        <p:spPr bwMode="auto">
          <a:xfrm>
            <a:off x="6172200" y="3313113"/>
            <a:ext cx="19050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a:solidFill>
                  <a:schemeClr val="accent2"/>
                </a:solidFill>
                <a:latin typeface="Times New Roman" panose="02020603050405020304" pitchFamily="18" charset="0"/>
              </a:rPr>
              <a:t>giorni dilazione concessa dai fornitori</a:t>
            </a:r>
            <a:endParaRPr lang="it-IT" altLang="it-IT">
              <a:latin typeface="Times New Roman" panose="02020603050405020304" pitchFamily="18" charset="0"/>
            </a:endParaRPr>
          </a:p>
        </p:txBody>
      </p:sp>
      <p:sp>
        <p:nvSpPr>
          <p:cNvPr id="21" name="CasellaDiTesto 22">
            <a:extLst>
              <a:ext uri="{FF2B5EF4-FFF2-40B4-BE49-F238E27FC236}">
                <a16:creationId xmlns:a16="http://schemas.microsoft.com/office/drawing/2014/main" id="{105EB48E-5B8F-4445-9F50-2B7B6876DB79}"/>
              </a:ext>
            </a:extLst>
          </p:cNvPr>
          <p:cNvSpPr txBox="1">
            <a:spLocks noChangeArrowheads="1"/>
          </p:cNvSpPr>
          <p:nvPr/>
        </p:nvSpPr>
        <p:spPr bwMode="auto">
          <a:xfrm rot="10800000" flipV="1">
            <a:off x="304800" y="4532313"/>
            <a:ext cx="85344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sz="2000">
                <a:solidFill>
                  <a:schemeClr val="tx1"/>
                </a:solidFill>
                <a:latin typeface="Times New Roman" panose="02020603050405020304" pitchFamily="18" charset="0"/>
              </a:rPr>
              <a:t>Per quanto riguarda le scorte il calcolo è più facile poiché il testo ci dice che l’impresa programma di aumentarne il livello, rispetto a quello di inizio periodo, per € 20.000,00.</a:t>
            </a:r>
          </a:p>
        </p:txBody>
      </p:sp>
      <p:sp>
        <p:nvSpPr>
          <p:cNvPr id="22" name="CasellaDiTesto 21">
            <a:extLst>
              <a:ext uri="{FF2B5EF4-FFF2-40B4-BE49-F238E27FC236}">
                <a16:creationId xmlns:a16="http://schemas.microsoft.com/office/drawing/2014/main" id="{9E5D3A1B-1777-C245-862E-7F6489FFEF41}"/>
              </a:ext>
            </a:extLst>
          </p:cNvPr>
          <p:cNvSpPr txBox="1">
            <a:spLocks noChangeArrowheads="1"/>
          </p:cNvSpPr>
          <p:nvPr/>
        </p:nvSpPr>
        <p:spPr bwMode="auto">
          <a:xfrm>
            <a:off x="5486400" y="1447800"/>
            <a:ext cx="27432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Correzione IVA (*)</a:t>
            </a:r>
          </a:p>
        </p:txBody>
      </p:sp>
      <p:sp>
        <p:nvSpPr>
          <p:cNvPr id="23" name="Freccia giù 22">
            <a:extLst>
              <a:ext uri="{FF2B5EF4-FFF2-40B4-BE49-F238E27FC236}">
                <a16:creationId xmlns:a16="http://schemas.microsoft.com/office/drawing/2014/main" id="{5AD4C78E-8BD3-B447-BAE0-C9F9C4579F74}"/>
              </a:ext>
            </a:extLst>
          </p:cNvPr>
          <p:cNvSpPr>
            <a:spLocks noChangeArrowheads="1"/>
          </p:cNvSpPr>
          <p:nvPr/>
        </p:nvSpPr>
        <p:spPr bwMode="auto">
          <a:xfrm rot="3104716">
            <a:off x="5632450" y="1722438"/>
            <a:ext cx="336550" cy="533400"/>
          </a:xfrm>
          <a:prstGeom prst="downArrow">
            <a:avLst>
              <a:gd name="adj1" fmla="val 50000"/>
              <a:gd name="adj2" fmla="val 49998"/>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lstStyle/>
          <a:p>
            <a:pPr eaLnBrk="1">
              <a:lnSpc>
                <a:spcPct val="93000"/>
              </a:lnSpc>
              <a:buClr>
                <a:srgbClr val="000000"/>
              </a:buClr>
              <a:buSzPct val="100000"/>
              <a:buFont typeface="Times New Roman" charset="0"/>
              <a:buNone/>
              <a:defRPr/>
            </a:pPr>
            <a:endParaRPr lang="it-IT">
              <a:latin typeface="Arial" charset="0"/>
              <a:ea typeface="+mn-ea"/>
            </a:endParaRPr>
          </a:p>
        </p:txBody>
      </p:sp>
      <p:sp>
        <p:nvSpPr>
          <p:cNvPr id="24" name="Freccia giù 23">
            <a:extLst>
              <a:ext uri="{FF2B5EF4-FFF2-40B4-BE49-F238E27FC236}">
                <a16:creationId xmlns:a16="http://schemas.microsoft.com/office/drawing/2014/main" id="{3EBEB631-BB5E-9641-AEFA-C93A673E51AB}"/>
              </a:ext>
            </a:extLst>
          </p:cNvPr>
          <p:cNvSpPr>
            <a:spLocks noChangeArrowheads="1"/>
          </p:cNvSpPr>
          <p:nvPr/>
        </p:nvSpPr>
        <p:spPr bwMode="auto">
          <a:xfrm rot="1596420">
            <a:off x="5692775" y="1792288"/>
            <a:ext cx="273050" cy="1663700"/>
          </a:xfrm>
          <a:prstGeom prst="downArrow">
            <a:avLst>
              <a:gd name="adj1" fmla="val 50000"/>
              <a:gd name="adj2" fmla="val 50014"/>
            </a:avLst>
          </a:prstGeom>
          <a:gradFill rotWithShape="1">
            <a:gsLst>
              <a:gs pos="0">
                <a:srgbClr val="EDEDED"/>
              </a:gs>
              <a:gs pos="64999">
                <a:srgbClr val="D0D0D0"/>
              </a:gs>
              <a:gs pos="100000">
                <a:srgbClr val="BCBCBC"/>
              </a:gs>
            </a:gsLst>
            <a:lin ang="5400000" scaled="1"/>
          </a:gradFill>
          <a:ln w="9525">
            <a:solidFill>
              <a:srgbClr val="000000"/>
            </a:solidFill>
            <a:miter lim="800000"/>
            <a:headEnd/>
            <a:tailEnd/>
          </a:ln>
          <a:effectLst>
            <a:outerShdw blurRad="40000" dist="20000" dir="5400000" rotWithShape="0">
              <a:srgbClr val="808080">
                <a:alpha val="37999"/>
              </a:srgbClr>
            </a:outerShdw>
          </a:effectLst>
        </p:spPr>
        <p:txBody>
          <a:bodyPr/>
          <a:lstStyle/>
          <a:p>
            <a:pPr eaLnBrk="1">
              <a:lnSpc>
                <a:spcPct val="93000"/>
              </a:lnSpc>
              <a:buClr>
                <a:srgbClr val="000000"/>
              </a:buClr>
              <a:buSzPct val="100000"/>
              <a:buFont typeface="Times New Roman" charset="0"/>
              <a:buNone/>
              <a:defRPr/>
            </a:pPr>
            <a:endParaRPr lang="it-IT">
              <a:latin typeface="Arial" charset="0"/>
              <a:ea typeface="+mn-ea"/>
            </a:endParaRPr>
          </a:p>
        </p:txBody>
      </p:sp>
    </p:spTree>
    <p:extLst>
      <p:ext uri="{BB962C8B-B14F-4D97-AF65-F5344CB8AC3E}">
        <p14:creationId xmlns:p14="http://schemas.microsoft.com/office/powerpoint/2010/main" val="3167496850"/>
      </p:ext>
    </p:extLst>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SEGUE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209</a:t>
            </a:fld>
            <a:endParaRPr lang="it-IT" sz="1100" dirty="0">
              <a:solidFill>
                <a:schemeClr val="bg1"/>
              </a:solidFill>
              <a:latin typeface="Century Gothic" panose="020B0502020202020204" pitchFamily="34" charset="0"/>
            </a:endParaRPr>
          </a:p>
        </p:txBody>
      </p:sp>
      <p:sp>
        <p:nvSpPr>
          <p:cNvPr id="6" name="CasellaDiTesto 7">
            <a:extLst>
              <a:ext uri="{FF2B5EF4-FFF2-40B4-BE49-F238E27FC236}">
                <a16:creationId xmlns:a16="http://schemas.microsoft.com/office/drawing/2014/main" id="{27A96D4C-8884-6546-A329-A936D2490730}"/>
              </a:ext>
            </a:extLst>
          </p:cNvPr>
          <p:cNvSpPr txBox="1">
            <a:spLocks noChangeArrowheads="1"/>
          </p:cNvSpPr>
          <p:nvPr/>
        </p:nvSpPr>
        <p:spPr bwMode="auto">
          <a:xfrm rot="10800000" flipV="1">
            <a:off x="304800" y="1028700"/>
            <a:ext cx="8534400" cy="382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sz="2000">
                <a:solidFill>
                  <a:schemeClr val="tx1"/>
                </a:solidFill>
                <a:latin typeface="Times New Roman" panose="02020603050405020304" pitchFamily="18" charset="0"/>
              </a:rPr>
              <a:t>In termini numerici avremo:</a:t>
            </a:r>
          </a:p>
        </p:txBody>
      </p:sp>
      <p:sp>
        <p:nvSpPr>
          <p:cNvPr id="7" name="Rectangle 4">
            <a:extLst>
              <a:ext uri="{FF2B5EF4-FFF2-40B4-BE49-F238E27FC236}">
                <a16:creationId xmlns:a16="http://schemas.microsoft.com/office/drawing/2014/main" id="{711EF860-3780-2745-BCCE-81EEF461A6A7}"/>
              </a:ext>
            </a:extLst>
          </p:cNvPr>
          <p:cNvSpPr>
            <a:spLocks noChangeArrowheads="1"/>
          </p:cNvSpPr>
          <p:nvPr/>
        </p:nvSpPr>
        <p:spPr bwMode="auto">
          <a:xfrm>
            <a:off x="611188" y="1884363"/>
            <a:ext cx="2232025" cy="792162"/>
          </a:xfrm>
          <a:prstGeom prst="rect">
            <a:avLst/>
          </a:prstGeom>
          <a:gradFill rotWithShape="1">
            <a:gsLst>
              <a:gs pos="0">
                <a:schemeClr val="accent2"/>
              </a:gs>
              <a:gs pos="100000">
                <a:schemeClr val="accent2">
                  <a:gamma/>
                  <a:tint val="63529"/>
                  <a:invGamma/>
                </a:schemeClr>
              </a:gs>
            </a:gsLst>
            <a:lin ang="5400000" scaled="1"/>
          </a:gradFill>
          <a:ln w="9525">
            <a:solidFill>
              <a:schemeClr val="tx1"/>
            </a:solidFill>
            <a:miter lim="800000"/>
            <a:headEnd/>
            <a:tailEnd/>
          </a:ln>
          <a:effectLst/>
        </p:spPr>
        <p:txBody>
          <a:bodyPr wrap="none" anchor="ctr"/>
          <a:lstStyle/>
          <a:p>
            <a:pPr algn="ctr" eaLnBrk="1" hangingPunct="1">
              <a:lnSpc>
                <a:spcPct val="93000"/>
              </a:lnSpc>
              <a:buClr>
                <a:srgbClr val="000000"/>
              </a:buClr>
              <a:buSzPct val="100000"/>
              <a:buFont typeface="Arial" charset="0"/>
              <a:buNone/>
              <a:defRPr/>
            </a:pPr>
            <a:r>
              <a:rPr lang="it-IT" sz="1600">
                <a:latin typeface="Book Antiqua" charset="0"/>
                <a:ea typeface="Lucida Sans Unicode" charset="0"/>
              </a:rPr>
              <a:t>CREDITI v/CLIENTI</a:t>
            </a:r>
          </a:p>
        </p:txBody>
      </p:sp>
      <p:grpSp>
        <p:nvGrpSpPr>
          <p:cNvPr id="8" name="Group 5">
            <a:extLst>
              <a:ext uri="{FF2B5EF4-FFF2-40B4-BE49-F238E27FC236}">
                <a16:creationId xmlns:a16="http://schemas.microsoft.com/office/drawing/2014/main" id="{4F965EF6-5E79-9B45-847C-65EC87AD89F2}"/>
              </a:ext>
            </a:extLst>
          </p:cNvPr>
          <p:cNvGrpSpPr>
            <a:grpSpLocks/>
          </p:cNvGrpSpPr>
          <p:nvPr/>
        </p:nvGrpSpPr>
        <p:grpSpPr bwMode="auto">
          <a:xfrm>
            <a:off x="2895600" y="1884363"/>
            <a:ext cx="4038600" cy="935037"/>
            <a:chOff x="1824" y="754"/>
            <a:chExt cx="2544" cy="589"/>
          </a:xfrm>
        </p:grpSpPr>
        <p:sp>
          <p:nvSpPr>
            <p:cNvPr id="9" name="Rectangle 6">
              <a:extLst>
                <a:ext uri="{FF2B5EF4-FFF2-40B4-BE49-F238E27FC236}">
                  <a16:creationId xmlns:a16="http://schemas.microsoft.com/office/drawing/2014/main" id="{783F70FF-A06D-A841-B04B-580A44E95F4F}"/>
                </a:ext>
              </a:extLst>
            </p:cNvPr>
            <p:cNvSpPr>
              <a:spLocks noChangeArrowheads="1"/>
            </p:cNvSpPr>
            <p:nvPr/>
          </p:nvSpPr>
          <p:spPr bwMode="auto">
            <a:xfrm>
              <a:off x="2064" y="754"/>
              <a:ext cx="1296" cy="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Book Antiqua" panose="02040602050305030304" pitchFamily="18" charset="0"/>
                </a:rPr>
                <a:t>900.000,00 x (1+0,22)</a:t>
              </a:r>
            </a:p>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Book Antiqua" panose="02040602050305030304" pitchFamily="18" charset="0"/>
                </a:rPr>
                <a:t>365</a:t>
              </a:r>
            </a:p>
          </p:txBody>
        </p:sp>
        <p:sp>
          <p:nvSpPr>
            <p:cNvPr id="10" name="Rectangle 7">
              <a:extLst>
                <a:ext uri="{FF2B5EF4-FFF2-40B4-BE49-F238E27FC236}">
                  <a16:creationId xmlns:a16="http://schemas.microsoft.com/office/drawing/2014/main" id="{6B8F2330-1E9A-C749-93CF-29B06115BCD1}"/>
                </a:ext>
              </a:extLst>
            </p:cNvPr>
            <p:cNvSpPr>
              <a:spLocks noChangeArrowheads="1"/>
            </p:cNvSpPr>
            <p:nvPr/>
          </p:nvSpPr>
          <p:spPr bwMode="auto">
            <a:xfrm>
              <a:off x="3936" y="912"/>
              <a:ext cx="432" cy="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Book Antiqua" panose="02040602050305030304" pitchFamily="18" charset="0"/>
                </a:rPr>
                <a:t>60</a:t>
              </a:r>
            </a:p>
          </p:txBody>
        </p:sp>
        <p:sp>
          <p:nvSpPr>
            <p:cNvPr id="11" name="Line 8">
              <a:extLst>
                <a:ext uri="{FF2B5EF4-FFF2-40B4-BE49-F238E27FC236}">
                  <a16:creationId xmlns:a16="http://schemas.microsoft.com/office/drawing/2014/main" id="{FCFCCDB1-F8AA-1542-B5C1-846AD662428F}"/>
                </a:ext>
              </a:extLst>
            </p:cNvPr>
            <p:cNvSpPr>
              <a:spLocks noChangeShapeType="1"/>
            </p:cNvSpPr>
            <p:nvPr/>
          </p:nvSpPr>
          <p:spPr bwMode="auto">
            <a:xfrm>
              <a:off x="1824" y="1071"/>
              <a:ext cx="1916" cy="0"/>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endParaRPr lang="it-IT"/>
            </a:p>
          </p:txBody>
        </p:sp>
      </p:grpSp>
      <p:sp>
        <p:nvSpPr>
          <p:cNvPr id="12" name="Rectangle 7">
            <a:extLst>
              <a:ext uri="{FF2B5EF4-FFF2-40B4-BE49-F238E27FC236}">
                <a16:creationId xmlns:a16="http://schemas.microsoft.com/office/drawing/2014/main" id="{441751A7-3394-B34D-8C1A-3E093EA01F25}"/>
              </a:ext>
            </a:extLst>
          </p:cNvPr>
          <p:cNvSpPr>
            <a:spLocks noChangeArrowheads="1"/>
          </p:cNvSpPr>
          <p:nvPr/>
        </p:nvSpPr>
        <p:spPr bwMode="auto">
          <a:xfrm>
            <a:off x="5715000" y="2058988"/>
            <a:ext cx="8382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Book Antiqua" panose="02040602050305030304" pitchFamily="18" charset="0"/>
              </a:rPr>
              <a:t>x</a:t>
            </a:r>
          </a:p>
        </p:txBody>
      </p:sp>
      <p:grpSp>
        <p:nvGrpSpPr>
          <p:cNvPr id="13" name="Group 14">
            <a:extLst>
              <a:ext uri="{FF2B5EF4-FFF2-40B4-BE49-F238E27FC236}">
                <a16:creationId xmlns:a16="http://schemas.microsoft.com/office/drawing/2014/main" id="{55C32091-F713-8D48-8A19-7D66FD34B4EB}"/>
              </a:ext>
            </a:extLst>
          </p:cNvPr>
          <p:cNvGrpSpPr>
            <a:grpSpLocks/>
          </p:cNvGrpSpPr>
          <p:nvPr/>
        </p:nvGrpSpPr>
        <p:grpSpPr bwMode="auto">
          <a:xfrm>
            <a:off x="3124200" y="3276600"/>
            <a:ext cx="3514725" cy="935038"/>
            <a:chOff x="1968" y="2886"/>
            <a:chExt cx="2214" cy="589"/>
          </a:xfrm>
        </p:grpSpPr>
        <p:sp>
          <p:nvSpPr>
            <p:cNvPr id="14" name="Rectangle 15">
              <a:extLst>
                <a:ext uri="{FF2B5EF4-FFF2-40B4-BE49-F238E27FC236}">
                  <a16:creationId xmlns:a16="http://schemas.microsoft.com/office/drawing/2014/main" id="{6F08B38B-6778-4E47-80A7-03A8EB186283}"/>
                </a:ext>
              </a:extLst>
            </p:cNvPr>
            <p:cNvSpPr>
              <a:spLocks noChangeArrowheads="1"/>
            </p:cNvSpPr>
            <p:nvPr/>
          </p:nvSpPr>
          <p:spPr bwMode="auto">
            <a:xfrm>
              <a:off x="2399" y="2886"/>
              <a:ext cx="817" cy="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Book Antiqua" panose="02040602050305030304" pitchFamily="18" charset="0"/>
                </a:rPr>
                <a:t>820.000,00 x     (1+0,22)</a:t>
              </a:r>
            </a:p>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Book Antiqua" panose="02040602050305030304" pitchFamily="18" charset="0"/>
                </a:rPr>
                <a:t>365</a:t>
              </a:r>
            </a:p>
          </p:txBody>
        </p:sp>
        <p:sp>
          <p:nvSpPr>
            <p:cNvPr id="15" name="Rectangle 16">
              <a:extLst>
                <a:ext uri="{FF2B5EF4-FFF2-40B4-BE49-F238E27FC236}">
                  <a16:creationId xmlns:a16="http://schemas.microsoft.com/office/drawing/2014/main" id="{3B9EE748-B39A-C943-A3F9-57B5ADF743AC}"/>
                </a:ext>
              </a:extLst>
            </p:cNvPr>
            <p:cNvSpPr>
              <a:spLocks noChangeArrowheads="1"/>
            </p:cNvSpPr>
            <p:nvPr/>
          </p:nvSpPr>
          <p:spPr bwMode="auto">
            <a:xfrm>
              <a:off x="3408" y="3022"/>
              <a:ext cx="774" cy="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Book Antiqua" panose="02040602050305030304" pitchFamily="18" charset="0"/>
                </a:rPr>
                <a:t>x</a:t>
              </a:r>
            </a:p>
          </p:txBody>
        </p:sp>
        <p:sp>
          <p:nvSpPr>
            <p:cNvPr id="16" name="Line 17">
              <a:extLst>
                <a:ext uri="{FF2B5EF4-FFF2-40B4-BE49-F238E27FC236}">
                  <a16:creationId xmlns:a16="http://schemas.microsoft.com/office/drawing/2014/main" id="{6F7F55C7-070C-5947-8267-E77FE68351F4}"/>
                </a:ext>
              </a:extLst>
            </p:cNvPr>
            <p:cNvSpPr>
              <a:spLocks noChangeShapeType="1"/>
            </p:cNvSpPr>
            <p:nvPr/>
          </p:nvSpPr>
          <p:spPr bwMode="auto">
            <a:xfrm>
              <a:off x="1968" y="3203"/>
              <a:ext cx="1542" cy="13"/>
            </a:xfrm>
            <a:prstGeom prst="line">
              <a:avLst/>
            </a:prstGeom>
            <a:noFill/>
            <a:ln w="9525">
              <a:solidFill>
                <a:schemeClr val="accent2"/>
              </a:solidFill>
              <a:round/>
              <a:headEnd/>
              <a:tailEnd/>
            </a:ln>
            <a:extLst>
              <a:ext uri="{909E8E84-426E-40DD-AFC4-6F175D3DCCD1}">
                <a14:hiddenFill xmlns:a14="http://schemas.microsoft.com/office/drawing/2010/main">
                  <a:noFill/>
                </a14:hiddenFill>
              </a:ext>
            </a:extLst>
          </p:spPr>
          <p:txBody>
            <a:bodyPr/>
            <a:lstStyle/>
            <a:p>
              <a:endParaRPr lang="it-IT"/>
            </a:p>
          </p:txBody>
        </p:sp>
      </p:grpSp>
      <p:sp>
        <p:nvSpPr>
          <p:cNvPr id="17" name="Rectangle 18">
            <a:extLst>
              <a:ext uri="{FF2B5EF4-FFF2-40B4-BE49-F238E27FC236}">
                <a16:creationId xmlns:a16="http://schemas.microsoft.com/office/drawing/2014/main" id="{0720EB26-F41D-6F44-B5A0-18152359C2F7}"/>
              </a:ext>
            </a:extLst>
          </p:cNvPr>
          <p:cNvSpPr>
            <a:spLocks noChangeArrowheads="1"/>
          </p:cNvSpPr>
          <p:nvPr/>
        </p:nvSpPr>
        <p:spPr bwMode="auto">
          <a:xfrm>
            <a:off x="611188" y="3276600"/>
            <a:ext cx="2232025" cy="792163"/>
          </a:xfrm>
          <a:prstGeom prst="rect">
            <a:avLst/>
          </a:prstGeom>
          <a:gradFill rotWithShape="1">
            <a:gsLst>
              <a:gs pos="0">
                <a:schemeClr val="accent2"/>
              </a:gs>
              <a:gs pos="100000">
                <a:schemeClr val="accent2">
                  <a:gamma/>
                  <a:tint val="63529"/>
                  <a:invGamma/>
                </a:schemeClr>
              </a:gs>
            </a:gsLst>
            <a:lin ang="5400000" scaled="1"/>
          </a:gradFill>
          <a:ln w="9525">
            <a:solidFill>
              <a:schemeClr val="tx1"/>
            </a:solidFill>
            <a:miter lim="800000"/>
            <a:headEnd/>
            <a:tailEnd/>
          </a:ln>
          <a:effectLst/>
        </p:spPr>
        <p:txBody>
          <a:bodyPr wrap="none" anchor="ctr"/>
          <a:lstStyle/>
          <a:p>
            <a:pPr algn="ctr" eaLnBrk="1" hangingPunct="1">
              <a:lnSpc>
                <a:spcPct val="93000"/>
              </a:lnSpc>
              <a:buClr>
                <a:srgbClr val="000000"/>
              </a:buClr>
              <a:buSzPct val="100000"/>
              <a:buFont typeface="Arial" charset="0"/>
              <a:buNone/>
              <a:defRPr/>
            </a:pPr>
            <a:r>
              <a:rPr lang="it-IT" sz="1600">
                <a:latin typeface="Book Antiqua" charset="0"/>
                <a:ea typeface="Lucida Sans Unicode" charset="0"/>
              </a:rPr>
              <a:t>DEBITI v/FORNITORI</a:t>
            </a:r>
          </a:p>
        </p:txBody>
      </p:sp>
      <p:sp>
        <p:nvSpPr>
          <p:cNvPr id="20" name="Rettangolo 29">
            <a:extLst>
              <a:ext uri="{FF2B5EF4-FFF2-40B4-BE49-F238E27FC236}">
                <a16:creationId xmlns:a16="http://schemas.microsoft.com/office/drawing/2014/main" id="{30A0BA44-3DDC-934D-B78E-75E870A9AA51}"/>
              </a:ext>
            </a:extLst>
          </p:cNvPr>
          <p:cNvSpPr>
            <a:spLocks noChangeArrowheads="1"/>
          </p:cNvSpPr>
          <p:nvPr/>
        </p:nvSpPr>
        <p:spPr bwMode="auto">
          <a:xfrm>
            <a:off x="6172200" y="3533775"/>
            <a:ext cx="19050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a:solidFill>
                  <a:schemeClr val="accent2"/>
                </a:solidFill>
                <a:latin typeface="Book Antiqua" panose="02040602050305030304" pitchFamily="18" charset="0"/>
              </a:rPr>
              <a:t>30 = € 82.224,66</a:t>
            </a:r>
            <a:endParaRPr lang="it-IT" altLang="it-IT"/>
          </a:p>
        </p:txBody>
      </p:sp>
      <p:sp>
        <p:nvSpPr>
          <p:cNvPr id="21" name="CasellaDiTesto 22">
            <a:extLst>
              <a:ext uri="{FF2B5EF4-FFF2-40B4-BE49-F238E27FC236}">
                <a16:creationId xmlns:a16="http://schemas.microsoft.com/office/drawing/2014/main" id="{4FDE8F40-C399-7E4D-B990-1CDC7B3C670B}"/>
              </a:ext>
            </a:extLst>
          </p:cNvPr>
          <p:cNvSpPr txBox="1">
            <a:spLocks noChangeArrowheads="1"/>
          </p:cNvSpPr>
          <p:nvPr/>
        </p:nvSpPr>
        <p:spPr bwMode="auto">
          <a:xfrm rot="10800000" flipV="1">
            <a:off x="381000" y="4524375"/>
            <a:ext cx="85344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a:solidFill>
                  <a:srgbClr val="0033CC"/>
                </a:solidFill>
                <a:latin typeface="Times New Roman" panose="02020603050405020304" pitchFamily="18" charset="0"/>
              </a:rPr>
              <a:t>Scorte al 31/12 = Valore al 1/1 + € 20.000 = € 100.000,00 + € 20.000,00 = € 120.000,00</a:t>
            </a:r>
          </a:p>
        </p:txBody>
      </p:sp>
      <p:sp>
        <p:nvSpPr>
          <p:cNvPr id="22" name="Rectangle 7">
            <a:extLst>
              <a:ext uri="{FF2B5EF4-FFF2-40B4-BE49-F238E27FC236}">
                <a16:creationId xmlns:a16="http://schemas.microsoft.com/office/drawing/2014/main" id="{179D4EB5-80DB-CF46-B3E0-89EEA404EC51}"/>
              </a:ext>
            </a:extLst>
          </p:cNvPr>
          <p:cNvSpPr>
            <a:spLocks noChangeArrowheads="1"/>
          </p:cNvSpPr>
          <p:nvPr/>
        </p:nvSpPr>
        <p:spPr bwMode="auto">
          <a:xfrm>
            <a:off x="6858000" y="2057400"/>
            <a:ext cx="1295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p>
            <a:pPr algn="ctr" eaLnBrk="1" hangingPunct="1">
              <a:lnSpc>
                <a:spcPct val="113000"/>
              </a:lnSpc>
              <a:buClr>
                <a:srgbClr val="000000"/>
              </a:buClr>
              <a:buSzPct val="100000"/>
              <a:buFont typeface="Arial" panose="020B0604020202020204" pitchFamily="34" charset="0"/>
              <a:buNone/>
            </a:pPr>
            <a:r>
              <a:rPr lang="it-IT" altLang="it-IT">
                <a:solidFill>
                  <a:schemeClr val="accent2"/>
                </a:solidFill>
                <a:latin typeface="Book Antiqua" panose="02040602050305030304" pitchFamily="18" charset="0"/>
              </a:rPr>
              <a:t>=  € 180.493,15</a:t>
            </a:r>
          </a:p>
        </p:txBody>
      </p:sp>
      <p:sp>
        <p:nvSpPr>
          <p:cNvPr id="23" name="CasellaDiTesto 24">
            <a:extLst>
              <a:ext uri="{FF2B5EF4-FFF2-40B4-BE49-F238E27FC236}">
                <a16:creationId xmlns:a16="http://schemas.microsoft.com/office/drawing/2014/main" id="{A786D3B5-4BBF-8D4F-A284-FA68D710D515}"/>
              </a:ext>
            </a:extLst>
          </p:cNvPr>
          <p:cNvSpPr txBox="1">
            <a:spLocks noChangeArrowheads="1"/>
          </p:cNvSpPr>
          <p:nvPr/>
        </p:nvSpPr>
        <p:spPr bwMode="auto">
          <a:xfrm rot="10800000" flipV="1">
            <a:off x="381000" y="5303838"/>
            <a:ext cx="8153400" cy="86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a:solidFill>
                  <a:srgbClr val="0033CC"/>
                </a:solidFill>
                <a:latin typeface="Times New Roman" panose="02020603050405020304" pitchFamily="18" charset="0"/>
              </a:rPr>
              <a:t>Ricordiamo inoltre che le immobilizzazioni nette al 31/12/X1 saranno pari al valore iniziale - € 195.000 – meno i nuovi ammortamenti previsti nel periodo - € 20.000: </a:t>
            </a:r>
          </a:p>
          <a:p>
            <a:pPr algn="just" eaLnBrk="1">
              <a:lnSpc>
                <a:spcPct val="93000"/>
              </a:lnSpc>
              <a:buClr>
                <a:srgbClr val="000000"/>
              </a:buClr>
              <a:buSzPct val="100000"/>
              <a:buFont typeface="Times New Roman" panose="02020603050405020304" pitchFamily="18" charset="0"/>
              <a:buNone/>
            </a:pPr>
            <a:r>
              <a:rPr lang="it-IT" altLang="it-IT">
                <a:solidFill>
                  <a:srgbClr val="0033CC"/>
                </a:solidFill>
                <a:latin typeface="Times New Roman" panose="02020603050405020304" pitchFamily="18" charset="0"/>
              </a:rPr>
              <a:t>€ 175.000,00.</a:t>
            </a:r>
          </a:p>
        </p:txBody>
      </p:sp>
    </p:spTree>
    <p:extLst>
      <p:ext uri="{BB962C8B-B14F-4D97-AF65-F5344CB8AC3E}">
        <p14:creationId xmlns:p14="http://schemas.microsoft.com/office/powerpoint/2010/main" val="1432900668"/>
      </p:ext>
    </p:extLst>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SP PREVISIONALE PROVVISORIO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210</a:t>
            </a:fld>
            <a:endParaRPr lang="it-IT" sz="1100" dirty="0">
              <a:solidFill>
                <a:schemeClr val="bg1"/>
              </a:solidFill>
              <a:latin typeface="Century Gothic" panose="020B0502020202020204" pitchFamily="34" charset="0"/>
            </a:endParaRPr>
          </a:p>
        </p:txBody>
      </p:sp>
      <p:graphicFrame>
        <p:nvGraphicFramePr>
          <p:cNvPr id="6" name="Tabella 5">
            <a:extLst>
              <a:ext uri="{FF2B5EF4-FFF2-40B4-BE49-F238E27FC236}">
                <a16:creationId xmlns:a16="http://schemas.microsoft.com/office/drawing/2014/main" id="{2CB3B0C0-559F-814F-BAEE-7402A128E02A}"/>
              </a:ext>
            </a:extLst>
          </p:cNvPr>
          <p:cNvGraphicFramePr>
            <a:graphicFrameLocks noGrp="1"/>
          </p:cNvGraphicFramePr>
          <p:nvPr/>
        </p:nvGraphicFramePr>
        <p:xfrm>
          <a:off x="457200" y="1524000"/>
          <a:ext cx="6273800" cy="1795766"/>
        </p:xfrm>
        <a:graphic>
          <a:graphicData uri="http://schemas.openxmlformats.org/drawingml/2006/table">
            <a:tbl>
              <a:tblPr/>
              <a:tblGrid>
                <a:gridCol w="1536700">
                  <a:extLst>
                    <a:ext uri="{9D8B030D-6E8A-4147-A177-3AD203B41FA5}">
                      <a16:colId xmlns:a16="http://schemas.microsoft.com/office/drawing/2014/main" val="2080849070"/>
                    </a:ext>
                  </a:extLst>
                </a:gridCol>
                <a:gridCol w="1438275">
                  <a:extLst>
                    <a:ext uri="{9D8B030D-6E8A-4147-A177-3AD203B41FA5}">
                      <a16:colId xmlns:a16="http://schemas.microsoft.com/office/drawing/2014/main" val="2468202824"/>
                    </a:ext>
                  </a:extLst>
                </a:gridCol>
                <a:gridCol w="1908175">
                  <a:extLst>
                    <a:ext uri="{9D8B030D-6E8A-4147-A177-3AD203B41FA5}">
                      <a16:colId xmlns:a16="http://schemas.microsoft.com/office/drawing/2014/main" val="2649580579"/>
                    </a:ext>
                  </a:extLst>
                </a:gridCol>
                <a:gridCol w="1390650">
                  <a:extLst>
                    <a:ext uri="{9D8B030D-6E8A-4147-A177-3AD203B41FA5}">
                      <a16:colId xmlns:a16="http://schemas.microsoft.com/office/drawing/2014/main" val="4151440029"/>
                    </a:ext>
                  </a:extLst>
                </a:gridCol>
              </a:tblGrid>
              <a:tr h="256495">
                <a:tc gridSpan="4">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rPr>
                        <a:t>TAB 4 - SP previsionale al 31/12/X1</a:t>
                      </a:r>
                    </a:p>
                  </a:txBody>
                  <a:tcPr marL="12700" marR="12700" marT="12698"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3977361862"/>
                  </a:ext>
                </a:extLst>
              </a:tr>
              <a:tr h="256495">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Immobil.ni nette</a:t>
                      </a:r>
                    </a:p>
                  </a:txBody>
                  <a:tcPr marL="12700" marR="12700" marT="12698"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€ 175.000,00 </a:t>
                      </a:r>
                    </a:p>
                  </a:txBody>
                  <a:tcPr marL="12700" marR="12700" marT="12698"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Patrimonio netto (1/1)</a:t>
                      </a:r>
                    </a:p>
                  </a:txBody>
                  <a:tcPr marL="12700" marR="12700" marT="12698"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€ 250.000,00 </a:t>
                      </a:r>
                    </a:p>
                  </a:txBody>
                  <a:tcPr marL="12700" marR="12700" marT="12698"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134174658"/>
                  </a:ext>
                </a:extLst>
              </a:tr>
              <a:tr h="256495">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Scorte</a:t>
                      </a:r>
                    </a:p>
                  </a:txBody>
                  <a:tcPr marL="12700" marR="12700" marT="12698"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€ 120.000,00 </a:t>
                      </a:r>
                    </a:p>
                  </a:txBody>
                  <a:tcPr marL="12700" marR="12700" marT="12698"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Risultato di periodo</a:t>
                      </a:r>
                    </a:p>
                  </a:txBody>
                  <a:tcPr marL="12700" marR="12700" marT="12698"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t>
                      </a:r>
                    </a:p>
                  </a:txBody>
                  <a:tcPr marL="12700" marR="12700" marT="12698"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876366852"/>
                  </a:ext>
                </a:extLst>
              </a:tr>
              <a:tr h="256495">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Crediti</a:t>
                      </a:r>
                    </a:p>
                  </a:txBody>
                  <a:tcPr marL="12700" marR="12700" marT="12698"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€ 180.493,15 </a:t>
                      </a:r>
                    </a:p>
                  </a:txBody>
                  <a:tcPr marL="12700" marR="12700" marT="12698"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v/fornitori</a:t>
                      </a:r>
                    </a:p>
                  </a:txBody>
                  <a:tcPr marL="12700" marR="12700" marT="12698"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€ 82.224,66 </a:t>
                      </a:r>
                    </a:p>
                  </a:txBody>
                  <a:tcPr marL="12700" marR="12700" marT="12698"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620576721"/>
                  </a:ext>
                </a:extLst>
              </a:tr>
              <a:tr h="256495">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Liquidità</a:t>
                      </a:r>
                    </a:p>
                  </a:txBody>
                  <a:tcPr marL="12700" marR="12700" marT="12698"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 </a:t>
                      </a:r>
                    </a:p>
                  </a:txBody>
                  <a:tcPr marL="12700" marR="12700" marT="12698"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v/banche</a:t>
                      </a:r>
                    </a:p>
                  </a:txBody>
                  <a:tcPr marL="12700" marR="12700" marT="12698"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t>
                      </a:r>
                    </a:p>
                  </a:txBody>
                  <a:tcPr marL="12700" marR="12700" marT="12698"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593872164"/>
                  </a:ext>
                </a:extLst>
              </a:tr>
              <a:tr h="256495">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698"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698"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698"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698"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20658627"/>
                  </a:ext>
                </a:extLst>
              </a:tr>
              <a:tr h="256495">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698"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€ 480.493,15 </a:t>
                      </a:r>
                    </a:p>
                  </a:txBody>
                  <a:tcPr marL="12700" marR="12700" marT="12698"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698"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dirty="0">
                          <a:ln>
                            <a:noFill/>
                          </a:ln>
                          <a:solidFill>
                            <a:schemeClr val="tx1"/>
                          </a:solidFill>
                          <a:effectLst/>
                          <a:latin typeface="Times New Roman" panose="02020603050405020304" pitchFamily="18" charset="0"/>
                          <a:ea typeface="ＭＳ Ｐゴシック" panose="020B0600070205080204" pitchFamily="34" charset="-128"/>
                        </a:rPr>
                        <a:t> € 480.493,15 </a:t>
                      </a:r>
                    </a:p>
                  </a:txBody>
                  <a:tcPr marL="12700" marR="12700" marT="12698"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217116433"/>
                  </a:ext>
                </a:extLst>
              </a:tr>
            </a:tbl>
          </a:graphicData>
        </a:graphic>
      </p:graphicFrame>
      <p:sp>
        <p:nvSpPr>
          <p:cNvPr id="7" name="CasellaDiTesto 8">
            <a:extLst>
              <a:ext uri="{FF2B5EF4-FFF2-40B4-BE49-F238E27FC236}">
                <a16:creationId xmlns:a16="http://schemas.microsoft.com/office/drawing/2014/main" id="{E4ACF865-192A-C942-931E-32344B3B1E1A}"/>
              </a:ext>
            </a:extLst>
          </p:cNvPr>
          <p:cNvSpPr txBox="1">
            <a:spLocks noChangeArrowheads="1"/>
          </p:cNvSpPr>
          <p:nvPr/>
        </p:nvSpPr>
        <p:spPr bwMode="auto">
          <a:xfrm rot="10800000" flipV="1">
            <a:off x="304800" y="1042988"/>
            <a:ext cx="8534400" cy="354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In sintesi avremo:</a:t>
            </a:r>
          </a:p>
        </p:txBody>
      </p:sp>
      <p:sp>
        <p:nvSpPr>
          <p:cNvPr id="8" name="CasellaDiTesto 9">
            <a:extLst>
              <a:ext uri="{FF2B5EF4-FFF2-40B4-BE49-F238E27FC236}">
                <a16:creationId xmlns:a16="http://schemas.microsoft.com/office/drawing/2014/main" id="{513AC475-037E-D34B-B320-270DBFF65E90}"/>
              </a:ext>
            </a:extLst>
          </p:cNvPr>
          <p:cNvSpPr txBox="1">
            <a:spLocks noChangeArrowheads="1"/>
          </p:cNvSpPr>
          <p:nvPr/>
        </p:nvSpPr>
        <p:spPr bwMode="auto">
          <a:xfrm>
            <a:off x="7239000" y="1960563"/>
            <a:ext cx="1752600" cy="101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sz="1600">
                <a:solidFill>
                  <a:schemeClr val="tx1"/>
                </a:solidFill>
                <a:latin typeface="Times New Roman" panose="02020603050405020304" pitchFamily="18" charset="0"/>
              </a:rPr>
              <a:t>Il totale provvisorio delle voci presenti è: </a:t>
            </a:r>
          </a:p>
          <a:p>
            <a:pPr eaLnBrk="1">
              <a:lnSpc>
                <a:spcPct val="93000"/>
              </a:lnSpc>
              <a:buClr>
                <a:srgbClr val="000000"/>
              </a:buClr>
              <a:buSzPct val="100000"/>
              <a:buFont typeface="Times New Roman" panose="02020603050405020304" pitchFamily="18" charset="0"/>
              <a:buNone/>
            </a:pPr>
            <a:r>
              <a:rPr lang="it-IT" altLang="it-IT" sz="1600">
                <a:solidFill>
                  <a:schemeClr val="tx1"/>
                </a:solidFill>
                <a:latin typeface="Times New Roman" panose="02020603050405020304" pitchFamily="18" charset="0"/>
              </a:rPr>
              <a:t>€ 332.224,66</a:t>
            </a:r>
          </a:p>
        </p:txBody>
      </p:sp>
      <p:sp>
        <p:nvSpPr>
          <p:cNvPr id="9" name="Parentesi graffa chiusa 10">
            <a:extLst>
              <a:ext uri="{FF2B5EF4-FFF2-40B4-BE49-F238E27FC236}">
                <a16:creationId xmlns:a16="http://schemas.microsoft.com/office/drawing/2014/main" id="{49A5C0ED-8DE1-D140-A152-6B41BA17002A}"/>
              </a:ext>
            </a:extLst>
          </p:cNvPr>
          <p:cNvSpPr>
            <a:spLocks/>
          </p:cNvSpPr>
          <p:nvPr/>
        </p:nvSpPr>
        <p:spPr bwMode="auto">
          <a:xfrm>
            <a:off x="6858000" y="1828800"/>
            <a:ext cx="304800" cy="1219200"/>
          </a:xfrm>
          <a:prstGeom prst="rightBrace">
            <a:avLst>
              <a:gd name="adj1" fmla="val 8333"/>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eaLnBrk="1">
              <a:lnSpc>
                <a:spcPct val="93000"/>
              </a:lnSpc>
              <a:buClr>
                <a:srgbClr val="000000"/>
              </a:buClr>
              <a:buSzPct val="100000"/>
              <a:buFont typeface="Times New Roman" panose="02020603050405020304" pitchFamily="18" charset="0"/>
              <a:buNone/>
            </a:pPr>
            <a:endParaRPr lang="it-IT" altLang="it-IT"/>
          </a:p>
        </p:txBody>
      </p:sp>
      <p:sp>
        <p:nvSpPr>
          <p:cNvPr id="10" name="CasellaDiTesto 11">
            <a:extLst>
              <a:ext uri="{FF2B5EF4-FFF2-40B4-BE49-F238E27FC236}">
                <a16:creationId xmlns:a16="http://schemas.microsoft.com/office/drawing/2014/main" id="{0120553C-BC9E-7B41-A0DC-CB3908EE79C1}"/>
              </a:ext>
            </a:extLst>
          </p:cNvPr>
          <p:cNvSpPr txBox="1">
            <a:spLocks noChangeArrowheads="1"/>
          </p:cNvSpPr>
          <p:nvPr/>
        </p:nvSpPr>
        <p:spPr bwMode="auto">
          <a:xfrm>
            <a:off x="381000" y="3962400"/>
            <a:ext cx="8153400" cy="18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Prima di procedere, notiamo che nello SP previsionale abbiamo inserito – quale valore previsto del patrimonio netto – l’importo di € 250.000,00. </a:t>
            </a:r>
          </a:p>
          <a:p>
            <a:pPr eaLnBrk="1">
              <a:lnSpc>
                <a:spcPct val="93000"/>
              </a:lnSpc>
              <a:buClr>
                <a:srgbClr val="000000"/>
              </a:buClr>
              <a:buSzPct val="100000"/>
              <a:buFont typeface="Times New Roman" panose="02020603050405020304" pitchFamily="18" charset="0"/>
              <a:buAutoNum type="arabicParenR"/>
            </a:pPr>
            <a:r>
              <a:rPr lang="it-IT" altLang="it-IT">
                <a:solidFill>
                  <a:schemeClr val="tx1"/>
                </a:solidFill>
                <a:latin typeface="Times New Roman" panose="02020603050405020304" pitchFamily="18" charset="0"/>
              </a:rPr>
              <a:t>Si tratta di una valutazione provvisoria, che andrà aggiornata più avanti con il risultato previsto di periodo;</a:t>
            </a:r>
          </a:p>
          <a:p>
            <a:pPr eaLnBrk="1">
              <a:lnSpc>
                <a:spcPct val="93000"/>
              </a:lnSpc>
              <a:buClr>
                <a:srgbClr val="000000"/>
              </a:buClr>
              <a:buSzPct val="100000"/>
              <a:buFont typeface="Times New Roman" panose="02020603050405020304" pitchFamily="18" charset="0"/>
              <a:buAutoNum type="arabicParenR"/>
            </a:pPr>
            <a:r>
              <a:rPr lang="it-IT" altLang="it-IT">
                <a:solidFill>
                  <a:schemeClr val="tx1"/>
                </a:solidFill>
                <a:latin typeface="Times New Roman" panose="02020603050405020304" pitchFamily="18" charset="0"/>
              </a:rPr>
              <a:t>L’ipotesi sottostante è quella dell’invarianza del capitale rispetto ad eventuali aumenti (nuovi apporti dei soci) e diminuzioni (rimborsi e/o distribuzione di utili/riserve). </a:t>
            </a:r>
          </a:p>
        </p:txBody>
      </p:sp>
    </p:spTree>
    <p:extLst>
      <p:ext uri="{BB962C8B-B14F-4D97-AF65-F5344CB8AC3E}">
        <p14:creationId xmlns:p14="http://schemas.microsoft.com/office/powerpoint/2010/main" val="782921414"/>
      </p:ext>
    </p:extLst>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SEGUE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211</a:t>
            </a:fld>
            <a:endParaRPr lang="it-IT" sz="1100" dirty="0">
              <a:solidFill>
                <a:schemeClr val="bg1"/>
              </a:solidFill>
              <a:latin typeface="Century Gothic" panose="020B0502020202020204" pitchFamily="34" charset="0"/>
            </a:endParaRPr>
          </a:p>
        </p:txBody>
      </p:sp>
      <p:sp>
        <p:nvSpPr>
          <p:cNvPr id="6" name="CasellaDiTesto 7">
            <a:extLst>
              <a:ext uri="{FF2B5EF4-FFF2-40B4-BE49-F238E27FC236}">
                <a16:creationId xmlns:a16="http://schemas.microsoft.com/office/drawing/2014/main" id="{0102B483-E4D6-E340-A03F-1560C21F0DCD}"/>
              </a:ext>
            </a:extLst>
          </p:cNvPr>
          <p:cNvSpPr txBox="1">
            <a:spLocks noChangeArrowheads="1"/>
          </p:cNvSpPr>
          <p:nvPr/>
        </p:nvSpPr>
        <p:spPr bwMode="auto">
          <a:xfrm>
            <a:off x="228600" y="990600"/>
            <a:ext cx="8686800" cy="18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Per andare avanti nella costruzione del bilancio previsionale, dobbiamo tenere conto che è noto il reddito operativo previsto per l’esercizio X1, pari ad € 50.000.</a:t>
            </a:r>
          </a:p>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Tale reddito è l’aggregato degli oneri finanziari, degli oneri tributari e del risultato netto di periodo.</a:t>
            </a:r>
          </a:p>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Considerando che tali componenti economici hanno in contropartita a SP rispettivamente i debiti verso le banche, i debiti tributari e il patrimonio netto (ove viene collocato il risultato di periodo), possiamo sviluppare il SP previsionale come indicato qui di seguito: </a:t>
            </a:r>
          </a:p>
        </p:txBody>
      </p:sp>
      <p:graphicFrame>
        <p:nvGraphicFramePr>
          <p:cNvPr id="7" name="Tabella 6">
            <a:extLst>
              <a:ext uri="{FF2B5EF4-FFF2-40B4-BE49-F238E27FC236}">
                <a16:creationId xmlns:a16="http://schemas.microsoft.com/office/drawing/2014/main" id="{18C05FEC-8962-334E-A3B1-68377F2E5BE2}"/>
              </a:ext>
            </a:extLst>
          </p:cNvPr>
          <p:cNvGraphicFramePr>
            <a:graphicFrameLocks noGrp="1"/>
          </p:cNvGraphicFramePr>
          <p:nvPr/>
        </p:nvGraphicFramePr>
        <p:xfrm>
          <a:off x="1262063" y="3482975"/>
          <a:ext cx="6662737" cy="2308833"/>
        </p:xfrm>
        <a:graphic>
          <a:graphicData uri="http://schemas.openxmlformats.org/drawingml/2006/table">
            <a:tbl>
              <a:tblPr/>
              <a:tblGrid>
                <a:gridCol w="1631950">
                  <a:extLst>
                    <a:ext uri="{9D8B030D-6E8A-4147-A177-3AD203B41FA5}">
                      <a16:colId xmlns:a16="http://schemas.microsoft.com/office/drawing/2014/main" val="170372477"/>
                    </a:ext>
                  </a:extLst>
                </a:gridCol>
                <a:gridCol w="1527175">
                  <a:extLst>
                    <a:ext uri="{9D8B030D-6E8A-4147-A177-3AD203B41FA5}">
                      <a16:colId xmlns:a16="http://schemas.microsoft.com/office/drawing/2014/main" val="412924594"/>
                    </a:ext>
                  </a:extLst>
                </a:gridCol>
                <a:gridCol w="2027237">
                  <a:extLst>
                    <a:ext uri="{9D8B030D-6E8A-4147-A177-3AD203B41FA5}">
                      <a16:colId xmlns:a16="http://schemas.microsoft.com/office/drawing/2014/main" val="3679306494"/>
                    </a:ext>
                  </a:extLst>
                </a:gridCol>
                <a:gridCol w="1476375">
                  <a:extLst>
                    <a:ext uri="{9D8B030D-6E8A-4147-A177-3AD203B41FA5}">
                      <a16:colId xmlns:a16="http://schemas.microsoft.com/office/drawing/2014/main" val="2431244475"/>
                    </a:ext>
                  </a:extLst>
                </a:gridCol>
              </a:tblGrid>
              <a:tr h="256469">
                <a:tc gridSpan="4">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TAB 5 - SP previsionale al 31/12/X1</a:t>
                      </a:r>
                    </a:p>
                  </a:txBody>
                  <a:tcPr marL="12700" marR="12700" marT="1269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615633836"/>
                  </a:ext>
                </a:extLst>
              </a:tr>
              <a:tr h="256469">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Immobil.ni nette</a:t>
                      </a:r>
                    </a:p>
                  </a:txBody>
                  <a:tcPr marL="12700" marR="12700" marT="1269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€ 175.000,00 </a:t>
                      </a:r>
                    </a:p>
                  </a:txBody>
                  <a:tcPr marL="12700" marR="12700" marT="1269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Patrimonio netto (1/1)</a:t>
                      </a:r>
                    </a:p>
                  </a:txBody>
                  <a:tcPr marL="12700" marR="12700" marT="1269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€ 250.000,00 </a:t>
                      </a:r>
                    </a:p>
                  </a:txBody>
                  <a:tcPr marL="12700" marR="12700" marT="1269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844715291"/>
                  </a:ext>
                </a:extLst>
              </a:tr>
              <a:tr h="256469">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Scorte</a:t>
                      </a:r>
                    </a:p>
                  </a:txBody>
                  <a:tcPr marL="12700" marR="12700" marT="12697"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€ 120.000,00 </a:t>
                      </a:r>
                    </a:p>
                  </a:txBody>
                  <a:tcPr marL="12700" marR="12700" marT="1269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Risultato di periodo</a:t>
                      </a:r>
                    </a:p>
                  </a:txBody>
                  <a:tcPr marL="12700" marR="12700" marT="1269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t>
                      </a:r>
                    </a:p>
                  </a:txBody>
                  <a:tcPr marL="12700" marR="12700" marT="12697"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362933675"/>
                  </a:ext>
                </a:extLst>
              </a:tr>
              <a:tr h="256469">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Crediti</a:t>
                      </a:r>
                    </a:p>
                  </a:txBody>
                  <a:tcPr marL="12700" marR="12700" marT="12697"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€ 180.493,15 </a:t>
                      </a:r>
                    </a:p>
                  </a:txBody>
                  <a:tcPr marL="12700" marR="12700" marT="1269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v/fornitori</a:t>
                      </a:r>
                    </a:p>
                  </a:txBody>
                  <a:tcPr marL="12700" marR="12700" marT="1269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€ 82.224,66 </a:t>
                      </a:r>
                    </a:p>
                  </a:txBody>
                  <a:tcPr marL="12700" marR="12700" marT="12697"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115306722"/>
                  </a:ext>
                </a:extLst>
              </a:tr>
              <a:tr h="256469">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Liquidità</a:t>
                      </a:r>
                    </a:p>
                  </a:txBody>
                  <a:tcPr marL="12700" marR="12700" marT="12697"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 </a:t>
                      </a:r>
                    </a:p>
                  </a:txBody>
                  <a:tcPr marL="12700" marR="12700" marT="1269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v/banche</a:t>
                      </a:r>
                    </a:p>
                  </a:txBody>
                  <a:tcPr marL="12700" marR="12700" marT="1269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697"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290762368"/>
                  </a:ext>
                </a:extLst>
              </a:tr>
              <a:tr h="256469">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697"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69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1"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Saldo prima degli OF</a:t>
                      </a:r>
                    </a:p>
                  </a:txBody>
                  <a:tcPr marL="12700" marR="12700" marT="1269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t>
                      </a:r>
                    </a:p>
                  </a:txBody>
                  <a:tcPr marL="12700" marR="12700" marT="12697"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210866755"/>
                  </a:ext>
                </a:extLst>
              </a:tr>
              <a:tr h="256469">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697"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69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1"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OF dovuti </a:t>
                      </a:r>
                    </a:p>
                  </a:txBody>
                  <a:tcPr marL="12700" marR="12700" marT="1269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t>
                      </a:r>
                    </a:p>
                  </a:txBody>
                  <a:tcPr marL="12700" marR="12700" marT="12697"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089770738"/>
                  </a:ext>
                </a:extLst>
              </a:tr>
              <a:tr h="256469">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697"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697"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tributari</a:t>
                      </a:r>
                    </a:p>
                  </a:txBody>
                  <a:tcPr marL="12700" marR="12700" marT="1269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t>
                      </a:r>
                    </a:p>
                  </a:txBody>
                  <a:tcPr marL="12700" marR="12700" marT="1269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86243795"/>
                  </a:ext>
                </a:extLst>
              </a:tr>
              <a:tr h="256469">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697"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€ 480.493,15  </a:t>
                      </a:r>
                    </a:p>
                  </a:txBody>
                  <a:tcPr marL="12700" marR="12700" marT="1269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69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€ 480.493,15 </a:t>
                      </a:r>
                    </a:p>
                  </a:txBody>
                  <a:tcPr marL="12700" marR="12700" marT="1269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4271450701"/>
                  </a:ext>
                </a:extLst>
              </a:tr>
            </a:tbl>
          </a:graphicData>
        </a:graphic>
      </p:graphicFrame>
    </p:spTree>
    <p:extLst>
      <p:ext uri="{BB962C8B-B14F-4D97-AF65-F5344CB8AC3E}">
        <p14:creationId xmlns:p14="http://schemas.microsoft.com/office/powerpoint/2010/main" val="252587636"/>
      </p:ext>
    </p:extLst>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IL FABBISOGNO FINANZIARIO NETTO DA COPRIRE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212</a:t>
            </a:fld>
            <a:endParaRPr lang="it-IT" sz="1100" dirty="0">
              <a:solidFill>
                <a:schemeClr val="bg1"/>
              </a:solidFill>
              <a:latin typeface="Century Gothic" panose="020B0502020202020204" pitchFamily="34" charset="0"/>
            </a:endParaRPr>
          </a:p>
        </p:txBody>
      </p:sp>
      <p:sp>
        <p:nvSpPr>
          <p:cNvPr id="6" name="Anello 5">
            <a:extLst>
              <a:ext uri="{FF2B5EF4-FFF2-40B4-BE49-F238E27FC236}">
                <a16:creationId xmlns:a16="http://schemas.microsoft.com/office/drawing/2014/main" id="{4ABB9FD3-2762-A249-AF45-476D221C972E}"/>
              </a:ext>
            </a:extLst>
          </p:cNvPr>
          <p:cNvSpPr/>
          <p:nvPr/>
        </p:nvSpPr>
        <p:spPr bwMode="auto">
          <a:xfrm>
            <a:off x="6019800" y="3429000"/>
            <a:ext cx="1295400" cy="533400"/>
          </a:xfrm>
          <a:prstGeom prst="donut">
            <a:avLst>
              <a:gd name="adj" fmla="val 17641"/>
            </a:avLst>
          </a:prstGeom>
          <a:solidFill>
            <a:srgbClr val="FF3300"/>
          </a:solidFill>
          <a:ln w="9525" cap="flat" cmpd="sng" algn="ctr">
            <a:noFill/>
            <a:prstDash val="solid"/>
            <a:round/>
            <a:headEnd type="none" w="med" len="med"/>
            <a:tailEnd type="none" w="med" len="med"/>
          </a:ln>
          <a:effectLst/>
        </p:spPr>
        <p:txBody>
          <a:bodyPr/>
          <a:lstStyle/>
          <a:p>
            <a:pPr eaLnBrk="1">
              <a:lnSpc>
                <a:spcPct val="93000"/>
              </a:lnSpc>
              <a:buClr>
                <a:srgbClr val="000000"/>
              </a:buClr>
              <a:buSzPct val="100000"/>
              <a:buFont typeface="Times New Roman" charset="0"/>
              <a:buNone/>
              <a:defRPr/>
            </a:pPr>
            <a:endParaRPr lang="it-IT">
              <a:latin typeface="Arial" charset="0"/>
              <a:ea typeface="Lucida Sans Unicode" charset="0"/>
            </a:endParaRPr>
          </a:p>
        </p:txBody>
      </p:sp>
      <p:graphicFrame>
        <p:nvGraphicFramePr>
          <p:cNvPr id="7" name="Tabella 6">
            <a:extLst>
              <a:ext uri="{FF2B5EF4-FFF2-40B4-BE49-F238E27FC236}">
                <a16:creationId xmlns:a16="http://schemas.microsoft.com/office/drawing/2014/main" id="{C6BD8774-B06F-1243-9C2D-C4DEA51C296C}"/>
              </a:ext>
            </a:extLst>
          </p:cNvPr>
          <p:cNvGraphicFramePr>
            <a:graphicFrameLocks noGrp="1"/>
          </p:cNvGraphicFramePr>
          <p:nvPr/>
        </p:nvGraphicFramePr>
        <p:xfrm>
          <a:off x="312738" y="1524000"/>
          <a:ext cx="6850062" cy="2565400"/>
        </p:xfrm>
        <a:graphic>
          <a:graphicData uri="http://schemas.openxmlformats.org/drawingml/2006/table">
            <a:tbl>
              <a:tblPr/>
              <a:tblGrid>
                <a:gridCol w="1676400">
                  <a:extLst>
                    <a:ext uri="{9D8B030D-6E8A-4147-A177-3AD203B41FA5}">
                      <a16:colId xmlns:a16="http://schemas.microsoft.com/office/drawing/2014/main" val="2977141260"/>
                    </a:ext>
                  </a:extLst>
                </a:gridCol>
                <a:gridCol w="1571625">
                  <a:extLst>
                    <a:ext uri="{9D8B030D-6E8A-4147-A177-3AD203B41FA5}">
                      <a16:colId xmlns:a16="http://schemas.microsoft.com/office/drawing/2014/main" val="1207484302"/>
                    </a:ext>
                  </a:extLst>
                </a:gridCol>
                <a:gridCol w="2082800">
                  <a:extLst>
                    <a:ext uri="{9D8B030D-6E8A-4147-A177-3AD203B41FA5}">
                      <a16:colId xmlns:a16="http://schemas.microsoft.com/office/drawing/2014/main" val="645905757"/>
                    </a:ext>
                  </a:extLst>
                </a:gridCol>
                <a:gridCol w="1519237">
                  <a:extLst>
                    <a:ext uri="{9D8B030D-6E8A-4147-A177-3AD203B41FA5}">
                      <a16:colId xmlns:a16="http://schemas.microsoft.com/office/drawing/2014/main" val="1402621911"/>
                    </a:ext>
                  </a:extLst>
                </a:gridCol>
              </a:tblGrid>
              <a:tr h="190500">
                <a:tc gridSpan="4">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TAB 6 - SP previsionale al 31/12/X1</a:t>
                      </a:r>
                    </a:p>
                  </a:txBody>
                  <a:tcPr marL="12700" marR="12700" marT="12700"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150955961"/>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Immobil.ni nette</a:t>
                      </a:r>
                    </a:p>
                  </a:txBody>
                  <a:tcPr marL="12700" marR="12700" marT="12700"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€ 175.000,00 </a:t>
                      </a:r>
                    </a:p>
                  </a:txBody>
                  <a:tcPr marL="12700" marR="12700" marT="12700"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Patrimonio netto (1/1)</a:t>
                      </a:r>
                    </a:p>
                  </a:txBody>
                  <a:tcPr marL="12700" marR="12700" marT="12700"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€ 250.000,00 </a:t>
                      </a:r>
                    </a:p>
                  </a:txBody>
                  <a:tcPr marL="12700" marR="12700" marT="12700"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493881361"/>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Scorte</a:t>
                      </a:r>
                    </a:p>
                  </a:txBody>
                  <a:tcPr marL="12700" marR="12700" marT="12700"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€ 120.000,00 </a:t>
                      </a:r>
                    </a:p>
                  </a:txBody>
                  <a:tcPr marL="12700" marR="12700" marT="12700"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v/fornitori</a:t>
                      </a:r>
                    </a:p>
                  </a:txBody>
                  <a:tcPr marL="12700" marR="12700" marT="12700"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€ 82.224,66 </a:t>
                      </a:r>
                    </a:p>
                  </a:txBody>
                  <a:tcPr marL="12700" marR="12700" marT="12700"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22104966"/>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Crediti</a:t>
                      </a:r>
                    </a:p>
                  </a:txBody>
                  <a:tcPr marL="12700" marR="12700" marT="12700"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€ 180.493,15 </a:t>
                      </a:r>
                    </a:p>
                  </a:txBody>
                  <a:tcPr marL="12700" marR="12700" marT="12700"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tributari</a:t>
                      </a:r>
                    </a:p>
                  </a:txBody>
                  <a:tcPr marL="12700" marR="12700" marT="1270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rowSpan="4">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ctr"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€ 50.000,00 </a:t>
                      </a:r>
                    </a:p>
                  </a:txBody>
                  <a:tcPr marL="12700" marR="12700" marT="12700" marB="0" anchor="ctr"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89600525"/>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Liquidità</a:t>
                      </a:r>
                    </a:p>
                  </a:txBody>
                  <a:tcPr marL="12700" marR="12700" marT="12700"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 </a:t>
                      </a:r>
                    </a:p>
                  </a:txBody>
                  <a:tcPr marL="12700" marR="12700" marT="12700"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Risultato di periodo</a:t>
                      </a:r>
                    </a:p>
                  </a:txBody>
                  <a:tcPr marL="12700" marR="12700" marT="1270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endParaRPr lang="it-IT"/>
                    </a:p>
                  </a:txBody>
                  <a:tcPr/>
                </a:tc>
                <a:extLst>
                  <a:ext uri="{0D108BD9-81ED-4DB2-BD59-A6C34878D82A}">
                    <a16:rowId xmlns:a16="http://schemas.microsoft.com/office/drawing/2014/main" val="1988431485"/>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0"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0"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v/banche</a:t>
                      </a:r>
                    </a:p>
                  </a:txBody>
                  <a:tcPr marL="12700" marR="12700" marT="1270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endParaRPr lang="it-IT"/>
                    </a:p>
                  </a:txBody>
                  <a:tcPr/>
                </a:tc>
                <a:extLst>
                  <a:ext uri="{0D108BD9-81ED-4DB2-BD59-A6C34878D82A}">
                    <a16:rowId xmlns:a16="http://schemas.microsoft.com/office/drawing/2014/main" val="1778330557"/>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0"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0"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1"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OF dovuti </a:t>
                      </a:r>
                    </a:p>
                  </a:txBody>
                  <a:tcPr marL="12700" marR="12700" marT="12700"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vMerge="1">
                  <a:txBody>
                    <a:bodyPr/>
                    <a:lstStyle/>
                    <a:p>
                      <a:endParaRPr lang="it-IT"/>
                    </a:p>
                  </a:txBody>
                  <a:tcPr/>
                </a:tc>
                <a:extLst>
                  <a:ext uri="{0D108BD9-81ED-4DB2-BD59-A6C34878D82A}">
                    <a16:rowId xmlns:a16="http://schemas.microsoft.com/office/drawing/2014/main" val="4098538510"/>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0"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0"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1"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Saldo prima degli OF</a:t>
                      </a:r>
                    </a:p>
                  </a:txBody>
                  <a:tcPr marL="12700" marR="12700" marT="12700"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x </a:t>
                      </a:r>
                    </a:p>
                  </a:txBody>
                  <a:tcPr marL="12700" marR="12700" marT="12700"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907883617"/>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0"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700"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1"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Fabbisogno finanziario</a:t>
                      </a:r>
                    </a:p>
                  </a:txBody>
                  <a:tcPr marL="12700" marR="12700" marT="12700"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€ 98.268,49</a:t>
                      </a:r>
                    </a:p>
                  </a:txBody>
                  <a:tcPr marL="12700" marR="12700" marT="12700"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15495211"/>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0"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€ 480.493,15 </a:t>
                      </a:r>
                    </a:p>
                  </a:txBody>
                  <a:tcPr marL="12700" marR="12700" marT="12700"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6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700"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6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€ 480.493,15 </a:t>
                      </a:r>
                    </a:p>
                  </a:txBody>
                  <a:tcPr marL="12700" marR="12700" marT="12700"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34778337"/>
                  </a:ext>
                </a:extLst>
              </a:tr>
            </a:tbl>
          </a:graphicData>
        </a:graphic>
      </p:graphicFrame>
      <p:sp>
        <p:nvSpPr>
          <p:cNvPr id="8" name="CasellaDiTesto 8">
            <a:extLst>
              <a:ext uri="{FF2B5EF4-FFF2-40B4-BE49-F238E27FC236}">
                <a16:creationId xmlns:a16="http://schemas.microsoft.com/office/drawing/2014/main" id="{2E9F384C-C1FE-2340-B840-D941F15C5F4F}"/>
              </a:ext>
            </a:extLst>
          </p:cNvPr>
          <p:cNvSpPr txBox="1">
            <a:spLocks noChangeArrowheads="1"/>
          </p:cNvSpPr>
          <p:nvPr/>
        </p:nvSpPr>
        <p:spPr bwMode="auto">
          <a:xfrm>
            <a:off x="7467600" y="2265363"/>
            <a:ext cx="1752600" cy="101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sz="1600">
                <a:solidFill>
                  <a:schemeClr val="tx1"/>
                </a:solidFill>
                <a:latin typeface="Times New Roman" panose="02020603050405020304" pitchFamily="18" charset="0"/>
              </a:rPr>
              <a:t>Il totale provvisorio delle voci presenti è: </a:t>
            </a:r>
          </a:p>
          <a:p>
            <a:pPr eaLnBrk="1">
              <a:lnSpc>
                <a:spcPct val="93000"/>
              </a:lnSpc>
              <a:buClr>
                <a:srgbClr val="000000"/>
              </a:buClr>
              <a:buSzPct val="100000"/>
              <a:buFont typeface="Times New Roman" panose="02020603050405020304" pitchFamily="18" charset="0"/>
              <a:buNone/>
            </a:pPr>
            <a:r>
              <a:rPr lang="it-IT" altLang="it-IT" sz="1600">
                <a:solidFill>
                  <a:schemeClr val="tx1"/>
                </a:solidFill>
                <a:latin typeface="Times New Roman" panose="02020603050405020304" pitchFamily="18" charset="0"/>
              </a:rPr>
              <a:t>€ 382.224,66</a:t>
            </a:r>
          </a:p>
        </p:txBody>
      </p:sp>
      <p:sp>
        <p:nvSpPr>
          <p:cNvPr id="9" name="Parentesi graffa chiusa 9">
            <a:extLst>
              <a:ext uri="{FF2B5EF4-FFF2-40B4-BE49-F238E27FC236}">
                <a16:creationId xmlns:a16="http://schemas.microsoft.com/office/drawing/2014/main" id="{B3443FEF-48D8-2240-BA7B-6BEC5499FD4D}"/>
              </a:ext>
            </a:extLst>
          </p:cNvPr>
          <p:cNvSpPr>
            <a:spLocks/>
          </p:cNvSpPr>
          <p:nvPr/>
        </p:nvSpPr>
        <p:spPr bwMode="auto">
          <a:xfrm>
            <a:off x="7239000" y="1828800"/>
            <a:ext cx="228600" cy="1600200"/>
          </a:xfrm>
          <a:prstGeom prst="rightBrace">
            <a:avLst>
              <a:gd name="adj1" fmla="val 8329"/>
              <a:gd name="adj2" fmla="val 50000"/>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a:lstStyle/>
          <a:p>
            <a:pPr eaLnBrk="1">
              <a:lnSpc>
                <a:spcPct val="93000"/>
              </a:lnSpc>
              <a:buClr>
                <a:srgbClr val="000000"/>
              </a:buClr>
              <a:buSzPct val="100000"/>
              <a:buFont typeface="Times New Roman" panose="02020603050405020304" pitchFamily="18" charset="0"/>
              <a:buNone/>
            </a:pPr>
            <a:endParaRPr lang="it-IT" altLang="it-IT"/>
          </a:p>
        </p:txBody>
      </p:sp>
      <p:sp>
        <p:nvSpPr>
          <p:cNvPr id="10" name="Freccia angolare bidirezionale 10">
            <a:extLst>
              <a:ext uri="{FF2B5EF4-FFF2-40B4-BE49-F238E27FC236}">
                <a16:creationId xmlns:a16="http://schemas.microsoft.com/office/drawing/2014/main" id="{6719B4C1-6ED3-F747-B914-88A443B16D58}"/>
              </a:ext>
            </a:extLst>
          </p:cNvPr>
          <p:cNvSpPr>
            <a:spLocks/>
          </p:cNvSpPr>
          <p:nvPr/>
        </p:nvSpPr>
        <p:spPr bwMode="auto">
          <a:xfrm>
            <a:off x="7543800" y="3340100"/>
            <a:ext cx="850900" cy="850900"/>
          </a:xfrm>
          <a:custGeom>
            <a:avLst/>
            <a:gdLst>
              <a:gd name="T0" fmla="*/ 0 w 850900"/>
              <a:gd name="T1" fmla="*/ 638175 h 850900"/>
              <a:gd name="T2" fmla="*/ 144951 w 850900"/>
              <a:gd name="T3" fmla="*/ 425450 h 850900"/>
              <a:gd name="T4" fmla="*/ 144951 w 850900"/>
              <a:gd name="T5" fmla="*/ 582641 h 850900"/>
              <a:gd name="T6" fmla="*/ 582641 w 850900"/>
              <a:gd name="T7" fmla="*/ 582641 h 850900"/>
              <a:gd name="T8" fmla="*/ 582641 w 850900"/>
              <a:gd name="T9" fmla="*/ 144951 h 850900"/>
              <a:gd name="T10" fmla="*/ 425450 w 850900"/>
              <a:gd name="T11" fmla="*/ 144951 h 850900"/>
              <a:gd name="T12" fmla="*/ 638175 w 850900"/>
              <a:gd name="T13" fmla="*/ 0 h 850900"/>
              <a:gd name="T14" fmla="*/ 850900 w 850900"/>
              <a:gd name="T15" fmla="*/ 144951 h 850900"/>
              <a:gd name="T16" fmla="*/ 693709 w 850900"/>
              <a:gd name="T17" fmla="*/ 144951 h 850900"/>
              <a:gd name="T18" fmla="*/ 693709 w 850900"/>
              <a:gd name="T19" fmla="*/ 693709 h 850900"/>
              <a:gd name="T20" fmla="*/ 144951 w 850900"/>
              <a:gd name="T21" fmla="*/ 693709 h 850900"/>
              <a:gd name="T22" fmla="*/ 144951 w 850900"/>
              <a:gd name="T23" fmla="*/ 850900 h 850900"/>
              <a:gd name="T24" fmla="*/ 0 w 850900"/>
              <a:gd name="T25" fmla="*/ 638175 h 8509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850900" h="850900">
                <a:moveTo>
                  <a:pt x="0" y="638175"/>
                </a:moveTo>
                <a:lnTo>
                  <a:pt x="144951" y="425450"/>
                </a:lnTo>
                <a:lnTo>
                  <a:pt x="144951" y="582641"/>
                </a:lnTo>
                <a:lnTo>
                  <a:pt x="582641" y="582641"/>
                </a:lnTo>
                <a:lnTo>
                  <a:pt x="582641" y="144951"/>
                </a:lnTo>
                <a:lnTo>
                  <a:pt x="425450" y="144951"/>
                </a:lnTo>
                <a:lnTo>
                  <a:pt x="638175" y="0"/>
                </a:lnTo>
                <a:lnTo>
                  <a:pt x="850900" y="144951"/>
                </a:lnTo>
                <a:lnTo>
                  <a:pt x="693709" y="144951"/>
                </a:lnTo>
                <a:lnTo>
                  <a:pt x="693709" y="693709"/>
                </a:lnTo>
                <a:lnTo>
                  <a:pt x="144951" y="693709"/>
                </a:lnTo>
                <a:lnTo>
                  <a:pt x="144951" y="850900"/>
                </a:lnTo>
                <a:lnTo>
                  <a:pt x="0" y="638175"/>
                </a:lnTo>
                <a:close/>
              </a:path>
            </a:pathLst>
          </a:custGeom>
          <a:gradFill rotWithShape="1">
            <a:gsLst>
              <a:gs pos="0">
                <a:srgbClr val="E1E1FF"/>
              </a:gs>
              <a:gs pos="64999">
                <a:srgbClr val="B6B6FF"/>
              </a:gs>
              <a:gs pos="100000">
                <a:srgbClr val="9595FF"/>
              </a:gs>
            </a:gsLst>
            <a:lin ang="5400000" scaled="1"/>
          </a:gradFill>
          <a:ln w="9525" cap="flat" cmpd="sng">
            <a:solidFill>
              <a:srgbClr val="2E2ECB"/>
            </a:solidFill>
            <a:prstDash val="solid"/>
            <a:round/>
            <a:headEnd type="none" w="med" len="med"/>
            <a:tailEnd type="none" w="med" len="med"/>
          </a:ln>
          <a:effectLst>
            <a:outerShdw blurRad="40000" dist="20000" dir="5400000" rotWithShape="0">
              <a:srgbClr val="000000">
                <a:alpha val="37999"/>
              </a:srgbClr>
            </a:outerShdw>
          </a:effectLst>
        </p:spPr>
        <p:txBody>
          <a:bodyPr/>
          <a:lstStyle/>
          <a:p>
            <a:pPr eaLnBrk="1">
              <a:lnSpc>
                <a:spcPct val="93000"/>
              </a:lnSpc>
              <a:buClr>
                <a:srgbClr val="000000"/>
              </a:buClr>
              <a:buSzPct val="100000"/>
              <a:buFont typeface="Times New Roman" panose="02020603050405020304" pitchFamily="18" charset="0"/>
              <a:buNone/>
              <a:defRPr/>
            </a:pPr>
            <a:endParaRPr lang="it-IT"/>
          </a:p>
        </p:txBody>
      </p:sp>
      <p:cxnSp>
        <p:nvCxnSpPr>
          <p:cNvPr id="11" name="Connettore 2 16">
            <a:extLst>
              <a:ext uri="{FF2B5EF4-FFF2-40B4-BE49-F238E27FC236}">
                <a16:creationId xmlns:a16="http://schemas.microsoft.com/office/drawing/2014/main" id="{939FD675-F6B8-8042-9470-B793B86D0054}"/>
              </a:ext>
            </a:extLst>
          </p:cNvPr>
          <p:cNvCxnSpPr>
            <a:cxnSpLocks noChangeShapeType="1"/>
          </p:cNvCxnSpPr>
          <p:nvPr/>
        </p:nvCxnSpPr>
        <p:spPr bwMode="auto">
          <a:xfrm rot="10800000">
            <a:off x="7164388" y="3732213"/>
            <a:ext cx="942975" cy="1587"/>
          </a:xfrm>
          <a:prstGeom prst="straightConnector1">
            <a:avLst/>
          </a:prstGeom>
          <a:noFill/>
          <a:ln w="28575">
            <a:solidFill>
              <a:schemeClr val="tx1"/>
            </a:solidFill>
            <a:round/>
            <a:headEnd/>
            <a:tailEnd type="arrow" w="med" len="med"/>
          </a:ln>
          <a:extLst>
            <a:ext uri="{909E8E84-426E-40DD-AFC4-6F175D3DCCD1}">
              <a14:hiddenFill xmlns:a14="http://schemas.microsoft.com/office/drawing/2010/main">
                <a:noFill/>
              </a14:hiddenFill>
            </a:ext>
          </a:extLst>
        </p:spPr>
      </p:cxnSp>
      <p:sp>
        <p:nvSpPr>
          <p:cNvPr id="12" name="CasellaDiTesto 19">
            <a:extLst>
              <a:ext uri="{FF2B5EF4-FFF2-40B4-BE49-F238E27FC236}">
                <a16:creationId xmlns:a16="http://schemas.microsoft.com/office/drawing/2014/main" id="{FAD73320-692B-D947-AE71-F0DCCC6ACC91}"/>
              </a:ext>
            </a:extLst>
          </p:cNvPr>
          <p:cNvSpPr txBox="1">
            <a:spLocks noChangeArrowheads="1"/>
          </p:cNvSpPr>
          <p:nvPr/>
        </p:nvSpPr>
        <p:spPr bwMode="auto">
          <a:xfrm>
            <a:off x="228600" y="4330700"/>
            <a:ext cx="8686800" cy="164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Dopo aver inserito nel prospetto l’importo di € 50.000,00 - corrispondente alla contropartita a SP delle componenti che “assorbiranno” il risultato operativo della gestione (ovvero banche per gli OF, Stato per gli OT, soci per il RN), emerge una differenza tra le risorse investite (€ 480.493,15) e le risorse a disposizione (€ 382.224,66). </a:t>
            </a:r>
          </a:p>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Tale differenza – pari a € 98.268,49 - misura il </a:t>
            </a:r>
            <a:r>
              <a:rPr lang="it-IT" altLang="it-IT">
                <a:solidFill>
                  <a:srgbClr val="FF0000"/>
                </a:solidFill>
                <a:latin typeface="Times New Roman" panose="02020603050405020304" pitchFamily="18" charset="0"/>
              </a:rPr>
              <a:t>fabbisogno di finanziamento da coprire</a:t>
            </a:r>
            <a:r>
              <a:rPr lang="it-IT" altLang="it-IT">
                <a:solidFill>
                  <a:schemeClr val="tx1"/>
                </a:solidFill>
                <a:latin typeface="Times New Roman" panose="02020603050405020304" pitchFamily="18" charset="0"/>
              </a:rPr>
              <a:t>, per ottenere il pareggio di bilancio al 31/12/X1.</a:t>
            </a:r>
          </a:p>
        </p:txBody>
      </p:sp>
    </p:spTree>
    <p:extLst>
      <p:ext uri="{BB962C8B-B14F-4D97-AF65-F5344CB8AC3E}">
        <p14:creationId xmlns:p14="http://schemas.microsoft.com/office/powerpoint/2010/main" val="2239767643"/>
      </p:ext>
    </p:extLst>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CALCOLIAMO GLI OF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213</a:t>
            </a:fld>
            <a:endParaRPr lang="it-IT" sz="1100" dirty="0">
              <a:solidFill>
                <a:schemeClr val="bg1"/>
              </a:solidFill>
              <a:latin typeface="Century Gothic" panose="020B0502020202020204" pitchFamily="34" charset="0"/>
            </a:endParaRPr>
          </a:p>
        </p:txBody>
      </p:sp>
      <p:sp>
        <p:nvSpPr>
          <p:cNvPr id="6" name="CasellaDiTesto 7">
            <a:extLst>
              <a:ext uri="{FF2B5EF4-FFF2-40B4-BE49-F238E27FC236}">
                <a16:creationId xmlns:a16="http://schemas.microsoft.com/office/drawing/2014/main" id="{E9443B81-E912-0F46-8531-D63E7D0E317B}"/>
              </a:ext>
            </a:extLst>
          </p:cNvPr>
          <p:cNvSpPr txBox="1">
            <a:spLocks noChangeArrowheads="1"/>
          </p:cNvSpPr>
          <p:nvPr/>
        </p:nvSpPr>
        <p:spPr bwMode="auto">
          <a:xfrm>
            <a:off x="228600" y="1066800"/>
            <a:ext cx="8686800" cy="1898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Come far fronte al fabbisogno finanziario?</a:t>
            </a:r>
          </a:p>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Tramite altro capitale dei soci o mediante l’indebitamento (in alternativa, infatti, occorrerebbe ridurre gli investimenti !).</a:t>
            </a:r>
          </a:p>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Avendo escluso il ricorso a nuovi versamenti di capitale da parte della compagine sociale, dobbiamo rintracciare le risorse mancanti nell’ambito dei finanziamenti esterni.</a:t>
            </a:r>
          </a:p>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Data l’esposizione verso le banche al 1/1, pari a € 125.000,00, ciò vuol dire che si prevede di ridurre quel debito alla fine dell’esercizio sino all’importo di € 98.268,49.</a:t>
            </a:r>
          </a:p>
        </p:txBody>
      </p:sp>
      <p:sp>
        <p:nvSpPr>
          <p:cNvPr id="7" name="CasellaDiTesto 8">
            <a:extLst>
              <a:ext uri="{FF2B5EF4-FFF2-40B4-BE49-F238E27FC236}">
                <a16:creationId xmlns:a16="http://schemas.microsoft.com/office/drawing/2014/main" id="{6DD70B9D-EC18-4040-BD5C-75990FFF7099}"/>
              </a:ext>
            </a:extLst>
          </p:cNvPr>
          <p:cNvSpPr txBox="1">
            <a:spLocks noChangeArrowheads="1"/>
          </p:cNvSpPr>
          <p:nvPr/>
        </p:nvSpPr>
        <p:spPr bwMode="auto">
          <a:xfrm>
            <a:off x="228600" y="3124200"/>
            <a:ext cx="8686800"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a:lnSpc>
                <a:spcPct val="93000"/>
              </a:lnSpc>
              <a:buClr>
                <a:srgbClr val="000000"/>
              </a:buClr>
              <a:buSzPct val="100000"/>
              <a:buFont typeface="Times New Roman" panose="02020603050405020304" pitchFamily="18" charset="0"/>
              <a:buNone/>
            </a:pPr>
            <a:r>
              <a:rPr lang="it-IT" altLang="it-IT">
                <a:solidFill>
                  <a:schemeClr val="tx1"/>
                </a:solidFill>
                <a:latin typeface="Times New Roman" panose="02020603050405020304" pitchFamily="18" charset="0"/>
              </a:rPr>
              <a:t>Ciò premesso calcoliamo gli OF utilizzando come saldo, su cui applicare il tasso di interesse, il valore medio annuo dei debiti v/banche.</a:t>
            </a:r>
          </a:p>
        </p:txBody>
      </p:sp>
      <p:graphicFrame>
        <p:nvGraphicFramePr>
          <p:cNvPr id="8" name="Tabella 7">
            <a:extLst>
              <a:ext uri="{FF2B5EF4-FFF2-40B4-BE49-F238E27FC236}">
                <a16:creationId xmlns:a16="http://schemas.microsoft.com/office/drawing/2014/main" id="{60581B49-0429-7341-BF33-E37A71CA8438}"/>
              </a:ext>
            </a:extLst>
          </p:cNvPr>
          <p:cNvGraphicFramePr>
            <a:graphicFrameLocks noGrp="1"/>
          </p:cNvGraphicFramePr>
          <p:nvPr/>
        </p:nvGraphicFramePr>
        <p:xfrm>
          <a:off x="1981200" y="4267200"/>
          <a:ext cx="4876800" cy="1435100"/>
        </p:xfrm>
        <a:graphic>
          <a:graphicData uri="http://schemas.openxmlformats.org/drawingml/2006/table">
            <a:tbl>
              <a:tblPr/>
              <a:tblGrid>
                <a:gridCol w="3463925">
                  <a:extLst>
                    <a:ext uri="{9D8B030D-6E8A-4147-A177-3AD203B41FA5}">
                      <a16:colId xmlns:a16="http://schemas.microsoft.com/office/drawing/2014/main" val="4002454018"/>
                    </a:ext>
                  </a:extLst>
                </a:gridCol>
                <a:gridCol w="1412875">
                  <a:extLst>
                    <a:ext uri="{9D8B030D-6E8A-4147-A177-3AD203B41FA5}">
                      <a16:colId xmlns:a16="http://schemas.microsoft.com/office/drawing/2014/main" val="100714010"/>
                    </a:ext>
                  </a:extLst>
                </a:gridCol>
              </a:tblGrid>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Calcolo OF</a:t>
                      </a:r>
                    </a:p>
                  </a:txBody>
                  <a:tcPr marL="12700" marR="12700" marT="12700" marB="0" anchor="b" horzOverflow="overflow">
                    <a:lnL>
                      <a:noFill/>
                    </a:lnL>
                    <a:lnR>
                      <a:noFill/>
                    </a:lnR>
                    <a:lnT>
                      <a:noFill/>
                    </a:lnT>
                    <a:lnB>
                      <a:noFill/>
                    </a:lnB>
                    <a:lnTlToBr>
                      <a:noFill/>
                    </a:lnTlToBr>
                    <a:lnBlToTr>
                      <a:noFill/>
                    </a:lnBlToTr>
                    <a:solidFill>
                      <a:srgbClr val="6699FF"/>
                    </a:solid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0" marB="0" anchor="b" horzOverflow="overflow">
                    <a:lnL>
                      <a:noFill/>
                    </a:lnL>
                    <a:lnR>
                      <a:noFill/>
                    </a:lnR>
                    <a:lnT>
                      <a:noFill/>
                    </a:lnT>
                    <a:lnB>
                      <a:noFill/>
                    </a:lnB>
                    <a:lnTlToBr>
                      <a:noFill/>
                    </a:lnTlToBr>
                    <a:lnBlToTr>
                      <a:noFill/>
                    </a:lnBlToTr>
                    <a:solidFill>
                      <a:srgbClr val="6699FF"/>
                    </a:solidFill>
                  </a:tcPr>
                </a:tc>
                <a:extLst>
                  <a:ext uri="{0D108BD9-81ED-4DB2-BD59-A6C34878D82A}">
                    <a16:rowId xmlns:a16="http://schemas.microsoft.com/office/drawing/2014/main" val="1715662520"/>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a) Debiti v/banche al 1/1</a:t>
                      </a:r>
                    </a:p>
                  </a:txBody>
                  <a:tcPr marL="12700" marR="12700" marT="12700" marB="0" anchor="b" horzOverflow="overflow">
                    <a:lnL>
                      <a:noFill/>
                    </a:lnL>
                    <a:lnR>
                      <a:noFill/>
                    </a:lnR>
                    <a:lnT>
                      <a:noFill/>
                    </a:lnT>
                    <a:lnB>
                      <a:noFill/>
                    </a:lnB>
                    <a:lnTlToBr>
                      <a:noFill/>
                    </a:lnTlToBr>
                    <a:lnBlToTr>
                      <a:noFill/>
                    </a:lnBlToTr>
                    <a:solidFill>
                      <a:srgbClr val="FFFFCC"/>
                    </a:solid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€ 125.000,00 </a:t>
                      </a:r>
                    </a:p>
                  </a:txBody>
                  <a:tcPr marL="12700" marR="12700" marT="12700" marB="0" anchor="b" horzOverflow="overflow">
                    <a:lnL>
                      <a:noFill/>
                    </a:lnL>
                    <a:lnR>
                      <a:noFill/>
                    </a:lnR>
                    <a:lnT>
                      <a:noFill/>
                    </a:lnT>
                    <a:lnB>
                      <a:noFill/>
                    </a:lnB>
                    <a:lnTlToBr>
                      <a:noFill/>
                    </a:lnTlToBr>
                    <a:lnBlToTr>
                      <a:noFill/>
                    </a:lnBlToTr>
                    <a:solidFill>
                      <a:srgbClr val="FFFFCC"/>
                    </a:solidFill>
                  </a:tcPr>
                </a:tc>
                <a:extLst>
                  <a:ext uri="{0D108BD9-81ED-4DB2-BD59-A6C34878D82A}">
                    <a16:rowId xmlns:a16="http://schemas.microsoft.com/office/drawing/2014/main" val="3512862416"/>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b) Debiti v/banche prima degli OF</a:t>
                      </a:r>
                    </a:p>
                  </a:txBody>
                  <a:tcPr marL="12700" marR="12700" marT="12700" marB="0" anchor="b" horzOverflow="overflow">
                    <a:lnL>
                      <a:noFill/>
                    </a:lnL>
                    <a:lnR>
                      <a:noFill/>
                    </a:lnR>
                    <a:lnT>
                      <a:noFill/>
                    </a:lnT>
                    <a:lnB>
                      <a:noFill/>
                    </a:lnB>
                    <a:lnTlToBr>
                      <a:noFill/>
                    </a:lnTlToBr>
                    <a:lnBlToTr>
                      <a:noFill/>
                    </a:lnBlToTr>
                    <a:solidFill>
                      <a:srgbClr val="FFFFCC"/>
                    </a:solid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€ 98.268,49  </a:t>
                      </a:r>
                    </a:p>
                  </a:txBody>
                  <a:tcPr marL="12700" marR="12700" marT="12700" marB="0" anchor="b" horzOverflow="overflow">
                    <a:lnL>
                      <a:noFill/>
                    </a:lnL>
                    <a:lnR>
                      <a:noFill/>
                    </a:lnR>
                    <a:lnT>
                      <a:noFill/>
                    </a:lnT>
                    <a:lnB>
                      <a:noFill/>
                    </a:lnB>
                    <a:lnTlToBr>
                      <a:noFill/>
                    </a:lnTlToBr>
                    <a:lnBlToTr>
                      <a:noFill/>
                    </a:lnBlToTr>
                    <a:solidFill>
                      <a:srgbClr val="FFFFCC"/>
                    </a:solidFill>
                  </a:tcPr>
                </a:tc>
                <a:extLst>
                  <a:ext uri="{0D108BD9-81ED-4DB2-BD59-A6C34878D82A}">
                    <a16:rowId xmlns:a16="http://schemas.microsoft.com/office/drawing/2014/main" val="3686739100"/>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c) Consistenza media [(a+b)/2]</a:t>
                      </a:r>
                    </a:p>
                  </a:txBody>
                  <a:tcPr marL="12700" marR="12700" marT="12700" marB="0" anchor="b" horzOverflow="overflow">
                    <a:lnL>
                      <a:noFill/>
                    </a:lnL>
                    <a:lnR>
                      <a:noFill/>
                    </a:lnR>
                    <a:lnT>
                      <a:noFill/>
                    </a:lnT>
                    <a:lnB>
                      <a:noFill/>
                    </a:lnB>
                    <a:lnTlToBr>
                      <a:noFill/>
                    </a:lnTlToBr>
                    <a:lnBlToTr>
                      <a:noFill/>
                    </a:lnBlToTr>
                    <a:solidFill>
                      <a:srgbClr val="FFFFCC"/>
                    </a:solid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€ 111.634,25 </a:t>
                      </a:r>
                    </a:p>
                  </a:txBody>
                  <a:tcPr marL="12700" marR="12700" marT="12700" marB="0" anchor="b" horzOverflow="overflow">
                    <a:lnL>
                      <a:noFill/>
                    </a:lnL>
                    <a:lnR>
                      <a:noFill/>
                    </a:lnR>
                    <a:lnT>
                      <a:noFill/>
                    </a:lnT>
                    <a:lnB>
                      <a:noFill/>
                    </a:lnB>
                    <a:lnTlToBr>
                      <a:noFill/>
                    </a:lnTlToBr>
                    <a:lnBlToTr>
                      <a:noFill/>
                    </a:lnBlToTr>
                    <a:solidFill>
                      <a:srgbClr val="FFFFCC"/>
                    </a:solidFill>
                  </a:tcPr>
                </a:tc>
                <a:extLst>
                  <a:ext uri="{0D108BD9-81ED-4DB2-BD59-A6C34878D82A}">
                    <a16:rowId xmlns:a16="http://schemas.microsoft.com/office/drawing/2014/main" val="2950939850"/>
                  </a:ext>
                </a:extLst>
              </a:tr>
              <a:tr h="190500">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 Oneri finanziari (c x 6%)</a:t>
                      </a:r>
                    </a:p>
                  </a:txBody>
                  <a:tcPr marL="12700" marR="12700" marT="12700" marB="0" anchor="b" horzOverflow="overflow">
                    <a:lnL>
                      <a:noFill/>
                    </a:lnL>
                    <a:lnR>
                      <a:noFill/>
                    </a:lnR>
                    <a:lnT>
                      <a:noFill/>
                    </a:lnT>
                    <a:lnB>
                      <a:noFill/>
                    </a:lnB>
                    <a:lnTlToBr>
                      <a:noFill/>
                    </a:lnTlToBr>
                    <a:lnBlToTr>
                      <a:noFill/>
                    </a:lnBlToTr>
                    <a:solidFill>
                      <a:srgbClr val="FFFFCC"/>
                    </a:solid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€ 6.698,05 </a:t>
                      </a:r>
                    </a:p>
                  </a:txBody>
                  <a:tcPr marL="12700" marR="12700" marT="12700" marB="0" anchor="b" horzOverflow="overflow">
                    <a:lnL>
                      <a:noFill/>
                    </a:lnL>
                    <a:lnR>
                      <a:noFill/>
                    </a:lnR>
                    <a:lnT>
                      <a:noFill/>
                    </a:lnT>
                    <a:lnB>
                      <a:noFill/>
                    </a:lnB>
                    <a:lnTlToBr>
                      <a:noFill/>
                    </a:lnTlToBr>
                    <a:lnBlToTr>
                      <a:noFill/>
                    </a:lnBlToTr>
                    <a:solidFill>
                      <a:srgbClr val="FFFFCC"/>
                    </a:solidFill>
                  </a:tcPr>
                </a:tc>
                <a:extLst>
                  <a:ext uri="{0D108BD9-81ED-4DB2-BD59-A6C34878D82A}">
                    <a16:rowId xmlns:a16="http://schemas.microsoft.com/office/drawing/2014/main" val="2605424471"/>
                  </a:ext>
                </a:extLst>
              </a:tr>
            </a:tbl>
          </a:graphicData>
        </a:graphic>
      </p:graphicFrame>
    </p:spTree>
    <p:extLst>
      <p:ext uri="{BB962C8B-B14F-4D97-AF65-F5344CB8AC3E}">
        <p14:creationId xmlns:p14="http://schemas.microsoft.com/office/powerpoint/2010/main" val="754599409"/>
      </p:ext>
    </p:extLst>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COMPLETIAMO IL CE PREVISIONALE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214</a:t>
            </a:fld>
            <a:endParaRPr lang="it-IT" sz="1100" dirty="0">
              <a:solidFill>
                <a:schemeClr val="bg1"/>
              </a:solidFill>
              <a:latin typeface="Century Gothic" panose="020B0502020202020204" pitchFamily="34" charset="0"/>
            </a:endParaRPr>
          </a:p>
        </p:txBody>
      </p:sp>
      <p:graphicFrame>
        <p:nvGraphicFramePr>
          <p:cNvPr id="6" name="Tabella 5">
            <a:extLst>
              <a:ext uri="{FF2B5EF4-FFF2-40B4-BE49-F238E27FC236}">
                <a16:creationId xmlns:a16="http://schemas.microsoft.com/office/drawing/2014/main" id="{A718BA81-E3DC-2F40-9CAE-43C070371ACB}"/>
              </a:ext>
            </a:extLst>
          </p:cNvPr>
          <p:cNvGraphicFramePr>
            <a:graphicFrameLocks noGrp="1"/>
          </p:cNvGraphicFramePr>
          <p:nvPr/>
        </p:nvGraphicFramePr>
        <p:xfrm>
          <a:off x="685800" y="1431925"/>
          <a:ext cx="5499100" cy="3448056"/>
        </p:xfrm>
        <a:graphic>
          <a:graphicData uri="http://schemas.openxmlformats.org/drawingml/2006/table">
            <a:tbl>
              <a:tblPr/>
              <a:tblGrid>
                <a:gridCol w="3905250">
                  <a:extLst>
                    <a:ext uri="{9D8B030D-6E8A-4147-A177-3AD203B41FA5}">
                      <a16:colId xmlns:a16="http://schemas.microsoft.com/office/drawing/2014/main" val="1396574714"/>
                    </a:ext>
                  </a:extLst>
                </a:gridCol>
                <a:gridCol w="1593850">
                  <a:extLst>
                    <a:ext uri="{9D8B030D-6E8A-4147-A177-3AD203B41FA5}">
                      <a16:colId xmlns:a16="http://schemas.microsoft.com/office/drawing/2014/main" val="2714130726"/>
                    </a:ext>
                  </a:extLst>
                </a:gridCol>
              </a:tblGrid>
              <a:tr h="287338">
                <a:tc gridSpan="2">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TAB 7 - Il Conto economico previsionale (anno X1)</a:t>
                      </a:r>
                    </a:p>
                  </a:txBody>
                  <a:tcPr marL="12700" marR="12700" marT="12702" marB="0" anchor="b" horzOverflow="overflow">
                    <a:lnL>
                      <a:noFill/>
                    </a:lnL>
                    <a:lnR>
                      <a:noFill/>
                    </a:lnR>
                    <a:lnT>
                      <a:noFill/>
                    </a:lnT>
                    <a:lnB>
                      <a:noFill/>
                    </a:lnB>
                    <a:lnTlToBr>
                      <a:noFill/>
                    </a:lnTlToBr>
                    <a:lnBlToTr>
                      <a:noFill/>
                    </a:lnBlToTr>
                    <a:noFill/>
                  </a:tcPr>
                </a:tc>
                <a:tc hMerge="1">
                  <a:txBody>
                    <a:bodyPr/>
                    <a:lstStyle/>
                    <a:p>
                      <a:endParaRPr lang="it-IT"/>
                    </a:p>
                  </a:txBody>
                  <a:tcPr/>
                </a:tc>
                <a:extLst>
                  <a:ext uri="{0D108BD9-81ED-4DB2-BD59-A6C34878D82A}">
                    <a16:rowId xmlns:a16="http://schemas.microsoft.com/office/drawing/2014/main" val="285830171"/>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Ricavi delle vendite</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€ 900.000,00 </a:t>
                      </a:r>
                    </a:p>
                  </a:txBody>
                  <a:tcPr marL="12700" marR="12700" marT="12702"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416742252"/>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Acquisti</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-820.000,00 </a:t>
                      </a:r>
                    </a:p>
                  </a:txBody>
                  <a:tcPr marL="12700" marR="12700" marT="12702"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332365790"/>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Variazione scorte in magazzino</a:t>
                      </a:r>
                    </a:p>
                  </a:txBody>
                  <a:tcPr marL="12700" marR="12700" marT="12702"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€ 20.000,00 </a:t>
                      </a:r>
                    </a:p>
                  </a:txBody>
                  <a:tcPr marL="12700" marR="12700" marT="12702"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794669911"/>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Margine operativo lordo</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€ 100.000,00 </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244467895"/>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Ammortamenti</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-20.000,00 </a:t>
                      </a:r>
                    </a:p>
                  </a:txBody>
                  <a:tcPr marL="12700" marR="12700" marT="12702"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1446802959"/>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Spese generali (operative)</a:t>
                      </a:r>
                    </a:p>
                  </a:txBody>
                  <a:tcPr marL="12700" marR="12700" marT="12702"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-30.000,00 </a:t>
                      </a:r>
                    </a:p>
                  </a:txBody>
                  <a:tcPr marL="12700" marR="12700" marT="12702"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95837413"/>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Risultato operativo aziendale (EBIT)</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€ 50.000,00 </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2928928004"/>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Oneri finanziari</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-6.698,05 </a:t>
                      </a:r>
                    </a:p>
                  </a:txBody>
                  <a:tcPr marL="12700" marR="12700" marT="12702"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60405889"/>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Risultato ante imposte (EBT)</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€ 43.301,95 </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025526324"/>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Imposte (hp: 40%)</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-17.320,78 </a:t>
                      </a:r>
                    </a:p>
                  </a:txBody>
                  <a:tcPr marL="12700" marR="12700" marT="12702"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533856783"/>
                  </a:ext>
                </a:extLst>
              </a:tr>
              <a:tr h="287338">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Reddito netto</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€ 25.981,17 </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451259130"/>
                  </a:ext>
                </a:extLst>
              </a:tr>
            </a:tbl>
          </a:graphicData>
        </a:graphic>
      </p:graphicFrame>
      <p:sp>
        <p:nvSpPr>
          <p:cNvPr id="7" name="CasellaDiTesto 9">
            <a:extLst>
              <a:ext uri="{FF2B5EF4-FFF2-40B4-BE49-F238E27FC236}">
                <a16:creationId xmlns:a16="http://schemas.microsoft.com/office/drawing/2014/main" id="{0D64966E-EAB8-D44B-9784-39FED987914F}"/>
              </a:ext>
            </a:extLst>
          </p:cNvPr>
          <p:cNvSpPr txBox="1">
            <a:spLocks noChangeArrowheads="1"/>
          </p:cNvSpPr>
          <p:nvPr/>
        </p:nvSpPr>
        <p:spPr bwMode="auto">
          <a:xfrm>
            <a:off x="6705600" y="3714750"/>
            <a:ext cx="2286000"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sz="1600">
                <a:solidFill>
                  <a:schemeClr val="tx1"/>
                </a:solidFill>
                <a:latin typeface="Times New Roman" panose="02020603050405020304" pitchFamily="18" charset="0"/>
              </a:rPr>
              <a:t>Vedi slide precedente</a:t>
            </a:r>
          </a:p>
        </p:txBody>
      </p:sp>
      <p:sp>
        <p:nvSpPr>
          <p:cNvPr id="8" name="Freccia sinistra 7">
            <a:extLst>
              <a:ext uri="{FF2B5EF4-FFF2-40B4-BE49-F238E27FC236}">
                <a16:creationId xmlns:a16="http://schemas.microsoft.com/office/drawing/2014/main" id="{346F7DEB-2EC6-C748-A423-8923C9CFFF58}"/>
              </a:ext>
            </a:extLst>
          </p:cNvPr>
          <p:cNvSpPr>
            <a:spLocks noChangeArrowheads="1"/>
          </p:cNvSpPr>
          <p:nvPr/>
        </p:nvSpPr>
        <p:spPr bwMode="auto">
          <a:xfrm>
            <a:off x="6248400" y="3810000"/>
            <a:ext cx="381000" cy="152400"/>
          </a:xfrm>
          <a:prstGeom prst="leftArrow">
            <a:avLst>
              <a:gd name="adj1" fmla="val 50000"/>
              <a:gd name="adj2" fmla="val 50000"/>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a:lstStyle/>
          <a:p>
            <a:pPr eaLnBrk="1">
              <a:lnSpc>
                <a:spcPct val="93000"/>
              </a:lnSpc>
              <a:buClr>
                <a:srgbClr val="000000"/>
              </a:buClr>
              <a:buSzPct val="100000"/>
              <a:buFont typeface="Times New Roman" charset="0"/>
              <a:buNone/>
              <a:defRPr/>
            </a:pPr>
            <a:endParaRPr lang="it-IT">
              <a:latin typeface="Arial" charset="0"/>
              <a:ea typeface="+mn-ea"/>
            </a:endParaRPr>
          </a:p>
        </p:txBody>
      </p:sp>
      <p:sp>
        <p:nvSpPr>
          <p:cNvPr id="9" name="Freccia sinistra 8">
            <a:extLst>
              <a:ext uri="{FF2B5EF4-FFF2-40B4-BE49-F238E27FC236}">
                <a16:creationId xmlns:a16="http://schemas.microsoft.com/office/drawing/2014/main" id="{4858FDB1-0026-6348-AF09-84851E193D28}"/>
              </a:ext>
            </a:extLst>
          </p:cNvPr>
          <p:cNvSpPr>
            <a:spLocks noChangeArrowheads="1"/>
          </p:cNvSpPr>
          <p:nvPr/>
        </p:nvSpPr>
        <p:spPr bwMode="auto">
          <a:xfrm>
            <a:off x="6248400" y="4343400"/>
            <a:ext cx="381000" cy="152400"/>
          </a:xfrm>
          <a:prstGeom prst="leftArrow">
            <a:avLst>
              <a:gd name="adj1" fmla="val 50000"/>
              <a:gd name="adj2" fmla="val 50000"/>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a:lstStyle/>
          <a:p>
            <a:pPr eaLnBrk="1">
              <a:lnSpc>
                <a:spcPct val="93000"/>
              </a:lnSpc>
              <a:buClr>
                <a:srgbClr val="000000"/>
              </a:buClr>
              <a:buSzPct val="100000"/>
              <a:buFont typeface="Times New Roman" charset="0"/>
              <a:buNone/>
              <a:defRPr/>
            </a:pPr>
            <a:endParaRPr lang="it-IT">
              <a:latin typeface="Arial" charset="0"/>
              <a:ea typeface="+mn-ea"/>
            </a:endParaRPr>
          </a:p>
        </p:txBody>
      </p:sp>
      <p:sp>
        <p:nvSpPr>
          <p:cNvPr id="10" name="CasellaDiTesto 14">
            <a:extLst>
              <a:ext uri="{FF2B5EF4-FFF2-40B4-BE49-F238E27FC236}">
                <a16:creationId xmlns:a16="http://schemas.microsoft.com/office/drawing/2014/main" id="{671C9D68-8700-FD4F-9109-3CB16C3A8334}"/>
              </a:ext>
            </a:extLst>
          </p:cNvPr>
          <p:cNvSpPr txBox="1">
            <a:spLocks noChangeArrowheads="1"/>
          </p:cNvSpPr>
          <p:nvPr/>
        </p:nvSpPr>
        <p:spPr bwMode="auto">
          <a:xfrm>
            <a:off x="6705600" y="4038600"/>
            <a:ext cx="2286000" cy="782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sz="1600">
                <a:solidFill>
                  <a:schemeClr val="tx1"/>
                </a:solidFill>
                <a:latin typeface="Times New Roman" panose="02020603050405020304" pitchFamily="18" charset="0"/>
              </a:rPr>
              <a:t>Applichiamo la % del testo al Risultato ante imposte</a:t>
            </a:r>
          </a:p>
        </p:txBody>
      </p:sp>
    </p:spTree>
    <p:extLst>
      <p:ext uri="{BB962C8B-B14F-4D97-AF65-F5344CB8AC3E}">
        <p14:creationId xmlns:p14="http://schemas.microsoft.com/office/powerpoint/2010/main" val="519127070"/>
      </p:ext>
    </p:extLst>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a:extLst>
              <a:ext uri="{FF2B5EF4-FFF2-40B4-BE49-F238E27FC236}">
                <a16:creationId xmlns:a16="http://schemas.microsoft.com/office/drawing/2014/main" id="{2898FF15-B7F6-42BC-8570-58750972EE4F}"/>
              </a:ext>
            </a:extLst>
          </p:cNvPr>
          <p:cNvSpPr/>
          <p:nvPr/>
        </p:nvSpPr>
        <p:spPr>
          <a:xfrm>
            <a:off x="0" y="0"/>
            <a:ext cx="8623002" cy="379153"/>
          </a:xfrm>
          <a:prstGeom prst="rect">
            <a:avLst/>
          </a:prstGeom>
          <a:solidFill>
            <a:schemeClr val="accent4"/>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b="1" dirty="0">
                <a:solidFill>
                  <a:srgbClr val="002060"/>
                </a:solidFill>
                <a:latin typeface="Century Gothic" panose="020B0502020202020204" pitchFamily="34" charset="0"/>
              </a:rPr>
              <a:t>CHIUDIAMO IL CERCHIO: COMPLETIAMO LO SP PREVISIONALE	</a:t>
            </a:r>
            <a:endParaRPr lang="it-IT" b="1" dirty="0">
              <a:solidFill>
                <a:srgbClr val="002060"/>
              </a:solidFill>
              <a:latin typeface="Century Gothic" panose="020B0502020202020204" pitchFamily="34" charset="0"/>
            </a:endParaRPr>
          </a:p>
        </p:txBody>
      </p:sp>
      <p:sp>
        <p:nvSpPr>
          <p:cNvPr id="18" name="Rettangolo 17">
            <a:extLst>
              <a:ext uri="{FF2B5EF4-FFF2-40B4-BE49-F238E27FC236}">
                <a16:creationId xmlns:a16="http://schemas.microsoft.com/office/drawing/2014/main" id="{F96B1F40-A8D1-5F4E-BAE9-D65AA34A4B24}"/>
              </a:ext>
            </a:extLst>
          </p:cNvPr>
          <p:cNvSpPr/>
          <p:nvPr/>
        </p:nvSpPr>
        <p:spPr>
          <a:xfrm>
            <a:off x="8623002" y="0"/>
            <a:ext cx="520995" cy="379154"/>
          </a:xfrm>
          <a:prstGeom prst="rect">
            <a:avLst/>
          </a:prstGeom>
          <a:solidFill>
            <a:srgbClr val="0070C0"/>
          </a:soli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dirty="0">
              <a:latin typeface="Century Gothic" panose="020B0502020202020204" pitchFamily="34" charset="0"/>
            </a:endParaRPr>
          </a:p>
        </p:txBody>
      </p:sp>
      <p:sp>
        <p:nvSpPr>
          <p:cNvPr id="19" name="Segnaposto numero diapositiva 3">
            <a:extLst>
              <a:ext uri="{FF2B5EF4-FFF2-40B4-BE49-F238E27FC236}">
                <a16:creationId xmlns:a16="http://schemas.microsoft.com/office/drawing/2014/main" id="{3BE5F3A4-165C-0748-8C9E-79C7578D6A3C}"/>
              </a:ext>
            </a:extLst>
          </p:cNvPr>
          <p:cNvSpPr txBox="1">
            <a:spLocks/>
          </p:cNvSpPr>
          <p:nvPr/>
        </p:nvSpPr>
        <p:spPr>
          <a:xfrm>
            <a:off x="8623002" y="3508"/>
            <a:ext cx="445902" cy="365125"/>
          </a:xfrm>
          <a:prstGeom prst="rect">
            <a:avLst/>
          </a:prstGeom>
        </p:spPr>
        <p:txBody>
          <a:bodyPr vert="horz" lIns="91440" tIns="45720" rIns="91440" bIns="45720" rtlCol="0" anchor="ctr"/>
          <a:lstStyle>
            <a:defPPr>
              <a:defRPr lang="it-IT"/>
            </a:defPPr>
            <a:lvl1pPr marL="0" algn="r" defTabSz="914400" rtl="0" eaLnBrk="1" latinLnBrk="0" hangingPunct="1">
              <a:defRPr sz="9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fld id="{C8CFD492-CC58-3D4C-A351-AD8949465EBB}" type="slidenum">
              <a:rPr lang="it-IT" sz="1100" smtClean="0">
                <a:solidFill>
                  <a:schemeClr val="bg1"/>
                </a:solidFill>
                <a:latin typeface="Century Gothic" panose="020B0502020202020204" pitchFamily="34" charset="0"/>
              </a:rPr>
              <a:pPr algn="ctr"/>
              <a:t>215</a:t>
            </a:fld>
            <a:endParaRPr lang="it-IT" sz="1100" dirty="0">
              <a:solidFill>
                <a:schemeClr val="bg1"/>
              </a:solidFill>
              <a:latin typeface="Century Gothic" panose="020B0502020202020204" pitchFamily="34" charset="0"/>
            </a:endParaRPr>
          </a:p>
        </p:txBody>
      </p:sp>
      <p:graphicFrame>
        <p:nvGraphicFramePr>
          <p:cNvPr id="16" name="Tabella 15">
            <a:extLst>
              <a:ext uri="{FF2B5EF4-FFF2-40B4-BE49-F238E27FC236}">
                <a16:creationId xmlns:a16="http://schemas.microsoft.com/office/drawing/2014/main" id="{9B454E7A-8B5B-A741-BD54-41FA1B8F81C3}"/>
              </a:ext>
            </a:extLst>
          </p:cNvPr>
          <p:cNvGraphicFramePr>
            <a:graphicFrameLocks noGrp="1"/>
          </p:cNvGraphicFramePr>
          <p:nvPr/>
        </p:nvGraphicFramePr>
        <p:xfrm>
          <a:off x="533400" y="2590800"/>
          <a:ext cx="6642100" cy="1722438"/>
        </p:xfrm>
        <a:graphic>
          <a:graphicData uri="http://schemas.openxmlformats.org/drawingml/2006/table">
            <a:tbl>
              <a:tblPr/>
              <a:tblGrid>
                <a:gridCol w="1625600">
                  <a:extLst>
                    <a:ext uri="{9D8B030D-6E8A-4147-A177-3AD203B41FA5}">
                      <a16:colId xmlns:a16="http://schemas.microsoft.com/office/drawing/2014/main" val="2053249024"/>
                    </a:ext>
                  </a:extLst>
                </a:gridCol>
                <a:gridCol w="1524000">
                  <a:extLst>
                    <a:ext uri="{9D8B030D-6E8A-4147-A177-3AD203B41FA5}">
                      <a16:colId xmlns:a16="http://schemas.microsoft.com/office/drawing/2014/main" val="413768477"/>
                    </a:ext>
                  </a:extLst>
                </a:gridCol>
                <a:gridCol w="2020888">
                  <a:extLst>
                    <a:ext uri="{9D8B030D-6E8A-4147-A177-3AD203B41FA5}">
                      <a16:colId xmlns:a16="http://schemas.microsoft.com/office/drawing/2014/main" val="3272236640"/>
                    </a:ext>
                  </a:extLst>
                </a:gridCol>
                <a:gridCol w="1471612">
                  <a:extLst>
                    <a:ext uri="{9D8B030D-6E8A-4147-A177-3AD203B41FA5}">
                      <a16:colId xmlns:a16="http://schemas.microsoft.com/office/drawing/2014/main" val="3200746076"/>
                    </a:ext>
                  </a:extLst>
                </a:gridCol>
              </a:tblGrid>
              <a:tr h="287073">
                <a:tc gridSpan="4">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ctr" defTabSz="457200" rtl="0" eaLnBrk="1" fontAlgn="b" latinLnBrk="0" hangingPunct="1">
                        <a:lnSpc>
                          <a:spcPct val="100000"/>
                        </a:lnSpc>
                        <a:spcBef>
                          <a:spcPct val="0"/>
                        </a:spcBef>
                        <a:spcAft>
                          <a:spcPct val="0"/>
                        </a:spcAft>
                        <a:buClrTx/>
                        <a:buSzTx/>
                        <a:buFontTx/>
                        <a:buNone/>
                        <a:tabLst/>
                      </a:pPr>
                      <a:r>
                        <a:rPr kumimoji="0" lang="it-IT" altLang="it-IT" sz="18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TAB 8 - SP previsionale al 31/12/X1</a:t>
                      </a:r>
                    </a:p>
                  </a:txBody>
                  <a:tcPr marL="12700" marR="12700" marT="12702"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it-IT"/>
                    </a:p>
                  </a:txBody>
                  <a:tcPr/>
                </a:tc>
                <a:tc hMerge="1">
                  <a:txBody>
                    <a:bodyPr/>
                    <a:lstStyle/>
                    <a:p>
                      <a:endParaRPr lang="it-IT"/>
                    </a:p>
                  </a:txBody>
                  <a:tcPr/>
                </a:tc>
                <a:tc hMerge="1">
                  <a:txBody>
                    <a:bodyPr/>
                    <a:lstStyle/>
                    <a:p>
                      <a:endParaRPr lang="it-IT"/>
                    </a:p>
                  </a:txBody>
                  <a:tcPr/>
                </a:tc>
                <a:extLst>
                  <a:ext uri="{0D108BD9-81ED-4DB2-BD59-A6C34878D82A}">
                    <a16:rowId xmlns:a16="http://schemas.microsoft.com/office/drawing/2014/main" val="3940573223"/>
                  </a:ext>
                </a:extLst>
              </a:tr>
              <a:tr h="28707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Immobil.ni nette</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€ 175.000,00 </a:t>
                      </a:r>
                    </a:p>
                  </a:txBody>
                  <a:tcPr marL="12700" marR="12700" marT="12702"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Patrimonio netto</a:t>
                      </a:r>
                    </a:p>
                  </a:txBody>
                  <a:tcPr marL="12700" marR="12700" marT="12702"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€ 275.981,17 </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826500596"/>
                  </a:ext>
                </a:extLst>
              </a:tr>
              <a:tr h="28707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Scorte</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€ 120.000,00 </a:t>
                      </a:r>
                    </a:p>
                  </a:txBody>
                  <a:tcPr marL="12700" marR="12700" marT="12702"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v/banche</a:t>
                      </a:r>
                    </a:p>
                  </a:txBody>
                  <a:tcPr marL="12700" marR="12700" marT="12702"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€ 104.966,54 </a:t>
                      </a:r>
                    </a:p>
                  </a:txBody>
                  <a:tcPr marL="12700" marR="12700" marT="12702"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670434793"/>
                  </a:ext>
                </a:extLst>
              </a:tr>
              <a:tr h="28707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Crediti</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€ 180.493,15 </a:t>
                      </a:r>
                    </a:p>
                  </a:txBody>
                  <a:tcPr marL="12700" marR="12700" marT="12702"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v/fornitori</a:t>
                      </a:r>
                    </a:p>
                  </a:txBody>
                  <a:tcPr marL="12700" marR="12700" marT="12702"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€ 82.224,66 </a:t>
                      </a:r>
                    </a:p>
                  </a:txBody>
                  <a:tcPr marL="12700" marR="12700" marT="12702" marB="0" anchor="b" horzOverflow="overflow">
                    <a:lnL>
                      <a:noFill/>
                    </a:lnL>
                    <a:lnR>
                      <a:noFill/>
                    </a:lnR>
                    <a:lnT>
                      <a:noFill/>
                    </a:lnT>
                    <a:lnB>
                      <a:noFill/>
                    </a:lnB>
                    <a:lnTlToBr>
                      <a:noFill/>
                    </a:lnTlToBr>
                    <a:lnBlToTr>
                      <a:noFill/>
                    </a:lnBlToTr>
                    <a:noFill/>
                  </a:tcPr>
                </a:tc>
                <a:extLst>
                  <a:ext uri="{0D108BD9-81ED-4DB2-BD59-A6C34878D82A}">
                    <a16:rowId xmlns:a16="http://schemas.microsoft.com/office/drawing/2014/main" val="2756234326"/>
                  </a:ext>
                </a:extLst>
              </a:tr>
              <a:tr h="28707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Liquidità</a:t>
                      </a: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€ 5.000,00 </a:t>
                      </a:r>
                    </a:p>
                  </a:txBody>
                  <a:tcPr marL="12700" marR="12700" marT="12702"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Debiti tributari</a:t>
                      </a:r>
                    </a:p>
                  </a:txBody>
                  <a:tcPr marL="12700" marR="12700" marT="12702"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€ 17.320,78 </a:t>
                      </a:r>
                    </a:p>
                  </a:txBody>
                  <a:tcPr marL="12700" marR="12700" marT="12702"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288050344"/>
                  </a:ext>
                </a:extLst>
              </a:tr>
              <a:tr h="287073">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endPar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endParaRPr>
                    </a:p>
                  </a:txBody>
                  <a:tcPr marL="12700" marR="12700" marT="12702" marB="0" anchor="b" horzOverflow="overflow">
                    <a:lnL>
                      <a:noFill/>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€ 480.493,15 </a:t>
                      </a:r>
                    </a:p>
                  </a:txBody>
                  <a:tcPr marL="12700" marR="12700" marT="12702"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l" defTabSz="457200" rtl="0" eaLnBrk="1" fontAlgn="b" latinLnBrk="0" hangingPunct="1">
                        <a:lnSpc>
                          <a:spcPct val="100000"/>
                        </a:lnSpc>
                        <a:spcBef>
                          <a:spcPct val="0"/>
                        </a:spcBef>
                        <a:spcAft>
                          <a:spcPct val="0"/>
                        </a:spcAft>
                        <a:buClrTx/>
                        <a:buSzTx/>
                        <a:buFontTx/>
                        <a:buNone/>
                        <a:tabLst/>
                      </a:pPr>
                      <a:r>
                        <a:rPr kumimoji="0" lang="it-IT" altLang="it-IT" sz="1800" b="0"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a:t>
                      </a:r>
                    </a:p>
                  </a:txBody>
                  <a:tcPr marL="12700" marR="12700" marT="12702"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tc>
                  <a:txBody>
                    <a:bodyPr/>
                    <a:lstStyle>
                      <a:lvl1pPr defTabSz="457200" eaLnBrk="0">
                        <a:spcAft>
                          <a:spcPts val="1425"/>
                        </a:spcAft>
                        <a:buFont typeface="Wingdings" pitchFamily="2" charset="2"/>
                        <a:defRPr sz="2400">
                          <a:solidFill>
                            <a:schemeClr val="tx1"/>
                          </a:solidFill>
                          <a:latin typeface="Trebuchet MS" panose="020B0703020202090204" pitchFamily="34" charset="0"/>
                          <a:ea typeface="ＭＳ Ｐゴシック" panose="020B0600070205080204" pitchFamily="34" charset="-128"/>
                          <a:cs typeface="Lucida Sans Unicode" panose="020B0602030504020204" pitchFamily="34" charset="0"/>
                        </a:defRPr>
                      </a:lvl1pPr>
                      <a:lvl2pPr defTabSz="457200" eaLnBrk="0">
                        <a:spcAft>
                          <a:spcPts val="1138"/>
                        </a:spcAft>
                        <a:defRPr sz="20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2pPr>
                      <a:lvl3pPr defTabSz="457200" eaLnBrk="0">
                        <a:spcAft>
                          <a:spcPts val="850"/>
                        </a:spcAft>
                        <a:defRPr>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3pPr>
                      <a:lvl4pPr defTabSz="457200" eaLnBrk="0">
                        <a:spcAft>
                          <a:spcPts val="575"/>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4pPr>
                      <a:lvl5pPr defTabSz="457200" eaLnBrk="0">
                        <a:spcAft>
                          <a:spcPts val="288"/>
                        </a:spcAft>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5pPr>
                      <a:lvl6pPr marL="25146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6pPr>
                      <a:lvl7pPr marL="29718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7pPr>
                      <a:lvl8pPr marL="34290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8pPr>
                      <a:lvl9pPr marL="3886200" indent="-228600" defTabSz="457200" eaLnBrk="0" fontAlgn="base" hangingPunct="0">
                        <a:lnSpc>
                          <a:spcPct val="93000"/>
                        </a:lnSpc>
                        <a:spcBef>
                          <a:spcPct val="0"/>
                        </a:spcBef>
                        <a:spcAft>
                          <a:spcPts val="288"/>
                        </a:spcAft>
                        <a:buClr>
                          <a:srgbClr val="000000"/>
                        </a:buClr>
                        <a:buSzPct val="100000"/>
                        <a:buFont typeface="Times New Roman" panose="02020603050405020304" pitchFamily="18" charset="0"/>
                        <a:defRPr sz="1600">
                          <a:solidFill>
                            <a:schemeClr val="tx1"/>
                          </a:solidFill>
                          <a:latin typeface="Trebuchet MS" panose="020B0703020202090204" pitchFamily="34" charset="0"/>
                          <a:ea typeface="Lucida Sans Unicode" panose="020B0602030504020204" pitchFamily="34" charset="0"/>
                          <a:cs typeface="Lucida Sans Unicode" panose="020B0602030504020204" pitchFamily="34" charset="0"/>
                        </a:defRPr>
                      </a:lvl9pPr>
                    </a:lstStyle>
                    <a:p>
                      <a:pPr marL="0" marR="0" lvl="0" indent="0" algn="r" defTabSz="457200" rtl="0" eaLnBrk="1" fontAlgn="b" latinLnBrk="0" hangingPunct="1">
                        <a:lnSpc>
                          <a:spcPct val="100000"/>
                        </a:lnSpc>
                        <a:spcBef>
                          <a:spcPct val="0"/>
                        </a:spcBef>
                        <a:spcAft>
                          <a:spcPct val="0"/>
                        </a:spcAft>
                        <a:buClrTx/>
                        <a:buSzTx/>
                        <a:buFontTx/>
                        <a:buNone/>
                        <a:tabLst/>
                      </a:pPr>
                      <a:r>
                        <a:rPr kumimoji="0" lang="it-IT" altLang="it-IT" sz="1800" b="1" i="0" u="none" strike="noStrike" cap="none" normalizeH="0" baseline="0">
                          <a:ln>
                            <a:noFill/>
                          </a:ln>
                          <a:solidFill>
                            <a:schemeClr val="tx1"/>
                          </a:solidFill>
                          <a:effectLst/>
                          <a:latin typeface="Times New Roman" panose="02020603050405020304" pitchFamily="18" charset="0"/>
                          <a:ea typeface="ＭＳ Ｐゴシック" panose="020B0600070205080204" pitchFamily="34" charset="-128"/>
                        </a:rPr>
                        <a:t> € 480.493,15</a:t>
                      </a:r>
                    </a:p>
                  </a:txBody>
                  <a:tcPr marL="12700" marR="12700" marT="12702"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3194581163"/>
                  </a:ext>
                </a:extLst>
              </a:tr>
            </a:tbl>
          </a:graphicData>
        </a:graphic>
      </p:graphicFrame>
      <p:sp>
        <p:nvSpPr>
          <p:cNvPr id="20" name="CasellaDiTesto 8">
            <a:extLst>
              <a:ext uri="{FF2B5EF4-FFF2-40B4-BE49-F238E27FC236}">
                <a16:creationId xmlns:a16="http://schemas.microsoft.com/office/drawing/2014/main" id="{DDB8EA84-4005-A141-8A48-9D110446A8A9}"/>
              </a:ext>
            </a:extLst>
          </p:cNvPr>
          <p:cNvSpPr txBox="1">
            <a:spLocks noChangeArrowheads="1"/>
          </p:cNvSpPr>
          <p:nvPr/>
        </p:nvSpPr>
        <p:spPr bwMode="auto">
          <a:xfrm>
            <a:off x="5562600" y="4322763"/>
            <a:ext cx="2133600"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sz="1600">
                <a:solidFill>
                  <a:schemeClr val="tx1"/>
                </a:solidFill>
                <a:latin typeface="Times New Roman" panose="02020603050405020304" pitchFamily="18" charset="0"/>
              </a:rPr>
              <a:t>Corrispondenti agli Oneri tributari (vedi slide precedente)</a:t>
            </a:r>
          </a:p>
        </p:txBody>
      </p:sp>
      <p:sp>
        <p:nvSpPr>
          <p:cNvPr id="21" name="Freccia sinistra 20">
            <a:extLst>
              <a:ext uri="{FF2B5EF4-FFF2-40B4-BE49-F238E27FC236}">
                <a16:creationId xmlns:a16="http://schemas.microsoft.com/office/drawing/2014/main" id="{BBE720BE-FCDC-2B46-9242-DAF446854530}"/>
              </a:ext>
            </a:extLst>
          </p:cNvPr>
          <p:cNvSpPr>
            <a:spLocks noChangeArrowheads="1"/>
          </p:cNvSpPr>
          <p:nvPr/>
        </p:nvSpPr>
        <p:spPr bwMode="auto">
          <a:xfrm rot="2340000">
            <a:off x="5035550" y="4148138"/>
            <a:ext cx="685800" cy="263525"/>
          </a:xfrm>
          <a:prstGeom prst="leftArrow">
            <a:avLst>
              <a:gd name="adj1" fmla="val 50000"/>
              <a:gd name="adj2" fmla="val 50000"/>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a:lstStyle/>
          <a:p>
            <a:pPr eaLnBrk="1">
              <a:lnSpc>
                <a:spcPct val="93000"/>
              </a:lnSpc>
              <a:buClr>
                <a:srgbClr val="000000"/>
              </a:buClr>
              <a:buSzPct val="100000"/>
              <a:buFont typeface="Times New Roman" charset="0"/>
              <a:buNone/>
              <a:defRPr/>
            </a:pPr>
            <a:endParaRPr lang="it-IT">
              <a:latin typeface="Arial" charset="0"/>
              <a:ea typeface="+mn-ea"/>
            </a:endParaRPr>
          </a:p>
        </p:txBody>
      </p:sp>
      <p:sp>
        <p:nvSpPr>
          <p:cNvPr id="22" name="Freccia sinistra 21">
            <a:extLst>
              <a:ext uri="{FF2B5EF4-FFF2-40B4-BE49-F238E27FC236}">
                <a16:creationId xmlns:a16="http://schemas.microsoft.com/office/drawing/2014/main" id="{C2E68BFC-2879-9343-9781-6FA6B8F7CFD5}"/>
              </a:ext>
            </a:extLst>
          </p:cNvPr>
          <p:cNvSpPr>
            <a:spLocks noChangeArrowheads="1"/>
          </p:cNvSpPr>
          <p:nvPr/>
        </p:nvSpPr>
        <p:spPr bwMode="auto">
          <a:xfrm rot="19159539">
            <a:off x="7054850" y="2906713"/>
            <a:ext cx="901700" cy="234950"/>
          </a:xfrm>
          <a:prstGeom prst="leftArrow">
            <a:avLst>
              <a:gd name="adj1" fmla="val 50000"/>
              <a:gd name="adj2" fmla="val 49998"/>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a:lstStyle/>
          <a:p>
            <a:pPr eaLnBrk="1">
              <a:lnSpc>
                <a:spcPct val="93000"/>
              </a:lnSpc>
              <a:buClr>
                <a:srgbClr val="000000"/>
              </a:buClr>
              <a:buSzPct val="100000"/>
              <a:buFont typeface="Times New Roman" charset="0"/>
              <a:buNone/>
              <a:defRPr/>
            </a:pPr>
            <a:endParaRPr lang="it-IT">
              <a:latin typeface="Arial" charset="0"/>
              <a:ea typeface="+mn-ea"/>
            </a:endParaRPr>
          </a:p>
        </p:txBody>
      </p:sp>
      <p:sp>
        <p:nvSpPr>
          <p:cNvPr id="23" name="CasellaDiTesto 11">
            <a:extLst>
              <a:ext uri="{FF2B5EF4-FFF2-40B4-BE49-F238E27FC236}">
                <a16:creationId xmlns:a16="http://schemas.microsoft.com/office/drawing/2014/main" id="{A181837D-7F1C-2648-96E5-1A5686AFFD7D}"/>
              </a:ext>
            </a:extLst>
          </p:cNvPr>
          <p:cNvSpPr txBox="1">
            <a:spLocks noChangeArrowheads="1"/>
          </p:cNvSpPr>
          <p:nvPr/>
        </p:nvSpPr>
        <p:spPr bwMode="auto">
          <a:xfrm>
            <a:off x="6858000" y="1752600"/>
            <a:ext cx="2057400"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sz="1600">
                <a:solidFill>
                  <a:schemeClr val="tx1"/>
                </a:solidFill>
                <a:latin typeface="Times New Roman" panose="02020603050405020304" pitchFamily="18" charset="0"/>
              </a:rPr>
              <a:t>Esposizione prima degli OF (€ 98.268,49) + debiti per OF</a:t>
            </a:r>
          </a:p>
          <a:p>
            <a:pPr eaLnBrk="1">
              <a:lnSpc>
                <a:spcPct val="93000"/>
              </a:lnSpc>
              <a:buClr>
                <a:srgbClr val="000000"/>
              </a:buClr>
              <a:buSzPct val="100000"/>
              <a:buFont typeface="Times New Roman" panose="02020603050405020304" pitchFamily="18" charset="0"/>
              <a:buNone/>
            </a:pPr>
            <a:r>
              <a:rPr lang="it-IT" altLang="it-IT" sz="1600">
                <a:solidFill>
                  <a:schemeClr val="tx1"/>
                </a:solidFill>
                <a:latin typeface="Times New Roman" panose="02020603050405020304" pitchFamily="18" charset="0"/>
              </a:rPr>
              <a:t> (€ 6.698,05)</a:t>
            </a:r>
          </a:p>
        </p:txBody>
      </p:sp>
      <p:sp>
        <p:nvSpPr>
          <p:cNvPr id="24" name="CasellaDiTesto 13">
            <a:extLst>
              <a:ext uri="{FF2B5EF4-FFF2-40B4-BE49-F238E27FC236}">
                <a16:creationId xmlns:a16="http://schemas.microsoft.com/office/drawing/2014/main" id="{70F6354F-A102-304E-AE1C-A0ED8E1AD94A}"/>
              </a:ext>
            </a:extLst>
          </p:cNvPr>
          <p:cNvSpPr txBox="1">
            <a:spLocks noChangeArrowheads="1"/>
          </p:cNvSpPr>
          <p:nvPr/>
        </p:nvSpPr>
        <p:spPr bwMode="auto">
          <a:xfrm>
            <a:off x="2667000" y="1808163"/>
            <a:ext cx="2971800"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a:lnSpc>
                <a:spcPct val="93000"/>
              </a:lnSpc>
              <a:buClr>
                <a:srgbClr val="000000"/>
              </a:buClr>
              <a:buSzPct val="100000"/>
              <a:buFont typeface="Times New Roman" panose="02020603050405020304" pitchFamily="18" charset="0"/>
              <a:buNone/>
            </a:pPr>
            <a:r>
              <a:rPr lang="it-IT" altLang="it-IT" sz="1600">
                <a:solidFill>
                  <a:schemeClr val="tx1"/>
                </a:solidFill>
                <a:latin typeface="Times New Roman" panose="02020603050405020304" pitchFamily="18" charset="0"/>
              </a:rPr>
              <a:t>Importo al netto del risultato di periodo (€ 250.000,00) + Risultato di periodo (€ 25.981,17)</a:t>
            </a:r>
          </a:p>
        </p:txBody>
      </p:sp>
      <p:sp>
        <p:nvSpPr>
          <p:cNvPr id="25" name="Freccia sinistra 24">
            <a:extLst>
              <a:ext uri="{FF2B5EF4-FFF2-40B4-BE49-F238E27FC236}">
                <a16:creationId xmlns:a16="http://schemas.microsoft.com/office/drawing/2014/main" id="{1DA65E35-8BB6-3248-894E-B2271862B08D}"/>
              </a:ext>
            </a:extLst>
          </p:cNvPr>
          <p:cNvSpPr>
            <a:spLocks noChangeArrowheads="1"/>
          </p:cNvSpPr>
          <p:nvPr/>
        </p:nvSpPr>
        <p:spPr bwMode="auto">
          <a:xfrm rot="13266656">
            <a:off x="5408613" y="2630488"/>
            <a:ext cx="685800" cy="265112"/>
          </a:xfrm>
          <a:prstGeom prst="leftArrow">
            <a:avLst>
              <a:gd name="adj1" fmla="val 50000"/>
              <a:gd name="adj2" fmla="val 50000"/>
            </a:avLst>
          </a:prstGeom>
          <a:gradFill rotWithShape="1">
            <a:gsLst>
              <a:gs pos="0">
                <a:srgbClr val="E1E1FF"/>
              </a:gs>
              <a:gs pos="64999">
                <a:srgbClr val="B6B6FF"/>
              </a:gs>
              <a:gs pos="100000">
                <a:srgbClr val="9595FF"/>
              </a:gs>
            </a:gsLst>
            <a:lin ang="5400000" scaled="1"/>
          </a:gradFill>
          <a:ln w="9525">
            <a:solidFill>
              <a:srgbClr val="2E2ECB"/>
            </a:solidFill>
            <a:miter lim="800000"/>
            <a:headEnd/>
            <a:tailEnd/>
          </a:ln>
          <a:effectLst>
            <a:outerShdw blurRad="40000" dist="20000" dir="5400000" rotWithShape="0">
              <a:srgbClr val="808080">
                <a:alpha val="37999"/>
              </a:srgbClr>
            </a:outerShdw>
          </a:effectLst>
        </p:spPr>
        <p:txBody>
          <a:bodyPr/>
          <a:lstStyle/>
          <a:p>
            <a:pPr eaLnBrk="1">
              <a:lnSpc>
                <a:spcPct val="93000"/>
              </a:lnSpc>
              <a:buClr>
                <a:srgbClr val="000000"/>
              </a:buClr>
              <a:buSzPct val="100000"/>
              <a:buFont typeface="Times New Roman" charset="0"/>
              <a:buNone/>
              <a:defRPr/>
            </a:pPr>
            <a:endParaRPr lang="it-IT">
              <a:latin typeface="Arial" charset="0"/>
              <a:ea typeface="+mn-ea"/>
            </a:endParaRPr>
          </a:p>
        </p:txBody>
      </p:sp>
    </p:spTree>
    <p:extLst>
      <p:ext uri="{BB962C8B-B14F-4D97-AF65-F5344CB8AC3E}">
        <p14:creationId xmlns:p14="http://schemas.microsoft.com/office/powerpoint/2010/main" val="3508284894"/>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36394</TotalTime>
  <Words>23385</Words>
  <Application>Microsoft Office PowerPoint</Application>
  <PresentationFormat>Presentazione su schermo (4:3)</PresentationFormat>
  <Paragraphs>4464</Paragraphs>
  <Slides>215</Slides>
  <Notes>105</Notes>
  <HiddenSlides>0</HiddenSlides>
  <MMClips>0</MMClips>
  <ScaleCrop>false</ScaleCrop>
  <HeadingPairs>
    <vt:vector size="8" baseType="variant">
      <vt:variant>
        <vt:lpstr>Caratteri utilizzati</vt:lpstr>
      </vt:variant>
      <vt:variant>
        <vt:i4>22</vt:i4>
      </vt:variant>
      <vt:variant>
        <vt:lpstr>Tema</vt:lpstr>
      </vt:variant>
      <vt:variant>
        <vt:i4>1</vt:i4>
      </vt:variant>
      <vt:variant>
        <vt:lpstr>Server OLE incorporati</vt:lpstr>
      </vt:variant>
      <vt:variant>
        <vt:i4>1</vt:i4>
      </vt:variant>
      <vt:variant>
        <vt:lpstr>Titoli diapositive</vt:lpstr>
      </vt:variant>
      <vt:variant>
        <vt:i4>215</vt:i4>
      </vt:variant>
    </vt:vector>
  </HeadingPairs>
  <TitlesOfParts>
    <vt:vector size="239" baseType="lpstr">
      <vt:lpstr>MS PGothic</vt:lpstr>
      <vt:lpstr>MS PGothic</vt:lpstr>
      <vt:lpstr>游ゴシック</vt:lpstr>
      <vt:lpstr>&amp;quot</vt:lpstr>
      <vt:lpstr>Arial</vt:lpstr>
      <vt:lpstr>Book Antiqua</vt:lpstr>
      <vt:lpstr>Bookman Old Style</vt:lpstr>
      <vt:lpstr>Calibri</vt:lpstr>
      <vt:lpstr>Calibri Light</vt:lpstr>
      <vt:lpstr>Cambria</vt:lpstr>
      <vt:lpstr>Cambria Math</vt:lpstr>
      <vt:lpstr>Century Gothic</vt:lpstr>
      <vt:lpstr>Garamond</vt:lpstr>
      <vt:lpstr>Lato</vt:lpstr>
      <vt:lpstr>Lucida Sans Unicode</vt:lpstr>
      <vt:lpstr>Symbol</vt:lpstr>
      <vt:lpstr>Times New Roman</vt:lpstr>
      <vt:lpstr>Trebuchet MS</vt:lpstr>
      <vt:lpstr>Wingdings</vt:lpstr>
      <vt:lpstr>Wingdings 2</vt:lpstr>
      <vt:lpstr>Wingdings 3</vt:lpstr>
      <vt:lpstr>Zapf Dingbats</vt:lpstr>
      <vt:lpstr>Tema di Office</vt:lpstr>
      <vt:lpstr>ClipArt</vt:lpstr>
      <vt:lpstr>ANALISI FINANZIARIA</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ANALISI FINANZIARIA A.A 2018/2019</dc:title>
  <dc:creator>Mario Perna</dc:creator>
  <cp:lastModifiedBy>economia</cp:lastModifiedBy>
  <cp:revision>600</cp:revision>
  <cp:lastPrinted>2020-05-07T20:37:39Z</cp:lastPrinted>
  <dcterms:created xsi:type="dcterms:W3CDTF">2019-02-16T19:28:59Z</dcterms:created>
  <dcterms:modified xsi:type="dcterms:W3CDTF">2025-09-16T17:45:26Z</dcterms:modified>
</cp:coreProperties>
</file>