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84" r:id="rId2"/>
  </p:sldMasterIdLst>
  <p:notesMasterIdLst>
    <p:notesMasterId r:id="rId15"/>
  </p:notesMasterIdLst>
  <p:sldIdLst>
    <p:sldId id="257" r:id="rId3"/>
    <p:sldId id="269" r:id="rId4"/>
    <p:sldId id="263" r:id="rId5"/>
    <p:sldId id="264" r:id="rId6"/>
    <p:sldId id="267" r:id="rId7"/>
    <p:sldId id="268" r:id="rId8"/>
    <p:sldId id="265" r:id="rId9"/>
    <p:sldId id="270" r:id="rId10"/>
    <p:sldId id="271" r:id="rId11"/>
    <p:sldId id="272" r:id="rId12"/>
    <p:sldId id="273" r:id="rId13"/>
    <p:sldId id="274" r:id="rId1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6BD3DB-9454-6343-A0E7-C90EB68EEE14}" v="36" dt="2019-03-16T19:02:56.8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ile chiaro 2 - Color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Stile medio 1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Stile medio 1 - Color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75DCB02-9BB8-47FD-8907-85C794F793BA}" styleName="Stile con tema 1 - Color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Stile con tema 1 - Color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Stile con tema 1 - Color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Stile medio 1 - Color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E171933-4619-4E11-9A3F-F7608DF75F80}" styleName="Stile medio 1 - Color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 autoAdjust="0"/>
    <p:restoredTop sz="94579" autoAdjust="0"/>
  </p:normalViewPr>
  <p:slideViewPr>
    <p:cSldViewPr snapToGrid="0" snapToObjects="1">
      <p:cViewPr varScale="1">
        <p:scale>
          <a:sx n="104" d="100"/>
          <a:sy n="104" d="100"/>
        </p:scale>
        <p:origin x="182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o Perna" userId="7089f2af5fe8fb59" providerId="LiveId" clId="{CA6BD3DB-9454-6343-A0E7-C90EB68EEE14}"/>
    <pc:docChg chg="undo redo custSel modSld">
      <pc:chgData name="Mario Perna" userId="7089f2af5fe8fb59" providerId="LiveId" clId="{CA6BD3DB-9454-6343-A0E7-C90EB68EEE14}" dt="2019-03-17T17:09:03.431" v="114" actId="798"/>
      <pc:docMkLst>
        <pc:docMk/>
      </pc:docMkLst>
      <pc:sldChg chg="modSp">
        <pc:chgData name="Mario Perna" userId="7089f2af5fe8fb59" providerId="LiveId" clId="{CA6BD3DB-9454-6343-A0E7-C90EB68EEE14}" dt="2019-03-16T18:56:48.070" v="1" actId="790"/>
        <pc:sldMkLst>
          <pc:docMk/>
          <pc:sldMk cId="0" sldId="257"/>
        </pc:sldMkLst>
        <pc:spChg chg="mod">
          <ac:chgData name="Mario Perna" userId="7089f2af5fe8fb59" providerId="LiveId" clId="{CA6BD3DB-9454-6343-A0E7-C90EB68EEE14}" dt="2019-03-16T18:56:48.070" v="1" actId="790"/>
          <ac:spMkLst>
            <pc:docMk/>
            <pc:sldMk cId="0" sldId="257"/>
            <ac:spMk id="81922" creationId="{D98C7849-76AA-42C5-9CC1-0D83474DC278}"/>
          </ac:spMkLst>
        </pc:spChg>
      </pc:sldChg>
      <pc:sldChg chg="modSp">
        <pc:chgData name="Mario Perna" userId="7089f2af5fe8fb59" providerId="LiveId" clId="{CA6BD3DB-9454-6343-A0E7-C90EB68EEE14}" dt="2019-03-16T18:57:44.797" v="6"/>
        <pc:sldMkLst>
          <pc:docMk/>
          <pc:sldMk cId="0" sldId="263"/>
        </pc:sldMkLst>
        <pc:graphicFrameChg chg="mod">
          <ac:chgData name="Mario Perna" userId="7089f2af5fe8fb59" providerId="LiveId" clId="{CA6BD3DB-9454-6343-A0E7-C90EB68EEE14}" dt="2019-03-16T18:57:44.797" v="6"/>
          <ac:graphicFrameMkLst>
            <pc:docMk/>
            <pc:sldMk cId="0" sldId="263"/>
            <ac:graphicFrameMk id="7" creationId="{D4194D86-251F-45FB-9BE9-A3F429F346E7}"/>
          </ac:graphicFrameMkLst>
        </pc:graphicFrameChg>
      </pc:sldChg>
      <pc:sldChg chg="modSp">
        <pc:chgData name="Mario Perna" userId="7089f2af5fe8fb59" providerId="LiveId" clId="{CA6BD3DB-9454-6343-A0E7-C90EB68EEE14}" dt="2019-03-16T18:58:12.956" v="10"/>
        <pc:sldMkLst>
          <pc:docMk/>
          <pc:sldMk cId="0" sldId="264"/>
        </pc:sldMkLst>
        <pc:graphicFrameChg chg="mod">
          <ac:chgData name="Mario Perna" userId="7089f2af5fe8fb59" providerId="LiveId" clId="{CA6BD3DB-9454-6343-A0E7-C90EB68EEE14}" dt="2019-03-16T18:58:12.956" v="10"/>
          <ac:graphicFrameMkLst>
            <pc:docMk/>
            <pc:sldMk cId="0" sldId="264"/>
            <ac:graphicFrameMk id="3" creationId="{A82986C2-122A-4B2C-93B6-50A075792A93}"/>
          </ac:graphicFrameMkLst>
        </pc:graphicFrameChg>
      </pc:sldChg>
      <pc:sldChg chg="modSp">
        <pc:chgData name="Mario Perna" userId="7089f2af5fe8fb59" providerId="LiveId" clId="{CA6BD3DB-9454-6343-A0E7-C90EB68EEE14}" dt="2019-03-16T18:59:46.937" v="18"/>
        <pc:sldMkLst>
          <pc:docMk/>
          <pc:sldMk cId="0" sldId="265"/>
        </pc:sldMkLst>
        <pc:graphicFrameChg chg="mod modGraphic">
          <ac:chgData name="Mario Perna" userId="7089f2af5fe8fb59" providerId="LiveId" clId="{CA6BD3DB-9454-6343-A0E7-C90EB68EEE14}" dt="2019-03-16T18:59:46.937" v="18"/>
          <ac:graphicFrameMkLst>
            <pc:docMk/>
            <pc:sldMk cId="0" sldId="265"/>
            <ac:graphicFrameMk id="7" creationId="{C479F3FA-B8FF-4825-97ED-060300DD07AD}"/>
          </ac:graphicFrameMkLst>
        </pc:graphicFrameChg>
      </pc:sldChg>
      <pc:sldChg chg="addSp delSp modSp">
        <pc:chgData name="Mario Perna" userId="7089f2af5fe8fb59" providerId="LiveId" clId="{CA6BD3DB-9454-6343-A0E7-C90EB68EEE14}" dt="2019-03-16T19:03:31.468" v="75"/>
        <pc:sldMkLst>
          <pc:docMk/>
          <pc:sldMk cId="0" sldId="267"/>
        </pc:sldMkLst>
        <pc:spChg chg="del mod">
          <ac:chgData name="Mario Perna" userId="7089f2af5fe8fb59" providerId="LiveId" clId="{CA6BD3DB-9454-6343-A0E7-C90EB68EEE14}" dt="2019-03-16T19:03:31.468" v="75"/>
          <ac:spMkLst>
            <pc:docMk/>
            <pc:sldMk cId="0" sldId="267"/>
            <ac:spMk id="7170" creationId="{D05C13BF-20A4-4FC2-8FDA-E3A83204FFA3}"/>
          </ac:spMkLst>
        </pc:spChg>
        <pc:spChg chg="mod">
          <ac:chgData name="Mario Perna" userId="7089f2af5fe8fb59" providerId="LiveId" clId="{CA6BD3DB-9454-6343-A0E7-C90EB68EEE14}" dt="2019-03-16T19:03:25.084" v="73" actId="114"/>
          <ac:spMkLst>
            <pc:docMk/>
            <pc:sldMk cId="0" sldId="267"/>
            <ac:spMk id="7175" creationId="{01CB2294-8F8D-4B12-B999-DA729F6A2632}"/>
          </ac:spMkLst>
        </pc:spChg>
        <pc:spChg chg="del mod">
          <ac:chgData name="Mario Perna" userId="7089f2af5fe8fb59" providerId="LiveId" clId="{CA6BD3DB-9454-6343-A0E7-C90EB68EEE14}" dt="2019-03-16T19:02:00.236" v="53" actId="478"/>
          <ac:spMkLst>
            <pc:docMk/>
            <pc:sldMk cId="0" sldId="267"/>
            <ac:spMk id="7177" creationId="{E24EC074-0863-4E0B-BD85-0869195B29B9}"/>
          </ac:spMkLst>
        </pc:spChg>
        <pc:spChg chg="del mod">
          <ac:chgData name="Mario Perna" userId="7089f2af5fe8fb59" providerId="LiveId" clId="{CA6BD3DB-9454-6343-A0E7-C90EB68EEE14}" dt="2019-03-16T19:03:02.454" v="70"/>
          <ac:spMkLst>
            <pc:docMk/>
            <pc:sldMk cId="0" sldId="267"/>
            <ac:spMk id="7178" creationId="{DD9A6A04-7131-498E-BD63-19D14B8A284D}"/>
          </ac:spMkLst>
        </pc:spChg>
        <pc:spChg chg="del mod">
          <ac:chgData name="Mario Perna" userId="7089f2af5fe8fb59" providerId="LiveId" clId="{CA6BD3DB-9454-6343-A0E7-C90EB68EEE14}" dt="2019-03-16T19:03:01.815" v="68" actId="478"/>
          <ac:spMkLst>
            <pc:docMk/>
            <pc:sldMk cId="0" sldId="267"/>
            <ac:spMk id="7179" creationId="{982C312B-7ED2-4592-B164-020FA6B619E6}"/>
          </ac:spMkLst>
        </pc:spChg>
        <pc:spChg chg="mod">
          <ac:chgData name="Mario Perna" userId="7089f2af5fe8fb59" providerId="LiveId" clId="{CA6BD3DB-9454-6343-A0E7-C90EB68EEE14}" dt="2019-03-16T19:03:10.044" v="71" actId="1076"/>
          <ac:spMkLst>
            <pc:docMk/>
            <pc:sldMk cId="0" sldId="267"/>
            <ac:spMk id="7245" creationId="{B8AE8156-E6C0-4EB6-A58E-B99A160BB315}"/>
          </ac:spMkLst>
        </pc:spChg>
        <pc:spChg chg="add del mod">
          <ac:chgData name="Mario Perna" userId="7089f2af5fe8fb59" providerId="LiveId" clId="{CA6BD3DB-9454-6343-A0E7-C90EB68EEE14}" dt="2019-03-16T19:01:47.660" v="47" actId="478"/>
          <ac:spMkLst>
            <pc:docMk/>
            <pc:sldMk cId="0" sldId="267"/>
            <ac:spMk id="7246" creationId="{D507A0BF-286B-463D-B389-B79D86422094}"/>
          </ac:spMkLst>
        </pc:spChg>
      </pc:sldChg>
      <pc:sldChg chg="modSp">
        <pc:chgData name="Mario Perna" userId="7089f2af5fe8fb59" providerId="LiveId" clId="{CA6BD3DB-9454-6343-A0E7-C90EB68EEE14}" dt="2019-03-17T17:09:03.431" v="114" actId="798"/>
        <pc:sldMkLst>
          <pc:docMk/>
          <pc:sldMk cId="0" sldId="279"/>
        </pc:sldMkLst>
        <pc:graphicFrameChg chg="mod modGraphic">
          <ac:chgData name="Mario Perna" userId="7089f2af5fe8fb59" providerId="LiveId" clId="{CA6BD3DB-9454-6343-A0E7-C90EB68EEE14}" dt="2019-03-17T17:09:03.431" v="114" actId="798"/>
          <ac:graphicFrameMkLst>
            <pc:docMk/>
            <pc:sldMk cId="0" sldId="279"/>
            <ac:graphicFrameMk id="4" creationId="{FC9AEB72-2134-4DD5-B384-446D75B2C712}"/>
          </ac:graphicFrameMkLst>
        </pc:graphicFrameChg>
      </pc:sldChg>
      <pc:sldChg chg="modSp">
        <pc:chgData name="Mario Perna" userId="7089f2af5fe8fb59" providerId="LiveId" clId="{CA6BD3DB-9454-6343-A0E7-C90EB68EEE14}" dt="2019-03-17T17:08:10.303" v="105" actId="798"/>
        <pc:sldMkLst>
          <pc:docMk/>
          <pc:sldMk cId="0" sldId="282"/>
        </pc:sldMkLst>
        <pc:graphicFrameChg chg="mod modGraphic">
          <ac:chgData name="Mario Perna" userId="7089f2af5fe8fb59" providerId="LiveId" clId="{CA6BD3DB-9454-6343-A0E7-C90EB68EEE14}" dt="2019-03-17T17:08:10.303" v="105" actId="798"/>
          <ac:graphicFrameMkLst>
            <pc:docMk/>
            <pc:sldMk cId="0" sldId="282"/>
            <ac:graphicFrameMk id="4" creationId="{A46EE029-76F7-4280-9F71-525FA522B66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CE72B5-78DE-4350-9683-10652B59D6DB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4C6079-9BDD-4565-A2FE-4CD6AF89EA25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5439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4C6079-9BDD-4565-A2FE-4CD6AF89EA25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9750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74C6079-9BDD-4565-A2FE-4CD6AF89EA25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5091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B75A499-C39B-44F2-BDCB-40F49D374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59258" y="88650"/>
            <a:ext cx="484742" cy="365125"/>
          </a:xfrm>
        </p:spPr>
        <p:txBody>
          <a:bodyPr/>
          <a:lstStyle>
            <a:lvl1pPr algn="ctr">
              <a:defRPr sz="1050" b="1">
                <a:solidFill>
                  <a:srgbClr val="002060"/>
                </a:solidFill>
                <a:latin typeface="Century Gothic" panose="020B0502020202020204" pitchFamily="34" charset="0"/>
              </a:defRPr>
            </a:lvl1pPr>
          </a:lstStyle>
          <a:p>
            <a:fld id="{E5CE6147-0B7B-488B-B7C3-45496710988D}" type="slidenum">
              <a:rPr lang="it-IT" altLang="it-IT" smtClean="0"/>
              <a:pPr/>
              <a:t>‹#›</a:t>
            </a:fld>
            <a:endParaRPr lang="it-IT" altLang="it-IT" dirty="0"/>
          </a:p>
        </p:txBody>
      </p:sp>
      <p:sp>
        <p:nvSpPr>
          <p:cNvPr id="8" name="Rettangolo 8">
            <a:extLst>
              <a:ext uri="{FF2B5EF4-FFF2-40B4-BE49-F238E27FC236}">
                <a16:creationId xmlns:a16="http://schemas.microsoft.com/office/drawing/2014/main" id="{A6B2A934-6302-47E8-A86F-4EBFA474247A}"/>
              </a:ext>
            </a:extLst>
          </p:cNvPr>
          <p:cNvSpPr/>
          <p:nvPr userDrawn="1"/>
        </p:nvSpPr>
        <p:spPr>
          <a:xfrm>
            <a:off x="0" y="23812"/>
            <a:ext cx="8659258" cy="494803"/>
          </a:xfrm>
          <a:custGeom>
            <a:avLst/>
            <a:gdLst>
              <a:gd name="connsiteX0" fmla="*/ 0 w 8001000"/>
              <a:gd name="connsiteY0" fmla="*/ 0 h 749147"/>
              <a:gd name="connsiteX1" fmla="*/ 8001000 w 8001000"/>
              <a:gd name="connsiteY1" fmla="*/ 0 h 749147"/>
              <a:gd name="connsiteX2" fmla="*/ 8001000 w 8001000"/>
              <a:gd name="connsiteY2" fmla="*/ 749147 h 749147"/>
              <a:gd name="connsiteX3" fmla="*/ 0 w 8001000"/>
              <a:gd name="connsiteY3" fmla="*/ 749147 h 749147"/>
              <a:gd name="connsiteX4" fmla="*/ 0 w 8001000"/>
              <a:gd name="connsiteY4" fmla="*/ 0 h 749147"/>
              <a:gd name="connsiteX0" fmla="*/ 0 w 8001000"/>
              <a:gd name="connsiteY0" fmla="*/ 0 h 749147"/>
              <a:gd name="connsiteX1" fmla="*/ 8001000 w 8001000"/>
              <a:gd name="connsiteY1" fmla="*/ 0 h 749147"/>
              <a:gd name="connsiteX2" fmla="*/ 7505241 w 8001000"/>
              <a:gd name="connsiteY2" fmla="*/ 738131 h 749147"/>
              <a:gd name="connsiteX3" fmla="*/ 0 w 8001000"/>
              <a:gd name="connsiteY3" fmla="*/ 749147 h 749147"/>
              <a:gd name="connsiteX4" fmla="*/ 0 w 8001000"/>
              <a:gd name="connsiteY4" fmla="*/ 0 h 749147"/>
              <a:gd name="connsiteX0" fmla="*/ 0 w 8001000"/>
              <a:gd name="connsiteY0" fmla="*/ 0 h 749147"/>
              <a:gd name="connsiteX1" fmla="*/ 8001000 w 8001000"/>
              <a:gd name="connsiteY1" fmla="*/ 0 h 749147"/>
              <a:gd name="connsiteX2" fmla="*/ 7669175 w 8001000"/>
              <a:gd name="connsiteY2" fmla="*/ 738131 h 749147"/>
              <a:gd name="connsiteX3" fmla="*/ 0 w 8001000"/>
              <a:gd name="connsiteY3" fmla="*/ 749147 h 749147"/>
              <a:gd name="connsiteX4" fmla="*/ 0 w 8001000"/>
              <a:gd name="connsiteY4" fmla="*/ 0 h 749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01000" h="749147">
                <a:moveTo>
                  <a:pt x="0" y="0"/>
                </a:moveTo>
                <a:lnTo>
                  <a:pt x="8001000" y="0"/>
                </a:lnTo>
                <a:lnTo>
                  <a:pt x="7669175" y="738131"/>
                </a:lnTo>
                <a:lnTo>
                  <a:pt x="0" y="74914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1" name="Titolo 10">
            <a:extLst>
              <a:ext uri="{FF2B5EF4-FFF2-40B4-BE49-F238E27FC236}">
                <a16:creationId xmlns:a16="http://schemas.microsoft.com/office/drawing/2014/main" id="{39EAC2E2-347A-48E6-9F3B-BB5D121A3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812"/>
            <a:ext cx="7886700" cy="494804"/>
          </a:xfrm>
        </p:spPr>
        <p:txBody>
          <a:bodyPr>
            <a:normAutofit/>
          </a:bodyPr>
          <a:lstStyle>
            <a:lvl1pPr>
              <a:defRPr sz="2000" b="1" cap="small" baseline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it-IT"/>
              <a:t>Fare clic per modificare lo stile del titolo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328882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4937E9-DCFB-480D-9ADE-F1D4912D4B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85B02EB6-B5A9-482A-8355-1ED8ADA020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72E03C0-97BF-4EC0-914C-1F5CEA87F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03407A3-6B4E-4A1B-81D5-ECC49A118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93E2ADF-16FE-49AB-8DB8-86D5D02B1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BB444-F790-4944-B88F-E148BCEE79CC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27257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8EA1C51-E5EA-4F61-8135-BE2170C89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05D3B16-F8DB-484E-86AF-5146E1158A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DC6282B-2D27-4C43-899F-53A3AC7D0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79B832A-F6B7-4353-86C2-7446DAB73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50A8D56-E409-4DA9-9E02-E48E9E101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73759-9808-48F7-8A90-F2488452D196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62267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615495-264C-4B43-8E1F-ADA9FD5FC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A4C21E2-365B-4D8F-8D29-14B965AEC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89E0CBE-5B7A-45FF-81FD-75B0DA2CA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8F4E796-0391-46A9-80DC-19AF4127A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B3F8D85-F195-455D-8FEA-1F46FC338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39798-BA24-4FBD-859B-75B479A029F7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446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459982E-38FF-4E94-8EB7-E4BD038A6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C5B4220-7434-4C49-9B79-FAF8EA5AEC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1FA411C-9D3E-4F97-ACE2-1694712463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96EF09A-D1B8-4D5C-9FF7-59F2B7FD9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95DEAAE2-3074-425D-B438-0D669F76B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BA3DC6C-65F0-45CD-A1A7-87462A48D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67815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50845DA-62F1-49C5-959E-3B2D679DE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9583559-E92B-4ECF-B622-ED3C84138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36D99630-4F07-44D2-AD43-8E8EBDFC34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E2DEC87A-F6A9-47C6-808D-72ADE0BBFB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BF7AB51-A98A-4694-9587-062A2152A4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BC0DF764-3FE7-433A-BAD7-55F6F8D43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D6E6205C-A192-43A2-A37D-3C3A8B126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9C2ED888-1717-4ADF-B140-9CDD8ABC1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41795-5B9C-4FCE-A7EB-CF83F56AA53B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15310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11411D-9A36-4B8B-816B-7706DC70A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A0EA13AB-6A59-4934-95DD-4F91DCA70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DA268E01-B3A3-4D50-93C2-0F2C328BC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65E24D43-0797-4C9C-9594-896ABE284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DFBF-ABAD-442C-BB7A-6187DA81431C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58925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B64E124-0294-4FFA-8B13-870304A34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7EF78CFD-82E1-479A-8D81-2C25DCAB9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83EA4A3-2F3F-4728-8EA8-8A29BF608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2897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2966205-33B7-4F5C-A13B-E80A03CAA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3920118E-9E27-40C1-B155-0C65364F4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20A5FB04-E578-43E2-9A47-1B7B391BE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536C64A-A9EF-4695-97C7-D828E7193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93648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246FC09-8270-49EC-9CCA-5E4AC9909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D6F6CEB3-A21C-4B3A-A1F3-4815C4AD52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51530AC-D5D6-4A8D-95C5-7E36324EA3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4473AA1-5343-462A-84D8-E1EE3FB06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5320A3B-EB1E-49E5-AC03-6F9CB69A6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98BD4C0-84DD-4253-AC30-932AC312F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E437-6CA8-4214-82C2-2C30C41FE365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42476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D62C17F-C334-4677-8889-BC0FFB073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6B67F2B-B92E-4B1B-861C-F35E86B5A2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7D765EF-23FE-4A35-ABCA-31C73A59C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22B3926-525E-4491-93C6-D163ABAD2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D84BD3C-DC2D-4B83-879E-440853CE1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6CF26-9A1F-4132-8CA7-1B6D5476BBA1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68548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4633D952-5821-4585-8662-FC1C6D904C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E1D20D1-50E7-44C8-AB1C-56FA2D4BD8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F4A23F0-6DCF-4890-AFBB-B5600F34D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A3FCC07-D170-4DFA-9CF9-0C4ADF815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32FE16D-CB9E-4CC3-ADF1-E16BEAFF2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57130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B0D9181-71FE-4490-9CF6-772AA594A1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5282CE4E-B245-4ADD-B9A4-194C6A0C1E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69391A3-DE55-4C92-9C79-FEFD8A8F8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38E9557-7E18-459A-8683-EC5678D89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EF8EAA3-F94E-40FD-9BCA-A0D487F87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54662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24E5FA8-948F-4B76-B309-F82B30DCF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63B9897-FDEF-4902-BCA6-B84A692D1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7622735-853A-4F0C-85D9-F8D125DED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BDF9F14-8A6B-469A-85D1-C1EBA506A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891EB92-20A0-4102-8080-BFAA93DAF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75624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30A16F4-C7EA-433D-9088-772000BAB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72AB85F-F8D0-421E-B61C-4C27DB06A3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95A235F-B743-48AE-B899-10C45066F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7D08704-D671-4508-83DB-99906B8F7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8F7D0FC-CDC0-4813-8898-654369F52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9665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E65C187-116D-4BA7-A7DB-FB50762C8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017A708-EFBD-45B8-B3C6-34EAE34D2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1AB5E35-6734-47CA-A9A8-3B2F9432C4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A77F631-9273-4284-B717-2120A303C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85A64AB-DC81-43EF-BA4C-1E1D538C7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FEA3267-4872-4DAE-9928-517024C5D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27977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F336F2B-24BB-4536-A6BD-5EE327D29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27F7F29-4D76-4AE4-A1D9-BB9DCFFD23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9FD78B9-A7BD-468A-B697-7E9FA72CA4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686A6DF3-E1A7-4813-B653-1F79AA6343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EF0D066-6072-4815-8531-F8164C1485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0FFD3D39-A758-483D-B4C0-9B1CFF003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60F8DFF1-3045-459F-A628-E925BBFD7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37B68C3A-0088-48EA-B68D-46300B9A9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42292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5492E3C-D53D-48B7-9CDB-791D8F473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2485E4BB-9406-4E17-B2EA-B029D98BF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F8C12691-8B31-4F22-942E-2E45B49AC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271E5100-8119-4D09-B6F4-08B2433CA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59012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A4805DE6-4B22-4792-8573-9E2949811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00FF937C-0861-4E3C-9635-F07232604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6DF6409-F41C-47BD-8213-407CBD75B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79651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E88B38D-49BA-4563-B560-A6BDCA38E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8FD5A94-E404-4A49-9286-4228CA4A1F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E3CB0C1-07F8-452A-B79B-8054B5AA7E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768D407-05BC-49AB-A082-A4ECFECBE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9A35BED-07F6-4883-9496-D9CC612D3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EDA1947-450C-4C96-86CC-DDB898B44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62598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019BDF-789D-4276-AC03-01CE8CCB8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719F65E9-7601-43CE-99C3-F0E694D98B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3F63A83-CD1E-48DE-96CB-9E7E30F8DC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A91BC89-CF01-45E4-BD5C-B8C603A65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6462AF3-1125-4DA4-9105-213B78CBB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1DC018E-036E-436D-B26A-8E0AE1737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2315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ABCFA8D-A116-4349-94F7-82152EB1F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CF840A7-FC54-4902-B239-F31971EDB6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16182E5-E8F8-4010-BA82-005D59A43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8B62D82-C376-4783-87F9-8F57800CF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07D1383-BE04-472A-8879-C6E39AC24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39084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76D401D0-D70F-43C8-9FBF-F056BC25B4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69FA3711-E2A0-4120-A071-FF347F19AA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257F160-BFE5-4F48-8F81-F0B35A05A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CC65925-162A-4BD1-A76F-5F1EC8A51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9BBD870-0F4D-4212-9AF3-6D30A5E58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232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5A9C931C-5A8B-4510-B4B6-7E3E57078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CA8F4FC-D48B-4695-9934-5F6F6A3FBF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C523BFC-EF61-4237-8EB5-69FB072A66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DA799B0-F807-4E93-B665-06A02FB729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54E96BB-4505-48DC-BD49-CB3C44286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30008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96" r:id="rId9"/>
    <p:sldLayoutId id="2147483681" r:id="rId10"/>
    <p:sldLayoutId id="2147483682" r:id="rId11"/>
    <p:sldLayoutId id="2147483683" r:id="rId1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165DCB2F-2764-435A-B4C6-BE28F5F97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BD46C34-C453-46FC-A5F7-D0C3CD669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E6C7C8B-97B9-4220-A28D-E23AEAA7D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2EA0B4F-124F-48A3-9B61-7710C938F1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56DCDAA-F554-4029-A9E3-BF719E3C3B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9542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D98C7849-76AA-42C5-9CC1-0D83474DC278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09182" y="3376246"/>
            <a:ext cx="8825709" cy="74141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defRPr/>
            </a:pPr>
            <a:br>
              <a:rPr lang="en-US" sz="1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</a:br>
            <a:r>
              <a:rPr lang="it-IT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Esempio di riclassificazione CE</a:t>
            </a:r>
            <a:endParaRPr lang="it-IT" sz="1400" b="1" i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35" name="Freeform 20">
            <a:extLst>
              <a:ext uri="{FF2B5EF4-FFF2-40B4-BE49-F238E27FC236}">
                <a16:creationId xmlns:a16="http://schemas.microsoft.com/office/drawing/2014/main" id="{B5128750-6DE7-4BD7-B6DD-399E90474D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22758"/>
            <a:ext cx="3392097" cy="2919017"/>
          </a:xfrm>
          <a:custGeom>
            <a:avLst/>
            <a:gdLst>
              <a:gd name="connsiteX0" fmla="*/ 0 w 4522796"/>
              <a:gd name="connsiteY0" fmla="*/ 2919017 h 2919017"/>
              <a:gd name="connsiteX1" fmla="*/ 4522796 w 4522796"/>
              <a:gd name="connsiteY1" fmla="*/ 2919017 h 2919017"/>
              <a:gd name="connsiteX2" fmla="*/ 3170909 w 4522796"/>
              <a:gd name="connsiteY2" fmla="*/ 0 h 2919017"/>
              <a:gd name="connsiteX3" fmla="*/ 0 w 4522796"/>
              <a:gd name="connsiteY3" fmla="*/ 0 h 2919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919017">
                <a:moveTo>
                  <a:pt x="0" y="2919017"/>
                </a:moveTo>
                <a:lnTo>
                  <a:pt x="4522796" y="2919017"/>
                </a:lnTo>
                <a:lnTo>
                  <a:pt x="3170909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37" name="Freeform 12">
            <a:extLst>
              <a:ext uri="{FF2B5EF4-FFF2-40B4-BE49-F238E27FC236}">
                <a16:creationId xmlns:a16="http://schemas.microsoft.com/office/drawing/2014/main" id="{07BA6415-1CCB-4FE4-8D1D-DE0505D993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00107" y="5448626"/>
            <a:ext cx="4443893" cy="1409374"/>
          </a:xfrm>
          <a:custGeom>
            <a:avLst/>
            <a:gdLst>
              <a:gd name="connsiteX0" fmla="*/ 652725 w 5925190"/>
              <a:gd name="connsiteY0" fmla="*/ 0 h 1409374"/>
              <a:gd name="connsiteX1" fmla="*/ 5925190 w 5925190"/>
              <a:gd name="connsiteY1" fmla="*/ 0 h 1409374"/>
              <a:gd name="connsiteX2" fmla="*/ 5925190 w 5925190"/>
              <a:gd name="connsiteY2" fmla="*/ 1409374 h 1409374"/>
              <a:gd name="connsiteX3" fmla="*/ 0 w 5925190"/>
              <a:gd name="connsiteY3" fmla="*/ 1409374 h 1409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1409374">
                <a:moveTo>
                  <a:pt x="652725" y="0"/>
                </a:moveTo>
                <a:lnTo>
                  <a:pt x="5925190" y="0"/>
                </a:lnTo>
                <a:lnTo>
                  <a:pt x="5925190" y="1409374"/>
                </a:lnTo>
                <a:lnTo>
                  <a:pt x="0" y="1409374"/>
                </a:lnTo>
                <a:close/>
              </a:path>
            </a:pathLst>
          </a:custGeom>
          <a:solidFill>
            <a:srgbClr val="4A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9" name="Freeform 22">
            <a:extLst>
              <a:ext uri="{FF2B5EF4-FFF2-40B4-BE49-F238E27FC236}">
                <a16:creationId xmlns:a16="http://schemas.microsoft.com/office/drawing/2014/main" id="{CA1B373B-0DE9-4AE4-A839-26F801A340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48626"/>
            <a:ext cx="5066116" cy="1409374"/>
          </a:xfrm>
          <a:custGeom>
            <a:avLst/>
            <a:gdLst>
              <a:gd name="connsiteX0" fmla="*/ 0 w 6754821"/>
              <a:gd name="connsiteY0" fmla="*/ 0 h 1409374"/>
              <a:gd name="connsiteX1" fmla="*/ 6754821 w 6754821"/>
              <a:gd name="connsiteY1" fmla="*/ 0 h 1409374"/>
              <a:gd name="connsiteX2" fmla="*/ 6102096 w 6754821"/>
              <a:gd name="connsiteY2" fmla="*/ 1409374 h 1409374"/>
              <a:gd name="connsiteX3" fmla="*/ 0 w 6754821"/>
              <a:gd name="connsiteY3" fmla="*/ 1409374 h 1409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54821" h="1409374">
                <a:moveTo>
                  <a:pt x="0" y="0"/>
                </a:moveTo>
                <a:lnTo>
                  <a:pt x="6754821" y="0"/>
                </a:lnTo>
                <a:lnTo>
                  <a:pt x="6102096" y="1409374"/>
                </a:lnTo>
                <a:lnTo>
                  <a:pt x="0" y="1409374"/>
                </a:lnTo>
                <a:close/>
              </a:path>
            </a:pathLst>
          </a:custGeom>
          <a:solidFill>
            <a:srgbClr val="898989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D7E8843A-8B35-4737-ABD2-69374BD3115F}"/>
              </a:ext>
            </a:extLst>
          </p:cNvPr>
          <p:cNvSpPr/>
          <p:nvPr/>
        </p:nvSpPr>
        <p:spPr>
          <a:xfrm>
            <a:off x="247058" y="595325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20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ANALISI FINANZIARIA 2025/2026</a:t>
            </a:r>
            <a:endParaRPr lang="it-IT" sz="800" b="1" dirty="0"/>
          </a:p>
        </p:txBody>
      </p:sp>
      <p:pic>
        <p:nvPicPr>
          <p:cNvPr id="9" name="Picture 9" descr="Risultati immagini per università di tor vergata">
            <a:extLst>
              <a:ext uri="{FF2B5EF4-FFF2-40B4-BE49-F238E27FC236}">
                <a16:creationId xmlns:a16="http://schemas.microsoft.com/office/drawing/2014/main" id="{F2F18376-F15E-40B8-9084-2BC1F81DA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058" y="119963"/>
            <a:ext cx="40370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>
            <a:extLst>
              <a:ext uri="{FF2B5EF4-FFF2-40B4-BE49-F238E27FC236}">
                <a16:creationId xmlns:a16="http://schemas.microsoft.com/office/drawing/2014/main" id="{7BABF587-7836-49CA-8507-DB7F2C64F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00" y="2187743"/>
            <a:ext cx="3970087" cy="248251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sz="6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Esercizio 1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6FB48AC9-26D5-4FDB-AD29-54FBBE387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81073" y="1469503"/>
            <a:ext cx="3918995" cy="3918995"/>
          </a:xfrm>
          <a:prstGeom prst="rect">
            <a:avLst/>
          </a:prstGeom>
        </p:spPr>
      </p:pic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9F4CCBF-E238-48FF-8668-BDF46120A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42668" y="6356350"/>
            <a:ext cx="20574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85ABB444-F790-4944-B88F-E148BCEE79CC}" type="slidenum">
              <a:rPr lang="en-US" altLang="it-IT" sz="1200" smtClean="0">
                <a:solidFill>
                  <a:schemeClr val="tx1">
                    <a:tint val="75000"/>
                  </a:schemeClr>
                </a:solidFill>
                <a:latin typeface="+mn-lt"/>
              </a:rPr>
              <a:pPr algn="r">
                <a:spcAft>
                  <a:spcPts val="600"/>
                </a:spcAft>
              </a:pPr>
              <a:t>2</a:t>
            </a:fld>
            <a:endParaRPr lang="en-US" altLang="it-IT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8" name="Elemento grafico 7" descr="Elenco">
            <a:extLst>
              <a:ext uri="{FF2B5EF4-FFF2-40B4-BE49-F238E27FC236}">
                <a16:creationId xmlns:a16="http://schemas.microsoft.com/office/drawing/2014/main" id="{F2A1B73A-3E70-436A-A186-DFFDA469AD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5325" y="296289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71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>
            <a:extLst>
              <a:ext uri="{FF2B5EF4-FFF2-40B4-BE49-F238E27FC236}">
                <a16:creationId xmlns:a16="http://schemas.microsoft.com/office/drawing/2014/main" id="{40DC95C6-3F5E-4E4F-9D72-3EC7D345E8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806851"/>
            <a:ext cx="8643936" cy="5112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it-IT" altLang="it-IT" sz="2000" dirty="0">
                <a:latin typeface="Century Gothic" panose="020B0502020202020204" pitchFamily="34" charset="0"/>
                <a:cs typeface="Times New Roman" panose="02020603050405020304" pitchFamily="18" charset="0"/>
              </a:rPr>
              <a:t>Dati i valori della situazione economica (nella forma a sezioni divise e contrapposte) contenuti nella slide successiva, si proceda alla determinazione: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20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del conto economico riclassificato a valore della produzione e valore aggiunto</a:t>
            </a:r>
            <a:r>
              <a:rPr lang="it-IT" altLang="it-IT" sz="2000" dirty="0">
                <a:latin typeface="Century Gothic" panose="020B0502020202020204" pitchFamily="34" charset="0"/>
                <a:cs typeface="Times New Roman" panose="02020603050405020304" pitchFamily="18" charset="0"/>
              </a:rPr>
              <a:t>;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it-IT" altLang="it-IT" sz="20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del conto economico riclassificato a costo del venduto</a:t>
            </a:r>
            <a:r>
              <a:rPr lang="it-IT" altLang="it-IT" sz="2000" dirty="0">
                <a:latin typeface="Century Gothic" panose="020B0502020202020204" pitchFamily="34" charset="0"/>
                <a:cs typeface="Times New Roman" panose="02020603050405020304" pitchFamily="18" charset="0"/>
              </a:rPr>
              <a:t>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it-IT" altLang="it-IT" sz="2000" dirty="0">
                <a:latin typeface="Century Gothic" panose="020B0502020202020204" pitchFamily="34" charset="0"/>
                <a:cs typeface="Times New Roman" panose="02020603050405020304" pitchFamily="18" charset="0"/>
              </a:rPr>
              <a:t>Nei casi in cui la data voce economica dovesse ricondurre a molteplici possibilità di riclassificazione (p.es.: “Altri ricavi”), lo studente formuli un’ipotesi precisa e proceda alla riclassificazione in modo coerente.</a:t>
            </a:r>
          </a:p>
        </p:txBody>
      </p:sp>
      <p:sp>
        <p:nvSpPr>
          <p:cNvPr id="14" name="Titolo 13">
            <a:extLst>
              <a:ext uri="{FF2B5EF4-FFF2-40B4-BE49-F238E27FC236}">
                <a16:creationId xmlns:a16="http://schemas.microsoft.com/office/drawing/2014/main" id="{54488877-D4AE-4C25-9ACE-30263CA32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Il testo</a:t>
            </a:r>
          </a:p>
        </p:txBody>
      </p:sp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D3E9669A-0316-4BA7-9AE5-6B63B01DE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3</a:t>
            </a:fld>
            <a:endParaRPr lang="it-IT" alt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90FFAF2-34C1-4C58-8F03-49F71A8C4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Conto Economico di partenza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612650F-21C2-4D96-86E2-9897547C0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4</a:t>
            </a:fld>
            <a:endParaRPr lang="it-IT" altLang="it-IT" dirty="0"/>
          </a:p>
        </p:txBody>
      </p:sp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C0D082C1-2C60-402B-B0C9-44B04701E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45107"/>
              </p:ext>
            </p:extLst>
          </p:nvPr>
        </p:nvGraphicFramePr>
        <p:xfrm>
          <a:off x="196850" y="908050"/>
          <a:ext cx="8767763" cy="5224193"/>
        </p:xfrm>
        <a:graphic>
          <a:graphicData uri="http://schemas.openxmlformats.org/drawingml/2006/table">
            <a:tbl>
              <a:tblPr firstRow="1">
                <a:tableStyleId>{9DCAF9ED-07DC-4A11-8D7F-57B35C25682E}</a:tableStyleId>
              </a:tblPr>
              <a:tblGrid>
                <a:gridCol w="428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0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305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56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635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Voce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Descrizione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Importi 000/euro 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Descrizione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Importi 000/euro 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Voce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Costi per materie prime e sussidiarie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6.873,00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Ricavi delle vendite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23.724,00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Costi per servizi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2.310,00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Materie prime e sussidiarie c/rim. finali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   750,00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Costi per godimento beni di terzi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1.129,00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Prodotti finiti c/rimanenze finali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2.000,00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Costo del personale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4.400,00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Altri ricavi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   760,00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Quota TFR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   350,00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Proventi finanziari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   115,00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Ammortamento Fabbricati strumentali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   300,00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Plusvalenze da alienazione immobilizzazioni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     23,60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Ammortamento Macchinari industriali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   350,00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Resi su acquisti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   450,00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Ammortamento Attrezzature industriali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     56,25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16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Ammortamento Autocarri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     75,00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17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Ammortamento Macchine e mobili d'ufficio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     18,75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5672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Ammortamento costi di impianto e ampliamento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     50,00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Materie prime e sussidiarie c/rim. iniziali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1.000,00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Prodotti finiti c/rimanenze iniziali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3.270,00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21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Svalutazione di crediti verso clienti morosi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   300,00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22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Resi su vendite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   423,00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23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Interessi passivi bancari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   323,50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24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Oneri straordinari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   470,00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25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IRES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1.684,13 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26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IRAP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   304,98 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79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984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Subtotale costi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23.687,61 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Subtotale ricavi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27.822,60 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079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i="1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i="1" u="none" strike="noStrike" cap="none" normalizeH="0" baseline="0">
                          <a:ln>
                            <a:noFill/>
                          </a:ln>
                          <a:effectLst/>
                        </a:rPr>
                        <a:t>Utile d'esercizio</a:t>
                      </a:r>
                      <a:endParaRPr kumimoji="0" lang="it-IT" sz="11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i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4.134,99 </a:t>
                      </a:r>
                      <a:endParaRPr kumimoji="0" lang="it-IT" sz="11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i="1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Perdita d'esercizio</a:t>
                      </a:r>
                      <a:endParaRPr kumimoji="0" lang="it-IT" sz="11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i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             -   </a:t>
                      </a:r>
                      <a:endParaRPr kumimoji="0" lang="it-IT" sz="11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i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079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u="none" strike="noStrike" cap="none" normalizeH="0" baseline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u="none" strike="noStrike" cap="none" normalizeH="0" baseline="0">
                          <a:ln>
                            <a:noFill/>
                          </a:ln>
                          <a:effectLst/>
                        </a:rPr>
                        <a:t>Totale a pareggio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27.822,60 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  Totale a pareggio</a:t>
                      </a:r>
                      <a:endParaRPr kumimoji="0" lang="it-IT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27.822,60 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1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kumimoji="0" lang="it-IT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9434" marR="9434" marT="9434" marB="0" anchor="ctr" horzOverflow="overflow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AB9CABA7-BA16-4947-8A5A-A526FF4DB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5</a:t>
            </a:fld>
            <a:endParaRPr lang="it-IT" altLang="it-IT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5896911B-C62E-445B-85D8-0FFE5EA99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riclassificazione secondo lo schema a VP e VA</a:t>
            </a:r>
          </a:p>
        </p:txBody>
      </p:sp>
      <p:graphicFrame>
        <p:nvGraphicFramePr>
          <p:cNvPr id="11" name="Tabella 10">
            <a:extLst>
              <a:ext uri="{FF2B5EF4-FFF2-40B4-BE49-F238E27FC236}">
                <a16:creationId xmlns:a16="http://schemas.microsoft.com/office/drawing/2014/main" id="{8CF0A857-DF4C-4850-82F5-8FA52993B7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701294"/>
              </p:ext>
            </p:extLst>
          </p:nvPr>
        </p:nvGraphicFramePr>
        <p:xfrm>
          <a:off x="214313" y="720725"/>
          <a:ext cx="8643937" cy="5603878"/>
        </p:xfrm>
        <a:graphic>
          <a:graphicData uri="http://schemas.openxmlformats.org/drawingml/2006/table">
            <a:tbl>
              <a:tblPr/>
              <a:tblGrid>
                <a:gridCol w="4460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6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58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4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61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3882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Conto economico riclassificato a valore della produzione e valore aggiunto (31.12.20XX)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Parziali 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Totali 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Raccordo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882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(valori in 000/euro) 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(valori in 000/euro) 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Nr. Voce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Ricavi delle vendite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23.724,00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(1)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Resi su vendite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(423,00)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-(22)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Ricavi netti</a:t>
                      </a: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V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23.301,00 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+/- Variazioni di magazzino prodotti finiti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(1.270,00)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+(3)-(20)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305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+/- Variazioni di magazzino prodotti in corso di lavorazione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          -   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Incrementi per lavori interni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          -   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Valore della produzione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VP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22.031,00 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Costi per materie prime e sussidiarie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(6.873,00)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-(8)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 Resi su acquisti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450,00 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(7)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Acquisti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(6.423,00)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305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+/- Variazioni di magazzino materie prime e sussidiarie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(250,00)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-(19)+(2)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Prestazioni di servizi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(2.310,00)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-(9)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Altri costi esterni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(1.129,00)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-(10)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Valore Aggiunto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VA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11.919,00 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305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Costo del lavoro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(4.750,00)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-(11)-(12)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Margine operativo lordo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EBITDA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7.169,00 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4610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Ammortamenti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(850,00)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-(13)-(14)-(15)-(16)-(17)-(18)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Accantonamenti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(300,00)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-(21)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operativo gestione caratteristica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ROGC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6.019,00 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 Proventi gestione accessoria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875,00 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+(4)+(5)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Oneri gestione accessoria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operativo aziendale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EBIT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6.894,00 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Oneri finanziari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(323,50)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-(23)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gestione ordinaria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RGO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6.570,50 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 Proventi straordinari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   23,60 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+(6)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Oneri straordinari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(470,00)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-(24)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6352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lordo (o Risultato ante imposte)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EBT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6.124,10 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7305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Oneri tributari</a:t>
                      </a:r>
                    </a:p>
                  </a:txBody>
                  <a:tcPr marL="50440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(1.989,11)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-(25)-(26)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5661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netto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RN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4.134,99 </a:t>
                      </a:r>
                    </a:p>
                  </a:txBody>
                  <a:tcPr marL="4203" marR="50440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203" marR="4203" marT="42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40B464E8-4B96-4D83-A404-C3A4ECE43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6</a:t>
            </a:fld>
            <a:endParaRPr lang="it-IT" altLang="it-IT"/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A887C622-C670-4D25-AB4C-9A7CAA712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(Segue) Una modalità alternativa di sottrazione dei costi</a:t>
            </a:r>
          </a:p>
        </p:txBody>
      </p:sp>
      <p:graphicFrame>
        <p:nvGraphicFramePr>
          <p:cNvPr id="9" name="Tabella 8">
            <a:extLst>
              <a:ext uri="{FF2B5EF4-FFF2-40B4-BE49-F238E27FC236}">
                <a16:creationId xmlns:a16="http://schemas.microsoft.com/office/drawing/2014/main" id="{E5858436-9E1A-4F7F-810A-698B1498E7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605022"/>
              </p:ext>
            </p:extLst>
          </p:nvPr>
        </p:nvGraphicFramePr>
        <p:xfrm>
          <a:off x="179388" y="836613"/>
          <a:ext cx="8713787" cy="5521341"/>
        </p:xfrm>
        <a:graphic>
          <a:graphicData uri="http://schemas.openxmlformats.org/drawingml/2006/table">
            <a:tbl>
              <a:tblPr/>
              <a:tblGrid>
                <a:gridCol w="37544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8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20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3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49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5240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IMPORTI (valori in 000/euro) 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Nr. Voce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Ricavi delle vendite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23.724,00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[1]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Resi su vendite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(423,00)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-[22]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Ricavi netti</a:t>
                      </a: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V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23.301,00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+/- Variazioni di magazzino prodotti finiti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(1.270,00)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+[3]-[20]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+/- Variazioni di magazzino prodotti in corso di lavorazione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          -  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Incrementi per lavori interni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          -  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Valore della produzione [A]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VP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22.031,00 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Costi esterni</a:t>
                      </a: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Costi per materie prime e sussidiarie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6.873,00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[8]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Resi su acquisti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(450,00)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-[7]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Acquisti (al netto di resi)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6.423,00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+/- Variazioni di magazzino materie prime e sussidiarie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250,00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[19]-[2]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Prestazioni di servizi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2.310,00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[9]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Altri costi esterni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1.129,00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[10]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Tot. Costi Esterni [B]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10.112,00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Valore Aggiunto [C] = [A] - [B]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VA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11.919,00 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Costo del lavoro [D]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4.750,00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[11]+[12]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Margine operativo lordo [E] = [C] - [D]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EBITDA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7.169,00 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41274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Ammortamenti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850,00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[13] + [14] + [15] + [16] + [17] + [18]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Accantonamenti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300,00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[21]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Tot. Ammortamenti e accantonamenti [F]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1.150,00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operativo g. caratteristica [G] = [E] - [F]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ROGC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6.019,00 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Gestione accessoria</a:t>
                      </a: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 Proventi gestione accessoria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875,00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+[4]+[5]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Oneri gestione accessoria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gestione accessoria [H]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875,00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operativo aziendale [I] = [G] + [H]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EBIT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6.894,00 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9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Oneri finanziari [L]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323,50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[23]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gestione ordinaria [M] = [I] - [L]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RGO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6.570,50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Gestione straordinaria</a:t>
                      </a: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 Proventi straordinari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   23,60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+[6]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Oneri straordinari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(470,00)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-[24]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gestione straordinaria [N]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(446,40)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5240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lordo (o Ris. ante imposte) [O] = [M] + [N]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EBT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6.124,10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Oneri tributari [P]</a:t>
                      </a:r>
                    </a:p>
                  </a:txBody>
                  <a:tcPr marL="45640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9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3803" marT="3803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1.989,11 </a:t>
                      </a: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[25]+[26]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14128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netto [Q] = [O] - [P]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RN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4.134,99 </a:t>
                      </a:r>
                      <a:endParaRPr kumimoji="0" lang="it-IT" sz="9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3803" marR="45640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3803" marR="3803" marT="3803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78FCB22C-3DAC-49C7-A07B-8622D8756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riclassificazione a ricavi e costi del venduto</a:t>
            </a:r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46419548-1741-4CFA-9B37-A02EECB50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7</a:t>
            </a:fld>
            <a:endParaRPr lang="it-IT" altLang="it-IT" dirty="0"/>
          </a:p>
        </p:txBody>
      </p:sp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7BD136E4-CAB9-4FC7-8E8D-60CE819FFA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353985"/>
              </p:ext>
            </p:extLst>
          </p:nvPr>
        </p:nvGraphicFramePr>
        <p:xfrm>
          <a:off x="143668" y="598488"/>
          <a:ext cx="8856663" cy="5823585"/>
        </p:xfrm>
        <a:graphic>
          <a:graphicData uri="http://schemas.openxmlformats.org/drawingml/2006/table">
            <a:tbl>
              <a:tblPr/>
              <a:tblGrid>
                <a:gridCol w="38877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51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0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0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320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IMPORTI (valori in 000/euro) 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Nr. Voce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Ricavi delle vendite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23.724,00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[1]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240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Resi su vendite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(423,00)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-[22]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827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	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V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23.301,00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Costo del venduto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Costi per materie prime e sussidiarie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6.873,00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[8]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Resi su acquisti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(450,00)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-[7]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Acquisti (al netto di resi)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6.423,00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25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+/- Variazioni di magazzino materie prime e sussidiarie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250,00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[19]-[2]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Prestazioni di servizi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2.310,00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[9]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Costo del lavoro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4.400,00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[11]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Quota TFR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350,00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[12]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Costi per godimento beni di terzi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1.129,00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[10]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448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Ammortamenti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850,00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[13] + [14] + [15] + [16] + [17] + [18]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Accantonamenti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300,00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[21]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+/- Variazioni di magazzino prodotti finiti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1.270,00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+[20]-[3]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25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+/- Variazioni di magazzino prodotti in corso di lavorazione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          -  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5240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Incrementi per lavori interni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          -  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827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Tot. Costo del venduto [B]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17.282,00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operativo g. caratteristica [C] = [A] - [B]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ROGC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6.019,00 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Gestione accessoria</a:t>
                      </a: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 Proventi gestione accessoria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875,00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+[4]+[5]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Oneri gestione accessoria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gestione accessoria [D]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875,00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operativo aziendale [E] = [C] + [D]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EBIT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6.894,00 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  <a:endParaRPr kumimoji="0" lang="it-IT" sz="1000" b="1" i="1" u="none" strike="noStrike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Oneri finanziari [F]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323,50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[23]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gestione ordinaria [G] = [E] - [F]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RGO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6.570,50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Gestione straordinaria</a:t>
                      </a: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1" i="0" u="none" strike="noStrike" cap="none" normalizeH="0" baseline="0">
                        <a:ln>
                          <a:noFill/>
                        </a:ln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5240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+ Proventi straordinari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    23,60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+[6]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5240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- Oneri straordinari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   (470,00)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-[24]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gestione straordinaria [H]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  (446,40)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203200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lordo (o Risultato ante imposte) [I] = [G] + [H]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EBT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6.124,10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825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Oneri tributari [L]</a:t>
                      </a:r>
                    </a:p>
                  </a:txBody>
                  <a:tcPr marL="50379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4198" marT="4198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 1.989,11 </a:t>
                      </a: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  <a:cs typeface="Lucida Sans Unicode" charset="0"/>
                        </a:rPr>
                        <a:t>[25]+[26]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4446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Risultato netto [M] = [I] - [L]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RN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 4.134,99 </a:t>
                      </a:r>
                      <a:endParaRPr kumimoji="0" lang="it-IT" sz="1000" b="1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cs typeface="Lucida Sans Unicode" charset="0"/>
                      </a:endParaRPr>
                    </a:p>
                  </a:txBody>
                  <a:tcPr marL="4198" marR="50379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cs typeface="Lucida Sans Unicode" charset="0"/>
                        </a:rPr>
                        <a:t> </a:t>
                      </a:r>
                    </a:p>
                  </a:txBody>
                  <a:tcPr marL="4198" marR="4198" marT="419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>
            <a:extLst>
              <a:ext uri="{FF2B5EF4-FFF2-40B4-BE49-F238E27FC236}">
                <a16:creationId xmlns:a16="http://schemas.microsoft.com/office/drawing/2014/main" id="{7BABF587-7836-49CA-8507-DB7F2C64F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00" y="2187743"/>
            <a:ext cx="3970087" cy="248251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/>
            <a:r>
              <a:rPr lang="en-US" sz="6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Esercizio 2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6FB48AC9-26D5-4FDB-AD29-54FBBE387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81073" y="1469503"/>
            <a:ext cx="3918995" cy="3918995"/>
          </a:xfrm>
          <a:prstGeom prst="rect">
            <a:avLst/>
          </a:prstGeom>
        </p:spPr>
      </p:pic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9F4CCBF-E238-48FF-8668-BDF46120A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42668" y="6356350"/>
            <a:ext cx="20574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85ABB444-F790-4944-B88F-E148BCEE79CC}" type="slidenum">
              <a:rPr kumimoji="0" lang="en-US" altLang="it-IT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it-IT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Elemento grafico 7" descr="Elenco">
            <a:extLst>
              <a:ext uri="{FF2B5EF4-FFF2-40B4-BE49-F238E27FC236}">
                <a16:creationId xmlns:a16="http://schemas.microsoft.com/office/drawing/2014/main" id="{F2A1B73A-3E70-436A-A186-DFFDA469AD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5325" y="296289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40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>
            <a:extLst>
              <a:ext uri="{FF2B5EF4-FFF2-40B4-BE49-F238E27FC236}">
                <a16:creationId xmlns:a16="http://schemas.microsoft.com/office/drawing/2014/main" id="{40DC95C6-3F5E-4E4F-9D72-3EC7D345E8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806851"/>
            <a:ext cx="8643936" cy="5112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Dati i valori della situazione economica (nella forma a sezioni divise e contrapposte) contenuti nella </a:t>
            </a:r>
            <a:r>
              <a:rPr kumimoji="0" lang="it-IT" altLang="it-IT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slide successiva, </a:t>
            </a:r>
            <a:r>
              <a:rPr kumimoji="0" lang="it-IT" altLang="it-IT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si proceda alla determinazione: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altLang="it-IT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del conto economico riclassificato a valore della produzione e valore aggiunto</a:t>
            </a:r>
            <a:r>
              <a:rPr kumimoji="0" lang="it-IT" altLang="it-IT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;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altLang="it-IT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del conto economico riclassificato a costo del venduto</a:t>
            </a:r>
            <a:r>
              <a:rPr kumimoji="0" lang="it-IT" altLang="it-IT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ＭＳ Ｐゴシック" panose="020B0600070205080204" pitchFamily="34" charset="-128"/>
                <a:cs typeface="Times New Roman" panose="02020603050405020304" pitchFamily="18" charset="0"/>
              </a:rPr>
              <a:t>Nei casi in cui la data voce economica dovesse ricondurre a molteplici possibilità di riclassificazione (p.es.: “Altri ricavi”), lo studente formuli un’ipotesi precisa e proceda alla riclassificazione in modo coerente.</a:t>
            </a:r>
          </a:p>
        </p:txBody>
      </p:sp>
      <p:sp>
        <p:nvSpPr>
          <p:cNvPr id="14" name="Titolo 13">
            <a:extLst>
              <a:ext uri="{FF2B5EF4-FFF2-40B4-BE49-F238E27FC236}">
                <a16:creationId xmlns:a16="http://schemas.microsoft.com/office/drawing/2014/main" id="{54488877-D4AE-4C25-9ACE-30263CA32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Il testo</a:t>
            </a:r>
          </a:p>
        </p:txBody>
      </p:sp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D3E9669A-0316-4BA7-9AE5-6B63B01DE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CE6147-0B7B-488B-B7C3-45496710988D}" type="slidenum">
              <a:rPr kumimoji="0" lang="it-IT" altLang="it-IT" sz="105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it-IT" altLang="it-IT" sz="105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19103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90FFAF2-34C1-4C58-8F03-49F71A8C4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Conto Economico di partenza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612650F-21C2-4D96-86E2-9897547C0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CE6147-0B7B-488B-B7C3-45496710988D}" type="slidenum">
              <a:rPr kumimoji="0" lang="it-IT" altLang="it-IT" sz="1050" b="1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altLang="it-IT" sz="105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graphicFrame>
        <p:nvGraphicFramePr>
          <p:cNvPr id="6" name="Tabella 5">
            <a:extLst>
              <a:ext uri="{FF2B5EF4-FFF2-40B4-BE49-F238E27FC236}">
                <a16:creationId xmlns:a16="http://schemas.microsoft.com/office/drawing/2014/main" id="{1903E6A6-AEE2-42FD-A0AD-B95E550210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555305"/>
              </p:ext>
            </p:extLst>
          </p:nvPr>
        </p:nvGraphicFramePr>
        <p:xfrm>
          <a:off x="196850" y="908050"/>
          <a:ext cx="8767762" cy="5184782"/>
        </p:xfrm>
        <a:graphic>
          <a:graphicData uri="http://schemas.openxmlformats.org/drawingml/2006/table">
            <a:tbl>
              <a:tblPr firstRow="1" lastRow="1">
                <a:tableStyleId>{1E171933-4619-4E11-9A3F-F7608DF75F80}</a:tableStyleId>
              </a:tblPr>
              <a:tblGrid>
                <a:gridCol w="429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2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90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853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60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581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643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Voce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Descrizione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 Importi 000/euro 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Descrizione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 Importi 000/euro 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100" u="none" strike="noStrike" dirty="0">
                          <a:effectLst/>
                        </a:rPr>
                        <a:t>Voce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Costi per materie prime e sussidiarie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>
                        <a:tabLst/>
                      </a:pPr>
                      <a:r>
                        <a:rPr lang="it-IT" sz="1100" u="none" strike="noStrike" dirty="0">
                          <a:effectLst/>
                        </a:rPr>
                        <a:t> 15.000,00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Ricavi delle vendite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36.200,00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Costi per servizi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8.800,00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Materie prime e sussidiarie c/</a:t>
                      </a:r>
                      <a:r>
                        <a:rPr lang="it-IT" sz="1100" u="none" strike="noStrike" dirty="0" err="1">
                          <a:effectLst/>
                        </a:rPr>
                        <a:t>rim</a:t>
                      </a:r>
                      <a:r>
                        <a:rPr lang="it-IT" sz="1100" u="none" strike="noStrike" dirty="0">
                          <a:effectLst/>
                        </a:rPr>
                        <a:t>. finali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10.500,00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Costi per godimento beni di terzi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3.800,00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Prodotti finiti c/rimanenze finali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3.000,00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Costo del personale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5.200,00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Altri ricavi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            -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Quota TFR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400,00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Proventi finanziari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   100,00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Ammortamento Impianti industriali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400,00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Sopravvenienze attive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   500,00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Ammortamento Macchinari industriali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600,00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Resi su acquisti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1.200,00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Ammortamento Attrezzature industriali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100,00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16</a:t>
                      </a:r>
                      <a:endParaRPr lang="it-IT" sz="11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Ammortamento Autocarri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180,00 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17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Ammortamento Macchine e mobili d'ufficio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  90,00 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</a:t>
                      </a:r>
                      <a:endParaRPr lang="it-IT" sz="11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Ammortamento costi di pubblicità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100,00 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 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19</a:t>
                      </a:r>
                      <a:endParaRPr lang="it-IT" sz="11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Materie prime e sussidiarie c/</a:t>
                      </a:r>
                      <a:r>
                        <a:rPr lang="it-IT" sz="1100" u="none" strike="noStrike" dirty="0" err="1">
                          <a:effectLst/>
                        </a:rPr>
                        <a:t>rim</a:t>
                      </a:r>
                      <a:r>
                        <a:rPr lang="it-IT" sz="1100" u="none" strike="noStrike" dirty="0">
                          <a:effectLst/>
                        </a:rPr>
                        <a:t>. Iniziali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9.000,00 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Prodotti finiti c/rimanenze iniziali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500,00 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 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21</a:t>
                      </a:r>
                      <a:endParaRPr lang="it-IT" sz="11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Svalutazione di crediti verso clienti morosi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600,00 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22</a:t>
                      </a:r>
                      <a:endParaRPr lang="it-IT" sz="11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Resi su vendite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1.200,00 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23</a:t>
                      </a:r>
                      <a:endParaRPr lang="it-IT" sz="11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Interessi passivi bancari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500,00 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24</a:t>
                      </a:r>
                      <a:endParaRPr lang="it-IT" sz="11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Oneri straordinari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5.360,00 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25</a:t>
                      </a:r>
                      <a:endParaRPr lang="it-IT" sz="11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IRES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         -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 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26</a:t>
                      </a:r>
                      <a:endParaRPr lang="it-IT" sz="11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IRAP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              - 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 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it-IT" sz="11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 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 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>
                          <a:effectLst/>
                        </a:rPr>
                        <a:t> 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870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 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>
                          <a:effectLst/>
                        </a:rPr>
                        <a:t> </a:t>
                      </a:r>
                      <a:endParaRPr lang="it-IT" sz="11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9772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Subtotale costi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51.830,00 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Subtotale ricavi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51.500,00 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0870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i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it-IT" sz="1100" b="1" i="1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i="1" u="none" strike="noStrike" dirty="0">
                          <a:effectLst/>
                        </a:rPr>
                        <a:t>Utile d'esercizio</a:t>
                      </a:r>
                      <a:endParaRPr lang="it-IT" sz="11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i="1" u="none" strike="noStrike" dirty="0">
                          <a:effectLst/>
                        </a:rPr>
                        <a:t>               - </a:t>
                      </a:r>
                      <a:endParaRPr lang="it-IT" sz="11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i="1" u="none" strike="noStrike" dirty="0">
                          <a:effectLst/>
                        </a:rPr>
                        <a:t>   Perdita d'esercizio</a:t>
                      </a:r>
                      <a:endParaRPr lang="it-IT" sz="11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i="1" u="none" strike="noStrike" dirty="0">
                          <a:effectLst/>
                        </a:rPr>
                        <a:t>      330,00  </a:t>
                      </a:r>
                      <a:endParaRPr lang="it-IT" sz="11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i="1" u="none" strike="noStrike" dirty="0">
                          <a:effectLst/>
                        </a:rPr>
                        <a:t> </a:t>
                      </a:r>
                      <a:endParaRPr lang="it-IT" sz="11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20870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it-IT" sz="11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Totale a pareggio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1100" u="none" strike="noStrike" dirty="0">
                          <a:effectLst/>
                        </a:rPr>
                        <a:t> 51.830,00 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  Totale a pareggio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r>
                        <a:rPr lang="it-IT" sz="1100" u="none" strike="noStrike" dirty="0">
                          <a:effectLst/>
                        </a:rPr>
                        <a:t> 51.830,00 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tx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b"/>
                      <a:r>
                        <a:rPr lang="it-IT" sz="1100" u="none" strike="noStrike" dirty="0">
                          <a:effectLst/>
                        </a:rPr>
                        <a:t> </a:t>
                      </a:r>
                      <a:endParaRPr lang="it-IT" sz="11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9434" marR="9434" marT="9434" marB="0" anchor="ctr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7623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AB9CABA7-BA16-4947-8A5A-A526FF4DB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11</a:t>
            </a:fld>
            <a:endParaRPr lang="it-IT" altLang="it-IT"/>
          </a:p>
        </p:txBody>
      </p:sp>
      <p:sp>
        <p:nvSpPr>
          <p:cNvPr id="4" name="Titolo 3">
            <a:extLst>
              <a:ext uri="{FF2B5EF4-FFF2-40B4-BE49-F238E27FC236}">
                <a16:creationId xmlns:a16="http://schemas.microsoft.com/office/drawing/2014/main" id="{5896911B-C62E-445B-85D8-0FFE5EA99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riclassificazione secondo lo schema a VP e VA</a:t>
            </a:r>
          </a:p>
        </p:txBody>
      </p:sp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E2BF2BFC-C1BD-4642-A285-324C1111CB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843673"/>
              </p:ext>
            </p:extLst>
          </p:nvPr>
        </p:nvGraphicFramePr>
        <p:xfrm>
          <a:off x="214313" y="836613"/>
          <a:ext cx="8643937" cy="5629275"/>
        </p:xfrm>
        <a:graphic>
          <a:graphicData uri="http://schemas.openxmlformats.org/drawingml/2006/table">
            <a:tbl>
              <a:tblPr/>
              <a:tblGrid>
                <a:gridCol w="4461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68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5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5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56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423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Conto economico riclassificato a valore della produzione e valore aggiunto (31.12.20XX)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 Parziali 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 Totali 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Raccordo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23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0" u="none" strike="noStrike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 (valori in 000/euro) 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 (valori in 000/euro) </a:t>
                      </a:r>
                      <a:endParaRPr lang="it-IT" sz="1000" b="1" i="0" u="none" strike="noStrike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Nr. Voce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Ricavi delle vendite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36.200,00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b"/>
                      <a:endParaRPr lang="it-IT" sz="1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b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(1)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Resi su vendite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    (1.200,00)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-(22)</a:t>
                      </a:r>
                      <a:endParaRPr lang="it-IT" sz="10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Ricavi netti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V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35.000,00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+/- Variazioni di magazzino prodotti finiti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2.500,00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+(3)-(20)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325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+/- Variazioni di magazzino prodotti in corso di lavorazione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>
                          <a:effectLst/>
                          <a:latin typeface="Century Gothic" panose="020B0502020202020204" pitchFamily="34" charset="0"/>
                        </a:rPr>
                        <a:t>                  -   </a:t>
                      </a:r>
                      <a:endParaRPr lang="it-IT" sz="1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>
                          <a:effectLst/>
                          <a:latin typeface="Century Gothic" panose="020B0502020202020204" pitchFamily="34" charset="0"/>
                        </a:rPr>
                        <a:t>Incrementi per lavori interni</a:t>
                      </a:r>
                      <a:endParaRPr lang="it-IT" sz="1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>
                          <a:effectLst/>
                          <a:latin typeface="Century Gothic" panose="020B0502020202020204" pitchFamily="34" charset="0"/>
                        </a:rPr>
                        <a:t>                  -   </a:t>
                      </a:r>
                      <a:endParaRPr lang="it-IT" sz="10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1" i="0" u="none" strike="noStrike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Valore della produzione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VP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37.500,00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1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 Costi per materie prime e sussidiarie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(15.000,00)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-(8)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+ Resi su acquisti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1.200,00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(7)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 Acquisti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(13.800,00)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325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+/- Variazioni di magazzino materie prime e sussidiarie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1.500,00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-(19)+(2)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 Prestazioni di servizi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(8.800,00)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-(9)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 Altri costi esterni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(3.800,00)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-(10)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Valore Aggiunto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VA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12.600,00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1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325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 Costo del lavoro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(5.600,00)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-(11)-(12)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Margine operativo lordo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EBITDA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7.000,00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1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46517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 Ammortamenti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(1.470,00)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-(13)-(14)-(15)-(16)-(17)-(18)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 Accantonamenti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(600,00)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-(21)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Risultato operativo gestione caratteristica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ROGC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4.930,00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1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+ Proventi gestione accessoria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100,00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+(4)+(5)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 Oneri gestione accessoria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Risultato operativo aziendale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EBIT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5.030,00</a:t>
                      </a:r>
                      <a:endParaRPr lang="it-IT" sz="10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1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 Oneri finanziari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(500,00)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-(23)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Risultato gestione ordinaria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RGO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4.530,00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+ Proventi straordinari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500,00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+(6)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 Oneri straordinari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(5.360,00)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-(24)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Risultato lordo (o Risultato ante imposte)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EBT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effectLst/>
                          <a:latin typeface="Century Gothic" panose="020B0502020202020204" pitchFamily="34" charset="0"/>
                        </a:rPr>
                        <a:t>(330,00)</a:t>
                      </a:r>
                      <a:endParaRPr lang="it-IT" sz="10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73258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 Oneri tributari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440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u="none" strike="noStrike" dirty="0"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  <a:endParaRPr lang="it-IT" sz="10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-(25)-(26)</a:t>
                      </a:r>
                      <a:endParaRPr lang="it-IT" sz="1000" b="1" i="0" u="none" strike="noStrike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6421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Risultato netto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RN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(330,00)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50440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10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10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203" marR="4203" marT="4203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4500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78FCB22C-3DAC-49C7-A07B-8622D8756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riclassificazione a ricavi e costi del venduto</a:t>
            </a:r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46419548-1741-4CFA-9B37-A02EECB50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12</a:t>
            </a:fld>
            <a:endParaRPr lang="it-IT" altLang="it-IT" dirty="0"/>
          </a:p>
        </p:txBody>
      </p:sp>
      <p:graphicFrame>
        <p:nvGraphicFramePr>
          <p:cNvPr id="6" name="Tabella 5">
            <a:extLst>
              <a:ext uri="{FF2B5EF4-FFF2-40B4-BE49-F238E27FC236}">
                <a16:creationId xmlns:a16="http://schemas.microsoft.com/office/drawing/2014/main" id="{E043B522-80BE-4115-9169-E5D5F64C41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830820"/>
              </p:ext>
            </p:extLst>
          </p:nvPr>
        </p:nvGraphicFramePr>
        <p:xfrm>
          <a:off x="107950" y="663391"/>
          <a:ext cx="8856664" cy="5531217"/>
        </p:xfrm>
        <a:graphic>
          <a:graphicData uri="http://schemas.openxmlformats.org/drawingml/2006/table">
            <a:tbl>
              <a:tblPr/>
              <a:tblGrid>
                <a:gridCol w="38882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0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0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0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800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5997">
                <a:tc gridSpan="6"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Conto economico riclassificato a costo del venduto (31.12.20XX)</a:t>
                      </a:r>
                      <a:endParaRPr lang="it-IT" sz="9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60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 IMPORTI (valori in 000/euro) </a:t>
                      </a:r>
                      <a:endParaRPr lang="it-IT" sz="9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Nr. Voce</a:t>
                      </a:r>
                      <a:endParaRPr lang="it-IT" sz="9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Ricavi delle vendite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b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36.200,00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b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[1]</a:t>
                      </a:r>
                      <a:endParaRPr lang="it-IT" sz="900" b="1" i="0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989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Resi su vendite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b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(1.200,00)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-[22]</a:t>
                      </a:r>
                      <a:endParaRPr lang="it-IT" sz="900" b="1" i="0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4672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Ricavi netti [A]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effectLst/>
                          <a:latin typeface="Century Gothic" panose="020B0502020202020204" pitchFamily="34" charset="0"/>
                        </a:rPr>
                        <a:t>V</a:t>
                      </a:r>
                      <a:endParaRPr lang="it-IT" sz="900" b="1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b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35.000,00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Costo del venduto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1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1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Costi per materie prime e sussidiarie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1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15.000,00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[8]</a:t>
                      </a:r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- Resi su acquisti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(1.200,00)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1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1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-[7]</a:t>
                      </a:r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Acquisti (al netto di resi)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13.800,00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964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+/- Variazioni di magazzino materie prime e sussidiarie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(1.500,00)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[19]-[2]</a:t>
                      </a:r>
                      <a:endParaRPr lang="it-IT" sz="900" b="1" i="0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Prestazioni di servizi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8.800,00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[9]</a:t>
                      </a:r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Costo del lavoro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5.200,00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b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[11]</a:t>
                      </a:r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Quota TFR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400,00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b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[12]</a:t>
                      </a:r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Costi per godimento beni di terzi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3.800,00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[10]</a:t>
                      </a:r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826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Ammortamenti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1.470,00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[13] + [14] + [15] + [16] + [17] + [18]</a:t>
                      </a:r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Accantonamenti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600,00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[21]</a:t>
                      </a:r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+/- Variazioni di magazzino prodotti finiti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(2.500,00)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+[20]-[3]</a:t>
                      </a:r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7964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+/- Variazioni di magazzino prodotti in corso di lavorazione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                  -   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989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- Incrementi per lavori interni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                  -   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1" i="0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4672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 dirty="0">
                          <a:effectLst/>
                          <a:latin typeface="Century Gothic" panose="020B0502020202020204" pitchFamily="34" charset="0"/>
                        </a:rPr>
                        <a:t>Tot. Costo del venduto [B]</a:t>
                      </a:r>
                      <a:endParaRPr lang="it-IT" sz="9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i="1" u="none" strike="noStrike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0" i="1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0" i="1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 dirty="0">
                          <a:effectLst/>
                          <a:latin typeface="Century Gothic" panose="020B0502020202020204" pitchFamily="34" charset="0"/>
                        </a:rPr>
                        <a:t>30.070,00</a:t>
                      </a:r>
                      <a:endParaRPr lang="it-IT" sz="9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i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Risultato operativo g. caratteristica [C] = [A] - [B]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effectLst/>
                          <a:latin typeface="Century Gothic" panose="020B0502020202020204" pitchFamily="34" charset="0"/>
                        </a:rPr>
                        <a:t>ROGC</a:t>
                      </a:r>
                      <a:endParaRPr lang="it-IT" sz="900" b="1" i="1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1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4.930,00</a:t>
                      </a:r>
                      <a:endParaRPr lang="it-IT" sz="9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1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Gestione accessoria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+ Proventi gestione accessoria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100,00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+[4]+[5]</a:t>
                      </a:r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- Oneri gestione accessoria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 dirty="0">
                          <a:effectLst/>
                          <a:latin typeface="Century Gothic" panose="020B0502020202020204" pitchFamily="34" charset="0"/>
                        </a:rPr>
                        <a:t>Risultato gestione accessoria [D]</a:t>
                      </a:r>
                      <a:endParaRPr lang="it-IT" sz="9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i="1" u="none" strike="noStrike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0" i="1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0" i="1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 dirty="0">
                          <a:effectLst/>
                          <a:latin typeface="Century Gothic" panose="020B0502020202020204" pitchFamily="34" charset="0"/>
                        </a:rPr>
                        <a:t>100,00</a:t>
                      </a:r>
                      <a:endParaRPr lang="it-IT" sz="9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i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Risultato operativo aziendale [E] = [C] + [D]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effectLst/>
                          <a:latin typeface="Century Gothic" panose="020B0502020202020204" pitchFamily="34" charset="0"/>
                        </a:rPr>
                        <a:t>EBIT</a:t>
                      </a:r>
                      <a:endParaRPr lang="it-IT" sz="900" b="1" i="1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1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5.030,00</a:t>
                      </a:r>
                      <a:endParaRPr lang="it-IT" sz="900" b="1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1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Oneri finanziari [F]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500,00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[23]</a:t>
                      </a:r>
                      <a:endParaRPr lang="it-IT" sz="900" b="1" i="0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Risultato gestione ordinaria [G] = [E] - [F]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effectLst/>
                          <a:latin typeface="Century Gothic" panose="020B0502020202020204" pitchFamily="34" charset="0"/>
                        </a:rPr>
                        <a:t>RGO</a:t>
                      </a:r>
                      <a:endParaRPr lang="it-IT" sz="900" b="1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4.530,00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Gestione straordinaria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14989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+ Proventi straordinari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500,00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+[6]</a:t>
                      </a:r>
                      <a:endParaRPr lang="it-IT" sz="900" b="1" i="0" u="none" strike="noStrike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149899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>
                          <a:effectLst/>
                          <a:latin typeface="Century Gothic" panose="020B0502020202020204" pitchFamily="34" charset="0"/>
                        </a:rPr>
                        <a:t>- Oneri straordinari</a:t>
                      </a:r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(5.360,00)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-[24]</a:t>
                      </a:r>
                      <a:endParaRPr lang="it-IT" sz="900" b="1" i="0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 dirty="0">
                          <a:effectLst/>
                          <a:latin typeface="Century Gothic" panose="020B0502020202020204" pitchFamily="34" charset="0"/>
                        </a:rPr>
                        <a:t>Risultato gestione straordinaria [H]</a:t>
                      </a:r>
                      <a:endParaRPr lang="it-IT" sz="9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i="1" u="none" strike="noStrike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0" i="1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0" i="1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i="1" u="none" strike="noStrike" dirty="0">
                          <a:effectLst/>
                          <a:latin typeface="Century Gothic" panose="020B0502020202020204" pitchFamily="34" charset="0"/>
                        </a:rPr>
                        <a:t>(4.860,00)</a:t>
                      </a:r>
                      <a:endParaRPr lang="it-IT" sz="900" b="0" i="1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i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19960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Risultato lordo (o Risultato ante imposte) [I] = [G] + [H]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effectLst/>
                          <a:latin typeface="Century Gothic" panose="020B0502020202020204" pitchFamily="34" charset="0"/>
                        </a:rPr>
                        <a:t>EBT</a:t>
                      </a:r>
                      <a:endParaRPr lang="it-IT" sz="900" b="1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effectLst/>
                          <a:latin typeface="Century Gothic" panose="020B0502020202020204" pitchFamily="34" charset="0"/>
                        </a:rPr>
                        <a:t>(330,00)</a:t>
                      </a:r>
                      <a:endParaRPr lang="it-IT" sz="900" b="1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179643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l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Oneri tributari [L]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0379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endParaRPr lang="it-IT" sz="900" b="0" i="0" u="none" strike="noStrike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b"/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b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u="none" strike="noStrike" dirty="0"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  <a:endParaRPr lang="it-IT" sz="900" b="0" i="0" u="none" strike="noStrike" dirty="0"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rgbClr val="002060"/>
                          </a:solidFill>
                          <a:effectLst/>
                          <a:latin typeface="Century Gothic" panose="020B0502020202020204" pitchFamily="34" charset="0"/>
                        </a:rPr>
                        <a:t>[25]+[26]</a:t>
                      </a:r>
                      <a:endParaRPr lang="it-IT" sz="900" b="1" i="0" u="none" strike="noStrike" dirty="0">
                        <a:solidFill>
                          <a:srgbClr val="00206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141341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Risultato netto [M] = [I] - [L]</a:t>
                      </a:r>
                      <a:endParaRPr lang="it-IT" sz="9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RN</a:t>
                      </a:r>
                      <a:endParaRPr lang="it-IT" sz="900" b="1" i="0" u="none" strike="noStrike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r" fontAlgn="ctr"/>
                      <a:r>
                        <a:rPr lang="it-IT" sz="900" b="1" u="none" strike="noStrike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(330,00)</a:t>
                      </a:r>
                      <a:endParaRPr lang="it-IT" sz="900" b="1" i="1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50379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Trebuchet MS"/>
                          <a:ea typeface="Lucida Sans Unicode"/>
                          <a:cs typeface="Lucida Sans Unicode"/>
                        </a:defRPr>
                      </a:lvl9pPr>
                    </a:lstStyle>
                    <a:p>
                      <a:pPr algn="ctr" fontAlgn="ctr"/>
                      <a:r>
                        <a:rPr lang="it-IT" sz="900" b="1" u="none" strike="noStrike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it-IT" sz="900" b="1" i="0" u="none" strike="noStrike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4198" marR="4198" marT="4198" marB="0" anchor="ctr">
                    <a:lnL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993144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2661</Words>
  <Application>Microsoft Office PowerPoint</Application>
  <PresentationFormat>On-screen Show (4:3)</PresentationFormat>
  <Paragraphs>930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Century Gothic</vt:lpstr>
      <vt:lpstr>Tema di Office</vt:lpstr>
      <vt:lpstr>Personalizza struttura</vt:lpstr>
      <vt:lpstr> Esempio di riclassificazione CE</vt:lpstr>
      <vt:lpstr>Esercizio 1</vt:lpstr>
      <vt:lpstr>Il testo</vt:lpstr>
      <vt:lpstr>Il Conto Economico di partenza</vt:lpstr>
      <vt:lpstr>La riclassificazione secondo lo schema a VP e VA</vt:lpstr>
      <vt:lpstr>(Segue) Una modalità alternativa di sottrazione dei costi</vt:lpstr>
      <vt:lpstr>La riclassificazione a ricavi e costi del venduto</vt:lpstr>
      <vt:lpstr>Esercizio 2</vt:lpstr>
      <vt:lpstr>Il testo</vt:lpstr>
      <vt:lpstr>Il Conto Economico di partenza</vt:lpstr>
      <vt:lpstr>La riclassificazione secondo lo schema a VP e VA</vt:lpstr>
      <vt:lpstr>La riclassificazione a ricavi e costi del venduto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Esempio di riclassificazione CE</dc:title>
  <dc:creator>Mario Perna</dc:creator>
  <cp:lastModifiedBy>ECON06</cp:lastModifiedBy>
  <cp:revision>11</cp:revision>
  <dcterms:created xsi:type="dcterms:W3CDTF">2019-03-19T10:26:04Z</dcterms:created>
  <dcterms:modified xsi:type="dcterms:W3CDTF">2025-09-23T10:30:58Z</dcterms:modified>
</cp:coreProperties>
</file>