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47" r:id="rId1"/>
    <p:sldMasterId id="2147483981" r:id="rId2"/>
    <p:sldMasterId id="2147484057" r:id="rId3"/>
  </p:sldMasterIdLst>
  <p:notesMasterIdLst>
    <p:notesMasterId r:id="rId143"/>
  </p:notesMasterIdLst>
  <p:sldIdLst>
    <p:sldId id="499" r:id="rId4"/>
    <p:sldId id="264" r:id="rId5"/>
    <p:sldId id="265" r:id="rId6"/>
    <p:sldId id="266" r:id="rId7"/>
    <p:sldId id="267" r:id="rId8"/>
    <p:sldId id="296" r:id="rId9"/>
    <p:sldId id="297" r:id="rId10"/>
    <p:sldId id="272" r:id="rId11"/>
    <p:sldId id="268" r:id="rId12"/>
    <p:sldId id="269" r:id="rId13"/>
    <p:sldId id="405" r:id="rId14"/>
    <p:sldId id="510" r:id="rId15"/>
    <p:sldId id="410" r:id="rId16"/>
    <p:sldId id="412" r:id="rId17"/>
    <p:sldId id="413" r:id="rId18"/>
    <p:sldId id="414" r:id="rId19"/>
    <p:sldId id="415" r:id="rId20"/>
    <p:sldId id="416" r:id="rId21"/>
    <p:sldId id="417" r:id="rId22"/>
    <p:sldId id="418" r:id="rId23"/>
    <p:sldId id="419" r:id="rId24"/>
    <p:sldId id="420" r:id="rId25"/>
    <p:sldId id="421" r:id="rId26"/>
    <p:sldId id="422" r:id="rId27"/>
    <p:sldId id="423" r:id="rId28"/>
    <p:sldId id="424" r:id="rId29"/>
    <p:sldId id="502" r:id="rId30"/>
    <p:sldId id="504" r:id="rId31"/>
    <p:sldId id="426" r:id="rId32"/>
    <p:sldId id="427" r:id="rId33"/>
    <p:sldId id="428" r:id="rId34"/>
    <p:sldId id="429" r:id="rId35"/>
    <p:sldId id="430" r:id="rId36"/>
    <p:sldId id="431" r:id="rId37"/>
    <p:sldId id="432" r:id="rId38"/>
    <p:sldId id="433" r:id="rId39"/>
    <p:sldId id="434" r:id="rId40"/>
    <p:sldId id="436" r:id="rId41"/>
    <p:sldId id="435" r:id="rId42"/>
    <p:sldId id="437" r:id="rId43"/>
    <p:sldId id="438" r:id="rId44"/>
    <p:sldId id="439" r:id="rId45"/>
    <p:sldId id="440" r:id="rId46"/>
    <p:sldId id="503" r:id="rId47"/>
    <p:sldId id="443" r:id="rId48"/>
    <p:sldId id="444" r:id="rId49"/>
    <p:sldId id="445" r:id="rId50"/>
    <p:sldId id="446" r:id="rId51"/>
    <p:sldId id="448" r:id="rId52"/>
    <p:sldId id="449" r:id="rId53"/>
    <p:sldId id="451" r:id="rId54"/>
    <p:sldId id="452" r:id="rId55"/>
    <p:sldId id="454" r:id="rId56"/>
    <p:sldId id="455" r:id="rId57"/>
    <p:sldId id="457" r:id="rId58"/>
    <p:sldId id="458" r:id="rId59"/>
    <p:sldId id="647" r:id="rId60"/>
    <p:sldId id="648" r:id="rId61"/>
    <p:sldId id="649" r:id="rId62"/>
    <p:sldId id="650" r:id="rId63"/>
    <p:sldId id="651" r:id="rId64"/>
    <p:sldId id="652" r:id="rId65"/>
    <p:sldId id="653" r:id="rId66"/>
    <p:sldId id="654" r:id="rId67"/>
    <p:sldId id="509" r:id="rId68"/>
    <p:sldId id="506" r:id="rId69"/>
    <p:sldId id="507" r:id="rId70"/>
    <p:sldId id="461" r:id="rId71"/>
    <p:sldId id="462" r:id="rId72"/>
    <p:sldId id="463" r:id="rId73"/>
    <p:sldId id="464" r:id="rId74"/>
    <p:sldId id="465" r:id="rId75"/>
    <p:sldId id="466" r:id="rId76"/>
    <p:sldId id="467" r:id="rId77"/>
    <p:sldId id="468" r:id="rId78"/>
    <p:sldId id="469" r:id="rId79"/>
    <p:sldId id="470" r:id="rId80"/>
    <p:sldId id="475" r:id="rId81"/>
    <p:sldId id="476" r:id="rId82"/>
    <p:sldId id="477" r:id="rId83"/>
    <p:sldId id="478" r:id="rId84"/>
    <p:sldId id="479" r:id="rId85"/>
    <p:sldId id="480" r:id="rId86"/>
    <p:sldId id="481" r:id="rId87"/>
    <p:sldId id="482" r:id="rId88"/>
    <p:sldId id="483" r:id="rId89"/>
    <p:sldId id="484" r:id="rId90"/>
    <p:sldId id="485" r:id="rId91"/>
    <p:sldId id="486" r:id="rId92"/>
    <p:sldId id="487" r:id="rId93"/>
    <p:sldId id="631" r:id="rId94"/>
    <p:sldId id="632" r:id="rId95"/>
    <p:sldId id="633" r:id="rId96"/>
    <p:sldId id="630" r:id="rId97"/>
    <p:sldId id="634" r:id="rId98"/>
    <p:sldId id="635" r:id="rId99"/>
    <p:sldId id="636" r:id="rId100"/>
    <p:sldId id="637" r:id="rId101"/>
    <p:sldId id="638" r:id="rId102"/>
    <p:sldId id="639" r:id="rId103"/>
    <p:sldId id="640" r:id="rId104"/>
    <p:sldId id="590" r:id="rId105"/>
    <p:sldId id="270" r:id="rId106"/>
    <p:sldId id="271" r:id="rId107"/>
    <p:sldId id="607" r:id="rId108"/>
    <p:sldId id="600" r:id="rId109"/>
    <p:sldId id="275" r:id="rId110"/>
    <p:sldId id="276" r:id="rId111"/>
    <p:sldId id="601" r:id="rId112"/>
    <p:sldId id="602" r:id="rId113"/>
    <p:sldId id="279" r:id="rId114"/>
    <p:sldId id="280" r:id="rId115"/>
    <p:sldId id="281" r:id="rId116"/>
    <p:sldId id="282" r:id="rId117"/>
    <p:sldId id="283" r:id="rId118"/>
    <p:sldId id="284" r:id="rId119"/>
    <p:sldId id="285" r:id="rId120"/>
    <p:sldId id="286" r:id="rId121"/>
    <p:sldId id="287" r:id="rId122"/>
    <p:sldId id="603" r:id="rId123"/>
    <p:sldId id="289" r:id="rId124"/>
    <p:sldId id="511" r:id="rId125"/>
    <p:sldId id="308" r:id="rId126"/>
    <p:sldId id="288" r:id="rId127"/>
    <p:sldId id="290" r:id="rId128"/>
    <p:sldId id="291" r:id="rId129"/>
    <p:sldId id="293" r:id="rId130"/>
    <p:sldId id="294" r:id="rId131"/>
    <p:sldId id="295" r:id="rId132"/>
    <p:sldId id="512" r:id="rId133"/>
    <p:sldId id="304" r:id="rId134"/>
    <p:sldId id="331" r:id="rId135"/>
    <p:sldId id="339" r:id="rId136"/>
    <p:sldId id="343" r:id="rId137"/>
    <p:sldId id="344" r:id="rId138"/>
    <p:sldId id="347" r:id="rId139"/>
    <p:sldId id="346" r:id="rId140"/>
    <p:sldId id="349" r:id="rId141"/>
    <p:sldId id="646" r:id="rId142"/>
  </p:sldIdLst>
  <p:sldSz cx="9144000" cy="6858000" type="screen4x3"/>
  <p:notesSz cx="7099300" cy="1023461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6" autoAdjust="0"/>
    <p:restoredTop sz="94434" autoAdjust="0"/>
  </p:normalViewPr>
  <p:slideViewPr>
    <p:cSldViewPr>
      <p:cViewPr varScale="1">
        <p:scale>
          <a:sx n="61" d="100"/>
          <a:sy n="61" d="100"/>
        </p:scale>
        <p:origin x="1464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4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63" Type="http://schemas.openxmlformats.org/officeDocument/2006/relationships/slide" Target="slides/slide60.xml"/><Relationship Id="rId84" Type="http://schemas.openxmlformats.org/officeDocument/2006/relationships/slide" Target="slides/slide81.xml"/><Relationship Id="rId138" Type="http://schemas.openxmlformats.org/officeDocument/2006/relationships/slide" Target="slides/slide135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53" Type="http://schemas.openxmlformats.org/officeDocument/2006/relationships/slide" Target="slides/slide50.xml"/><Relationship Id="rId74" Type="http://schemas.openxmlformats.org/officeDocument/2006/relationships/slide" Target="slides/slide71.xml"/><Relationship Id="rId128" Type="http://schemas.openxmlformats.org/officeDocument/2006/relationships/slide" Target="slides/slide125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slide" Target="slides/slide110.xml"/><Relationship Id="rId118" Type="http://schemas.openxmlformats.org/officeDocument/2006/relationships/slide" Target="slides/slide115.xml"/><Relationship Id="rId134" Type="http://schemas.openxmlformats.org/officeDocument/2006/relationships/slide" Target="slides/slide131.xml"/><Relationship Id="rId139" Type="http://schemas.openxmlformats.org/officeDocument/2006/relationships/slide" Target="slides/slide13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124" Type="http://schemas.openxmlformats.org/officeDocument/2006/relationships/slide" Target="slides/slide121.xml"/><Relationship Id="rId129" Type="http://schemas.openxmlformats.org/officeDocument/2006/relationships/slide" Target="slides/slide126.xml"/><Relationship Id="rId54" Type="http://schemas.openxmlformats.org/officeDocument/2006/relationships/slide" Target="slides/slide51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40" Type="http://schemas.openxmlformats.org/officeDocument/2006/relationships/slide" Target="slides/slide137.xml"/><Relationship Id="rId14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49" Type="http://schemas.openxmlformats.org/officeDocument/2006/relationships/slide" Target="slides/slide46.xml"/><Relationship Id="rId114" Type="http://schemas.openxmlformats.org/officeDocument/2006/relationships/slide" Target="slides/slide111.xml"/><Relationship Id="rId119" Type="http://schemas.openxmlformats.org/officeDocument/2006/relationships/slide" Target="slides/slide116.xml"/><Relationship Id="rId44" Type="http://schemas.openxmlformats.org/officeDocument/2006/relationships/slide" Target="slides/slide41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130" Type="http://schemas.openxmlformats.org/officeDocument/2006/relationships/slide" Target="slides/slide127.xml"/><Relationship Id="rId135" Type="http://schemas.openxmlformats.org/officeDocument/2006/relationships/slide" Target="slides/slide132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120" Type="http://schemas.openxmlformats.org/officeDocument/2006/relationships/slide" Target="slides/slide117.xml"/><Relationship Id="rId125" Type="http://schemas.openxmlformats.org/officeDocument/2006/relationships/slide" Target="slides/slide122.xml"/><Relationship Id="rId141" Type="http://schemas.openxmlformats.org/officeDocument/2006/relationships/slide" Target="slides/slide138.xml"/><Relationship Id="rId146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slide" Target="slides/slide112.xml"/><Relationship Id="rId131" Type="http://schemas.openxmlformats.org/officeDocument/2006/relationships/slide" Target="slides/slide128.xml"/><Relationship Id="rId136" Type="http://schemas.openxmlformats.org/officeDocument/2006/relationships/slide" Target="slides/slide133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26" Type="http://schemas.openxmlformats.org/officeDocument/2006/relationships/slide" Target="slides/slide123.xml"/><Relationship Id="rId147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121" Type="http://schemas.openxmlformats.org/officeDocument/2006/relationships/slide" Target="slides/slide118.xml"/><Relationship Id="rId142" Type="http://schemas.openxmlformats.org/officeDocument/2006/relationships/slide" Target="slides/slide139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Relationship Id="rId116" Type="http://schemas.openxmlformats.org/officeDocument/2006/relationships/slide" Target="slides/slide113.xml"/><Relationship Id="rId137" Type="http://schemas.openxmlformats.org/officeDocument/2006/relationships/slide" Target="slides/slide13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62" Type="http://schemas.openxmlformats.org/officeDocument/2006/relationships/slide" Target="slides/slide59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111" Type="http://schemas.openxmlformats.org/officeDocument/2006/relationships/slide" Target="slides/slide108.xml"/><Relationship Id="rId132" Type="http://schemas.openxmlformats.org/officeDocument/2006/relationships/slide" Target="slides/slide129.xml"/><Relationship Id="rId15" Type="http://schemas.openxmlformats.org/officeDocument/2006/relationships/slide" Target="slides/slide12.xml"/><Relationship Id="rId36" Type="http://schemas.openxmlformats.org/officeDocument/2006/relationships/slide" Target="slides/slide33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27" Type="http://schemas.openxmlformats.org/officeDocument/2006/relationships/slide" Target="slides/slide12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52" Type="http://schemas.openxmlformats.org/officeDocument/2006/relationships/slide" Target="slides/slide49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122" Type="http://schemas.openxmlformats.org/officeDocument/2006/relationships/slide" Target="slides/slide119.xml"/><Relationship Id="rId14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26" Type="http://schemas.openxmlformats.org/officeDocument/2006/relationships/slide" Target="slides/slide23.xml"/><Relationship Id="rId47" Type="http://schemas.openxmlformats.org/officeDocument/2006/relationships/slide" Target="slides/slide44.xml"/><Relationship Id="rId68" Type="http://schemas.openxmlformats.org/officeDocument/2006/relationships/slide" Target="slides/slide65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33" Type="http://schemas.openxmlformats.org/officeDocument/2006/relationships/slide" Target="slides/slide130.xml"/><Relationship Id="rId16" Type="http://schemas.openxmlformats.org/officeDocument/2006/relationships/slide" Target="slides/slide13.xml"/><Relationship Id="rId37" Type="http://schemas.openxmlformats.org/officeDocument/2006/relationships/slide" Target="slides/slide34.xml"/><Relationship Id="rId58" Type="http://schemas.openxmlformats.org/officeDocument/2006/relationships/slide" Target="slides/slide55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123" Type="http://schemas.openxmlformats.org/officeDocument/2006/relationships/slide" Target="slides/slide120.xml"/><Relationship Id="rId14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it-IT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37" y="0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it-IT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574" y="4861441"/>
            <a:ext cx="5206153" cy="460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882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it-IT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37" y="9722882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70647798-C75B-7C48-B57F-CFF1AFAC6BE4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45739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</a:t>
            </a:r>
            <a:r>
              <a:rPr lang="en-US" baseline="0" dirty="0" err="1"/>
              <a:t>ell’art</a:t>
            </a:r>
            <a:r>
              <a:rPr lang="en-US" baseline="0" dirty="0"/>
              <a:t>. 25 c.1 </a:t>
            </a:r>
            <a:r>
              <a:rPr lang="en-US" baseline="0" dirty="0" err="1"/>
              <a:t>c’è</a:t>
            </a:r>
            <a:r>
              <a:rPr lang="en-US" baseline="0" dirty="0"/>
              <a:t> un </a:t>
            </a:r>
            <a:r>
              <a:rPr lang="en-US" baseline="0" dirty="0" err="1"/>
              <a:t>requisito</a:t>
            </a:r>
            <a:r>
              <a:rPr lang="en-US" baseline="0" dirty="0"/>
              <a:t> di forma (</a:t>
            </a:r>
            <a:r>
              <a:rPr lang="en-US" baseline="0" dirty="0" err="1"/>
              <a:t>giuridica</a:t>
            </a:r>
            <a:r>
              <a:rPr lang="en-US" baseline="0" dirty="0"/>
              <a:t>) e </a:t>
            </a:r>
            <a:r>
              <a:rPr lang="en-US" baseline="0" dirty="0" err="1"/>
              <a:t>uno</a:t>
            </a:r>
            <a:r>
              <a:rPr lang="en-US" baseline="0" dirty="0"/>
              <a:t> di </a:t>
            </a:r>
            <a:r>
              <a:rPr lang="en-US" baseline="0" dirty="0" err="1"/>
              <a:t>sostanza</a:t>
            </a:r>
            <a:r>
              <a:rPr lang="en-US" baseline="0" dirty="0"/>
              <a:t> (</a:t>
            </a:r>
            <a:r>
              <a:rPr lang="en-US" baseline="0" dirty="0" err="1"/>
              <a:t>il</a:t>
            </a:r>
            <a:r>
              <a:rPr lang="en-US" baseline="0" dirty="0"/>
              <a:t> </a:t>
            </a:r>
            <a:r>
              <a:rPr lang="en-US" baseline="0" dirty="0" err="1"/>
              <a:t>controllo</a:t>
            </a:r>
            <a:r>
              <a:rPr lang="en-US" baseline="0" dirty="0"/>
              <a:t>)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contro</a:t>
            </a:r>
            <a:r>
              <a:rPr lang="en-US" dirty="0"/>
              <a:t>, </a:t>
            </a:r>
            <a:r>
              <a:rPr lang="en-US" dirty="0" err="1"/>
              <a:t>sono</a:t>
            </a:r>
            <a:r>
              <a:rPr lang="en-US" dirty="0"/>
              <a:t> </a:t>
            </a:r>
            <a:r>
              <a:rPr lang="en-US" dirty="0" err="1"/>
              <a:t>esclusi</a:t>
            </a:r>
            <a:r>
              <a:rPr lang="en-US" dirty="0"/>
              <a:t>, </a:t>
            </a:r>
            <a:r>
              <a:rPr lang="en-US" dirty="0" err="1"/>
              <a:t>anche</a:t>
            </a:r>
            <a:r>
              <a:rPr lang="en-US" dirty="0"/>
              <a:t> se </a:t>
            </a:r>
            <a:r>
              <a:rPr lang="en-US" dirty="0" err="1"/>
              <a:t>controllano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</a:t>
            </a:r>
            <a:r>
              <a:rPr lang="en-US" dirty="0" err="1"/>
              <a:t>società</a:t>
            </a:r>
            <a:r>
              <a:rPr lang="en-US" dirty="0"/>
              <a:t> di </a:t>
            </a:r>
            <a:r>
              <a:rPr lang="en-US" dirty="0" err="1"/>
              <a:t>capitali</a:t>
            </a:r>
            <a:r>
              <a:rPr lang="en-US" dirty="0"/>
              <a:t>: </a:t>
            </a:r>
            <a:r>
              <a:rPr lang="en-US" dirty="0" err="1"/>
              <a:t>gli</a:t>
            </a:r>
            <a:r>
              <a:rPr lang="en-US" dirty="0"/>
              <a:t> </a:t>
            </a:r>
            <a:r>
              <a:rPr lang="en-US" dirty="0" err="1"/>
              <a:t>imprenditori</a:t>
            </a:r>
            <a:r>
              <a:rPr lang="en-US" dirty="0"/>
              <a:t> </a:t>
            </a:r>
            <a:r>
              <a:rPr lang="en-US" dirty="0" err="1"/>
              <a:t>individuali</a:t>
            </a:r>
            <a:r>
              <a:rPr lang="en-US" dirty="0"/>
              <a:t>, le </a:t>
            </a:r>
            <a:r>
              <a:rPr lang="en-US" dirty="0" err="1"/>
              <a:t>società</a:t>
            </a:r>
            <a:r>
              <a:rPr lang="en-US" dirty="0"/>
              <a:t> di </a:t>
            </a:r>
            <a:r>
              <a:rPr lang="en-US" dirty="0" err="1"/>
              <a:t>persone</a:t>
            </a:r>
            <a:r>
              <a:rPr lang="en-US" baseline="0" dirty="0"/>
              <a:t> </a:t>
            </a:r>
            <a:r>
              <a:rPr lang="en-US" dirty="0"/>
              <a:t>le </a:t>
            </a:r>
            <a:r>
              <a:rPr lang="en-US" dirty="0" err="1"/>
              <a:t>associazioni</a:t>
            </a:r>
            <a:r>
              <a:rPr lang="en-US" dirty="0"/>
              <a:t> e le </a:t>
            </a:r>
            <a:r>
              <a:rPr lang="en-US" dirty="0" err="1"/>
              <a:t>fondazioni</a:t>
            </a:r>
            <a:r>
              <a:rPr lang="en-US" dirty="0"/>
              <a:t>.  </a:t>
            </a:r>
          </a:p>
          <a:p>
            <a:r>
              <a:rPr lang="en-US" dirty="0"/>
              <a:t>E’ utile </a:t>
            </a:r>
            <a:r>
              <a:rPr lang="en-US" dirty="0" err="1"/>
              <a:t>osservare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tratta</a:t>
            </a:r>
            <a:r>
              <a:rPr lang="en-US" dirty="0"/>
              <a:t> di </a:t>
            </a:r>
            <a:r>
              <a:rPr lang="en-US" dirty="0" err="1"/>
              <a:t>soggetti</a:t>
            </a:r>
            <a:r>
              <a:rPr lang="en-US" dirty="0"/>
              <a:t> non obbligati </a:t>
            </a:r>
            <a:r>
              <a:rPr lang="en-US" dirty="0" err="1"/>
              <a:t>dalle</a:t>
            </a:r>
            <a:r>
              <a:rPr lang="en-US" dirty="0"/>
              <a:t> </a:t>
            </a:r>
            <a:r>
              <a:rPr lang="en-US" dirty="0" err="1"/>
              <a:t>norme</a:t>
            </a:r>
            <a:r>
              <a:rPr lang="en-US" dirty="0"/>
              <a:t> del </a:t>
            </a:r>
            <a:r>
              <a:rPr lang="en-US" dirty="0" err="1"/>
              <a:t>codice</a:t>
            </a:r>
            <a:r>
              <a:rPr lang="en-US" dirty="0"/>
              <a:t> </a:t>
            </a:r>
            <a:r>
              <a:rPr lang="en-US" dirty="0" err="1"/>
              <a:t>civile</a:t>
            </a:r>
            <a:r>
              <a:rPr lang="en-US" dirty="0"/>
              <a:t> </a:t>
            </a:r>
            <a:r>
              <a:rPr lang="en-US" dirty="0" err="1"/>
              <a:t>alla</a:t>
            </a:r>
            <a:r>
              <a:rPr lang="en-US" dirty="0"/>
              <a:t> </a:t>
            </a:r>
            <a:r>
              <a:rPr lang="en-US" baseline="0" dirty="0"/>
              <a:t> </a:t>
            </a:r>
            <a:r>
              <a:rPr lang="en-US" dirty="0" err="1"/>
              <a:t>pubblicazione</a:t>
            </a:r>
            <a:r>
              <a:rPr lang="en-US" dirty="0"/>
              <a:t> </a:t>
            </a:r>
            <a:r>
              <a:rPr lang="en-US" dirty="0" err="1"/>
              <a:t>dei</a:t>
            </a:r>
            <a:r>
              <a:rPr lang="en-US" dirty="0"/>
              <a:t> </a:t>
            </a:r>
            <a:r>
              <a:rPr lang="en-US" dirty="0" err="1"/>
              <a:t>propri</a:t>
            </a:r>
            <a:r>
              <a:rPr lang="en-US" dirty="0"/>
              <a:t> </a:t>
            </a:r>
            <a:r>
              <a:rPr lang="en-US" dirty="0" err="1"/>
              <a:t>bilanci</a:t>
            </a:r>
            <a:r>
              <a:rPr lang="en-US" dirty="0"/>
              <a:t>. </a:t>
            </a:r>
          </a:p>
          <a:p>
            <a:r>
              <a:rPr lang="en-US" dirty="0" err="1"/>
              <a:t>L’obbligo</a:t>
            </a:r>
            <a:r>
              <a:rPr lang="en-US" dirty="0"/>
              <a:t> di </a:t>
            </a:r>
            <a:r>
              <a:rPr lang="en-US" dirty="0" err="1"/>
              <a:t>redazione</a:t>
            </a:r>
            <a:r>
              <a:rPr lang="en-US" dirty="0"/>
              <a:t> del </a:t>
            </a:r>
            <a:r>
              <a:rPr lang="en-US" dirty="0" err="1"/>
              <a:t>bilancio</a:t>
            </a:r>
            <a:r>
              <a:rPr lang="en-US" dirty="0"/>
              <a:t> </a:t>
            </a:r>
            <a:r>
              <a:rPr lang="en-US" dirty="0" err="1"/>
              <a:t>consolidato</a:t>
            </a:r>
            <a:r>
              <a:rPr lang="en-US" dirty="0"/>
              <a:t> </a:t>
            </a:r>
            <a:r>
              <a:rPr lang="en-US" dirty="0" err="1"/>
              <a:t>scatta</a:t>
            </a:r>
            <a:r>
              <a:rPr lang="en-US" dirty="0"/>
              <a:t> </a:t>
            </a:r>
            <a:r>
              <a:rPr lang="en-US" dirty="0" err="1"/>
              <a:t>invece</a:t>
            </a:r>
            <a:r>
              <a:rPr lang="en-US" dirty="0"/>
              <a:t> per le </a:t>
            </a:r>
            <a:r>
              <a:rPr lang="en-US" dirty="0" err="1"/>
              <a:t>società</a:t>
            </a:r>
            <a:r>
              <a:rPr lang="en-US" dirty="0"/>
              <a:t> di </a:t>
            </a:r>
            <a:r>
              <a:rPr lang="en-US" dirty="0" err="1"/>
              <a:t>persone</a:t>
            </a:r>
            <a:r>
              <a:rPr lang="en-US" dirty="0"/>
              <a:t> (</a:t>
            </a:r>
            <a:r>
              <a:rPr lang="en-US" dirty="0" err="1"/>
              <a:t>S.n.c</a:t>
            </a:r>
            <a:r>
              <a:rPr lang="en-US" dirty="0"/>
              <a:t>. e </a:t>
            </a:r>
            <a:r>
              <a:rPr lang="en-US" dirty="0" err="1"/>
              <a:t>S.a.s</a:t>
            </a:r>
            <a:r>
              <a:rPr lang="en-US" dirty="0"/>
              <a:t>.) </a:t>
            </a:r>
            <a:r>
              <a:rPr lang="en-US" dirty="0" err="1"/>
              <a:t>qualora</a:t>
            </a:r>
            <a:r>
              <a:rPr lang="en-US" dirty="0"/>
              <a:t> </a:t>
            </a:r>
            <a:r>
              <a:rPr lang="en-US" dirty="0" err="1"/>
              <a:t>tutti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propri</a:t>
            </a:r>
            <a:r>
              <a:rPr lang="en-US" dirty="0"/>
              <a:t> </a:t>
            </a:r>
            <a:r>
              <a:rPr lang="en-US" dirty="0" err="1"/>
              <a:t>soci</a:t>
            </a:r>
            <a:r>
              <a:rPr lang="en-US" dirty="0"/>
              <a:t> </a:t>
            </a:r>
            <a:r>
              <a:rPr lang="en-US" dirty="0" err="1"/>
              <a:t>illimitatamente</a:t>
            </a:r>
            <a:r>
              <a:rPr lang="en-US" dirty="0"/>
              <a:t> </a:t>
            </a:r>
            <a:r>
              <a:rPr lang="en-US" dirty="0" err="1"/>
              <a:t>responsabili</a:t>
            </a:r>
            <a:r>
              <a:rPr lang="en-US" dirty="0"/>
              <a:t> </a:t>
            </a:r>
            <a:r>
              <a:rPr lang="en-US" dirty="0" err="1"/>
              <a:t>siano</a:t>
            </a:r>
            <a:r>
              <a:rPr lang="en-US" dirty="0"/>
              <a:t> </a:t>
            </a:r>
            <a:r>
              <a:rPr lang="en-US" dirty="0" err="1"/>
              <a:t>S.p.a</a:t>
            </a:r>
            <a:r>
              <a:rPr lang="en-US" dirty="0"/>
              <a:t>., </a:t>
            </a:r>
            <a:r>
              <a:rPr lang="en-US" dirty="0" err="1"/>
              <a:t>S.a.p.a</a:t>
            </a:r>
            <a:r>
              <a:rPr lang="en-US" dirty="0"/>
              <a:t> o </a:t>
            </a:r>
            <a:r>
              <a:rPr lang="en-US" dirty="0" err="1"/>
              <a:t>S.r.l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0003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725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 </a:t>
            </a:r>
            <a:r>
              <a:rPr lang="en-US" dirty="0" err="1"/>
              <a:t>esercizi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</a:t>
            </a:r>
            <a:r>
              <a:rPr lang="en-US" dirty="0" err="1"/>
              <a:t>quello</a:t>
            </a:r>
            <a:r>
              <a:rPr lang="en-US" dirty="0"/>
              <a:t> </a:t>
            </a:r>
            <a:r>
              <a:rPr lang="en-US" dirty="0" err="1"/>
              <a:t>precedente</a:t>
            </a:r>
            <a:r>
              <a:rPr lang="en-US" baseline="0" dirty="0"/>
              <a:t> e </a:t>
            </a:r>
            <a:r>
              <a:rPr lang="en-US" baseline="0" dirty="0" err="1"/>
              <a:t>corrente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725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7589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13666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Arial" charset="0"/>
            </a:endParaRPr>
          </a:p>
        </p:txBody>
      </p:sp>
      <p:sp>
        <p:nvSpPr>
          <p:cNvPr id="11366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804763" indent="-309524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238098" indent="-247620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733337" indent="-247620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228576" indent="-247620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7689309-71D0-5F4E-8A33-19E9B57368CA}" type="slidenum">
              <a:rPr lang="it-IT" sz="1300"/>
              <a:pPr eaLnBrk="1" hangingPunct="1"/>
              <a:t>123</a:t>
            </a:fld>
            <a:endParaRPr lang="it-IT" sz="1300" dirty="0"/>
          </a:p>
        </p:txBody>
      </p:sp>
    </p:spTree>
    <p:extLst>
      <p:ext uri="{BB962C8B-B14F-4D97-AF65-F5344CB8AC3E}">
        <p14:creationId xmlns:p14="http://schemas.microsoft.com/office/powerpoint/2010/main" val="3396014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6281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err="1">
                <a:latin typeface="Arial" charset="0"/>
              </a:rPr>
              <a:t>Unità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acquistate</a:t>
            </a:r>
            <a:r>
              <a:rPr lang="en-US" dirty="0">
                <a:latin typeface="Arial" charset="0"/>
              </a:rPr>
              <a:t> a 10.000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3AFAC5-96B2-3046-A787-5C3605B1FC85}" type="slidenum">
              <a:rPr lang="it-IT" smtClean="0"/>
              <a:pPr>
                <a:defRPr/>
              </a:pPr>
              <a:t>131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3574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6107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926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4091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2255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081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5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2780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437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3324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4722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5670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D2F-70DE-1446-9211-55E14193FF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8724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43C7-27BB-284B-857B-39385094C2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0391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0426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003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8281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5052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03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9527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826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99009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3311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85867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703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D2F-70DE-1446-9211-55E14193FF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83388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43C7-27BB-284B-857B-39385094C2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36224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19516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4505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65631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66519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63275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36025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1200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1419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33810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7778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618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870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  <p:sldLayoutId id="2147483960" r:id="rId1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503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  <p:sldLayoutId id="2147483993" r:id="rId12"/>
    <p:sldLayoutId id="2147483994" r:id="rId1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871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8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3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3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3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3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3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3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3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3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3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3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3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3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3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3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3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3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3.emf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1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4.emf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2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5.pn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3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6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4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7.emf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5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8.pn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6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L’area di consolidamento</a:t>
            </a:r>
            <a:endParaRPr lang="en-GB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en-US" dirty="0" err="1"/>
              <a:t>nel</a:t>
            </a:r>
            <a:r>
              <a:rPr lang="en-US" dirty="0"/>
              <a:t> </a:t>
            </a:r>
            <a:r>
              <a:rPr lang="en-US" dirty="0" err="1"/>
              <a:t>decreto</a:t>
            </a:r>
            <a:r>
              <a:rPr lang="en-US" dirty="0"/>
              <a:t> 127/1991</a:t>
            </a:r>
          </a:p>
          <a:p>
            <a:pPr marL="514350" indent="-514350">
              <a:buAutoNum type="alphaLcParenR"/>
            </a:pPr>
            <a:r>
              <a:rPr lang="en-US" dirty="0" err="1"/>
              <a:t>nell’IFRS</a:t>
            </a:r>
            <a:r>
              <a:rPr lang="en-US" dirty="0"/>
              <a:t> 10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4880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L’area</a:t>
            </a:r>
            <a:r>
              <a:rPr lang="en-US" dirty="0"/>
              <a:t> di </a:t>
            </a:r>
            <a:r>
              <a:rPr lang="en-US" dirty="0" err="1"/>
              <a:t>consolidamento</a:t>
            </a:r>
            <a:r>
              <a:rPr lang="en-US" dirty="0"/>
              <a:t> (</a:t>
            </a:r>
            <a:r>
              <a:rPr lang="en-US" dirty="0" err="1"/>
              <a:t>nozione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7" y="1565880"/>
            <a:ext cx="7848872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it-IT" sz="2100" dirty="0">
              <a:latin typeface="Book Antiqua"/>
              <a:cs typeface="Book Antiqua"/>
            </a:endParaRPr>
          </a:p>
          <a:p>
            <a:pPr marL="0" indent="0">
              <a:buNone/>
            </a:pPr>
            <a:r>
              <a:rPr lang="it-IT" sz="2100" b="1" dirty="0">
                <a:latin typeface="Book Antiqua"/>
                <a:cs typeface="Book Antiqua"/>
              </a:rPr>
              <a:t>Definizione dei confini dell’entità aziendale cui si riferisce la redazione del bilancio consolidato</a:t>
            </a:r>
          </a:p>
          <a:p>
            <a:pPr marL="0" indent="0">
              <a:buNone/>
            </a:pPr>
            <a:endParaRPr lang="it-IT" sz="2100" dirty="0">
              <a:latin typeface="Book Antiqua"/>
              <a:cs typeface="Book Antiqua"/>
            </a:endParaRPr>
          </a:p>
          <a:p>
            <a:pPr marL="0" indent="0">
              <a:buNone/>
            </a:pPr>
            <a:r>
              <a:rPr lang="it-IT" sz="2100" dirty="0">
                <a:latin typeface="Book Antiqua"/>
                <a:cs typeface="Book Antiqua"/>
              </a:rPr>
              <a:t>Si può individuare: 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it-IT" sz="2100" dirty="0">
                <a:latin typeface="Book Antiqua"/>
                <a:cs typeface="Book Antiqua"/>
              </a:rPr>
              <a:t>cercando </a:t>
            </a:r>
            <a:r>
              <a:rPr lang="it-IT" sz="2100" b="1" dirty="0">
                <a:latin typeface="Book Antiqua"/>
                <a:cs typeface="Book Antiqua"/>
              </a:rPr>
              <a:t>legami economico-sostanziali </a:t>
            </a:r>
            <a:r>
              <a:rPr lang="it-IT" sz="2100" dirty="0">
                <a:latin typeface="Book Antiqua"/>
                <a:cs typeface="Book Antiqua"/>
              </a:rPr>
              <a:t>che rendono riconoscibile una coordinazione sistemica di tipo aziendale;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it-IT" sz="2100" dirty="0">
                <a:latin typeface="Book Antiqua"/>
                <a:cs typeface="Book Antiqua"/>
              </a:rPr>
              <a:t>ricorrendo a </a:t>
            </a:r>
            <a:r>
              <a:rPr lang="it-IT" sz="2100" b="1" dirty="0">
                <a:latin typeface="Book Antiqua"/>
                <a:cs typeface="Book Antiqua"/>
              </a:rPr>
              <a:t>parametri di natura formale</a:t>
            </a:r>
            <a:r>
              <a:rPr lang="it-IT" sz="2100" dirty="0">
                <a:latin typeface="Book Antiqua"/>
                <a:cs typeface="Book Antiqua"/>
              </a:rPr>
              <a:t> (di tipo giuridico) utili a discriminare “chi è dentro e chi è fuori”.</a:t>
            </a:r>
          </a:p>
          <a:p>
            <a:pPr marL="0" indent="0">
              <a:buNone/>
            </a:pPr>
            <a:endParaRPr lang="it-IT" sz="2100" dirty="0">
              <a:latin typeface="Book Antiqua"/>
              <a:cs typeface="Book Antiqua"/>
            </a:endParaRPr>
          </a:p>
          <a:p>
            <a:pPr marL="0" indent="0">
              <a:buNone/>
            </a:pPr>
            <a:r>
              <a:rPr lang="it-IT" sz="2100" dirty="0">
                <a:latin typeface="Book Antiqua"/>
                <a:cs typeface="Book Antiqua"/>
              </a:rPr>
              <a:t>Gli </a:t>
            </a:r>
            <a:r>
              <a:rPr lang="it-IT" sz="2100" i="1" dirty="0">
                <a:latin typeface="Book Antiqua"/>
                <a:cs typeface="Book Antiqua"/>
              </a:rPr>
              <a:t>standard </a:t>
            </a:r>
            <a:r>
              <a:rPr lang="it-IT" sz="2100" i="1" dirty="0" err="1">
                <a:latin typeface="Book Antiqua"/>
                <a:cs typeface="Book Antiqua"/>
              </a:rPr>
              <a:t>setters</a:t>
            </a:r>
            <a:r>
              <a:rPr lang="it-IT" sz="2100" i="1" dirty="0">
                <a:latin typeface="Book Antiqua"/>
                <a:cs typeface="Book Antiqua"/>
              </a:rPr>
              <a:t> nazionali </a:t>
            </a:r>
            <a:r>
              <a:rPr lang="it-IT" sz="2100" dirty="0">
                <a:latin typeface="Book Antiqua"/>
                <a:cs typeface="Book Antiqua"/>
              </a:rPr>
              <a:t>hanno scelto la seconda soluzione per la maggiore oggettività nell’individuazione dei parametri, legati alla nozione di </a:t>
            </a:r>
            <a:r>
              <a:rPr lang="it-IT" sz="2100" b="1" dirty="0">
                <a:latin typeface="Book Antiqua"/>
                <a:cs typeface="Book Antiqua"/>
              </a:rPr>
              <a:t>controllo; </a:t>
            </a:r>
            <a:r>
              <a:rPr lang="it-IT" sz="2100" dirty="0">
                <a:latin typeface="Book Antiqua"/>
                <a:cs typeface="Book Antiqua"/>
              </a:rPr>
              <a:t>quelli</a:t>
            </a:r>
            <a:r>
              <a:rPr lang="it-IT" sz="2100" b="1" dirty="0">
                <a:latin typeface="Book Antiqua"/>
                <a:cs typeface="Book Antiqua"/>
              </a:rPr>
              <a:t> </a:t>
            </a:r>
            <a:r>
              <a:rPr lang="it-IT" sz="2100" i="1" dirty="0">
                <a:latin typeface="Book Antiqua"/>
                <a:cs typeface="Book Antiqua"/>
              </a:rPr>
              <a:t>internazionali</a:t>
            </a:r>
            <a:r>
              <a:rPr lang="it-IT" sz="2100" dirty="0">
                <a:latin typeface="Book Antiqua"/>
                <a:cs typeface="Book Antiqua"/>
              </a:rPr>
              <a:t> hanno scelto la prima soluzione.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94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3</a:t>
            </a:fld>
            <a:endParaRPr lang="it-IT"/>
          </a:p>
        </p:txBody>
      </p:sp>
      <p:sp>
        <p:nvSpPr>
          <p:cNvPr id="6" name="Left Brace 5"/>
          <p:cNvSpPr/>
          <p:nvPr/>
        </p:nvSpPr>
        <p:spPr>
          <a:xfrm>
            <a:off x="2663788" y="0"/>
            <a:ext cx="936104" cy="6858000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023828" y="1468569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In </a:t>
            </a:r>
            <a:r>
              <a:rPr lang="en-US" sz="2000" dirty="0" err="1">
                <a:latin typeface="Book Antiqua"/>
                <a:cs typeface="Book Antiqua"/>
              </a:rPr>
              <a:t>ambito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nazionale</a:t>
            </a:r>
            <a:r>
              <a:rPr lang="en-US" sz="2000" dirty="0">
                <a:latin typeface="Book Antiqua"/>
                <a:cs typeface="Book Antiqua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9832" y="4869160"/>
            <a:ext cx="2456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In </a:t>
            </a:r>
            <a:r>
              <a:rPr lang="en-US" sz="2000" dirty="0" err="1">
                <a:latin typeface="Book Antiqua"/>
                <a:cs typeface="Book Antiqua"/>
              </a:rPr>
              <a:t>ambito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internazionale</a:t>
            </a:r>
            <a:r>
              <a:rPr lang="en-US" sz="2000" dirty="0">
                <a:latin typeface="Book Antiqua"/>
                <a:cs typeface="Book Antiqua"/>
              </a:rPr>
              <a:t> </a:t>
            </a:r>
          </a:p>
        </p:txBody>
      </p:sp>
      <p:sp>
        <p:nvSpPr>
          <p:cNvPr id="12" name="Left Brace 11"/>
          <p:cNvSpPr/>
          <p:nvPr/>
        </p:nvSpPr>
        <p:spPr>
          <a:xfrm>
            <a:off x="4644008" y="0"/>
            <a:ext cx="936104" cy="3645024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-36512" y="2888940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Book Antiqua"/>
                <a:cs typeface="Book Antiqua"/>
              </a:rPr>
              <a:t>Fonti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giuridiche</a:t>
            </a:r>
            <a:r>
              <a:rPr lang="en-US" sz="2000" dirty="0">
                <a:latin typeface="Book Antiqua"/>
                <a:cs typeface="Book Antiqua"/>
              </a:rPr>
              <a:t> e </a:t>
            </a:r>
          </a:p>
          <a:p>
            <a:r>
              <a:rPr lang="en-US" sz="2000" dirty="0" err="1">
                <a:latin typeface="Book Antiqua"/>
                <a:cs typeface="Book Antiqua"/>
              </a:rPr>
              <a:t>principi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contabili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utili</a:t>
            </a:r>
            <a:r>
              <a:rPr lang="en-US" sz="2000" dirty="0">
                <a:latin typeface="Book Antiqua"/>
                <a:cs typeface="Book Antiqua"/>
              </a:rPr>
              <a:t> </a:t>
            </a:r>
          </a:p>
          <a:p>
            <a:r>
              <a:rPr lang="en-US" sz="2000" dirty="0" err="1">
                <a:latin typeface="Book Antiqua"/>
                <a:cs typeface="Book Antiqua"/>
              </a:rPr>
              <a:t>alla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sua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individuazione</a:t>
            </a:r>
            <a:endParaRPr lang="en-US" sz="2000" dirty="0">
              <a:latin typeface="Book Antiqua"/>
              <a:cs typeface="Book Antiqu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167149"/>
            <a:ext cx="38884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b="1" dirty="0">
                <a:latin typeface="Book Antiqua"/>
                <a:cs typeface="Book Antiqua"/>
              </a:rPr>
              <a:t>D. </a:t>
            </a:r>
            <a:r>
              <a:rPr lang="en-US" sz="2000" b="1" dirty="0" err="1">
                <a:latin typeface="Book Antiqua"/>
                <a:cs typeface="Book Antiqua"/>
              </a:rPr>
              <a:t>Lgs</a:t>
            </a:r>
            <a:r>
              <a:rPr lang="en-US" sz="2000" b="1" dirty="0">
                <a:latin typeface="Book Antiqua"/>
                <a:cs typeface="Book Antiqua"/>
              </a:rPr>
              <a:t>. 127/1991 (</a:t>
            </a:r>
            <a:r>
              <a:rPr lang="en-US" sz="2000" b="1" dirty="0" err="1">
                <a:latin typeface="Book Antiqua"/>
                <a:cs typeface="Book Antiqua"/>
              </a:rPr>
              <a:t>imprese</a:t>
            </a:r>
            <a:r>
              <a:rPr lang="en-US" sz="2000" b="1" dirty="0">
                <a:latin typeface="Book Antiqua"/>
                <a:cs typeface="Book Antiqua"/>
              </a:rPr>
              <a:t> </a:t>
            </a:r>
            <a:r>
              <a:rPr lang="en-US" sz="2000" b="1" dirty="0" err="1">
                <a:latin typeface="Book Antiqua"/>
                <a:cs typeface="Book Antiqua"/>
              </a:rPr>
              <a:t>industriali</a:t>
            </a:r>
            <a:r>
              <a:rPr lang="en-US" sz="2000" b="1" dirty="0">
                <a:latin typeface="Book Antiqua"/>
                <a:cs typeface="Book Antiqua"/>
              </a:rPr>
              <a:t> e </a:t>
            </a:r>
            <a:r>
              <a:rPr lang="en-US" sz="2000" b="1" dirty="0" err="1">
                <a:latin typeface="Book Antiqua"/>
                <a:cs typeface="Book Antiqua"/>
              </a:rPr>
              <a:t>commerciali</a:t>
            </a:r>
            <a:r>
              <a:rPr lang="en-US" sz="2000" b="1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D. </a:t>
            </a:r>
            <a:r>
              <a:rPr lang="en-US" sz="2000" dirty="0" err="1">
                <a:latin typeface="Book Antiqua"/>
                <a:cs typeface="Book Antiqua"/>
              </a:rPr>
              <a:t>Lgs</a:t>
            </a:r>
            <a:r>
              <a:rPr lang="en-US" sz="2000" dirty="0">
                <a:latin typeface="Book Antiqua"/>
                <a:cs typeface="Book Antiqua"/>
              </a:rPr>
              <a:t>. 87/1992 (</a:t>
            </a:r>
            <a:r>
              <a:rPr lang="en-US" sz="2000" dirty="0" err="1">
                <a:latin typeface="Book Antiqua"/>
                <a:cs typeface="Book Antiqua"/>
              </a:rPr>
              <a:t>enti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creditizi</a:t>
            </a:r>
            <a:r>
              <a:rPr lang="en-US" sz="2000" dirty="0">
                <a:latin typeface="Book Antiqua"/>
                <a:cs typeface="Book Antiqua"/>
              </a:rPr>
              <a:t> e </a:t>
            </a:r>
            <a:r>
              <a:rPr lang="en-US" sz="2000" dirty="0" err="1">
                <a:latin typeface="Book Antiqua"/>
                <a:cs typeface="Book Antiqua"/>
              </a:rPr>
              <a:t>finanziari</a:t>
            </a:r>
            <a:r>
              <a:rPr lang="en-US" sz="2000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err="1">
                <a:latin typeface="Book Antiqua"/>
                <a:cs typeface="Book Antiqua"/>
              </a:rPr>
              <a:t>Circolare</a:t>
            </a:r>
            <a:r>
              <a:rPr lang="en-US" sz="2000" dirty="0">
                <a:latin typeface="Book Antiqua"/>
                <a:cs typeface="Book Antiqua"/>
              </a:rPr>
              <a:t> 171/1992 (</a:t>
            </a:r>
            <a:r>
              <a:rPr lang="en-US" sz="2000" dirty="0" err="1">
                <a:latin typeface="Book Antiqua"/>
                <a:cs typeface="Book Antiqua"/>
              </a:rPr>
              <a:t>enti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ed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imprese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assicurazione</a:t>
            </a:r>
            <a:r>
              <a:rPr lang="en-US" sz="2000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L. 416/1981 e D.P.R. 73/1983 (</a:t>
            </a:r>
            <a:r>
              <a:rPr lang="en-US" sz="2000" dirty="0" err="1">
                <a:latin typeface="Book Antiqua"/>
                <a:cs typeface="Book Antiqua"/>
              </a:rPr>
              <a:t>imprese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editrici</a:t>
            </a:r>
            <a:r>
              <a:rPr lang="en-US" sz="2000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endParaRPr lang="en-US" sz="2000" dirty="0">
              <a:latin typeface="Book Antiqua"/>
              <a:cs typeface="Book Antiqua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 dirty="0">
                <a:latin typeface="Book Antiqua"/>
                <a:cs typeface="Book Antiqua"/>
              </a:rPr>
              <a:t>OIC 17 “Il </a:t>
            </a:r>
            <a:r>
              <a:rPr lang="en-US" sz="2000" b="1" dirty="0" err="1">
                <a:latin typeface="Book Antiqua"/>
                <a:cs typeface="Book Antiqua"/>
              </a:rPr>
              <a:t>bilancio</a:t>
            </a:r>
            <a:r>
              <a:rPr lang="en-US" sz="2000" b="1" dirty="0">
                <a:latin typeface="Book Antiqua"/>
                <a:cs typeface="Book Antiqua"/>
              </a:rPr>
              <a:t> </a:t>
            </a:r>
            <a:r>
              <a:rPr lang="en-US" sz="2000" b="1" dirty="0" err="1">
                <a:latin typeface="Book Antiqua"/>
                <a:cs typeface="Book Antiqua"/>
              </a:rPr>
              <a:t>consolidato</a:t>
            </a:r>
            <a:r>
              <a:rPr lang="en-US" sz="2000" b="1" dirty="0">
                <a:latin typeface="Book Antiqua"/>
                <a:cs typeface="Book Antiqua"/>
              </a:rPr>
              <a:t>” </a:t>
            </a:r>
          </a:p>
          <a:p>
            <a:pPr marL="342900" indent="-342900">
              <a:buFont typeface="Arial"/>
              <a:buChar char="•"/>
            </a:pPr>
            <a:endParaRPr lang="en-US" sz="2000" dirty="0">
              <a:latin typeface="Book Antiqua"/>
              <a:cs typeface="Book Antiqu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40152" y="4697849"/>
            <a:ext cx="280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/>
                <a:cs typeface="Book Antiqua"/>
              </a:rPr>
              <a:t>IFRS 10 “Consolidated Financial statements”</a:t>
            </a:r>
            <a:endParaRPr lang="en-US" sz="2000" b="1" baseline="30000" dirty="0">
              <a:latin typeface="Book Antiqua"/>
              <a:cs typeface="Book Antiqua"/>
            </a:endParaRPr>
          </a:p>
          <a:p>
            <a:pPr marL="342900" indent="-342900">
              <a:buFont typeface="Arial"/>
              <a:buChar char="•"/>
            </a:pPr>
            <a:endParaRPr lang="en-US" sz="2000" dirty="0">
              <a:latin typeface="Book Antiqua"/>
              <a:cs typeface="Book Antiqua"/>
            </a:endParaRPr>
          </a:p>
        </p:txBody>
      </p:sp>
      <p:sp>
        <p:nvSpPr>
          <p:cNvPr id="16" name="Down Arrow 15"/>
          <p:cNvSpPr/>
          <p:nvPr/>
        </p:nvSpPr>
        <p:spPr>
          <a:xfrm rot="16200000">
            <a:off x="5441566" y="5025413"/>
            <a:ext cx="277091" cy="391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106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4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107505" y="2958043"/>
            <a:ext cx="1512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Book Antiqua"/>
                <a:cs typeface="Book Antiqua"/>
              </a:rPr>
              <a:t>D. </a:t>
            </a:r>
            <a:r>
              <a:rPr lang="en-US" dirty="0" err="1">
                <a:latin typeface="Book Antiqua"/>
                <a:cs typeface="Book Antiqua"/>
              </a:rPr>
              <a:t>Lgs</a:t>
            </a:r>
            <a:r>
              <a:rPr lang="en-US" dirty="0">
                <a:latin typeface="Book Antiqua"/>
                <a:cs typeface="Book Antiqua"/>
              </a:rPr>
              <a:t>. 127/1991</a:t>
            </a:r>
            <a:endParaRPr lang="en-US" dirty="0"/>
          </a:p>
        </p:txBody>
      </p:sp>
      <p:sp>
        <p:nvSpPr>
          <p:cNvPr id="6" name="Left Brace 5"/>
          <p:cNvSpPr/>
          <p:nvPr/>
        </p:nvSpPr>
        <p:spPr>
          <a:xfrm>
            <a:off x="1547664" y="27348"/>
            <a:ext cx="936104" cy="6642012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79712" y="5879013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b="1" dirty="0"/>
              <a:t>Entrata in vigore (art. 46, c. 1):</a:t>
            </a:r>
            <a:r>
              <a:rPr lang="it-IT" sz="1800" dirty="0"/>
              <a:t> terzo esercizio successivo a quello in corso alla data di pubblicazione del d. </a:t>
            </a:r>
            <a:r>
              <a:rPr lang="it-IT" sz="1800" dirty="0" err="1"/>
              <a:t>Lgs</a:t>
            </a:r>
            <a:r>
              <a:rPr lang="it-IT" sz="1800" dirty="0"/>
              <a:t> n. 127 nella G.U.</a:t>
            </a:r>
          </a:p>
        </p:txBody>
      </p:sp>
      <p:sp>
        <p:nvSpPr>
          <p:cNvPr id="8" name="Rectangle 7"/>
          <p:cNvSpPr/>
          <p:nvPr/>
        </p:nvSpPr>
        <p:spPr>
          <a:xfrm>
            <a:off x="1979712" y="4953942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b="1" dirty="0"/>
              <a:t>Esclusione (art. 44, c. 1):</a:t>
            </a:r>
            <a:r>
              <a:rPr lang="it-IT" sz="1800" dirty="0"/>
              <a:t> enti creditizi e società finanziarie che detengono partecipazioni prevalentemente in imprese creditizie e finanziarie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79712" y="548680"/>
            <a:ext cx="1512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b="1" dirty="0" err="1"/>
              <a:t>Redazione</a:t>
            </a:r>
            <a:r>
              <a:rPr lang="en-US" sz="1800" b="1" dirty="0"/>
              <a:t> (art. 29)</a:t>
            </a:r>
            <a:endParaRPr lang="en-US" sz="1800" dirty="0"/>
          </a:p>
        </p:txBody>
      </p:sp>
      <p:sp>
        <p:nvSpPr>
          <p:cNvPr id="11" name="Left Brace 10"/>
          <p:cNvSpPr/>
          <p:nvPr/>
        </p:nvSpPr>
        <p:spPr>
          <a:xfrm>
            <a:off x="3275856" y="66509"/>
            <a:ext cx="360040" cy="177831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528392" y="18489"/>
            <a:ext cx="5724128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dirty="0"/>
              <a:t>A cura degli amministratori </a:t>
            </a:r>
            <a:r>
              <a:rPr lang="it-IT" sz="1800" b="1" dirty="0"/>
              <a:t>della controllante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Documenti che lo compongono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Chiarezza e rappresentazione veritiera e corretta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Informazioni supplementari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Deroga delle norme di valutazione per casi eccezionali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Principio della costanza dei criteri di valutazione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79712" y="2350621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b="1" dirty="0" err="1"/>
              <a:t>Imprese</a:t>
            </a:r>
            <a:r>
              <a:rPr lang="en-US" sz="1800" b="1" dirty="0"/>
              <a:t> </a:t>
            </a:r>
            <a:r>
              <a:rPr lang="en-US" sz="1800" b="1" dirty="0" err="1"/>
              <a:t>obbligate</a:t>
            </a:r>
            <a:r>
              <a:rPr lang="en-US" sz="1800" b="1" dirty="0"/>
              <a:t>    </a:t>
            </a:r>
            <a:r>
              <a:rPr lang="en-US" sz="1800" b="1" dirty="0" err="1"/>
              <a:t>alla</a:t>
            </a:r>
            <a:r>
              <a:rPr lang="en-US" sz="1800" b="1" dirty="0"/>
              <a:t> </a:t>
            </a:r>
            <a:r>
              <a:rPr lang="en-US" sz="1800" b="1" dirty="0" err="1"/>
              <a:t>redazione</a:t>
            </a:r>
            <a:r>
              <a:rPr lang="en-US" sz="1800" b="1" dirty="0"/>
              <a:t> (art. 25)</a:t>
            </a:r>
            <a:endParaRPr lang="en-US" sz="1800" dirty="0"/>
          </a:p>
        </p:txBody>
      </p:sp>
      <p:sp>
        <p:nvSpPr>
          <p:cNvPr id="14" name="Rectangle 13"/>
          <p:cNvSpPr/>
          <p:nvPr/>
        </p:nvSpPr>
        <p:spPr>
          <a:xfrm>
            <a:off x="1979712" y="3729806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b="1" dirty="0" err="1"/>
              <a:t>Imprese</a:t>
            </a:r>
            <a:r>
              <a:rPr lang="en-US" sz="1800" b="1" dirty="0"/>
              <a:t> </a:t>
            </a:r>
            <a:r>
              <a:rPr lang="en-US" sz="1800" b="1" dirty="0" err="1"/>
              <a:t>esonerate</a:t>
            </a:r>
            <a:r>
              <a:rPr lang="en-US" sz="1800" b="1" dirty="0"/>
              <a:t> (art. 27)</a:t>
            </a:r>
            <a:endParaRPr lang="en-US" sz="1800" dirty="0"/>
          </a:p>
        </p:txBody>
      </p:sp>
      <p:sp>
        <p:nvSpPr>
          <p:cNvPr id="15" name="Left Brace 14"/>
          <p:cNvSpPr/>
          <p:nvPr/>
        </p:nvSpPr>
        <p:spPr>
          <a:xfrm>
            <a:off x="4572000" y="1916832"/>
            <a:ext cx="360040" cy="177831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860032" y="1844824"/>
            <a:ext cx="4283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err="1"/>
              <a:t>Società</a:t>
            </a:r>
            <a:r>
              <a:rPr lang="en-US" sz="1800" dirty="0"/>
              <a:t> di </a:t>
            </a:r>
            <a:r>
              <a:rPr lang="en-US" sz="1800" dirty="0" err="1"/>
              <a:t>capitali</a:t>
            </a:r>
            <a:r>
              <a:rPr lang="en-US" sz="1800" dirty="0"/>
              <a:t> </a:t>
            </a:r>
            <a:r>
              <a:rPr lang="en-US" sz="1800" b="1" dirty="0" err="1"/>
              <a:t>controllanti</a:t>
            </a:r>
            <a:r>
              <a:rPr lang="en-US" sz="1800" dirty="0"/>
              <a:t> (c. 1)</a:t>
            </a:r>
          </a:p>
          <a:p>
            <a:pPr marL="285750" indent="-285750">
              <a:buFont typeface="Arial"/>
              <a:buChar char="•"/>
            </a:pPr>
            <a:endParaRPr lang="en-US" sz="1800" dirty="0"/>
          </a:p>
        </p:txBody>
      </p:sp>
      <p:sp>
        <p:nvSpPr>
          <p:cNvPr id="17" name="Rectangle 16"/>
          <p:cNvSpPr/>
          <p:nvPr/>
        </p:nvSpPr>
        <p:spPr>
          <a:xfrm>
            <a:off x="4860032" y="2239704"/>
            <a:ext cx="408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dirty="0"/>
              <a:t>Enti pubblici che hanno per oggetto esclusivo o principale un'attività commerciale, società cooperative e mutue assicuratrici se controllano una società di capitali (c. 2)</a:t>
            </a:r>
          </a:p>
        </p:txBody>
      </p:sp>
      <p:sp>
        <p:nvSpPr>
          <p:cNvPr id="18" name="Left Brace 17"/>
          <p:cNvSpPr/>
          <p:nvPr/>
        </p:nvSpPr>
        <p:spPr>
          <a:xfrm>
            <a:off x="3707904" y="3717033"/>
            <a:ext cx="360040" cy="1008112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923928" y="3861048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dirty="0"/>
              <a:t>Gruppi di limitate dimensioni (c. 1)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Sottogruppi o sub-holding (c. 3)</a:t>
            </a:r>
          </a:p>
        </p:txBody>
      </p:sp>
      <p:sp>
        <p:nvSpPr>
          <p:cNvPr id="20" name="Down Arrow 19"/>
          <p:cNvSpPr/>
          <p:nvPr/>
        </p:nvSpPr>
        <p:spPr>
          <a:xfrm rot="16200000">
            <a:off x="7478230" y="4061744"/>
            <a:ext cx="277091" cy="391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45449" y="3861048"/>
            <a:ext cx="13167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i="1" dirty="0" err="1">
                <a:latin typeface="Book Antiqua"/>
                <a:cs typeface="Book Antiqua"/>
              </a:rPr>
              <a:t>Vedi</a:t>
            </a:r>
            <a:r>
              <a:rPr lang="en-US" sz="1800" i="1" dirty="0">
                <a:latin typeface="Book Antiqua"/>
                <a:cs typeface="Book Antiqua"/>
              </a:rPr>
              <a:t> slide </a:t>
            </a:r>
            <a:r>
              <a:rPr lang="en-US" sz="1800" i="1" dirty="0" err="1">
                <a:latin typeface="Book Antiqua"/>
                <a:cs typeface="Book Antiqua"/>
              </a:rPr>
              <a:t>successiva</a:t>
            </a:r>
            <a:endParaRPr lang="en-US" sz="1800" i="1" dirty="0"/>
          </a:p>
        </p:txBody>
      </p:sp>
    </p:spTree>
    <p:extLst>
      <p:ext uri="{BB962C8B-B14F-4D97-AF65-F5344CB8AC3E}">
        <p14:creationId xmlns:p14="http://schemas.microsoft.com/office/powerpoint/2010/main" val="3200456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5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35496" y="2322745"/>
            <a:ext cx="1656184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Focus </a:t>
            </a:r>
            <a:r>
              <a:rPr lang="en-US" sz="1800" b="1" dirty="0" err="1"/>
              <a:t>sulle</a:t>
            </a:r>
            <a:r>
              <a:rPr lang="en-US" sz="1800" b="1" dirty="0"/>
              <a:t> </a:t>
            </a:r>
            <a:r>
              <a:rPr lang="en-US" sz="1800" b="1" dirty="0" err="1"/>
              <a:t>imprese</a:t>
            </a:r>
            <a:r>
              <a:rPr lang="en-US" sz="1800" b="1" dirty="0"/>
              <a:t> </a:t>
            </a:r>
            <a:r>
              <a:rPr lang="en-US" sz="1800" b="1" dirty="0" err="1"/>
              <a:t>esonerate</a:t>
            </a:r>
            <a:r>
              <a:rPr lang="en-US" sz="1800" b="1" dirty="0"/>
              <a:t> </a:t>
            </a:r>
            <a:r>
              <a:rPr lang="en-US" sz="1800" b="1" dirty="0" err="1"/>
              <a:t>dalla</a:t>
            </a:r>
            <a:r>
              <a:rPr lang="en-US" sz="1800" b="1" dirty="0"/>
              <a:t> </a:t>
            </a:r>
            <a:r>
              <a:rPr lang="en-US" sz="1800" b="1" dirty="0" err="1"/>
              <a:t>redazione</a:t>
            </a:r>
            <a:r>
              <a:rPr lang="en-US" sz="1800" b="1" dirty="0"/>
              <a:t> del </a:t>
            </a:r>
            <a:r>
              <a:rPr lang="en-US" sz="1800" b="1" dirty="0" err="1"/>
              <a:t>consolidato</a:t>
            </a:r>
            <a:endParaRPr lang="en-US" sz="1800" b="1" dirty="0"/>
          </a:p>
          <a:p>
            <a:r>
              <a:rPr lang="en-US" sz="1800" b="1" dirty="0"/>
              <a:t>(art. 27)</a:t>
            </a:r>
            <a:endParaRPr lang="en-US" sz="1800" dirty="0"/>
          </a:p>
        </p:txBody>
      </p:sp>
      <p:sp>
        <p:nvSpPr>
          <p:cNvPr id="6" name="Left Brace 5"/>
          <p:cNvSpPr/>
          <p:nvPr/>
        </p:nvSpPr>
        <p:spPr>
          <a:xfrm>
            <a:off x="1547664" y="27348"/>
            <a:ext cx="936104" cy="6137956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79712" y="908720"/>
            <a:ext cx="2448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err="1"/>
              <a:t>Gruppi</a:t>
            </a:r>
            <a:r>
              <a:rPr lang="en-US" sz="1800" dirty="0"/>
              <a:t> di </a:t>
            </a:r>
            <a:r>
              <a:rPr lang="en-US" sz="1800" dirty="0" err="1"/>
              <a:t>limitate</a:t>
            </a:r>
            <a:r>
              <a:rPr lang="en-US" sz="1800" dirty="0"/>
              <a:t> </a:t>
            </a:r>
            <a:r>
              <a:rPr lang="en-US" sz="1800" dirty="0" err="1"/>
              <a:t>dimensioni</a:t>
            </a:r>
            <a:r>
              <a:rPr lang="en-US" sz="1800" dirty="0"/>
              <a:t> (c. 1)</a:t>
            </a:r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r>
              <a:rPr lang="en-US" sz="1800" dirty="0" err="1"/>
              <a:t>Sottogruppi</a:t>
            </a:r>
            <a:r>
              <a:rPr lang="en-US" sz="1800" dirty="0"/>
              <a:t> o sub-holding (c. 3 e 3-bis)</a:t>
            </a:r>
          </a:p>
        </p:txBody>
      </p:sp>
      <p:sp>
        <p:nvSpPr>
          <p:cNvPr id="8" name="Left Brace 7"/>
          <p:cNvSpPr/>
          <p:nvPr/>
        </p:nvSpPr>
        <p:spPr>
          <a:xfrm>
            <a:off x="3995936" y="-27384"/>
            <a:ext cx="792088" cy="234054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644010" y="-27384"/>
            <a:ext cx="449999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controllanti</a:t>
            </a:r>
            <a:r>
              <a:rPr lang="en-US" sz="1700" dirty="0"/>
              <a:t> e </a:t>
            </a:r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controllate</a:t>
            </a:r>
            <a:r>
              <a:rPr lang="en-US" sz="1700" dirty="0"/>
              <a:t> (non EIP o </a:t>
            </a:r>
            <a:r>
              <a:rPr lang="en-US" sz="1700" dirty="0" err="1"/>
              <a:t>ente</a:t>
            </a:r>
            <a:r>
              <a:rPr lang="en-US" sz="1700" dirty="0"/>
              <a:t> </a:t>
            </a:r>
            <a:r>
              <a:rPr lang="en-US" sz="1700" dirty="0" err="1"/>
              <a:t>sottoposto</a:t>
            </a:r>
            <a:r>
              <a:rPr lang="en-US" sz="1700" dirty="0"/>
              <a:t> a regime </a:t>
            </a:r>
            <a:r>
              <a:rPr lang="en-US" sz="1700" dirty="0" err="1"/>
              <a:t>intermedio</a:t>
            </a:r>
            <a:r>
              <a:rPr lang="en-US" sz="1700" dirty="0"/>
              <a:t>) </a:t>
            </a:r>
            <a:r>
              <a:rPr lang="en-US" sz="1700" dirty="0" err="1"/>
              <a:t>che</a:t>
            </a:r>
            <a:r>
              <a:rPr lang="en-US" sz="1700" dirty="0"/>
              <a:t> per due </a:t>
            </a:r>
            <a:r>
              <a:rPr lang="en-US" sz="1700" dirty="0" err="1"/>
              <a:t>esercizi</a:t>
            </a:r>
            <a:r>
              <a:rPr lang="en-US" sz="1700" dirty="0"/>
              <a:t> </a:t>
            </a:r>
            <a:r>
              <a:rPr lang="en-US" sz="1700" dirty="0" err="1"/>
              <a:t>consecutivi</a:t>
            </a:r>
            <a:r>
              <a:rPr lang="en-US" sz="1700" dirty="0"/>
              <a:t>, non </a:t>
            </a:r>
            <a:r>
              <a:rPr lang="en-US" sz="1700" dirty="0" err="1"/>
              <a:t>abbiano</a:t>
            </a:r>
            <a:r>
              <a:rPr lang="en-US" sz="1700" dirty="0"/>
              <a:t> </a:t>
            </a:r>
            <a:r>
              <a:rPr lang="en-US" sz="1700" dirty="0" err="1"/>
              <a:t>superato</a:t>
            </a:r>
            <a:r>
              <a:rPr lang="en-US" sz="1700" dirty="0"/>
              <a:t> </a:t>
            </a:r>
            <a:r>
              <a:rPr lang="en-US" sz="1700" b="1" dirty="0"/>
              <a:t>due </a:t>
            </a:r>
            <a:r>
              <a:rPr lang="en-US" sz="1700" b="1" dirty="0" err="1"/>
              <a:t>dei</a:t>
            </a:r>
            <a:r>
              <a:rPr lang="en-US" sz="1700" b="1" dirty="0"/>
              <a:t> </a:t>
            </a:r>
            <a:r>
              <a:rPr lang="en-US" sz="1700" b="1" dirty="0" err="1"/>
              <a:t>seguenti</a:t>
            </a:r>
            <a:r>
              <a:rPr lang="en-US" sz="1700" b="1" dirty="0"/>
              <a:t> </a:t>
            </a:r>
            <a:r>
              <a:rPr lang="en-US" sz="1700" b="1" dirty="0" err="1" smtClean="0"/>
              <a:t>limiti</a:t>
            </a:r>
            <a:r>
              <a:rPr lang="en-US" sz="1700" b="1" baseline="30000" dirty="0"/>
              <a:t>(*)</a:t>
            </a:r>
            <a:r>
              <a:rPr lang="en-US" sz="1700" dirty="0"/>
              <a:t>:</a:t>
            </a:r>
          </a:p>
          <a:p>
            <a:r>
              <a:rPr lang="en-US" sz="1700" dirty="0"/>
              <a:t>a) </a:t>
            </a:r>
            <a:r>
              <a:rPr lang="en-US" sz="1700" dirty="0" err="1"/>
              <a:t>Totale</a:t>
            </a:r>
            <a:r>
              <a:rPr lang="en-US" sz="1700" dirty="0"/>
              <a:t> </a:t>
            </a:r>
            <a:r>
              <a:rPr lang="en-US" sz="1700" dirty="0" err="1"/>
              <a:t>attivo</a:t>
            </a:r>
            <a:r>
              <a:rPr lang="en-US" sz="1700" dirty="0"/>
              <a:t>: 25.000.000 euro</a:t>
            </a:r>
          </a:p>
          <a:p>
            <a:r>
              <a:rPr lang="en-US" sz="1700" dirty="0"/>
              <a:t>b) </a:t>
            </a:r>
            <a:r>
              <a:rPr lang="en-US" sz="1700" dirty="0" err="1"/>
              <a:t>Ricavi</a:t>
            </a:r>
            <a:r>
              <a:rPr lang="en-US" sz="1700" dirty="0"/>
              <a:t>: 50.000.000 euro</a:t>
            </a:r>
          </a:p>
          <a:p>
            <a:r>
              <a:rPr lang="en-US" sz="1700" dirty="0"/>
              <a:t>c) N° di </a:t>
            </a:r>
            <a:r>
              <a:rPr lang="en-US" sz="1700" dirty="0" err="1"/>
              <a:t>dipendenti</a:t>
            </a:r>
            <a:r>
              <a:rPr lang="en-US" sz="1700" dirty="0"/>
              <a:t> </a:t>
            </a:r>
            <a:r>
              <a:rPr lang="en-US" sz="1700" dirty="0" err="1"/>
              <a:t>mediamente</a:t>
            </a:r>
            <a:r>
              <a:rPr lang="en-US" sz="1700" dirty="0"/>
              <a:t> </a:t>
            </a:r>
            <a:r>
              <a:rPr lang="en-US" sz="1700" dirty="0" err="1"/>
              <a:t>occupati</a:t>
            </a:r>
            <a:r>
              <a:rPr lang="en-US" sz="1700" dirty="0"/>
              <a:t>: 250 </a:t>
            </a:r>
            <a:r>
              <a:rPr lang="en-US" sz="1700" dirty="0" smtClean="0"/>
              <a:t> </a:t>
            </a:r>
            <a:endParaRPr lang="en-US" sz="17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07504" y="6237312"/>
            <a:ext cx="266429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369" y="6237312"/>
            <a:ext cx="477165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aseline="30000" dirty="0">
                <a:latin typeface="Book Antiqua"/>
                <a:cs typeface="Book Antiqua"/>
              </a:rPr>
              <a:t>(*)</a:t>
            </a:r>
            <a:r>
              <a:rPr lang="en-US" sz="1100" dirty="0">
                <a:latin typeface="Book Antiqua"/>
                <a:cs typeface="Book Antiqua"/>
              </a:rPr>
              <a:t> </a:t>
            </a:r>
            <a:r>
              <a:rPr lang="en-US" sz="1100" dirty="0">
                <a:latin typeface="Book Antiqua"/>
                <a:cs typeface="Book Antiqua"/>
              </a:rPr>
              <a:t>Il </a:t>
            </a:r>
            <a:r>
              <a:rPr lang="en-US" sz="1100" dirty="0" err="1">
                <a:latin typeface="Book Antiqua"/>
                <a:cs typeface="Book Antiqua"/>
              </a:rPr>
              <a:t>D.Lgs</a:t>
            </a:r>
            <a:r>
              <a:rPr lang="en-US" sz="1100" dirty="0">
                <a:latin typeface="Book Antiqua"/>
                <a:cs typeface="Book Antiqua"/>
              </a:rPr>
              <a:t>. 125/2024 ha </a:t>
            </a:r>
            <a:r>
              <a:rPr lang="en-US" sz="1100" dirty="0" err="1">
                <a:latin typeface="Book Antiqua"/>
                <a:cs typeface="Book Antiqua"/>
              </a:rPr>
              <a:t>aggiornato</a:t>
            </a:r>
            <a:r>
              <a:rPr lang="en-US" sz="1100" dirty="0">
                <a:latin typeface="Book Antiqua"/>
                <a:cs typeface="Book Antiqua"/>
              </a:rPr>
              <a:t> </a:t>
            </a:r>
            <a:r>
              <a:rPr lang="en-US" sz="1100" dirty="0" err="1">
                <a:latin typeface="Book Antiqua"/>
                <a:cs typeface="Book Antiqua"/>
              </a:rPr>
              <a:t>i</a:t>
            </a:r>
            <a:r>
              <a:rPr lang="en-US" sz="1100" dirty="0">
                <a:latin typeface="Book Antiqua"/>
                <a:cs typeface="Book Antiqua"/>
              </a:rPr>
              <a:t> </a:t>
            </a:r>
            <a:r>
              <a:rPr lang="en-US" sz="1100" dirty="0" err="1">
                <a:latin typeface="Book Antiqua"/>
                <a:cs typeface="Book Antiqua"/>
              </a:rPr>
              <a:t>limiti</a:t>
            </a:r>
            <a:r>
              <a:rPr lang="en-US" sz="1100" dirty="0">
                <a:latin typeface="Book Antiqua"/>
                <a:cs typeface="Book Antiqua"/>
              </a:rPr>
              <a:t> di cui </a:t>
            </a:r>
            <a:r>
              <a:rPr lang="en-US" sz="1100" dirty="0" err="1">
                <a:latin typeface="Book Antiqua"/>
                <a:cs typeface="Book Antiqua"/>
              </a:rPr>
              <a:t>all’art</a:t>
            </a:r>
            <a:r>
              <a:rPr lang="en-US" sz="1100" dirty="0">
                <a:latin typeface="Book Antiqua"/>
                <a:cs typeface="Book Antiqua"/>
              </a:rPr>
              <a:t>. 27, c. </a:t>
            </a:r>
            <a:r>
              <a:rPr lang="en-US" sz="1100">
                <a:latin typeface="Book Antiqua"/>
                <a:cs typeface="Book Antiqua"/>
              </a:rPr>
              <a:t>1)</a:t>
            </a:r>
            <a:endParaRPr lang="en-US" sz="1100" dirty="0">
              <a:latin typeface="Book Antiqua"/>
              <a:cs typeface="Book Antiqua"/>
            </a:endParaRPr>
          </a:p>
          <a:p>
            <a:r>
              <a:rPr lang="en-US" sz="1100" baseline="30000" dirty="0">
                <a:latin typeface="Book Antiqua"/>
                <a:cs typeface="Book Antiqua"/>
              </a:rPr>
              <a:t>(**) </a:t>
            </a:r>
            <a:r>
              <a:rPr lang="it-IT" sz="1100" dirty="0">
                <a:latin typeface="Book Antiqua"/>
                <a:cs typeface="Book Antiqua"/>
              </a:rPr>
              <a:t>Comma aggiunto dall’art. 1, comma 1, </a:t>
            </a:r>
            <a:r>
              <a:rPr lang="it-IT" sz="1100" dirty="0" err="1">
                <a:latin typeface="Book Antiqua"/>
                <a:cs typeface="Book Antiqua"/>
              </a:rPr>
              <a:t>lett</a:t>
            </a:r>
            <a:r>
              <a:rPr lang="it-IT" sz="1100" dirty="0">
                <a:latin typeface="Book Antiqua"/>
                <a:cs typeface="Book Antiqua"/>
              </a:rPr>
              <a:t>. a), del D. </a:t>
            </a:r>
            <a:r>
              <a:rPr lang="it-IT" sz="1100" dirty="0" err="1">
                <a:latin typeface="Book Antiqua"/>
                <a:cs typeface="Book Antiqua"/>
              </a:rPr>
              <a:t>Lgs</a:t>
            </a:r>
            <a:r>
              <a:rPr lang="it-IT" sz="1100" dirty="0">
                <a:latin typeface="Book Antiqua"/>
                <a:cs typeface="Book Antiqua"/>
              </a:rPr>
              <a:t>. 31 marzo 2011, n. 56 (G.U. n. 97 del 28 aprile 2011) – In vigore dal 13 maggio 2011.</a:t>
            </a:r>
            <a:endParaRPr lang="en-US" sz="1100" dirty="0">
              <a:latin typeface="Book Antiqua"/>
              <a:cs typeface="Book Antiqua"/>
            </a:endParaRPr>
          </a:p>
        </p:txBody>
      </p:sp>
      <p:sp>
        <p:nvSpPr>
          <p:cNvPr id="12" name="Left Brace 11"/>
          <p:cNvSpPr/>
          <p:nvPr/>
        </p:nvSpPr>
        <p:spPr>
          <a:xfrm>
            <a:off x="4067944" y="2348880"/>
            <a:ext cx="720080" cy="4509120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427984" y="2300094"/>
            <a:ext cx="47160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700" dirty="0" err="1"/>
              <a:t>Società</a:t>
            </a:r>
            <a:r>
              <a:rPr lang="en-US" sz="1700" dirty="0"/>
              <a:t> </a:t>
            </a:r>
            <a:r>
              <a:rPr lang="en-US" sz="1700" dirty="0" err="1"/>
              <a:t>controllate</a:t>
            </a:r>
            <a:r>
              <a:rPr lang="en-US" sz="1700" dirty="0"/>
              <a:t> per </a:t>
            </a:r>
            <a:r>
              <a:rPr lang="en-US" sz="1700" dirty="0" err="1"/>
              <a:t>oltre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95% da </a:t>
            </a:r>
            <a:r>
              <a:rPr lang="en-US" sz="1700" dirty="0" err="1"/>
              <a:t>un’altra</a:t>
            </a:r>
            <a:r>
              <a:rPr lang="en-US" sz="1700" dirty="0"/>
              <a:t> </a:t>
            </a:r>
            <a:r>
              <a:rPr lang="en-US" sz="1700" dirty="0" err="1"/>
              <a:t>entità</a:t>
            </a:r>
            <a:r>
              <a:rPr lang="en-US" sz="1700" dirty="0"/>
              <a:t> (a </a:t>
            </a:r>
            <a:r>
              <a:rPr lang="en-US" sz="1700" dirty="0" err="1"/>
              <a:t>condizione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la </a:t>
            </a:r>
            <a:r>
              <a:rPr lang="en-US" sz="1700" dirty="0" err="1"/>
              <a:t>controllata</a:t>
            </a:r>
            <a:r>
              <a:rPr lang="en-US" sz="1700" dirty="0"/>
              <a:t> non </a:t>
            </a:r>
            <a:r>
              <a:rPr lang="en-US" sz="1700" dirty="0" err="1"/>
              <a:t>abbia</a:t>
            </a:r>
            <a:r>
              <a:rPr lang="en-US" sz="1700" dirty="0"/>
              <a:t> </a:t>
            </a:r>
            <a:r>
              <a:rPr lang="en-US" sz="1700" dirty="0" err="1"/>
              <a:t>emesso</a:t>
            </a:r>
            <a:r>
              <a:rPr lang="en-US" sz="1700" dirty="0"/>
              <a:t> </a:t>
            </a:r>
            <a:r>
              <a:rPr lang="en-US" sz="1700" dirty="0" err="1"/>
              <a:t>valori</a:t>
            </a:r>
            <a:r>
              <a:rPr lang="en-US" sz="1700" dirty="0"/>
              <a:t> </a:t>
            </a:r>
            <a:r>
              <a:rPr lang="en-US" sz="1700" dirty="0" err="1"/>
              <a:t>mobiliari</a:t>
            </a:r>
            <a:r>
              <a:rPr lang="en-US" sz="1700" dirty="0"/>
              <a:t> </a:t>
            </a:r>
            <a:r>
              <a:rPr lang="en-US" sz="1700" dirty="0" err="1"/>
              <a:t>ammessi</a:t>
            </a:r>
            <a:r>
              <a:rPr lang="en-US" sz="1700" dirty="0"/>
              <a:t> </a:t>
            </a:r>
            <a:r>
              <a:rPr lang="en-US" sz="1700" dirty="0" err="1"/>
              <a:t>alla</a:t>
            </a:r>
            <a:r>
              <a:rPr lang="en-US" sz="1700" dirty="0"/>
              <a:t> </a:t>
            </a:r>
            <a:r>
              <a:rPr lang="en-US" sz="1700" dirty="0" err="1"/>
              <a:t>negoziazione</a:t>
            </a:r>
            <a:r>
              <a:rPr lang="en-US" sz="1700" dirty="0"/>
              <a:t> </a:t>
            </a:r>
            <a:r>
              <a:rPr lang="en-US" sz="1700" dirty="0" err="1"/>
              <a:t>nei</a:t>
            </a:r>
            <a:r>
              <a:rPr lang="en-US" sz="1700" dirty="0"/>
              <a:t> </a:t>
            </a:r>
            <a:r>
              <a:rPr lang="en-US" sz="1700" dirty="0" err="1"/>
              <a:t>mercati</a:t>
            </a:r>
            <a:r>
              <a:rPr lang="en-US" sz="1700" dirty="0"/>
              <a:t> UE e </a:t>
            </a:r>
            <a:r>
              <a:rPr lang="en-US" sz="1700" dirty="0" err="1"/>
              <a:t>che</a:t>
            </a:r>
            <a:r>
              <a:rPr lang="en-US" sz="1700" dirty="0"/>
              <a:t> la </a:t>
            </a:r>
            <a:r>
              <a:rPr lang="en-US" sz="1700" dirty="0" err="1"/>
              <a:t>controllante</a:t>
            </a:r>
            <a:r>
              <a:rPr lang="en-US" sz="1700" dirty="0"/>
              <a:t> </a:t>
            </a:r>
            <a:r>
              <a:rPr lang="en-US" sz="1700" dirty="0" err="1"/>
              <a:t>rediga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</a:t>
            </a:r>
            <a:r>
              <a:rPr lang="en-US" sz="1700" dirty="0" err="1"/>
              <a:t>consolidato</a:t>
            </a:r>
            <a:r>
              <a:rPr lang="en-US" sz="1700" dirty="0"/>
              <a:t> secondo le </a:t>
            </a:r>
            <a:r>
              <a:rPr lang="en-US" sz="1700" dirty="0" err="1"/>
              <a:t>regole</a:t>
            </a:r>
            <a:r>
              <a:rPr lang="en-US" sz="1700" dirty="0"/>
              <a:t> </a:t>
            </a:r>
            <a:r>
              <a:rPr lang="en-US" sz="1700" dirty="0" err="1"/>
              <a:t>vigenti</a:t>
            </a:r>
            <a:r>
              <a:rPr lang="en-US" sz="1700" dirty="0"/>
              <a:t> in </a:t>
            </a:r>
            <a:r>
              <a:rPr lang="en-US" sz="1700" dirty="0" err="1"/>
              <a:t>uno</a:t>
            </a:r>
            <a:r>
              <a:rPr lang="en-US" sz="1700" dirty="0"/>
              <a:t> </a:t>
            </a:r>
            <a:r>
              <a:rPr lang="en-US" sz="1700" dirty="0" err="1"/>
              <a:t>stato</a:t>
            </a:r>
            <a:r>
              <a:rPr lang="en-US" sz="1700" dirty="0"/>
              <a:t> </a:t>
            </a:r>
            <a:r>
              <a:rPr lang="en-US" sz="1700" dirty="0" err="1"/>
              <a:t>membro</a:t>
            </a:r>
            <a:r>
              <a:rPr lang="en-US" sz="1700" dirty="0"/>
              <a:t> </a:t>
            </a:r>
            <a:r>
              <a:rPr lang="en-US" sz="1700" dirty="0" err="1"/>
              <a:t>dell’UE</a:t>
            </a:r>
            <a:r>
              <a:rPr lang="en-US" sz="1700" dirty="0"/>
              <a:t> o in base ai </a:t>
            </a:r>
            <a:r>
              <a:rPr lang="en-US" sz="1700" dirty="0" err="1"/>
              <a:t>principi</a:t>
            </a:r>
            <a:r>
              <a:rPr lang="en-US" sz="1700" dirty="0"/>
              <a:t> </a:t>
            </a:r>
            <a:r>
              <a:rPr lang="en-US" sz="1700" dirty="0" err="1"/>
              <a:t>contabili</a:t>
            </a:r>
            <a:r>
              <a:rPr lang="en-US" sz="1700" dirty="0"/>
              <a:t> </a:t>
            </a:r>
            <a:r>
              <a:rPr lang="en-US" sz="1700" dirty="0" err="1"/>
              <a:t>internazionali</a:t>
            </a:r>
            <a:r>
              <a:rPr lang="en-US" sz="1700" dirty="0"/>
              <a:t> </a:t>
            </a:r>
            <a:r>
              <a:rPr lang="en-US" sz="1700" dirty="0" err="1"/>
              <a:t>adottati</a:t>
            </a:r>
            <a:r>
              <a:rPr lang="en-US" sz="1700" dirty="0"/>
              <a:t> </a:t>
            </a:r>
            <a:r>
              <a:rPr lang="en-US" sz="1700" dirty="0" err="1"/>
              <a:t>dall’UE</a:t>
            </a:r>
            <a:r>
              <a:rPr lang="en-US" sz="1700" dirty="0"/>
              <a:t>); in </a:t>
            </a:r>
            <a:r>
              <a:rPr lang="en-US" sz="1700" dirty="0" err="1"/>
              <a:t>difetto</a:t>
            </a:r>
            <a:r>
              <a:rPr lang="en-US" sz="1700" dirty="0"/>
              <a:t> di tale </a:t>
            </a:r>
            <a:r>
              <a:rPr lang="en-US" sz="1700" dirty="0" err="1"/>
              <a:t>condizione</a:t>
            </a:r>
            <a:r>
              <a:rPr lang="en-US" sz="1700" dirty="0"/>
              <a:t> (</a:t>
            </a:r>
            <a:r>
              <a:rPr lang="en-US" sz="1700" dirty="0" err="1"/>
              <a:t>società</a:t>
            </a:r>
            <a:r>
              <a:rPr lang="en-US" sz="1700" dirty="0"/>
              <a:t> </a:t>
            </a:r>
            <a:r>
              <a:rPr lang="en-US" sz="1700" dirty="0" err="1"/>
              <a:t>controllata</a:t>
            </a:r>
            <a:r>
              <a:rPr lang="en-US" sz="1700" dirty="0"/>
              <a:t> per </a:t>
            </a:r>
            <a:r>
              <a:rPr lang="en-US" sz="1700" dirty="0" err="1"/>
              <a:t>oltre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95%) </a:t>
            </a:r>
            <a:r>
              <a:rPr lang="en-US" sz="1700" dirty="0" err="1"/>
              <a:t>l’esonero</a:t>
            </a:r>
            <a:r>
              <a:rPr lang="en-US" sz="1700" dirty="0"/>
              <a:t> </a:t>
            </a:r>
            <a:r>
              <a:rPr lang="en-US" sz="1700" dirty="0" err="1"/>
              <a:t>sussiste</a:t>
            </a:r>
            <a:r>
              <a:rPr lang="en-US" sz="1700" dirty="0"/>
              <a:t> se la </a:t>
            </a:r>
            <a:r>
              <a:rPr lang="en-US" sz="1700" dirty="0" err="1"/>
              <a:t>redazione</a:t>
            </a:r>
            <a:r>
              <a:rPr lang="en-US" sz="1700" dirty="0"/>
              <a:t> del </a:t>
            </a:r>
            <a:r>
              <a:rPr lang="en-US" sz="1700" dirty="0" err="1"/>
              <a:t>consolidato</a:t>
            </a:r>
            <a:r>
              <a:rPr lang="en-US" sz="1700" dirty="0"/>
              <a:t> non è </a:t>
            </a:r>
            <a:r>
              <a:rPr lang="en-US" sz="1700" dirty="0" err="1"/>
              <a:t>stata</a:t>
            </a:r>
            <a:r>
              <a:rPr lang="en-US" sz="1700" dirty="0"/>
              <a:t> </a:t>
            </a:r>
            <a:r>
              <a:rPr lang="en-US" sz="1700" dirty="0" err="1"/>
              <a:t>chiesta</a:t>
            </a:r>
            <a:r>
              <a:rPr lang="en-US" sz="1700" dirty="0"/>
              <a:t> 6 </a:t>
            </a:r>
            <a:r>
              <a:rPr lang="en-US" sz="1700" dirty="0" err="1"/>
              <a:t>mesi</a:t>
            </a:r>
            <a:r>
              <a:rPr lang="en-US" sz="1700" dirty="0"/>
              <a:t> prima </a:t>
            </a:r>
            <a:r>
              <a:rPr lang="en-US" sz="1700" dirty="0" err="1"/>
              <a:t>della</a:t>
            </a:r>
            <a:r>
              <a:rPr lang="en-US" sz="1700" dirty="0"/>
              <a:t> </a:t>
            </a:r>
            <a:r>
              <a:rPr lang="en-US" sz="1700" dirty="0" err="1"/>
              <a:t>chiusura</a:t>
            </a:r>
            <a:r>
              <a:rPr lang="en-US" sz="1700" dirty="0"/>
              <a:t> </a:t>
            </a:r>
            <a:r>
              <a:rPr lang="en-US" sz="1700" dirty="0" err="1"/>
              <a:t>dell’esercizio</a:t>
            </a:r>
            <a:r>
              <a:rPr lang="en-US" sz="1700" dirty="0"/>
              <a:t> da </a:t>
            </a:r>
            <a:r>
              <a:rPr lang="en-US" sz="1700" dirty="0" err="1"/>
              <a:t>tanti</a:t>
            </a:r>
            <a:r>
              <a:rPr lang="en-US" sz="1700" dirty="0"/>
              <a:t> </a:t>
            </a:r>
            <a:r>
              <a:rPr lang="en-US" sz="1700" dirty="0" err="1"/>
              <a:t>soci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rappresentano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5% del </a:t>
            </a:r>
            <a:r>
              <a:rPr lang="en-US" sz="1700" dirty="0" err="1"/>
              <a:t>capitale</a:t>
            </a:r>
            <a:r>
              <a:rPr lang="en-US" sz="1700" dirty="0"/>
              <a:t>;</a:t>
            </a:r>
          </a:p>
          <a:p>
            <a:pPr marL="285750" indent="-285750">
              <a:buFont typeface="Arial"/>
              <a:buChar char="•"/>
            </a:pPr>
            <a:r>
              <a:rPr lang="en-US" sz="1700" dirty="0" err="1"/>
              <a:t>Società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controllano</a:t>
            </a:r>
            <a:r>
              <a:rPr lang="en-US" sz="1700" dirty="0"/>
              <a:t> solo </a:t>
            </a:r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individualmente</a:t>
            </a:r>
            <a:r>
              <a:rPr lang="en-US" sz="1700" dirty="0"/>
              <a:t> e </a:t>
            </a:r>
            <a:r>
              <a:rPr lang="en-US" sz="1700" dirty="0" err="1"/>
              <a:t>nel</a:t>
            </a:r>
            <a:r>
              <a:rPr lang="en-US" sz="1700" dirty="0"/>
              <a:t> </a:t>
            </a:r>
            <a:r>
              <a:rPr lang="en-US" sz="1700" dirty="0" err="1"/>
              <a:t>loro</a:t>
            </a:r>
            <a:r>
              <a:rPr lang="en-US" sz="1700" dirty="0"/>
              <a:t> </a:t>
            </a:r>
            <a:r>
              <a:rPr lang="en-US" sz="1700" dirty="0" err="1"/>
              <a:t>insieme</a:t>
            </a:r>
            <a:r>
              <a:rPr lang="en-US" sz="1700" dirty="0"/>
              <a:t> </a:t>
            </a:r>
            <a:r>
              <a:rPr lang="en-US" sz="1700" dirty="0" err="1"/>
              <a:t>sono</a:t>
            </a:r>
            <a:r>
              <a:rPr lang="en-US" sz="1700" dirty="0"/>
              <a:t> </a:t>
            </a:r>
            <a:r>
              <a:rPr lang="en-US" sz="1700" dirty="0" err="1"/>
              <a:t>irrilevanti</a:t>
            </a:r>
            <a:r>
              <a:rPr lang="en-US" sz="1700" dirty="0"/>
              <a:t> ai </a:t>
            </a:r>
            <a:r>
              <a:rPr lang="en-US" sz="1700" dirty="0" err="1"/>
              <a:t>fini</a:t>
            </a:r>
            <a:r>
              <a:rPr lang="en-US" sz="1700" dirty="0"/>
              <a:t> </a:t>
            </a:r>
            <a:r>
              <a:rPr lang="en-US" sz="1700" dirty="0" err="1"/>
              <a:t>della</a:t>
            </a:r>
            <a:r>
              <a:rPr lang="en-US" sz="1700" dirty="0"/>
              <a:t> </a:t>
            </a:r>
            <a:r>
              <a:rPr lang="en-US" sz="1700" dirty="0" err="1"/>
              <a:t>rappresentazione</a:t>
            </a:r>
            <a:r>
              <a:rPr lang="en-US" sz="1700" dirty="0"/>
              <a:t> </a:t>
            </a:r>
            <a:r>
              <a:rPr lang="en-US" sz="1700" dirty="0" err="1"/>
              <a:t>veritiera</a:t>
            </a:r>
            <a:r>
              <a:rPr lang="en-US" sz="1700" dirty="0"/>
              <a:t> e </a:t>
            </a:r>
            <a:r>
              <a:rPr lang="en-US" sz="1700" dirty="0" err="1"/>
              <a:t>corretta</a:t>
            </a:r>
            <a:r>
              <a:rPr lang="en-US" sz="1700" dirty="0"/>
              <a:t> o solo </a:t>
            </a:r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possono</a:t>
            </a:r>
            <a:r>
              <a:rPr lang="en-US" sz="1700" dirty="0"/>
              <a:t> </a:t>
            </a:r>
            <a:r>
              <a:rPr lang="en-US" sz="1700" dirty="0" err="1"/>
              <a:t>essere</a:t>
            </a:r>
            <a:r>
              <a:rPr lang="en-US" sz="1700" dirty="0"/>
              <a:t> </a:t>
            </a:r>
            <a:r>
              <a:rPr lang="en-US" sz="1700" dirty="0" err="1"/>
              <a:t>escluse</a:t>
            </a:r>
            <a:r>
              <a:rPr lang="en-US" sz="1700" dirty="0"/>
              <a:t> dal </a:t>
            </a:r>
            <a:r>
              <a:rPr lang="en-US" sz="1700" dirty="0" err="1"/>
              <a:t>consolidamento</a:t>
            </a:r>
            <a:r>
              <a:rPr lang="en-US" sz="1700" dirty="0"/>
              <a:t> ai </a:t>
            </a:r>
            <a:r>
              <a:rPr lang="en-US" sz="1700" dirty="0" err="1"/>
              <a:t>sensi</a:t>
            </a:r>
            <a:r>
              <a:rPr lang="en-US" sz="1700" dirty="0"/>
              <a:t> </a:t>
            </a:r>
            <a:r>
              <a:rPr lang="en-US" sz="1700" dirty="0" err="1"/>
              <a:t>dell’art</a:t>
            </a:r>
            <a:r>
              <a:rPr lang="en-US" sz="1700" dirty="0"/>
              <a:t>. 28 </a:t>
            </a:r>
            <a:r>
              <a:rPr lang="en-US" sz="1700" baseline="30000" dirty="0"/>
              <a:t>(**) </a:t>
            </a:r>
            <a:r>
              <a:rPr lang="en-US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30165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6</a:t>
            </a:fld>
            <a:endParaRPr lang="it-IT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596900"/>
            <a:ext cx="8331200" cy="565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7</a:t>
            </a:fld>
            <a:endParaRPr lang="it-IT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00" y="801712"/>
            <a:ext cx="796290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80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8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35496" y="2322745"/>
            <a:ext cx="1800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err="1"/>
              <a:t>Fous</a:t>
            </a:r>
            <a:r>
              <a:rPr lang="en-US" sz="1800" b="1" dirty="0"/>
              <a:t> sui </a:t>
            </a:r>
            <a:r>
              <a:rPr lang="en-US" sz="1800" b="1" dirty="0" err="1"/>
              <a:t>casi</a:t>
            </a:r>
            <a:r>
              <a:rPr lang="en-US" sz="1800" b="1" dirty="0"/>
              <a:t> di </a:t>
            </a:r>
            <a:r>
              <a:rPr lang="en-US" sz="1800" b="1" dirty="0" err="1"/>
              <a:t>esclusione</a:t>
            </a:r>
            <a:r>
              <a:rPr lang="en-US" sz="1800" b="1" dirty="0"/>
              <a:t> </a:t>
            </a:r>
            <a:r>
              <a:rPr lang="en-US" sz="1800" b="1" dirty="0" err="1"/>
              <a:t>dall’area</a:t>
            </a:r>
            <a:r>
              <a:rPr lang="en-US" sz="1800" b="1" dirty="0"/>
              <a:t> di </a:t>
            </a:r>
            <a:r>
              <a:rPr lang="en-US" sz="1800" b="1" dirty="0" err="1"/>
              <a:t>consolidamento</a:t>
            </a:r>
            <a:endParaRPr lang="en-US" sz="1800" b="1" dirty="0"/>
          </a:p>
          <a:p>
            <a:r>
              <a:rPr lang="en-US" sz="1800" b="1" dirty="0"/>
              <a:t>(art. 28)</a:t>
            </a:r>
            <a:endParaRPr lang="en-US" sz="1800" dirty="0"/>
          </a:p>
        </p:txBody>
      </p:sp>
      <p:sp>
        <p:nvSpPr>
          <p:cNvPr id="6" name="Left Brace 5"/>
          <p:cNvSpPr/>
          <p:nvPr/>
        </p:nvSpPr>
        <p:spPr>
          <a:xfrm>
            <a:off x="1691680" y="27348"/>
            <a:ext cx="936104" cy="6137956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95736" y="311745"/>
            <a:ext cx="2448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err="1"/>
              <a:t>Esclusioni</a:t>
            </a:r>
            <a:r>
              <a:rPr lang="en-US" sz="1800" dirty="0"/>
              <a:t> </a:t>
            </a:r>
            <a:r>
              <a:rPr lang="en-US" sz="1800" dirty="0" err="1"/>
              <a:t>obbligatorie</a:t>
            </a:r>
            <a:r>
              <a:rPr lang="en-US" sz="1800" dirty="0"/>
              <a:t>  </a:t>
            </a:r>
          </a:p>
          <a:p>
            <a:r>
              <a:rPr lang="en-US" sz="1800" dirty="0"/>
              <a:t>     (c. 1)</a:t>
            </a:r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r>
              <a:rPr lang="en-US" sz="1800" dirty="0" err="1"/>
              <a:t>Esclusioni</a:t>
            </a:r>
            <a:r>
              <a:rPr lang="en-US" sz="1800" dirty="0"/>
              <a:t> </a:t>
            </a:r>
          </a:p>
          <a:p>
            <a:r>
              <a:rPr lang="en-US" sz="1800" dirty="0"/>
              <a:t>     </a:t>
            </a:r>
            <a:r>
              <a:rPr lang="en-US" sz="1800" dirty="0" err="1"/>
              <a:t>facoltative</a:t>
            </a:r>
            <a:r>
              <a:rPr lang="en-US" sz="1800" dirty="0"/>
              <a:t> (c. 2)</a:t>
            </a:r>
          </a:p>
        </p:txBody>
      </p:sp>
      <p:sp>
        <p:nvSpPr>
          <p:cNvPr id="9" name="Rectangle 8"/>
          <p:cNvSpPr/>
          <p:nvPr/>
        </p:nvSpPr>
        <p:spPr>
          <a:xfrm>
            <a:off x="4606861" y="54524"/>
            <a:ext cx="46085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/>
              <a:t>Il comma è </a:t>
            </a:r>
            <a:r>
              <a:rPr lang="en-US" sz="1800" dirty="0" err="1"/>
              <a:t>stato</a:t>
            </a:r>
            <a:r>
              <a:rPr lang="en-US" sz="1800" dirty="0"/>
              <a:t> </a:t>
            </a:r>
            <a:r>
              <a:rPr lang="en-US" sz="1800" b="1" dirty="0" err="1"/>
              <a:t>abrogato</a:t>
            </a:r>
            <a:r>
              <a:rPr lang="en-US" sz="1800" b="1" dirty="0"/>
              <a:t>*</a:t>
            </a:r>
            <a:r>
              <a:rPr lang="en-US" sz="1800" dirty="0"/>
              <a:t> e </a:t>
            </a:r>
            <a:r>
              <a:rPr lang="en-US" sz="1800" dirty="0" err="1"/>
              <a:t>l’unica</a:t>
            </a:r>
            <a:r>
              <a:rPr lang="en-US" sz="1800" dirty="0"/>
              <a:t> causa di </a:t>
            </a:r>
            <a:r>
              <a:rPr lang="en-US" sz="1800" dirty="0" err="1"/>
              <a:t>esclusione</a:t>
            </a:r>
            <a:r>
              <a:rPr lang="en-US" sz="1800" dirty="0"/>
              <a:t> </a:t>
            </a:r>
            <a:r>
              <a:rPr lang="en-US" sz="1800" dirty="0" err="1"/>
              <a:t>obbligatoria</a:t>
            </a:r>
            <a:r>
              <a:rPr lang="en-US" sz="1800" dirty="0"/>
              <a:t> era </a:t>
            </a:r>
            <a:r>
              <a:rPr lang="en-US" sz="1800" dirty="0" err="1"/>
              <a:t>relativa</a:t>
            </a:r>
            <a:r>
              <a:rPr lang="en-US" sz="1800" dirty="0"/>
              <a:t> </a:t>
            </a:r>
            <a:r>
              <a:rPr lang="en-US" sz="1800" dirty="0" err="1"/>
              <a:t>alle</a:t>
            </a:r>
            <a:r>
              <a:rPr lang="en-US" sz="1800" dirty="0"/>
              <a:t>  “</a:t>
            </a:r>
            <a:r>
              <a:rPr lang="en-US" sz="1800" i="1" dirty="0" err="1"/>
              <a:t>Imprese</a:t>
            </a:r>
            <a:r>
              <a:rPr lang="en-US" sz="1800" i="1" dirty="0"/>
              <a:t> </a:t>
            </a:r>
            <a:r>
              <a:rPr lang="en-US" sz="1800" i="1" dirty="0" err="1"/>
              <a:t>controllate</a:t>
            </a:r>
            <a:r>
              <a:rPr lang="en-US" sz="1800" i="1" dirty="0"/>
              <a:t> la cui </a:t>
            </a:r>
            <a:r>
              <a:rPr lang="en-US" sz="1800" i="1" dirty="0" err="1"/>
              <a:t>attività</a:t>
            </a:r>
            <a:r>
              <a:rPr lang="en-US" sz="1800" i="1" dirty="0"/>
              <a:t> </a:t>
            </a:r>
            <a:r>
              <a:rPr lang="en-US" sz="1800" i="1" dirty="0" err="1"/>
              <a:t>incide</a:t>
            </a:r>
            <a:r>
              <a:rPr lang="en-US" sz="1800" i="1" dirty="0"/>
              <a:t> </a:t>
            </a:r>
            <a:r>
              <a:rPr lang="en-US" sz="1800" i="1" dirty="0" err="1"/>
              <a:t>negativamente</a:t>
            </a:r>
            <a:r>
              <a:rPr lang="en-US" sz="1800" i="1" dirty="0"/>
              <a:t> </a:t>
            </a:r>
            <a:r>
              <a:rPr lang="en-US" sz="1800" i="1" dirty="0" err="1"/>
              <a:t>sulla</a:t>
            </a:r>
            <a:r>
              <a:rPr lang="en-US" sz="1800" i="1" dirty="0"/>
              <a:t> </a:t>
            </a:r>
            <a:r>
              <a:rPr lang="en-US" sz="1800" i="1" dirty="0" err="1"/>
              <a:t>rappresentazione</a:t>
            </a:r>
            <a:r>
              <a:rPr lang="en-US" sz="1800" i="1" dirty="0"/>
              <a:t> </a:t>
            </a:r>
            <a:r>
              <a:rPr lang="en-US" sz="1800" i="1" dirty="0" err="1"/>
              <a:t>veritiera</a:t>
            </a:r>
            <a:r>
              <a:rPr lang="en-US" sz="1800" i="1" dirty="0"/>
              <a:t> e </a:t>
            </a:r>
            <a:r>
              <a:rPr lang="en-US" sz="1800" i="1" dirty="0" err="1"/>
              <a:t>corretta</a:t>
            </a:r>
            <a:r>
              <a:rPr lang="en-US" sz="1800" dirty="0"/>
              <a:t>”.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07504" y="6237312"/>
            <a:ext cx="266429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368" y="6263734"/>
            <a:ext cx="90201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aseline="30000" dirty="0">
                <a:latin typeface="Book Antiqua"/>
                <a:cs typeface="Book Antiqua"/>
              </a:rPr>
              <a:t>(*) </a:t>
            </a:r>
            <a:r>
              <a:rPr lang="it-IT" sz="1100" dirty="0">
                <a:latin typeface="Book Antiqua"/>
                <a:cs typeface="Book Antiqua"/>
              </a:rPr>
              <a:t>Comma aggiunto dall’art. 3, comma 1, </a:t>
            </a:r>
            <a:r>
              <a:rPr lang="it-IT" sz="1100" dirty="0" err="1">
                <a:latin typeface="Book Antiqua"/>
                <a:cs typeface="Book Antiqua"/>
              </a:rPr>
              <a:t>lett</a:t>
            </a:r>
            <a:r>
              <a:rPr lang="it-IT" sz="1100" dirty="0">
                <a:latin typeface="Book Antiqua"/>
                <a:cs typeface="Book Antiqua"/>
              </a:rPr>
              <a:t>. a), del D. </a:t>
            </a:r>
            <a:r>
              <a:rPr lang="it-IT" sz="1100" dirty="0" err="1">
                <a:latin typeface="Book Antiqua"/>
                <a:cs typeface="Book Antiqua"/>
              </a:rPr>
              <a:t>Lgs</a:t>
            </a:r>
            <a:r>
              <a:rPr lang="it-IT" sz="1100" dirty="0">
                <a:latin typeface="Book Antiqua"/>
                <a:cs typeface="Book Antiqua"/>
              </a:rPr>
              <a:t>. 2 febbraio 2007, n. 32 (G.U. n. 73 del 28 marzo 2007) – In vigore dal 12 aprile 2007</a:t>
            </a:r>
            <a:endParaRPr lang="en-US" sz="1100" dirty="0">
              <a:latin typeface="Book Antiqua"/>
              <a:cs typeface="Book Antiqua"/>
            </a:endParaRPr>
          </a:p>
        </p:txBody>
      </p:sp>
      <p:sp>
        <p:nvSpPr>
          <p:cNvPr id="12" name="Left Brace 11"/>
          <p:cNvSpPr/>
          <p:nvPr/>
        </p:nvSpPr>
        <p:spPr>
          <a:xfrm>
            <a:off x="4211960" y="1844824"/>
            <a:ext cx="792088" cy="4320480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716016" y="1917987"/>
            <a:ext cx="43204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/>
              <a:t>Possono</a:t>
            </a:r>
            <a:r>
              <a:rPr lang="en-US" sz="1800" dirty="0"/>
              <a:t> </a:t>
            </a:r>
            <a:r>
              <a:rPr lang="en-US" sz="1800" dirty="0" err="1"/>
              <a:t>essere</a:t>
            </a:r>
            <a:r>
              <a:rPr lang="en-US" sz="1800" dirty="0"/>
              <a:t> </a:t>
            </a:r>
            <a:r>
              <a:rPr lang="en-US" sz="1800" dirty="0" err="1"/>
              <a:t>escluse</a:t>
            </a:r>
            <a:r>
              <a:rPr lang="en-US" sz="1800" dirty="0"/>
              <a:t> dal </a:t>
            </a:r>
            <a:r>
              <a:rPr lang="en-US" sz="1800" dirty="0" err="1"/>
              <a:t>consolidamento</a:t>
            </a:r>
            <a:r>
              <a:rPr lang="en-US" sz="1800" dirty="0"/>
              <a:t> le </a:t>
            </a:r>
            <a:r>
              <a:rPr lang="en-US" sz="1800" dirty="0" err="1"/>
              <a:t>imprese</a:t>
            </a:r>
            <a:r>
              <a:rPr lang="en-US" sz="1800" dirty="0"/>
              <a:t> </a:t>
            </a:r>
            <a:r>
              <a:rPr lang="en-US" sz="1800" dirty="0" err="1"/>
              <a:t>controllate</a:t>
            </a:r>
            <a:r>
              <a:rPr lang="en-US" sz="1800" dirty="0"/>
              <a:t> </a:t>
            </a:r>
            <a:r>
              <a:rPr lang="en-US" sz="1800" dirty="0" err="1"/>
              <a:t>quando</a:t>
            </a:r>
            <a:r>
              <a:rPr lang="en-US" sz="1800" dirty="0"/>
              <a:t>:</a:t>
            </a:r>
          </a:p>
          <a:p>
            <a:pPr indent="17463" algn="just">
              <a:buAutoNum type="alphaLcParenR"/>
            </a:pPr>
            <a:r>
              <a:rPr lang="en-US" sz="1800" dirty="0"/>
              <a:t> la </a:t>
            </a:r>
            <a:r>
              <a:rPr lang="en-US" sz="1800" dirty="0" err="1"/>
              <a:t>loro</a:t>
            </a:r>
            <a:r>
              <a:rPr lang="en-US" sz="1800" dirty="0"/>
              <a:t> </a:t>
            </a:r>
            <a:r>
              <a:rPr lang="en-US" sz="1800" dirty="0" err="1"/>
              <a:t>inclusione</a:t>
            </a:r>
            <a:r>
              <a:rPr lang="en-US" sz="1800" dirty="0"/>
              <a:t> </a:t>
            </a:r>
            <a:r>
              <a:rPr lang="en-US" sz="1800" dirty="0" err="1"/>
              <a:t>sarebbe</a:t>
            </a:r>
            <a:r>
              <a:rPr lang="en-US" sz="1800" dirty="0"/>
              <a:t> </a:t>
            </a:r>
            <a:r>
              <a:rPr lang="en-US" sz="1800" b="1" dirty="0" err="1"/>
              <a:t>irrilevante</a:t>
            </a:r>
            <a:r>
              <a:rPr lang="en-US" sz="1800" dirty="0"/>
              <a:t> </a:t>
            </a:r>
            <a:r>
              <a:rPr lang="en-US" sz="1800" dirty="0" err="1"/>
              <a:t>ai</a:t>
            </a:r>
            <a:r>
              <a:rPr lang="en-US" sz="1800" dirty="0"/>
              <a:t> </a:t>
            </a:r>
            <a:r>
              <a:rPr lang="en-US" sz="1800" dirty="0" err="1"/>
              <a:t>fini</a:t>
            </a:r>
            <a:r>
              <a:rPr lang="en-US" sz="1800" dirty="0"/>
              <a:t> </a:t>
            </a:r>
            <a:r>
              <a:rPr lang="en-US" sz="1800" dirty="0" err="1"/>
              <a:t>indicati</a:t>
            </a:r>
            <a:r>
              <a:rPr lang="en-US" sz="1800" dirty="0"/>
              <a:t> </a:t>
            </a:r>
            <a:r>
              <a:rPr lang="en-US" sz="1800" dirty="0" err="1"/>
              <a:t>nel</a:t>
            </a:r>
            <a:r>
              <a:rPr lang="en-US" sz="1800" dirty="0"/>
              <a:t> secondo comma </a:t>
            </a:r>
            <a:r>
              <a:rPr lang="en-US" sz="1800" dirty="0" err="1"/>
              <a:t>dell'art</a:t>
            </a:r>
            <a:r>
              <a:rPr lang="en-US" sz="1800" dirty="0"/>
              <a:t>. 29, </a:t>
            </a:r>
            <a:r>
              <a:rPr lang="en-US" sz="1800" dirty="0" err="1"/>
              <a:t>sempre</a:t>
            </a:r>
            <a:r>
              <a:rPr lang="en-US" sz="1800" dirty="0"/>
              <a:t> </a:t>
            </a:r>
            <a:r>
              <a:rPr lang="en-US" sz="1800" dirty="0" err="1"/>
              <a:t>che</a:t>
            </a:r>
            <a:r>
              <a:rPr lang="en-US" sz="1800" dirty="0"/>
              <a:t> </a:t>
            </a:r>
            <a:r>
              <a:rPr lang="en-US" sz="1800" dirty="0" err="1"/>
              <a:t>il</a:t>
            </a:r>
            <a:r>
              <a:rPr lang="en-US" sz="1800" dirty="0"/>
              <a:t> </a:t>
            </a:r>
            <a:r>
              <a:rPr lang="en-US" sz="1800" dirty="0" err="1"/>
              <a:t>complesso</a:t>
            </a:r>
            <a:r>
              <a:rPr lang="en-US" sz="1800" dirty="0"/>
              <a:t> di </a:t>
            </a:r>
            <a:r>
              <a:rPr lang="en-US" sz="1800" dirty="0" err="1"/>
              <a:t>tali</a:t>
            </a:r>
            <a:r>
              <a:rPr lang="en-US" sz="1800" dirty="0"/>
              <a:t> </a:t>
            </a:r>
            <a:r>
              <a:rPr lang="en-US" sz="1800" dirty="0" err="1"/>
              <a:t>esclusioni</a:t>
            </a:r>
            <a:r>
              <a:rPr lang="en-US" sz="1800" dirty="0"/>
              <a:t> non </a:t>
            </a:r>
            <a:r>
              <a:rPr lang="en-US" sz="1800" dirty="0" err="1"/>
              <a:t>contrasti</a:t>
            </a:r>
            <a:r>
              <a:rPr lang="en-US" sz="1800" dirty="0"/>
              <a:t> con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fini</a:t>
            </a:r>
            <a:r>
              <a:rPr lang="en-US" sz="1800" dirty="0"/>
              <a:t> </a:t>
            </a:r>
            <a:r>
              <a:rPr lang="en-US" sz="1800" dirty="0" err="1"/>
              <a:t>suddetti</a:t>
            </a:r>
            <a:r>
              <a:rPr lang="en-US" sz="1800" dirty="0"/>
              <a:t>;  </a:t>
            </a:r>
          </a:p>
          <a:p>
            <a:pPr indent="17463" algn="just"/>
            <a:r>
              <a:rPr lang="en-US" sz="1800" dirty="0"/>
              <a:t>b) </a:t>
            </a:r>
            <a:r>
              <a:rPr lang="en-US" sz="1800" dirty="0" err="1"/>
              <a:t>l'esercizio</a:t>
            </a:r>
            <a:r>
              <a:rPr lang="en-US" sz="1800" dirty="0"/>
              <a:t> </a:t>
            </a:r>
            <a:r>
              <a:rPr lang="en-US" sz="1800" dirty="0" err="1"/>
              <a:t>effettivo</a:t>
            </a:r>
            <a:r>
              <a:rPr lang="en-US" sz="1800" dirty="0"/>
              <a:t> </a:t>
            </a:r>
            <a:r>
              <a:rPr lang="en-US" sz="1800" dirty="0" err="1"/>
              <a:t>dei</a:t>
            </a:r>
            <a:r>
              <a:rPr lang="en-US" sz="1800" dirty="0"/>
              <a:t> </a:t>
            </a:r>
            <a:r>
              <a:rPr lang="en-US" sz="1800" dirty="0" err="1"/>
              <a:t>diritti</a:t>
            </a:r>
            <a:r>
              <a:rPr lang="en-US" sz="1800" dirty="0"/>
              <a:t> </a:t>
            </a:r>
            <a:r>
              <a:rPr lang="en-US" sz="1800" dirty="0" err="1"/>
              <a:t>della</a:t>
            </a:r>
            <a:r>
              <a:rPr lang="en-US" sz="1800" dirty="0"/>
              <a:t> </a:t>
            </a:r>
            <a:r>
              <a:rPr lang="en-US" sz="1800" dirty="0" err="1"/>
              <a:t>controllante</a:t>
            </a:r>
            <a:r>
              <a:rPr lang="en-US" sz="1800" dirty="0"/>
              <a:t> </a:t>
            </a:r>
            <a:r>
              <a:rPr lang="en-US" sz="1800" dirty="0" err="1"/>
              <a:t>è</a:t>
            </a:r>
            <a:r>
              <a:rPr lang="en-US" sz="1800" dirty="0"/>
              <a:t> </a:t>
            </a:r>
            <a:r>
              <a:rPr lang="en-US" sz="1800" dirty="0" err="1"/>
              <a:t>soggetto</a:t>
            </a:r>
            <a:r>
              <a:rPr lang="en-US" sz="1800" dirty="0"/>
              <a:t> a </a:t>
            </a:r>
            <a:r>
              <a:rPr lang="en-US" sz="1800" b="1" dirty="0" err="1"/>
              <a:t>gravi</a:t>
            </a:r>
            <a:r>
              <a:rPr lang="en-US" sz="1800" b="1" dirty="0"/>
              <a:t> e </a:t>
            </a:r>
            <a:r>
              <a:rPr lang="en-US" sz="1800" b="1" dirty="0" err="1"/>
              <a:t>durature</a:t>
            </a:r>
            <a:r>
              <a:rPr lang="en-US" sz="1800" b="1" dirty="0"/>
              <a:t> </a:t>
            </a:r>
            <a:r>
              <a:rPr lang="en-US" sz="1800" b="1" dirty="0" err="1"/>
              <a:t>restrizioni</a:t>
            </a:r>
            <a:r>
              <a:rPr lang="en-US" sz="1800" dirty="0"/>
              <a:t>;  </a:t>
            </a:r>
          </a:p>
          <a:p>
            <a:pPr indent="17463" algn="just"/>
            <a:r>
              <a:rPr lang="en-US" sz="1800" dirty="0"/>
              <a:t>c) non </a:t>
            </a:r>
            <a:r>
              <a:rPr lang="en-US" sz="1800" dirty="0" err="1"/>
              <a:t>è</a:t>
            </a:r>
            <a:r>
              <a:rPr lang="en-US" sz="1800" dirty="0"/>
              <a:t> </a:t>
            </a:r>
            <a:r>
              <a:rPr lang="en-US" sz="1800" dirty="0" err="1"/>
              <a:t>possibile</a:t>
            </a:r>
            <a:r>
              <a:rPr lang="en-US" sz="1800" dirty="0"/>
              <a:t> </a:t>
            </a:r>
            <a:r>
              <a:rPr lang="en-US" sz="1800" b="1" dirty="0" err="1"/>
              <a:t>ottenere</a:t>
            </a:r>
            <a:r>
              <a:rPr lang="en-US" sz="1800" b="1" dirty="0"/>
              <a:t> </a:t>
            </a:r>
            <a:r>
              <a:rPr lang="en-US" sz="1800" b="1" dirty="0" err="1"/>
              <a:t>tempestivamente</a:t>
            </a:r>
            <a:r>
              <a:rPr lang="en-US" sz="1800" dirty="0"/>
              <a:t>, o </a:t>
            </a:r>
            <a:r>
              <a:rPr lang="en-US" sz="1800" dirty="0" err="1"/>
              <a:t>senza</a:t>
            </a:r>
            <a:r>
              <a:rPr lang="en-US" sz="1800" dirty="0"/>
              <a:t> </a:t>
            </a:r>
            <a:r>
              <a:rPr lang="en-US" sz="1800" dirty="0" err="1"/>
              <a:t>spese</a:t>
            </a:r>
            <a:r>
              <a:rPr lang="en-US" sz="1800" dirty="0"/>
              <a:t> </a:t>
            </a:r>
            <a:r>
              <a:rPr lang="en-US" sz="1800" dirty="0" err="1"/>
              <a:t>sproporzionate</a:t>
            </a:r>
            <a:r>
              <a:rPr lang="en-US" sz="1800" dirty="0"/>
              <a:t>, le </a:t>
            </a:r>
            <a:r>
              <a:rPr lang="en-US" sz="1800" dirty="0" err="1"/>
              <a:t>necessarie</a:t>
            </a:r>
            <a:r>
              <a:rPr lang="en-US" sz="1800" dirty="0"/>
              <a:t> </a:t>
            </a:r>
            <a:r>
              <a:rPr lang="en-US" sz="1800" dirty="0" err="1"/>
              <a:t>informazioni</a:t>
            </a:r>
            <a:r>
              <a:rPr lang="en-US" sz="1800" dirty="0"/>
              <a:t>;  </a:t>
            </a:r>
          </a:p>
          <a:p>
            <a:pPr indent="17463" algn="just"/>
            <a:r>
              <a:rPr lang="en-US" sz="1800" dirty="0"/>
              <a:t>d) le </a:t>
            </a:r>
            <a:r>
              <a:rPr lang="en-US" sz="1800" dirty="0" err="1"/>
              <a:t>loro</a:t>
            </a:r>
            <a:r>
              <a:rPr lang="en-US" sz="1800" dirty="0"/>
              <a:t> </a:t>
            </a:r>
            <a:r>
              <a:rPr lang="en-US" sz="1800" dirty="0" err="1"/>
              <a:t>azioni</a:t>
            </a:r>
            <a:r>
              <a:rPr lang="en-US" sz="1800" dirty="0"/>
              <a:t> o quote </a:t>
            </a:r>
            <a:r>
              <a:rPr lang="en-US" sz="1800" dirty="0" err="1"/>
              <a:t>sono</a:t>
            </a:r>
            <a:r>
              <a:rPr lang="en-US" sz="1800" dirty="0"/>
              <a:t> </a:t>
            </a:r>
            <a:r>
              <a:rPr lang="en-US" sz="1800" dirty="0" err="1"/>
              <a:t>possedute</a:t>
            </a:r>
            <a:r>
              <a:rPr lang="en-US" sz="1800" dirty="0"/>
              <a:t> </a:t>
            </a:r>
            <a:r>
              <a:rPr lang="en-US" sz="1800" dirty="0" err="1"/>
              <a:t>esclusivamente</a:t>
            </a:r>
            <a:r>
              <a:rPr lang="en-US" sz="1800" dirty="0"/>
              <a:t> </a:t>
            </a:r>
            <a:r>
              <a:rPr lang="en-US" sz="1800" dirty="0" err="1"/>
              <a:t>allo</a:t>
            </a:r>
            <a:r>
              <a:rPr lang="en-US" sz="1800" dirty="0"/>
              <a:t> </a:t>
            </a:r>
            <a:r>
              <a:rPr lang="en-US" sz="1800" b="1" dirty="0" err="1"/>
              <a:t>scopo</a:t>
            </a:r>
            <a:r>
              <a:rPr lang="en-US" sz="1800" b="1" dirty="0"/>
              <a:t> </a:t>
            </a:r>
            <a:r>
              <a:rPr lang="en-US" sz="1800" b="1" dirty="0" err="1"/>
              <a:t>della</a:t>
            </a:r>
            <a:r>
              <a:rPr lang="en-US" sz="1800" b="1" dirty="0"/>
              <a:t> </a:t>
            </a:r>
            <a:r>
              <a:rPr lang="en-US" sz="1800" b="1" dirty="0" err="1"/>
              <a:t>successiva</a:t>
            </a:r>
            <a:r>
              <a:rPr lang="en-US" sz="1800" b="1" dirty="0"/>
              <a:t> </a:t>
            </a:r>
            <a:r>
              <a:rPr lang="en-US" sz="1800" b="1" dirty="0" err="1"/>
              <a:t>alienazione</a:t>
            </a:r>
            <a:r>
              <a:rPr lang="en-US" sz="1800" dirty="0"/>
              <a:t>. </a:t>
            </a:r>
          </a:p>
        </p:txBody>
      </p:sp>
      <p:sp>
        <p:nvSpPr>
          <p:cNvPr id="15" name="AutoShape 20"/>
          <p:cNvSpPr>
            <a:spLocks noChangeArrowheads="1"/>
          </p:cNvSpPr>
          <p:nvPr/>
        </p:nvSpPr>
        <p:spPr bwMode="auto">
          <a:xfrm>
            <a:off x="3707904" y="669853"/>
            <a:ext cx="936104" cy="184136"/>
          </a:xfrm>
          <a:prstGeom prst="rightArrow">
            <a:avLst>
              <a:gd name="adj1" fmla="val 50000"/>
              <a:gd name="adj2" fmla="val 27759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742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dirty="0"/>
              <a:t>Ma </a:t>
            </a:r>
            <a:r>
              <a:rPr lang="en-US" sz="3500" dirty="0" err="1"/>
              <a:t>cosa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intende</a:t>
            </a:r>
            <a:r>
              <a:rPr lang="en-US" sz="3500" dirty="0"/>
              <a:t> per </a:t>
            </a:r>
            <a:r>
              <a:rPr lang="en-US" sz="3500" b="1" dirty="0" err="1"/>
              <a:t>controllo</a:t>
            </a:r>
            <a:r>
              <a:rPr lang="en-US" sz="3500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81919"/>
            <a:ext cx="8352928" cy="395133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100" dirty="0">
                <a:latin typeface="Book Antiqua"/>
                <a:cs typeface="Book Antiqua"/>
              </a:rPr>
              <a:t>Tale nozione è fondamentale per individuare quali società di capitali sono obbligate alla redazione del bilancio consolidato e, quindi, </a:t>
            </a:r>
            <a:r>
              <a:rPr lang="it-IT" sz="2100" b="1" dirty="0">
                <a:latin typeface="Book Antiqua"/>
                <a:cs typeface="Book Antiqua"/>
              </a:rPr>
              <a:t>l’area di consolidamento</a:t>
            </a:r>
            <a:r>
              <a:rPr lang="it-IT" sz="2100" dirty="0">
                <a:latin typeface="Book Antiqua"/>
                <a:cs typeface="Book Antiqua"/>
              </a:rPr>
              <a:t>.</a:t>
            </a:r>
          </a:p>
          <a:p>
            <a:pPr marL="0" indent="0" algn="just">
              <a:buNone/>
            </a:pPr>
            <a:r>
              <a:rPr lang="it-IT" sz="2100" dirty="0">
                <a:latin typeface="Book Antiqua"/>
                <a:cs typeface="Book Antiqua"/>
              </a:rPr>
              <a:t>La norma (art. 26 D.lgs. 127/91) fa riferimento ai numeri 1) e 2) dell’articolo 2359 del Codice civile (</a:t>
            </a:r>
            <a:r>
              <a:rPr lang="it-IT" sz="2100" i="1" dirty="0">
                <a:latin typeface="Book Antiqua"/>
                <a:cs typeface="Book Antiqua"/>
              </a:rPr>
              <a:t>vedi slide successiva</a:t>
            </a:r>
            <a:r>
              <a:rPr lang="it-IT" sz="2100" dirty="0">
                <a:latin typeface="Book Antiqua"/>
                <a:cs typeface="Book Antiqua"/>
              </a:rPr>
              <a:t>), ma considera comunque controllate:</a:t>
            </a:r>
          </a:p>
          <a:p>
            <a:pPr algn="just">
              <a:buFont typeface="Wingdings" charset="2"/>
              <a:buChar char="q"/>
            </a:pPr>
            <a:r>
              <a:rPr lang="it-IT" sz="2100" dirty="0">
                <a:latin typeface="Book Antiqua"/>
                <a:cs typeface="Book Antiqua"/>
              </a:rPr>
              <a:t>le imprese su cui un'altra ha il diritto, in virtù di un contratto o di una clausola statutaria, di esercitare un'influenza dominante, quando la legge applicabile consenta tali contratti o clausole;  </a:t>
            </a:r>
          </a:p>
          <a:p>
            <a:pPr algn="just">
              <a:buFont typeface="Wingdings" charset="2"/>
              <a:buChar char="q"/>
            </a:pPr>
            <a:r>
              <a:rPr lang="it-IT" sz="2100" dirty="0">
                <a:latin typeface="Book Antiqua"/>
                <a:cs typeface="Book Antiqua"/>
              </a:rPr>
              <a:t>le imprese in cui un'altra, in base ad accordi con altri soci, controlla da sola la maggioranza dei diritti di voto.  </a:t>
            </a:r>
          </a:p>
          <a:p>
            <a:pPr marL="0" indent="0" algn="just">
              <a:buNone/>
            </a:pPr>
            <a:r>
              <a:rPr lang="it-IT" sz="2100" dirty="0">
                <a:latin typeface="Book Antiqua"/>
                <a:cs typeface="Book Antiqua"/>
              </a:rPr>
              <a:t>Ai fini dell'applicazione del comma precedente si considerano anche i diritti spettanti a società controllate, a società fiduciarie e a persone interposte; non si considerano quelli spettanti per conto di terzi.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9124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A104BE0-AB03-DD4C-8B59-4839B288A1D4}" type="slidenum">
              <a:rPr lang="it-IT">
                <a:solidFill>
                  <a:srgbClr val="898989"/>
                </a:solidFill>
                <a:latin typeface="Calibri" charset="0"/>
              </a:rPr>
              <a:pPr eaLnBrk="1" hangingPunct="1"/>
              <a:t>10</a:t>
            </a:fld>
            <a:endParaRPr lang="it-IT">
              <a:solidFill>
                <a:srgbClr val="898989"/>
              </a:solidFill>
              <a:latin typeface="Calibri" charset="0"/>
            </a:endParaRPr>
          </a:p>
        </p:txBody>
      </p:sp>
      <p:sp>
        <p:nvSpPr>
          <p:cNvPr id="195587" name="CasellaDiTesto 3"/>
          <p:cNvSpPr txBox="1">
            <a:spLocks noChangeArrowheads="1"/>
          </p:cNvSpPr>
          <p:nvPr/>
        </p:nvSpPr>
        <p:spPr bwMode="auto">
          <a:xfrm>
            <a:off x="71438" y="2365375"/>
            <a:ext cx="157162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2000">
                <a:latin typeface="Book Antiqua" charset="0"/>
                <a:cs typeface="Times New Roman" charset="0"/>
              </a:rPr>
              <a:t>Nozione di società controllate </a:t>
            </a:r>
          </a:p>
          <a:p>
            <a:pPr algn="ctr" eaLnBrk="1" hangingPunct="1"/>
            <a:r>
              <a:rPr lang="it-IT" sz="2000">
                <a:latin typeface="Book Antiqua" charset="0"/>
                <a:cs typeface="Times New Roman" charset="0"/>
              </a:rPr>
              <a:t>e società collegate </a:t>
            </a:r>
          </a:p>
          <a:p>
            <a:pPr algn="ctr" eaLnBrk="1" hangingPunct="1"/>
            <a:r>
              <a:rPr lang="it-IT" sz="2000">
                <a:latin typeface="Book Antiqua" charset="0"/>
                <a:cs typeface="Times New Roman" charset="0"/>
              </a:rPr>
              <a:t>(Art. 2359)</a:t>
            </a:r>
          </a:p>
        </p:txBody>
      </p:sp>
      <p:sp>
        <p:nvSpPr>
          <p:cNvPr id="6" name="Parentesi graffa aperta 5"/>
          <p:cNvSpPr/>
          <p:nvPr/>
        </p:nvSpPr>
        <p:spPr>
          <a:xfrm>
            <a:off x="1619250" y="188913"/>
            <a:ext cx="558800" cy="6192837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589" name="CasellaDiTesto 3"/>
          <p:cNvSpPr txBox="1">
            <a:spLocks noChangeArrowheads="1"/>
          </p:cNvSpPr>
          <p:nvPr/>
        </p:nvSpPr>
        <p:spPr bwMode="auto">
          <a:xfrm>
            <a:off x="1979613" y="1700213"/>
            <a:ext cx="20875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Società 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controllate</a:t>
            </a:r>
          </a:p>
        </p:txBody>
      </p:sp>
      <p:sp>
        <p:nvSpPr>
          <p:cNvPr id="195590" name="CasellaDiTesto 3"/>
          <p:cNvSpPr txBox="1">
            <a:spLocks noChangeArrowheads="1"/>
          </p:cNvSpPr>
          <p:nvPr/>
        </p:nvSpPr>
        <p:spPr bwMode="auto">
          <a:xfrm>
            <a:off x="2051050" y="4724400"/>
            <a:ext cx="2016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Società 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collegate</a:t>
            </a:r>
          </a:p>
        </p:txBody>
      </p:sp>
      <p:sp>
        <p:nvSpPr>
          <p:cNvPr id="2" name="Parentesi graffa aperta 5"/>
          <p:cNvSpPr/>
          <p:nvPr/>
        </p:nvSpPr>
        <p:spPr>
          <a:xfrm>
            <a:off x="3348038" y="188913"/>
            <a:ext cx="287337" cy="3627437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592" name="CasellaDiTesto 3"/>
          <p:cNvSpPr txBox="1">
            <a:spLocks noChangeArrowheads="1"/>
          </p:cNvSpPr>
          <p:nvPr/>
        </p:nvSpPr>
        <p:spPr bwMode="auto">
          <a:xfrm>
            <a:off x="3635375" y="188913"/>
            <a:ext cx="30972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sz="2000" dirty="0">
                <a:latin typeface="Book Antiqua" charset="0"/>
                <a:cs typeface="Times New Roman" charset="0"/>
              </a:rPr>
              <a:t> Maggioranza dei voti 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 esercitabili 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 nell’</a:t>
            </a:r>
            <a:r>
              <a:rPr lang="it-IT" altLang="ja-JP" sz="2000" dirty="0">
                <a:latin typeface="Book Antiqua" charset="0"/>
                <a:cs typeface="Times New Roman" charset="0"/>
              </a:rPr>
              <a:t>assemblea    </a:t>
            </a:r>
          </a:p>
          <a:p>
            <a:pPr eaLnBrk="1" hangingPunct="1"/>
            <a:r>
              <a:rPr lang="it-IT" altLang="ja-JP" sz="2000" dirty="0">
                <a:latin typeface="Book Antiqua" charset="0"/>
                <a:cs typeface="Times New Roman" charset="0"/>
              </a:rPr>
              <a:t>  ordinaria</a:t>
            </a:r>
            <a:endParaRPr lang="it-IT" sz="2000" dirty="0">
              <a:latin typeface="Book Antiqua" charset="0"/>
              <a:cs typeface="Times New Roman" charset="0"/>
            </a:endParaRPr>
          </a:p>
        </p:txBody>
      </p:sp>
      <p:sp>
        <p:nvSpPr>
          <p:cNvPr id="195593" name="CasellaDiTesto 3"/>
          <p:cNvSpPr txBox="1">
            <a:spLocks noChangeArrowheads="1"/>
          </p:cNvSpPr>
          <p:nvPr/>
        </p:nvSpPr>
        <p:spPr bwMode="auto">
          <a:xfrm>
            <a:off x="5651500" y="1628775"/>
            <a:ext cx="22336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sz="2000" dirty="0">
                <a:latin typeface="Book Antiqua" charset="0"/>
                <a:cs typeface="Times New Roman" charset="0"/>
              </a:rPr>
              <a:t>Per numero di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voti posseduti</a:t>
            </a:r>
          </a:p>
          <a:p>
            <a:pPr eaLnBrk="1" hangingPunct="1"/>
            <a:endParaRPr lang="it-IT" sz="2000" dirty="0">
              <a:latin typeface="Book Antiqua" charset="0"/>
              <a:cs typeface="Times New Roman" charset="0"/>
            </a:endParaRPr>
          </a:p>
          <a:p>
            <a:pPr eaLnBrk="1" hangingPunct="1">
              <a:buFontTx/>
              <a:buChar char="-"/>
            </a:pPr>
            <a:r>
              <a:rPr lang="it-IT" sz="2000" dirty="0">
                <a:latin typeface="Book Antiqua" charset="0"/>
                <a:cs typeface="Times New Roman" charset="0"/>
              </a:rPr>
              <a:t>Per particolari 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vincoli    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contrattuali</a:t>
            </a:r>
          </a:p>
        </p:txBody>
      </p:sp>
      <p:sp>
        <p:nvSpPr>
          <p:cNvPr id="3" name="Parentesi graffa aperta 5"/>
          <p:cNvSpPr/>
          <p:nvPr/>
        </p:nvSpPr>
        <p:spPr>
          <a:xfrm>
            <a:off x="5435600" y="1557338"/>
            <a:ext cx="144463" cy="1871662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5" name="Parentesi graffa aperta 5"/>
          <p:cNvSpPr/>
          <p:nvPr/>
        </p:nvSpPr>
        <p:spPr>
          <a:xfrm>
            <a:off x="3419475" y="4005263"/>
            <a:ext cx="215900" cy="2233612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596" name="AutoShape 20"/>
          <p:cNvSpPr>
            <a:spLocks noChangeArrowheads="1"/>
          </p:cNvSpPr>
          <p:nvPr/>
        </p:nvSpPr>
        <p:spPr bwMode="auto">
          <a:xfrm>
            <a:off x="6804025" y="549275"/>
            <a:ext cx="1008063" cy="215900"/>
          </a:xfrm>
          <a:prstGeom prst="rightArrow">
            <a:avLst>
              <a:gd name="adj1" fmla="val 50000"/>
              <a:gd name="adj2" fmla="val 27759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195597" name="CasellaDiTesto 3"/>
          <p:cNvSpPr txBox="1">
            <a:spLocks noChangeArrowheads="1"/>
          </p:cNvSpPr>
          <p:nvPr/>
        </p:nvSpPr>
        <p:spPr bwMode="auto">
          <a:xfrm>
            <a:off x="3635375" y="3940175"/>
            <a:ext cx="55086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 Sono quelle soggette a </a:t>
            </a:r>
            <a:r>
              <a:rPr lang="it-IT" sz="2000" b="1">
                <a:latin typeface="Book Antiqua" charset="0"/>
                <a:cs typeface="Times New Roman" charset="0"/>
              </a:rPr>
              <a:t>influenza notevole </a:t>
            </a:r>
            <a:r>
              <a:rPr lang="it-IT" sz="2000">
                <a:latin typeface="Book Antiqua" charset="0"/>
                <a:cs typeface="Times New Roman" charset="0"/>
              </a:rPr>
              <a:t>da 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parte di  altre società; </a:t>
            </a:r>
          </a:p>
        </p:txBody>
      </p:sp>
      <p:sp>
        <p:nvSpPr>
          <p:cNvPr id="195598" name="CasellaDiTesto 3"/>
          <p:cNvSpPr txBox="1">
            <a:spLocks noChangeArrowheads="1"/>
          </p:cNvSpPr>
          <p:nvPr/>
        </p:nvSpPr>
        <p:spPr bwMode="auto">
          <a:xfrm>
            <a:off x="3635375" y="5084763"/>
            <a:ext cx="2665413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it-IT" sz="2000" dirty="0">
                <a:latin typeface="Book Antiqua" charset="0"/>
                <a:cs typeface="Times New Roman" charset="0"/>
              </a:rPr>
              <a:t> L</a:t>
            </a:r>
            <a:r>
              <a:rPr lang="ja-JP" altLang="it-IT" sz="2000" dirty="0">
                <a:latin typeface="Book Antiqua" charset="0"/>
                <a:cs typeface="Times New Roman" charset="0"/>
              </a:rPr>
              <a:t>’</a:t>
            </a:r>
            <a:r>
              <a:rPr lang="it-IT" altLang="ja-JP" sz="2000" b="1" dirty="0">
                <a:latin typeface="Book Antiqua" charset="0"/>
                <a:cs typeface="Times New Roman" charset="0"/>
              </a:rPr>
              <a:t>influenza 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b="1" dirty="0">
                <a:latin typeface="Book Antiqua" charset="0"/>
                <a:cs typeface="Times New Roman" charset="0"/>
              </a:rPr>
              <a:t>   notevole</a:t>
            </a:r>
            <a:r>
              <a:rPr lang="it-IT" sz="2000" dirty="0">
                <a:latin typeface="Book Antiqua" charset="0"/>
                <a:cs typeface="Times New Roman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dirty="0">
                <a:latin typeface="Book Antiqua" charset="0"/>
                <a:cs typeface="Times New Roman" charset="0"/>
              </a:rPr>
              <a:t>   si presume</a:t>
            </a:r>
          </a:p>
        </p:txBody>
      </p:sp>
      <p:sp>
        <p:nvSpPr>
          <p:cNvPr id="7" name="Parentesi graffa aperta 5"/>
          <p:cNvSpPr/>
          <p:nvPr/>
        </p:nvSpPr>
        <p:spPr>
          <a:xfrm>
            <a:off x="5292725" y="4536653"/>
            <a:ext cx="142875" cy="1844675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600" name="CasellaDiTesto 3"/>
          <p:cNvSpPr txBox="1">
            <a:spLocks noChangeArrowheads="1"/>
          </p:cNvSpPr>
          <p:nvPr/>
        </p:nvSpPr>
        <p:spPr bwMode="auto">
          <a:xfrm>
            <a:off x="5437188" y="4568825"/>
            <a:ext cx="363537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it-IT" sz="1600">
                <a:latin typeface="Book Antiqua" charset="0"/>
                <a:cs typeface="Times New Roman" charset="0"/>
              </a:rPr>
              <a:t> </a:t>
            </a:r>
            <a:r>
              <a:rPr lang="it-IT" sz="2000">
                <a:latin typeface="Book Antiqua" charset="0"/>
                <a:cs typeface="Times New Roman" charset="0"/>
              </a:rPr>
              <a:t>per possesso del 20% delle 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azioni con diritto di voto 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per società non quotate;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 per possesso del 10% delle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azioni con diritto di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voto per società quotate.</a:t>
            </a:r>
          </a:p>
        </p:txBody>
      </p:sp>
      <p:sp>
        <p:nvSpPr>
          <p:cNvPr id="195601" name="CasellaDiTesto 3"/>
          <p:cNvSpPr txBox="1">
            <a:spLocks noChangeArrowheads="1"/>
          </p:cNvSpPr>
          <p:nvPr/>
        </p:nvSpPr>
        <p:spPr bwMode="auto">
          <a:xfrm>
            <a:off x="7848600" y="0"/>
            <a:ext cx="1295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600">
                <a:latin typeface="Book Antiqua" charset="0"/>
                <a:cs typeface="Times New Roman" charset="0"/>
              </a:rPr>
              <a:t>   </a:t>
            </a:r>
            <a:r>
              <a:rPr lang="it-IT" sz="2000">
                <a:latin typeface="Book Antiqua" charset="0"/>
                <a:cs typeface="Times New Roman" charset="0"/>
              </a:rPr>
              <a:t>Controllo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di diritto</a:t>
            </a:r>
          </a:p>
        </p:txBody>
      </p:sp>
      <p:sp>
        <p:nvSpPr>
          <p:cNvPr id="195602" name="CasellaDiTesto 3"/>
          <p:cNvSpPr txBox="1">
            <a:spLocks noChangeArrowheads="1"/>
          </p:cNvSpPr>
          <p:nvPr/>
        </p:nvSpPr>
        <p:spPr bwMode="auto">
          <a:xfrm>
            <a:off x="3635375" y="2060575"/>
            <a:ext cx="1873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 </a:t>
            </a:r>
            <a:r>
              <a:rPr lang="it-IT" sz="2000" b="1">
                <a:latin typeface="Book Antiqua" charset="0"/>
                <a:cs typeface="Times New Roman" charset="0"/>
              </a:rPr>
              <a:t>Influenza </a:t>
            </a:r>
          </a:p>
          <a:p>
            <a:pPr eaLnBrk="1" hangingPunct="1"/>
            <a:r>
              <a:rPr lang="it-IT" sz="2000" b="1">
                <a:latin typeface="Book Antiqua" charset="0"/>
                <a:cs typeface="Times New Roman" charset="0"/>
              </a:rPr>
              <a:t>  dominante</a:t>
            </a:r>
            <a:r>
              <a:rPr lang="it-IT" sz="1600" b="1">
                <a:latin typeface="Book Antiqua" charset="0"/>
                <a:cs typeface="Times New Roman" charset="0"/>
              </a:rPr>
              <a:t> </a:t>
            </a:r>
          </a:p>
        </p:txBody>
      </p:sp>
      <p:sp>
        <p:nvSpPr>
          <p:cNvPr id="195603" name="CasellaDiTesto 3"/>
          <p:cNvSpPr txBox="1">
            <a:spLocks noChangeArrowheads="1"/>
          </p:cNvSpPr>
          <p:nvPr/>
        </p:nvSpPr>
        <p:spPr bwMode="auto">
          <a:xfrm>
            <a:off x="7848600" y="1916113"/>
            <a:ext cx="12954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it-IT" sz="2000">
                <a:latin typeface="Book Antiqua" charset="0"/>
                <a:cs typeface="Times New Roman" charset="0"/>
              </a:rPr>
              <a:t>   Controllo </a:t>
            </a:r>
          </a:p>
          <a:p>
            <a:pPr algn="r" eaLnBrk="1" hangingPunct="1"/>
            <a:r>
              <a:rPr lang="it-IT" sz="2000">
                <a:latin typeface="Book Antiqua" charset="0"/>
                <a:cs typeface="Times New Roman" charset="0"/>
              </a:rPr>
              <a:t>   di fatto</a:t>
            </a:r>
          </a:p>
        </p:txBody>
      </p:sp>
      <p:sp>
        <p:nvSpPr>
          <p:cNvPr id="195604" name="AutoShape 20"/>
          <p:cNvSpPr>
            <a:spLocks noChangeArrowheads="1"/>
          </p:cNvSpPr>
          <p:nvPr/>
        </p:nvSpPr>
        <p:spPr bwMode="auto">
          <a:xfrm rot="1666924">
            <a:off x="7524750" y="1989138"/>
            <a:ext cx="647700" cy="192087"/>
          </a:xfrm>
          <a:prstGeom prst="rightArrow">
            <a:avLst>
              <a:gd name="adj1" fmla="val 50000"/>
              <a:gd name="adj2" fmla="val 2004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195605" name="AutoShape 20"/>
          <p:cNvSpPr>
            <a:spLocks noChangeArrowheads="1"/>
          </p:cNvSpPr>
          <p:nvPr/>
        </p:nvSpPr>
        <p:spPr bwMode="auto">
          <a:xfrm rot="-1465440">
            <a:off x="7524750" y="2852738"/>
            <a:ext cx="647700" cy="192087"/>
          </a:xfrm>
          <a:prstGeom prst="rightArrow">
            <a:avLst>
              <a:gd name="adj1" fmla="val 50000"/>
              <a:gd name="adj2" fmla="val 2004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287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llaDiTesto 3"/>
          <p:cNvSpPr txBox="1"/>
          <p:nvPr/>
        </p:nvSpPr>
        <p:spPr>
          <a:xfrm>
            <a:off x="-60708" y="1893171"/>
            <a:ext cx="15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IFRS 10 </a:t>
            </a:r>
          </a:p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«Bilancio consolidato»</a:t>
            </a:r>
          </a:p>
        </p:txBody>
      </p:sp>
      <p:sp>
        <p:nvSpPr>
          <p:cNvPr id="11" name="Parentesi graffa aperta 4"/>
          <p:cNvSpPr/>
          <p:nvPr/>
        </p:nvSpPr>
        <p:spPr>
          <a:xfrm>
            <a:off x="1307467" y="395416"/>
            <a:ext cx="341446" cy="5520004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67379" y="2020603"/>
            <a:ext cx="14177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Controllo congiunto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asellaDiTesto 3"/>
          <p:cNvSpPr txBox="1"/>
          <p:nvPr/>
        </p:nvSpPr>
        <p:spPr>
          <a:xfrm>
            <a:off x="-46649" y="4287737"/>
            <a:ext cx="15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individua sulla base del concetto di controllo</a:t>
            </a:r>
          </a:p>
        </p:txBody>
      </p:sp>
      <p:sp>
        <p:nvSpPr>
          <p:cNvPr id="3" name="Down Arrow 2"/>
          <p:cNvSpPr/>
          <p:nvPr/>
        </p:nvSpPr>
        <p:spPr>
          <a:xfrm>
            <a:off x="572005" y="2679101"/>
            <a:ext cx="401008" cy="4956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176687" y="299569"/>
            <a:ext cx="61050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investitore controlla un’altra entità nella misura in cui: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 il potere sull’entità controllata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 esposto, o ha diritto, per effetto del suo coinvolgimento nell’entità controllata, a rendimenti variabili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potere sull’entità controllata, di cui alla lettera a) si manifesta nella capacità di influenzare i rendimenti variabili di cui alla lettera b) 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Down Arrow 20"/>
          <p:cNvSpPr/>
          <p:nvPr/>
        </p:nvSpPr>
        <p:spPr>
          <a:xfrm rot="16200000">
            <a:off x="2668874" y="875297"/>
            <a:ext cx="277091" cy="391219"/>
          </a:xfrm>
          <a:prstGeom prst="downArrow">
            <a:avLst>
              <a:gd name="adj1" fmla="val 50000"/>
              <a:gd name="adj2" fmla="val 339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77365" y="4129590"/>
            <a:ext cx="15863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Individuazione dei requisiti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Parentesi graffa aperta 4"/>
          <p:cNvSpPr/>
          <p:nvPr/>
        </p:nvSpPr>
        <p:spPr>
          <a:xfrm>
            <a:off x="2903611" y="2926916"/>
            <a:ext cx="296029" cy="3345869"/>
          </a:xfrm>
          <a:prstGeom prst="leftBrace">
            <a:avLst>
              <a:gd name="adj1" fmla="val 35256"/>
              <a:gd name="adj2" fmla="val 4395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51625" y="3429000"/>
            <a:ext cx="17191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it-IT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Potere</a:t>
            </a: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r>
              <a:rPr lang="it-IT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Rendimenti</a:t>
            </a: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r>
              <a:rPr lang="it-IT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Legame tra potere e rendimenti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90223" y="2807242"/>
            <a:ext cx="42973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L’investitore ha potere sull’entità controllata se ha dei diritti che gli permettono di dirigere le attività rilevanti della controllata, ossia quelle attività  che influenzano in maniere significativa i rendimenti dell’investitore.</a:t>
            </a:r>
          </a:p>
        </p:txBody>
      </p:sp>
      <p:sp>
        <p:nvSpPr>
          <p:cNvPr id="25" name="Down Arrow 24"/>
          <p:cNvSpPr/>
          <p:nvPr/>
        </p:nvSpPr>
        <p:spPr>
          <a:xfrm rot="16200000">
            <a:off x="4273944" y="3506736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Down Arrow 25"/>
          <p:cNvSpPr/>
          <p:nvPr/>
        </p:nvSpPr>
        <p:spPr>
          <a:xfrm rot="16200000">
            <a:off x="4445173" y="4341112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90223" y="3810683"/>
            <a:ext cx="41112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Sono legati alle performance dell’entità. Sono variabili, possono essere positivi e/o negativi e  possono essere condivisi con altri soggetti (es. azionisti di minoranza.</a:t>
            </a:r>
          </a:p>
        </p:txBody>
      </p:sp>
      <p:sp>
        <p:nvSpPr>
          <p:cNvPr id="28" name="Down Arrow 27"/>
          <p:cNvSpPr/>
          <p:nvPr/>
        </p:nvSpPr>
        <p:spPr>
          <a:xfrm rot="16200000">
            <a:off x="4413598" y="5269940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82883" y="4842976"/>
            <a:ext cx="3978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 avere il controllo è necessario non solo avere il potere sull’entità, ma anche la capacità di usare quel potere per influenzare i rendimenti dell’investitore che derivano dal suo coinvolgimento nella società. A tal riguardo l’investire deve valutare se, pur avendo diritti per prenderle decisioni, agisce come un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principal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come un agent. In quest’ultimo caso (agent) l’investitore non controlla la società.</a:t>
            </a:r>
            <a:endParaRPr lang="it-IT" sz="14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530" y="3189360"/>
            <a:ext cx="1399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di consolidamento</a:t>
            </a:r>
          </a:p>
        </p:txBody>
      </p:sp>
      <p:sp>
        <p:nvSpPr>
          <p:cNvPr id="31" name="Down Arrow 30"/>
          <p:cNvSpPr/>
          <p:nvPr/>
        </p:nvSpPr>
        <p:spPr>
          <a:xfrm>
            <a:off x="567993" y="3733868"/>
            <a:ext cx="401008" cy="4956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46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B3217D5B-F1BE-4B8B-AB34-3B5AB78E35AF}"/>
              </a:ext>
            </a:extLst>
          </p:cNvPr>
          <p:cNvSpPr/>
          <p:nvPr/>
        </p:nvSpPr>
        <p:spPr>
          <a:xfrm>
            <a:off x="1504742" y="893275"/>
            <a:ext cx="14177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Nozione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9">
            <a:extLst>
              <a:ext uri="{FF2B5EF4-FFF2-40B4-BE49-F238E27FC236}">
                <a16:creationId xmlns:a16="http://schemas.microsoft.com/office/drawing/2014/main" id="{32EE181A-54F6-45E6-974A-596BF83FFA2D}"/>
              </a:ext>
            </a:extLst>
          </p:cNvPr>
          <p:cNvSpPr/>
          <p:nvPr/>
        </p:nvSpPr>
        <p:spPr>
          <a:xfrm>
            <a:off x="3131984" y="1829042"/>
            <a:ext cx="61497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 società è sottoposta a controllo congiunto quando due o più investitori debbono agire necessariamente insieme per dirigere le attività rilevanti. In questo caso, poiché nessuno la controlla non può essere consolidata (non è più quindi ammesso il consolidamento proporzionale)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Down Arrow 20">
            <a:extLst>
              <a:ext uri="{FF2B5EF4-FFF2-40B4-BE49-F238E27FC236}">
                <a16:creationId xmlns:a16="http://schemas.microsoft.com/office/drawing/2014/main" id="{F5B70A62-2F0F-4F24-970E-B70D5E76DF5E}"/>
              </a:ext>
            </a:extLst>
          </p:cNvPr>
          <p:cNvSpPr/>
          <p:nvPr/>
        </p:nvSpPr>
        <p:spPr>
          <a:xfrm rot="16200000">
            <a:off x="2756419" y="2016637"/>
            <a:ext cx="277091" cy="391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493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La tecnica di redazione del bilancio consolidato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</a:t>
            </a:fld>
            <a:endParaRPr lang="it-IT"/>
          </a:p>
        </p:txBody>
      </p:sp>
      <p:sp>
        <p:nvSpPr>
          <p:cNvPr id="6" name="Rectangle 5"/>
          <p:cNvSpPr/>
          <p:nvPr/>
        </p:nvSpPr>
        <p:spPr>
          <a:xfrm>
            <a:off x="759242" y="4867275"/>
            <a:ext cx="59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cap="small" dirty="0">
                <a:latin typeface="Times New Roman"/>
                <a:ea typeface="Times New Roman"/>
                <a:cs typeface="Times New Roman"/>
              </a:rPr>
              <a:t>Eliminazione delle partecipazioni dirette totalitarie</a:t>
            </a:r>
            <a:endParaRPr lang="it-IT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6300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49770"/>
              </p:ext>
            </p:extLst>
          </p:nvPr>
        </p:nvGraphicFramePr>
        <p:xfrm>
          <a:off x="214281" y="1052736"/>
          <a:ext cx="8786874" cy="4114800"/>
        </p:xfrm>
        <a:graphic>
          <a:graphicData uri="http://schemas.openxmlformats.org/drawingml/2006/table">
            <a:tbl>
              <a:tblPr/>
              <a:tblGrid>
                <a:gridCol w="1903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95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63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399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005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Eliminazione di partecipazioni dirette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Totali</a:t>
                      </a: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Parziali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Alla data di acquisto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in data successiva alla data di acquisto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Senza imputazione delle differenze di consolidazione 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con imputazione delle differenze di consolidazione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Parentesi graffa aperta 8"/>
          <p:cNvSpPr/>
          <p:nvPr/>
        </p:nvSpPr>
        <p:spPr>
          <a:xfrm>
            <a:off x="2000232" y="1196752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Parentesi graffa aperta 9"/>
          <p:cNvSpPr/>
          <p:nvPr/>
        </p:nvSpPr>
        <p:spPr>
          <a:xfrm>
            <a:off x="3500430" y="1157234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Parentesi graffa aperta 10"/>
          <p:cNvSpPr/>
          <p:nvPr/>
        </p:nvSpPr>
        <p:spPr>
          <a:xfrm>
            <a:off x="5286380" y="1157234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3"/>
          <p:cNvSpPr txBox="1"/>
          <p:nvPr/>
        </p:nvSpPr>
        <p:spPr>
          <a:xfrm>
            <a:off x="14344" y="188640"/>
            <a:ext cx="8950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L’eliminazione della posta «Partecipazioni» dallo stato patrimoniale della capogruppo è la prima operazione necessaria ai fini della redazione del bilancio consolidato</a:t>
            </a:r>
          </a:p>
        </p:txBody>
      </p:sp>
      <p:sp>
        <p:nvSpPr>
          <p:cNvPr id="12" name="CasellaDiTesto 3"/>
          <p:cNvSpPr txBox="1"/>
          <p:nvPr/>
        </p:nvSpPr>
        <p:spPr>
          <a:xfrm>
            <a:off x="-5427" y="5673442"/>
            <a:ext cx="8950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luogo alla posta «Partecipazioni» vengono sostituiti i valori delle singole attività e passività dello stato patrimoniale della società controllata, ricorrendo al consolidamento integrale.</a:t>
            </a:r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7841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28596" y="285728"/>
            <a:ext cx="82153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Supponiamo che gli stati patrimoniali delle società A e B al 30 aprile 200X siano sinteticamente espressi dalle seguenti cifre: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993950"/>
              </p:ext>
            </p:extLst>
          </p:nvPr>
        </p:nvGraphicFramePr>
        <p:xfrm>
          <a:off x="1928794" y="1857364"/>
          <a:ext cx="4902835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44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1250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1500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2500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2500</a:t>
                      </a: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071538" y="1400076"/>
            <a:ext cx="6572296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4895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cs typeface="Times New Roman" pitchFamily="18" charset="0"/>
              </a:rPr>
              <a:t>Stato patrimoniale Soc. A                                             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10473"/>
              </p:ext>
            </p:extLst>
          </p:nvPr>
        </p:nvGraphicFramePr>
        <p:xfrm>
          <a:off x="1967246" y="4672988"/>
          <a:ext cx="489077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2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316266" y="4227948"/>
            <a:ext cx="40386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Stato patrimoniale Soc. B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51</a:t>
            </a:r>
          </a:p>
        </p:txBody>
      </p:sp>
    </p:spTree>
    <p:extLst>
      <p:ext uri="{BB962C8B-B14F-4D97-AF65-F5344CB8AC3E}">
        <p14:creationId xmlns:p14="http://schemas.microsoft.com/office/powerpoint/2010/main" val="1240198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626773"/>
              </p:ext>
            </p:extLst>
          </p:nvPr>
        </p:nvGraphicFramePr>
        <p:xfrm>
          <a:off x="2352040" y="1857364"/>
          <a:ext cx="443992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1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1250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029619"/>
              </p:ext>
            </p:extLst>
          </p:nvPr>
        </p:nvGraphicFramePr>
        <p:xfrm>
          <a:off x="2352040" y="4672988"/>
          <a:ext cx="443992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1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4282" y="0"/>
            <a:ext cx="857256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Supponiamo, anche, che la Soc. A acquisti per €. 400, regolamento in contanti, la totalità delle azioni costituenti il capitale sociale della società B.</a:t>
            </a:r>
            <a:r>
              <a:rPr lang="it-IT" sz="2000" dirty="0">
                <a:latin typeface="Book Antiqua" pitchFamily="18" charset="0"/>
                <a:ea typeface="Times New Roman" pitchFamily="18" charset="0"/>
              </a:rPr>
              <a:t> 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Gli stati patrimoniali delle due società, dopo l'acquisto, sono, ora, i seguenti.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			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				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3143240" y="4214818"/>
            <a:ext cx="2787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</a:rPr>
              <a:t>Stato patrimoniale Soc. B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3214678" y="1428736"/>
            <a:ext cx="2826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</a:rPr>
              <a:t>Stato patrimoniale Soc. A 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52</a:t>
            </a:r>
          </a:p>
        </p:txBody>
      </p:sp>
    </p:spTree>
    <p:extLst>
      <p:ext uri="{BB962C8B-B14F-4D97-AF65-F5344CB8AC3E}">
        <p14:creationId xmlns:p14="http://schemas.microsoft.com/office/powerpoint/2010/main" val="387438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1357290" y="1071546"/>
          <a:ext cx="5857916" cy="1767840"/>
        </p:xfrm>
        <a:graphic>
          <a:graphicData uri="http://schemas.openxmlformats.org/drawingml/2006/table">
            <a:tbl>
              <a:tblPr/>
              <a:tblGrid>
                <a:gridCol w="3520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7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Costo delle 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 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- netto della Soc. B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Cap. Soc. 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€ 350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"  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€.  ==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214414" y="4000504"/>
          <a:ext cx="6215105" cy="1493520"/>
        </p:xfrm>
        <a:graphic>
          <a:graphicData uri="http://schemas.openxmlformats.org/drawingml/2006/table">
            <a:tbl>
              <a:tblPr/>
              <a:tblGrid>
                <a:gridCol w="2765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793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49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Partecipazioni nella Soc. </a:t>
                      </a:r>
                      <a:r>
                        <a:rPr lang="en-GB" sz="1800" dirty="0">
                          <a:latin typeface="Times New Roman"/>
                          <a:ea typeface="Times New Roman"/>
                          <a:cs typeface="Times New Roman"/>
                        </a:rPr>
                        <a:t>B (Soc. A)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fr-FR" sz="1800" dirty="0">
                          <a:latin typeface="Times New Roman"/>
                          <a:ea typeface="Times New Roman"/>
                          <a:cs typeface="Times New Roman"/>
                        </a:rPr>
                        <a:t>Cap. Soc.   (Soc.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  Riserve    (Soc.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5233" name="Rectangle 1"/>
          <p:cNvSpPr>
            <a:spLocks noChangeArrowheads="1"/>
          </p:cNvSpPr>
          <p:nvPr/>
        </p:nvSpPr>
        <p:spPr bwMode="auto">
          <a:xfrm>
            <a:off x="142844" y="285728"/>
            <a:ext cx="82153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Determinazione della differenza di consolidazione: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42844" y="3071810"/>
            <a:ext cx="79296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latin typeface="Book Antiqua" pitchFamily="18" charset="0"/>
                <a:ea typeface="Times New Roman" pitchFamily="18" charset="0"/>
              </a:rPr>
              <a:t>Scrittura di consolidazione per eliminazione di "partecipazioni"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983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550922"/>
              </p:ext>
            </p:extLst>
          </p:nvPr>
        </p:nvGraphicFramePr>
        <p:xfrm>
          <a:off x="714348" y="1071546"/>
          <a:ext cx="7500991" cy="4693920"/>
        </p:xfrm>
        <a:graphic>
          <a:graphicData uri="http://schemas.openxmlformats.org/drawingml/2006/table">
            <a:tbl>
              <a:tblPr/>
              <a:tblGrid>
                <a:gridCol w="171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5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0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04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8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04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2779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Voci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64770"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Soc. A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Soc. B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Rettifiche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Dare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Eliminaz.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Avere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St. patr. Cons.to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Impianti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800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Partecipazioni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400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400 (1)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Scorte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1.500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650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2.150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Denaro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716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2.500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3.100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716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Debiti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1.250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580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1.830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latin typeface="Book Antiqua" pitchFamily="18" charset="0"/>
                          <a:ea typeface="Times New Roman"/>
                          <a:cs typeface="Times New Roman"/>
                        </a:rPr>
                        <a:t>F.di</a:t>
                      </a: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 Rischi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Cap. Soc.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350(1) 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Riserve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50(1) 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716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700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003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511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2.500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970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400    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400   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3.100</a:t>
                      </a: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7716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7000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40030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0190"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8485" marR="38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3143240" y="214290"/>
            <a:ext cx="27142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000" dirty="0">
                <a:latin typeface="Book Antiqua" pitchFamily="18" charset="0"/>
                <a:ea typeface="Times New Roman" pitchFamily="18" charset="0"/>
              </a:rPr>
              <a:t>F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oglio di elaborazione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4201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072481"/>
              </p:ext>
            </p:extLst>
          </p:nvPr>
        </p:nvGraphicFramePr>
        <p:xfrm>
          <a:off x="1857356" y="2000240"/>
          <a:ext cx="481584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94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Sociale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3.100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2500298" y="1357298"/>
            <a:ext cx="42453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Stato patrimoniale consolidato 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55</a:t>
            </a:r>
          </a:p>
        </p:txBody>
      </p:sp>
    </p:spTree>
    <p:extLst>
      <p:ext uri="{BB962C8B-B14F-4D97-AF65-F5344CB8AC3E}">
        <p14:creationId xmlns:p14="http://schemas.microsoft.com/office/powerpoint/2010/main" val="170705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402515"/>
              </p:ext>
            </p:extLst>
          </p:nvPr>
        </p:nvGraphicFramePr>
        <p:xfrm>
          <a:off x="2170430" y="2307964"/>
          <a:ext cx="480314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4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1.250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8856617"/>
              </p:ext>
            </p:extLst>
          </p:nvPr>
        </p:nvGraphicFramePr>
        <p:xfrm>
          <a:off x="2151697" y="4815864"/>
          <a:ext cx="4840605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94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214282" y="-24"/>
            <a:ext cx="8358246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Supponiamo, ora, che la Soc. A, per acquisire la totalità del "pacchetto" azionario della Soc. B: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1) investa €. 450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2) il regolamento dell'operazione avvenga, sempre, per contanti.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Gli stati patrimoniali delle due società sono, ora, i seguenti: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	</a:t>
            </a:r>
            <a:endParaRPr kumimoji="0" lang="it-IT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2274918" y="4429132"/>
            <a:ext cx="47259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latin typeface="Book Antiqua" pitchFamily="18" charset="0"/>
                <a:ea typeface="Times New Roman" pitchFamily="18" charset="0"/>
              </a:rPr>
              <a:t>Stato patrimoniale Soc. B al 31/12/200X</a:t>
            </a:r>
            <a:endParaRPr lang="it-IT" sz="2000" dirty="0">
              <a:latin typeface="Book Antiqua" pitchFamily="18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2214546" y="1857364"/>
            <a:ext cx="47676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latin typeface="Book Antiqua" pitchFamily="18" charset="0"/>
                <a:ea typeface="Times New Roman" pitchFamily="18" charset="0"/>
              </a:rPr>
              <a:t>Stato patrimoniale Soc. A al 31/12/200X</a:t>
            </a:r>
            <a:endParaRPr lang="it-IT" sz="2000" dirty="0">
              <a:latin typeface="Book Antiqua" pitchFamily="18" charset="0"/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56</a:t>
            </a:r>
          </a:p>
        </p:txBody>
      </p:sp>
    </p:spTree>
    <p:extLst>
      <p:ext uri="{BB962C8B-B14F-4D97-AF65-F5344CB8AC3E}">
        <p14:creationId xmlns:p14="http://schemas.microsoft.com/office/powerpoint/2010/main" val="3488416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000100" y="1071546"/>
          <a:ext cx="6426225" cy="2346960"/>
        </p:xfrm>
        <a:graphic>
          <a:graphicData uri="http://schemas.openxmlformats.org/drawingml/2006/table">
            <a:tbl>
              <a:tblPr/>
              <a:tblGrid>
                <a:gridCol w="4388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9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7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Costo delle 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450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"netto" della Soc. B alla data di acquisto delle 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- Cap. Soc. 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- Riserve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Maggior costo delle 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" name="Tabella 2"/>
          <p:cNvGraphicFramePr>
            <a:graphicFrameLocks noGrp="1"/>
          </p:cNvGraphicFramePr>
          <p:nvPr/>
        </p:nvGraphicFramePr>
        <p:xfrm>
          <a:off x="1071538" y="4572008"/>
          <a:ext cx="6378916" cy="1798320"/>
        </p:xfrm>
        <a:graphic>
          <a:graphicData uri="http://schemas.openxmlformats.org/drawingml/2006/table">
            <a:tbl>
              <a:tblPr/>
              <a:tblGrid>
                <a:gridCol w="2819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3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2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83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Partecipazioni nella Soc. </a:t>
                      </a:r>
                      <a:r>
                        <a:rPr lang="en-GB" sz="1800" dirty="0">
                          <a:latin typeface="Times New Roman"/>
                          <a:ea typeface="Times New Roman"/>
                          <a:cs typeface="Times New Roman"/>
                        </a:rPr>
                        <a:t>B (Soc. A)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Times New Roman"/>
                          <a:ea typeface="Times New Roman"/>
                          <a:cs typeface="Times New Roman"/>
                        </a:rPr>
                        <a:t>450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fr-FR" sz="1800" dirty="0">
                          <a:latin typeface="Times New Roman"/>
                          <a:ea typeface="Times New Roman"/>
                          <a:cs typeface="Times New Roman"/>
                        </a:rPr>
                        <a:t>Cap. Soc.   (Soc.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Riserve 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Maggior costo di part.ni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1137" name="Rectangle 1"/>
          <p:cNvSpPr>
            <a:spLocks noChangeArrowheads="1"/>
          </p:cNvSpPr>
          <p:nvPr/>
        </p:nvSpPr>
        <p:spPr bwMode="auto">
          <a:xfrm>
            <a:off x="92676" y="214290"/>
            <a:ext cx="59795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Determinazione della differenza di consolidazione.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142844" y="3857628"/>
            <a:ext cx="85011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latin typeface="Book Antiqua" pitchFamily="18" charset="0"/>
                <a:ea typeface="Times New Roman" pitchFamily="18" charset="0"/>
              </a:rPr>
              <a:t>Scritture di consolidazione relativa alla eliminazione delle partecipazioni: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57</a:t>
            </a:r>
          </a:p>
        </p:txBody>
      </p:sp>
    </p:spTree>
    <p:extLst>
      <p:ext uri="{BB962C8B-B14F-4D97-AF65-F5344CB8AC3E}">
        <p14:creationId xmlns:p14="http://schemas.microsoft.com/office/powerpoint/2010/main" val="23272865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71406" y="-740322"/>
            <a:ext cx="8643966" cy="274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3958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Foglio di elaborazione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/>
            </a:r>
            <a:b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</a:b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892130"/>
              </p:ext>
            </p:extLst>
          </p:nvPr>
        </p:nvGraphicFramePr>
        <p:xfrm>
          <a:off x="785786" y="787115"/>
          <a:ext cx="7500990" cy="5356529"/>
        </p:xfrm>
        <a:graphic>
          <a:graphicData uri="http://schemas.openxmlformats.org/drawingml/2006/table">
            <a:tbl>
              <a:tblPr/>
              <a:tblGrid>
                <a:gridCol w="2024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1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1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19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94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24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6260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Voci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Soc. A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Soc. B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Rettifiche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Dare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Eliminaz.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Avere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St. patr. cons.to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Impianti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800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Partecipazioni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450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4036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450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73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Maggior costo di part.ni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50(1)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Scorte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1.500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650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2.150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Denaro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2.500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3.100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8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Debiti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1.250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580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1.830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F.di Rischi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Cap. Soc.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350(1)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087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Riserve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50(1)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8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6515"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8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2.500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3.100</a:t>
                      </a: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8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206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2210" marR="322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4885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525361"/>
              </p:ext>
            </p:extLst>
          </p:nvPr>
        </p:nvGraphicFramePr>
        <p:xfrm>
          <a:off x="2060892" y="2255520"/>
          <a:ext cx="5022215" cy="2346960"/>
        </p:xfrm>
        <a:graphic>
          <a:graphicData uri="http://schemas.openxmlformats.org/drawingml/2006/table">
            <a:tbl>
              <a:tblPr/>
              <a:tblGrid>
                <a:gridCol w="1565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Maggior costo di part.ni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1928794" y="1500174"/>
            <a:ext cx="53578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Stato patrimoniale consolidato al 31/12/200X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59</a:t>
            </a:r>
          </a:p>
        </p:txBody>
      </p:sp>
    </p:spTree>
    <p:extLst>
      <p:ext uri="{BB962C8B-B14F-4D97-AF65-F5344CB8AC3E}">
        <p14:creationId xmlns:p14="http://schemas.microsoft.com/office/powerpoint/2010/main" val="42504368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145632"/>
              </p:ext>
            </p:extLst>
          </p:nvPr>
        </p:nvGraphicFramePr>
        <p:xfrm>
          <a:off x="2120265" y="2315534"/>
          <a:ext cx="490347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2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1.250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910843"/>
              </p:ext>
            </p:extLst>
          </p:nvPr>
        </p:nvGraphicFramePr>
        <p:xfrm>
          <a:off x="2132965" y="4815864"/>
          <a:ext cx="4878070" cy="204216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214282" y="0"/>
            <a:ext cx="8429684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Supponiamo, ora, che la Soc. A, per acquisire la totalità del "pacchetto" azionario della Soc. B: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1) investa €. 350;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2) il regolamento dell'operazione avvenga, sempre, per contanti.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Gli stati patrimoniali delle società sono, ora, i seguenti: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	</a:t>
            </a:r>
            <a:endParaRPr kumimoji="0" lang="it-IT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2214546" y="4386212"/>
            <a:ext cx="47291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latin typeface="Book Antiqua" pitchFamily="18" charset="0"/>
                <a:ea typeface="Times New Roman" pitchFamily="18" charset="0"/>
              </a:rPr>
              <a:t>Stato patrimoniale Soc. B al 31/12/200X</a:t>
            </a:r>
            <a:endParaRPr lang="it-IT" sz="2000" dirty="0">
              <a:latin typeface="Book Antiqua" pitchFamily="18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2143108" y="1885882"/>
            <a:ext cx="47676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latin typeface="Book Antiqua" pitchFamily="18" charset="0"/>
                <a:ea typeface="Times New Roman" pitchFamily="18" charset="0"/>
              </a:rPr>
              <a:t>Stato patrimoniale Soc. A al 31/12/200X</a:t>
            </a:r>
            <a:endParaRPr lang="it-IT" sz="2000" dirty="0">
              <a:latin typeface="Book Antiqua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2678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214414" y="1500174"/>
          <a:ext cx="6429420" cy="2072640"/>
        </p:xfrm>
        <a:graphic>
          <a:graphicData uri="http://schemas.openxmlformats.org/drawingml/2006/table">
            <a:tbl>
              <a:tblPr/>
              <a:tblGrid>
                <a:gridCol w="4520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1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Costo delle 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"netto" della Soc. B alla data di acquisto delle 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- Cap. Soc. 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- 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Minor costo delle 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€.   50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153085"/>
              </p:ext>
            </p:extLst>
          </p:nvPr>
        </p:nvGraphicFramePr>
        <p:xfrm>
          <a:off x="1658302" y="4683466"/>
          <a:ext cx="5827395" cy="1798320"/>
        </p:xfrm>
        <a:graphic>
          <a:graphicData uri="http://schemas.openxmlformats.org/drawingml/2006/table">
            <a:tbl>
              <a:tblPr/>
              <a:tblGrid>
                <a:gridCol w="215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9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00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7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  <a:tabLst>
                          <a:tab pos="139700" algn="l"/>
                          <a:tab pos="189230" algn="ctr"/>
                        </a:tabLs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		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Cap. Soc.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Riserve 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Partecipazioni (Soc. A)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Minor costo di part.ni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285720" y="649412"/>
            <a:ext cx="69294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700" algn="l"/>
                <a:tab pos="188913" algn="ctr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Determinazione della differenza di consolidazione.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700" algn="l"/>
                <a:tab pos="188913" algn="ctr"/>
              </a:tabLst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428596" y="3957584"/>
            <a:ext cx="8001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39700" algn="l"/>
                <a:tab pos="188913" algn="ctr"/>
              </a:tabLst>
            </a:pPr>
            <a:r>
              <a:rPr lang="it-IT" sz="2000" dirty="0">
                <a:latin typeface="Book Antiqua" pitchFamily="18" charset="0"/>
                <a:ea typeface="Times New Roman" pitchFamily="18" charset="0"/>
              </a:rPr>
              <a:t>Scritture di consolidazione per l'eliminazione delle partecipazioni: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89610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482026"/>
              </p:ext>
            </p:extLst>
          </p:nvPr>
        </p:nvGraphicFramePr>
        <p:xfrm>
          <a:off x="642907" y="500042"/>
          <a:ext cx="7643869" cy="5911430"/>
        </p:xfrm>
        <a:graphic>
          <a:graphicData uri="http://schemas.openxmlformats.org/drawingml/2006/table">
            <a:tbl>
              <a:tblPr/>
              <a:tblGrid>
                <a:gridCol w="1488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6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7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1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91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1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8434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Voci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Soc. A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Soc. B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Rettifiche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Dare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Eliminaz.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Avere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St. patr. cons.to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Impianti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800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latin typeface="Book Antiqua" pitchFamily="18" charset="0"/>
                          <a:ea typeface="Times New Roman"/>
                          <a:cs typeface="Times New Roman"/>
                        </a:rPr>
                        <a:t>Part.ni</a:t>
                      </a: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350(1)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Scorte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1.500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650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2.150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Denaro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150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2.500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3.150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9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Debiti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1.250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580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1.830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F.di Rischi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Cap. Soc.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350(1) 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11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Riserve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50(1) 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5623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Min. costo di part.ni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986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  <a:p>
                      <a:pPr marR="14986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50(1)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  <a:p>
                      <a:pPr marR="23812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9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7960"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986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9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2.500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1.000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400    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30200"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Book Antiqua" pitchFamily="18" charset="0"/>
                          <a:ea typeface="Times New Roman"/>
                          <a:cs typeface="Times New Roman"/>
                        </a:rPr>
                        <a:t>400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3.150</a:t>
                      </a: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9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7960"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0495"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8125"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Book Antiqua" pitchFamily="18" charset="0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800" dirty="0">
                        <a:latin typeface="Book Antiqua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1571604" y="0"/>
            <a:ext cx="57864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000" dirty="0">
                <a:latin typeface="Book Antiqua" pitchFamily="18" charset="0"/>
                <a:ea typeface="Times New Roman" pitchFamily="18" charset="0"/>
              </a:rPr>
              <a:t>F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oglio di elaborazione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53640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232006"/>
              </p:ext>
            </p:extLst>
          </p:nvPr>
        </p:nvGraphicFramePr>
        <p:xfrm>
          <a:off x="2112977" y="1857364"/>
          <a:ext cx="4530725" cy="26517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2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Min. costo part.ni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1785918" y="1142984"/>
            <a:ext cx="54292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Stato patrimoniale consolidato al 31/12/200X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63</a:t>
            </a:r>
          </a:p>
        </p:txBody>
      </p:sp>
    </p:spTree>
    <p:extLst>
      <p:ext uri="{BB962C8B-B14F-4D97-AF65-F5344CB8AC3E}">
        <p14:creationId xmlns:p14="http://schemas.microsoft.com/office/powerpoint/2010/main" val="3435394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084891"/>
              </p:ext>
            </p:extLst>
          </p:nvPr>
        </p:nvGraphicFramePr>
        <p:xfrm>
          <a:off x="214281" y="1052736"/>
          <a:ext cx="8786874" cy="4114800"/>
        </p:xfrm>
        <a:graphic>
          <a:graphicData uri="http://schemas.openxmlformats.org/drawingml/2006/table">
            <a:tbl>
              <a:tblPr/>
              <a:tblGrid>
                <a:gridCol w="1903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95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63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399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005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Eliminazione di partecipazioni dirette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Totali</a:t>
                      </a: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Parziali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Alla data di acquisto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in data successiva alla data di acquisto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0" cap="small" dirty="0">
                          <a:latin typeface="Times New Roman"/>
                          <a:ea typeface="Times New Roman"/>
                          <a:cs typeface="Times New Roman"/>
                        </a:rPr>
                        <a:t>Senza imputazione delle differenze di consolidazione </a:t>
                      </a:r>
                      <a:endParaRPr lang="it-IT" sz="18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con imputazione delle differenze di consolidazione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Parentesi graffa aperta 8"/>
          <p:cNvSpPr/>
          <p:nvPr/>
        </p:nvSpPr>
        <p:spPr>
          <a:xfrm>
            <a:off x="2000232" y="1196752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Parentesi graffa aperta 9"/>
          <p:cNvSpPr/>
          <p:nvPr/>
        </p:nvSpPr>
        <p:spPr>
          <a:xfrm>
            <a:off x="3500430" y="1157234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Parentesi graffa aperta 10"/>
          <p:cNvSpPr/>
          <p:nvPr/>
        </p:nvSpPr>
        <p:spPr>
          <a:xfrm>
            <a:off x="5286380" y="1157234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3"/>
          <p:cNvSpPr txBox="1"/>
          <p:nvPr/>
        </p:nvSpPr>
        <p:spPr>
          <a:xfrm>
            <a:off x="14344" y="188640"/>
            <a:ext cx="8950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L’eliminazione della posta «Partecipazioni» dallo stato patrimoniale della capogruppo è la prima operazione necessaria ai fini della redazione del bilancio consolidato</a:t>
            </a:r>
          </a:p>
        </p:txBody>
      </p:sp>
      <p:sp>
        <p:nvSpPr>
          <p:cNvPr id="12" name="CasellaDiTesto 3"/>
          <p:cNvSpPr txBox="1"/>
          <p:nvPr/>
        </p:nvSpPr>
        <p:spPr>
          <a:xfrm>
            <a:off x="-5427" y="5673442"/>
            <a:ext cx="8950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luogo alla posta «Partecipazioni» vengono sostituiti i valori delle singole attività e passività dello stato patrimoniale della società controllata, ricorrendo al consolidamento integrale.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64</a:t>
            </a:r>
          </a:p>
        </p:txBody>
      </p:sp>
    </p:spTree>
    <p:extLst>
      <p:ext uri="{BB962C8B-B14F-4D97-AF65-F5344CB8AC3E}">
        <p14:creationId xmlns:p14="http://schemas.microsoft.com/office/powerpoint/2010/main" val="19736297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84" y="2420888"/>
            <a:ext cx="7772400" cy="1609344"/>
          </a:xfrm>
        </p:spPr>
        <p:txBody>
          <a:bodyPr>
            <a:normAutofit/>
          </a:bodyPr>
          <a:lstStyle/>
          <a:p>
            <a:pPr algn="ctr"/>
            <a:r>
              <a:rPr lang="it-IT" dirty="0"/>
              <a:t>Differenze POSITIVE di consolidazione (MAGGIOR COSTO DELLE PARTECIPAZIONI)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78799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651621"/>
              </p:ext>
            </p:extLst>
          </p:nvPr>
        </p:nvGraphicFramePr>
        <p:xfrm>
          <a:off x="2127885" y="1503024"/>
          <a:ext cx="4888230" cy="2286016"/>
        </p:xfrm>
        <a:graphic>
          <a:graphicData uri="http://schemas.openxmlformats.org/drawingml/2006/table">
            <a:tbl>
              <a:tblPr/>
              <a:tblGrid>
                <a:gridCol w="1633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0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8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6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1.250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Part.ne / Soc. B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450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1.500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23528" y="116632"/>
            <a:ext cx="88204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/>
                <a:ea typeface="Times New Roman" pitchFamily="18" charset="0"/>
                <a:cs typeface="Book Antiqua"/>
              </a:rPr>
              <a:t>Stati patrimoniali delle società A e B, alla data di acquisto delle partecipazioni di A in B.</a:t>
            </a:r>
            <a:r>
              <a:rPr kumimoji="0" lang="it-IT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/>
                <a:ea typeface="Times New Roman" pitchFamily="18" charset="0"/>
                <a:cs typeface="Book Antiqua"/>
              </a:rPr>
              <a:t>		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/>
              <a:cs typeface="Book Antiqua"/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428745"/>
              </p:ext>
            </p:extLst>
          </p:nvPr>
        </p:nvGraphicFramePr>
        <p:xfrm>
          <a:off x="2151697" y="4241041"/>
          <a:ext cx="4840605" cy="2500327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6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737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37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37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002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4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4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4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Rettangolo 7"/>
          <p:cNvSpPr/>
          <p:nvPr/>
        </p:nvSpPr>
        <p:spPr>
          <a:xfrm>
            <a:off x="2231739" y="3861048"/>
            <a:ext cx="475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Soc. B al 31/5/200X</a:t>
            </a:r>
            <a:endParaRPr lang="it-IT" sz="2000" dirty="0">
              <a:latin typeface="Book Antiqua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8297" y="1052736"/>
            <a:ext cx="46394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sz="2000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Soc</a:t>
            </a:r>
            <a:r>
              <a:rPr lang="it-IT" sz="20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. A al 31/5/200X</a:t>
            </a:r>
            <a:endParaRPr lang="en-US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16063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761807" y="2255520"/>
          <a:ext cx="5620385" cy="2346960"/>
        </p:xfrm>
        <a:graphic>
          <a:graphicData uri="http://schemas.openxmlformats.org/drawingml/2006/table">
            <a:tbl>
              <a:tblPr/>
              <a:tblGrid>
                <a:gridCol w="3810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Costo delle 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450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"netto" della Soc. B alla data di acquisto delle 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- Cap. Soc. 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- 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" 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Maggior costo di acquisto delle part.ni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ttangolo 3"/>
          <p:cNvSpPr/>
          <p:nvPr/>
        </p:nvSpPr>
        <p:spPr>
          <a:xfrm>
            <a:off x="2286000" y="21429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della differenza positiva di consolidazione.</a:t>
            </a:r>
            <a:endParaRPr lang="it-IT" dirty="0">
              <a:latin typeface="Book Antiqu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99411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298811"/>
              </p:ext>
            </p:extLst>
          </p:nvPr>
        </p:nvGraphicFramePr>
        <p:xfrm>
          <a:off x="1979712" y="2924944"/>
          <a:ext cx="5112568" cy="2143138"/>
        </p:xfrm>
        <a:graphic>
          <a:graphicData uri="http://schemas.openxmlformats.org/drawingml/2006/table">
            <a:tbl>
              <a:tblPr/>
              <a:tblGrid>
                <a:gridCol w="3468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737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   €.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37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   "  15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37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   "    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6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________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737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     €. 50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0" y="91277"/>
            <a:ext cx="914400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214282" y="214291"/>
            <a:ext cx="87491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it-IT" u="sng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Caso n. 1.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Il  maggior costo delle partecipazioni viene imputato integralmente a specifiche poste attive (sottovalutate) e passive (sopravalutate) della controllata, c.s.:</a:t>
            </a:r>
            <a:endParaRPr lang="it-IT" dirty="0">
              <a:latin typeface="Book Antiqu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lang="it-IT" dirty="0"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4978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571942" y="2377440"/>
          <a:ext cx="6000115" cy="2103120"/>
        </p:xfrm>
        <a:graphic>
          <a:graphicData uri="http://schemas.openxmlformats.org/drawingml/2006/table">
            <a:tbl>
              <a:tblPr/>
              <a:tblGrid>
                <a:gridCol w="2607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2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Partecipazioni nella Soc. </a:t>
                      </a:r>
                      <a:r>
                        <a:rPr lang="en-GB" sz="1800">
                          <a:latin typeface="Times New Roman"/>
                          <a:ea typeface="Times New Roman"/>
                          <a:cs typeface="Times New Roman"/>
                        </a:rPr>
                        <a:t>B (Soc. A)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Cap. Soc.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Riserve 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Maggior costo di part.ni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" name="CasellaDiTesto 18"/>
          <p:cNvSpPr txBox="1"/>
          <p:nvPr/>
        </p:nvSpPr>
        <p:spPr>
          <a:xfrm>
            <a:off x="1142976" y="214290"/>
            <a:ext cx="6858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u="sng" dirty="0">
                <a:latin typeface="Book Antiqua" pitchFamily="18" charset="0"/>
              </a:rPr>
              <a:t>Scritture di consolidazione</a:t>
            </a:r>
          </a:p>
          <a:p>
            <a:endParaRPr lang="it-IT" dirty="0">
              <a:latin typeface="Book Antiqua" pitchFamily="18" charset="0"/>
            </a:endParaRPr>
          </a:p>
          <a:p>
            <a:r>
              <a:rPr lang="it-IT" dirty="0">
                <a:latin typeface="Book Antiqua" pitchFamily="18" charset="0"/>
              </a:rPr>
              <a:t>1)Per eliminazione delle partecipazioni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05867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518119" y="-233064"/>
            <a:ext cx="610776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per attribuzione del maggior costo delle partecipazioni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/>
        </p:nvGraphicFramePr>
        <p:xfrm>
          <a:off x="1665922" y="2529840"/>
          <a:ext cx="5812155" cy="1798320"/>
        </p:xfrm>
        <a:graphic>
          <a:graphicData uri="http://schemas.openxmlformats.org/drawingml/2006/table">
            <a:tbl>
              <a:tblPr/>
              <a:tblGrid>
                <a:gridCol w="2607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4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maggior costo di Partecipazioni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30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15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5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8457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784881"/>
              </p:ext>
            </p:extLst>
          </p:nvPr>
        </p:nvGraphicFramePr>
        <p:xfrm>
          <a:off x="2195736" y="188640"/>
          <a:ext cx="6215106" cy="6401063"/>
        </p:xfrm>
        <a:graphic>
          <a:graphicData uri="http://schemas.openxmlformats.org/drawingml/2006/table">
            <a:tbl>
              <a:tblPr/>
              <a:tblGrid>
                <a:gridCol w="1754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9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55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9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19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47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941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Voci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Soc. A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Soc. B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Rettifiche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latin typeface="Times New Roman"/>
                          <a:ea typeface="Times New Roman"/>
                        </a:rPr>
                        <a:t>Eliminaz.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latin typeface="Times New Roman"/>
                          <a:ea typeface="Times New Roman"/>
                        </a:rPr>
                        <a:t>St. patr.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99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Dare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Avere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cons.to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99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300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30(2)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830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99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Partecipazioni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450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450(1)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7941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Maggior costo di part.ni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50(1)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50(2)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7941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1.500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650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15(2)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2.165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099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Denaro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6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49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13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2.500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3.095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06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495"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67941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1.250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580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5(2)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1.825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099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F.di Rischi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20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70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941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350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350(1)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099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160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50(1)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213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349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8130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0020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213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366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2.500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71475" algn="r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500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40360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</a:rPr>
                        <a:t>500</a:t>
                      </a:r>
                      <a:endParaRPr lang="it-IT" sz="80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</a:rPr>
                        <a:t>3.095</a:t>
                      </a:r>
                      <a:endParaRPr lang="it-IT" sz="800" dirty="0">
                        <a:latin typeface="Times New Roman"/>
                        <a:ea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42844" y="285729"/>
            <a:ext cx="1980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Book Antiqua" pitchFamily="18" charset="0"/>
              </a:rPr>
              <a:t>Foglio di elaborazione</a:t>
            </a:r>
          </a:p>
          <a:p>
            <a:endParaRPr lang="it-IT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63515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502824"/>
              </p:ext>
            </p:extLst>
          </p:nvPr>
        </p:nvGraphicFramePr>
        <p:xfrm>
          <a:off x="2042477" y="2407920"/>
          <a:ext cx="5059045" cy="20421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4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71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830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1.825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2.165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3.095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3.095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339752" y="1988840"/>
            <a:ext cx="542928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Stato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42648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 rot="10800000" flipV="1">
            <a:off x="467544" y="2132856"/>
            <a:ext cx="835821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Caso n. 2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 La differenza positiva di consolidazione viene così imputata: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a impianti, per €. 40;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a differenza di consolidamento per €. 10.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17005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49397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Scritture di consolidazione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1534160" y="2529840"/>
          <a:ext cx="6075680" cy="1798320"/>
        </p:xfrm>
        <a:graphic>
          <a:graphicData uri="http://schemas.openxmlformats.org/drawingml/2006/table">
            <a:tbl>
              <a:tblPr/>
              <a:tblGrid>
                <a:gridCol w="2607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6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00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a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Partecipazioni nella Soc. </a:t>
                      </a:r>
                      <a:r>
                        <a:rPr lang="fr-FR" sz="1800">
                          <a:latin typeface="Times New Roman"/>
                          <a:ea typeface="Times New Roman"/>
                        </a:rPr>
                        <a:t>B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  Cap. Soc.   (Soc. B)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Riserve    (Soc. B)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Maggior costo di part.ni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1500166" y="4500570"/>
          <a:ext cx="6143668" cy="1188720"/>
        </p:xfrm>
        <a:graphic>
          <a:graphicData uri="http://schemas.openxmlformats.org/drawingml/2006/table">
            <a:tbl>
              <a:tblPr/>
              <a:tblGrid>
                <a:gridCol w="2883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53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maggior costo di Part.ni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Differenze di consolidamento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26544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611767"/>
              </p:ext>
            </p:extLst>
          </p:nvPr>
        </p:nvGraphicFramePr>
        <p:xfrm>
          <a:off x="2373503" y="470660"/>
          <a:ext cx="4396994" cy="5916681"/>
        </p:xfrm>
        <a:graphic>
          <a:graphicData uri="http://schemas.openxmlformats.org/drawingml/2006/table">
            <a:tbl>
              <a:tblPr/>
              <a:tblGrid>
                <a:gridCol w="1395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3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8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82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6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49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89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latin typeface="Times New Roman"/>
                          <a:ea typeface="Times New Roman"/>
                        </a:rPr>
                        <a:t>Voci</a:t>
                      </a:r>
                      <a:endParaRPr lang="it-IT" sz="700" dirty="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Soc. A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Soc. B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Rettifiche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Times New Roman"/>
                          <a:ea typeface="Times New Roman"/>
                        </a:rPr>
                        <a:t>Eliminaz.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Times New Roman"/>
                          <a:ea typeface="Times New Roman"/>
                        </a:rPr>
                        <a:t>St. patr. 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Dare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Avere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cons.to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300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40(2)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840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Partecipazioni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450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450(1)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96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Maggior costo di partecipazioni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50(1)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50(2)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1.500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650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2.150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Diff. consolidamento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10(2)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latin typeface="Times New Roman"/>
                          <a:ea typeface="Times New Roman"/>
                        </a:rPr>
                        <a:t>Denaro</a:t>
                      </a:r>
                      <a:endParaRPr lang="it-IT" sz="700" dirty="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8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8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2.500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3.100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spcAft>
                          <a:spcPts val="0"/>
                        </a:spcAft>
                      </a:pPr>
                      <a:r>
                        <a:rPr lang="it-IT" sz="12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spcAft>
                          <a:spcPts val="0"/>
                        </a:spcAft>
                      </a:pP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spcAft>
                          <a:spcPts val="0"/>
                        </a:spcAft>
                      </a:pPr>
                      <a:r>
                        <a:rPr lang="it-IT" sz="12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1.250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580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1.830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F.di Rischi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20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70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350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350(1)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948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50(1)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8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8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2.500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2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3.100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8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2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9530" algn="r">
                        <a:spcAft>
                          <a:spcPts val="0"/>
                        </a:spcAft>
                      </a:pPr>
                      <a:r>
                        <a:rPr lang="it-IT" sz="12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2235" algn="r">
                        <a:spcAft>
                          <a:spcPts val="0"/>
                        </a:spcAft>
                      </a:pP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70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9865" algn="r">
                        <a:spcAft>
                          <a:spcPts val="0"/>
                        </a:spcAft>
                      </a:pPr>
                      <a:r>
                        <a:rPr lang="it-IT" sz="12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700" dirty="0">
                        <a:latin typeface="Times New Roman"/>
                        <a:ea typeface="Times New Roman"/>
                      </a:endParaRPr>
                    </a:p>
                  </a:txBody>
                  <a:tcPr marL="30550" marR="3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CasellaDiTesto 3"/>
          <p:cNvSpPr txBox="1"/>
          <p:nvPr/>
        </p:nvSpPr>
        <p:spPr>
          <a:xfrm>
            <a:off x="0" y="428605"/>
            <a:ext cx="19287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Book Antiqua" pitchFamily="18" charset="0"/>
              </a:rPr>
              <a:t>Foglio di elaborazione</a:t>
            </a:r>
          </a:p>
          <a:p>
            <a:endParaRPr lang="it-IT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82837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73034"/>
              </p:ext>
            </p:extLst>
          </p:nvPr>
        </p:nvGraphicFramePr>
        <p:xfrm>
          <a:off x="1697355" y="2255520"/>
          <a:ext cx="5749290" cy="2346960"/>
        </p:xfrm>
        <a:graphic>
          <a:graphicData uri="http://schemas.openxmlformats.org/drawingml/2006/table">
            <a:tbl>
              <a:tblPr/>
              <a:tblGrid>
                <a:gridCol w="2254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77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840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Diff. di consolidamento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571604" y="1767347"/>
            <a:ext cx="614366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            Stato patrimoniale cons.to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39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3568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642910" y="1535480"/>
            <a:ext cx="850109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Caso n. 3.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Il maggior costo delle partecipazioni viene così attribuito: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a impianti, per €. 30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in detrazione della riserva di consolidamento, per €. 20.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20792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172512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Scritture di consolidazione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27104"/>
              </p:ext>
            </p:extLst>
          </p:nvPr>
        </p:nvGraphicFramePr>
        <p:xfrm>
          <a:off x="1590992" y="1630458"/>
          <a:ext cx="5962015" cy="2103120"/>
        </p:xfrm>
        <a:graphic>
          <a:graphicData uri="http://schemas.openxmlformats.org/drawingml/2006/table">
            <a:tbl>
              <a:tblPr/>
              <a:tblGrid>
                <a:gridCol w="2607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9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Partecipazioni nella Soc. B (Soc. </a:t>
                      </a:r>
                      <a:r>
                        <a:rPr lang="en-GB" sz="1800">
                          <a:latin typeface="Times New Roman"/>
                          <a:ea typeface="Times New Roman"/>
                        </a:rPr>
                        <a:t>A)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latin typeface="Times New Roman"/>
                          <a:ea typeface="Times New Roman"/>
                        </a:rPr>
                        <a:t>  </a:t>
                      </a:r>
                      <a:r>
                        <a:rPr lang="fr-FR" sz="1800">
                          <a:latin typeface="Times New Roman"/>
                          <a:ea typeface="Times New Roman"/>
                        </a:rPr>
                        <a:t>Cap. Soc.   (Soc. B)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Riserve    (Soc. B)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Maggior costo di part.ni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081241"/>
              </p:ext>
            </p:extLst>
          </p:nvPr>
        </p:nvGraphicFramePr>
        <p:xfrm>
          <a:off x="1571604" y="3896464"/>
          <a:ext cx="6036945" cy="1188720"/>
        </p:xfrm>
        <a:graphic>
          <a:graphicData uri="http://schemas.openxmlformats.org/drawingml/2006/table">
            <a:tbl>
              <a:tblPr/>
              <a:tblGrid>
                <a:gridCol w="2607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3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1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maggior costo di Part.ni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-35237"/>
            <a:ext cx="9144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sng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46958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750636"/>
              </p:ext>
            </p:extLst>
          </p:nvPr>
        </p:nvGraphicFramePr>
        <p:xfrm>
          <a:off x="1974850" y="2407920"/>
          <a:ext cx="5194300" cy="20421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830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180</a:t>
                      </a:r>
                      <a:r>
                        <a:rPr lang="it-IT" sz="1500">
                          <a:latin typeface="Times New Roman"/>
                          <a:ea typeface="Times New Roman"/>
                        </a:rPr>
                        <a:t>(1)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3.080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3.080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 dirty="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267744" y="1988840"/>
            <a:ext cx="43577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0" y="5857891"/>
            <a:ext cx="7858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________________</a:t>
            </a:r>
            <a:endParaRPr lang="it-IT" sz="1800" dirty="0">
              <a:latin typeface="Book Antiqu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(1) In mancanza di riserve di consolidamento, abbiamo ridotto le riserve della controllante, Soc. A</a:t>
            </a:r>
            <a:endParaRPr lang="it-IT" sz="1800" dirty="0"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39883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6963"/>
              </p:ext>
            </p:extLst>
          </p:nvPr>
        </p:nvGraphicFramePr>
        <p:xfrm>
          <a:off x="2042477" y="2407920"/>
          <a:ext cx="5059045" cy="2042160"/>
        </p:xfrm>
        <a:graphic>
          <a:graphicData uri="http://schemas.openxmlformats.org/drawingml/2006/table">
            <a:tbl>
              <a:tblPr/>
              <a:tblGrid>
                <a:gridCol w="1815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Diff. di cons.nto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Scorte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18564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Caso n. 4. Il maggior costo delle partecipazioni viene iscritto totalmente sulla "differenza di consolidamento".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691680" y="1916832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19810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84" y="2420888"/>
            <a:ext cx="7772400" cy="1609344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/>
              <a:t>Differenze negative di consolidazione (MINOR COSTO DELLE PARTECIPAZIONI)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16186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71943"/>
              </p:ext>
            </p:extLst>
          </p:nvPr>
        </p:nvGraphicFramePr>
        <p:xfrm>
          <a:off x="2126932" y="1500176"/>
          <a:ext cx="4890135" cy="207170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1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20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1250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20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Partecipazioni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20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20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2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2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2500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2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214546" y="1071546"/>
            <a:ext cx="4429156" cy="648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Soc. A al 31/12/200X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470003"/>
              </p:ext>
            </p:extLst>
          </p:nvPr>
        </p:nvGraphicFramePr>
        <p:xfrm>
          <a:off x="2071671" y="3929065"/>
          <a:ext cx="4970797" cy="2714647"/>
        </p:xfrm>
        <a:graphic>
          <a:graphicData uri="http://schemas.openxmlformats.org/drawingml/2006/table">
            <a:tbl>
              <a:tblPr/>
              <a:tblGrid>
                <a:gridCol w="1526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8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08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1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1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1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8915" name="Rectangle 3"/>
          <p:cNvSpPr>
            <a:spLocks noChangeArrowheads="1"/>
          </p:cNvSpPr>
          <p:nvPr/>
        </p:nvSpPr>
        <p:spPr bwMode="auto">
          <a:xfrm rot="10800000" flipV="1">
            <a:off x="1928794" y="3519516"/>
            <a:ext cx="5643602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Soc. B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857224" y="116427"/>
            <a:ext cx="76438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Stati patrimoniali delle società A e B, alla data di acquisto delle partecipazioni.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06582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710132"/>
              </p:ext>
            </p:extLst>
          </p:nvPr>
        </p:nvGraphicFramePr>
        <p:xfrm>
          <a:off x="1403648" y="1484784"/>
          <a:ext cx="6480721" cy="2753112"/>
        </p:xfrm>
        <a:graphic>
          <a:graphicData uri="http://schemas.openxmlformats.org/drawingml/2006/table">
            <a:tbl>
              <a:tblPr/>
              <a:tblGrid>
                <a:gridCol w="4536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5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0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72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2222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Costo delle partecipazioni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€. 370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444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"netto" della </a:t>
                      </a:r>
                      <a:r>
                        <a:rPr lang="it-IT" sz="17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. B, alla data di acquisto delle partecipazioni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en-GB"/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6328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700" dirty="0">
                          <a:latin typeface="Times New Roman"/>
                          <a:ea typeface="Times New Roman"/>
                          <a:cs typeface="Times New Roman"/>
                        </a:rPr>
                        <a:t>- Cap. Soc. 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€. 350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592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- Riserve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    "   50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" 400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____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800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700" dirty="0" err="1">
                          <a:latin typeface="Times New Roman"/>
                          <a:ea typeface="Times New Roman"/>
                          <a:cs typeface="Times New Roman"/>
                        </a:rPr>
                        <a:t>Diff</a:t>
                      </a: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. negativa di cons.ne (minor costo di acquisto delle part.ni)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€.  30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400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 u="sng" dirty="0">
                          <a:latin typeface="Times New Roman"/>
                          <a:ea typeface="Times New Roman"/>
                          <a:cs typeface="Times New Roman"/>
                        </a:rPr>
                        <a:t>____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157" marR="4115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28596" y="109575"/>
            <a:ext cx="8715404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della differenza </a:t>
            </a: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negativa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di consolidazione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23703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390620"/>
              </p:ext>
            </p:extLst>
          </p:nvPr>
        </p:nvGraphicFramePr>
        <p:xfrm>
          <a:off x="2843808" y="3284984"/>
          <a:ext cx="3752850" cy="1280160"/>
        </p:xfrm>
        <a:graphic>
          <a:graphicData uri="http://schemas.openxmlformats.org/drawingml/2006/table">
            <a:tbl>
              <a:tblPr/>
              <a:tblGrid>
                <a:gridCol w="2546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-  €. 20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-  "  10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     €.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 rot="10800000" flipV="1">
            <a:off x="819474" y="332656"/>
            <a:ext cx="814393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itchFamily="18" charset="0"/>
                <a:cs typeface="Arial" pitchFamily="34" charset="0"/>
              </a:rPr>
              <a:t>Caso n. 1.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Il  minor costo di acquisto delle partecipazioni viene imputato integralmente a specifiche poste attive (sopravalutate) della controllata, c.s.: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itchFamily="18" charset="0"/>
                <a:cs typeface="Arial" pitchFamily="34" charset="0"/>
              </a:rPr>
            </a:b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6860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407249"/>
              </p:ext>
            </p:extLst>
          </p:nvPr>
        </p:nvGraphicFramePr>
        <p:xfrm>
          <a:off x="1475656" y="1052736"/>
          <a:ext cx="6096000" cy="2316480"/>
        </p:xfrm>
        <a:graphic>
          <a:graphicData uri="http://schemas.openxmlformats.org/drawingml/2006/table">
            <a:tbl>
              <a:tblPr/>
              <a:tblGrid>
                <a:gridCol w="2342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75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5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93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254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  <a:tabLst>
                          <a:tab pos="215900" algn="l"/>
                          <a:tab pos="1178560" algn="ctr"/>
                        </a:tabLs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		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25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Cap. Soc.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fr-FR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25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Riserve   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22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Partecipazioni nella Soc. B (Soc. </a:t>
                      </a:r>
                      <a:r>
                        <a:rPr lang="en-GB" sz="1800">
                          <a:latin typeface="Times New Roman"/>
                          <a:ea typeface="Times New Roman"/>
                          <a:cs typeface="Times New Roman"/>
                        </a:rPr>
                        <a:t>A)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25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i="0" dirty="0" err="1">
                          <a:latin typeface="Times New Roman"/>
                          <a:ea typeface="Times New Roman"/>
                          <a:cs typeface="Times New Roman"/>
                        </a:rPr>
                        <a:t>Diff</a:t>
                      </a:r>
                      <a:r>
                        <a:rPr lang="it-IT" sz="1800" i="0" dirty="0">
                          <a:latin typeface="Times New Roman"/>
                          <a:ea typeface="Times New Roman"/>
                          <a:cs typeface="Times New Roman"/>
                        </a:rPr>
                        <a:t>. negativa di </a:t>
                      </a:r>
                      <a:r>
                        <a:rPr lang="it-IT" sz="1800" i="0" dirty="0" err="1">
                          <a:latin typeface="Times New Roman"/>
                          <a:ea typeface="Times New Roman"/>
                          <a:cs typeface="Times New Roman"/>
                        </a:rPr>
                        <a:t>cons.ne</a:t>
                      </a:r>
                      <a:endParaRPr lang="it-IT" sz="10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33" marR="439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57158" y="124271"/>
            <a:ext cx="7786742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5900" algn="l"/>
                <a:tab pos="1177925" algn="ctr"/>
              </a:tabLst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Scritture di consolidazione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5900" algn="l"/>
                <a:tab pos="1177925" algn="ctr"/>
              </a:tabLst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per eliminazione delle partecipazioni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5900" algn="l"/>
                <a:tab pos="1177925" algn="ctr"/>
              </a:tabLst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5900" algn="l"/>
                <a:tab pos="1177925" algn="ctr"/>
              </a:tabLst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48</a:t>
            </a:fld>
            <a:endParaRPr lang="it-IT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83568" y="3356992"/>
            <a:ext cx="597666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per l'attribuzione della differenza negativa di consolidazione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212284"/>
              </p:ext>
            </p:extLst>
          </p:nvPr>
        </p:nvGraphicFramePr>
        <p:xfrm>
          <a:off x="1259633" y="4701624"/>
          <a:ext cx="6264697" cy="1188720"/>
        </p:xfrm>
        <a:graphic>
          <a:graphicData uri="http://schemas.openxmlformats.org/drawingml/2006/table">
            <a:tbl>
              <a:tblPr/>
              <a:tblGrid>
                <a:gridCol w="2527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27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3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59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Diff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negativa di cons.ne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51186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20357"/>
              </p:ext>
            </p:extLst>
          </p:nvPr>
        </p:nvGraphicFramePr>
        <p:xfrm>
          <a:off x="2098992" y="2407920"/>
          <a:ext cx="4946015" cy="20421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2.140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714348" y="1993454"/>
            <a:ext cx="8429652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49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20844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928662" y="560438"/>
            <a:ext cx="742955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Caso n. 2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 La differenza negativa di consolidazione viene così attribuita: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a impianti (sopravalutati) per €. 20;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a riserva di consolidamento, per €. 10.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50</a:t>
            </a:fld>
            <a:endParaRPr lang="it-IT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662" y="2708920"/>
            <a:ext cx="7929618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Scritture di consolidazione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per l'eliminazione delle partecipazioni: vedi caso n. 1;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per l'attribuzione della differenza negativa di consolidazione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879246"/>
              </p:ext>
            </p:extLst>
          </p:nvPr>
        </p:nvGraphicFramePr>
        <p:xfrm>
          <a:off x="1619672" y="4509120"/>
          <a:ext cx="6096000" cy="1180649"/>
        </p:xfrm>
        <a:graphic>
          <a:graphicData uri="http://schemas.openxmlformats.org/drawingml/2006/table">
            <a:tbl>
              <a:tblPr/>
              <a:tblGrid>
                <a:gridCol w="2409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11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12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5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583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 err="1">
                          <a:latin typeface="Times New Roman"/>
                          <a:ea typeface="Times New Roman"/>
                          <a:cs typeface="Times New Roman"/>
                        </a:rPr>
                        <a:t>Diff</a:t>
                      </a: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. negativa di cons.ne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83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83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Riserva di consolidamento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2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42" marR="431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82212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871185"/>
              </p:ext>
            </p:extLst>
          </p:nvPr>
        </p:nvGraphicFramePr>
        <p:xfrm>
          <a:off x="2143108" y="1428736"/>
          <a:ext cx="4904827" cy="4937760"/>
        </p:xfrm>
        <a:graphic>
          <a:graphicData uri="http://schemas.openxmlformats.org/drawingml/2006/table">
            <a:tbl>
              <a:tblPr/>
              <a:tblGrid>
                <a:gridCol w="1210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9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1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52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9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72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3563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Voci</a:t>
                      </a:r>
                      <a:endParaRPr lang="it-IT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Soc. A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Soc. B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Rettifiche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latin typeface="Times New Roman"/>
                          <a:ea typeface="Times New Roman"/>
                          <a:cs typeface="Times New Roman"/>
                        </a:rPr>
                        <a:t>Eliminaz.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latin typeface="Times New Roman"/>
                          <a:ea typeface="Times New Roman"/>
                          <a:cs typeface="Times New Roman"/>
                        </a:rPr>
                        <a:t>St. patr. 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Dare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Avere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cons.to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20(2)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780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Partecipazioni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370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370(1)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1.500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130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180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0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3.110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0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1.250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580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F.di Rischi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350(1)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50(1)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Diff. negative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30(2)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30(1)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3563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Ris. di cons.to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10(2)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0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0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2.500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430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430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3.110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0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400" u="sng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23215" algn="r">
                        <a:spcAft>
                          <a:spcPts val="0"/>
                        </a:spcAft>
                      </a:pPr>
                      <a:r>
                        <a:rPr lang="it-IT" sz="14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4061" marR="340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214546" y="401181"/>
            <a:ext cx="61436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foglio di elaborazione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724556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185573"/>
              </p:ext>
            </p:extLst>
          </p:nvPr>
        </p:nvGraphicFramePr>
        <p:xfrm>
          <a:off x="1948180" y="2255520"/>
          <a:ext cx="5247640" cy="23469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0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76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2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Ris. di cons.to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3.110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3.110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85786" y="1848892"/>
            <a:ext cx="8358214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43016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945289"/>
              </p:ext>
            </p:extLst>
          </p:nvPr>
        </p:nvGraphicFramePr>
        <p:xfrm>
          <a:off x="1691680" y="4977067"/>
          <a:ext cx="6095999" cy="1478280"/>
        </p:xfrm>
        <a:graphic>
          <a:graphicData uri="http://schemas.openxmlformats.org/drawingml/2006/table">
            <a:tbl>
              <a:tblPr/>
              <a:tblGrid>
                <a:gridCol w="24627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99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9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19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83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 err="1">
                          <a:latin typeface="Times New Roman"/>
                          <a:ea typeface="Times New Roman"/>
                          <a:cs typeface="Times New Roman"/>
                        </a:rPr>
                        <a:t>Diff</a:t>
                      </a: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. negativa di cons.ne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83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566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F.do di consolidamento rischi ed oneri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it-IT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___</a:t>
                      </a:r>
                      <a:endParaRPr lang="it-IT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75" marR="419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949968" y="3068960"/>
            <a:ext cx="778674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Scritture doppie di consolidazione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per l'eliminazione delle partecipazioni: vedi caso n. 1 o n. 2;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per l'attribuzione della differenza negativa di consolidazione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53</a:t>
            </a:fld>
            <a:endParaRPr lang="it-IT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16863" y="534549"/>
            <a:ext cx="7215238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Caso n. 3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 La differenza negativa di consolidazione, €. 30, viene così imputata: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a impianti (sopravalutati) per €. 10;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a Fondo di consolidamento per rischi e oneri, per €. 20.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2766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624470"/>
              </p:ext>
            </p:extLst>
          </p:nvPr>
        </p:nvGraphicFramePr>
        <p:xfrm>
          <a:off x="1998980" y="2103120"/>
          <a:ext cx="5146040" cy="26517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44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790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F.do cons.nto rischi e oneri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785918" y="1656750"/>
            <a:ext cx="7358082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72979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218287"/>
              </p:ext>
            </p:extLst>
          </p:nvPr>
        </p:nvGraphicFramePr>
        <p:xfrm>
          <a:off x="1639961" y="5159541"/>
          <a:ext cx="6000750" cy="304800"/>
        </p:xfrm>
        <a:graphic>
          <a:graphicData uri="http://schemas.openxmlformats.org/drawingml/2006/table">
            <a:tbl>
              <a:tblPr/>
              <a:tblGrid>
                <a:gridCol w="2607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3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4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Diff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negativa di cons.ne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Riserva di consolidamento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  <a:tabLst>
                          <a:tab pos="157480" algn="ctr"/>
                        </a:tabLs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	30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18353" y="2708920"/>
            <a:ext cx="8643966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ctr"/>
              </a:tabLst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Scritture doppie di consolidazione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ctr"/>
              </a:tabLst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per l'eliminazione delle partecipazioni: vedi casi precedenti;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ctr"/>
              </a:tabLst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per l'attribuzione della differenza negativa di consolidazione.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ctr"/>
              </a:tabLst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ctr"/>
              </a:tabLst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55</a:t>
            </a:fld>
            <a:endParaRPr lang="it-IT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9440" y="188640"/>
            <a:ext cx="735811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itchFamily="18" charset="0"/>
                <a:cs typeface="Arial" pitchFamily="34" charset="0"/>
              </a:rPr>
              <a:t>Caso n. 4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 La differenza negativa di consolidazione, €. 30, viene integralmente iscritta nella voce "Riserve di consolidamento":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62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82721"/>
              </p:ext>
            </p:extLst>
          </p:nvPr>
        </p:nvGraphicFramePr>
        <p:xfrm>
          <a:off x="2117407" y="2103120"/>
          <a:ext cx="4909185" cy="2651760"/>
        </p:xfrm>
        <a:graphic>
          <a:graphicData uri="http://schemas.openxmlformats.org/drawingml/2006/table">
            <a:tbl>
              <a:tblPr/>
              <a:tblGrid>
                <a:gridCol w="1577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0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Scorte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2.150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Fondi rischi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Denaro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Ris. di consolidamento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Riserve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3.130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3553" name="Rectangle 1"/>
          <p:cNvSpPr>
            <a:spLocks noChangeArrowheads="1"/>
          </p:cNvSpPr>
          <p:nvPr/>
        </p:nvSpPr>
        <p:spPr bwMode="auto">
          <a:xfrm rot="10800000" flipV="1">
            <a:off x="1928794" y="1709494"/>
            <a:ext cx="72152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56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57214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D8432D81-A81E-468E-86DC-B603225FDEC4}"/>
              </a:ext>
            </a:extLst>
          </p:cNvPr>
          <p:cNvSpPr/>
          <p:nvPr/>
        </p:nvSpPr>
        <p:spPr>
          <a:xfrm>
            <a:off x="422032" y="3079253"/>
            <a:ext cx="8525021" cy="2683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Supponiamo, al riguardo, quanto segue:</a:t>
            </a: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1) costo di acquisto della partecipazione (totalitaria) di A in B, €. 100;</a:t>
            </a: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2) capitale netto di B alla data di prima consolidazione (31/12/200X di €. 150, di cui €. 100 Capitale Sociale, e €. 50 riserve;</a:t>
            </a: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3) Stati patrimoniali di A e di B, al 31/12/200X, c.s.: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1CCDB160-DACB-4E5B-AF04-F3301B84ABA0}"/>
              </a:ext>
            </a:extLst>
          </p:cNvPr>
          <p:cNvSpPr/>
          <p:nvPr/>
        </p:nvSpPr>
        <p:spPr>
          <a:xfrm>
            <a:off x="1790114" y="728395"/>
            <a:ext cx="57888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000" b="1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Differenze negative come fondo di consolidamento rischi e oneri futuri</a:t>
            </a:r>
            <a:endParaRPr kumimoji="0" lang="it-IT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416607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41315FA-19D3-4BEE-8804-2410470FFC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182" y="551062"/>
            <a:ext cx="7738901" cy="569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1245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EA7ACC59-69A8-4972-ACBC-831E662A3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52" y="1167618"/>
            <a:ext cx="8416840" cy="450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0596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8C13D395-AF41-4E35-AE34-D320B7CCA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58" y="286975"/>
            <a:ext cx="7162727" cy="631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42938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BC658898-A1BD-406B-9E94-A89C75B19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731" y="1043354"/>
            <a:ext cx="8192811" cy="477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4219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B7B52251-9B7A-4E2A-97F8-9749E540A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274" y="352865"/>
            <a:ext cx="7133451" cy="615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2417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0CF03F72-D0CD-4E14-9A64-2AD3BE72C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466" y="116632"/>
            <a:ext cx="7173067" cy="668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26207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6AFF8E13-5DBD-46D2-9663-B8F60DFD3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537" y="692101"/>
            <a:ext cx="8728926" cy="547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8720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La tecnica di redazione del bilancio consolidato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65</a:t>
            </a:fld>
            <a:endParaRPr lang="it-IT"/>
          </a:p>
        </p:txBody>
      </p:sp>
      <p:sp>
        <p:nvSpPr>
          <p:cNvPr id="6" name="Rectangle 5"/>
          <p:cNvSpPr/>
          <p:nvPr/>
        </p:nvSpPr>
        <p:spPr>
          <a:xfrm>
            <a:off x="759242" y="4867275"/>
            <a:ext cx="59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cap="small" dirty="0">
                <a:latin typeface="Times New Roman"/>
                <a:ea typeface="Times New Roman"/>
                <a:cs typeface="Times New Roman"/>
              </a:rPr>
              <a:t>Eliminazione delle partecipazioni dirette parziali</a:t>
            </a:r>
            <a:endParaRPr lang="it-IT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9974309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047326"/>
              </p:ext>
            </p:extLst>
          </p:nvPr>
        </p:nvGraphicFramePr>
        <p:xfrm>
          <a:off x="214281" y="1052736"/>
          <a:ext cx="8786874" cy="4114800"/>
        </p:xfrm>
        <a:graphic>
          <a:graphicData uri="http://schemas.openxmlformats.org/drawingml/2006/table">
            <a:tbl>
              <a:tblPr/>
              <a:tblGrid>
                <a:gridCol w="1903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95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63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399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005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Eliminazione di partecipazioni dirette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0" cap="small" dirty="0">
                          <a:latin typeface="Times New Roman"/>
                          <a:ea typeface="Times New Roman"/>
                          <a:cs typeface="Times New Roman"/>
                        </a:rPr>
                        <a:t>Totali </a:t>
                      </a:r>
                      <a:endParaRPr lang="it-IT" sz="18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Parziali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Alla data di acquisto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ctr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cap="small" dirty="0">
                          <a:latin typeface="Times New Roman"/>
                          <a:ea typeface="Times New Roman"/>
                          <a:cs typeface="Times New Roman"/>
                        </a:rPr>
                        <a:t>in data successiva alla data di acquisto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0" cap="small" dirty="0">
                          <a:latin typeface="Times New Roman"/>
                          <a:ea typeface="Times New Roman"/>
                          <a:cs typeface="Times New Roman"/>
                        </a:rPr>
                        <a:t>Senza imputazione delle differenze di consolidazione </a:t>
                      </a:r>
                      <a:endParaRPr lang="it-IT" sz="18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it-IT" sz="1800" cap="small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88900" indent="-8890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it-IT" sz="1800" b="1" cap="small" dirty="0">
                          <a:latin typeface="Times New Roman"/>
                          <a:ea typeface="Times New Roman"/>
                          <a:cs typeface="Times New Roman"/>
                        </a:rPr>
                        <a:t>con imputazione delle differenze di consolidazione</a:t>
                      </a:r>
                      <a:endParaRPr lang="it-IT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1402" marR="3140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Parentesi graffa aperta 8"/>
          <p:cNvSpPr/>
          <p:nvPr/>
        </p:nvSpPr>
        <p:spPr>
          <a:xfrm>
            <a:off x="2000232" y="1196752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Parentesi graffa aperta 9"/>
          <p:cNvSpPr/>
          <p:nvPr/>
        </p:nvSpPr>
        <p:spPr>
          <a:xfrm>
            <a:off x="3500430" y="1157234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Parentesi graffa aperta 10"/>
          <p:cNvSpPr/>
          <p:nvPr/>
        </p:nvSpPr>
        <p:spPr>
          <a:xfrm>
            <a:off x="5286380" y="1157234"/>
            <a:ext cx="571504" cy="4071966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3"/>
          <p:cNvSpPr txBox="1"/>
          <p:nvPr/>
        </p:nvSpPr>
        <p:spPr>
          <a:xfrm>
            <a:off x="14344" y="188640"/>
            <a:ext cx="8950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L’eliminazione della posta «Partecipazioni» dallo stato patrimoniale della capogruppo è la prima operazione necessaria ai fini della redazione del bilancio consolidato</a:t>
            </a:r>
          </a:p>
        </p:txBody>
      </p:sp>
      <p:sp>
        <p:nvSpPr>
          <p:cNvPr id="12" name="CasellaDiTesto 3"/>
          <p:cNvSpPr txBox="1"/>
          <p:nvPr/>
        </p:nvSpPr>
        <p:spPr>
          <a:xfrm>
            <a:off x="-5427" y="5673442"/>
            <a:ext cx="8950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luogo alla posta «Partecipazioni» vengono sostituiti i valori delle singole attività e passività dello stato patrimoniale della società controllata, ricorrendo al consolidamento integrale.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95</a:t>
            </a:r>
          </a:p>
        </p:txBody>
      </p:sp>
    </p:spTree>
    <p:extLst>
      <p:ext uri="{BB962C8B-B14F-4D97-AF65-F5344CB8AC3E}">
        <p14:creationId xmlns:p14="http://schemas.microsoft.com/office/powerpoint/2010/main" val="185042264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67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66487" y="2343674"/>
            <a:ext cx="266429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sz="3000" dirty="0">
                <a:latin typeface="Times New Roman"/>
                <a:ea typeface="Times New Roman"/>
                <a:cs typeface="Times New Roman"/>
              </a:rPr>
              <a:t>Teorie di consolidamento delle partecipazioni parziali</a:t>
            </a:r>
          </a:p>
        </p:txBody>
      </p:sp>
      <p:sp>
        <p:nvSpPr>
          <p:cNvPr id="6" name="Parentesi graffa aperta 8"/>
          <p:cNvSpPr/>
          <p:nvPr/>
        </p:nvSpPr>
        <p:spPr>
          <a:xfrm>
            <a:off x="2699792" y="645947"/>
            <a:ext cx="571504" cy="5796113"/>
          </a:xfrm>
          <a:prstGeom prst="leftBrace">
            <a:avLst>
              <a:gd name="adj1" fmla="val 41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3450714" y="645947"/>
            <a:ext cx="3240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3000" dirty="0">
                <a:latin typeface="Times New Roman"/>
                <a:ea typeface="Times New Roman"/>
                <a:cs typeface="Times New Roman"/>
              </a:rPr>
              <a:t>Pure </a:t>
            </a: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parent</a:t>
            </a:r>
            <a:r>
              <a:rPr lang="it-IT" sz="3000" dirty="0">
                <a:latin typeface="Times New Roman"/>
                <a:ea typeface="Times New Roman"/>
                <a:cs typeface="Times New Roman"/>
              </a:rPr>
              <a:t> company </a:t>
            </a: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theory</a:t>
            </a:r>
            <a:endParaRPr lang="it-IT" sz="30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51316" y="3267004"/>
            <a:ext cx="4680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Entity</a:t>
            </a:r>
            <a:r>
              <a:rPr lang="it-IT" sz="3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theory</a:t>
            </a:r>
            <a:endParaRPr lang="it-IT" sz="30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55822" y="5589240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Modified</a:t>
            </a:r>
            <a:r>
              <a:rPr lang="it-IT" sz="3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parent</a:t>
            </a:r>
            <a:r>
              <a:rPr lang="it-IT" sz="3000">
                <a:latin typeface="Times New Roman"/>
                <a:ea typeface="Times New Roman"/>
                <a:cs typeface="Times New Roman"/>
              </a:rPr>
              <a:t> company </a:t>
            </a:r>
            <a:r>
              <a:rPr lang="it-IT" sz="3000" dirty="0" err="1">
                <a:latin typeface="Times New Roman"/>
                <a:ea typeface="Times New Roman"/>
                <a:cs typeface="Times New Roman"/>
              </a:rPr>
              <a:t>theory</a:t>
            </a:r>
            <a:endParaRPr lang="it-IT" sz="3000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3464794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59493" y="390046"/>
            <a:ext cx="828680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Consolidazione di partecipazioni parziali secondo la 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bilancio consolidato è considerato come un'estensione del bilancio della capogruppo.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bilancio consolidato è diretto a rilevare e a mettere in evidenza, soprattutto, gli interessi degli azionisti di maggioranza.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L'eliminazione della posta partecipazioni è conforme al criterio classico del costo storico.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La minoranza azionaria viene considerata come estranea al gruppo e quindi da indicare tra le passività. La versione adottata in Italia, come in molti altri paesi, classifica comunque la quota di terzi all’interno del patrimonio netto.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 maggiori valori correnti delle attività rispetto ai loro valori contabili vanno attribuiti alle stesse attività secondo la percentuale di partecipazione della maggioranza azionaria.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68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984030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82290" y="764704"/>
            <a:ext cx="8001056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Supponiamo che: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la società A, capogruppo, acquisti per €. 1.600, l'80% delle azioni costituenti il capitale sociale della società B, controllata;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il "netto" contabile della società B alla data di acquisto delle partecipazioni sia di €. 1.000, costituito, per l'intero importo, da capitale sociale;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3) il valore economico della società B, sia pari a €. 2.000 e sia costituito, secondo le seguenti ipotesi: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3a) esclusivamente dal valore corrente dei terreni, che risulta, pertanto, pari a €. 2.000;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3b) da terreni, per un valore corrente di €. 1.600, e da avviamento per €. 400;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3c) da terreni per €. 1.000 (costo storico uguale al valore corrente) e da avviamento per €. 1.000;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69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085864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779622"/>
            <a:ext cx="914400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4) gli stati patrimoniali delle società A e B, siano i seguenti: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2214546" y="2643182"/>
          <a:ext cx="4810822" cy="1257554"/>
        </p:xfrm>
        <a:graphic>
          <a:graphicData uri="http://schemas.openxmlformats.org/drawingml/2006/table">
            <a:tbl>
              <a:tblPr/>
              <a:tblGrid>
                <a:gridCol w="1799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42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05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6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2824">
                <a:tc gridSpan="2"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Partecipazioni in B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5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10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34" name="Rectangle 2"/>
          <p:cNvSpPr>
            <a:spLocks noChangeArrowheads="1"/>
          </p:cNvSpPr>
          <p:nvPr/>
        </p:nvSpPr>
        <p:spPr bwMode="auto">
          <a:xfrm rot="10800000" flipV="1">
            <a:off x="2483768" y="2132856"/>
            <a:ext cx="44644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Soc. A al 31/12/200X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2500298" y="4357694"/>
          <a:ext cx="4440569" cy="1428760"/>
        </p:xfrm>
        <a:graphic>
          <a:graphicData uri="http://schemas.openxmlformats.org/drawingml/2006/table">
            <a:tbl>
              <a:tblPr/>
              <a:tblGrid>
                <a:gridCol w="1402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958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6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6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699792" y="3933056"/>
            <a:ext cx="47149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Stato patrimoniale Soc. B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577993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55303"/>
              </p:ext>
            </p:extLst>
          </p:nvPr>
        </p:nvGraphicFramePr>
        <p:xfrm>
          <a:off x="2100798" y="3518109"/>
          <a:ext cx="5063490" cy="2143139"/>
        </p:xfrm>
        <a:graphic>
          <a:graphicData uri="http://schemas.openxmlformats.org/drawingml/2006/table">
            <a:tbl>
              <a:tblPr/>
              <a:tblGrid>
                <a:gridCol w="3959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599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Costo delle partecipazioni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€. 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1979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- 80% del "netto" contabile della Soc. B, alla data di acquisto (80% di €. 1.000)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"     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3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Differenza positiva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€.   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3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23528" y="194862"/>
            <a:ext cx="863987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1a Ipotesi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pari a €. 2.000 rappresentato esclusivamente da terreni.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della differenza di consolidazione.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Tale differenza viene portata in aumento dei terreni, che saranno, pertanto indicati, nello stato patrimoniale consolidato, per €. 1.800.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989410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562417" y="2423160"/>
          <a:ext cx="6019165" cy="1943862"/>
        </p:xfrm>
        <a:graphic>
          <a:graphicData uri="http://schemas.openxmlformats.org/drawingml/2006/table">
            <a:tbl>
              <a:tblPr/>
              <a:tblGrid>
                <a:gridCol w="90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8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1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77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71472" y="400196"/>
            <a:ext cx="757242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attribuzione del maggior costo di partecipazione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684209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57158" y="842285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 "netto" contabile di competenza della "minoranza azionaria" della società B.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961126"/>
              </p:ext>
            </p:extLst>
          </p:nvPr>
        </p:nvGraphicFramePr>
        <p:xfrm>
          <a:off x="2045017" y="3717032"/>
          <a:ext cx="5053965" cy="166954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-302314"/>
            <a:ext cx="2031325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907704" y="3140968"/>
            <a:ext cx="60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73</a:t>
            </a:fld>
            <a:endParaRPr lang="it-IT"/>
          </a:p>
        </p:txBody>
      </p:sp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427977DA-66F6-47A4-99CE-FFD8149637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72259"/>
              </p:ext>
            </p:extLst>
          </p:nvPr>
        </p:nvGraphicFramePr>
        <p:xfrm>
          <a:off x="2062663" y="1756052"/>
          <a:ext cx="5511800" cy="1428760"/>
        </p:xfrm>
        <a:graphic>
          <a:graphicData uri="http://schemas.openxmlformats.org/drawingml/2006/table">
            <a:tbl>
              <a:tblPr/>
              <a:tblGrid>
                <a:gridCol w="4408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50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"netto" contabile della Soc. B, alla data di acquisto della partecipazione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€. 1.000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15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Quota di competenza della min. azionaria 20%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€.   200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945058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626485"/>
              </p:ext>
            </p:extLst>
          </p:nvPr>
        </p:nvGraphicFramePr>
        <p:xfrm>
          <a:off x="1907704" y="2420888"/>
          <a:ext cx="5472608" cy="1341120"/>
        </p:xfrm>
        <a:graphic>
          <a:graphicData uri="http://schemas.openxmlformats.org/drawingml/2006/table">
            <a:tbl>
              <a:tblPr/>
              <a:tblGrid>
                <a:gridCol w="2977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4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0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€. 1.600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"     400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________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€. 2.000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571472" y="838481"/>
            <a:ext cx="76438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2a Ipotesi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costituito, c.s.: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285720" y="4286256"/>
            <a:ext cx="8143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La differenza di consolidazione, pari a €. 800 sarà così attribuita:</a:t>
            </a:r>
            <a:endParaRPr lang="it-IT" dirty="0">
              <a:latin typeface="Book Antiqu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a terreni per €. 480 (80% di €. 600);</a:t>
            </a:r>
            <a:endParaRPr lang="it-IT" dirty="0">
              <a:latin typeface="Book Antiqu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a avviamento per € 320 (80% di €.400).</a:t>
            </a:r>
            <a:endParaRPr lang="it-IT" dirty="0"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418196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474568"/>
              </p:ext>
            </p:extLst>
          </p:nvPr>
        </p:nvGraphicFramePr>
        <p:xfrm>
          <a:off x="1475656" y="759515"/>
          <a:ext cx="6095999" cy="2658214"/>
        </p:xfrm>
        <a:graphic>
          <a:graphicData uri="http://schemas.openxmlformats.org/drawingml/2006/table">
            <a:tbl>
              <a:tblPr/>
              <a:tblGrid>
                <a:gridCol w="1214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2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8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79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44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7336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336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6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336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1.480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336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320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76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76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361" marR="4336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-420624" y="14015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ripartizione del </a:t>
            </a: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maggior costo di partecipazione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2071670" y="4357694"/>
          <a:ext cx="5204460" cy="235745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5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0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185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1.480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85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320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85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859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6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66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66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-302314"/>
            <a:ext cx="1107996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1907704" y="3861048"/>
            <a:ext cx="5976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27115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143901"/>
              </p:ext>
            </p:extLst>
          </p:nvPr>
        </p:nvGraphicFramePr>
        <p:xfrm>
          <a:off x="1979712" y="3140968"/>
          <a:ext cx="5544616" cy="1341120"/>
        </p:xfrm>
        <a:graphic>
          <a:graphicData uri="http://schemas.openxmlformats.org/drawingml/2006/table">
            <a:tbl>
              <a:tblPr/>
              <a:tblGrid>
                <a:gridCol w="3016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2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5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€.  1.000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"   1.000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  <a:cs typeface="Times New Roman"/>
                        </a:rPr>
                        <a:t>________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  <a:cs typeface="Times New Roman"/>
                        </a:rPr>
                        <a:t>€.  2.000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467544" y="101824"/>
            <a:ext cx="828092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3a Ipotesi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costituito, c.s.: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La differenza di consolidazione pari a €. 800, sarà attribuita totalmente all'avviamento, che sarà, quindi, indicato nello stato patrimoniale consolidato, per €. 800.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54212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071538" y="642918"/>
          <a:ext cx="6096000" cy="2647138"/>
        </p:xfrm>
        <a:graphic>
          <a:graphicData uri="http://schemas.openxmlformats.org/drawingml/2006/table">
            <a:tbl>
              <a:tblPr/>
              <a:tblGrid>
                <a:gridCol w="1298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7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95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56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64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92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0741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07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3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029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707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   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3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3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3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45" marR="436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-420624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Tabella di ripartizione del </a:t>
            </a: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maggior costo di partecipazione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1857356" y="3929042"/>
          <a:ext cx="5254625" cy="2928958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5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1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7158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158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158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158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-664290"/>
            <a:ext cx="1107996" cy="1785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899829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1691680" y="3418206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207562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53612" y="338575"/>
            <a:ext cx="885590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Consolidazione di partecipazioni parziali secondo la </a:t>
            </a:r>
            <a:r>
              <a:rPr kumimoji="0" lang="it-IT" sz="22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200" b="1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Entity</a:t>
            </a:r>
            <a:r>
              <a:rPr kumimoji="0" lang="it-IT" sz="22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2200" b="1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endParaRPr kumimoji="0" lang="it-IT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bilancio consolidato ha natura complementare e non sostitutiva rispetto al bilancio della società capogruppo.</a:t>
            </a:r>
            <a:endParaRPr kumimoji="0" lang="it-IT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bilancio consolidato deve accogliere i valori di tutto il gruppo, considerato come unità economica e quindi sia gli interessi della maggioranza che quelli di minoranza.</a:t>
            </a:r>
            <a:endParaRPr kumimoji="0" lang="it-IT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L'eliminazione della posta partecipazioni non è conforme al criterio del costo storico ma al valore economico di cessione della società controllata.</a:t>
            </a:r>
            <a:endParaRPr kumimoji="0" lang="it-IT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 maggiori valori correnti delle attività rispetto ai loro valori contabili vanno attribuiti alle stesse attività nel loro valore complessivo; si procede alla </a:t>
            </a:r>
            <a:r>
              <a:rPr kumimoji="0" lang="it-IT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rilevazione integrale </a:t>
            </a: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dell’avviamento.</a:t>
            </a:r>
            <a:endParaRPr kumimoji="0" lang="it-IT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La minoranza azionaria va indicata tra le poste del netto del bilancio di gruppo.</a:t>
            </a:r>
            <a:endParaRPr kumimoji="0" lang="it-IT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La quota di "netto" contabile della minoranza azionaria va calcolata sul valore economico attribuito alla stessa controllata all'epoca di acquisto delle partecipazioni.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3697832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858645" y="2712720"/>
          <a:ext cx="5426710" cy="1387348"/>
        </p:xfrm>
        <a:graphic>
          <a:graphicData uri="http://schemas.openxmlformats.org/drawingml/2006/table">
            <a:tbl>
              <a:tblPr/>
              <a:tblGrid>
                <a:gridCol w="4010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Valore</a:t>
                      </a: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 delle partecipazioni (100%)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€ 2.000(1)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"netto" della Soc. B, alla data di acquisto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" 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Differenza positiva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28596" y="196326"/>
            <a:ext cx="828680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1a Ipotesi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pari a € 2.000 rappresentato esclusivamente da terreni.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della differenza di consolidazione.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5121" name="Object 1"/>
          <p:cNvGraphicFramePr>
            <a:graphicFrameLocks noChangeAspect="1"/>
          </p:cNvGraphicFramePr>
          <p:nvPr/>
        </p:nvGraphicFramePr>
        <p:xfrm>
          <a:off x="428596" y="5643578"/>
          <a:ext cx="35528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2" r:id="rId3" imgW="3548063" imgH="407988" progId="">
                  <p:embed/>
                </p:oleObj>
              </mc:Choice>
              <mc:Fallback>
                <p:oleObj r:id="rId3" imgW="3548063" imgH="407988" progId="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596" y="5643578"/>
                        <a:ext cx="3552825" cy="40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79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940512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531302" y="2423160"/>
          <a:ext cx="6081395" cy="1943862"/>
        </p:xfrm>
        <a:graphic>
          <a:graphicData uri="http://schemas.openxmlformats.org/drawingml/2006/table">
            <a:tbl>
              <a:tblPr/>
              <a:tblGrid>
                <a:gridCol w="1019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8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67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57158" y="260648"/>
            <a:ext cx="860624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Tale differenza va portata in aumento della voce terreni, che saranno, pertanto, indicati, nello stato patrimoniale consolidato, per € 2.000.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attribuzione della differenza di consolidazione: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688587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564159"/>
              </p:ext>
            </p:extLst>
          </p:nvPr>
        </p:nvGraphicFramePr>
        <p:xfrm>
          <a:off x="1835696" y="1637339"/>
          <a:ext cx="5511800" cy="1428760"/>
        </p:xfrm>
        <a:graphic>
          <a:graphicData uri="http://schemas.openxmlformats.org/drawingml/2006/table">
            <a:tbl>
              <a:tblPr/>
              <a:tblGrid>
                <a:gridCol w="4408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50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"netto" economico della Soc. B, alla data di acquisto della partecipazione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15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Quota di competenza della min. azionaria 20%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57158" y="437010"/>
            <a:ext cx="79296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 "netto" </a:t>
            </a: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economico</a:t>
            </a: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di competenza della "minoranza azionaria" della società B: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1976437" y="3786191"/>
          <a:ext cx="5191125" cy="2571767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5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384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. . . . . . . . . . . . . . 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84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384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84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4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4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4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000232" y="3354512"/>
            <a:ext cx="714376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044010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500034" y="1071547"/>
          <a:ext cx="3429024" cy="1643073"/>
        </p:xfrm>
        <a:graphic>
          <a:graphicData uri="http://schemas.openxmlformats.org/drawingml/2006/table">
            <a:tbl>
              <a:tblPr/>
              <a:tblGrid>
                <a:gridCol w="2362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59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59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" 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6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6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6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85720" y="74108"/>
            <a:ext cx="88582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2a Ipotesi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così costituito: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85720" y="3051414"/>
            <a:ext cx="8858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La differenza di consolidazione, pari a €. 1.000 ,sarà così attribuita: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357157" y="4286255"/>
          <a:ext cx="3929091" cy="1500198"/>
        </p:xfrm>
        <a:graphic>
          <a:graphicData uri="http://schemas.openxmlformats.org/drawingml/2006/table">
            <a:tbl>
              <a:tblPr/>
              <a:tblGrid>
                <a:gridCol w="2533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19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a Terreni, per,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   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19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ad Avviamento per,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"  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2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2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2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015976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280813"/>
              </p:ext>
            </p:extLst>
          </p:nvPr>
        </p:nvGraphicFramePr>
        <p:xfrm>
          <a:off x="1331640" y="1037533"/>
          <a:ext cx="6096000" cy="2311924"/>
        </p:xfrm>
        <a:graphic>
          <a:graphicData uri="http://schemas.openxmlformats.org/drawingml/2006/table">
            <a:tbl>
              <a:tblPr/>
              <a:tblGrid>
                <a:gridCol w="121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07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3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14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7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366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66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2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66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 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661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2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2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2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284" marR="442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38211" y="188640"/>
            <a:ext cx="87868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ripartizione della differenza di consolidazione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82101"/>
              </p:ext>
            </p:extLst>
          </p:nvPr>
        </p:nvGraphicFramePr>
        <p:xfrm>
          <a:off x="1907704" y="4290950"/>
          <a:ext cx="5141595" cy="223393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7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734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. . . . . . . . . . . . . 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34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. . . . . . . . . . . . . 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34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34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7344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56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6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56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259632" y="3789040"/>
            <a:ext cx="914400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499641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680230"/>
              </p:ext>
            </p:extLst>
          </p:nvPr>
        </p:nvGraphicFramePr>
        <p:xfrm>
          <a:off x="2051720" y="2356302"/>
          <a:ext cx="5085923" cy="1706880"/>
        </p:xfrm>
        <a:graphic>
          <a:graphicData uri="http://schemas.openxmlformats.org/drawingml/2006/table">
            <a:tbl>
              <a:tblPr/>
              <a:tblGrid>
                <a:gridCol w="35035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24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€.  1.000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</a:rPr>
                        <a:t>"   1.000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________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€.  2.000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u="sng" dirty="0">
                          <a:latin typeface="Times New Roman"/>
                          <a:ea typeface="Times New Roman"/>
                        </a:rPr>
                        <a:t>________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4449" name="Rectangle 1"/>
          <p:cNvSpPr>
            <a:spLocks noChangeArrowheads="1"/>
          </p:cNvSpPr>
          <p:nvPr/>
        </p:nvSpPr>
        <p:spPr bwMode="auto">
          <a:xfrm rot="10800000" flipV="1">
            <a:off x="467544" y="404664"/>
            <a:ext cx="738262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3a Ipotesi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costituito, c.s.: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490458" y="4754992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La differenza di consolidazione pari a €. 1.000, sarà interamente attribuita all'avviamento, che sarà, quindi, indicato nello stato patrimoniale consolidato, per lo stesso valore, €. 1.000.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562425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35118"/>
              </p:ext>
            </p:extLst>
          </p:nvPr>
        </p:nvGraphicFramePr>
        <p:xfrm>
          <a:off x="1115616" y="875401"/>
          <a:ext cx="6095999" cy="2357452"/>
        </p:xfrm>
        <a:graphic>
          <a:graphicData uri="http://schemas.openxmlformats.org/drawingml/2006/table">
            <a:tbl>
              <a:tblPr/>
              <a:tblGrid>
                <a:gridCol w="12906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9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7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42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4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20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7407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700">
                          <a:latin typeface="Times New Roman"/>
                          <a:ea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700">
                          <a:latin typeface="Times New Roman"/>
                          <a:ea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407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9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407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407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9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9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9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7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2317" marR="42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3425" name="Rectangle 1"/>
          <p:cNvSpPr>
            <a:spLocks noChangeArrowheads="1"/>
          </p:cNvSpPr>
          <p:nvPr/>
        </p:nvSpPr>
        <p:spPr bwMode="auto">
          <a:xfrm>
            <a:off x="1407695" y="188640"/>
            <a:ext cx="60864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ripartizione della differenza di consolidazione.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256237"/>
              </p:ext>
            </p:extLst>
          </p:nvPr>
        </p:nvGraphicFramePr>
        <p:xfrm>
          <a:off x="1835696" y="4290950"/>
          <a:ext cx="5229225" cy="223393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2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1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. . . . . . . . . . . . . 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. . . . . . . . . . . . . 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1403648" y="2996952"/>
            <a:ext cx="6072230" cy="1785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899829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180121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>
            <a:spLocks noChangeArrowheads="1"/>
          </p:cNvSpPr>
          <p:nvPr/>
        </p:nvSpPr>
        <p:spPr bwMode="auto">
          <a:xfrm>
            <a:off x="214282" y="21967"/>
            <a:ext cx="8749124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95300" algn="l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Consolidazione di partecipazioni parziali secondo la </a:t>
            </a:r>
            <a:r>
              <a:rPr kumimoji="0" lang="it-IT" sz="2000" b="1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Modified</a:t>
            </a:r>
            <a:r>
              <a:rPr kumimoji="0" lang="it-IT" sz="2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2000" b="1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kumimoji="0" lang="it-IT" sz="2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</a:t>
            </a:r>
            <a:r>
              <a:rPr kumimoji="0" lang="it-IT" sz="2000" b="1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300" algn="l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Si tratta di un procedimento di consolidazione a mezza strada tra la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e la 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Entity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, in quanto in dati casi, conduce a risultati vicini ora alla prima, ora alla seconda.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300" algn="l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Quando la differenza tra il valore economico della data azienda ed il suo valore contabile è attribuita a distinti beni materiali ed immateriali, questi sono ripresi nel consolidato per il loro valore complessivo, con risultati identici alla 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Entity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300" algn="l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Quando la differenza tra il valore economico della data azienda ed il suo valore contabile è totalmente attribuita ad avviamento, questo è ripreso nel consolidato per la quota corrispondente al rapporto di partecipazione, con risultati identici alla 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300" algn="l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Quando la differenza tra il valore economico della data azienda ed il suo valore contabile è attribuita, in parte a beni materiali ed immateriali, in parte ad avviamento, i primi sono ripresi nel bilancio consolidato per il loro valore corrente complessivo, il secondo per la quota corrispondente al rapporto di partecipazione, con risultati differenti sia alla 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che alla 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Pure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Entity</a:t>
            </a:r>
            <a:r>
              <a:rPr kumimoji="0" lang="it-IT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Theory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300" algn="l"/>
              </a:tabLst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In tutti i casi suddetti, la quota di spettanza della minoranza azionaria sarà calcolata sul valore corrente di netto della controllata alla data di acquisto della partecipazione, con esclusione dell'avviamento.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832237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285720" y="1357298"/>
          <a:ext cx="4878735" cy="1387348"/>
        </p:xfrm>
        <a:graphic>
          <a:graphicData uri="http://schemas.openxmlformats.org/drawingml/2006/table">
            <a:tbl>
              <a:tblPr/>
              <a:tblGrid>
                <a:gridCol w="3836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Valore della partecipazione 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netto contabile di B, alla data di acquisto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" 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Differenza positiva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1377" name="Rectangle 1"/>
          <p:cNvSpPr>
            <a:spLocks noChangeArrowheads="1"/>
          </p:cNvSpPr>
          <p:nvPr/>
        </p:nvSpPr>
        <p:spPr bwMode="auto">
          <a:xfrm>
            <a:off x="285720" y="6777"/>
            <a:ext cx="835824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1a Ipotesi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pari a €. 2.000, rappresentato esclusivamente da terreni.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Determinazione della differenza di consolidazione.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214282" y="2808614"/>
            <a:ext cx="89297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Tale differenza viene portata in aumento dei terreni, che saranno pertanto, nello stato patrimoniale consolidato, per €. 2.000.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709619"/>
              </p:ext>
            </p:extLst>
          </p:nvPr>
        </p:nvGraphicFramePr>
        <p:xfrm>
          <a:off x="2213317" y="4311333"/>
          <a:ext cx="5166995" cy="2286019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5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. . . . . . . . . . . . . . . 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197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2627784" y="3861048"/>
            <a:ext cx="55446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62663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893837"/>
              </p:ext>
            </p:extLst>
          </p:nvPr>
        </p:nvGraphicFramePr>
        <p:xfrm>
          <a:off x="2411760" y="2420888"/>
          <a:ext cx="4267190" cy="1706880"/>
        </p:xfrm>
        <a:graphic>
          <a:graphicData uri="http://schemas.openxmlformats.org/drawingml/2006/table">
            <a:tbl>
              <a:tblPr/>
              <a:tblGrid>
                <a:gridCol w="2939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76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latin typeface="Times New Roman"/>
                          <a:ea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€. 1.600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"    400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_______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latin typeface="Times New Roman"/>
                          <a:ea typeface="Times New Roman"/>
                        </a:rPr>
                        <a:t>€. 2.000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0353" name="Rectangle 1"/>
          <p:cNvSpPr>
            <a:spLocks noChangeArrowheads="1"/>
          </p:cNvSpPr>
          <p:nvPr/>
        </p:nvSpPr>
        <p:spPr bwMode="auto">
          <a:xfrm>
            <a:off x="315171" y="620688"/>
            <a:ext cx="89297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2a Ipotesi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così costituito:</a:t>
            </a: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00354" name="Rectangle 2"/>
          <p:cNvSpPr>
            <a:spLocks noChangeArrowheads="1"/>
          </p:cNvSpPr>
          <p:nvPr/>
        </p:nvSpPr>
        <p:spPr bwMode="auto">
          <a:xfrm>
            <a:off x="850940" y="4549676"/>
            <a:ext cx="78581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In questo caso i terreni saranno indicati nello stato patrimoniale consolidato per il loro valore corrente, €. 1.600, mentre l'avviamento per il valore corrispondente al rapporto di partecipazione, €. 320 (80% di €. 400).</a:t>
            </a:r>
            <a:br>
              <a:rPr kumimoji="0" 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6558058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553359"/>
              </p:ext>
            </p:extLst>
          </p:nvPr>
        </p:nvGraphicFramePr>
        <p:xfrm>
          <a:off x="1233549" y="831724"/>
          <a:ext cx="6096001" cy="2587664"/>
        </p:xfrm>
        <a:graphic>
          <a:graphicData uri="http://schemas.openxmlformats.org/drawingml/2006/table">
            <a:tbl>
              <a:tblPr/>
              <a:tblGrid>
                <a:gridCol w="1255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2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19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9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113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magg. val.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13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0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13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13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400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320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320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0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0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920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1.920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0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9329" name="Rectangle 1"/>
          <p:cNvSpPr>
            <a:spLocks noChangeArrowheads="1"/>
          </p:cNvSpPr>
          <p:nvPr/>
        </p:nvSpPr>
        <p:spPr bwMode="auto">
          <a:xfrm>
            <a:off x="285720" y="185393"/>
            <a:ext cx="8858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ripartizione del maggior valore economico: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556543"/>
              </p:ext>
            </p:extLst>
          </p:nvPr>
        </p:nvGraphicFramePr>
        <p:xfrm>
          <a:off x="1900262" y="3929066"/>
          <a:ext cx="5480050" cy="2233930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77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 . . . . . . . . . . . . . . 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77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320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 . . . . . . . . . . . . . . 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77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77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775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320(1)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37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37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1.920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1.920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37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1971700" y="3604863"/>
            <a:ext cx="5357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99331" name="Rectangle 3"/>
          <p:cNvSpPr>
            <a:spLocks noChangeArrowheads="1"/>
          </p:cNvSpPr>
          <p:nvPr/>
        </p:nvSpPr>
        <p:spPr bwMode="auto">
          <a:xfrm>
            <a:off x="0" y="6159529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___________________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(1) 20% di 1.600 = 0,2*(2.000-400).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89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977128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087630"/>
              </p:ext>
            </p:extLst>
          </p:nvPr>
        </p:nvGraphicFramePr>
        <p:xfrm>
          <a:off x="245367" y="913370"/>
          <a:ext cx="3488067" cy="1644958"/>
        </p:xfrm>
        <a:graphic>
          <a:graphicData uri="http://schemas.openxmlformats.org/drawingml/2006/table">
            <a:tbl>
              <a:tblPr/>
              <a:tblGrid>
                <a:gridCol w="2402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59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59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"   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6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4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€. 2.000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6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8305" name="Rectangle 1"/>
          <p:cNvSpPr>
            <a:spLocks noChangeArrowheads="1"/>
          </p:cNvSpPr>
          <p:nvPr/>
        </p:nvSpPr>
        <p:spPr bwMode="auto">
          <a:xfrm>
            <a:off x="214282" y="38389"/>
            <a:ext cx="89297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3a Ipotesi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valore economico della società B è costituito, da.: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464299" y="2693922"/>
            <a:ext cx="84296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L'avviamento sarà ripreso nello stato patrimoniale consolidato per €. 800 (quota corrispondente al rapporto di partecipazione) e sarà, pertanto, ivi, indicato, per €. 800.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629806"/>
              </p:ext>
            </p:extLst>
          </p:nvPr>
        </p:nvGraphicFramePr>
        <p:xfrm>
          <a:off x="2095040" y="4236680"/>
          <a:ext cx="5329555" cy="1959610"/>
        </p:xfrm>
        <a:graphic>
          <a:graphicData uri="http://schemas.openxmlformats.org/drawingml/2006/table">
            <a:tbl>
              <a:tblPr/>
              <a:tblGrid>
                <a:gridCol w="1697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94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Terreni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1.000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Avviamento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800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Netto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Soc.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1.600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Cap. e Ris. di terzi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   200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</a:rPr>
                        <a:t>1.800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2166478" y="3848964"/>
            <a:ext cx="5357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al</a:t>
            </a:r>
            <a:r>
              <a:rPr kumimoji="0" lang="it-IT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31/12/200X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794234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737CB0-AACB-4A92-85D3-1EE9A55BAB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Eliminazione delle partecipazioni parziali in data successiva alla loro acquisizione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03EBDE1-E916-409C-9EBC-12842CBCB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722930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82290" y="1380258"/>
            <a:ext cx="8001056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Supponiamo che in data 1/1/20X0: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la </a:t>
            </a:r>
            <a:r>
              <a:rPr lang="it-IT" sz="2000" dirty="0">
                <a:latin typeface="Book Antiqua" pitchFamily="18" charset="0"/>
                <a:cs typeface="Arial" pitchFamily="34" charset="0"/>
              </a:rPr>
              <a:t>società A, capogruppo, acquisti per €. 8.000, l'80% delle azioni costituenti </a:t>
            </a: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il capitale sociale della società B, controllata;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il "netto" contabile della società B alla data di acquisto delle partecipazioni sia di €. 5.000, costituito, per l'intero importo, da capitale sociale;</a:t>
            </a: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3) il valore economico della società B, sia pari a €. 10.000 il valore corrente dei terreni è pari a €. 3.000, quello degli impianti ad € 5.000 e da avviamento per € 2.000. Sia gli impianti, sia l’avviamento vengono ammortizzati in dieci anni.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765995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641123"/>
            <a:ext cx="9144000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4) gli stati patrimoniali delle società A e B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momento dell’acquisto (1/1/20X0)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siano i seguenti: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804747" y="2561398"/>
          <a:ext cx="5152401" cy="1257554"/>
        </p:xfrm>
        <a:graphic>
          <a:graphicData uri="http://schemas.openxmlformats.org/drawingml/2006/table">
            <a:tbl>
              <a:tblPr/>
              <a:tblGrid>
                <a:gridCol w="1927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7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85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6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1674">
                <a:tc gridSpan="2"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Partecipazioni in B 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93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34" name="Rectangle 2"/>
          <p:cNvSpPr>
            <a:spLocks noChangeArrowheads="1"/>
          </p:cNvSpPr>
          <p:nvPr/>
        </p:nvSpPr>
        <p:spPr bwMode="auto">
          <a:xfrm rot="10800000" flipV="1">
            <a:off x="2483768" y="2132856"/>
            <a:ext cx="44644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Soc. A al 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1/1/20X0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699792" y="3933056"/>
            <a:ext cx="47149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Stato patrimoniale Soc. B al 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1/1/20X0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93</a:t>
            </a:fld>
            <a:endParaRPr lang="it-IT"/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BEDAB0DE-51D6-4E83-A99A-677A5B1000BD}"/>
              </a:ext>
            </a:extLst>
          </p:cNvPr>
          <p:cNvGraphicFramePr>
            <a:graphicFrameLocks noGrp="1"/>
          </p:cNvGraphicFramePr>
          <p:nvPr/>
        </p:nvGraphicFramePr>
        <p:xfrm>
          <a:off x="1875905" y="4227484"/>
          <a:ext cx="5152402" cy="2278036"/>
        </p:xfrm>
        <a:graphic>
          <a:graphicData uri="http://schemas.openxmlformats.org/drawingml/2006/table">
            <a:tbl>
              <a:tblPr/>
              <a:tblGrid>
                <a:gridCol w="1481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4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2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2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661855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641123"/>
            <a:ext cx="9144000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5) si ipotizzi che gli stati patrimoniali delle società A e B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31/12/20X0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siano i seguenti: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804747" y="1985334"/>
          <a:ext cx="5152401" cy="1257554"/>
        </p:xfrm>
        <a:graphic>
          <a:graphicData uri="http://schemas.openxmlformats.org/drawingml/2006/table">
            <a:tbl>
              <a:tblPr/>
              <a:tblGrid>
                <a:gridCol w="1927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7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85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6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1674">
                <a:tc gridSpan="2"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Partecipazioni in B 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93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34" name="Rectangle 2"/>
          <p:cNvSpPr>
            <a:spLocks noChangeArrowheads="1"/>
          </p:cNvSpPr>
          <p:nvPr/>
        </p:nvSpPr>
        <p:spPr bwMode="auto">
          <a:xfrm rot="10800000" flipV="1">
            <a:off x="2483768" y="1556792"/>
            <a:ext cx="44644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Soc. A al 3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1/12/20X0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699792" y="3501008"/>
            <a:ext cx="47149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Stato patrimoniale Soc. B al 3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1/12/20X0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94</a:t>
            </a:fld>
            <a:endParaRPr lang="it-IT"/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BEDAB0DE-51D6-4E83-A99A-677A5B1000BD}"/>
              </a:ext>
            </a:extLst>
          </p:cNvPr>
          <p:cNvGraphicFramePr>
            <a:graphicFrameLocks noGrp="1"/>
          </p:cNvGraphicFramePr>
          <p:nvPr/>
        </p:nvGraphicFramePr>
        <p:xfrm>
          <a:off x="1907704" y="3795436"/>
          <a:ext cx="5120603" cy="2525024"/>
        </p:xfrm>
        <a:graphic>
          <a:graphicData uri="http://schemas.openxmlformats.org/drawingml/2006/table">
            <a:tbl>
              <a:tblPr/>
              <a:tblGrid>
                <a:gridCol w="1449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0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2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2.700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2.300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7.000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7.000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52382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641123"/>
            <a:ext cx="9144000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6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) si ipotizzi che i conti economici delle società A e B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31/12/20X0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siano i seguenti: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804747" y="1985334"/>
          <a:ext cx="5152401" cy="1257554"/>
        </p:xfrm>
        <a:graphic>
          <a:graphicData uri="http://schemas.openxmlformats.org/drawingml/2006/table">
            <a:tbl>
              <a:tblPr/>
              <a:tblGrid>
                <a:gridCol w="1927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7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85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6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1674">
                <a:tc gridSpan="2"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 -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93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34" name="Rectangle 2"/>
          <p:cNvSpPr>
            <a:spLocks noChangeArrowheads="1"/>
          </p:cNvSpPr>
          <p:nvPr/>
        </p:nvSpPr>
        <p:spPr bwMode="auto">
          <a:xfrm rot="10800000" flipV="1">
            <a:off x="2492652" y="1556792"/>
            <a:ext cx="44644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Conto economico Soc. A al 3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1/12/20X0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699792" y="3501008"/>
            <a:ext cx="47149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Conto economico Soc. B al 3</a:t>
            </a:r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1/12/20X0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95</a:t>
            </a:fld>
            <a:endParaRPr lang="it-IT"/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BEDAB0DE-51D6-4E83-A99A-677A5B1000BD}"/>
              </a:ext>
            </a:extLst>
          </p:cNvPr>
          <p:cNvGraphicFramePr>
            <a:graphicFrameLocks noGrp="1"/>
          </p:cNvGraphicFramePr>
          <p:nvPr/>
        </p:nvGraphicFramePr>
        <p:xfrm>
          <a:off x="1907704" y="3795436"/>
          <a:ext cx="5120603" cy="2748200"/>
        </p:xfrm>
        <a:graphic>
          <a:graphicData uri="http://schemas.openxmlformats.org/drawingml/2006/table">
            <a:tbl>
              <a:tblPr/>
              <a:tblGrid>
                <a:gridCol w="1449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0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2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imp.ti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Altri costi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</a:p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2.700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Ricavi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006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2574528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899593" y="2423160"/>
          <a:ext cx="7803524" cy="2508250"/>
        </p:xfrm>
        <a:graphic>
          <a:graphicData uri="http://schemas.openxmlformats.org/drawingml/2006/table">
            <a:tbl>
              <a:tblPr/>
              <a:tblGrid>
                <a:gridCol w="1259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5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5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0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71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6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  800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2.800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439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9840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9.000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11560" y="50141"/>
            <a:ext cx="7572428" cy="235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Consolidamento secondo la Pure </a:t>
            </a:r>
            <a:r>
              <a:rPr kumimoji="0" 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kumimoji="0" 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Theory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800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800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attribuzione del maggior costo della partecipazione al momento dell’acquisto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324757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2045017" y="786884"/>
          <a:ext cx="5053965" cy="194386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4.140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Sociale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2.800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e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Ris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di terzi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1.440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800" kern="1200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Utile di gruppo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800" kern="1200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1.280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2.300  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 di terzi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10.680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10.680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-302314"/>
            <a:ext cx="2031325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475656" y="260648"/>
            <a:ext cx="67687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consolidato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97</a:t>
            </a:fld>
            <a:endParaRPr lang="it-IT"/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2AF8D5A1-8B9C-435C-9CD6-1ECB07B4313F}"/>
              </a:ext>
            </a:extLst>
          </p:cNvPr>
          <p:cNvGraphicFramePr>
            <a:graphicFrameLocks noGrp="1"/>
          </p:cNvGraphicFramePr>
          <p:nvPr/>
        </p:nvGraphicFramePr>
        <p:xfrm>
          <a:off x="2082463" y="3789394"/>
          <a:ext cx="5053965" cy="194386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avv.to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160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Ricavi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imp.ti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460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Altri costi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2.700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1.680  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Rettangolo 8">
            <a:extLst>
              <a:ext uri="{FF2B5EF4-FFF2-40B4-BE49-F238E27FC236}">
                <a16:creationId xmlns:a16="http://schemas.microsoft.com/office/drawing/2014/main" id="{82835CC7-4B80-4F66-A1E3-103A5F50C7B9}"/>
              </a:ext>
            </a:extLst>
          </p:cNvPr>
          <p:cNvSpPr/>
          <p:nvPr/>
        </p:nvSpPr>
        <p:spPr>
          <a:xfrm>
            <a:off x="1763689" y="3263158"/>
            <a:ext cx="60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Conto economico cons.to al 31/12/200X</a:t>
            </a:r>
            <a:endParaRPr lang="it-IT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299190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899593" y="2423160"/>
          <a:ext cx="7803524" cy="2508250"/>
        </p:xfrm>
        <a:graphic>
          <a:graphicData uri="http://schemas.openxmlformats.org/drawingml/2006/table">
            <a:tbl>
              <a:tblPr/>
              <a:tblGrid>
                <a:gridCol w="1259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5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5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0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71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6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439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9840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39552" y="476672"/>
            <a:ext cx="7572428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it-IT" sz="1800" b="1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Consolidamento secondo la Pure </a:t>
            </a:r>
            <a:r>
              <a:rPr lang="it-IT" sz="1800" b="1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Entity</a:t>
            </a:r>
            <a:r>
              <a:rPr lang="it-IT" sz="1800" b="1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Theory</a:t>
            </a:r>
          </a:p>
          <a:p>
            <a:pPr lvl="0"/>
            <a:endParaRPr lang="it-IT" sz="1800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endParaRPr lang="it-IT" sz="1800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lvl="0" algn="just"/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attribuzione del maggior costo della partecipazione al momento dell’acquisto</a:t>
            </a:r>
            <a:r>
              <a:rPr lang="it-IT" sz="18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it-IT" sz="900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383423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2045017" y="786884"/>
          <a:ext cx="5053965" cy="194386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4.500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sociale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e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Ris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di terzi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1.800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 di gruppo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1.280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2.300  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 di terzi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none" dirty="0">
                          <a:latin typeface="Times New Roman"/>
                          <a:ea typeface="Times New Roman"/>
                          <a:cs typeface="Times New Roman"/>
                        </a:rPr>
                        <a:t>320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-302314"/>
            <a:ext cx="2031325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726243" y="260648"/>
            <a:ext cx="60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99</a:t>
            </a:fld>
            <a:endParaRPr lang="it-IT"/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2AF8D5A1-8B9C-435C-9CD6-1ECB07B4313F}"/>
              </a:ext>
            </a:extLst>
          </p:cNvPr>
          <p:cNvGraphicFramePr>
            <a:graphicFrameLocks noGrp="1"/>
          </p:cNvGraphicFramePr>
          <p:nvPr/>
        </p:nvGraphicFramePr>
        <p:xfrm>
          <a:off x="2082463" y="3789394"/>
          <a:ext cx="5053965" cy="194386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avv.to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Ricavi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imp.ti</a:t>
                      </a: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Altri costi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2.700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  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Rettangolo 8">
            <a:extLst>
              <a:ext uri="{FF2B5EF4-FFF2-40B4-BE49-F238E27FC236}">
                <a16:creationId xmlns:a16="http://schemas.microsoft.com/office/drawing/2014/main" id="{82835CC7-4B80-4F66-A1E3-103A5F50C7B9}"/>
              </a:ext>
            </a:extLst>
          </p:cNvPr>
          <p:cNvSpPr/>
          <p:nvPr/>
        </p:nvSpPr>
        <p:spPr>
          <a:xfrm>
            <a:off x="1763689" y="3263158"/>
            <a:ext cx="60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Conto economico cons.to al 31/12/200X</a:t>
            </a:r>
            <a:endParaRPr lang="it-IT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02733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899593" y="2423160"/>
          <a:ext cx="7803524" cy="2508250"/>
        </p:xfrm>
        <a:graphic>
          <a:graphicData uri="http://schemas.openxmlformats.org/drawingml/2006/table">
            <a:tbl>
              <a:tblPr/>
              <a:tblGrid>
                <a:gridCol w="1259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5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5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0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71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6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cont.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latin typeface="Times New Roman"/>
                          <a:ea typeface="Times New Roman"/>
                          <a:cs typeface="Times New Roman"/>
                        </a:rPr>
                        <a:t>val. corr.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magg. val.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attr.ne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val. compl.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(2 - 1)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(1 + 4)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439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9840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9.600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99593" y="332656"/>
            <a:ext cx="7572428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it-IT" sz="1800" b="1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Consolidamento secondo la </a:t>
            </a:r>
            <a:r>
              <a:rPr lang="it-IT" sz="1800" b="1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Modified</a:t>
            </a:r>
            <a:r>
              <a:rPr lang="it-IT" sz="1800" b="1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800" b="1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Parent</a:t>
            </a:r>
            <a:r>
              <a:rPr lang="it-IT" sz="1800" b="1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Company Theory</a:t>
            </a:r>
          </a:p>
          <a:p>
            <a:pPr lvl="0"/>
            <a:endParaRPr lang="it-IT" sz="1800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endParaRPr lang="it-IT" sz="1800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lvl="0" algn="just"/>
            <a:r>
              <a:rPr lang="it-IT" sz="18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Tabella di attribuzione del maggior costo della partecipazione al momento dell’acquisto</a:t>
            </a:r>
            <a:r>
              <a:rPr lang="it-IT" sz="18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it-IT" sz="900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127357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763689" y="786884"/>
          <a:ext cx="5904654" cy="1943862"/>
        </p:xfrm>
        <a:graphic>
          <a:graphicData uri="http://schemas.openxmlformats.org/drawingml/2006/table">
            <a:tbl>
              <a:tblPr/>
              <a:tblGrid>
                <a:gridCol w="1748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03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10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4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Impianti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4.500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sociale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8.000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Terreni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3.000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Cap. e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Ris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di terzi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Avviamento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1.440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 di gruppo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1.280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2.300  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 di terzi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none" dirty="0">
                          <a:latin typeface="Times New Roman"/>
                          <a:ea typeface="Times New Roman"/>
                          <a:cs typeface="Times New Roman"/>
                        </a:rPr>
                        <a:t>360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11.240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11.240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-302314"/>
            <a:ext cx="2031325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726243" y="260648"/>
            <a:ext cx="60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lang="it-IT" dirty="0" err="1"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 al 31/12/200X</a:t>
            </a:r>
            <a:endParaRPr lang="it-IT" dirty="0">
              <a:latin typeface="Book Antiqua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101</a:t>
            </a:fld>
            <a:endParaRPr lang="it-IT"/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2AF8D5A1-8B9C-435C-9CD6-1ECB07B4313F}"/>
              </a:ext>
            </a:extLst>
          </p:cNvPr>
          <p:cNvGraphicFramePr>
            <a:graphicFrameLocks noGrp="1"/>
          </p:cNvGraphicFramePr>
          <p:nvPr/>
        </p:nvGraphicFramePr>
        <p:xfrm>
          <a:off x="1763690" y="3789394"/>
          <a:ext cx="5904654" cy="1943862"/>
        </p:xfrm>
        <a:graphic>
          <a:graphicData uri="http://schemas.openxmlformats.org/drawingml/2006/table">
            <a:tbl>
              <a:tblPr/>
              <a:tblGrid>
                <a:gridCol w="1748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03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1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46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avv.to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160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Ricavi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Amm.to impianti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Altri costi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2.700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Utile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1.640  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5.000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latin typeface="Times New Roman"/>
                          <a:ea typeface="Times New Roman"/>
                          <a:cs typeface="Times New Roman"/>
                        </a:rPr>
                        <a:t>_____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Rettangolo 8">
            <a:extLst>
              <a:ext uri="{FF2B5EF4-FFF2-40B4-BE49-F238E27FC236}">
                <a16:creationId xmlns:a16="http://schemas.microsoft.com/office/drawing/2014/main" id="{82835CC7-4B80-4F66-A1E3-103A5F50C7B9}"/>
              </a:ext>
            </a:extLst>
          </p:cNvPr>
          <p:cNvSpPr/>
          <p:nvPr/>
        </p:nvSpPr>
        <p:spPr>
          <a:xfrm>
            <a:off x="1763689" y="3263158"/>
            <a:ext cx="60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Conto economico cons.to al 31/12/200X</a:t>
            </a:r>
            <a:endParaRPr lang="it-IT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01389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La tecnica di redazione del bilancio consolidato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102</a:t>
            </a:fld>
            <a:endParaRPr lang="it-IT"/>
          </a:p>
        </p:txBody>
      </p:sp>
      <p:sp>
        <p:nvSpPr>
          <p:cNvPr id="6" name="Rectangle 5"/>
          <p:cNvSpPr/>
          <p:nvPr/>
        </p:nvSpPr>
        <p:spPr>
          <a:xfrm>
            <a:off x="759242" y="4867275"/>
            <a:ext cx="59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cap="small" dirty="0">
                <a:latin typeface="Times New Roman"/>
                <a:ea typeface="Times New Roman"/>
                <a:cs typeface="Times New Roman"/>
              </a:rPr>
              <a:t>Eliminazione delle partecipazioni indirette</a:t>
            </a:r>
            <a:endParaRPr lang="it-IT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172784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-1179512"/>
            <a:ext cx="5832648" cy="824822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78DA8BCF-DC62-480B-81A7-E248E8CBE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103</a:t>
            </a:fld>
            <a:endParaRPr lang="it-IT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-1035496"/>
            <a:ext cx="5832648" cy="824822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FB02A220-9F59-4F29-A079-4266F10DA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104</a:t>
            </a:fld>
            <a:endParaRPr lang="it-IT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B683DA1C-113B-4FC9-9C91-50A3FA641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105</a:t>
            </a:fld>
            <a:endParaRPr lang="it-IT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D856384F-BE32-4C47-8AE8-6CA11F399A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880304"/>
              </p:ext>
            </p:extLst>
          </p:nvPr>
        </p:nvGraphicFramePr>
        <p:xfrm>
          <a:off x="180594" y="548680"/>
          <a:ext cx="5186678" cy="1645920"/>
        </p:xfrm>
        <a:graphic>
          <a:graphicData uri="http://schemas.openxmlformats.org/drawingml/2006/table">
            <a:tbl>
              <a:tblPr/>
              <a:tblGrid>
                <a:gridCol w="1810660">
                  <a:extLst>
                    <a:ext uri="{9D8B030D-6E8A-4147-A177-3AD203B41FA5}">
                      <a16:colId xmlns:a16="http://schemas.microsoft.com/office/drawing/2014/main" val="1570008759"/>
                    </a:ext>
                  </a:extLst>
                </a:gridCol>
                <a:gridCol w="787876">
                  <a:extLst>
                    <a:ext uri="{9D8B030D-6E8A-4147-A177-3AD203B41FA5}">
                      <a16:colId xmlns:a16="http://schemas.microsoft.com/office/drawing/2014/main" val="71005967"/>
                    </a:ext>
                  </a:extLst>
                </a:gridCol>
                <a:gridCol w="1789872">
                  <a:extLst>
                    <a:ext uri="{9D8B030D-6E8A-4147-A177-3AD203B41FA5}">
                      <a16:colId xmlns:a16="http://schemas.microsoft.com/office/drawing/2014/main" val="3164957837"/>
                    </a:ext>
                  </a:extLst>
                </a:gridCol>
                <a:gridCol w="798270">
                  <a:extLst>
                    <a:ext uri="{9D8B030D-6E8A-4147-A177-3AD203B41FA5}">
                      <a16:colId xmlns:a16="http://schemas.microsoft.com/office/drawing/2014/main" val="26537441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Attività diverse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Cap. Soc.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2340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Partecipazioni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Riserve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9022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Utili di esercizio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6345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81701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6071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7744820"/>
                  </a:ext>
                </a:extLst>
              </a:tr>
            </a:tbl>
          </a:graphicData>
        </a:graphic>
      </p:graphicFrame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6A92207B-E0C2-428B-8056-1B99F5DB66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859953"/>
              </p:ext>
            </p:extLst>
          </p:nvPr>
        </p:nvGraphicFramePr>
        <p:xfrm>
          <a:off x="180594" y="2749360"/>
          <a:ext cx="5186679" cy="1645920"/>
        </p:xfrm>
        <a:graphic>
          <a:graphicData uri="http://schemas.openxmlformats.org/drawingml/2006/table">
            <a:tbl>
              <a:tblPr/>
              <a:tblGrid>
                <a:gridCol w="1762025">
                  <a:extLst>
                    <a:ext uri="{9D8B030D-6E8A-4147-A177-3AD203B41FA5}">
                      <a16:colId xmlns:a16="http://schemas.microsoft.com/office/drawing/2014/main" val="3639483744"/>
                    </a:ext>
                  </a:extLst>
                </a:gridCol>
                <a:gridCol w="962982">
                  <a:extLst>
                    <a:ext uri="{9D8B030D-6E8A-4147-A177-3AD203B41FA5}">
                      <a16:colId xmlns:a16="http://schemas.microsoft.com/office/drawing/2014/main" val="2164945047"/>
                    </a:ext>
                  </a:extLst>
                </a:gridCol>
                <a:gridCol w="1718136">
                  <a:extLst>
                    <a:ext uri="{9D8B030D-6E8A-4147-A177-3AD203B41FA5}">
                      <a16:colId xmlns:a16="http://schemas.microsoft.com/office/drawing/2014/main" val="3493749674"/>
                    </a:ext>
                  </a:extLst>
                </a:gridCol>
                <a:gridCol w="743536">
                  <a:extLst>
                    <a:ext uri="{9D8B030D-6E8A-4147-A177-3AD203B41FA5}">
                      <a16:colId xmlns:a16="http://schemas.microsoft.com/office/drawing/2014/main" val="14870510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Attività diverse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Cap. Soc.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17279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Partecipazioni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Riserve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0406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Utili di esercizio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23907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101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09988"/>
                  </a:ext>
                </a:extLst>
              </a:tr>
              <a:tr h="1851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148169"/>
                  </a:ext>
                </a:extLst>
              </a:tr>
            </a:tbl>
          </a:graphicData>
        </a:graphic>
      </p:graphicFrame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2D976474-3D8C-4DE0-83AD-CFD0246766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087430"/>
              </p:ext>
            </p:extLst>
          </p:nvPr>
        </p:nvGraphicFramePr>
        <p:xfrm>
          <a:off x="180594" y="5028130"/>
          <a:ext cx="5186680" cy="1645920"/>
        </p:xfrm>
        <a:graphic>
          <a:graphicData uri="http://schemas.openxmlformats.org/drawingml/2006/table">
            <a:tbl>
              <a:tblPr/>
              <a:tblGrid>
                <a:gridCol w="1767840">
                  <a:extLst>
                    <a:ext uri="{9D8B030D-6E8A-4147-A177-3AD203B41FA5}">
                      <a16:colId xmlns:a16="http://schemas.microsoft.com/office/drawing/2014/main" val="546145008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389970286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80901631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9030852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Attività diverse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Cap. Soc.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473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Riserve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81226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Utili di esercizio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1353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6643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280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54053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it-IT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</a:t>
                      </a:r>
                      <a:endParaRPr lang="it-IT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9177360"/>
                  </a:ext>
                </a:extLst>
              </a:tr>
            </a:tbl>
          </a:graphicData>
        </a:graphic>
      </p:graphicFrame>
      <p:sp>
        <p:nvSpPr>
          <p:cNvPr id="10" name="Rectangle 2">
            <a:extLst>
              <a:ext uri="{FF2B5EF4-FFF2-40B4-BE49-F238E27FC236}">
                <a16:creationId xmlns:a16="http://schemas.microsoft.com/office/drawing/2014/main" id="{3681F543-5C9F-43C9-9F5E-33D8209CF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2" y="27087"/>
            <a:ext cx="277518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Stato patrimoniale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A</a:t>
            </a:r>
            <a:endParaRPr kumimoji="0" lang="it-IT" alt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88535C30-E8C2-4C16-AAD2-D65CCA9A5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2" y="2299814"/>
            <a:ext cx="277518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Stato patrimoniale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B</a:t>
            </a:r>
            <a:endParaRPr kumimoji="0" lang="it-IT" alt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BEFC95EF-4FA8-40D7-A132-5060C5DC0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2" y="4521574"/>
            <a:ext cx="277518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Stato patrimoniale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C</a:t>
            </a:r>
            <a:endParaRPr kumimoji="0" lang="it-IT" alt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30820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-747464"/>
            <a:ext cx="5472608" cy="7739075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4DC51C1E-8C1A-4450-8053-C38A74332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106</a:t>
            </a:fld>
            <a:endParaRPr lang="it-IT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-963488"/>
            <a:ext cx="5616624" cy="7942735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DF348BBD-6701-48BA-BB2C-220636D21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107</a:t>
            </a:fld>
            <a:endParaRPr lang="it-IT"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-1197255"/>
            <a:ext cx="5688632" cy="804456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5E2A2DD1-CE56-4383-B10B-FBDC747C9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108</a:t>
            </a:fld>
            <a:endParaRPr lang="it-IT"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402" y="-1106092"/>
            <a:ext cx="5616624" cy="7942735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9E7485DA-9B3D-4646-A1A4-679908BFE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109</a:t>
            </a:fld>
            <a:endParaRPr lang="it-IT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660" y="-1611560"/>
            <a:ext cx="6120680" cy="865554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84EEB178-4512-4233-B081-6A15CA334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110</a:t>
            </a:fld>
            <a:endParaRPr lang="it-IT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684" y="-963488"/>
            <a:ext cx="5688632" cy="804456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9108945B-4108-48C0-9B29-35DF71663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111</a:t>
            </a:fld>
            <a:endParaRPr lang="it-IT"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-1151540"/>
            <a:ext cx="5688632" cy="804456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E7D28F85-3834-4EB6-B16C-1C18AD104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112</a:t>
            </a:fld>
            <a:endParaRPr lang="it-IT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-1467544"/>
            <a:ext cx="6048672" cy="855371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39E7EFD9-3F38-48D1-A76D-2B023B40F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113</a:t>
            </a:fld>
            <a:endParaRPr lang="it-IT"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-1539552"/>
            <a:ext cx="6120680" cy="865554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CD443438-7508-4949-96B4-F8E0A6C48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114</a:t>
            </a:fld>
            <a:endParaRPr lang="it-IT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-1107504"/>
            <a:ext cx="5760640" cy="814639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BCF7576E-DC49-4C99-A9CC-38634A7E4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115</a:t>
            </a:fld>
            <a:endParaRPr lang="it-IT"/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-891480"/>
            <a:ext cx="5760640" cy="814639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22EE3D64-E539-4A73-A43C-AA3DD045D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116</a:t>
            </a:fld>
            <a:endParaRPr lang="it-IT"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-1179512"/>
            <a:ext cx="5832648" cy="824822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53DFFAB1-0A97-4F7F-914F-CE58939D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117</a:t>
            </a:fld>
            <a:endParaRPr lang="it-IT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-236878"/>
            <a:ext cx="5184576" cy="7331755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E0E69093-A3C0-4C16-BEF6-0D540ACC5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118</a:t>
            </a:fld>
            <a:endParaRPr lang="it-IT"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-1179512"/>
            <a:ext cx="5832648" cy="824822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2EBF37B8-F513-4049-A5D1-50C96FCF9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119</a:t>
            </a:fld>
            <a:endParaRPr lang="it-IT"/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716" y="-1107504"/>
            <a:ext cx="5760640" cy="814639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CDE68CA9-0798-458B-BD78-529EFB2C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120</a:t>
            </a:fld>
            <a:endParaRPr lang="it-IT"/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0482" y="0"/>
          <a:ext cx="7003518" cy="6877050"/>
          <a:chOff x="2140482" y="0"/>
          <a:chExt cx="7003518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-1323528"/>
            <a:ext cx="5976664" cy="8451884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3C76C62E-9931-433D-8290-104C9CC7B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121</a:t>
            </a:fld>
            <a:endParaRPr lang="it-IT"/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La tecnica di redazione del bilancio consolidato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122</a:t>
            </a:fld>
            <a:endParaRPr lang="it-IT"/>
          </a:p>
        </p:txBody>
      </p:sp>
      <p:sp>
        <p:nvSpPr>
          <p:cNvPr id="6" name="Rectangle 5"/>
          <p:cNvSpPr/>
          <p:nvPr/>
        </p:nvSpPr>
        <p:spPr>
          <a:xfrm>
            <a:off x="759242" y="4867275"/>
            <a:ext cx="59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cap="small" dirty="0">
                <a:latin typeface="Times New Roman"/>
                <a:ea typeface="Times New Roman"/>
                <a:cs typeface="Times New Roman"/>
              </a:rPr>
              <a:t>Eliminazione dei crediti e dei debiti interni</a:t>
            </a:r>
            <a:endParaRPr lang="it-IT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1956924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>
            <a:spLocks noChangeArrowheads="1"/>
          </p:cNvSpPr>
          <p:nvPr/>
        </p:nvSpPr>
        <p:spPr bwMode="auto">
          <a:xfrm>
            <a:off x="-215900" y="2903170"/>
            <a:ext cx="24114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it-IT" sz="1600" b="1">
                <a:latin typeface="Book Antiqua"/>
                <a:cs typeface="Book Antiqua"/>
              </a:rPr>
              <a:t>Eliminazione dei crediti e debiti intersocietari</a:t>
            </a:r>
            <a:endParaRPr lang="it-IT" sz="1600">
              <a:solidFill>
                <a:srgbClr val="FF0000"/>
              </a:solidFill>
              <a:latin typeface="Book Antiqua"/>
              <a:cs typeface="Book Antiqua"/>
            </a:endParaRPr>
          </a:p>
        </p:txBody>
      </p:sp>
      <p:sp>
        <p:nvSpPr>
          <p:cNvPr id="6" name="Left Brace 5"/>
          <p:cNvSpPr/>
          <p:nvPr/>
        </p:nvSpPr>
        <p:spPr>
          <a:xfrm>
            <a:off x="1763713" y="-26988"/>
            <a:ext cx="792162" cy="6858001"/>
          </a:xfrm>
          <a:prstGeom prst="leftBrace">
            <a:avLst>
              <a:gd name="adj1" fmla="val 93082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2643" name="Rectangle 1"/>
          <p:cNvSpPr>
            <a:spLocks noChangeArrowheads="1"/>
          </p:cNvSpPr>
          <p:nvPr/>
        </p:nvSpPr>
        <p:spPr bwMode="auto">
          <a:xfrm>
            <a:off x="2268538" y="34637"/>
            <a:ext cx="6048375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80975" indent="-180975">
              <a:buFont typeface="Arial" charset="0"/>
              <a:buChar char="•"/>
            </a:pPr>
            <a:r>
              <a:rPr lang="it-IT" sz="1600" dirty="0">
                <a:latin typeface="Book Antiqua"/>
                <a:cs typeface="Book Antiqua"/>
              </a:rPr>
              <a:t>Non presenta problemi quando i crediti e i debiti figurano per lo stesso importo. Esempio:</a:t>
            </a:r>
            <a:endParaRPr lang="it-IT" sz="1600" dirty="0">
              <a:solidFill>
                <a:srgbClr val="FF0000"/>
              </a:solidFill>
              <a:latin typeface="Book Antiqua"/>
              <a:cs typeface="Book Antiqua"/>
            </a:endParaRPr>
          </a:p>
        </p:txBody>
      </p:sp>
      <p:sp>
        <p:nvSpPr>
          <p:cNvPr id="15" name="Down Arrow 14"/>
          <p:cNvSpPr/>
          <p:nvPr/>
        </p:nvSpPr>
        <p:spPr>
          <a:xfrm rot="16200000">
            <a:off x="6191448" y="3681760"/>
            <a:ext cx="504825" cy="287337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latin typeface="Book Antiqua"/>
              <a:cs typeface="Book Antiqua"/>
            </a:endParaRPr>
          </a:p>
        </p:txBody>
      </p:sp>
      <p:sp>
        <p:nvSpPr>
          <p:cNvPr id="9" name="Left Brace 8"/>
          <p:cNvSpPr/>
          <p:nvPr/>
        </p:nvSpPr>
        <p:spPr>
          <a:xfrm>
            <a:off x="3635375" y="1484313"/>
            <a:ext cx="574675" cy="5373687"/>
          </a:xfrm>
          <a:prstGeom prst="leftBrace">
            <a:avLst>
              <a:gd name="adj1" fmla="val 93082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Book Antiqua"/>
              <a:cs typeface="Book Antiqua"/>
            </a:endParaRPr>
          </a:p>
        </p:txBody>
      </p:sp>
      <p:sp>
        <p:nvSpPr>
          <p:cNvPr id="97288" name="Rectangle 1"/>
          <p:cNvSpPr>
            <a:spLocks noChangeArrowheads="1"/>
          </p:cNvSpPr>
          <p:nvPr/>
        </p:nvSpPr>
        <p:spPr bwMode="auto">
          <a:xfrm>
            <a:off x="3995738" y="2060848"/>
            <a:ext cx="2592387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80975" indent="-180975">
              <a:buFont typeface="Arial" charset="0"/>
              <a:buChar char="•"/>
              <a:defRPr/>
            </a:pPr>
            <a:r>
              <a:rPr lang="it-IT" sz="1600" dirty="0">
                <a:latin typeface="Book Antiqua"/>
                <a:cs typeface="Book Antiqua"/>
              </a:rPr>
              <a:t>“partite viaggianti”</a:t>
            </a:r>
          </a:p>
          <a:p>
            <a:pPr>
              <a:defRPr/>
            </a:pPr>
            <a:endParaRPr lang="it-IT" sz="1600" dirty="0">
              <a:latin typeface="Book Antiqua"/>
              <a:cs typeface="Book Antiqua"/>
            </a:endParaRPr>
          </a:p>
          <a:p>
            <a:pPr marL="180975" indent="-180975">
              <a:buFont typeface="Arial" charset="0"/>
              <a:buChar char="•"/>
              <a:defRPr/>
            </a:pPr>
            <a:endParaRPr lang="it-IT" sz="1600" dirty="0">
              <a:latin typeface="Book Antiqua"/>
              <a:cs typeface="Book Antiqua"/>
            </a:endParaRPr>
          </a:p>
          <a:p>
            <a:pPr marL="180975" indent="-180975">
              <a:buFont typeface="Arial" charset="0"/>
              <a:buChar char="•"/>
              <a:defRPr/>
            </a:pPr>
            <a:endParaRPr lang="it-IT" sz="1600" dirty="0">
              <a:latin typeface="Book Antiqua"/>
              <a:cs typeface="Book Antiqua"/>
            </a:endParaRPr>
          </a:p>
          <a:p>
            <a:pPr marL="180975" indent="-180975">
              <a:buFont typeface="Arial" charset="0"/>
              <a:buChar char="•"/>
              <a:defRPr/>
            </a:pPr>
            <a:endParaRPr lang="it-IT" sz="1600" dirty="0">
              <a:latin typeface="Book Antiqua"/>
              <a:cs typeface="Book Antiqua"/>
            </a:endParaRPr>
          </a:p>
          <a:p>
            <a:pPr marL="180975" indent="-180975">
              <a:buFont typeface="Arial" charset="0"/>
              <a:buChar char="•"/>
              <a:defRPr/>
            </a:pPr>
            <a:endParaRPr lang="it-IT" sz="1600" dirty="0">
              <a:latin typeface="Book Antiqua"/>
              <a:cs typeface="Book Antiqua"/>
            </a:endParaRPr>
          </a:p>
          <a:p>
            <a:pPr marL="180975" indent="-180975">
              <a:buFont typeface="Arial" charset="0"/>
              <a:buChar char="•"/>
              <a:defRPr/>
            </a:pPr>
            <a:r>
              <a:rPr lang="en-US" sz="1600" dirty="0">
                <a:latin typeface="Book Antiqua"/>
                <a:cs typeface="Book Antiqua"/>
              </a:rPr>
              <a:t>d</a:t>
            </a:r>
            <a:r>
              <a:rPr lang="it-IT" sz="1600" dirty="0" err="1">
                <a:latin typeface="Book Antiqua"/>
                <a:cs typeface="Book Antiqua"/>
              </a:rPr>
              <a:t>ifferente</a:t>
            </a:r>
            <a:r>
              <a:rPr lang="it-IT" sz="1600" dirty="0">
                <a:latin typeface="Book Antiqua"/>
                <a:cs typeface="Book Antiqua"/>
              </a:rPr>
              <a:t> data di chiusura del bilancio</a:t>
            </a:r>
          </a:p>
          <a:p>
            <a:pPr>
              <a:defRPr/>
            </a:pPr>
            <a:endParaRPr lang="en-US" sz="1600" dirty="0">
              <a:latin typeface="Book Antiqua"/>
              <a:cs typeface="Book Antiqua"/>
            </a:endParaRPr>
          </a:p>
          <a:p>
            <a:pPr>
              <a:defRPr/>
            </a:pPr>
            <a:endParaRPr lang="en-US" sz="1600" dirty="0">
              <a:latin typeface="Book Antiqua"/>
              <a:cs typeface="Book Antiqua"/>
            </a:endParaRPr>
          </a:p>
          <a:p>
            <a:pPr>
              <a:defRPr/>
            </a:pPr>
            <a:endParaRPr lang="en-US" sz="1600" dirty="0">
              <a:latin typeface="Book Antiqua"/>
              <a:cs typeface="Book Antiqua"/>
            </a:endParaRPr>
          </a:p>
          <a:p>
            <a:pPr>
              <a:defRPr/>
            </a:pPr>
            <a:endParaRPr lang="en-US" sz="1600" dirty="0">
              <a:latin typeface="Book Antiqua"/>
              <a:cs typeface="Book Antiqua"/>
            </a:endParaRPr>
          </a:p>
          <a:p>
            <a:pPr>
              <a:defRPr/>
            </a:pPr>
            <a:endParaRPr lang="en-US" sz="1600" dirty="0">
              <a:latin typeface="Book Antiqua"/>
              <a:cs typeface="Book Antiqua"/>
            </a:endParaRPr>
          </a:p>
          <a:p>
            <a:pPr marL="180975" indent="-180975">
              <a:buFont typeface="Arial" charset="0"/>
              <a:buChar char="•"/>
              <a:defRPr/>
            </a:pPr>
            <a:r>
              <a:rPr lang="en-US" sz="1600" dirty="0">
                <a:latin typeface="Book Antiqua"/>
                <a:cs typeface="Book Antiqua"/>
              </a:rPr>
              <a:t>s</a:t>
            </a:r>
            <a:r>
              <a:rPr lang="it-IT" sz="1600" dirty="0">
                <a:latin typeface="Book Antiqua"/>
                <a:cs typeface="Book Antiqua"/>
              </a:rPr>
              <a:t>conto di cambiali </a:t>
            </a:r>
            <a:r>
              <a:rPr lang="it-IT" sz="1600" dirty="0" err="1">
                <a:latin typeface="Book Antiqua"/>
                <a:cs typeface="Book Antiqua"/>
              </a:rPr>
              <a:t>intersocietarie</a:t>
            </a:r>
            <a:endParaRPr lang="it-IT" sz="1600" dirty="0">
              <a:latin typeface="Book Antiqua"/>
              <a:cs typeface="Book Antiqua"/>
            </a:endParaRPr>
          </a:p>
        </p:txBody>
      </p:sp>
      <p:sp>
        <p:nvSpPr>
          <p:cNvPr id="112649" name="Rectangle 1"/>
          <p:cNvSpPr>
            <a:spLocks noChangeArrowheads="1"/>
          </p:cNvSpPr>
          <p:nvPr/>
        </p:nvSpPr>
        <p:spPr bwMode="auto">
          <a:xfrm>
            <a:off x="6588125" y="3011468"/>
            <a:ext cx="25558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1600" dirty="0">
                <a:latin typeface="Book Antiqua"/>
                <a:cs typeface="Book Antiqua"/>
              </a:rPr>
              <a:t>Integrazione (storno) dei ratei attivi e passivi e delle componenti economiche che misurano al fine di operare la loro eliminazione.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553771" y="5818461"/>
            <a:ext cx="1482725" cy="850900"/>
          </a:xfrm>
        </p:spPr>
        <p:txBody>
          <a:bodyPr/>
          <a:lstStyle/>
          <a:p>
            <a:pPr>
              <a:defRPr/>
            </a:pPr>
            <a:fld id="{550CF31B-6726-4749-B5D2-BF1EFA3E1488}" type="slidenum">
              <a:rPr lang="it-IT" sz="1600" smtClean="0">
                <a:latin typeface="Book Antiqua"/>
                <a:cs typeface="Book Antiqua"/>
              </a:rPr>
              <a:pPr>
                <a:defRPr/>
              </a:pPr>
              <a:t>123</a:t>
            </a:fld>
            <a:endParaRPr lang="it-IT" sz="1600" dirty="0">
              <a:latin typeface="Book Antiqua"/>
              <a:cs typeface="Book Antiqua"/>
            </a:endParaRPr>
          </a:p>
        </p:txBody>
      </p:sp>
      <p:graphicFrame>
        <p:nvGraphicFramePr>
          <p:cNvPr id="12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996118"/>
              </p:ext>
            </p:extLst>
          </p:nvPr>
        </p:nvGraphicFramePr>
        <p:xfrm>
          <a:off x="2484438" y="404813"/>
          <a:ext cx="6227763" cy="822960"/>
        </p:xfrm>
        <a:graphic>
          <a:graphicData uri="http://schemas.openxmlformats.org/drawingml/2006/table">
            <a:tbl>
              <a:tblPr/>
              <a:tblGrid>
                <a:gridCol w="2359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5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38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48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48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410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>
                          <a:tab pos="273050" algn="l"/>
                        </a:tabLst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/>
                        <a:ea typeface="ＭＳ Ｐゴシック" charset="0"/>
                        <a:cs typeface="Arial Narrow"/>
                      </a:endParaRPr>
                    </a:p>
                  </a:txBody>
                  <a:tcPr marL="68575" marR="6857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217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>
                          <a:tab pos="273050" algn="l"/>
                        </a:tabLst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/>
                          <a:ea typeface="ＭＳ Ｐゴシック" charset="0"/>
                          <a:cs typeface="Arial Narrow"/>
                        </a:rPr>
                        <a:t>Debiti verso società A</a:t>
                      </a:r>
                    </a:p>
                  </a:txBody>
                  <a:tcPr marL="68575" marR="68575" marT="0" marB="0" anchor="ctr" anchorCtr="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/>
                          <a:ea typeface="ＭＳ Ｐゴシック" charset="0"/>
                          <a:cs typeface="Arial Narrow"/>
                        </a:rPr>
                        <a:t>a</a:t>
                      </a:r>
                    </a:p>
                  </a:txBody>
                  <a:tcPr marL="91434" marR="91434" marT="45546" marB="4554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/>
                          <a:ea typeface="ＭＳ Ｐゴシック" charset="0"/>
                          <a:cs typeface="Arial Narrow"/>
                        </a:rPr>
                        <a:t>Crediti verso società B</a:t>
                      </a:r>
                    </a:p>
                  </a:txBody>
                  <a:tcPr marL="68575" marR="6857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/>
                        <a:ea typeface="ＭＳ Ｐゴシック" charset="0"/>
                        <a:cs typeface="Arial Narrow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/>
                          <a:ea typeface="ＭＳ Ｐゴシック" charset="0"/>
                          <a:cs typeface="Arial Narrow"/>
                        </a:rPr>
                        <a:t>  </a:t>
                      </a:r>
                    </a:p>
                  </a:txBody>
                  <a:tcPr marL="68575" marR="6857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/>
                        <a:ea typeface="ＭＳ Ｐゴシック" charset="0"/>
                        <a:cs typeface="Arial Narrow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/>
                          <a:ea typeface="ＭＳ Ｐゴシック" charset="0"/>
                          <a:cs typeface="Arial Narrow"/>
                        </a:rPr>
                        <a:t>100</a:t>
                      </a:r>
                    </a:p>
                  </a:txBody>
                  <a:tcPr marL="68575" marR="68575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68538" y="3800187"/>
            <a:ext cx="1657350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80975" indent="-180975">
              <a:buFont typeface="Arial"/>
              <a:buChar char="•"/>
              <a:defRPr/>
            </a:pPr>
            <a:r>
              <a:rPr lang="it-IT" sz="1600" dirty="0">
                <a:latin typeface="Book Antiqua"/>
                <a:cs typeface="Book Antiqua"/>
              </a:rPr>
              <a:t>Casi particolari</a:t>
            </a:r>
            <a:endParaRPr lang="it-IT" sz="1600" dirty="0">
              <a:solidFill>
                <a:srgbClr val="FF0000"/>
              </a:solidFill>
              <a:latin typeface="Book Antiqua"/>
              <a:cs typeface="Book Antiqua"/>
            </a:endParaRPr>
          </a:p>
        </p:txBody>
      </p:sp>
      <p:sp>
        <p:nvSpPr>
          <p:cNvPr id="112663" name="Rectangle 1"/>
          <p:cNvSpPr>
            <a:spLocks noChangeArrowheads="1"/>
          </p:cNvSpPr>
          <p:nvPr/>
        </p:nvSpPr>
        <p:spPr bwMode="auto">
          <a:xfrm>
            <a:off x="6588125" y="1355284"/>
            <a:ext cx="25558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1600" dirty="0">
                <a:latin typeface="Book Antiqua"/>
                <a:cs typeface="Book Antiqua"/>
              </a:rPr>
              <a:t>Si incassano (pagano) le cosiddette “rimesse di valori” (es. assegni), ossia le partite non ancora rilevate, per allineare gli importi di crediti e debiti.</a:t>
            </a:r>
          </a:p>
        </p:txBody>
      </p:sp>
      <p:sp>
        <p:nvSpPr>
          <p:cNvPr id="17" name="Down Arrow 16"/>
          <p:cNvSpPr/>
          <p:nvPr/>
        </p:nvSpPr>
        <p:spPr>
          <a:xfrm rot="16039740">
            <a:off x="6131047" y="2104005"/>
            <a:ext cx="504825" cy="287337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latin typeface="Book Antiqua"/>
              <a:cs typeface="Book Antiqua"/>
            </a:endParaRPr>
          </a:p>
        </p:txBody>
      </p:sp>
      <p:sp>
        <p:nvSpPr>
          <p:cNvPr id="18" name="Down Arrow 17"/>
          <p:cNvSpPr/>
          <p:nvPr/>
        </p:nvSpPr>
        <p:spPr>
          <a:xfrm rot="16200000">
            <a:off x="6119440" y="5481961"/>
            <a:ext cx="504825" cy="287337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latin typeface="Book Antiqua"/>
              <a:cs typeface="Book Antiqua"/>
            </a:endParaRPr>
          </a:p>
        </p:txBody>
      </p:sp>
      <p:sp>
        <p:nvSpPr>
          <p:cNvPr id="112670" name="Rectangle 1"/>
          <p:cNvSpPr>
            <a:spLocks noChangeArrowheads="1"/>
          </p:cNvSpPr>
          <p:nvPr/>
        </p:nvSpPr>
        <p:spPr bwMode="auto">
          <a:xfrm>
            <a:off x="6588125" y="4797152"/>
            <a:ext cx="25558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1600" dirty="0">
                <a:latin typeface="Book Antiqua"/>
                <a:cs typeface="Book Antiqua"/>
              </a:rPr>
              <a:t>Eliminazione dei crediti e debiti cambiari e rilevazione di un debito di gruppo verso la banca se le cambiali sono state portate allo sconto</a:t>
            </a:r>
          </a:p>
        </p:txBody>
      </p:sp>
      <p:sp>
        <p:nvSpPr>
          <p:cNvPr id="16" name="Slide Number Placeholder 1"/>
          <p:cNvSpPr txBox="1">
            <a:spLocks/>
          </p:cNvSpPr>
          <p:nvPr/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b="1" kern="1200" spc="-70" baseline="0">
                <a:solidFill>
                  <a:srgbClr val="FFFFFF"/>
                </a:solidFill>
                <a:latin typeface="+mn-lt"/>
                <a:ea typeface="ＭＳ Ｐゴシック" charset="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9pPr>
          </a:lstStyle>
          <a:p>
            <a:r>
              <a:rPr lang="it-IT" dirty="0"/>
              <a:t>125</a:t>
            </a:r>
          </a:p>
        </p:txBody>
      </p:sp>
    </p:spTree>
    <p:extLst>
      <p:ext uri="{BB962C8B-B14F-4D97-AF65-F5344CB8AC3E}">
        <p14:creationId xmlns:p14="http://schemas.microsoft.com/office/powerpoint/2010/main" val="691470094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285720" y="194479"/>
            <a:ext cx="88582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Eliminazione di crediti e debiti di partita reciproci </a:t>
            </a: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concordanti.</a:t>
            </a:r>
            <a:endParaRPr kumimoji="0" lang="it-IT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428596" y="1142984"/>
          <a:ext cx="6500858" cy="592804"/>
        </p:xfrm>
        <a:graphic>
          <a:graphicData uri="http://schemas.openxmlformats.org/drawingml/2006/table">
            <a:tbl>
              <a:tblPr/>
              <a:tblGrid>
                <a:gridCol w="1865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5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64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78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6402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Crediti div.     100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Debiti div.     150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402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(Crediti v/B  10)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(Debiti v/A   10)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225" marR="43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5235" name="Rectangle 3"/>
          <p:cNvSpPr>
            <a:spLocks noChangeArrowheads="1"/>
          </p:cNvSpPr>
          <p:nvPr/>
        </p:nvSpPr>
        <p:spPr bwMode="auto">
          <a:xfrm rot="10800000" flipV="1">
            <a:off x="428596" y="697839"/>
            <a:ext cx="6357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S.P. Soc. </a:t>
            </a: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A				S.P. Soc.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B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943499"/>
              </p:ext>
            </p:extLst>
          </p:nvPr>
        </p:nvGraphicFramePr>
        <p:xfrm>
          <a:off x="428596" y="2143116"/>
          <a:ext cx="6095999" cy="500066"/>
        </p:xfrm>
        <a:graphic>
          <a:graphicData uri="http://schemas.openxmlformats.org/drawingml/2006/table">
            <a:tbl>
              <a:tblPr/>
              <a:tblGrid>
                <a:gridCol w="2538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8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9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73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 v/A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Crediti v/B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571472" y="3357562"/>
          <a:ext cx="4690110" cy="642942"/>
        </p:xfrm>
        <a:graphic>
          <a:graphicData uri="http://schemas.openxmlformats.org/drawingml/2006/table">
            <a:tbl>
              <a:tblPr/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5752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Crediti 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 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19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3029263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Stato patrimoniale 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cons.to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93725005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510621"/>
              </p:ext>
            </p:extLst>
          </p:nvPr>
        </p:nvGraphicFramePr>
        <p:xfrm>
          <a:off x="107504" y="2747392"/>
          <a:ext cx="6624737" cy="601208"/>
        </p:xfrm>
        <a:graphic>
          <a:graphicData uri="http://schemas.openxmlformats.org/drawingml/2006/table">
            <a:tbl>
              <a:tblPr/>
              <a:tblGrid>
                <a:gridCol w="1834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3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8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8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48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0604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Crediti v/B    100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Debiti v/A     90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604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838" marR="438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-180528" y="2339588"/>
            <a:ext cx="84296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  </a:t>
            </a:r>
            <a:r>
              <a:rPr kumimoji="0" 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S.P. Soc. </a:t>
            </a: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			  S.P. Soc.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179512" y="3429000"/>
            <a:ext cx="37444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Sanatoria della discordanza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664243"/>
              </p:ext>
            </p:extLst>
          </p:nvPr>
        </p:nvGraphicFramePr>
        <p:xfrm>
          <a:off x="179512" y="3899520"/>
          <a:ext cx="6096000" cy="598625"/>
        </p:xfrm>
        <a:graphic>
          <a:graphicData uri="http://schemas.openxmlformats.org/drawingml/2006/table">
            <a:tbl>
              <a:tblPr/>
              <a:tblGrid>
                <a:gridCol w="25597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55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71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46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8625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Aggiustamenti di consolidamento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50" marR="436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50" marR="436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Crediti v/B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50" marR="436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50" marR="436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fr-FR" sz="18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650" marR="436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782418"/>
              </p:ext>
            </p:extLst>
          </p:nvPr>
        </p:nvGraphicFramePr>
        <p:xfrm>
          <a:off x="1763688" y="4962872"/>
          <a:ext cx="3300095" cy="846582"/>
        </p:xfrm>
        <a:graphic>
          <a:graphicData uri="http://schemas.openxmlformats.org/drawingml/2006/table">
            <a:tbl>
              <a:tblPr/>
              <a:tblGrid>
                <a:gridCol w="1712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Crediti v/B  90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1860776" y="4571836"/>
            <a:ext cx="31432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 S.P. Soc.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260318"/>
              </p:ext>
            </p:extLst>
          </p:nvPr>
        </p:nvGraphicFramePr>
        <p:xfrm>
          <a:off x="179512" y="6237312"/>
          <a:ext cx="6095999" cy="301130"/>
        </p:xfrm>
        <a:graphic>
          <a:graphicData uri="http://schemas.openxmlformats.org/drawingml/2006/table">
            <a:tbl>
              <a:tblPr/>
              <a:tblGrid>
                <a:gridCol w="2538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8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9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73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130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Debiti v/A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Crediti v/B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</a:p>
                  </a:txBody>
                  <a:tcPr marL="43915" marR="43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179512" y="5733256"/>
            <a:ext cx="47897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Eliminazione: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07504" y="40556"/>
            <a:ext cx="892899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Eliminazione di crediti e debiti  "interni" discordanti.</a:t>
            </a:r>
            <a:endParaRPr kumimoji="0" lang="it-IT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1a ipotesi: partite viaggianti</a:t>
            </a: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Supponiamo che: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 la società A, vanti un credito verso la società B di €. 100.000;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 il 25 dicembre 200X, la società B effettui una rimessa di €. 10.000, a parziale saldo del suo debito;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3) detta rimessa non sia stata rilevata dalla società A, entro il 31 dicembre dello stesso anno, in quanto non pervenuta alla stessa data.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1607123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214282" y="195605"/>
            <a:ext cx="867819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Eliminazione di crediti e debiti "interni" discordanti.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2a ipotesi:</a:t>
            </a: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t-IT" sz="1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Bilanci riferiti a date differenti.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Supponiamo che: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la società A, il cui bilancio è riferito al 31 dicembre 200X, in data 1 settembre 200X, abbia fatto un prestito alla società B, controllata dalla prima, di €. 100.000, sul quale decorrono interessi posticipati, al 12%, pagabili in due rate semestrali;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il bilancio della società B sia riferito al 30 novembre 200X;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3) gli stati patrimoniali delle due società, alle rispettive date di riferimento, accolgano, tra l'altro, i seguenti valori: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/>
        </p:nvGraphicFramePr>
        <p:xfrm>
          <a:off x="1071538" y="3643314"/>
          <a:ext cx="6096000" cy="591546"/>
        </p:xfrm>
        <a:graphic>
          <a:graphicData uri="http://schemas.openxmlformats.org/drawingml/2006/table">
            <a:tbl>
              <a:tblPr/>
              <a:tblGrid>
                <a:gridCol w="1808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96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53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5773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700" spc="-75" dirty="0" err="1">
                          <a:latin typeface="Times New Roman"/>
                          <a:ea typeface="Times New Roman"/>
                          <a:cs typeface="Times New Roman"/>
                        </a:rPr>
                        <a:t>Camb</a:t>
                      </a:r>
                      <a:r>
                        <a:rPr lang="en-GB" sz="1700" spc="-75" dirty="0">
                          <a:latin typeface="Times New Roman"/>
                          <a:ea typeface="Times New Roman"/>
                          <a:cs typeface="Times New Roman"/>
                        </a:rPr>
                        <a:t>. att. v/B   100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700" spc="-75">
                          <a:latin typeface="Times New Roman"/>
                          <a:ea typeface="Times New Roman"/>
                          <a:cs typeface="Times New Roman"/>
                        </a:rPr>
                        <a:t>Camb. pass. v/B  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773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spc="-75">
                          <a:latin typeface="Times New Roman"/>
                          <a:ea typeface="Times New Roman"/>
                          <a:cs typeface="Times New Roman"/>
                        </a:rPr>
                        <a:t>Ratei attivi              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spc="-75" dirty="0">
                          <a:latin typeface="Times New Roman"/>
                          <a:ea typeface="Times New Roman"/>
                          <a:cs typeface="Times New Roman"/>
                        </a:rPr>
                        <a:t>Ratei passivi             3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4" marR="431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683568" y="3015243"/>
            <a:ext cx="763284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 </a:t>
            </a:r>
            <a:r>
              <a:rPr kumimoji="0" 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S.P. Soc. 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(al 31 dic. 200X)	   S.P. Soc. B (al 30 nov. 200X)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4566027"/>
            <a:ext cx="886686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Osservazioni: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 l'importo delle cambiali attive e passive delle due società concorda;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 l'importo dei ratei attivi e passivi (come quello dei relativi interessi nel conto economico) non concorda in quanto: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l'importo dei ratei attivi è calcolato per 4 mesi (dal 1 settembre al 31-12- 200X);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l'importo dei ratei passivi è calcolato per 3 mesi (dal 1 settembre al 30-11- 200X).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8309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048280"/>
              </p:ext>
            </p:extLst>
          </p:nvPr>
        </p:nvGraphicFramePr>
        <p:xfrm>
          <a:off x="899592" y="1844824"/>
          <a:ext cx="7272808" cy="597159"/>
        </p:xfrm>
        <a:graphic>
          <a:graphicData uri="http://schemas.openxmlformats.org/drawingml/2006/table">
            <a:tbl>
              <a:tblPr/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66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46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9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715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Interessi passivi v/ 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 A (Soc.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543" marR="43543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543" marR="4354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Ratei passivi (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543" marR="4354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543" marR="43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543" marR="43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899592" y="607199"/>
            <a:ext cx="82444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Come si sana la discordanza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9632"/>
              </p:ext>
            </p:extLst>
          </p:nvPr>
        </p:nvGraphicFramePr>
        <p:xfrm>
          <a:off x="827585" y="4077072"/>
          <a:ext cx="7632846" cy="1824047"/>
        </p:xfrm>
        <a:graphic>
          <a:graphicData uri="http://schemas.openxmlformats.org/drawingml/2006/table">
            <a:tbl>
              <a:tblPr/>
              <a:tblGrid>
                <a:gridCol w="3359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73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601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Cambiali passive (</a:t>
                      </a:r>
                      <a:r>
                        <a:rPr lang="it-IT" sz="18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Cambiali attive (Soc. A)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01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Ratei passivi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Ratei attivi (Soc. A)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2023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Int. attivi v/ Soc. B (Soc. </a:t>
                      </a:r>
                      <a:r>
                        <a:rPr lang="en-GB" sz="1800">
                          <a:latin typeface="Times New Roman"/>
                          <a:ea typeface="Times New Roman"/>
                          <a:cs typeface="Times New Roman"/>
                        </a:rPr>
                        <a:t>A)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Int. passivi v/Soc. A (Soc. B)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Bef>
                          <a:spcPts val="600"/>
                        </a:spcBef>
                        <a:spcAft>
                          <a:spcPts val="1200"/>
                        </a:spcAft>
                      </a:pPr>
                      <a:r>
                        <a:rPr lang="it-IT" sz="18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490" marR="43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1043608" y="3015243"/>
            <a:ext cx="349188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Eliminazione: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8569710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893646"/>
              </p:ext>
            </p:extLst>
          </p:nvPr>
        </p:nvGraphicFramePr>
        <p:xfrm>
          <a:off x="611558" y="5013176"/>
          <a:ext cx="7992889" cy="606316"/>
        </p:xfrm>
        <a:graphic>
          <a:graphicData uri="http://schemas.openxmlformats.org/drawingml/2006/table">
            <a:tbl>
              <a:tblPr/>
              <a:tblGrid>
                <a:gridCol w="229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5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5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234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3158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 spc="-75" dirty="0" err="1">
                          <a:latin typeface="Times New Roman"/>
                          <a:ea typeface="Times New Roman"/>
                          <a:cs typeface="Times New Roman"/>
                        </a:rPr>
                        <a:t>Camb</a:t>
                      </a:r>
                      <a:r>
                        <a:rPr lang="en-GB" sz="1800" spc="-75" dirty="0">
                          <a:latin typeface="Times New Roman"/>
                          <a:ea typeface="Times New Roman"/>
                          <a:cs typeface="Times New Roman"/>
                        </a:rPr>
                        <a:t>. att. v/B    70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 spc="-75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 spc="-75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 spc="-75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GB" sz="1800" spc="-75" dirty="0" err="1">
                          <a:latin typeface="Times New Roman"/>
                          <a:ea typeface="Times New Roman"/>
                          <a:cs typeface="Times New Roman"/>
                        </a:rPr>
                        <a:t>Camb</a:t>
                      </a:r>
                      <a:r>
                        <a:rPr lang="en-GB" sz="1800" spc="-75" dirty="0">
                          <a:latin typeface="Times New Roman"/>
                          <a:ea typeface="Times New Roman"/>
                          <a:cs typeface="Times New Roman"/>
                        </a:rPr>
                        <a:t>. pass. v/A   100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158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211" marR="44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357158" y="325536"/>
            <a:ext cx="8786842" cy="4108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Eliminazione di crediti e debiti "interni" discordanti.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800" u="sng" dirty="0"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3a ipotesi</a:t>
            </a:r>
            <a:r>
              <a:rPr kumimoji="0" 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it-IT" sz="1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 Sconto di cambiali attive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Supponiamo che: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 la società A, abbia concesso un prestito di €. 100.000 alla società B, la quale ha rilasciato due pagherò di €. 70.000 e €. 30.000 cadauna;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 la società A, abbia presentato allo sconto, la cambiale attiva di €. 30.000;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3) gli stati patrimoniali delle due società (prescindendo da eventuali ratei di interessi) accolgano i seguenti valori: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	   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</a:b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403648" y="450912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S.P. Soc. </a:t>
            </a:r>
            <a:r>
              <a:rPr lang="en-GB" sz="2000" dirty="0">
                <a:latin typeface="Book Antiqua" pitchFamily="18" charset="0"/>
                <a:ea typeface="Times New Roman" pitchFamily="18" charset="0"/>
                <a:cs typeface="Arial" pitchFamily="34" charset="0"/>
              </a:rPr>
              <a:t>A				 S.P. Soc. B</a:t>
            </a:r>
            <a:endParaRPr lang="it-IT" sz="2000" dirty="0">
              <a:latin typeface="Book Antiqua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1551599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500034" y="260648"/>
            <a:ext cx="728667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Osservazioni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 la società A ha un credito di €. 70.000 verso la società B;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 la società B ha un debito di €. 100.000 di cui: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€. 70.000 verso la società A;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€. 30.000 verso la banca che ha scontato la cambiale attiva di A.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Bisogna pertanto: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1) eliminare cambiali attive e passive per €. 70.000;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2) rilevare il debito verso la banca, di €. 30.000, mediante storno dal conto cambiali passive v/</a:t>
            </a:r>
            <a:r>
              <a:rPr kumimoji="0" lang="it-IT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soc</a:t>
            </a: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. A.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45764"/>
              </p:ext>
            </p:extLst>
          </p:nvPr>
        </p:nvGraphicFramePr>
        <p:xfrm>
          <a:off x="642910" y="3357562"/>
          <a:ext cx="6096000" cy="1641523"/>
        </p:xfrm>
        <a:graphic>
          <a:graphicData uri="http://schemas.openxmlformats.org/drawingml/2006/table">
            <a:tbl>
              <a:tblPr/>
              <a:tblGrid>
                <a:gridCol w="2476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8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77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3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84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1605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Cambiali passive v/</a:t>
                      </a:r>
                      <a:r>
                        <a:rPr lang="it-IT" sz="1700" dirty="0" err="1">
                          <a:latin typeface="Times New Roman"/>
                          <a:ea typeface="Times New Roman"/>
                          <a:cs typeface="Times New Roman"/>
                        </a:rPr>
                        <a:t>Soc</a:t>
                      </a: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. A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(Soc. B)</a:t>
                      </a: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Diversi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dirty="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803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spc="-25">
                          <a:latin typeface="Times New Roman"/>
                          <a:ea typeface="Times New Roman"/>
                          <a:cs typeface="Times New Roman"/>
                        </a:rPr>
                        <a:t>Cambiali attive v/Soc. B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893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 spc="-25">
                          <a:latin typeface="Times New Roman"/>
                          <a:ea typeface="Times New Roman"/>
                          <a:cs typeface="Times New Roman"/>
                        </a:rPr>
                        <a:t>Debiti cambiari v/banche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2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700">
                          <a:latin typeface="Times New Roman"/>
                          <a:ea typeface="Times New Roman"/>
                          <a:cs typeface="Times New Roman"/>
                        </a:rPr>
                        <a:t>___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it-IT" sz="1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138" marR="431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714348" y="5429264"/>
          <a:ext cx="3975735" cy="846582"/>
        </p:xfrm>
        <a:graphic>
          <a:graphicData uri="http://schemas.openxmlformats.org/drawingml/2006/table">
            <a:tbl>
              <a:tblPr/>
              <a:tblGrid>
                <a:gridCol w="1812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3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latin typeface="Times New Roman"/>
                          <a:ea typeface="Times New Roman"/>
                          <a:cs typeface="Times New Roman"/>
                        </a:rPr>
                        <a:t>Debiti v/ banche  30</a:t>
                      </a:r>
                      <a:endParaRPr lang="it-I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it-IT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857224" y="4848789"/>
            <a:ext cx="328614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				S.P. consolidato</a:t>
            </a:r>
            <a:endParaRPr kumimoji="0" lang="it-IT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5186729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La tecnica di redazione del bilancio consolidato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130</a:t>
            </a:fld>
            <a:endParaRPr lang="it-IT"/>
          </a:p>
        </p:txBody>
      </p:sp>
      <p:sp>
        <p:nvSpPr>
          <p:cNvPr id="6" name="Rectangle 5"/>
          <p:cNvSpPr/>
          <p:nvPr/>
        </p:nvSpPr>
        <p:spPr>
          <a:xfrm>
            <a:off x="759242" y="4867275"/>
            <a:ext cx="5900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cap="small" dirty="0">
                <a:latin typeface="Times New Roman"/>
                <a:ea typeface="Times New Roman"/>
                <a:cs typeface="Times New Roman"/>
              </a:rPr>
              <a:t>Eliminazione degli utili interni </a:t>
            </a:r>
            <a:endParaRPr lang="it-IT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070269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21575" y="5476875"/>
            <a:ext cx="1946969" cy="850900"/>
          </a:xfrm>
        </p:spPr>
        <p:txBody>
          <a:bodyPr/>
          <a:lstStyle/>
          <a:p>
            <a:pPr>
              <a:defRPr/>
            </a:pPr>
            <a:fld id="{FD14FCB1-1389-034C-9E86-BA3B7E8718B5}" type="slidenum">
              <a:rPr lang="it-IT" smtClean="0"/>
              <a:pPr>
                <a:defRPr/>
              </a:pPr>
              <a:t>131</a:t>
            </a:fld>
            <a:endParaRPr lang="it-IT" dirty="0"/>
          </a:p>
        </p:txBody>
      </p:sp>
      <p:sp>
        <p:nvSpPr>
          <p:cNvPr id="5" name="Rectangle 4"/>
          <p:cNvSpPr/>
          <p:nvPr/>
        </p:nvSpPr>
        <p:spPr>
          <a:xfrm>
            <a:off x="323528" y="154370"/>
            <a:ext cx="8496944" cy="6740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u="sng" dirty="0"/>
              <a:t>Eliminazione di utili interni compresi nelle rimanenze nel primo periodo amministrativo (periodo di compravendita interna)</a:t>
            </a:r>
            <a:endParaRPr lang="en-US" dirty="0"/>
          </a:p>
          <a:p>
            <a:r>
              <a:rPr lang="it-IT" dirty="0"/>
              <a:t> </a:t>
            </a:r>
            <a:endParaRPr lang="en-US" dirty="0"/>
          </a:p>
          <a:p>
            <a:r>
              <a:rPr lang="it-IT" dirty="0"/>
              <a:t>Supponiamo che:</a:t>
            </a:r>
            <a:endParaRPr lang="en-US" dirty="0"/>
          </a:p>
          <a:p>
            <a:r>
              <a:rPr lang="it-IT" dirty="0"/>
              <a:t>1) la società B, controllata all'80% dalla società A, capogruppo, venda a questa, durante il 200X, n. 10.000 unità di merci al prezzo di €. 12.000 cadauna, con un utile  lordo di €. 2.000 per unità ed un utile complessivo di €. 20 milioni (costo di acquisto sostenuto da B, € 10.000);</a:t>
            </a:r>
            <a:endParaRPr lang="en-US" dirty="0"/>
          </a:p>
          <a:p>
            <a:r>
              <a:rPr lang="it-IT" dirty="0"/>
              <a:t>2) sempre durante il 200X, la società A venda, fuori del gruppo, n. 7.000 unità a €. 15.000, con un utile di €. 3.000 per unità ed un utile complessivo di €. 21.000.000; </a:t>
            </a:r>
          </a:p>
          <a:p>
            <a:r>
              <a:rPr lang="it-IT" dirty="0"/>
              <a:t>3) al termine del 200X, n. 3.000 unità di merci provenienti da compravendita interna (dalla società B) siano in rimanenza presso la società A;</a:t>
            </a:r>
            <a:endParaRPr lang="en-US" dirty="0"/>
          </a:p>
          <a:p>
            <a:r>
              <a:rPr lang="it-IT" dirty="0">
                <a:solidFill>
                  <a:srgbClr val="FF0000"/>
                </a:solidFill>
              </a:rPr>
              <a:t>4) l'utile interno non realizzato della società B e quindi da eliminare ai fini della formazione del bilancio di gruppo è di €. 6.000.000 (€. 2.000 x 3.000 unità ).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b="1" kern="1200" spc="-70" baseline="0">
                <a:solidFill>
                  <a:srgbClr val="FFFFFF"/>
                </a:solidFill>
                <a:latin typeface="+mn-lt"/>
                <a:ea typeface="ＭＳ Ｐゴシック" charset="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+mn-cs"/>
              </a:defRPr>
            </a:lvl9pPr>
          </a:lstStyle>
          <a:p>
            <a:r>
              <a:rPr lang="it-IT" dirty="0"/>
              <a:t>133</a:t>
            </a:r>
          </a:p>
        </p:txBody>
      </p:sp>
    </p:spTree>
    <p:extLst>
      <p:ext uri="{BB962C8B-B14F-4D97-AF65-F5344CB8AC3E}">
        <p14:creationId xmlns:p14="http://schemas.microsoft.com/office/powerpoint/2010/main" val="1425409799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132</a:t>
            </a:fld>
            <a:endParaRPr lang="it-IT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6186482"/>
              </p:ext>
            </p:extLst>
          </p:nvPr>
        </p:nvGraphicFramePr>
        <p:xfrm>
          <a:off x="1460500" y="965200"/>
          <a:ext cx="6223000" cy="492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77" name="Document" r:id="rId3" imgW="6207840" imgH="4918680" progId="Word.Document.12">
                  <p:embed/>
                </p:oleObj>
              </mc:Choice>
              <mc:Fallback>
                <p:oleObj name="Document" r:id="rId3" imgW="6207840" imgH="4918680" progId="Word.Document.12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965200"/>
                        <a:ext cx="6223000" cy="4927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481288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133</a:t>
            </a:fld>
            <a:endParaRPr lang="it-IT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0581743"/>
              </p:ext>
            </p:extLst>
          </p:nvPr>
        </p:nvGraphicFramePr>
        <p:xfrm>
          <a:off x="1436688" y="852488"/>
          <a:ext cx="6118225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68" name="Document" r:id="rId3" imgW="6490031" imgH="5366786" progId="Word.Document.12">
                  <p:embed/>
                </p:oleObj>
              </mc:Choice>
              <mc:Fallback>
                <p:oleObj name="Document" r:id="rId3" imgW="6490031" imgH="5366786" progId="Word.Document.12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6688" y="852488"/>
                        <a:ext cx="6118225" cy="5153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5219522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134</a:t>
            </a:fld>
            <a:endParaRPr lang="it-IT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0116141"/>
              </p:ext>
            </p:extLst>
          </p:nvPr>
        </p:nvGraphicFramePr>
        <p:xfrm>
          <a:off x="1460500" y="548680"/>
          <a:ext cx="6223000" cy="623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93" name="Document" r:id="rId3" imgW="6222771" imgH="6235471" progId="Word.Document.12">
                  <p:embed/>
                </p:oleObj>
              </mc:Choice>
              <mc:Fallback>
                <p:oleObj name="Document" r:id="rId3" imgW="6222771" imgH="6235471" progId="Word.Document.12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548680"/>
                        <a:ext cx="6223000" cy="6235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07504" y="19145"/>
            <a:ext cx="8928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t-IT" b="1" dirty="0"/>
              <a:t>L'eliminazione degli utili interni nei periodi successivi a quello di scambio interno.</a:t>
            </a:r>
            <a:endParaRPr lang="en-US" b="1" dirty="0"/>
          </a:p>
          <a:p>
            <a:pPr algn="r"/>
            <a:r>
              <a:rPr lang="it-IT" b="1" dirty="0"/>
              <a:t/>
            </a:r>
            <a:br>
              <a:rPr lang="it-IT" b="1" dirty="0"/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84206951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135</a:t>
            </a:fld>
            <a:endParaRPr lang="it-IT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22971"/>
              </p:ext>
            </p:extLst>
          </p:nvPr>
        </p:nvGraphicFramePr>
        <p:xfrm>
          <a:off x="1460500" y="800100"/>
          <a:ext cx="6223000" cy="525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16" name="Document" r:id="rId3" imgW="6222771" imgH="5257606" progId="Word.Document.12">
                  <p:embed/>
                </p:oleObj>
              </mc:Choice>
              <mc:Fallback>
                <p:oleObj name="Document" r:id="rId3" imgW="6222771" imgH="5257606" progId="Word.Document.12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800100"/>
                        <a:ext cx="6223000" cy="525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01574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136</a:t>
            </a:fld>
            <a:endParaRPr lang="it-IT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4146388"/>
              </p:ext>
            </p:extLst>
          </p:nvPr>
        </p:nvGraphicFramePr>
        <p:xfrm>
          <a:off x="1619250" y="71438"/>
          <a:ext cx="5695950" cy="647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1" name="Document" r:id="rId3" imgW="6207840" imgH="7058160" progId="Word.Document.12">
                  <p:embed/>
                </p:oleObj>
              </mc:Choice>
              <mc:Fallback>
                <p:oleObj name="Document" r:id="rId3" imgW="6207840" imgH="7058160" progId="Word.Document.12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71438"/>
                        <a:ext cx="5695950" cy="6473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4908352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137</a:t>
            </a:fld>
            <a:endParaRPr lang="it-IT"/>
          </a:p>
        </p:txBody>
      </p:sp>
      <p:sp>
        <p:nvSpPr>
          <p:cNvPr id="2" name="Rectangle 1"/>
          <p:cNvSpPr/>
          <p:nvPr/>
        </p:nvSpPr>
        <p:spPr>
          <a:xfrm>
            <a:off x="395536" y="795476"/>
            <a:ext cx="8208912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cap="small" dirty="0"/>
              <a:t>Osservazioni</a:t>
            </a:r>
            <a:endParaRPr lang="en-US" dirty="0"/>
          </a:p>
          <a:p>
            <a:r>
              <a:rPr lang="it-IT" dirty="0"/>
              <a:t> </a:t>
            </a:r>
            <a:endParaRPr lang="en-US" dirty="0"/>
          </a:p>
          <a:p>
            <a:pPr marL="457200" indent="-457200">
              <a:buAutoNum type="arabicParenR"/>
            </a:pPr>
            <a:r>
              <a:rPr lang="it-IT" dirty="0"/>
              <a:t>la vendita delle rimanenze iniziali (di provenienza interna) da parte della società A ha comportato, tra l'altro, il realizzo dell'utile interno compreso nelle stesse rimanenze, nonché nel risultato di B del precedente periodo amministrativo;</a:t>
            </a:r>
          </a:p>
          <a:p>
            <a:pPr marL="457200" indent="-457200">
              <a:buAutoNum type="arabicParenR"/>
            </a:pPr>
            <a:r>
              <a:rPr lang="it-IT" dirty="0"/>
              <a:t>ai fini, pertanto, del bilancio di gruppo, bisogna ridurre il valore delle rimanenze iniziali della società A (in modo che esse esprimano il costo rispetto al gruppo) di €. 6.000.000, e per lo stesso importo, aumentare l'utile di esercizio della stessa società.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908352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138</a:t>
            </a:fld>
            <a:endParaRPr lang="it-IT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0513276"/>
              </p:ext>
            </p:extLst>
          </p:nvPr>
        </p:nvGraphicFramePr>
        <p:xfrm>
          <a:off x="1460500" y="673100"/>
          <a:ext cx="62230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89" name="Document" r:id="rId3" imgW="6222771" imgH="5511597" progId="Word.Document.12">
                  <p:embed/>
                </p:oleObj>
              </mc:Choice>
              <mc:Fallback>
                <p:oleObj name="Document" r:id="rId3" imgW="6222771" imgH="5511597" progId="Word.Document.12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673100"/>
                        <a:ext cx="62230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9315755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139</a:t>
            </a:fld>
            <a:endParaRPr lang="it-IT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460500" y="1473200"/>
          <a:ext cx="6223000" cy="391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67" name="Document" r:id="rId3" imgW="6222771" imgH="3911456" progId="Word.Document.12">
                  <p:embed/>
                </p:oleObj>
              </mc:Choice>
              <mc:Fallback>
                <p:oleObj name="Document" r:id="rId3" imgW="6222771" imgH="3911456" progId="Word.Document.12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1473200"/>
                        <a:ext cx="6223000" cy="3911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4466021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TM02900771[[fn=Sezione]]</Template>
  <TotalTime>4958</TotalTime>
  <Words>8116</Words>
  <Application>Microsoft Office PowerPoint</Application>
  <PresentationFormat>Presentazione su schermo (4:3)</PresentationFormat>
  <Paragraphs>2838</Paragraphs>
  <Slides>139</Slides>
  <Notes>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3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139</vt:i4>
      </vt:variant>
    </vt:vector>
  </HeadingPairs>
  <TitlesOfParts>
    <vt:vector size="154" baseType="lpstr">
      <vt:lpstr>ＭＳ Ｐゴシック</vt:lpstr>
      <vt:lpstr>Arial</vt:lpstr>
      <vt:lpstr>Arial Narrow</vt:lpstr>
      <vt:lpstr>Book Antiqua</vt:lpstr>
      <vt:lpstr>Calibri</vt:lpstr>
      <vt:lpstr>Calibri Light</vt:lpstr>
      <vt:lpstr>Rockwell</vt:lpstr>
      <vt:lpstr>Rockwell Condensed</vt:lpstr>
      <vt:lpstr>Times New Roman</vt:lpstr>
      <vt:lpstr>Wingdings</vt:lpstr>
      <vt:lpstr>Wingdings 2</vt:lpstr>
      <vt:lpstr>HDOfficeLightV0</vt:lpstr>
      <vt:lpstr>1_HDOfficeLightV0</vt:lpstr>
      <vt:lpstr>Wood Type</vt:lpstr>
      <vt:lpstr>Document</vt:lpstr>
      <vt:lpstr>L’area di consolidamento</vt:lpstr>
      <vt:lpstr>L’area di consolidamento (nozione)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Ma cosa si intende per controllo?</vt:lpstr>
      <vt:lpstr>Presentazione standard di PowerPoint</vt:lpstr>
      <vt:lpstr>Presentazione standard di PowerPoint</vt:lpstr>
      <vt:lpstr>La tecnica di redazione del bilancio consolidato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Differenze POSITIVE di consolidazione (MAGGIOR COSTO DELLE PARTECIPAZIONI)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Differenze negative di consolidazione (MINOR COSTO DELLE PARTECIPAZIONI)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tecnica di redazione del bilancio consolidato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Eliminazione delle partecipazioni parziali in data successiva alla loro acquisizione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tecnica di redazione del bilancio consolidato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tecnica di redazione del bilancio consolidato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tecnica di redazione del bilancio consolidato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Nozione di controllo</dc:title>
  <dc:creator>mechelli</dc:creator>
  <cp:lastModifiedBy>economia</cp:lastModifiedBy>
  <cp:revision>214</cp:revision>
  <cp:lastPrinted>2019-09-14T21:00:32Z</cp:lastPrinted>
  <dcterms:created xsi:type="dcterms:W3CDTF">2006-04-19T10:30:38Z</dcterms:created>
  <dcterms:modified xsi:type="dcterms:W3CDTF">2024-10-02T08:55:36Z</dcterms:modified>
</cp:coreProperties>
</file>