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  <p:sldMasterId id="2147483684" r:id="rId2"/>
  </p:sldMasterIdLst>
  <p:notesMasterIdLst>
    <p:notesMasterId r:id="rId18"/>
  </p:notesMasterIdLst>
  <p:sldIdLst>
    <p:sldId id="257" r:id="rId3"/>
    <p:sldId id="274" r:id="rId4"/>
    <p:sldId id="263" r:id="rId5"/>
    <p:sldId id="278" r:id="rId6"/>
    <p:sldId id="277" r:id="rId7"/>
    <p:sldId id="276" r:id="rId8"/>
    <p:sldId id="265" r:id="rId9"/>
    <p:sldId id="279" r:id="rId10"/>
    <p:sldId id="275" r:id="rId11"/>
    <p:sldId id="268" r:id="rId12"/>
    <p:sldId id="283" r:id="rId13"/>
    <p:sldId id="280" r:id="rId14"/>
    <p:sldId id="281" r:id="rId15"/>
    <p:sldId id="270" r:id="rId16"/>
    <p:sldId id="285" r:id="rId1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E6FB56B-A457-2398-B0BD-FDA78507A9A0}" name="ECON06" initials="E" userId="ECON06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A6BD3DB-9454-6343-A0E7-C90EB68EEE14}" v="36" dt="2019-03-16T19:02:56.8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Stile medio 1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Stile medio 1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75DCB02-9BB8-47FD-8907-85C794F793BA}" styleName="Stile con tema 1 - Color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DF18680-E054-41AD-8BC1-D1AEF772440D}" styleName="Stile medio 2 - Color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344D84-9AFB-497E-A393-DC336BA19D2E}" styleName="Stile medio 3 - Colore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3" autoAdjust="0"/>
    <p:restoredTop sz="94694"/>
  </p:normalViewPr>
  <p:slideViewPr>
    <p:cSldViewPr snapToGrid="0" snapToObjects="1">
      <p:cViewPr varScale="1">
        <p:scale>
          <a:sx n="79" d="100"/>
          <a:sy n="79" d="100"/>
        </p:scale>
        <p:origin x="102" y="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microsoft.com/office/2016/11/relationships/changesInfo" Target="changesInfos/changesInfo1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o Perna" userId="7089f2af5fe8fb59" providerId="LiveId" clId="{CA6BD3DB-9454-6343-A0E7-C90EB68EEE14}"/>
    <pc:docChg chg="undo redo custSel modSld">
      <pc:chgData name="Mario Perna" userId="7089f2af5fe8fb59" providerId="LiveId" clId="{CA6BD3DB-9454-6343-A0E7-C90EB68EEE14}" dt="2019-03-17T17:09:03.431" v="114" actId="798"/>
      <pc:docMkLst>
        <pc:docMk/>
      </pc:docMkLst>
      <pc:sldChg chg="modSp">
        <pc:chgData name="Mario Perna" userId="7089f2af5fe8fb59" providerId="LiveId" clId="{CA6BD3DB-9454-6343-A0E7-C90EB68EEE14}" dt="2019-03-16T18:56:48.070" v="1" actId="790"/>
        <pc:sldMkLst>
          <pc:docMk/>
          <pc:sldMk cId="0" sldId="257"/>
        </pc:sldMkLst>
        <pc:spChg chg="mod">
          <ac:chgData name="Mario Perna" userId="7089f2af5fe8fb59" providerId="LiveId" clId="{CA6BD3DB-9454-6343-A0E7-C90EB68EEE14}" dt="2019-03-16T18:56:48.070" v="1" actId="790"/>
          <ac:spMkLst>
            <pc:docMk/>
            <pc:sldMk cId="0" sldId="257"/>
            <ac:spMk id="81922" creationId="{D98C7849-76AA-42C5-9CC1-0D83474DC278}"/>
          </ac:spMkLst>
        </pc:spChg>
      </pc:sldChg>
      <pc:sldChg chg="modSp">
        <pc:chgData name="Mario Perna" userId="7089f2af5fe8fb59" providerId="LiveId" clId="{CA6BD3DB-9454-6343-A0E7-C90EB68EEE14}" dt="2019-03-16T18:57:44.797" v="6"/>
        <pc:sldMkLst>
          <pc:docMk/>
          <pc:sldMk cId="0" sldId="263"/>
        </pc:sldMkLst>
        <pc:graphicFrameChg chg="mod">
          <ac:chgData name="Mario Perna" userId="7089f2af5fe8fb59" providerId="LiveId" clId="{CA6BD3DB-9454-6343-A0E7-C90EB68EEE14}" dt="2019-03-16T18:57:44.797" v="6"/>
          <ac:graphicFrameMkLst>
            <pc:docMk/>
            <pc:sldMk cId="0" sldId="263"/>
            <ac:graphicFrameMk id="7" creationId="{D4194D86-251F-45FB-9BE9-A3F429F346E7}"/>
          </ac:graphicFrameMkLst>
        </pc:graphicFrameChg>
      </pc:sldChg>
      <pc:sldChg chg="modSp">
        <pc:chgData name="Mario Perna" userId="7089f2af5fe8fb59" providerId="LiveId" clId="{CA6BD3DB-9454-6343-A0E7-C90EB68EEE14}" dt="2019-03-16T18:58:12.956" v="10"/>
        <pc:sldMkLst>
          <pc:docMk/>
          <pc:sldMk cId="0" sldId="264"/>
        </pc:sldMkLst>
        <pc:graphicFrameChg chg="mod">
          <ac:chgData name="Mario Perna" userId="7089f2af5fe8fb59" providerId="LiveId" clId="{CA6BD3DB-9454-6343-A0E7-C90EB68EEE14}" dt="2019-03-16T18:58:12.956" v="10"/>
          <ac:graphicFrameMkLst>
            <pc:docMk/>
            <pc:sldMk cId="0" sldId="264"/>
            <ac:graphicFrameMk id="3" creationId="{A82986C2-122A-4B2C-93B6-50A075792A93}"/>
          </ac:graphicFrameMkLst>
        </pc:graphicFrameChg>
      </pc:sldChg>
      <pc:sldChg chg="modSp">
        <pc:chgData name="Mario Perna" userId="7089f2af5fe8fb59" providerId="LiveId" clId="{CA6BD3DB-9454-6343-A0E7-C90EB68EEE14}" dt="2019-03-16T18:59:46.937" v="18"/>
        <pc:sldMkLst>
          <pc:docMk/>
          <pc:sldMk cId="0" sldId="265"/>
        </pc:sldMkLst>
        <pc:graphicFrameChg chg="mod modGraphic">
          <ac:chgData name="Mario Perna" userId="7089f2af5fe8fb59" providerId="LiveId" clId="{CA6BD3DB-9454-6343-A0E7-C90EB68EEE14}" dt="2019-03-16T18:59:46.937" v="18"/>
          <ac:graphicFrameMkLst>
            <pc:docMk/>
            <pc:sldMk cId="0" sldId="265"/>
            <ac:graphicFrameMk id="7" creationId="{C479F3FA-B8FF-4825-97ED-060300DD07AD}"/>
          </ac:graphicFrameMkLst>
        </pc:graphicFrameChg>
      </pc:sldChg>
      <pc:sldChg chg="addSp delSp modSp">
        <pc:chgData name="Mario Perna" userId="7089f2af5fe8fb59" providerId="LiveId" clId="{CA6BD3DB-9454-6343-A0E7-C90EB68EEE14}" dt="2019-03-16T19:03:31.468" v="75"/>
        <pc:sldMkLst>
          <pc:docMk/>
          <pc:sldMk cId="0" sldId="267"/>
        </pc:sldMkLst>
        <pc:spChg chg="del mod">
          <ac:chgData name="Mario Perna" userId="7089f2af5fe8fb59" providerId="LiveId" clId="{CA6BD3DB-9454-6343-A0E7-C90EB68EEE14}" dt="2019-03-16T19:03:31.468" v="75"/>
          <ac:spMkLst>
            <pc:docMk/>
            <pc:sldMk cId="0" sldId="267"/>
            <ac:spMk id="7170" creationId="{D05C13BF-20A4-4FC2-8FDA-E3A83204FFA3}"/>
          </ac:spMkLst>
        </pc:spChg>
        <pc:spChg chg="mod">
          <ac:chgData name="Mario Perna" userId="7089f2af5fe8fb59" providerId="LiveId" clId="{CA6BD3DB-9454-6343-A0E7-C90EB68EEE14}" dt="2019-03-16T19:03:25.084" v="73" actId="114"/>
          <ac:spMkLst>
            <pc:docMk/>
            <pc:sldMk cId="0" sldId="267"/>
            <ac:spMk id="7175" creationId="{01CB2294-8F8D-4B12-B999-DA729F6A2632}"/>
          </ac:spMkLst>
        </pc:spChg>
        <pc:spChg chg="del mod">
          <ac:chgData name="Mario Perna" userId="7089f2af5fe8fb59" providerId="LiveId" clId="{CA6BD3DB-9454-6343-A0E7-C90EB68EEE14}" dt="2019-03-16T19:02:00.236" v="53" actId="478"/>
          <ac:spMkLst>
            <pc:docMk/>
            <pc:sldMk cId="0" sldId="267"/>
            <ac:spMk id="7177" creationId="{E24EC074-0863-4E0B-BD85-0869195B29B9}"/>
          </ac:spMkLst>
        </pc:spChg>
        <pc:spChg chg="del mod">
          <ac:chgData name="Mario Perna" userId="7089f2af5fe8fb59" providerId="LiveId" clId="{CA6BD3DB-9454-6343-A0E7-C90EB68EEE14}" dt="2019-03-16T19:03:02.454" v="70"/>
          <ac:spMkLst>
            <pc:docMk/>
            <pc:sldMk cId="0" sldId="267"/>
            <ac:spMk id="7178" creationId="{DD9A6A04-7131-498E-BD63-19D14B8A284D}"/>
          </ac:spMkLst>
        </pc:spChg>
        <pc:spChg chg="del mod">
          <ac:chgData name="Mario Perna" userId="7089f2af5fe8fb59" providerId="LiveId" clId="{CA6BD3DB-9454-6343-A0E7-C90EB68EEE14}" dt="2019-03-16T19:03:01.815" v="68" actId="478"/>
          <ac:spMkLst>
            <pc:docMk/>
            <pc:sldMk cId="0" sldId="267"/>
            <ac:spMk id="7179" creationId="{982C312B-7ED2-4592-B164-020FA6B619E6}"/>
          </ac:spMkLst>
        </pc:spChg>
        <pc:spChg chg="mod">
          <ac:chgData name="Mario Perna" userId="7089f2af5fe8fb59" providerId="LiveId" clId="{CA6BD3DB-9454-6343-A0E7-C90EB68EEE14}" dt="2019-03-16T19:03:10.044" v="71" actId="1076"/>
          <ac:spMkLst>
            <pc:docMk/>
            <pc:sldMk cId="0" sldId="267"/>
            <ac:spMk id="7245" creationId="{B8AE8156-E6C0-4EB6-A58E-B99A160BB315}"/>
          </ac:spMkLst>
        </pc:spChg>
        <pc:spChg chg="add del mod">
          <ac:chgData name="Mario Perna" userId="7089f2af5fe8fb59" providerId="LiveId" clId="{CA6BD3DB-9454-6343-A0E7-C90EB68EEE14}" dt="2019-03-16T19:01:47.660" v="47" actId="478"/>
          <ac:spMkLst>
            <pc:docMk/>
            <pc:sldMk cId="0" sldId="267"/>
            <ac:spMk id="7246" creationId="{D507A0BF-286B-463D-B389-B79D86422094}"/>
          </ac:spMkLst>
        </pc:spChg>
      </pc:sldChg>
      <pc:sldChg chg="modSp">
        <pc:chgData name="Mario Perna" userId="7089f2af5fe8fb59" providerId="LiveId" clId="{CA6BD3DB-9454-6343-A0E7-C90EB68EEE14}" dt="2019-03-17T17:09:03.431" v="114" actId="798"/>
        <pc:sldMkLst>
          <pc:docMk/>
          <pc:sldMk cId="0" sldId="279"/>
        </pc:sldMkLst>
        <pc:graphicFrameChg chg="mod modGraphic">
          <ac:chgData name="Mario Perna" userId="7089f2af5fe8fb59" providerId="LiveId" clId="{CA6BD3DB-9454-6343-A0E7-C90EB68EEE14}" dt="2019-03-17T17:09:03.431" v="114" actId="798"/>
          <ac:graphicFrameMkLst>
            <pc:docMk/>
            <pc:sldMk cId="0" sldId="279"/>
            <ac:graphicFrameMk id="4" creationId="{FC9AEB72-2134-4DD5-B384-446D75B2C712}"/>
          </ac:graphicFrameMkLst>
        </pc:graphicFrameChg>
      </pc:sldChg>
      <pc:sldChg chg="modSp">
        <pc:chgData name="Mario Perna" userId="7089f2af5fe8fb59" providerId="LiveId" clId="{CA6BD3DB-9454-6343-A0E7-C90EB68EEE14}" dt="2019-03-17T17:08:10.303" v="105" actId="798"/>
        <pc:sldMkLst>
          <pc:docMk/>
          <pc:sldMk cId="0" sldId="282"/>
        </pc:sldMkLst>
        <pc:graphicFrameChg chg="mod modGraphic">
          <ac:chgData name="Mario Perna" userId="7089f2af5fe8fb59" providerId="LiveId" clId="{CA6BD3DB-9454-6343-A0E7-C90EB68EEE14}" dt="2019-03-17T17:08:10.303" v="105" actId="798"/>
          <ac:graphicFrameMkLst>
            <pc:docMk/>
            <pc:sldMk cId="0" sldId="282"/>
            <ac:graphicFrameMk id="4" creationId="{A46EE029-76F7-4280-9F71-525FA522B66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E72B5-78DE-4350-9683-10652B59D6DB}" type="datetimeFigureOut">
              <a:rPr lang="it-IT" smtClean="0"/>
              <a:t>05/12/2025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4C6079-9BDD-4565-A2FE-4CD6AF89EA2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5439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4B75A499-C39B-44F2-BDCB-40F49D374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59258" y="88650"/>
            <a:ext cx="484742" cy="365125"/>
          </a:xfrm>
        </p:spPr>
        <p:txBody>
          <a:bodyPr/>
          <a:lstStyle>
            <a:lvl1pPr algn="ctr">
              <a:defRPr sz="1050" b="1">
                <a:solidFill>
                  <a:srgbClr val="002060"/>
                </a:solidFill>
                <a:latin typeface="Century Gothic" panose="020B0502020202020204" pitchFamily="34" charset="0"/>
              </a:defRPr>
            </a:lvl1pPr>
          </a:lstStyle>
          <a:p>
            <a:fld id="{E5CE6147-0B7B-488B-B7C3-45496710988D}" type="slidenum">
              <a:rPr lang="it-IT" altLang="it-IT" smtClean="0"/>
              <a:pPr/>
              <a:t>‹#›</a:t>
            </a:fld>
            <a:endParaRPr lang="it-IT" altLang="it-IT" dirty="0"/>
          </a:p>
        </p:txBody>
      </p:sp>
      <p:sp>
        <p:nvSpPr>
          <p:cNvPr id="8" name="Rettangolo 8">
            <a:extLst>
              <a:ext uri="{FF2B5EF4-FFF2-40B4-BE49-F238E27FC236}">
                <a16:creationId xmlns:a16="http://schemas.microsoft.com/office/drawing/2014/main" id="{A6B2A934-6302-47E8-A86F-4EBFA474247A}"/>
              </a:ext>
            </a:extLst>
          </p:cNvPr>
          <p:cNvSpPr/>
          <p:nvPr userDrawn="1"/>
        </p:nvSpPr>
        <p:spPr>
          <a:xfrm>
            <a:off x="0" y="23812"/>
            <a:ext cx="8659258" cy="494803"/>
          </a:xfrm>
          <a:custGeom>
            <a:avLst/>
            <a:gdLst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8001000 w 8001000"/>
              <a:gd name="connsiteY2" fmla="*/ 749147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505241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  <a:gd name="connsiteX0" fmla="*/ 0 w 8001000"/>
              <a:gd name="connsiteY0" fmla="*/ 0 h 749147"/>
              <a:gd name="connsiteX1" fmla="*/ 8001000 w 8001000"/>
              <a:gd name="connsiteY1" fmla="*/ 0 h 749147"/>
              <a:gd name="connsiteX2" fmla="*/ 7669175 w 8001000"/>
              <a:gd name="connsiteY2" fmla="*/ 738131 h 749147"/>
              <a:gd name="connsiteX3" fmla="*/ 0 w 8001000"/>
              <a:gd name="connsiteY3" fmla="*/ 749147 h 749147"/>
              <a:gd name="connsiteX4" fmla="*/ 0 w 8001000"/>
              <a:gd name="connsiteY4" fmla="*/ 0 h 749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01000" h="749147">
                <a:moveTo>
                  <a:pt x="0" y="0"/>
                </a:moveTo>
                <a:lnTo>
                  <a:pt x="8001000" y="0"/>
                </a:lnTo>
                <a:lnTo>
                  <a:pt x="7669175" y="738131"/>
                </a:lnTo>
                <a:lnTo>
                  <a:pt x="0" y="749147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11" name="Titolo 10">
            <a:extLst>
              <a:ext uri="{FF2B5EF4-FFF2-40B4-BE49-F238E27FC236}">
                <a16:creationId xmlns:a16="http://schemas.microsoft.com/office/drawing/2014/main" id="{39EAC2E2-347A-48E6-9F3B-BB5D121A3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812"/>
            <a:ext cx="7886700" cy="494804"/>
          </a:xfrm>
        </p:spPr>
        <p:txBody>
          <a:bodyPr>
            <a:normAutofit/>
          </a:bodyPr>
          <a:lstStyle>
            <a:lvl1pPr>
              <a:defRPr sz="2000" b="1" cap="small" baseline="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it-IT"/>
              <a:t>Fare clic per modificare lo stile del titolo dello schema</a:t>
            </a:r>
          </a:p>
        </p:txBody>
      </p:sp>
    </p:spTree>
    <p:extLst>
      <p:ext uri="{BB962C8B-B14F-4D97-AF65-F5344CB8AC3E}">
        <p14:creationId xmlns:p14="http://schemas.microsoft.com/office/powerpoint/2010/main" val="132888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4937E9-DCFB-480D-9ADE-F1D4912D4B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85B02EB6-B5A9-482A-8355-1ED8ADA020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72E03C0-97BF-4EC0-914C-1F5CEA87F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03407A3-6B4E-4A1B-81D5-ECC49A118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3E2ADF-16FE-49AB-8DB8-86D5D02B1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BB444-F790-4944-B88F-E148BCEE79C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27257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EA1C51-E5EA-4F61-8135-BE2170C89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05D3B16-F8DB-484E-86AF-5146E1158A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DC6282B-2D27-4C43-899F-53A3AC7D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079B832A-F6B7-4353-86C2-7446DAB7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A50A8D56-E409-4DA9-9E02-E48E9E101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73759-9808-48F7-8A90-F2488452D196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62267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615495-264C-4B43-8E1F-ADA9FD5FC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A4C21E2-365B-4D8F-8D29-14B965AEC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89E0CBE-5B7A-45FF-81FD-75B0DA2CA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8F4E796-0391-46A9-80DC-19AF4127A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B3F8D85-F195-455D-8FEA-1F46FC338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39798-BA24-4FBD-859B-75B479A029F7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4467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59982E-38FF-4E94-8EB7-E4BD038A6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C5B4220-7434-4C49-9B79-FAF8EA5AEC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E1FA411C-9D3E-4F97-ACE2-1694712463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96EF09A-D1B8-4D5C-9FF7-59F2B7FD9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95DEAAE2-3074-425D-B438-0D669F76B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BA3DC6C-65F0-45CD-A1A7-87462A48D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67815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50845DA-62F1-49C5-959E-3B2D679DE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9583559-E92B-4ECF-B622-ED3C841388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36D99630-4F07-44D2-AD43-8E8EBDFC34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2DEC87A-F6A9-47C6-808D-72ADE0BBF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ABF7AB51-A98A-4694-9587-062A2152A4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C0DF764-3FE7-433A-BAD7-55F6F8D43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D6E6205C-A192-43A2-A37D-3C3A8B126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C2ED888-1717-4ADF-B140-9CDD8ABC1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41795-5B9C-4FCE-A7EB-CF83F56AA53B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5310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A11411D-9A36-4B8B-816B-7706DC70A3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A0EA13AB-6A59-4934-95DD-4F91DCA70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DA268E01-B3A3-4D50-93C2-0F2C328BC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65E24D43-0797-4C9C-9594-896ABE284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0EDFBF-ABAD-442C-BB7A-6187DA81431C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58925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CB64E124-0294-4FFA-8B13-870304A34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7EF78CFD-82E1-479A-8D81-2C25DCAB9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83EA4A3-2F3F-4728-8EA8-8A29BF608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28977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2966205-33B7-4F5C-A13B-E80A03CAA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3920118E-9E27-40C1-B155-0C65364F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20A5FB04-E578-43E2-9A47-1B7B391BE8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3536C64A-A9EF-4695-97C7-D828E7193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3648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246FC09-8270-49EC-9CCA-5E4AC9909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D6F6CEB3-A21C-4B3A-A1F3-4815C4AD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51530AC-D5D6-4A8D-95C5-7E36324EA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4473AA1-5343-462A-84D8-E1EE3FB06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5320A3B-EB1E-49E5-AC03-6F9CB69A6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98BD4C0-84DD-4253-AC30-932AC312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53E437-6CA8-4214-82C2-2C30C41FE365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424763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D62C17F-C334-4677-8889-BC0FFB073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6B67F2B-B92E-4B1B-861C-F35E86B5A2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7D765EF-23FE-4A35-ABCA-31C73A59C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922B3926-525E-4491-93C6-D163ABAD2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D84BD3C-DC2D-4B83-879E-440853CE1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26CF26-9A1F-4132-8CA7-1B6D5476BBA1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68548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4633D952-5821-4585-8662-FC1C6D904C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0E1D20D1-50E7-44C8-AB1C-56FA2D4BD8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4F4A23F0-6DCF-4890-AFBB-B5600F34D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A3FCC07-D170-4DFA-9CF9-0C4ADF815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E32FE16D-CB9E-4CC3-ADF1-E16BEAFF2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57130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0D9181-71FE-4490-9CF6-772AA594A1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282CE4E-B245-4ADD-B9A4-194C6A0C1E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9391A3-DE55-4C92-9C79-FEFD8A8F8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D38E9557-7E18-459A-8683-EC5678D89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EF8EAA3-F94E-40FD-9BCA-A0D487F87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5466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24E5FA8-948F-4B76-B309-F82B30DCF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63B9897-FDEF-4902-BCA6-B84A692D1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7622735-853A-4F0C-85D9-F8D125DED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BDF9F14-8A6B-469A-85D1-C1EBA506A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891EB92-20A0-4102-8080-BFAA93DAF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5624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30A16F4-C7EA-433D-9088-772000BAB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72AB85F-F8D0-421E-B61C-4C27DB06A3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95A235F-B743-48AE-B899-10C45066F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7D08704-D671-4508-83DB-99906B8F7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8F7D0FC-CDC0-4813-8898-654369F527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665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E65C187-116D-4BA7-A7DB-FB50762C8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017A708-EFBD-45B8-B3C6-34EAE34D2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1AB5E35-6734-47CA-A9A8-3B2F9432C4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EA77F631-9273-4284-B717-2120A303C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85A64AB-DC81-43EF-BA4C-1E1D538C7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DFEA3267-4872-4DAE-9928-517024C5D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527977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F336F2B-24BB-4536-A6BD-5EE327D29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627F7F29-4D76-4AE4-A1D9-BB9DCFFD23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9FD78B9-A7BD-468A-B697-7E9FA72CA4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686A6DF3-E1A7-4813-B653-1F79AA6343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EEF0D066-6072-4815-8531-F8164C1485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0FFD3D39-A758-483D-B4C0-9B1CFF003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60F8DFF1-3045-459F-A628-E925BBFD7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37B68C3A-0088-48EA-B68D-46300B9A9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4229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5492E3C-D53D-48B7-9CDB-791D8F473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2485E4BB-9406-4E17-B2EA-B029D98B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8C12691-8B31-4F22-942E-2E45B49ACB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271E5100-8119-4D09-B6F4-08B2433CA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5901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A4805DE6-4B22-4792-8573-9E2949811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0FF937C-0861-4E3C-9635-F07232604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6DF6409-F41C-47BD-8213-407CBD75B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796519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E88B38D-49BA-4563-B560-A6BDCA38E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F8FD5A94-E404-4A49-9286-4228CA4A1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8E3CB0C1-07F8-452A-B79B-8054B5AA7E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768D407-05BC-49AB-A082-A4ECFECBE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C9A35BED-07F6-4883-9496-D9CC612D3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EDA1947-450C-4C96-86CC-DDB898B44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962598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3019BDF-789D-4276-AC03-01CE8CCB8B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719F65E9-7601-43CE-99C3-F0E694D98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3F63A83-CD1E-48DE-96CB-9E7E30F8DC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A91BC89-CF01-45E4-BD5C-B8C603A65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F6462AF3-1125-4DA4-9105-213B78CBB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E1DC018E-036E-436D-B26A-8E0AE1737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2315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ABCFA8D-A116-4349-94F7-82152EB1FA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CF840A7-FC54-4902-B239-F31971EDB6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16182E5-E8F8-4010-BA82-005D59A43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8B62D82-C376-4783-87F9-8F57800CF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07D1383-BE04-472A-8879-C6E39AC2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3908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6D401D0-D70F-43C8-9FBF-F056BC25B4E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69FA3711-E2A0-4120-A071-FF347F19A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8257F160-BFE5-4F48-8F81-F0B35A05A0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CC65925-162A-4BD1-A76F-5F1EC8A51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9BBD870-0F4D-4212-9AF3-6D30A5E58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23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5A9C931C-5A8B-4510-B4B6-7E3E57078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CA8F4FC-D48B-4695-9934-5F6F6A3FBF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DC523BFC-EF61-4237-8EB5-69FB072A66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6DA799B0-F807-4E93-B665-06A02FB729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54E96BB-4505-48DC-BD49-CB3C44286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62DAB-398B-4E10-AE5F-BF60C8E877CD}" type="slidenum">
              <a:rPr lang="it-IT" altLang="it-IT" smtClean="0"/>
              <a:pPr/>
              <a:t>‹#›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30008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96" r:id="rId9"/>
    <p:sldLayoutId id="2147483681" r:id="rId10"/>
    <p:sldLayoutId id="2147483682" r:id="rId11"/>
    <p:sldLayoutId id="2147483683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165DCB2F-2764-435A-B4C6-BE28F5F97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BBD46C34-C453-46FC-A5F7-D0C3CD669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AE6C7C8B-97B9-4220-A28D-E23AEAA7D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2EA0B4F-124F-48A3-9B61-7710C938F1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56DCDAA-F554-4029-A9E3-BF719E3C3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C36349-4EC0-4E4A-8AED-3A76FE914152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99542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98C7849-76AA-42C5-9CC1-0D83474DC27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109182" y="3376246"/>
            <a:ext cx="8825709" cy="74141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defRPr/>
            </a:pPr>
            <a:br>
              <a:rPr lang="en-US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</a:br>
            <a:r>
              <a:rPr lang="it-IT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Esercitazione sugli indici</a:t>
            </a:r>
            <a:endParaRPr lang="it-IT" sz="1400" b="1" i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35" name="Freeform 20">
            <a:extLst>
              <a:ext uri="{FF2B5EF4-FFF2-40B4-BE49-F238E27FC236}">
                <a16:creationId xmlns:a16="http://schemas.microsoft.com/office/drawing/2014/main" id="{B5128750-6DE7-4BD7-B6DD-399E90474D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22758"/>
            <a:ext cx="3392097" cy="2919017"/>
          </a:xfrm>
          <a:custGeom>
            <a:avLst/>
            <a:gdLst>
              <a:gd name="connsiteX0" fmla="*/ 0 w 4522796"/>
              <a:gd name="connsiteY0" fmla="*/ 2919017 h 2919017"/>
              <a:gd name="connsiteX1" fmla="*/ 4522796 w 4522796"/>
              <a:gd name="connsiteY1" fmla="*/ 2919017 h 2919017"/>
              <a:gd name="connsiteX2" fmla="*/ 3170909 w 4522796"/>
              <a:gd name="connsiteY2" fmla="*/ 0 h 2919017"/>
              <a:gd name="connsiteX3" fmla="*/ 0 w 4522796"/>
              <a:gd name="connsiteY3" fmla="*/ 0 h 29190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22796" h="2919017">
                <a:moveTo>
                  <a:pt x="0" y="2919017"/>
                </a:moveTo>
                <a:lnTo>
                  <a:pt x="4522796" y="2919017"/>
                </a:lnTo>
                <a:lnTo>
                  <a:pt x="3170909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b="1"/>
          </a:p>
        </p:txBody>
      </p:sp>
      <p:sp>
        <p:nvSpPr>
          <p:cNvPr id="137" name="Freeform 12">
            <a:extLst>
              <a:ext uri="{FF2B5EF4-FFF2-40B4-BE49-F238E27FC236}">
                <a16:creationId xmlns:a16="http://schemas.microsoft.com/office/drawing/2014/main" id="{07BA6415-1CCB-4FE4-8D1D-DE0505D99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00107" y="5448626"/>
            <a:ext cx="4443893" cy="1409374"/>
          </a:xfrm>
          <a:custGeom>
            <a:avLst/>
            <a:gdLst>
              <a:gd name="connsiteX0" fmla="*/ 652725 w 5925190"/>
              <a:gd name="connsiteY0" fmla="*/ 0 h 1409374"/>
              <a:gd name="connsiteX1" fmla="*/ 5925190 w 5925190"/>
              <a:gd name="connsiteY1" fmla="*/ 0 h 1409374"/>
              <a:gd name="connsiteX2" fmla="*/ 5925190 w 5925190"/>
              <a:gd name="connsiteY2" fmla="*/ 1409374 h 1409374"/>
              <a:gd name="connsiteX3" fmla="*/ 0 w 5925190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5190" h="1409374">
                <a:moveTo>
                  <a:pt x="652725" y="0"/>
                </a:moveTo>
                <a:lnTo>
                  <a:pt x="5925190" y="0"/>
                </a:lnTo>
                <a:lnTo>
                  <a:pt x="5925190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9" name="Freeform 22">
            <a:extLst>
              <a:ext uri="{FF2B5EF4-FFF2-40B4-BE49-F238E27FC236}">
                <a16:creationId xmlns:a16="http://schemas.microsoft.com/office/drawing/2014/main" id="{CA1B373B-0DE9-4AE4-A839-26F801A340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448626"/>
            <a:ext cx="5066116" cy="1409374"/>
          </a:xfrm>
          <a:custGeom>
            <a:avLst/>
            <a:gdLst>
              <a:gd name="connsiteX0" fmla="*/ 0 w 6754821"/>
              <a:gd name="connsiteY0" fmla="*/ 0 h 1409374"/>
              <a:gd name="connsiteX1" fmla="*/ 6754821 w 6754821"/>
              <a:gd name="connsiteY1" fmla="*/ 0 h 1409374"/>
              <a:gd name="connsiteX2" fmla="*/ 6102096 w 6754821"/>
              <a:gd name="connsiteY2" fmla="*/ 1409374 h 1409374"/>
              <a:gd name="connsiteX3" fmla="*/ 0 w 6754821"/>
              <a:gd name="connsiteY3" fmla="*/ 1409374 h 1409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54821" h="1409374">
                <a:moveTo>
                  <a:pt x="0" y="0"/>
                </a:moveTo>
                <a:lnTo>
                  <a:pt x="6754821" y="0"/>
                </a:lnTo>
                <a:lnTo>
                  <a:pt x="6102096" y="1409374"/>
                </a:lnTo>
                <a:lnTo>
                  <a:pt x="0" y="1409374"/>
                </a:lnTo>
                <a:close/>
              </a:path>
            </a:pathLst>
          </a:custGeom>
          <a:solidFill>
            <a:srgbClr val="89898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D7E8843A-8B35-4737-ABD2-69374BD3115F}"/>
              </a:ext>
            </a:extLst>
          </p:cNvPr>
          <p:cNvSpPr/>
          <p:nvPr/>
        </p:nvSpPr>
        <p:spPr>
          <a:xfrm>
            <a:off x="247058" y="5953258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it-IT" sz="2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ANALISI </a:t>
            </a:r>
            <a:r>
              <a:rPr lang="it-IT" sz="2000" b="1">
                <a:solidFill>
                  <a:srgbClr val="002060"/>
                </a:solidFill>
                <a:latin typeface="Century Gothic" panose="020B0502020202020204" pitchFamily="34" charset="0"/>
              </a:rPr>
              <a:t>FINANZIARIA 2025/2026</a:t>
            </a:r>
            <a:endParaRPr lang="it-IT" sz="800" b="1" dirty="0"/>
          </a:p>
        </p:txBody>
      </p:sp>
      <p:pic>
        <p:nvPicPr>
          <p:cNvPr id="9" name="Picture 9" descr="Risultati immagini per università di tor vergata">
            <a:extLst>
              <a:ext uri="{FF2B5EF4-FFF2-40B4-BE49-F238E27FC236}">
                <a16:creationId xmlns:a16="http://schemas.microsoft.com/office/drawing/2014/main" id="{9B9F0A7B-FE5B-4A1D-BB05-AA8CD2A7B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058" y="119963"/>
            <a:ext cx="40370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AB9CABA7-BA16-4947-8A5A-A526FF4D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2</a:t>
            </a:fld>
            <a:endParaRPr lang="it-IT" altLang="it-IT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2F7CA029-4EE5-49CD-AD5E-C3EB2F22583D}"/>
              </a:ext>
            </a:extLst>
          </p:cNvPr>
          <p:cNvSpPr/>
          <p:nvPr/>
        </p:nvSpPr>
        <p:spPr>
          <a:xfrm>
            <a:off x="742208" y="2835233"/>
            <a:ext cx="7659584" cy="11875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Esercizio 1</a:t>
            </a:r>
          </a:p>
        </p:txBody>
      </p:sp>
    </p:spTree>
    <p:extLst>
      <p:ext uri="{BB962C8B-B14F-4D97-AF65-F5344CB8AC3E}">
        <p14:creationId xmlns:p14="http://schemas.microsoft.com/office/powerpoint/2010/main" val="26889853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>
            <a:extLst>
              <a:ext uri="{FF2B5EF4-FFF2-40B4-BE49-F238E27FC236}">
                <a16:creationId xmlns:a16="http://schemas.microsoft.com/office/drawing/2014/main" id="{54488877-D4AE-4C25-9ACE-30263CA32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 valori di partenza</a:t>
            </a: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D3E9669A-0316-4BA7-9AE5-6B63B01DE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3</a:t>
            </a:fld>
            <a:endParaRPr lang="it-IT" alt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F474E7D6-DD22-41A5-AE26-0E2A0BB5AA6F}"/>
              </a:ext>
            </a:extLst>
          </p:cNvPr>
          <p:cNvSpPr/>
          <p:nvPr/>
        </p:nvSpPr>
        <p:spPr>
          <a:xfrm>
            <a:off x="100940" y="578179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Si consideri il caso di un’azienda il cui stato patrimoniale riclassificato secondo il criterio finanziario presenti i seguenti valori:</a:t>
            </a:r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CE5437C3-B966-47D3-A568-0E48050D7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5446397"/>
              </p:ext>
            </p:extLst>
          </p:nvPr>
        </p:nvGraphicFramePr>
        <p:xfrm>
          <a:off x="1517072" y="1129563"/>
          <a:ext cx="6109855" cy="5152284"/>
        </p:xfrm>
        <a:graphic>
          <a:graphicData uri="http://schemas.openxmlformats.org/drawingml/2006/table">
            <a:tbl>
              <a:tblPr/>
              <a:tblGrid>
                <a:gridCol w="4792586">
                  <a:extLst>
                    <a:ext uri="{9D8B030D-6E8A-4147-A177-3AD203B41FA5}">
                      <a16:colId xmlns:a16="http://schemas.microsoft.com/office/drawing/2014/main" val="987136452"/>
                    </a:ext>
                  </a:extLst>
                </a:gridCol>
                <a:gridCol w="1317269">
                  <a:extLst>
                    <a:ext uri="{9D8B030D-6E8A-4147-A177-3AD203B41FA5}">
                      <a16:colId xmlns:a16="http://schemas.microsoft.com/office/drawing/2014/main" val="2003294256"/>
                    </a:ext>
                  </a:extLst>
                </a:gridCol>
              </a:tblGrid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IMMOBILIZZAZIONI TECNICHE IMMATERIALI (</a:t>
                      </a:r>
                      <a:r>
                        <a:rPr lang="it-IT" sz="1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Iti</a:t>
                      </a: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1.200.000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017544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IMMOBILIZZAZIONI TECNICHE MATERIALI (</a:t>
                      </a:r>
                      <a:r>
                        <a:rPr lang="it-IT" sz="1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Itm</a:t>
                      </a: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4.000.000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686598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IMMOBILIZZAZIONI FINANZIARIE (</a:t>
                      </a:r>
                      <a:r>
                        <a:rPr lang="it-IT" sz="1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If</a:t>
                      </a: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0 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7367712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IMMOBILIZZAZIONI (AF)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5.200.000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14112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25778273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DISPONIBILITA' (M)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100.000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196632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LIQUIDITA' DIFFERITE (</a:t>
                      </a:r>
                      <a:r>
                        <a:rPr lang="it-IT" sz="1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Ld</a:t>
                      </a: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3.100.000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359062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LIQUIDITA' IMMEDIATE (Li)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200.000 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66484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indent="1905000">
                        <a:spcAft>
                          <a:spcPts val="0"/>
                        </a:spcAft>
                      </a:pPr>
                      <a:r>
                        <a:rPr lang="it-IT" sz="1100" i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Liquidità totali (Ld+Li)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i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3.300.000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9729262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ATTIVO CIRCOLANTE (AC)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3.400.000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14823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CAPITALE INVESTITO (CI)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8.600.000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324822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4450" marR="4445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144007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MEZZI PROPRI o CAPITALE DI RISCHIO (MP)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2.800.000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4376977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PASSIVITA' CONSOLIDATE (Pl)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1.800.000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550716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indent="1905000">
                        <a:spcAft>
                          <a:spcPts val="0"/>
                        </a:spcAft>
                      </a:pPr>
                      <a:r>
                        <a:rPr lang="it-IT" sz="1100" i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Fonti permanenti (MP + Pl)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i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4.600.000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7796137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PASSIVITA' CORRENTI (Pb)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4.000.000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62988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indent="1905000">
                        <a:spcAft>
                          <a:spcPts val="0"/>
                        </a:spcAft>
                      </a:pPr>
                      <a:r>
                        <a:rPr lang="it-IT" sz="1100" i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Indebitamento totale (Pl + Pb)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r">
                        <a:spcAft>
                          <a:spcPts val="0"/>
                        </a:spcAft>
                      </a:pPr>
                      <a:r>
                        <a:rPr lang="it-IT" sz="1100" i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5.800.000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0541663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CAPITALE DI FINANZIAMENTO (CF)</a:t>
                      </a:r>
                      <a:endParaRPr lang="it-IT" sz="1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indent="127635" algn="r"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8.600.000 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37428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DD1F3E-B48D-5539-075F-012B44A3A3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>
            <a:extLst>
              <a:ext uri="{FF2B5EF4-FFF2-40B4-BE49-F238E27FC236}">
                <a16:creationId xmlns:a16="http://schemas.microsoft.com/office/drawing/2014/main" id="{C480AD2A-E72C-20FA-7C4D-9B301DF41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 valori di partenza</a:t>
            </a: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764ADEE0-6134-5FEC-183A-44BCCCCBD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4</a:t>
            </a:fld>
            <a:endParaRPr lang="it-IT" alt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8FB8CE26-B2B3-F397-D63D-ED0079DDD48A}"/>
              </a:ext>
            </a:extLst>
          </p:cNvPr>
          <p:cNvSpPr/>
          <p:nvPr/>
        </p:nvSpPr>
        <p:spPr>
          <a:xfrm>
            <a:off x="100940" y="663523"/>
            <a:ext cx="85583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Il conto economico presenta i seguenti valori:</a:t>
            </a:r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2C9938D2-4E6D-D539-70A8-96D106750A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47678"/>
              </p:ext>
            </p:extLst>
          </p:nvPr>
        </p:nvGraphicFramePr>
        <p:xfrm>
          <a:off x="1517072" y="1409979"/>
          <a:ext cx="6109855" cy="3721094"/>
        </p:xfrm>
        <a:graphic>
          <a:graphicData uri="http://schemas.openxmlformats.org/drawingml/2006/table">
            <a:tbl>
              <a:tblPr/>
              <a:tblGrid>
                <a:gridCol w="4792586">
                  <a:extLst>
                    <a:ext uri="{9D8B030D-6E8A-4147-A177-3AD203B41FA5}">
                      <a16:colId xmlns:a16="http://schemas.microsoft.com/office/drawing/2014/main" val="987136452"/>
                    </a:ext>
                  </a:extLst>
                </a:gridCol>
                <a:gridCol w="1317269">
                  <a:extLst>
                    <a:ext uri="{9D8B030D-6E8A-4147-A177-3AD203B41FA5}">
                      <a16:colId xmlns:a16="http://schemas.microsoft.com/office/drawing/2014/main" val="2003294256"/>
                    </a:ext>
                  </a:extLst>
                </a:gridCol>
              </a:tblGrid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RICAVI OPERATIVI G. CARATTERISTICA*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1.500.000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017544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COSTI OPERATIVI G. CARATTERISTICA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920.000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686598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OPERATIVO G. CARATTERISTICA (ROGC)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580.000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367712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RICAVI ACCESSORI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150.000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514112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COSTI ACCESSORI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130.000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25778273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OPERATIVO AZIENDALE (EBIT)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600.000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96632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ONERI FINANZIARI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390.000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8359062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G. ORDINARIA (RGO)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210.000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66484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PROVENTI STRAORDINARI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200.000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14823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ONERI STRAORDINARI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160.000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376977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ANTE IMPOSTE (EBT)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250.000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50716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IMPOSTE SUL REDDITO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62988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NETTO (RN)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190.000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374282"/>
                  </a:ext>
                </a:extLst>
              </a:tr>
            </a:tbl>
          </a:graphicData>
        </a:graphic>
      </p:graphicFrame>
      <p:sp>
        <p:nvSpPr>
          <p:cNvPr id="2" name="Rettangolo 3">
            <a:extLst>
              <a:ext uri="{FF2B5EF4-FFF2-40B4-BE49-F238E27FC236}">
                <a16:creationId xmlns:a16="http://schemas.microsoft.com/office/drawing/2014/main" id="{8A8EEC13-14D7-14AD-569B-093154FE529C}"/>
              </a:ext>
            </a:extLst>
          </p:cNvPr>
          <p:cNvSpPr/>
          <p:nvPr/>
        </p:nvSpPr>
        <p:spPr>
          <a:xfrm>
            <a:off x="216764" y="5442787"/>
            <a:ext cx="85583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*Di cui vendite 1.100.000</a:t>
            </a:r>
          </a:p>
        </p:txBody>
      </p:sp>
    </p:spTree>
    <p:extLst>
      <p:ext uri="{BB962C8B-B14F-4D97-AF65-F5344CB8AC3E}">
        <p14:creationId xmlns:p14="http://schemas.microsoft.com/office/powerpoint/2010/main" val="526324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6CE97-A187-3DCE-9B65-ADD39D2E0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1820927-27C6-F5E5-B150-CAF4DA978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(2)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EDC80D6-8A94-85D9-8D3A-E5D7781DF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5</a:t>
            </a:fld>
            <a:endParaRPr lang="it-IT" altLang="it-IT" dirty="0"/>
          </a:p>
        </p:txBody>
      </p:sp>
      <p:graphicFrame>
        <p:nvGraphicFramePr>
          <p:cNvPr id="18" name="Tabella 17">
            <a:extLst>
              <a:ext uri="{FF2B5EF4-FFF2-40B4-BE49-F238E27FC236}">
                <a16:creationId xmlns:a16="http://schemas.microsoft.com/office/drawing/2014/main" id="{97DFF422-B76F-02CE-874B-576C40CCAF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345998"/>
              </p:ext>
            </p:extLst>
          </p:nvPr>
        </p:nvGraphicFramePr>
        <p:xfrm>
          <a:off x="1282198" y="1366864"/>
          <a:ext cx="6195802" cy="3985770"/>
        </p:xfrm>
        <a:graphic>
          <a:graphicData uri="http://schemas.openxmlformats.org/drawingml/2006/table">
            <a:tbl>
              <a:tblPr>
                <a:tableStyleId>{EB344D84-9AFB-497E-A393-DC336BA19D2E}</a:tableStyleId>
              </a:tblPr>
              <a:tblGrid>
                <a:gridCol w="3097901">
                  <a:extLst>
                    <a:ext uri="{9D8B030D-6E8A-4147-A177-3AD203B41FA5}">
                      <a16:colId xmlns:a16="http://schemas.microsoft.com/office/drawing/2014/main" val="4080123995"/>
                    </a:ext>
                  </a:extLst>
                </a:gridCol>
                <a:gridCol w="3097901">
                  <a:extLst>
                    <a:ext uri="{9D8B030D-6E8A-4147-A177-3AD203B41FA5}">
                      <a16:colId xmlns:a16="http://schemas.microsoft.com/office/drawing/2014/main" val="2621731940"/>
                    </a:ext>
                  </a:extLst>
                </a:gridCol>
              </a:tblGrid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Rigidità impieghi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it-IT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8039531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Elasticità impieghi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5095226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Autonomia finanziaria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40773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Fonti permanenti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957970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totale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7314664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lungo termine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6038577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breve termine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5806275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copertura degli oneri finanziari (</a:t>
                      </a: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interest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coverage)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719194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primario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29398279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primario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347388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secondario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4357932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secondario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003583"/>
                  </a:ext>
                </a:extLst>
              </a:tr>
            </a:tbl>
          </a:graphicData>
        </a:graphic>
      </p:graphicFrame>
      <p:sp>
        <p:nvSpPr>
          <p:cNvPr id="21" name="Rettangolo 20">
            <a:extLst>
              <a:ext uri="{FF2B5EF4-FFF2-40B4-BE49-F238E27FC236}">
                <a16:creationId xmlns:a16="http://schemas.microsoft.com/office/drawing/2014/main" id="{261E912D-C435-8F2E-9AE0-910A22E4E264}"/>
              </a:ext>
            </a:extLst>
          </p:cNvPr>
          <p:cNvSpPr/>
          <p:nvPr/>
        </p:nvSpPr>
        <p:spPr>
          <a:xfrm>
            <a:off x="100940" y="640607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Si proceda a valutare il grado di liquidità, solidità e redditività dell’azienda, attraverso i seguenti indicatori.</a:t>
            </a:r>
          </a:p>
        </p:txBody>
      </p:sp>
    </p:spTree>
    <p:extLst>
      <p:ext uri="{BB962C8B-B14F-4D97-AF65-F5344CB8AC3E}">
        <p14:creationId xmlns:p14="http://schemas.microsoft.com/office/powerpoint/2010/main" val="27332022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CE4A9C-D7B5-F015-E117-D3D8C1876F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45C8FCA-E536-0BE2-AFEE-15D359A28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(2)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D894863-D091-E6CA-925A-C9852301C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6</a:t>
            </a:fld>
            <a:endParaRPr lang="it-IT" altLang="it-IT" dirty="0"/>
          </a:p>
        </p:txBody>
      </p:sp>
      <p:graphicFrame>
        <p:nvGraphicFramePr>
          <p:cNvPr id="18" name="Tabella 17">
            <a:extLst>
              <a:ext uri="{FF2B5EF4-FFF2-40B4-BE49-F238E27FC236}">
                <a16:creationId xmlns:a16="http://schemas.microsoft.com/office/drawing/2014/main" id="{140DFBE5-033A-60F5-DA24-1226EEC14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150606"/>
              </p:ext>
            </p:extLst>
          </p:nvPr>
        </p:nvGraphicFramePr>
        <p:xfrm>
          <a:off x="1282198" y="1561936"/>
          <a:ext cx="6195802" cy="3245817"/>
        </p:xfrm>
        <a:graphic>
          <a:graphicData uri="http://schemas.openxmlformats.org/drawingml/2006/table">
            <a:tbl>
              <a:tblPr>
                <a:tableStyleId>{EB344D84-9AFB-497E-A393-DC336BA19D2E}</a:tableStyleId>
              </a:tblPr>
              <a:tblGrid>
                <a:gridCol w="3131306">
                  <a:extLst>
                    <a:ext uri="{9D8B030D-6E8A-4147-A177-3AD203B41FA5}">
                      <a16:colId xmlns:a16="http://schemas.microsoft.com/office/drawing/2014/main" val="4080123995"/>
                    </a:ext>
                  </a:extLst>
                </a:gridCol>
                <a:gridCol w="3064496">
                  <a:extLst>
                    <a:ext uri="{9D8B030D-6E8A-4147-A177-3AD203B41FA5}">
                      <a16:colId xmlns:a16="http://schemas.microsoft.com/office/drawing/2014/main" val="2621731940"/>
                    </a:ext>
                  </a:extLst>
                </a:gridCol>
              </a:tblGrid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C.C.N. (finanziario)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5095226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Current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ratio (</a:t>
                      </a: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. disp.)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40773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[1]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7314664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[2]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6038577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(Quick ratio) [1]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5806275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(Cash ratio) [2]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719194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R.O.E.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29876038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R.O.I.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347388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R.O.S.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4357932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Capital turnover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003583"/>
                  </a:ext>
                </a:extLst>
              </a:tr>
            </a:tbl>
          </a:graphicData>
        </a:graphic>
      </p:graphicFrame>
      <p:sp>
        <p:nvSpPr>
          <p:cNvPr id="21" name="Rettangolo 20">
            <a:extLst>
              <a:ext uri="{FF2B5EF4-FFF2-40B4-BE49-F238E27FC236}">
                <a16:creationId xmlns:a16="http://schemas.microsoft.com/office/drawing/2014/main" id="{F84EAAD7-0C99-1FC6-6A87-975BD60D637E}"/>
              </a:ext>
            </a:extLst>
          </p:cNvPr>
          <p:cNvSpPr/>
          <p:nvPr/>
        </p:nvSpPr>
        <p:spPr>
          <a:xfrm>
            <a:off x="100940" y="640607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Si proceda a valutare il grado di liquidità, solidità e redditività dell’azienda, attraverso i seguenti indicatori. (</a:t>
            </a:r>
            <a:r>
              <a:rPr lang="it-IT" sz="14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Segue</a:t>
            </a:r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65305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8FCB22C-3DAC-49C7-A07B-8622D875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Soluzione proposta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6419548-1741-4CFA-9B37-A02EECB50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7</a:t>
            </a:fld>
            <a:endParaRPr lang="it-IT" altLang="it-IT" dirty="0"/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3D538CA0-5F09-49AC-BBA9-DCAC5887A6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561047"/>
              </p:ext>
            </p:extLst>
          </p:nvPr>
        </p:nvGraphicFramePr>
        <p:xfrm>
          <a:off x="249382" y="485819"/>
          <a:ext cx="6903378" cy="5764490"/>
        </p:xfrm>
        <a:graphic>
          <a:graphicData uri="http://schemas.openxmlformats.org/drawingml/2006/table">
            <a:tbl>
              <a:tblPr/>
              <a:tblGrid>
                <a:gridCol w="2275057">
                  <a:extLst>
                    <a:ext uri="{9D8B030D-6E8A-4147-A177-3AD203B41FA5}">
                      <a16:colId xmlns:a16="http://schemas.microsoft.com/office/drawing/2014/main" val="1983337206"/>
                    </a:ext>
                  </a:extLst>
                </a:gridCol>
                <a:gridCol w="927797">
                  <a:extLst>
                    <a:ext uri="{9D8B030D-6E8A-4147-A177-3AD203B41FA5}">
                      <a16:colId xmlns:a16="http://schemas.microsoft.com/office/drawing/2014/main" val="2044185856"/>
                    </a:ext>
                  </a:extLst>
                </a:gridCol>
                <a:gridCol w="1109091">
                  <a:extLst>
                    <a:ext uri="{9D8B030D-6E8A-4147-A177-3AD203B41FA5}">
                      <a16:colId xmlns:a16="http://schemas.microsoft.com/office/drawing/2014/main" val="1663412898"/>
                    </a:ext>
                  </a:extLst>
                </a:gridCol>
                <a:gridCol w="202622">
                  <a:extLst>
                    <a:ext uri="{9D8B030D-6E8A-4147-A177-3AD203B41FA5}">
                      <a16:colId xmlns:a16="http://schemas.microsoft.com/office/drawing/2014/main" val="533557293"/>
                    </a:ext>
                  </a:extLst>
                </a:gridCol>
                <a:gridCol w="952680">
                  <a:extLst>
                    <a:ext uri="{9D8B030D-6E8A-4147-A177-3AD203B41FA5}">
                      <a16:colId xmlns:a16="http://schemas.microsoft.com/office/drawing/2014/main" val="4152787788"/>
                    </a:ext>
                  </a:extLst>
                </a:gridCol>
                <a:gridCol w="412355">
                  <a:extLst>
                    <a:ext uri="{9D8B030D-6E8A-4147-A177-3AD203B41FA5}">
                      <a16:colId xmlns:a16="http://schemas.microsoft.com/office/drawing/2014/main" val="3583202103"/>
                    </a:ext>
                  </a:extLst>
                </a:gridCol>
                <a:gridCol w="1023776">
                  <a:extLst>
                    <a:ext uri="{9D8B030D-6E8A-4147-A177-3AD203B41FA5}">
                      <a16:colId xmlns:a16="http://schemas.microsoft.com/office/drawing/2014/main" val="1647582455"/>
                    </a:ext>
                  </a:extLst>
                </a:gridCol>
              </a:tblGrid>
              <a:tr h="236070">
                <a:tc gridSpan="7">
                  <a:txBody>
                    <a:bodyPr/>
                    <a:lstStyle/>
                    <a:p>
                      <a:pPr algn="l" fontAlgn="b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ANALISI PATRIMONIALE-FINANZIARIA esercizio n</a:t>
                      </a:r>
                      <a:endParaRPr lang="it-IT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5796075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Denominazione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Formula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Calcolo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Risultato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3848832"/>
                  </a:ext>
                </a:extLst>
              </a:tr>
              <a:tr h="339276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Rigidità impieghi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AF/CI tot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5.200.000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60,5%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553975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Elasticità impieghi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AC/CI tot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3.400.000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39,5%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7391296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Autonomia finanziaria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32,6%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82069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Fonti permanenti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(MP+Pl)/CF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4.600.000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53,5%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239997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totale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(Pl+Pb)/CF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5.800.000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67,4%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226054"/>
                  </a:ext>
                </a:extLst>
              </a:tr>
              <a:tr h="30661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lungo termine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Pl/CF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20,9%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293401"/>
                  </a:ext>
                </a:extLst>
              </a:tr>
              <a:tr h="31699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breve termine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Pb/CF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46,5%</a:t>
                      </a:r>
                      <a:endParaRPr lang="it-IT" sz="10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4196725"/>
                  </a:ext>
                </a:extLst>
              </a:tr>
              <a:tr h="316992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copertura oneri finanziari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EBIT/Of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390.000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00" b="1" i="0" u="none" strike="noStrike" dirty="0">
                          <a:effectLst/>
                          <a:latin typeface="Arial" panose="020B0604020202020204" pitchFamily="34" charset="0"/>
                        </a:rPr>
                        <a:t>1,54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2326236"/>
                  </a:ext>
                </a:extLst>
              </a:tr>
              <a:tr h="34206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primario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(MP - AF)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5.200.000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(2.400.000)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7726278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primario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MP/AF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5.200.000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53,8%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0546409"/>
                  </a:ext>
                </a:extLst>
              </a:tr>
              <a:tr h="342064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secondario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MP+Pl-AF</a:t>
                      </a:r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4.600.000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5.200.000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(600.000)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2291565"/>
                  </a:ext>
                </a:extLst>
              </a:tr>
              <a:tr h="424926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secondario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</a:t>
                      </a:r>
                      <a:r>
                        <a:rPr lang="it-IT" sz="100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MP+Pl</a:t>
                      </a:r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)/AF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4.600.000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5.200.000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88,5%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210810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C.C.N.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AC-Pb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3.400.000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(600.000)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972664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Current</a:t>
                      </a:r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ratio (</a:t>
                      </a:r>
                      <a:r>
                        <a:rPr lang="it-IT" sz="100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</a:t>
                      </a:r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. disp.)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AC/Pb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3.400.000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0,85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810524"/>
                  </a:ext>
                </a:extLst>
              </a:tr>
              <a:tr h="342064"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it-IT" sz="1000" b="0" i="0" u="none" strike="noStrike" kern="1200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Margine di tesoreria [1]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Ld+Li-Pb</a:t>
                      </a:r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3.300.000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(700.000)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189337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[1]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(Ld+Li)/Pb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3.300.000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82,5%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6374808"/>
                  </a:ext>
                </a:extLst>
              </a:tr>
              <a:tr h="424926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[2]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Li-Pb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(3.800.000)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5023748"/>
                  </a:ext>
                </a:extLst>
              </a:tr>
              <a:tr h="24787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[2]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 / 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4.000.000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3996326"/>
                  </a:ext>
                </a:extLst>
              </a:tr>
            </a:tbl>
          </a:graphicData>
        </a:graphic>
      </p:graphicFrame>
      <p:sp>
        <p:nvSpPr>
          <p:cNvPr id="12" name="AutoShape 6">
            <a:extLst>
              <a:ext uri="{FF2B5EF4-FFF2-40B4-BE49-F238E27FC236}">
                <a16:creationId xmlns:a16="http://schemas.microsoft.com/office/drawing/2014/main" id="{DAEFB2AD-67E1-485A-BC45-EE0D90C75227}"/>
              </a:ext>
            </a:extLst>
          </p:cNvPr>
          <p:cNvSpPr>
            <a:spLocks/>
          </p:cNvSpPr>
          <p:nvPr/>
        </p:nvSpPr>
        <p:spPr bwMode="auto">
          <a:xfrm>
            <a:off x="7237412" y="3185653"/>
            <a:ext cx="342900" cy="3064656"/>
          </a:xfrm>
          <a:prstGeom prst="rightBrace">
            <a:avLst>
              <a:gd name="adj1" fmla="val 108333"/>
              <a:gd name="adj2" fmla="val 50000"/>
            </a:avLst>
          </a:prstGeom>
          <a:ln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it-IT"/>
          </a:p>
        </p:txBody>
      </p:sp>
      <p:sp>
        <p:nvSpPr>
          <p:cNvPr id="13" name="Text Box 7">
            <a:extLst>
              <a:ext uri="{FF2B5EF4-FFF2-40B4-BE49-F238E27FC236}">
                <a16:creationId xmlns:a16="http://schemas.microsoft.com/office/drawing/2014/main" id="{68602279-25E7-4D53-84DA-6CA0518DF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0703" y="4492862"/>
            <a:ext cx="958333" cy="4445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27432" tIns="18288" rIns="27432" bIns="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Equilibrio fonti-impieghi</a:t>
            </a:r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A4E53A87-21EC-40FB-B3B3-2EE63A1013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0703" y="1697792"/>
            <a:ext cx="952500" cy="76200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27432" tIns="18288" rIns="27432" bIns="18288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Rapporti di composizione</a:t>
            </a:r>
          </a:p>
        </p:txBody>
      </p:sp>
      <p:sp>
        <p:nvSpPr>
          <p:cNvPr id="15" name="AutoShape 9">
            <a:extLst>
              <a:ext uri="{FF2B5EF4-FFF2-40B4-BE49-F238E27FC236}">
                <a16:creationId xmlns:a16="http://schemas.microsoft.com/office/drawing/2014/main" id="{B302E9CC-B63F-4547-ABEC-BC2644DC3789}"/>
              </a:ext>
            </a:extLst>
          </p:cNvPr>
          <p:cNvSpPr>
            <a:spLocks/>
          </p:cNvSpPr>
          <p:nvPr/>
        </p:nvSpPr>
        <p:spPr bwMode="auto">
          <a:xfrm>
            <a:off x="7237412" y="987189"/>
            <a:ext cx="342900" cy="2198464"/>
          </a:xfrm>
          <a:prstGeom prst="rightBrace">
            <a:avLst>
              <a:gd name="adj1" fmla="val 36806"/>
              <a:gd name="adj2" fmla="val 50000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42955-247C-5F24-C41E-B78A457AB9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753FA7A2-CAB3-3354-8CA9-D38C0C4E4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Soluzione proposta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4BFF0E81-4CBD-8BAA-B822-CA3BB9542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8</a:t>
            </a:fld>
            <a:endParaRPr lang="it-IT" altLang="it-IT" dirty="0"/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51227214-E368-B797-8299-9B143A3584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882114"/>
              </p:ext>
            </p:extLst>
          </p:nvPr>
        </p:nvGraphicFramePr>
        <p:xfrm>
          <a:off x="249382" y="1144579"/>
          <a:ext cx="6903378" cy="1486963"/>
        </p:xfrm>
        <a:graphic>
          <a:graphicData uri="http://schemas.openxmlformats.org/drawingml/2006/table">
            <a:tbl>
              <a:tblPr/>
              <a:tblGrid>
                <a:gridCol w="2275057">
                  <a:extLst>
                    <a:ext uri="{9D8B030D-6E8A-4147-A177-3AD203B41FA5}">
                      <a16:colId xmlns:a16="http://schemas.microsoft.com/office/drawing/2014/main" val="1983337206"/>
                    </a:ext>
                  </a:extLst>
                </a:gridCol>
                <a:gridCol w="927797">
                  <a:extLst>
                    <a:ext uri="{9D8B030D-6E8A-4147-A177-3AD203B41FA5}">
                      <a16:colId xmlns:a16="http://schemas.microsoft.com/office/drawing/2014/main" val="2044185856"/>
                    </a:ext>
                  </a:extLst>
                </a:gridCol>
                <a:gridCol w="1109091">
                  <a:extLst>
                    <a:ext uri="{9D8B030D-6E8A-4147-A177-3AD203B41FA5}">
                      <a16:colId xmlns:a16="http://schemas.microsoft.com/office/drawing/2014/main" val="1663412898"/>
                    </a:ext>
                  </a:extLst>
                </a:gridCol>
                <a:gridCol w="202622">
                  <a:extLst>
                    <a:ext uri="{9D8B030D-6E8A-4147-A177-3AD203B41FA5}">
                      <a16:colId xmlns:a16="http://schemas.microsoft.com/office/drawing/2014/main" val="533557293"/>
                    </a:ext>
                  </a:extLst>
                </a:gridCol>
                <a:gridCol w="952680">
                  <a:extLst>
                    <a:ext uri="{9D8B030D-6E8A-4147-A177-3AD203B41FA5}">
                      <a16:colId xmlns:a16="http://schemas.microsoft.com/office/drawing/2014/main" val="4152787788"/>
                    </a:ext>
                  </a:extLst>
                </a:gridCol>
                <a:gridCol w="412355">
                  <a:extLst>
                    <a:ext uri="{9D8B030D-6E8A-4147-A177-3AD203B41FA5}">
                      <a16:colId xmlns:a16="http://schemas.microsoft.com/office/drawing/2014/main" val="3583202103"/>
                    </a:ext>
                  </a:extLst>
                </a:gridCol>
                <a:gridCol w="1023776">
                  <a:extLst>
                    <a:ext uri="{9D8B030D-6E8A-4147-A177-3AD203B41FA5}">
                      <a16:colId xmlns:a16="http://schemas.microsoft.com/office/drawing/2014/main" val="1647582455"/>
                    </a:ext>
                  </a:extLst>
                </a:gridCol>
              </a:tblGrid>
              <a:tr h="236070">
                <a:tc gridSpan="7">
                  <a:txBody>
                    <a:bodyPr/>
                    <a:lstStyle/>
                    <a:p>
                      <a:pPr algn="l" fontAlgn="b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ANALISI REDDITUALE esercizio n</a:t>
                      </a:r>
                      <a:endParaRPr lang="it-IT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5796075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Denominazione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Formula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Calcolo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Risultato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3848832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R.O.E.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RN/MP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210.000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2.800.000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6,8%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82069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R.O.I.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EBIT/CI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239997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R.O.S.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1.100.000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54,5%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226054"/>
                  </a:ext>
                </a:extLst>
              </a:tr>
              <a:tr h="30661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Capital turnover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V/CI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1.100.000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8.600.000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0,13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293401"/>
                  </a:ext>
                </a:extLst>
              </a:tr>
            </a:tbl>
          </a:graphicData>
        </a:graphic>
      </p:graphicFrame>
      <p:sp>
        <p:nvSpPr>
          <p:cNvPr id="14" name="Text Box 8">
            <a:extLst>
              <a:ext uri="{FF2B5EF4-FFF2-40B4-BE49-F238E27FC236}">
                <a16:creationId xmlns:a16="http://schemas.microsoft.com/office/drawing/2014/main" id="{6C473820-6824-22E6-1A7A-16269E8F3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0703" y="1752064"/>
            <a:ext cx="952500" cy="762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27432" tIns="18288" rIns="27432" bIns="18288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R</a:t>
            </a:r>
            <a:r>
              <a:rPr lang="it-IT" sz="10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edditività</a:t>
            </a:r>
          </a:p>
        </p:txBody>
      </p:sp>
      <p:sp>
        <p:nvSpPr>
          <p:cNvPr id="15" name="AutoShape 9">
            <a:extLst>
              <a:ext uri="{FF2B5EF4-FFF2-40B4-BE49-F238E27FC236}">
                <a16:creationId xmlns:a16="http://schemas.microsoft.com/office/drawing/2014/main" id="{7AE82433-2586-450F-8498-8377CAC89A30}"/>
              </a:ext>
            </a:extLst>
          </p:cNvPr>
          <p:cNvSpPr>
            <a:spLocks/>
          </p:cNvSpPr>
          <p:nvPr/>
        </p:nvSpPr>
        <p:spPr bwMode="auto">
          <a:xfrm>
            <a:off x="7237412" y="1605760"/>
            <a:ext cx="342900" cy="1025782"/>
          </a:xfrm>
          <a:prstGeom prst="rightBrace">
            <a:avLst>
              <a:gd name="adj1" fmla="val 36806"/>
              <a:gd name="adj2" fmla="val 50000"/>
            </a:avLst>
          </a:prstGeom>
          <a:ln>
            <a:solidFill>
              <a:srgbClr val="C00000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it-IT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1477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AB9CABA7-BA16-4947-8A5A-A526FF4DB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9</a:t>
            </a:fld>
            <a:endParaRPr lang="it-IT" altLang="it-IT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2F7CA029-4EE5-49CD-AD5E-C3EB2F22583D}"/>
              </a:ext>
            </a:extLst>
          </p:cNvPr>
          <p:cNvSpPr/>
          <p:nvPr/>
        </p:nvSpPr>
        <p:spPr>
          <a:xfrm>
            <a:off x="742208" y="2835233"/>
            <a:ext cx="7659584" cy="11875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it-IT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Esercizio 2</a:t>
            </a:r>
          </a:p>
        </p:txBody>
      </p:sp>
    </p:spTree>
    <p:extLst>
      <p:ext uri="{BB962C8B-B14F-4D97-AF65-F5344CB8AC3E}">
        <p14:creationId xmlns:p14="http://schemas.microsoft.com/office/powerpoint/2010/main" val="110901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40B464E8-4B96-4D83-A404-C3A4ECE43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10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A887C622-C670-4D25-AB4C-9A7CAA712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</a:t>
            </a:r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31528B5D-E532-475D-93AD-2A13F709EA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516563"/>
              </p:ext>
            </p:extLst>
          </p:nvPr>
        </p:nvGraphicFramePr>
        <p:xfrm>
          <a:off x="182880" y="1186743"/>
          <a:ext cx="8778239" cy="5422627"/>
        </p:xfrm>
        <a:graphic>
          <a:graphicData uri="http://schemas.openxmlformats.org/drawingml/2006/table">
            <a:tbl>
              <a:tblPr/>
              <a:tblGrid>
                <a:gridCol w="261769">
                  <a:extLst>
                    <a:ext uri="{9D8B030D-6E8A-4147-A177-3AD203B41FA5}">
                      <a16:colId xmlns:a16="http://schemas.microsoft.com/office/drawing/2014/main" val="308211198"/>
                    </a:ext>
                  </a:extLst>
                </a:gridCol>
                <a:gridCol w="186509">
                  <a:extLst>
                    <a:ext uri="{9D8B030D-6E8A-4147-A177-3AD203B41FA5}">
                      <a16:colId xmlns:a16="http://schemas.microsoft.com/office/drawing/2014/main" val="1874275720"/>
                    </a:ext>
                  </a:extLst>
                </a:gridCol>
                <a:gridCol w="2800928">
                  <a:extLst>
                    <a:ext uri="{9D8B030D-6E8A-4147-A177-3AD203B41FA5}">
                      <a16:colId xmlns:a16="http://schemas.microsoft.com/office/drawing/2014/main" val="2586712567"/>
                    </a:ext>
                  </a:extLst>
                </a:gridCol>
                <a:gridCol w="997160">
                  <a:extLst>
                    <a:ext uri="{9D8B030D-6E8A-4147-A177-3AD203B41FA5}">
                      <a16:colId xmlns:a16="http://schemas.microsoft.com/office/drawing/2014/main" val="3652982717"/>
                    </a:ext>
                  </a:extLst>
                </a:gridCol>
                <a:gridCol w="261769">
                  <a:extLst>
                    <a:ext uri="{9D8B030D-6E8A-4147-A177-3AD203B41FA5}">
                      <a16:colId xmlns:a16="http://schemas.microsoft.com/office/drawing/2014/main" val="1574639843"/>
                    </a:ext>
                  </a:extLst>
                </a:gridCol>
                <a:gridCol w="628247">
                  <a:extLst>
                    <a:ext uri="{9D8B030D-6E8A-4147-A177-3AD203B41FA5}">
                      <a16:colId xmlns:a16="http://schemas.microsoft.com/office/drawing/2014/main" val="344175116"/>
                    </a:ext>
                  </a:extLst>
                </a:gridCol>
                <a:gridCol w="2620960">
                  <a:extLst>
                    <a:ext uri="{9D8B030D-6E8A-4147-A177-3AD203B41FA5}">
                      <a16:colId xmlns:a16="http://schemas.microsoft.com/office/drawing/2014/main" val="722453555"/>
                    </a:ext>
                  </a:extLst>
                </a:gridCol>
                <a:gridCol w="1020897">
                  <a:extLst>
                    <a:ext uri="{9D8B030D-6E8A-4147-A177-3AD203B41FA5}">
                      <a16:colId xmlns:a16="http://schemas.microsoft.com/office/drawing/2014/main" val="1369962614"/>
                    </a:ext>
                  </a:extLst>
                </a:gridCol>
              </a:tblGrid>
              <a:tr h="108920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Stato Patrimoniale riclassificato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9538405"/>
                  </a:ext>
                </a:extLst>
              </a:tr>
              <a:tr h="9802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IMPIEGHI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FONTI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9940218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A)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ATTIVO FISSO (AF)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A)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MEZZI PROPRI o CAPITALE DI RISCHIO (MP)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760.018.802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43267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TECNICHE IMMATERIALI (Iti)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296.356.061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Capitale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242.518.100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4692934"/>
                  </a:ext>
                </a:extLst>
              </a:tr>
              <a:tr h="196055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Diritti di brevetto industriale e diritti di utilizzo delle opere dell’ingegno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153.739.572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Riserva legale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509.578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65514356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Concessioni, licenze, marchi e diritti simili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32.475.125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Altre riserve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394.519.904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22433737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in corso e acconti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102.452.721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Utili (perdite) portati a nuovo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9.501.456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25972930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7.688.643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Utile (perdita) dell'esercizio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112.969.764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664642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II.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TECNICHE MATERIALI (Itm)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533.905.804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B)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PASSIVITA' CONSOLIDATE (Pl)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693.926.332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3752035"/>
                  </a:ext>
                </a:extLst>
              </a:tr>
              <a:tr h="196055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1. Terreni e Fabbricati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303.734.700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Fondi per trattamento di quiescenza e obblighi simili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139.012.656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0250502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2. Impianti e macchinario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152.223.716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Fondi per imposte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30.113.381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9745326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3. Attrezzature industriali e commerciali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5.417.611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Altri fondi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204.373.323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5572716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4. Altri beni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29.410.215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T.F.R.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318.121.252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1019132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5. Immobilizzazioni in corso e acconti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43.119.562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banche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1.204.720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21099010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Acconti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1.101.000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4814538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III.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IMMOBILIZZAZIONI FINANZIARIE (If)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313.420.367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C)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PASSIVITA' CORRENTI (Pb)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886.985.281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1710437"/>
                  </a:ext>
                </a:extLst>
              </a:tr>
              <a:tr h="196055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Partecipazioni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295.005.698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Fondi per trattamento di quiescenza e obblighi simili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15.445.851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0053867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Crediti finanziari scadenti oltre i 12 mesi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14.852.864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Fondi per imposte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1.584.915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38852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Altri titoli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3.561.805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Altri fondi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36.065.880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709114"/>
                  </a:ext>
                </a:extLst>
              </a:tr>
              <a:tr h="103474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TOTALE ATTIVO FISSO (A)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1.143.682.232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T.F.R.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27.662.718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3474073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banche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15.376.323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4594270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B)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ATTIVO CIRCOLANTE (AC)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Acconti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16.078.909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402852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DISPONIBILITA' (M)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20.152.653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fornitori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432.008.724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083162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Materie prime, sussidiarie e di consumo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2.076.427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imprese controllate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180.742.419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4799046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Prodotti finiti e merci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396.226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imprese collegate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2.464.694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428706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Risconti attivi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17.680.000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tributari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30.932.165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586032"/>
                  </a:ext>
                </a:extLst>
              </a:tr>
              <a:tr h="196055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Totale rimanenze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Debiti verso istituti di previdenza e sicurezza sociale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39.633.396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797982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Altri debiti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87.725.743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8541560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II.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LIQUIDITA' DIFFERITE (Ld)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1.033.824.275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Ratei passivi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  40.544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5519253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Crediti commerciali, tributari e vari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796.070.400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Risconti passivi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1.223.000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6788038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Crediti finanziari scadenti entro i 12 mesi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237.713.258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020195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Ratei attivi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  40.617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3795885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III.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LIQUIDITA' IMMEDIATE (Li)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143.271.255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8865490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1. Depositi bancari e postali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143.015.163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812072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2. Assegni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       800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6593833"/>
                  </a:ext>
                </a:extLst>
              </a:tr>
              <a:tr h="98028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3. Denaro e valori in cassa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         255.292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0705496"/>
                  </a:ext>
                </a:extLst>
              </a:tr>
              <a:tr h="103474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TOTALE ATTIVO CIRCOLANTE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1.197.248.183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7285075"/>
                  </a:ext>
                </a:extLst>
              </a:tr>
              <a:tr h="103474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	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TOTALE IMPIEGHI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2.340.930.415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TOTALE FONTI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2.340.930.415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716138"/>
                  </a:ext>
                </a:extLst>
              </a:tr>
              <a:tr h="103474"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Capitale investito caratteristico (*)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2.337.368.610 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9676618"/>
                  </a:ext>
                </a:extLst>
              </a:tr>
              <a:tr h="103474"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8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(*) Totale impieghi - Altri titoli</a:t>
                      </a: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8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it-IT" sz="8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5446" marR="5446" marT="5446" marB="0" anchor="ctr">
                    <a:lnL>
                      <a:noFill/>
                    </a:lnL>
                    <a:lnR>
                      <a:noFill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8664745"/>
                  </a:ext>
                </a:extLst>
              </a:tr>
            </a:tbl>
          </a:graphicData>
        </a:graphic>
      </p:graphicFrame>
      <p:sp>
        <p:nvSpPr>
          <p:cNvPr id="8" name="Rettangolo 7">
            <a:extLst>
              <a:ext uri="{FF2B5EF4-FFF2-40B4-BE49-F238E27FC236}">
                <a16:creationId xmlns:a16="http://schemas.microsoft.com/office/drawing/2014/main" id="{8C381246-48E7-47B1-9CC6-7806700EBBCA}"/>
              </a:ext>
            </a:extLst>
          </p:cNvPr>
          <p:cNvSpPr/>
          <p:nvPr/>
        </p:nvSpPr>
        <p:spPr>
          <a:xfrm>
            <a:off x="100940" y="590977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Si consideri il caso di un’azienda il cui stato patrimoniale riclassificato secondo il criterio finanziario presenti i seguenti valori: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3DA301-F4B8-B8C4-F142-4630D4384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>
            <a:extLst>
              <a:ext uri="{FF2B5EF4-FFF2-40B4-BE49-F238E27FC236}">
                <a16:creationId xmlns:a16="http://schemas.microsoft.com/office/drawing/2014/main" id="{BE38FAF7-DF3A-4477-2EDF-4EDB3EFD0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I valori di partenza</a:t>
            </a:r>
          </a:p>
        </p:txBody>
      </p:sp>
      <p:sp>
        <p:nvSpPr>
          <p:cNvPr id="15" name="Segnaposto numero diapositiva 14">
            <a:extLst>
              <a:ext uri="{FF2B5EF4-FFF2-40B4-BE49-F238E27FC236}">
                <a16:creationId xmlns:a16="http://schemas.microsoft.com/office/drawing/2014/main" id="{4E6D56C2-7BEE-C6C6-343D-CED3052DE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11</a:t>
            </a:fld>
            <a:endParaRPr lang="it-IT" altLang="it-IT" dirty="0"/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D2587284-DB78-F2B7-EA4C-CFE0FA0D7CD7}"/>
              </a:ext>
            </a:extLst>
          </p:cNvPr>
          <p:cNvSpPr/>
          <p:nvPr/>
        </p:nvSpPr>
        <p:spPr>
          <a:xfrm>
            <a:off x="100940" y="663523"/>
            <a:ext cx="85583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Il conto economico presenta i seguenti valori:</a:t>
            </a:r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D05CD152-39E8-65B7-8576-16BA1ECED8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632854"/>
              </p:ext>
            </p:extLst>
          </p:nvPr>
        </p:nvGraphicFramePr>
        <p:xfrm>
          <a:off x="1517072" y="1409979"/>
          <a:ext cx="6109855" cy="3721094"/>
        </p:xfrm>
        <a:graphic>
          <a:graphicData uri="http://schemas.openxmlformats.org/drawingml/2006/table">
            <a:tbl>
              <a:tblPr/>
              <a:tblGrid>
                <a:gridCol w="4792586">
                  <a:extLst>
                    <a:ext uri="{9D8B030D-6E8A-4147-A177-3AD203B41FA5}">
                      <a16:colId xmlns:a16="http://schemas.microsoft.com/office/drawing/2014/main" val="987136452"/>
                    </a:ext>
                  </a:extLst>
                </a:gridCol>
                <a:gridCol w="1317269">
                  <a:extLst>
                    <a:ext uri="{9D8B030D-6E8A-4147-A177-3AD203B41FA5}">
                      <a16:colId xmlns:a16="http://schemas.microsoft.com/office/drawing/2014/main" val="2003294256"/>
                    </a:ext>
                  </a:extLst>
                </a:gridCol>
              </a:tblGrid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RICAVI OPERATIVI G. CARATTERISTICA*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410.400.372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017544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COSTI OPERATIVI G. CARATTERISTICA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240.369.521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8686598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OPERATIVO G. CARATTERISTICA (ROGC)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170.030.851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367712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RICAVI ACCESSORI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3.287.564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514112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COSTI ACCESSORI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2.693.456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25778273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spcAft>
                          <a:spcPts val="0"/>
                        </a:spcAft>
                      </a:pPr>
                      <a:r>
                        <a:rPr lang="it-IT" sz="11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OPERATIVO AZIENDALE (EBIT)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170.624.959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96632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ONERI FINANZIARI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16.640.000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8359062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G. ORDINARIA (RGO)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153.984.959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66484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PROVENTI STRAORDINARI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1.234.595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3148231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ONERI STRAORDINARI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376977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ANTE IMPOSTE (EBT)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155.219.554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5507169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IMPOSTE SUL REDDITO</a:t>
                      </a: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37.252.693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629880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it-IT" sz="1100" b="1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RISULTATO NETTO (RN)</a:t>
                      </a:r>
                      <a:endParaRPr lang="it-IT" sz="1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>
                        <a:buNone/>
                      </a:pPr>
                      <a:r>
                        <a:rPr lang="en-GB" sz="11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117.966.861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8374282"/>
                  </a:ext>
                </a:extLst>
              </a:tr>
            </a:tbl>
          </a:graphicData>
        </a:graphic>
      </p:graphicFrame>
      <p:sp>
        <p:nvSpPr>
          <p:cNvPr id="2" name="Rettangolo 3">
            <a:extLst>
              <a:ext uri="{FF2B5EF4-FFF2-40B4-BE49-F238E27FC236}">
                <a16:creationId xmlns:a16="http://schemas.microsoft.com/office/drawing/2014/main" id="{102DA644-F50C-1B14-F465-D871680A8032}"/>
              </a:ext>
            </a:extLst>
          </p:cNvPr>
          <p:cNvSpPr/>
          <p:nvPr/>
        </p:nvSpPr>
        <p:spPr>
          <a:xfrm>
            <a:off x="216764" y="5442787"/>
            <a:ext cx="85583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*Di cui vendite 361.152.327,36</a:t>
            </a:r>
          </a:p>
        </p:txBody>
      </p:sp>
    </p:spTree>
    <p:extLst>
      <p:ext uri="{BB962C8B-B14F-4D97-AF65-F5344CB8AC3E}">
        <p14:creationId xmlns:p14="http://schemas.microsoft.com/office/powerpoint/2010/main" val="423325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6286EF-9FC0-B132-F99D-E6843D3660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1DCE2E3-5DFF-ACF0-BB51-7630EC575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(2)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AD5583DE-96FC-AAF7-56B1-5EC80A35B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12</a:t>
            </a:fld>
            <a:endParaRPr lang="it-IT" altLang="it-IT" dirty="0"/>
          </a:p>
        </p:txBody>
      </p:sp>
      <p:graphicFrame>
        <p:nvGraphicFramePr>
          <p:cNvPr id="18" name="Tabella 17">
            <a:extLst>
              <a:ext uri="{FF2B5EF4-FFF2-40B4-BE49-F238E27FC236}">
                <a16:creationId xmlns:a16="http://schemas.microsoft.com/office/drawing/2014/main" id="{6A81A0A8-BE9F-7C7F-6C5F-CBE2360BE7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0913477"/>
              </p:ext>
            </p:extLst>
          </p:nvPr>
        </p:nvGraphicFramePr>
        <p:xfrm>
          <a:off x="1282198" y="1366864"/>
          <a:ext cx="6195802" cy="3985770"/>
        </p:xfrm>
        <a:graphic>
          <a:graphicData uri="http://schemas.openxmlformats.org/drawingml/2006/table">
            <a:tbl>
              <a:tblPr>
                <a:tableStyleId>{EB344D84-9AFB-497E-A393-DC336BA19D2E}</a:tableStyleId>
              </a:tblPr>
              <a:tblGrid>
                <a:gridCol w="3097901">
                  <a:extLst>
                    <a:ext uri="{9D8B030D-6E8A-4147-A177-3AD203B41FA5}">
                      <a16:colId xmlns:a16="http://schemas.microsoft.com/office/drawing/2014/main" val="4080123995"/>
                    </a:ext>
                  </a:extLst>
                </a:gridCol>
                <a:gridCol w="3097901">
                  <a:extLst>
                    <a:ext uri="{9D8B030D-6E8A-4147-A177-3AD203B41FA5}">
                      <a16:colId xmlns:a16="http://schemas.microsoft.com/office/drawing/2014/main" val="2621731940"/>
                    </a:ext>
                  </a:extLst>
                </a:gridCol>
              </a:tblGrid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Rigidità impieghi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l" fontAlgn="ctr">
                        <a:buFont typeface="Wingdings" panose="05000000000000000000" pitchFamily="2" charset="2"/>
                        <a:buNone/>
                      </a:pPr>
                      <a:r>
                        <a:rPr lang="it-IT" sz="1400" b="0" i="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8039531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Elasticità impieghi</a:t>
                      </a:r>
                      <a:endParaRPr lang="it-IT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5095226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Autonomia finanziaria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40773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Fonti permanenti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7957970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totale</a:t>
                      </a:r>
                      <a:endParaRPr lang="it-IT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7314664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lungo termine</a:t>
                      </a:r>
                      <a:endParaRPr lang="it-IT" sz="14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6038577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breve termine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5806275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copertura degli oneri finanziari (</a:t>
                      </a: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interest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coverage)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719194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primario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29398279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primario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347388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secondario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4357932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secondario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003583"/>
                  </a:ext>
                </a:extLst>
              </a:tr>
            </a:tbl>
          </a:graphicData>
        </a:graphic>
      </p:graphicFrame>
      <p:sp>
        <p:nvSpPr>
          <p:cNvPr id="21" name="Rettangolo 20">
            <a:extLst>
              <a:ext uri="{FF2B5EF4-FFF2-40B4-BE49-F238E27FC236}">
                <a16:creationId xmlns:a16="http://schemas.microsoft.com/office/drawing/2014/main" id="{9E347FA5-1F03-6BC7-9027-E0590F1EFAB8}"/>
              </a:ext>
            </a:extLst>
          </p:cNvPr>
          <p:cNvSpPr/>
          <p:nvPr/>
        </p:nvSpPr>
        <p:spPr>
          <a:xfrm>
            <a:off x="100940" y="640607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Si proceda a valutare il grado di liquidità, solidità e redditività dell’azienda, attraverso i seguenti indicatori.</a:t>
            </a:r>
          </a:p>
        </p:txBody>
      </p:sp>
    </p:spTree>
    <p:extLst>
      <p:ext uri="{BB962C8B-B14F-4D97-AF65-F5344CB8AC3E}">
        <p14:creationId xmlns:p14="http://schemas.microsoft.com/office/powerpoint/2010/main" val="37740084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64CD7F-4D78-C3DC-EA01-14BC0079ED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44A9A5-378F-EDF3-D5A5-C3EEE9633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valori di partenza (2)</a:t>
            </a:r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BEF6E70-2B43-3765-B8DB-280BDBC1E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13</a:t>
            </a:fld>
            <a:endParaRPr lang="it-IT" altLang="it-IT" dirty="0"/>
          </a:p>
        </p:txBody>
      </p:sp>
      <p:graphicFrame>
        <p:nvGraphicFramePr>
          <p:cNvPr id="18" name="Tabella 17">
            <a:extLst>
              <a:ext uri="{FF2B5EF4-FFF2-40B4-BE49-F238E27FC236}">
                <a16:creationId xmlns:a16="http://schemas.microsoft.com/office/drawing/2014/main" id="{088A54C6-FF45-F393-5189-9DA990DA79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339137"/>
              </p:ext>
            </p:extLst>
          </p:nvPr>
        </p:nvGraphicFramePr>
        <p:xfrm>
          <a:off x="1282198" y="1561936"/>
          <a:ext cx="6195802" cy="3245817"/>
        </p:xfrm>
        <a:graphic>
          <a:graphicData uri="http://schemas.openxmlformats.org/drawingml/2006/table">
            <a:tbl>
              <a:tblPr>
                <a:tableStyleId>{EB344D84-9AFB-497E-A393-DC336BA19D2E}</a:tableStyleId>
              </a:tblPr>
              <a:tblGrid>
                <a:gridCol w="3131306">
                  <a:extLst>
                    <a:ext uri="{9D8B030D-6E8A-4147-A177-3AD203B41FA5}">
                      <a16:colId xmlns:a16="http://schemas.microsoft.com/office/drawing/2014/main" val="4080123995"/>
                    </a:ext>
                  </a:extLst>
                </a:gridCol>
                <a:gridCol w="3064496">
                  <a:extLst>
                    <a:ext uri="{9D8B030D-6E8A-4147-A177-3AD203B41FA5}">
                      <a16:colId xmlns:a16="http://schemas.microsoft.com/office/drawing/2014/main" val="2621731940"/>
                    </a:ext>
                  </a:extLst>
                </a:gridCol>
              </a:tblGrid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C.C.N. (finanziario)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605095226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Current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 ratio (</a:t>
                      </a:r>
                      <a:r>
                        <a:rPr lang="it-IT" sz="1400" u="none" strike="noStrike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quoz</a:t>
                      </a: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. disp.)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140773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[1]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7314664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[2]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60385770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(Quick ratio) [1]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5806275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(Cash ratio) [2]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  <a:endParaRPr kumimoji="0" lang="it-I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7191947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R.O.E.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29876038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R.O.I.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3473883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R.O.S.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14357932"/>
                  </a:ext>
                </a:extLst>
              </a:tr>
              <a:tr h="313233">
                <a:tc>
                  <a:txBody>
                    <a:bodyPr/>
                    <a:lstStyle/>
                    <a:p>
                      <a:pPr marL="285750" indent="-285750" algn="l" fontAlgn="ctr">
                        <a:buFont typeface="Wingdings" panose="05000000000000000000" pitchFamily="2" charset="2"/>
                        <a:buChar char="Ø"/>
                      </a:pPr>
                      <a:r>
                        <a:rPr lang="it-IT" sz="14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Century Gothic" panose="020B0502020202020204" pitchFamily="34" charset="0"/>
                        </a:rPr>
                        <a:t>Capital turnover</a:t>
                      </a:r>
                      <a:endParaRPr lang="it-IT" sz="14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kumimoji="0" lang="it-IT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…………………………………………...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08003583"/>
                  </a:ext>
                </a:extLst>
              </a:tr>
            </a:tbl>
          </a:graphicData>
        </a:graphic>
      </p:graphicFrame>
      <p:sp>
        <p:nvSpPr>
          <p:cNvPr id="21" name="Rettangolo 20">
            <a:extLst>
              <a:ext uri="{FF2B5EF4-FFF2-40B4-BE49-F238E27FC236}">
                <a16:creationId xmlns:a16="http://schemas.microsoft.com/office/drawing/2014/main" id="{85D423D3-F6A4-336C-E99E-647E31BD279A}"/>
              </a:ext>
            </a:extLst>
          </p:cNvPr>
          <p:cNvSpPr/>
          <p:nvPr/>
        </p:nvSpPr>
        <p:spPr>
          <a:xfrm>
            <a:off x="100940" y="640607"/>
            <a:ext cx="85583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Si proceda a valutare il grado di liquidità, solidità e redditività dell’azienda, attraverso i seguenti indicatori. (</a:t>
            </a:r>
            <a:r>
              <a:rPr lang="it-IT" sz="14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Segue</a:t>
            </a:r>
            <a:r>
              <a:rPr lang="it-IT" sz="14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215581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>
            <a:extLst>
              <a:ext uri="{FF2B5EF4-FFF2-40B4-BE49-F238E27FC236}">
                <a16:creationId xmlns:a16="http://schemas.microsoft.com/office/drawing/2014/main" id="{C3EBD31A-51E4-4C39-8547-59EF207CE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62DAB-398B-4E10-AE5F-BF60C8E877CD}" type="slidenum">
              <a:rPr lang="it-IT" altLang="it-IT" smtClean="0"/>
              <a:pPr/>
              <a:t>14</a:t>
            </a:fld>
            <a:endParaRPr lang="it-IT" altLang="it-IT"/>
          </a:p>
        </p:txBody>
      </p:sp>
      <p:sp>
        <p:nvSpPr>
          <p:cNvPr id="5" name="Titolo 4">
            <a:extLst>
              <a:ext uri="{FF2B5EF4-FFF2-40B4-BE49-F238E27FC236}">
                <a16:creationId xmlns:a16="http://schemas.microsoft.com/office/drawing/2014/main" id="{579C42F7-424E-4D55-BB99-152F48671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/>
              <a:t>Soluzione proposta</a:t>
            </a:r>
          </a:p>
        </p:txBody>
      </p:sp>
      <p:graphicFrame>
        <p:nvGraphicFramePr>
          <p:cNvPr id="14" name="Tabella 13">
            <a:extLst>
              <a:ext uri="{FF2B5EF4-FFF2-40B4-BE49-F238E27FC236}">
                <a16:creationId xmlns:a16="http://schemas.microsoft.com/office/drawing/2014/main" id="{0815DCC4-219A-4079-9C24-C588C7B882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492868"/>
              </p:ext>
            </p:extLst>
          </p:nvPr>
        </p:nvGraphicFramePr>
        <p:xfrm>
          <a:off x="628649" y="894854"/>
          <a:ext cx="7029451" cy="5498580"/>
        </p:xfrm>
        <a:graphic>
          <a:graphicData uri="http://schemas.openxmlformats.org/drawingml/2006/table">
            <a:tbl>
              <a:tblPr/>
              <a:tblGrid>
                <a:gridCol w="2182314">
                  <a:extLst>
                    <a:ext uri="{9D8B030D-6E8A-4147-A177-3AD203B41FA5}">
                      <a16:colId xmlns:a16="http://schemas.microsoft.com/office/drawing/2014/main" val="2582423754"/>
                    </a:ext>
                  </a:extLst>
                </a:gridCol>
                <a:gridCol w="1160538">
                  <a:extLst>
                    <a:ext uri="{9D8B030D-6E8A-4147-A177-3AD203B41FA5}">
                      <a16:colId xmlns:a16="http://schemas.microsoft.com/office/drawing/2014/main" val="2756310884"/>
                    </a:ext>
                  </a:extLst>
                </a:gridCol>
                <a:gridCol w="1160538">
                  <a:extLst>
                    <a:ext uri="{9D8B030D-6E8A-4147-A177-3AD203B41FA5}">
                      <a16:colId xmlns:a16="http://schemas.microsoft.com/office/drawing/2014/main" val="1367990514"/>
                    </a:ext>
                  </a:extLst>
                </a:gridCol>
                <a:gridCol w="179758">
                  <a:extLst>
                    <a:ext uri="{9D8B030D-6E8A-4147-A177-3AD203B41FA5}">
                      <a16:colId xmlns:a16="http://schemas.microsoft.com/office/drawing/2014/main" val="3027578815"/>
                    </a:ext>
                  </a:extLst>
                </a:gridCol>
                <a:gridCol w="1072236">
                  <a:extLst>
                    <a:ext uri="{9D8B030D-6E8A-4147-A177-3AD203B41FA5}">
                      <a16:colId xmlns:a16="http://schemas.microsoft.com/office/drawing/2014/main" val="3646058209"/>
                    </a:ext>
                  </a:extLst>
                </a:gridCol>
                <a:gridCol w="365821">
                  <a:extLst>
                    <a:ext uri="{9D8B030D-6E8A-4147-A177-3AD203B41FA5}">
                      <a16:colId xmlns:a16="http://schemas.microsoft.com/office/drawing/2014/main" val="4107048126"/>
                    </a:ext>
                  </a:extLst>
                </a:gridCol>
                <a:gridCol w="908246">
                  <a:extLst>
                    <a:ext uri="{9D8B030D-6E8A-4147-A177-3AD203B41FA5}">
                      <a16:colId xmlns:a16="http://schemas.microsoft.com/office/drawing/2014/main" val="1712460297"/>
                    </a:ext>
                  </a:extLst>
                </a:gridCol>
              </a:tblGrid>
              <a:tr h="283940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ANALISI PATRIMONIALE-FINANZIARIA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6219773"/>
                  </a:ext>
                </a:extLst>
              </a:tr>
              <a:tr h="28394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Denominazione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Formula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Calcolo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5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Risultato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3385146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Rigidità impieghi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AF/CI tot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1.143.682.232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48,9%</a:t>
                      </a:r>
                      <a:endParaRPr lang="it-IT" sz="105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6238020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Elasticità impieghi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AC/CI tot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1.197.248.183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51,1%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26456773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Autonomia finanziaria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760.018.802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32,5%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5323439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Fonti permanenti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(MP+Pl)/CF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1.453.945.134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62,1%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5205768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totale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(Pl+Pb)/CF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1.580.911.613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67,5%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50491639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lungo termine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Pl/CF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693.926.332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29,6%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4529552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Indebitamento a breve termine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Pb/CF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37,9%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68916520"/>
                  </a:ext>
                </a:extLst>
              </a:tr>
              <a:tr h="28394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copertura oneri finanziari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EBIT/Of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164.049.831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16.640.000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10,25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3459618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primario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(MP - AF)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760.018.802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1.143.682.232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(383.663.430)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4686581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primario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MP/AF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760.018.802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1.143.682.232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66,5%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3788216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struttura secondario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MP+Pl-AF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1.453.945.134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1.143.682.232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310.262.902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0722334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Quoziente di struttura secondario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(MP+Pl)/AF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1.453.945.134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1.143.682.232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127,1%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6576447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C.C.N.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AC-Pb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1.197.248.183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310.262.902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8864406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Current</a:t>
                      </a:r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ratio (</a:t>
                      </a:r>
                      <a:r>
                        <a:rPr lang="it-IT" sz="1050" b="0" i="0" u="none" strike="noStrike" dirty="0" err="1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quoz</a:t>
                      </a:r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. disp.)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AC/Pb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1.197.248.183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1,35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1252999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[1]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Ld+Li-Pb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1.177.095.530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290.110.249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143703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primaria [1]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(Ld+Li)/Pb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1.177.095.530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132,7%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5529485"/>
                  </a:ext>
                </a:extLst>
              </a:tr>
              <a:tr h="27042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Margine di tesoreria primario [2]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Li-Pb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143.271.255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5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(743.714.026)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6881821"/>
                  </a:ext>
                </a:extLst>
              </a:tr>
              <a:tr h="28394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Indice di liquidità primaria [2]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Li / Pb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  143.271.255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/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  886.985.281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5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16,2%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612005"/>
                  </a:ext>
                </a:extLst>
              </a:tr>
            </a:tbl>
          </a:graphicData>
        </a:graphic>
      </p:graphicFrame>
      <p:sp>
        <p:nvSpPr>
          <p:cNvPr id="15" name="AutoShape 7">
            <a:extLst>
              <a:ext uri="{FF2B5EF4-FFF2-40B4-BE49-F238E27FC236}">
                <a16:creationId xmlns:a16="http://schemas.microsoft.com/office/drawing/2014/main" id="{C8CA9774-B699-4CF2-8465-B1B6C832015F}"/>
              </a:ext>
            </a:extLst>
          </p:cNvPr>
          <p:cNvSpPr>
            <a:spLocks/>
          </p:cNvSpPr>
          <p:nvPr/>
        </p:nvSpPr>
        <p:spPr bwMode="auto">
          <a:xfrm>
            <a:off x="7775348" y="3706648"/>
            <a:ext cx="161925" cy="2686786"/>
          </a:xfrm>
          <a:prstGeom prst="rightBrace">
            <a:avLst>
              <a:gd name="adj1" fmla="val 96569"/>
              <a:gd name="adj2" fmla="val 50000"/>
            </a:avLst>
          </a:prstGeom>
          <a:ln>
            <a:headEnd/>
            <a:tailEnd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it-IT"/>
          </a:p>
        </p:txBody>
      </p:sp>
      <p:sp>
        <p:nvSpPr>
          <p:cNvPr id="16" name="Text Box 8">
            <a:extLst>
              <a:ext uri="{FF2B5EF4-FFF2-40B4-BE49-F238E27FC236}">
                <a16:creationId xmlns:a16="http://schemas.microsoft.com/office/drawing/2014/main" id="{F049D92F-BCAE-4D0A-862A-01669DA8B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7093" y="4897683"/>
            <a:ext cx="936958" cy="5524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27432" tIns="22860" rIns="27432" bIns="0" anchor="t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Arial"/>
              </a:rPr>
              <a:t>Equilibrio fonti-impieghi</a:t>
            </a: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F06FB070-0CF6-413E-A34C-887F57905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27093" y="2313440"/>
            <a:ext cx="936959" cy="4762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27432" tIns="22860" rIns="27432" bIns="22860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i="0" u="none" strike="noStrike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cs typeface="Arial"/>
              </a:rPr>
              <a:t>Rapporti di composizione</a:t>
            </a:r>
          </a:p>
        </p:txBody>
      </p:sp>
      <p:sp>
        <p:nvSpPr>
          <p:cNvPr id="18" name="AutoShape 10">
            <a:extLst>
              <a:ext uri="{FF2B5EF4-FFF2-40B4-BE49-F238E27FC236}">
                <a16:creationId xmlns:a16="http://schemas.microsoft.com/office/drawing/2014/main" id="{E7875143-9BD2-49D9-87B2-1FC9802EA442}"/>
              </a:ext>
            </a:extLst>
          </p:cNvPr>
          <p:cNvSpPr>
            <a:spLocks/>
          </p:cNvSpPr>
          <p:nvPr/>
        </p:nvSpPr>
        <p:spPr bwMode="auto">
          <a:xfrm>
            <a:off x="7739062" y="1555844"/>
            <a:ext cx="198211" cy="2065179"/>
          </a:xfrm>
          <a:prstGeom prst="rightBrace">
            <a:avLst>
              <a:gd name="adj1" fmla="val 39943"/>
              <a:gd name="adj2" fmla="val 50000"/>
            </a:avLst>
          </a:prstGeom>
          <a:ln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it-IT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235E5-7419-4486-07D8-C1021E9B0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>
            <a:extLst>
              <a:ext uri="{FF2B5EF4-FFF2-40B4-BE49-F238E27FC236}">
                <a16:creationId xmlns:a16="http://schemas.microsoft.com/office/drawing/2014/main" id="{DFB252CC-7968-3DEA-28DB-A115A275E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Soluzione proposta</a:t>
            </a:r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DAC60199-FB8B-A473-CF3F-8EAEE043B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E6147-0B7B-488B-B7C3-45496710988D}" type="slidenum">
              <a:rPr lang="it-IT" altLang="it-IT" smtClean="0"/>
              <a:pPr/>
              <a:t>15</a:t>
            </a:fld>
            <a:endParaRPr lang="it-IT" altLang="it-IT" dirty="0"/>
          </a:p>
        </p:txBody>
      </p:sp>
      <p:graphicFrame>
        <p:nvGraphicFramePr>
          <p:cNvPr id="3" name="Tabella 2">
            <a:extLst>
              <a:ext uri="{FF2B5EF4-FFF2-40B4-BE49-F238E27FC236}">
                <a16:creationId xmlns:a16="http://schemas.microsoft.com/office/drawing/2014/main" id="{8E0A8033-91EC-82A5-D763-9EDA63EC47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123579"/>
              </p:ext>
            </p:extLst>
          </p:nvPr>
        </p:nvGraphicFramePr>
        <p:xfrm>
          <a:off x="249382" y="1144579"/>
          <a:ext cx="6903378" cy="1486963"/>
        </p:xfrm>
        <a:graphic>
          <a:graphicData uri="http://schemas.openxmlformats.org/drawingml/2006/table">
            <a:tbl>
              <a:tblPr/>
              <a:tblGrid>
                <a:gridCol w="2275057">
                  <a:extLst>
                    <a:ext uri="{9D8B030D-6E8A-4147-A177-3AD203B41FA5}">
                      <a16:colId xmlns:a16="http://schemas.microsoft.com/office/drawing/2014/main" val="1983337206"/>
                    </a:ext>
                  </a:extLst>
                </a:gridCol>
                <a:gridCol w="927797">
                  <a:extLst>
                    <a:ext uri="{9D8B030D-6E8A-4147-A177-3AD203B41FA5}">
                      <a16:colId xmlns:a16="http://schemas.microsoft.com/office/drawing/2014/main" val="2044185856"/>
                    </a:ext>
                  </a:extLst>
                </a:gridCol>
                <a:gridCol w="1109091">
                  <a:extLst>
                    <a:ext uri="{9D8B030D-6E8A-4147-A177-3AD203B41FA5}">
                      <a16:colId xmlns:a16="http://schemas.microsoft.com/office/drawing/2014/main" val="1663412898"/>
                    </a:ext>
                  </a:extLst>
                </a:gridCol>
                <a:gridCol w="202622">
                  <a:extLst>
                    <a:ext uri="{9D8B030D-6E8A-4147-A177-3AD203B41FA5}">
                      <a16:colId xmlns:a16="http://schemas.microsoft.com/office/drawing/2014/main" val="533557293"/>
                    </a:ext>
                  </a:extLst>
                </a:gridCol>
                <a:gridCol w="952680">
                  <a:extLst>
                    <a:ext uri="{9D8B030D-6E8A-4147-A177-3AD203B41FA5}">
                      <a16:colId xmlns:a16="http://schemas.microsoft.com/office/drawing/2014/main" val="4152787788"/>
                    </a:ext>
                  </a:extLst>
                </a:gridCol>
                <a:gridCol w="412355">
                  <a:extLst>
                    <a:ext uri="{9D8B030D-6E8A-4147-A177-3AD203B41FA5}">
                      <a16:colId xmlns:a16="http://schemas.microsoft.com/office/drawing/2014/main" val="3583202103"/>
                    </a:ext>
                  </a:extLst>
                </a:gridCol>
                <a:gridCol w="1023776">
                  <a:extLst>
                    <a:ext uri="{9D8B030D-6E8A-4147-A177-3AD203B41FA5}">
                      <a16:colId xmlns:a16="http://schemas.microsoft.com/office/drawing/2014/main" val="1647582455"/>
                    </a:ext>
                  </a:extLst>
                </a:gridCol>
              </a:tblGrid>
              <a:tr h="236070">
                <a:tc gridSpan="7">
                  <a:txBody>
                    <a:bodyPr/>
                    <a:lstStyle/>
                    <a:p>
                      <a:pPr algn="l" fontAlgn="b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ANALISI REDDITUALE esercizio n</a:t>
                      </a:r>
                      <a:endParaRPr lang="it-IT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35796075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Denominazione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Formula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Calcolo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it-IT" sz="1000" b="1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1" i="0" u="none" strike="noStrike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Risultato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3848832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R.O.E.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RN/MP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112.969.764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760.018.802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15,5%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2820691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R.O.I.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EBIT/CI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164.049.831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7,3%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8239997"/>
                  </a:ext>
                </a:extLst>
              </a:tr>
              <a:tr h="23607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R.O.S.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EBIT/V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164.049.831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it-IT" sz="10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361.152.327</a:t>
                      </a:r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47,2%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8226054"/>
                  </a:ext>
                </a:extLst>
              </a:tr>
              <a:tr h="306613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Capital turnover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V/CI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it-IT" sz="10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entury Gothic" panose="020B0502020202020204" pitchFamily="34" charset="0"/>
                        </a:rPr>
                        <a:t>361.152.327</a:t>
                      </a:r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/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50" b="0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  2.340.930.415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it-IT" sz="1000" b="0" i="0" u="none" strike="noStrike" dirty="0">
                        <a:solidFill>
                          <a:srgbClr val="404040"/>
                        </a:solidFill>
                        <a:effectLst/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it-IT" sz="1000" b="1" i="0" u="none" strike="noStrike" dirty="0">
                          <a:solidFill>
                            <a:srgbClr val="404040"/>
                          </a:solidFill>
                          <a:effectLst/>
                          <a:latin typeface="Century Gothic" panose="020B0502020202020204" pitchFamily="34" charset="0"/>
                        </a:rPr>
                        <a:t>0,15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6293401"/>
                  </a:ext>
                </a:extLst>
              </a:tr>
            </a:tbl>
          </a:graphicData>
        </a:graphic>
      </p:graphicFrame>
      <p:sp>
        <p:nvSpPr>
          <p:cNvPr id="14" name="Text Box 8">
            <a:extLst>
              <a:ext uri="{FF2B5EF4-FFF2-40B4-BE49-F238E27FC236}">
                <a16:creationId xmlns:a16="http://schemas.microsoft.com/office/drawing/2014/main" id="{064D8887-867F-1E37-539F-7EF2E310D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0703" y="1727680"/>
            <a:ext cx="952500" cy="762000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27432" tIns="18288" rIns="27432" bIns="18288" anchor="ctr" upright="1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rtl="0">
              <a:defRPr sz="1000"/>
            </a:pPr>
            <a:r>
              <a:rPr lang="it-IT" sz="1000" b="1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R</a:t>
            </a:r>
            <a:r>
              <a:rPr lang="it-IT" sz="1000" b="1" i="0" u="none" strike="noStrike" baseline="0" dirty="0">
                <a:solidFill>
                  <a:srgbClr val="000000"/>
                </a:solidFill>
                <a:latin typeface="Century Gothic" panose="020B0502020202020204" pitchFamily="34" charset="0"/>
                <a:cs typeface="Arial"/>
              </a:rPr>
              <a:t>edditività</a:t>
            </a:r>
          </a:p>
        </p:txBody>
      </p:sp>
      <p:sp>
        <p:nvSpPr>
          <p:cNvPr id="15" name="AutoShape 9">
            <a:extLst>
              <a:ext uri="{FF2B5EF4-FFF2-40B4-BE49-F238E27FC236}">
                <a16:creationId xmlns:a16="http://schemas.microsoft.com/office/drawing/2014/main" id="{A483B099-17DC-C5A6-9D6B-F0ED1BCB7C1A}"/>
              </a:ext>
            </a:extLst>
          </p:cNvPr>
          <p:cNvSpPr>
            <a:spLocks/>
          </p:cNvSpPr>
          <p:nvPr/>
        </p:nvSpPr>
        <p:spPr bwMode="auto">
          <a:xfrm>
            <a:off x="7237412" y="1605760"/>
            <a:ext cx="342900" cy="1025782"/>
          </a:xfrm>
          <a:prstGeom prst="rightBrace">
            <a:avLst>
              <a:gd name="adj1" fmla="val 36806"/>
              <a:gd name="adj2" fmla="val 50000"/>
            </a:avLst>
          </a:prstGeom>
          <a:ln>
            <a:solidFill>
              <a:srgbClr val="C00000"/>
            </a:solidFill>
            <a:headEnd/>
            <a:tailEnd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it-IT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845996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ersonalizza struttur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2005</Words>
  <Application>Microsoft Office PowerPoint</Application>
  <PresentationFormat>On-screen Show (4:3)</PresentationFormat>
  <Paragraphs>743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Wingdings</vt:lpstr>
      <vt:lpstr>Tema di Office</vt:lpstr>
      <vt:lpstr>Personalizza struttura</vt:lpstr>
      <vt:lpstr> Esercitazione sugli indici</vt:lpstr>
      <vt:lpstr>PowerPoint Presentation</vt:lpstr>
      <vt:lpstr>I valori di partenza</vt:lpstr>
      <vt:lpstr>I valori di partenza</vt:lpstr>
      <vt:lpstr>I valori di partenza (2)</vt:lpstr>
      <vt:lpstr>I valori di partenza (2)</vt:lpstr>
      <vt:lpstr>Soluzione proposta</vt:lpstr>
      <vt:lpstr>Soluzione proposta</vt:lpstr>
      <vt:lpstr>PowerPoint Presentation</vt:lpstr>
      <vt:lpstr>I valori di partenza</vt:lpstr>
      <vt:lpstr>I valori di partenza</vt:lpstr>
      <vt:lpstr>I valori di partenza (2)</vt:lpstr>
      <vt:lpstr>I valori di partenza (2)</vt:lpstr>
      <vt:lpstr>Soluzione proposta</vt:lpstr>
      <vt:lpstr>Soluzione proposta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Esercitazione 1.1   Perdita e ripristino di valore</dc:title>
  <dc:creator>Vincenzo Sforza</dc:creator>
  <cp:lastModifiedBy>ECON06</cp:lastModifiedBy>
  <cp:revision>142</cp:revision>
  <cp:lastPrinted>2020-04-25T09:32:51Z</cp:lastPrinted>
  <dcterms:created xsi:type="dcterms:W3CDTF">2012-03-26T21:39:08Z</dcterms:created>
  <dcterms:modified xsi:type="dcterms:W3CDTF">2025-12-05T09:23:20Z</dcterms:modified>
</cp:coreProperties>
</file>