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47" r:id="rId1"/>
    <p:sldMasterId id="2147483981" r:id="rId2"/>
    <p:sldMasterId id="2147484057" r:id="rId3"/>
  </p:sldMasterIdLst>
  <p:notesMasterIdLst>
    <p:notesMasterId r:id="rId20"/>
  </p:notesMasterIdLst>
  <p:sldIdLst>
    <p:sldId id="350" r:id="rId4"/>
    <p:sldId id="354" r:id="rId5"/>
    <p:sldId id="614" r:id="rId6"/>
    <p:sldId id="353" r:id="rId7"/>
    <p:sldId id="612" r:id="rId8"/>
    <p:sldId id="552" r:id="rId9"/>
    <p:sldId id="537" r:id="rId10"/>
    <p:sldId id="538" r:id="rId11"/>
    <p:sldId id="539" r:id="rId12"/>
    <p:sldId id="542" r:id="rId13"/>
    <p:sldId id="543" r:id="rId14"/>
    <p:sldId id="553" r:id="rId15"/>
    <p:sldId id="548" r:id="rId16"/>
    <p:sldId id="555" r:id="rId17"/>
    <p:sldId id="558" r:id="rId18"/>
    <p:sldId id="557" r:id="rId19"/>
  </p:sldIdLst>
  <p:sldSz cx="9144000" cy="6858000" type="screen4x3"/>
  <p:notesSz cx="7099300" cy="1023461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77" autoAdjust="0"/>
    <p:restoredTop sz="94434" autoAdjust="0"/>
  </p:normalViewPr>
  <p:slideViewPr>
    <p:cSldViewPr>
      <p:cViewPr varScale="1">
        <p:scale>
          <a:sx n="60" d="100"/>
          <a:sy n="60" d="100"/>
        </p:scale>
        <p:origin x="1652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it-IT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937" y="0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it-IT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574" y="4861441"/>
            <a:ext cx="5206153" cy="460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882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it-IT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937" y="9722882"/>
            <a:ext cx="3076363" cy="51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70647798-C75B-7C48-B57F-CFF1AFAC6BE4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45739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6107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926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4091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2255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081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5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2780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437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3324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4722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5670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BD2F-70DE-1446-9211-55E14193FF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87249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43C7-27BB-284B-857B-39385094C2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0391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0426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0033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8281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5052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03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9527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5826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99009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33115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85867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7035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BD2F-70DE-1446-9211-55E14193FF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83388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643C7-27BB-284B-857B-39385094C2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36224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19516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4505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65631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66519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63275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36025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1200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1419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33810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7778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618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870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  <p:sldLayoutId id="2147483960" r:id="rId1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503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  <p:sldLayoutId id="2147483993" r:id="rId12"/>
    <p:sldLayoutId id="2147483994" r:id="rId1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13471D0E-685F-AD40-83C5-9AC62DFF6F1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871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Il </a:t>
            </a:r>
            <a:r>
              <a:rPr lang="en-US" dirty="0" err="1"/>
              <a:t>bilancio</a:t>
            </a:r>
            <a:r>
              <a:rPr lang="en-US" dirty="0"/>
              <a:t> </a:t>
            </a:r>
            <a:r>
              <a:rPr lang="en-US" dirty="0" err="1"/>
              <a:t>consolidato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Riflessi</a:t>
            </a:r>
            <a:r>
              <a:rPr lang="en-US" dirty="0"/>
              <a:t> </a:t>
            </a:r>
            <a:r>
              <a:rPr lang="en-US" dirty="0" err="1"/>
              <a:t>fiscali</a:t>
            </a:r>
            <a:r>
              <a:rPr lang="en-US" dirty="0"/>
              <a:t> </a:t>
            </a:r>
            <a:r>
              <a:rPr lang="en-US" dirty="0" err="1"/>
              <a:t>dell’eliminazione</a:t>
            </a:r>
            <a:r>
              <a:rPr lang="en-US" dirty="0"/>
              <a:t> </a:t>
            </a:r>
            <a:r>
              <a:rPr lang="en-US" dirty="0" err="1"/>
              <a:t>degli</a:t>
            </a:r>
            <a:r>
              <a:rPr lang="en-US" dirty="0"/>
              <a:t> </a:t>
            </a:r>
            <a:r>
              <a:rPr lang="en-US" dirty="0" err="1"/>
              <a:t>utili</a:t>
            </a:r>
            <a:r>
              <a:rPr lang="en-US" dirty="0"/>
              <a:t> </a:t>
            </a:r>
            <a:r>
              <a:rPr lang="en-US" dirty="0" err="1"/>
              <a:t>interni</a:t>
            </a:r>
            <a:r>
              <a:rPr lang="en-US" dirty="0"/>
              <a:t> </a:t>
            </a:r>
            <a:r>
              <a:rPr lang="en-US" dirty="0" err="1"/>
              <a:t>sulle</a:t>
            </a:r>
            <a:r>
              <a:rPr lang="en-US" dirty="0"/>
              <a:t> </a:t>
            </a:r>
            <a:r>
              <a:rPr lang="en-US" dirty="0" err="1"/>
              <a:t>rimanenze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D5865-B2FB-4044-93D2-DB2182F5FECA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9670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2</a:t>
            </a:fld>
            <a:endParaRPr lang="it-IT"/>
          </a:p>
        </p:txBody>
      </p:sp>
      <p:sp>
        <p:nvSpPr>
          <p:cNvPr id="2" name="Rectangle 1"/>
          <p:cNvSpPr/>
          <p:nvPr/>
        </p:nvSpPr>
        <p:spPr>
          <a:xfrm>
            <a:off x="2286000" y="190550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dirty="0"/>
              <a:t>Nell'anno 200X, la società A vende a B merci per €. 120 milioni, con un utile lordo rispetto al costo di €. 20 milioni.</a:t>
            </a:r>
            <a:endParaRPr lang="en-US" dirty="0"/>
          </a:p>
          <a:p>
            <a:r>
              <a:rPr lang="it-IT" dirty="0"/>
              <a:t> </a:t>
            </a:r>
            <a:endParaRPr lang="en-US" dirty="0"/>
          </a:p>
          <a:p>
            <a:r>
              <a:rPr lang="it-IT" dirty="0"/>
              <a:t>Nell'anno 200X+1 la società B vende le merci al di fuori del gruppo per €. 130.000.000.</a:t>
            </a:r>
          </a:p>
          <a:p>
            <a:endParaRPr lang="it-IT" dirty="0"/>
          </a:p>
          <a:p>
            <a:r>
              <a:rPr lang="it-IT" dirty="0"/>
              <a:t>L’aliquota fiscale è al 40%.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072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3</a:t>
            </a:fld>
            <a:endParaRPr lang="it-IT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1B56FE-9CEC-ED51-1794-BB140900D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124" y="908720"/>
            <a:ext cx="6709752" cy="475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56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F0F10-EFF0-6D40-9221-13BFD21FB7D0}" type="slidenum">
              <a:rPr lang="it-IT" smtClean="0"/>
              <a:pPr/>
              <a:t>4</a:t>
            </a:fld>
            <a:endParaRPr lang="it-IT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2820789"/>
              </p:ext>
            </p:extLst>
          </p:nvPr>
        </p:nvGraphicFramePr>
        <p:xfrm>
          <a:off x="1460500" y="1193800"/>
          <a:ext cx="6223000" cy="447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3" imgW="6222771" imgH="4470235" progId="Word.Document.12">
                  <p:embed/>
                </p:oleObj>
              </mc:Choice>
              <mc:Fallback>
                <p:oleObj name="Document" r:id="rId3" imgW="6222771" imgH="4470235" progId="Word.Document.12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500" y="1193800"/>
                        <a:ext cx="6223000" cy="4470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0072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Il </a:t>
            </a:r>
            <a:r>
              <a:rPr lang="en-US" dirty="0" err="1"/>
              <a:t>bilancio</a:t>
            </a:r>
            <a:r>
              <a:rPr lang="en-US" dirty="0"/>
              <a:t> </a:t>
            </a:r>
            <a:r>
              <a:rPr lang="en-US" dirty="0" err="1"/>
              <a:t>consolidato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Il </a:t>
            </a:r>
            <a:r>
              <a:rPr lang="en-US" dirty="0" err="1"/>
              <a:t>Rendiconto</a:t>
            </a:r>
            <a:r>
              <a:rPr lang="en-US" dirty="0"/>
              <a:t> </a:t>
            </a:r>
            <a:r>
              <a:rPr lang="en-US" dirty="0" err="1"/>
              <a:t>Finanziario</a:t>
            </a:r>
            <a:r>
              <a:rPr lang="en-US" dirty="0"/>
              <a:t> </a:t>
            </a:r>
            <a:r>
              <a:rPr lang="en-US" dirty="0" err="1"/>
              <a:t>Consolidato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it-IT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47261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FB8DA7F-D8CC-4B2D-AF70-B81C49A10541}"/>
              </a:ext>
            </a:extLst>
          </p:cNvPr>
          <p:cNvSpPr txBox="1"/>
          <p:nvPr/>
        </p:nvSpPr>
        <p:spPr>
          <a:xfrm>
            <a:off x="1105678" y="1773983"/>
            <a:ext cx="748081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50" dirty="0">
                <a:latin typeface="Garamond" panose="02020404030301010803" pitchFamily="18" charset="0"/>
              </a:rPr>
              <a:t>Il Rendiconto Finanziario Consolidato</a:t>
            </a:r>
          </a:p>
        </p:txBody>
      </p:sp>
    </p:spTree>
    <p:extLst>
      <p:ext uri="{BB962C8B-B14F-4D97-AF65-F5344CB8AC3E}">
        <p14:creationId xmlns:p14="http://schemas.microsoft.com/office/powerpoint/2010/main" val="131849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>
            <a:extLst>
              <a:ext uri="{FF2B5EF4-FFF2-40B4-BE49-F238E27FC236}">
                <a16:creationId xmlns:a16="http://schemas.microsoft.com/office/drawing/2014/main" id="{61B3C830-BF2E-4589-A65B-97E6A43F1790}"/>
              </a:ext>
            </a:extLst>
          </p:cNvPr>
          <p:cNvSpPr/>
          <p:nvPr/>
        </p:nvSpPr>
        <p:spPr>
          <a:xfrm>
            <a:off x="2286000" y="266725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37661" algn="just">
              <a:spcAft>
                <a:spcPts val="0"/>
              </a:spcAft>
            </a:pPr>
            <a:r>
              <a:rPr lang="it-IT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 supponga che in data 31/12/2006 il gruppo sia composto da due sole società di cui la prima – </a:t>
            </a:r>
            <a:r>
              <a:rPr lang="it-IT" sz="1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soc</a:t>
            </a:r>
            <a:r>
              <a:rPr lang="it-IT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A – possiede il 100% del capitale della seconda – </a:t>
            </a:r>
            <a:r>
              <a:rPr lang="it-IT" sz="1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soc</a:t>
            </a:r>
            <a:r>
              <a:rPr lang="it-IT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 – per il tramite di una partecipazione acquisita al prezzo di € 2.000.</a:t>
            </a:r>
          </a:p>
          <a:p>
            <a:pPr indent="337661" algn="just">
              <a:spcAft>
                <a:spcPts val="0"/>
              </a:spcAft>
            </a:pPr>
            <a:r>
              <a:rPr lang="it-IT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 ipotizzi, inoltre, che gli stati patrimoniali delle due società ed il relativo stato patrimoniale consolidato al 31/12/2006 accolgano i seguenti valori: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422195D-F0A9-48A0-A984-CACC50322DB4}"/>
              </a:ext>
            </a:extLst>
          </p:cNvPr>
          <p:cNvSpPr txBox="1"/>
          <p:nvPr/>
        </p:nvSpPr>
        <p:spPr>
          <a:xfrm>
            <a:off x="1049695" y="1508060"/>
            <a:ext cx="71659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100" dirty="0">
                <a:latin typeface="Garamond" panose="02020404030301010803" pitchFamily="18" charset="0"/>
              </a:rPr>
              <a:t>La Rappresentazione nel Rendiconto Finanziario dell’acquisto di partecipazioni di controllo</a:t>
            </a:r>
          </a:p>
        </p:txBody>
      </p:sp>
    </p:spTree>
    <p:extLst>
      <p:ext uri="{BB962C8B-B14F-4D97-AF65-F5344CB8AC3E}">
        <p14:creationId xmlns:p14="http://schemas.microsoft.com/office/powerpoint/2010/main" val="2564957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magine 14">
            <a:extLst>
              <a:ext uri="{FF2B5EF4-FFF2-40B4-BE49-F238E27FC236}">
                <a16:creationId xmlns:a16="http://schemas.microsoft.com/office/drawing/2014/main" id="{60B997DE-91F0-400F-ABDB-6170DD4C8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870" y="1346848"/>
            <a:ext cx="5886260" cy="41783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B1B8F84E-7255-40B6-B18D-569C592D07C1}"/>
              </a:ext>
            </a:extLst>
          </p:cNvPr>
          <p:cNvSpPr txBox="1"/>
          <p:nvPr/>
        </p:nvSpPr>
        <p:spPr>
          <a:xfrm>
            <a:off x="1575431" y="1616846"/>
            <a:ext cx="6892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1800" dirty="0"/>
          </a:p>
        </p:txBody>
      </p:sp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A1FF8996-1968-42BF-880D-05058940A126}"/>
              </a:ext>
            </a:extLst>
          </p:cNvPr>
          <p:cNvCxnSpPr/>
          <p:nvPr/>
        </p:nvCxnSpPr>
        <p:spPr>
          <a:xfrm>
            <a:off x="3883232" y="292355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6832862C-922C-429C-916E-E2037DD25CB1}"/>
              </a:ext>
            </a:extLst>
          </p:cNvPr>
          <p:cNvCxnSpPr/>
          <p:nvPr/>
        </p:nvCxnSpPr>
        <p:spPr>
          <a:xfrm>
            <a:off x="3758540" y="4375315"/>
            <a:ext cx="15319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diritto 22">
            <a:extLst>
              <a:ext uri="{FF2B5EF4-FFF2-40B4-BE49-F238E27FC236}">
                <a16:creationId xmlns:a16="http://schemas.microsoft.com/office/drawing/2014/main" id="{E1012F68-306F-4C63-B10E-135B80240273}"/>
              </a:ext>
            </a:extLst>
          </p:cNvPr>
          <p:cNvCxnSpPr/>
          <p:nvPr/>
        </p:nvCxnSpPr>
        <p:spPr>
          <a:xfrm>
            <a:off x="3820886" y="2861211"/>
            <a:ext cx="14695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nettore diritto 3">
            <a:extLst>
              <a:ext uri="{FF2B5EF4-FFF2-40B4-BE49-F238E27FC236}">
                <a16:creationId xmlns:a16="http://schemas.microsoft.com/office/drawing/2014/main" id="{2C7D9E10-F3CD-4BA2-B756-8FB7D013D801}"/>
              </a:ext>
            </a:extLst>
          </p:cNvPr>
          <p:cNvCxnSpPr/>
          <p:nvPr/>
        </p:nvCxnSpPr>
        <p:spPr>
          <a:xfrm>
            <a:off x="2623069" y="1703744"/>
            <a:ext cx="38978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37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E2D325F5-9999-4C86-92CB-B8042EFF2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750" y="1339850"/>
            <a:ext cx="5702501" cy="417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195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DEC8B1BF-A4AA-4D95-9FD2-83B2DFFBC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82" y="1339850"/>
            <a:ext cx="7607637" cy="417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20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B49F911A-C434-4987-BE57-D2AA50D05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1196752"/>
            <a:ext cx="5688631" cy="4896544"/>
          </a:xfrm>
          <a:prstGeom prst="rect">
            <a:avLst/>
          </a:prstGeom>
        </p:spPr>
      </p:pic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FFD31598-DA4F-4853-B521-D391EA3E2B2E}"/>
              </a:ext>
            </a:extLst>
          </p:cNvPr>
          <p:cNvCxnSpPr/>
          <p:nvPr/>
        </p:nvCxnSpPr>
        <p:spPr>
          <a:xfrm>
            <a:off x="3491880" y="1772816"/>
            <a:ext cx="24492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794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AE080B88-9FD9-4A4C-9A10-33801615F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225" y="2060848"/>
            <a:ext cx="4591550" cy="260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142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27A844D3-F16F-4F8E-9EEE-1B1C8C623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393" y="1457033"/>
            <a:ext cx="4591214" cy="394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02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>
            <a:extLst>
              <a:ext uri="{FF2B5EF4-FFF2-40B4-BE49-F238E27FC236}">
                <a16:creationId xmlns:a16="http://schemas.microsoft.com/office/drawing/2014/main" id="{87C3308F-15F6-4736-AAFA-935DFB1839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500059"/>
              </p:ext>
            </p:extLst>
          </p:nvPr>
        </p:nvGraphicFramePr>
        <p:xfrm>
          <a:off x="3003709" y="2366676"/>
          <a:ext cx="3440499" cy="3322322"/>
        </p:xfrm>
        <a:graphic>
          <a:graphicData uri="http://schemas.openxmlformats.org/drawingml/2006/table">
            <a:tbl>
              <a:tblPr/>
              <a:tblGrid>
                <a:gridCol w="1929765">
                  <a:extLst>
                    <a:ext uri="{9D8B030D-6E8A-4147-A177-3AD203B41FA5}">
                      <a16:colId xmlns:a16="http://schemas.microsoft.com/office/drawing/2014/main" val="2588755429"/>
                    </a:ext>
                  </a:extLst>
                </a:gridCol>
                <a:gridCol w="603409">
                  <a:extLst>
                    <a:ext uri="{9D8B030D-6E8A-4147-A177-3AD203B41FA5}">
                      <a16:colId xmlns:a16="http://schemas.microsoft.com/office/drawing/2014/main" val="2173414038"/>
                    </a:ext>
                  </a:extLst>
                </a:gridCol>
                <a:gridCol w="907325">
                  <a:extLst>
                    <a:ext uri="{9D8B030D-6E8A-4147-A177-3AD203B41FA5}">
                      <a16:colId xmlns:a16="http://schemas.microsoft.com/office/drawing/2014/main" val="1271687043"/>
                    </a:ext>
                  </a:extLst>
                </a:gridCol>
              </a:tblGrid>
              <a:tr h="4254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Disponibilità ad inizio esercizio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1.500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6304705"/>
                  </a:ext>
                </a:extLst>
              </a:tr>
              <a:tr h="425435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Flusso della gestione reddituale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441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562381"/>
                  </a:ext>
                </a:extLst>
              </a:tr>
              <a:tr h="425435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Variazione di capitale circolante netto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9720857"/>
                  </a:ext>
                </a:extLst>
              </a:tr>
              <a:tr h="64555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Variazione immobilizzazioni materiali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441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6447415"/>
                  </a:ext>
                </a:extLst>
              </a:tr>
              <a:tr h="425435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Investimento in partecipazioni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(500)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6154744"/>
                  </a:ext>
                </a:extLst>
              </a:tr>
              <a:tr h="21036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Flusso d’esercizio</a:t>
                      </a:r>
                      <a:endParaRPr lang="it-IT" sz="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2483554"/>
                  </a:ext>
                </a:extLst>
              </a:tr>
              <a:tr h="4254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Disponibilità a fine esercizio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1.550</a:t>
                      </a:r>
                      <a:endParaRPr lang="it-IT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3560582"/>
                  </a:ext>
                </a:extLst>
              </a:tr>
            </a:tbl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670C6470-D85F-4C4D-BA1A-AAC0269F0D22}"/>
              </a:ext>
            </a:extLst>
          </p:cNvPr>
          <p:cNvSpPr txBox="1"/>
          <p:nvPr/>
        </p:nvSpPr>
        <p:spPr>
          <a:xfrm>
            <a:off x="1683328" y="1382733"/>
            <a:ext cx="5985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Ipotesi A</a:t>
            </a:r>
          </a:p>
        </p:txBody>
      </p:sp>
    </p:spTree>
    <p:extLst>
      <p:ext uri="{BB962C8B-B14F-4D97-AF65-F5344CB8AC3E}">
        <p14:creationId xmlns:p14="http://schemas.microsoft.com/office/powerpoint/2010/main" val="3268720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>
            <a:extLst>
              <a:ext uri="{FF2B5EF4-FFF2-40B4-BE49-F238E27FC236}">
                <a16:creationId xmlns:a16="http://schemas.microsoft.com/office/drawing/2014/main" id="{D970EA71-6D84-4B62-8382-5184DAE78A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04066"/>
              </p:ext>
            </p:extLst>
          </p:nvPr>
        </p:nvGraphicFramePr>
        <p:xfrm>
          <a:off x="1699314" y="1700808"/>
          <a:ext cx="4960918" cy="4464494"/>
        </p:xfrm>
        <a:graphic>
          <a:graphicData uri="http://schemas.openxmlformats.org/drawingml/2006/table">
            <a:tbl>
              <a:tblPr/>
              <a:tblGrid>
                <a:gridCol w="3052179">
                  <a:extLst>
                    <a:ext uri="{9D8B030D-6E8A-4147-A177-3AD203B41FA5}">
                      <a16:colId xmlns:a16="http://schemas.microsoft.com/office/drawing/2014/main" val="3067871137"/>
                    </a:ext>
                  </a:extLst>
                </a:gridCol>
                <a:gridCol w="545353">
                  <a:extLst>
                    <a:ext uri="{9D8B030D-6E8A-4147-A177-3AD203B41FA5}">
                      <a16:colId xmlns:a16="http://schemas.microsoft.com/office/drawing/2014/main" val="572501596"/>
                    </a:ext>
                  </a:extLst>
                </a:gridCol>
                <a:gridCol w="659094">
                  <a:extLst>
                    <a:ext uri="{9D8B030D-6E8A-4147-A177-3AD203B41FA5}">
                      <a16:colId xmlns:a16="http://schemas.microsoft.com/office/drawing/2014/main" val="3305909080"/>
                    </a:ext>
                  </a:extLst>
                </a:gridCol>
                <a:gridCol w="704292">
                  <a:extLst>
                    <a:ext uri="{9D8B030D-6E8A-4147-A177-3AD203B41FA5}">
                      <a16:colId xmlns:a16="http://schemas.microsoft.com/office/drawing/2014/main" val="3726758184"/>
                    </a:ext>
                  </a:extLst>
                </a:gridCol>
              </a:tblGrid>
              <a:tr h="36847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Disponibilità ad inizio esercizio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1.500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7936007"/>
                  </a:ext>
                </a:extLst>
              </a:tr>
              <a:tr h="36847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Flusso della gestione reddituale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9534907"/>
                  </a:ext>
                </a:extLst>
              </a:tr>
              <a:tr h="36847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Variazione di capitale circolante netto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37626"/>
                  </a:ext>
                </a:extLst>
              </a:tr>
              <a:tr h="55911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Variazione immobilizzazioni materiali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0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6483967"/>
                  </a:ext>
                </a:extLst>
              </a:tr>
              <a:tr h="151236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Terreni</a:t>
                      </a:r>
                      <a:endParaRPr lang="it-IT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Crediti</a:t>
                      </a:r>
                      <a:endParaRPr lang="it-IT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Differenza </a:t>
                      </a:r>
                      <a:r>
                        <a:rPr lang="it-IT" sz="800" i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cons.mento</a:t>
                      </a:r>
                      <a:endParaRPr lang="it-IT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Debiti</a:t>
                      </a:r>
                      <a:endParaRPr lang="it-IT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Capitale di terzi</a:t>
                      </a:r>
                      <a:endParaRPr lang="it-IT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(480)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(200)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(240)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9243354"/>
                  </a:ext>
                </a:extLst>
              </a:tr>
              <a:tr h="36847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Investimento netto in partecipazioni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(500)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9768593"/>
                  </a:ext>
                </a:extLst>
              </a:tr>
              <a:tr h="17782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Flusso d’esercizio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755040"/>
                  </a:ext>
                </a:extLst>
              </a:tr>
              <a:tr h="36847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2867686"/>
                  </a:ext>
                </a:extLst>
              </a:tr>
              <a:tr h="37284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Disponibilità a fine esercizio</a:t>
                      </a:r>
                      <a:endParaRPr lang="it-IT" sz="5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71755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1.550</a:t>
                      </a:r>
                      <a:endParaRPr lang="it-IT" sz="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07" marR="211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0301265"/>
                  </a:ext>
                </a:extLst>
              </a:tr>
            </a:tbl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291EA451-BC54-4882-9046-A241E96A796B}"/>
              </a:ext>
            </a:extLst>
          </p:cNvPr>
          <p:cNvSpPr txBox="1"/>
          <p:nvPr/>
        </p:nvSpPr>
        <p:spPr>
          <a:xfrm>
            <a:off x="1722587" y="908720"/>
            <a:ext cx="4960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Ipotesi B</a:t>
            </a:r>
          </a:p>
        </p:txBody>
      </p:sp>
    </p:spTree>
    <p:extLst>
      <p:ext uri="{BB962C8B-B14F-4D97-AF65-F5344CB8AC3E}">
        <p14:creationId xmlns:p14="http://schemas.microsoft.com/office/powerpoint/2010/main" val="3761637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5A9CCB45-CBC6-45B1-A745-59630A8A8F00}"/>
              </a:ext>
            </a:extLst>
          </p:cNvPr>
          <p:cNvGraphicFramePr>
            <a:graphicFrameLocks noGrp="1"/>
          </p:cNvGraphicFramePr>
          <p:nvPr/>
        </p:nvGraphicFramePr>
        <p:xfrm>
          <a:off x="3318696" y="2098715"/>
          <a:ext cx="2506609" cy="4045587"/>
        </p:xfrm>
        <a:graphic>
          <a:graphicData uri="http://schemas.openxmlformats.org/drawingml/2006/table">
            <a:tbl>
              <a:tblPr/>
              <a:tblGrid>
                <a:gridCol w="1568752">
                  <a:extLst>
                    <a:ext uri="{9D8B030D-6E8A-4147-A177-3AD203B41FA5}">
                      <a16:colId xmlns:a16="http://schemas.microsoft.com/office/drawing/2014/main" val="500399657"/>
                    </a:ext>
                  </a:extLst>
                </a:gridCol>
                <a:gridCol w="417106">
                  <a:extLst>
                    <a:ext uri="{9D8B030D-6E8A-4147-A177-3AD203B41FA5}">
                      <a16:colId xmlns:a16="http://schemas.microsoft.com/office/drawing/2014/main" val="3759598123"/>
                    </a:ext>
                  </a:extLst>
                </a:gridCol>
                <a:gridCol w="520751">
                  <a:extLst>
                    <a:ext uri="{9D8B030D-6E8A-4147-A177-3AD203B41FA5}">
                      <a16:colId xmlns:a16="http://schemas.microsoft.com/office/drawing/2014/main" val="3751960409"/>
                    </a:ext>
                  </a:extLst>
                </a:gridCol>
              </a:tblGrid>
              <a:tr h="3348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Disponibilità ad inizio esercizio</a:t>
                      </a:r>
                      <a:endParaRPr lang="it-IT" sz="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1.500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241383"/>
                  </a:ext>
                </a:extLst>
              </a:tr>
              <a:tr h="33094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Flusso della gestione reddituale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86912"/>
                  </a:ext>
                </a:extLst>
              </a:tr>
              <a:tr h="84458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Variazione di capitale circolante netto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Variazione di capitale circolante per ingresso società C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0137874"/>
                  </a:ext>
                </a:extLst>
              </a:tr>
              <a:tr h="1015794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Variazione immobilizzazioni materiali per ingresso società C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Differenza di consolidamento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(480)</a:t>
                      </a:r>
                      <a:endParaRPr lang="it-IT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t-IT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t-IT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t-IT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(240)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381433"/>
                  </a:ext>
                </a:extLst>
              </a:tr>
              <a:tr h="50215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­"/>
                        <a:tabLst>
                          <a:tab pos="252095" algn="l"/>
                        </a:tabLs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Incremento quota di terzi per ingresso società C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725866"/>
                  </a:ext>
                </a:extLst>
              </a:tr>
              <a:tr h="15973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Flusso d’esercizio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12196"/>
                  </a:ext>
                </a:extLst>
              </a:tr>
              <a:tr h="33094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Disponibilità a fine esercizio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07950"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1.550</a:t>
                      </a:r>
                      <a:endParaRPr lang="it-IT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5280" marR="25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9879428"/>
                  </a:ext>
                </a:extLst>
              </a:tr>
            </a:tbl>
          </a:graphicData>
        </a:graphic>
      </p:graphicFrame>
      <p:sp>
        <p:nvSpPr>
          <p:cNvPr id="4" name="CasellaDiTesto 3">
            <a:extLst>
              <a:ext uri="{FF2B5EF4-FFF2-40B4-BE49-F238E27FC236}">
                <a16:creationId xmlns:a16="http://schemas.microsoft.com/office/drawing/2014/main" id="{2E9BD4A4-C9E9-45FE-8A37-3964DDE5F865}"/>
              </a:ext>
            </a:extLst>
          </p:cNvPr>
          <p:cNvSpPr txBox="1"/>
          <p:nvPr/>
        </p:nvSpPr>
        <p:spPr>
          <a:xfrm>
            <a:off x="1620982" y="1302575"/>
            <a:ext cx="6234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Ipotesi C</a:t>
            </a:r>
          </a:p>
        </p:txBody>
      </p:sp>
    </p:spTree>
    <p:extLst>
      <p:ext uri="{BB962C8B-B14F-4D97-AF65-F5344CB8AC3E}">
        <p14:creationId xmlns:p14="http://schemas.microsoft.com/office/powerpoint/2010/main" val="2649602704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TM02900771[[fn=Sezione]]</Template>
  <TotalTime>4612</TotalTime>
  <Words>360</Words>
  <Application>Microsoft Office PowerPoint</Application>
  <PresentationFormat>Presentazione su schermo (4:3)</PresentationFormat>
  <Paragraphs>118</Paragraphs>
  <Slides>16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3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30" baseType="lpstr">
      <vt:lpstr>ＭＳ Ｐゴシック</vt:lpstr>
      <vt:lpstr>Arial</vt:lpstr>
      <vt:lpstr>Calibri</vt:lpstr>
      <vt:lpstr>Calibri Light</vt:lpstr>
      <vt:lpstr>Garamond</vt:lpstr>
      <vt:lpstr>Rockwell</vt:lpstr>
      <vt:lpstr>Rockwell Condensed</vt:lpstr>
      <vt:lpstr>Times New Roman</vt:lpstr>
      <vt:lpstr>Wingdings</vt:lpstr>
      <vt:lpstr>Wingdings 2</vt:lpstr>
      <vt:lpstr>HDOfficeLightV0</vt:lpstr>
      <vt:lpstr>1_HDOfficeLightV0</vt:lpstr>
      <vt:lpstr>Wood Type</vt:lpstr>
      <vt:lpstr>Document</vt:lpstr>
      <vt:lpstr>Il bilancio consolidato</vt:lpstr>
      <vt:lpstr>Presentazione standard di PowerPoint</vt:lpstr>
      <vt:lpstr>Presentazione standard di PowerPoint</vt:lpstr>
      <vt:lpstr>Presentazione standard di PowerPoint</vt:lpstr>
      <vt:lpstr>Il bilancio consolidato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Nozione di controllo</dc:title>
  <dc:creator>mechelli</dc:creator>
  <cp:lastModifiedBy>economia</cp:lastModifiedBy>
  <cp:revision>205</cp:revision>
  <cp:lastPrinted>2019-09-14T21:00:32Z</cp:lastPrinted>
  <dcterms:created xsi:type="dcterms:W3CDTF">2006-04-19T10:30:38Z</dcterms:created>
  <dcterms:modified xsi:type="dcterms:W3CDTF">2024-11-27T10:39:42Z</dcterms:modified>
</cp:coreProperties>
</file>