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</p:sldMasterIdLst>
  <p:notesMasterIdLst>
    <p:notesMasterId r:id="rId39"/>
  </p:notesMasterIdLst>
  <p:handoutMasterIdLst>
    <p:handoutMasterId r:id="rId40"/>
  </p:handoutMasterIdLst>
  <p:sldIdLst>
    <p:sldId id="373" r:id="rId2"/>
    <p:sldId id="374" r:id="rId3"/>
    <p:sldId id="376" r:id="rId4"/>
    <p:sldId id="378" r:id="rId5"/>
    <p:sldId id="380" r:id="rId6"/>
    <p:sldId id="381" r:id="rId7"/>
    <p:sldId id="382" r:id="rId8"/>
    <p:sldId id="383" r:id="rId9"/>
    <p:sldId id="421" r:id="rId10"/>
    <p:sldId id="422" r:id="rId11"/>
    <p:sldId id="384" r:id="rId12"/>
    <p:sldId id="386" r:id="rId13"/>
    <p:sldId id="387" r:id="rId14"/>
    <p:sldId id="388" r:id="rId15"/>
    <p:sldId id="390" r:id="rId16"/>
    <p:sldId id="391" r:id="rId17"/>
    <p:sldId id="392" r:id="rId18"/>
    <p:sldId id="393" r:id="rId19"/>
    <p:sldId id="394" r:id="rId20"/>
    <p:sldId id="423" r:id="rId21"/>
    <p:sldId id="424" r:id="rId22"/>
    <p:sldId id="426" r:id="rId23"/>
    <p:sldId id="397" r:id="rId24"/>
    <p:sldId id="400" r:id="rId25"/>
    <p:sldId id="427" r:id="rId26"/>
    <p:sldId id="428" r:id="rId27"/>
    <p:sldId id="405" r:id="rId28"/>
    <p:sldId id="429" r:id="rId29"/>
    <p:sldId id="430" r:id="rId30"/>
    <p:sldId id="408" r:id="rId31"/>
    <p:sldId id="431" r:id="rId32"/>
    <p:sldId id="432" r:id="rId33"/>
    <p:sldId id="433" r:id="rId34"/>
    <p:sldId id="414" r:id="rId35"/>
    <p:sldId id="415" r:id="rId36"/>
    <p:sldId id="434" r:id="rId37"/>
    <p:sldId id="418" r:id="rId38"/>
  </p:sldIdLst>
  <p:sldSz cx="9144000" cy="6858000" type="screen4x3"/>
  <p:notesSz cx="6797675" cy="9928225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80043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3" autoAdjust="0"/>
    <p:restoredTop sz="94647" autoAdjust="0"/>
  </p:normalViewPr>
  <p:slideViewPr>
    <p:cSldViewPr>
      <p:cViewPr varScale="1">
        <p:scale>
          <a:sx n="92" d="100"/>
          <a:sy n="92" d="100"/>
        </p:scale>
        <p:origin x="1230" y="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3128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967"/>
          </a:xfrm>
          <a:prstGeom prst="rect">
            <a:avLst/>
          </a:prstGeom>
        </p:spPr>
        <p:txBody>
          <a:bodyPr vert="horz" lIns="91442" tIns="45721" rIns="91442" bIns="45721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49689" y="1"/>
            <a:ext cx="2946400" cy="496967"/>
          </a:xfrm>
          <a:prstGeom prst="rect">
            <a:avLst/>
          </a:prstGeom>
        </p:spPr>
        <p:txBody>
          <a:bodyPr vert="horz" lIns="91442" tIns="45721" rIns="91442" bIns="45721" rtlCol="0"/>
          <a:lstStyle>
            <a:lvl1pPr algn="r">
              <a:defRPr sz="1200"/>
            </a:lvl1pPr>
          </a:lstStyle>
          <a:p>
            <a:fld id="{7C603732-02AA-4031-A353-95E64FCF6D0D}" type="datetimeFigureOut">
              <a:rPr lang="en-GB" smtClean="0"/>
              <a:t>09/10/2017</a:t>
            </a:fld>
            <a:endParaRPr lang="en-GB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9431259"/>
            <a:ext cx="2946400" cy="496967"/>
          </a:xfrm>
          <a:prstGeom prst="rect">
            <a:avLst/>
          </a:prstGeom>
        </p:spPr>
        <p:txBody>
          <a:bodyPr vert="horz" lIns="91442" tIns="45721" rIns="91442" bIns="45721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49689" y="9431259"/>
            <a:ext cx="2946400" cy="496967"/>
          </a:xfrm>
          <a:prstGeom prst="rect">
            <a:avLst/>
          </a:prstGeom>
        </p:spPr>
        <p:txBody>
          <a:bodyPr vert="horz" lIns="91442" tIns="45721" rIns="91442" bIns="45721" rtlCol="0" anchor="b"/>
          <a:lstStyle>
            <a:lvl1pPr algn="r">
              <a:defRPr sz="1200"/>
            </a:lvl1pPr>
          </a:lstStyle>
          <a:p>
            <a:fld id="{DBC7C94F-01BA-4924-A826-1260C1C6EA4D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5810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3" y="0"/>
            <a:ext cx="6797675" cy="9928225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lIns="91442" tIns="45721" rIns="91442" bIns="45721" anchor="ctr"/>
          <a:lstStyle/>
          <a:p>
            <a:pPr>
              <a:defRPr/>
            </a:pPr>
            <a:endParaRPr lang="en-US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hdr"/>
          </p:nvPr>
        </p:nvSpPr>
        <p:spPr bwMode="auto">
          <a:xfrm>
            <a:off x="1" y="3"/>
            <a:ext cx="2944086" cy="494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2" tIns="46802" rIns="90002" bIns="46802" numCol="1" anchor="t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420" algn="l"/>
                <a:tab pos="1828841" algn="l"/>
                <a:tab pos="2743261" algn="l"/>
                <a:tab pos="3657682" algn="l"/>
                <a:tab pos="4572102" algn="l"/>
                <a:tab pos="5486523" algn="l"/>
                <a:tab pos="6400943" algn="l"/>
                <a:tab pos="7315363" algn="l"/>
                <a:tab pos="8229784" algn="l"/>
                <a:tab pos="9144205" algn="l"/>
                <a:tab pos="10058625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52016" y="3"/>
            <a:ext cx="2944086" cy="494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2" tIns="46802" rIns="90002" bIns="46802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914420" algn="l"/>
                <a:tab pos="1828841" algn="l"/>
                <a:tab pos="2743261" algn="l"/>
                <a:tab pos="3657682" algn="l"/>
                <a:tab pos="4572102" algn="l"/>
                <a:tab pos="5486523" algn="l"/>
                <a:tab pos="6400943" algn="l"/>
                <a:tab pos="7315363" algn="l"/>
                <a:tab pos="8229784" algn="l"/>
                <a:tab pos="9144205" algn="l"/>
                <a:tab pos="10058625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6629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17575" y="744538"/>
            <a:ext cx="4960938" cy="37211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906360" y="4715908"/>
            <a:ext cx="4983389" cy="446597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2" tIns="46802" rIns="90002" bIns="46802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noProof="0" smtClean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1" y="9431816"/>
            <a:ext cx="2944086" cy="494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2" tIns="46802" rIns="90002" bIns="46802" numCol="1" anchor="b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420" algn="l"/>
                <a:tab pos="1828841" algn="l"/>
                <a:tab pos="2743261" algn="l"/>
                <a:tab pos="3657682" algn="l"/>
                <a:tab pos="4572102" algn="l"/>
                <a:tab pos="5486523" algn="l"/>
                <a:tab pos="6400943" algn="l"/>
                <a:tab pos="7315363" algn="l"/>
                <a:tab pos="8229784" algn="l"/>
                <a:tab pos="9144205" algn="l"/>
                <a:tab pos="10058625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52016" y="9431816"/>
            <a:ext cx="2944086" cy="494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2" tIns="46802" rIns="90002" bIns="46802" numCol="1" anchor="b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914420" algn="l"/>
                <a:tab pos="1828841" algn="l"/>
                <a:tab pos="2743261" algn="l"/>
                <a:tab pos="3657682" algn="l"/>
                <a:tab pos="4572102" algn="l"/>
                <a:tab pos="5486523" algn="l"/>
                <a:tab pos="6400943" algn="l"/>
                <a:tab pos="7315363" algn="l"/>
                <a:tab pos="8229784" algn="l"/>
                <a:tab pos="9144205" algn="l"/>
                <a:tab pos="10058625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9D1001A8-D309-41A4-86F7-01ABC779348A}" type="slidenum">
              <a:rPr lang="en-GB"/>
              <a:pPr>
                <a:defRPr/>
              </a:pPr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65051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60ABAC-CF9C-49CE-976C-618BEA96CC26}" type="slidenum">
              <a:rPr lang="en-US" altLang="it-IT"/>
              <a:pPr/>
              <a:t>1</a:t>
            </a:fld>
            <a:endParaRPr lang="en-US" altLang="it-IT"/>
          </a:p>
        </p:txBody>
      </p:sp>
      <p:sp>
        <p:nvSpPr>
          <p:cNvPr id="407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7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4972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57B347D-ED51-4692-8AB6-3731F3A9EA80}" type="slidenum">
              <a:rPr lang="en-US" altLang="it-IT"/>
              <a:pPr/>
              <a:t>2</a:t>
            </a:fld>
            <a:endParaRPr lang="en-US" altLang="it-IT"/>
          </a:p>
        </p:txBody>
      </p:sp>
      <p:sp>
        <p:nvSpPr>
          <p:cNvPr id="518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8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791402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A74033-C607-4476-85A2-E2B9EFA8FF8A}" type="slidenum">
              <a:rPr lang="en-US" altLang="it-IT"/>
              <a:pPr/>
              <a:t>3</a:t>
            </a:fld>
            <a:endParaRPr lang="en-US" altLang="it-IT"/>
          </a:p>
        </p:txBody>
      </p:sp>
      <p:sp>
        <p:nvSpPr>
          <p:cNvPr id="999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9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10408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6ECFFF-7788-4FE1-B91D-3D7BB3A2BE6E}" type="slidenum">
              <a:rPr lang="en-US" altLang="it-IT"/>
              <a:pPr/>
              <a:t>4</a:t>
            </a:fld>
            <a:endParaRPr lang="en-US" altLang="it-IT"/>
          </a:p>
        </p:txBody>
      </p:sp>
      <p:sp>
        <p:nvSpPr>
          <p:cNvPr id="1004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4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973082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F4EB77-B3F3-4FF7-BBA2-1AA17E91874F}" type="slidenum">
              <a:rPr lang="en-US" altLang="it-IT"/>
              <a:pPr/>
              <a:t>5</a:t>
            </a:fld>
            <a:endParaRPr lang="en-US" altLang="it-IT"/>
          </a:p>
        </p:txBody>
      </p:sp>
      <p:sp>
        <p:nvSpPr>
          <p:cNvPr id="1008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8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171148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2CDF33E-6921-4028-A6C0-2FB849CE1A85}" type="slidenum">
              <a:rPr lang="en-US" altLang="it-IT"/>
              <a:pPr/>
              <a:t>6</a:t>
            </a:fld>
            <a:endParaRPr lang="en-US" altLang="it-IT"/>
          </a:p>
        </p:txBody>
      </p:sp>
      <p:sp>
        <p:nvSpPr>
          <p:cNvPr id="1010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0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122132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76231E-963D-45F6-B7D7-5B07000024C9}" type="slidenum">
              <a:rPr lang="en-US" altLang="it-IT"/>
              <a:pPr/>
              <a:t>7</a:t>
            </a:fld>
            <a:endParaRPr lang="en-US" altLang="it-IT"/>
          </a:p>
        </p:txBody>
      </p:sp>
      <p:sp>
        <p:nvSpPr>
          <p:cNvPr id="1013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344564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372BD2-96D4-4C82-B8F0-3CAA598030B5}" type="slidenum">
              <a:rPr lang="en-US" altLang="it-IT"/>
              <a:pPr/>
              <a:t>8</a:t>
            </a:fld>
            <a:endParaRPr lang="en-US" altLang="it-IT"/>
          </a:p>
        </p:txBody>
      </p:sp>
      <p:sp>
        <p:nvSpPr>
          <p:cNvPr id="1015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5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57325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372BD2-96D4-4C82-B8F0-3CAA598030B5}" type="slidenum">
              <a:rPr lang="en-US" altLang="it-IT"/>
              <a:pPr/>
              <a:t>9</a:t>
            </a:fld>
            <a:endParaRPr lang="en-US" altLang="it-IT"/>
          </a:p>
        </p:txBody>
      </p:sp>
      <p:sp>
        <p:nvSpPr>
          <p:cNvPr id="1015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5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935546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372BD2-96D4-4C82-B8F0-3CAA598030B5}" type="slidenum">
              <a:rPr lang="en-US" altLang="it-IT"/>
              <a:pPr/>
              <a:t>10</a:t>
            </a:fld>
            <a:endParaRPr lang="en-US" altLang="it-IT"/>
          </a:p>
        </p:txBody>
      </p:sp>
      <p:sp>
        <p:nvSpPr>
          <p:cNvPr id="1015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5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17197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47D1A1D-DC85-43B0-BAF8-B6A2C0D44AAB}" type="slidenum">
              <a:rPr lang="en-US" altLang="it-IT"/>
              <a:pPr/>
              <a:t>11</a:t>
            </a:fld>
            <a:endParaRPr lang="en-US" altLang="it-IT"/>
          </a:p>
        </p:txBody>
      </p:sp>
      <p:sp>
        <p:nvSpPr>
          <p:cNvPr id="1017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7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204482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D17AD0-16BC-4B8D-8439-D8111C2D19C2}" type="slidenum">
              <a:rPr lang="en-US" altLang="it-IT"/>
              <a:pPr/>
              <a:t>12</a:t>
            </a:fld>
            <a:endParaRPr lang="en-US" altLang="it-IT"/>
          </a:p>
        </p:txBody>
      </p:sp>
      <p:sp>
        <p:nvSpPr>
          <p:cNvPr id="1021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1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569484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772160-A23D-4896-BE4F-2A62A8794C59}" type="slidenum">
              <a:rPr lang="en-US" altLang="it-IT"/>
              <a:pPr/>
              <a:t>13</a:t>
            </a:fld>
            <a:endParaRPr lang="en-US" altLang="it-IT"/>
          </a:p>
        </p:txBody>
      </p:sp>
      <p:sp>
        <p:nvSpPr>
          <p:cNvPr id="1026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6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570909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A1ABFE-0D6E-4D47-81E2-103878D5117B}" type="slidenum">
              <a:rPr lang="en-US" altLang="it-IT"/>
              <a:pPr/>
              <a:t>14</a:t>
            </a:fld>
            <a:endParaRPr lang="en-US" altLang="it-IT"/>
          </a:p>
        </p:txBody>
      </p:sp>
      <p:sp>
        <p:nvSpPr>
          <p:cNvPr id="1028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8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71492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B92EF3-5000-4A7E-8DCB-27E4AE63168D}" type="slidenum">
              <a:rPr lang="en-US" altLang="it-IT"/>
              <a:pPr/>
              <a:t>15</a:t>
            </a:fld>
            <a:endParaRPr lang="en-US" altLang="it-IT"/>
          </a:p>
        </p:txBody>
      </p:sp>
      <p:sp>
        <p:nvSpPr>
          <p:cNvPr id="1033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3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301936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E3DACF-267C-472B-A7BF-525F803118DD}" type="slidenum">
              <a:rPr lang="en-US" altLang="it-IT"/>
              <a:pPr/>
              <a:t>16</a:t>
            </a:fld>
            <a:endParaRPr lang="en-US" altLang="it-IT"/>
          </a:p>
        </p:txBody>
      </p:sp>
      <p:sp>
        <p:nvSpPr>
          <p:cNvPr id="1035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5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751675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CCF868A-85FD-4C03-9AFF-25F59AB5AFFB}" type="slidenum">
              <a:rPr lang="en-US" altLang="it-IT"/>
              <a:pPr/>
              <a:t>17</a:t>
            </a:fld>
            <a:endParaRPr lang="en-US" altLang="it-IT"/>
          </a:p>
        </p:txBody>
      </p:sp>
      <p:sp>
        <p:nvSpPr>
          <p:cNvPr id="1038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8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198145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6CC65CA-21C1-40E2-A0EA-8008616C0706}" type="slidenum">
              <a:rPr lang="en-US" altLang="it-IT"/>
              <a:pPr/>
              <a:t>18</a:t>
            </a:fld>
            <a:endParaRPr lang="en-US" altLang="it-IT"/>
          </a:p>
        </p:txBody>
      </p:sp>
      <p:sp>
        <p:nvSpPr>
          <p:cNvPr id="1041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1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9119833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8F1759-58DE-4539-A430-23904BEA3EA7}" type="slidenum">
              <a:rPr lang="en-US" altLang="it-IT"/>
              <a:pPr/>
              <a:t>19</a:t>
            </a:fld>
            <a:endParaRPr lang="en-US" altLang="it-IT"/>
          </a:p>
        </p:txBody>
      </p:sp>
      <p:sp>
        <p:nvSpPr>
          <p:cNvPr id="1043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3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088640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8F1759-58DE-4539-A430-23904BEA3EA7}" type="slidenum">
              <a:rPr lang="en-US" altLang="it-IT"/>
              <a:pPr/>
              <a:t>20</a:t>
            </a:fld>
            <a:endParaRPr lang="en-US" altLang="it-IT"/>
          </a:p>
        </p:txBody>
      </p:sp>
      <p:sp>
        <p:nvSpPr>
          <p:cNvPr id="1043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3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855214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8F1759-58DE-4539-A430-23904BEA3EA7}" type="slidenum">
              <a:rPr lang="en-US" altLang="it-IT"/>
              <a:pPr/>
              <a:t>21</a:t>
            </a:fld>
            <a:endParaRPr lang="en-US" altLang="it-IT"/>
          </a:p>
        </p:txBody>
      </p:sp>
      <p:sp>
        <p:nvSpPr>
          <p:cNvPr id="1043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3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057000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8F1759-58DE-4539-A430-23904BEA3EA7}" type="slidenum">
              <a:rPr lang="en-US" altLang="it-IT"/>
              <a:pPr/>
              <a:t>22</a:t>
            </a:fld>
            <a:endParaRPr lang="en-US" altLang="it-IT"/>
          </a:p>
        </p:txBody>
      </p:sp>
      <p:sp>
        <p:nvSpPr>
          <p:cNvPr id="1043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3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2518895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1E1FCC-6864-4D0F-84B9-F010D439698B}" type="slidenum">
              <a:rPr lang="en-US" altLang="it-IT"/>
              <a:pPr/>
              <a:t>23</a:t>
            </a:fld>
            <a:endParaRPr lang="en-US" altLang="it-IT"/>
          </a:p>
        </p:txBody>
      </p:sp>
      <p:sp>
        <p:nvSpPr>
          <p:cNvPr id="1049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9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487513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5CCD987-B453-40D9-AD0C-D4108F244882}" type="slidenum">
              <a:rPr lang="en-US" altLang="it-IT"/>
              <a:pPr/>
              <a:t>24</a:t>
            </a:fld>
            <a:endParaRPr lang="en-US" altLang="it-IT"/>
          </a:p>
        </p:txBody>
      </p:sp>
      <p:sp>
        <p:nvSpPr>
          <p:cNvPr id="1055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5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0989857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5CCD987-B453-40D9-AD0C-D4108F244882}" type="slidenum">
              <a:rPr lang="en-US" altLang="it-IT"/>
              <a:pPr/>
              <a:t>25</a:t>
            </a:fld>
            <a:endParaRPr lang="en-US" altLang="it-IT"/>
          </a:p>
        </p:txBody>
      </p:sp>
      <p:sp>
        <p:nvSpPr>
          <p:cNvPr id="1055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5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223953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5CCD987-B453-40D9-AD0C-D4108F244882}" type="slidenum">
              <a:rPr lang="en-US" altLang="it-IT"/>
              <a:pPr/>
              <a:t>26</a:t>
            </a:fld>
            <a:endParaRPr lang="en-US" altLang="it-IT"/>
          </a:p>
        </p:txBody>
      </p:sp>
      <p:sp>
        <p:nvSpPr>
          <p:cNvPr id="1055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5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2343182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77BA85-6AD0-448D-A1F5-2EBAAF71CFC2}" type="slidenum">
              <a:rPr lang="en-US" altLang="it-IT"/>
              <a:pPr/>
              <a:t>27</a:t>
            </a:fld>
            <a:endParaRPr lang="en-US" altLang="it-IT"/>
          </a:p>
        </p:txBody>
      </p:sp>
      <p:sp>
        <p:nvSpPr>
          <p:cNvPr id="1063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3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5571770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77BA85-6AD0-448D-A1F5-2EBAAF71CFC2}" type="slidenum">
              <a:rPr lang="en-US" altLang="it-IT"/>
              <a:pPr/>
              <a:t>28</a:t>
            </a:fld>
            <a:endParaRPr lang="en-US" altLang="it-IT"/>
          </a:p>
        </p:txBody>
      </p:sp>
      <p:sp>
        <p:nvSpPr>
          <p:cNvPr id="1063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3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1139394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77BA85-6AD0-448D-A1F5-2EBAAF71CFC2}" type="slidenum">
              <a:rPr lang="en-US" altLang="it-IT"/>
              <a:pPr/>
              <a:t>29</a:t>
            </a:fld>
            <a:endParaRPr lang="en-US" altLang="it-IT"/>
          </a:p>
        </p:txBody>
      </p:sp>
      <p:sp>
        <p:nvSpPr>
          <p:cNvPr id="1063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3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0457421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B40692-2DBF-4CA7-8E0B-220AF7864B53}" type="slidenum">
              <a:rPr lang="en-US" altLang="it-IT"/>
              <a:pPr/>
              <a:t>30</a:t>
            </a:fld>
            <a:endParaRPr lang="en-US" altLang="it-IT"/>
          </a:p>
        </p:txBody>
      </p:sp>
      <p:sp>
        <p:nvSpPr>
          <p:cNvPr id="1070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0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0855554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2C66B35-00B3-4B0C-9BE0-0B7FA171E0DA}" type="slidenum">
              <a:rPr lang="en-US" altLang="it-IT"/>
              <a:pPr/>
              <a:t>31</a:t>
            </a:fld>
            <a:endParaRPr lang="en-US" altLang="it-IT"/>
          </a:p>
        </p:txBody>
      </p:sp>
      <p:sp>
        <p:nvSpPr>
          <p:cNvPr id="1072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2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0825280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2C66B35-00B3-4B0C-9BE0-0B7FA171E0DA}" type="slidenum">
              <a:rPr lang="en-US" altLang="it-IT"/>
              <a:pPr/>
              <a:t>32</a:t>
            </a:fld>
            <a:endParaRPr lang="en-US" altLang="it-IT"/>
          </a:p>
        </p:txBody>
      </p:sp>
      <p:sp>
        <p:nvSpPr>
          <p:cNvPr id="1072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2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5167859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2C66B35-00B3-4B0C-9BE0-0B7FA171E0DA}" type="slidenum">
              <a:rPr lang="en-US" altLang="it-IT"/>
              <a:pPr/>
              <a:t>33</a:t>
            </a:fld>
            <a:endParaRPr lang="en-US" altLang="it-IT"/>
          </a:p>
        </p:txBody>
      </p:sp>
      <p:sp>
        <p:nvSpPr>
          <p:cNvPr id="1072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2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0410789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68F1DC6-C704-4A3C-A914-D4C1EA825CB9}" type="slidenum">
              <a:rPr lang="en-US" altLang="it-IT"/>
              <a:pPr/>
              <a:t>34</a:t>
            </a:fld>
            <a:endParaRPr lang="en-US" altLang="it-IT"/>
          </a:p>
        </p:txBody>
      </p:sp>
      <p:sp>
        <p:nvSpPr>
          <p:cNvPr id="1084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4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6940826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C45C90E-E0A2-4A8E-8731-52E712B1A189}" type="slidenum">
              <a:rPr lang="en-US" altLang="it-IT"/>
              <a:pPr/>
              <a:t>35</a:t>
            </a:fld>
            <a:endParaRPr lang="en-US" altLang="it-IT"/>
          </a:p>
        </p:txBody>
      </p:sp>
      <p:sp>
        <p:nvSpPr>
          <p:cNvPr id="1086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6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8045978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C45C90E-E0A2-4A8E-8731-52E712B1A189}" type="slidenum">
              <a:rPr lang="en-US" altLang="it-IT"/>
              <a:pPr/>
              <a:t>36</a:t>
            </a:fld>
            <a:endParaRPr lang="en-US" altLang="it-IT"/>
          </a:p>
        </p:txBody>
      </p:sp>
      <p:sp>
        <p:nvSpPr>
          <p:cNvPr id="1086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6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348308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432C8-69A7-458B-9684-2BFA64B31948}" type="datetime2">
              <a:rPr lang="en-US" smtClean="0"/>
              <a:t>Monday, October 9,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‹N›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6A3A3-94A6-4E5B-AF39-173ACA3E61CC}" type="datetime2">
              <a:rPr lang="en-US" smtClean="0"/>
              <a:t>Monday, October 9,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3D019-A32C-4EAD-B8E6-DBDA699692FD}" type="datetime2">
              <a:rPr lang="en-US" smtClean="0"/>
              <a:t>Monday, October 9,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‹N›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BA98F-560C-4997-81C4-81D4D9187EAB}" type="datetime2">
              <a:rPr lang="en-US" smtClean="0"/>
              <a:t>Monday, October 9,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72B2-CA5C-437D-87D0-8081271A9E4B}" type="datetime2">
              <a:rPr lang="en-US" smtClean="0"/>
              <a:t>Monday, October 9, 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‹N›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D4847-11EF-4466-A8AD-85CDB7B49118}" type="datetime2">
              <a:rPr lang="en-US" smtClean="0"/>
              <a:t>Monday, October 9, 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8457A-3AB9-4880-8A0C-9F8524491207}" type="datetime2">
              <a:rPr lang="en-US" smtClean="0"/>
              <a:t>Monday, October 9, 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976D3-5B7F-4300-ABED-C91F1B2AE209}" type="datetime2">
              <a:rPr lang="en-US" smtClean="0"/>
              <a:t>Monday, October 9,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‹N›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1E59-17DD-41CE-97CA-624A472382D4}" type="datetime2">
              <a:rPr lang="en-US" smtClean="0"/>
              <a:t>Monday, October 9,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057FC-95B6-4D89-AFDA-ABA33EE921E5}" type="datetime2">
              <a:rPr lang="en-US" smtClean="0"/>
              <a:t>Monday, October 9,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549AC-EB31-477F-92A9-B1988E232878}" type="datetime2">
              <a:rPr lang="en-US" smtClean="0"/>
              <a:t>Monday, October 9,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2FFCE-0B1F-449C-BBB1-A06C54A3C667}" type="slidenum">
              <a:rPr lang="en-US" altLang="en-US"/>
              <a:pPr>
                <a:defRPr/>
              </a:pPr>
              <a:t>‹N›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62739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olo, tes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75438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914400" y="2286000"/>
            <a:ext cx="3695700" cy="36576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762500" y="2286000"/>
            <a:ext cx="3695700" cy="17526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762500" y="4191000"/>
            <a:ext cx="3695700" cy="17526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6" name="Segnaposto data 5"/>
          <p:cNvSpPr>
            <a:spLocks noGrp="1"/>
          </p:cNvSpPr>
          <p:nvPr>
            <p:ph type="dt" sz="half" idx="10"/>
          </p:nvPr>
        </p:nvSpPr>
        <p:spPr>
          <a:xfrm>
            <a:off x="6629400" y="6096000"/>
            <a:ext cx="2286000" cy="304800"/>
          </a:xfrm>
        </p:spPr>
        <p:txBody>
          <a:bodyPr/>
          <a:lstStyle>
            <a:lvl1pPr>
              <a:defRPr/>
            </a:lvl1pPr>
          </a:lstStyle>
          <a:p>
            <a:fld id="{190FD00C-A2A7-4969-89DD-7D6FD1A50BCA}" type="datetime1">
              <a:rPr lang="en-US" altLang="it-IT"/>
              <a:pPr/>
              <a:t>10/9/2017</a:t>
            </a:fld>
            <a:endParaRPr lang="en-US" altLang="en-US"/>
          </a:p>
        </p:txBody>
      </p:sp>
      <p:sp>
        <p:nvSpPr>
          <p:cNvPr id="7" name="Segnaposto piè di pagina 6"/>
          <p:cNvSpPr>
            <a:spLocks noGrp="1"/>
          </p:cNvSpPr>
          <p:nvPr>
            <p:ph type="ftr" sz="quarter" idx="11"/>
          </p:nvPr>
        </p:nvSpPr>
        <p:spPr>
          <a:xfrm>
            <a:off x="2286000" y="6096000"/>
            <a:ext cx="4343400" cy="534988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Segnaposto numero diapositiva 7"/>
          <p:cNvSpPr>
            <a:spLocks noGrp="1"/>
          </p:cNvSpPr>
          <p:nvPr>
            <p:ph type="sldNum" sz="quarter" idx="12"/>
          </p:nvPr>
        </p:nvSpPr>
        <p:spPr>
          <a:xfrm>
            <a:off x="6629400" y="6400800"/>
            <a:ext cx="2286000" cy="228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DE092F0-9C53-4763-8151-76B173707C33}" type="slidenum">
              <a:rPr lang="en-US" altLang="en-US"/>
              <a:pPr/>
              <a:t>‹N›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872265"/>
      </p:ext>
    </p:extLst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80CB818-7379-467D-8E76-EF9D9074A26C}" type="datetime2">
              <a:rPr lang="en-US" smtClean="0"/>
              <a:t>Monday, October 9, 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 algn="r"/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4.wmf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7.wmf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6.wmf"/><Relationship Id="rId4" Type="http://schemas.openxmlformats.org/officeDocument/2006/relationships/oleObject" Target="../embeddings/oleObject4.bin"/><Relationship Id="rId9" Type="http://schemas.openxmlformats.org/officeDocument/2006/relationships/image" Target="../media/image8.w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7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9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6629400" y="6400800"/>
            <a:ext cx="2286000" cy="228600"/>
          </a:xfrm>
          <a:prstGeom prst="rect">
            <a:avLst/>
          </a:prstGeom>
        </p:spPr>
        <p:txBody>
          <a:bodyPr/>
          <a:lstStyle/>
          <a:p>
            <a:fld id="{B4A3CB86-E18B-4CF5-B323-10A4D8B82626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2077" name="Rectangle 29"/>
          <p:cNvSpPr>
            <a:spLocks noGrp="1" noChangeArrowheads="1"/>
          </p:cNvSpPr>
          <p:nvPr>
            <p:ph type="ctrTitle"/>
          </p:nvPr>
        </p:nvSpPr>
        <p:spPr>
          <a:xfrm>
            <a:off x="685800" y="1268413"/>
            <a:ext cx="9525000" cy="1703387"/>
          </a:xfrm>
        </p:spPr>
        <p:txBody>
          <a:bodyPr/>
          <a:lstStyle/>
          <a:p>
            <a:r>
              <a:rPr lang="en-US" altLang="it-IT" sz="4000" dirty="0" err="1" smtClean="0"/>
              <a:t>ANAlisi</a:t>
            </a:r>
            <a:r>
              <a:rPr lang="en-US" altLang="it-IT" sz="4000" dirty="0" smtClean="0"/>
              <a:t> </a:t>
            </a:r>
            <a:r>
              <a:rPr lang="en-US" altLang="it-IT" sz="4000" dirty="0" err="1" smtClean="0"/>
              <a:t>Costi-Benefici</a:t>
            </a:r>
            <a:endParaRPr lang="en-US" altLang="it-IT" sz="4000" dirty="0"/>
          </a:p>
        </p:txBody>
      </p:sp>
      <p:pic>
        <p:nvPicPr>
          <p:cNvPr id="2073" name="Picture 2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7" b="10316"/>
          <a:stretch>
            <a:fillRect/>
          </a:stretch>
        </p:blipFill>
        <p:spPr bwMode="black">
          <a:xfrm>
            <a:off x="377825" y="5668963"/>
            <a:ext cx="1984375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ottotitolo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601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 dirty="0" smtClean="0"/>
              <a:t>Introduzione</a:t>
            </a:r>
            <a:endParaRPr lang="it-IT" altLang="it-IT" dirty="0"/>
          </a:p>
        </p:txBody>
      </p:sp>
      <p:sp>
        <p:nvSpPr>
          <p:cNvPr id="517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altLang="it-IT" dirty="0" smtClean="0"/>
              <a:t>ACB è un insieme di procedure per guidare la decisione pubblica in merito a valutazione di progetti di grande/piccola dimensione.</a:t>
            </a:r>
          </a:p>
          <a:p>
            <a:r>
              <a:rPr lang="it-IT" altLang="it-IT" dirty="0" smtClean="0"/>
              <a:t>La valutazione dei progetti normalmente richiede il </a:t>
            </a:r>
            <a:r>
              <a:rPr lang="it-IT" altLang="it-IT" dirty="0" err="1" smtClean="0"/>
              <a:t>confront</a:t>
            </a:r>
            <a:r>
              <a:rPr lang="it-IT" altLang="it-IT" dirty="0" smtClean="0"/>
              <a:t> fra </a:t>
            </a:r>
            <a:r>
              <a:rPr lang="it-IT" altLang="it-IT" b="1" dirty="0" smtClean="0"/>
              <a:t>costi</a:t>
            </a:r>
            <a:r>
              <a:rPr lang="it-IT" altLang="it-IT" dirty="0" smtClean="0"/>
              <a:t> e </a:t>
            </a:r>
            <a:r>
              <a:rPr lang="it-IT" altLang="it-IT" b="1" dirty="0" smtClean="0"/>
              <a:t>benefici</a:t>
            </a:r>
            <a:r>
              <a:rPr lang="it-IT" altLang="it-IT" dirty="0" smtClean="0"/>
              <a:t> nei </a:t>
            </a:r>
            <a:r>
              <a:rPr lang="it-IT" altLang="it-IT" b="1" dirty="0" smtClean="0"/>
              <a:t>diversi periodi</a:t>
            </a:r>
          </a:p>
          <a:p>
            <a:r>
              <a:rPr lang="it-IT" altLang="it-IT" dirty="0" smtClean="0"/>
              <a:t>Necessario una metodologia per valutare</a:t>
            </a:r>
          </a:p>
          <a:p>
            <a:pPr lvl="1"/>
            <a:r>
              <a:rPr lang="it-IT" altLang="it-IT" dirty="0" smtClean="0"/>
              <a:t>Costi</a:t>
            </a:r>
          </a:p>
          <a:p>
            <a:pPr lvl="1"/>
            <a:r>
              <a:rPr lang="it-IT" altLang="it-IT" dirty="0" smtClean="0"/>
              <a:t>Benefici</a:t>
            </a:r>
          </a:p>
          <a:p>
            <a:pPr lvl="1"/>
            <a:r>
              <a:rPr lang="it-IT" altLang="it-IT" dirty="0" smtClean="0"/>
              <a:t>Euro spesi o guadagnati in diversi momenti di tempo, i quali  non sono immediatamente confrontabili, a causa dell’inflazione e del rendimenti del denaro nei mercati.</a:t>
            </a:r>
          </a:p>
          <a:p>
            <a:endParaRPr lang="it-IT" altLang="it-IT" dirty="0"/>
          </a:p>
        </p:txBody>
      </p:sp>
    </p:spTree>
    <p:extLst>
      <p:ext uri="{BB962C8B-B14F-4D97-AF65-F5344CB8AC3E}">
        <p14:creationId xmlns:p14="http://schemas.microsoft.com/office/powerpoint/2010/main" val="534711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84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altLang="it-IT" dirty="0" smtClean="0"/>
              <a:t>Valore futuro:</a:t>
            </a:r>
            <a:br>
              <a:rPr lang="it-IT" altLang="it-IT" dirty="0" smtClean="0"/>
            </a:br>
            <a:r>
              <a:rPr lang="it-IT" altLang="it-IT" dirty="0" smtClean="0"/>
              <a:t>Euro presenti al valore nel futuro</a:t>
            </a:r>
            <a:endParaRPr lang="it-IT" altLang="it-IT" dirty="0"/>
          </a:p>
        </p:txBody>
      </p:sp>
      <p:sp>
        <p:nvSpPr>
          <p:cNvPr id="998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altLang="it-IT" dirty="0" smtClean="0"/>
              <a:t>Supponete di investire €100 oggi al tasso d’interesse di mercato </a:t>
            </a:r>
            <a:r>
              <a:rPr lang="it-IT" altLang="it-IT" i="1" dirty="0" smtClean="0"/>
              <a:t>r</a:t>
            </a:r>
            <a:r>
              <a:rPr lang="it-IT" altLang="it-IT" dirty="0" smtClean="0"/>
              <a:t>. . .</a:t>
            </a:r>
          </a:p>
          <a:p>
            <a:pPr lvl="1"/>
            <a:r>
              <a:rPr lang="it-IT" altLang="it-IT" dirty="0" smtClean="0"/>
              <a:t>Alla fine del 1° anno, la vostra somma vale (1+r)x€100, o €105</a:t>
            </a:r>
          </a:p>
          <a:p>
            <a:pPr lvl="1"/>
            <a:r>
              <a:rPr lang="it-IT" altLang="it-IT" dirty="0" smtClean="0"/>
              <a:t>Alla fine del 2° anno, la vostra somma vale (1+r)x€105, or €110.25</a:t>
            </a:r>
          </a:p>
          <a:p>
            <a:pPr lvl="1"/>
            <a:r>
              <a:rPr lang="it-IT" altLang="it-IT" dirty="0" smtClean="0"/>
              <a:t>Gli interessi sono composti, ovvero, guadagnate interessi sugli interessi.</a:t>
            </a:r>
          </a:p>
          <a:p>
            <a:r>
              <a:rPr lang="it-IT" altLang="it-IT" dirty="0" smtClean="0"/>
              <a:t>Definiamo</a:t>
            </a:r>
          </a:p>
          <a:p>
            <a:pPr lvl="1"/>
            <a:r>
              <a:rPr lang="it-IT" altLang="it-IT" dirty="0" smtClean="0"/>
              <a:t>R = investimento iniziale </a:t>
            </a:r>
          </a:p>
          <a:p>
            <a:pPr lvl="1"/>
            <a:r>
              <a:rPr lang="it-IT" altLang="it-IT" dirty="0" smtClean="0"/>
              <a:t>r  = tasso di rendimento sull’investimento</a:t>
            </a:r>
          </a:p>
          <a:p>
            <a:pPr lvl="1"/>
            <a:r>
              <a:rPr lang="it-IT" altLang="it-IT" dirty="0" smtClean="0"/>
              <a:t>T = durata dell’investimento</a:t>
            </a:r>
          </a:p>
          <a:p>
            <a:r>
              <a:rPr lang="it-IT" altLang="it-IT" dirty="0" smtClean="0"/>
              <a:t>Il valore futuro (FV) del vostro investimento é: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788111"/>
              </p:ext>
            </p:extLst>
          </p:nvPr>
        </p:nvGraphicFramePr>
        <p:xfrm>
          <a:off x="3347864" y="5805264"/>
          <a:ext cx="3079750" cy="852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4" name="Equation" r:id="rId4" imgW="965160" imgH="266400" progId="Equation.COEE2">
                  <p:embed/>
                </p:oleObj>
              </mc:Choice>
              <mc:Fallback>
                <p:oleObj name="Equation" r:id="rId4" imgW="965160" imgH="266400" progId="Equation.COEE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7864" y="5805264"/>
                        <a:ext cx="3079750" cy="852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1758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altLang="it-IT" sz="3800" dirty="0" smtClean="0"/>
              <a:t>Valore attuale:</a:t>
            </a:r>
            <a:br>
              <a:rPr lang="it-IT" altLang="it-IT" sz="3800" dirty="0" smtClean="0"/>
            </a:br>
            <a:r>
              <a:rPr lang="it-IT" altLang="it-IT" sz="3800" dirty="0" smtClean="0"/>
              <a:t>Euro futuri al valore di oggi</a:t>
            </a:r>
            <a:endParaRPr lang="it-IT" altLang="it-IT" sz="3800" dirty="0"/>
          </a:p>
        </p:txBody>
      </p:sp>
      <p:sp>
        <p:nvSpPr>
          <p:cNvPr id="1003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72816"/>
            <a:ext cx="8039100" cy="446447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it-IT" altLang="it-IT" dirty="0" smtClean="0"/>
              <a:t>Supponete qualcuno promette di versarvi €100 tra un anno.</a:t>
            </a:r>
          </a:p>
          <a:p>
            <a:pPr>
              <a:lnSpc>
                <a:spcPct val="90000"/>
              </a:lnSpc>
            </a:pPr>
            <a:r>
              <a:rPr lang="it-IT" altLang="it-IT" dirty="0" smtClean="0"/>
              <a:t>Qual è la cifra massima che sarete disposto a pagare OGGI per ottenere questa promessa?</a:t>
            </a:r>
          </a:p>
          <a:p>
            <a:pPr>
              <a:lnSpc>
                <a:spcPct val="90000"/>
              </a:lnSpc>
            </a:pPr>
            <a:r>
              <a:rPr lang="it-IT" altLang="it-IT" dirty="0" smtClean="0"/>
              <a:t>Pagando una somma oggi rinunciate agli interessi che potreste ottenere se investisse questa somma di denaro.</a:t>
            </a:r>
          </a:p>
          <a:p>
            <a:pPr>
              <a:lnSpc>
                <a:spcPct val="90000"/>
              </a:lnSpc>
            </a:pPr>
            <a:r>
              <a:rPr lang="it-IT" altLang="it-IT" dirty="0" smtClean="0"/>
              <a:t>Il valore attuale di una somma di denaro disponibile in un momento del futuro è appunto la somma massima che un soggetto è disposto a pagare oggi per acquistare questo diritto ad una somma di denaro nel futuro.</a:t>
            </a:r>
          </a:p>
          <a:p>
            <a:pPr>
              <a:lnSpc>
                <a:spcPct val="90000"/>
              </a:lnSpc>
            </a:pPr>
            <a:endParaRPr lang="it-IT" altLang="it-IT" dirty="0"/>
          </a:p>
        </p:txBody>
      </p:sp>
    </p:spTree>
    <p:extLst>
      <p:ext uri="{BB962C8B-B14F-4D97-AF65-F5344CB8AC3E}">
        <p14:creationId xmlns:p14="http://schemas.microsoft.com/office/powerpoint/2010/main" val="168231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76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altLang="it-IT" dirty="0"/>
              <a:t>Valore attuale:</a:t>
            </a:r>
            <a:br>
              <a:rPr lang="it-IT" altLang="it-IT" dirty="0"/>
            </a:br>
            <a:r>
              <a:rPr lang="it-IT" altLang="it-IT" dirty="0"/>
              <a:t>Euro futuri al valore di oggi</a:t>
            </a:r>
            <a:endParaRPr lang="en-US" altLang="it-IT" dirty="0"/>
          </a:p>
        </p:txBody>
      </p:sp>
      <p:sp>
        <p:nvSpPr>
          <p:cNvPr id="10076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003232" cy="4781128"/>
          </a:xfrm>
        </p:spPr>
        <p:txBody>
          <a:bodyPr>
            <a:normAutofit/>
          </a:bodyPr>
          <a:lstStyle/>
          <a:p>
            <a:r>
              <a:rPr lang="it-IT" altLang="it-IT" dirty="0" smtClean="0"/>
              <a:t>Definiamo</a:t>
            </a:r>
          </a:p>
          <a:p>
            <a:pPr lvl="1"/>
            <a:r>
              <a:rPr lang="it-IT" altLang="it-IT" dirty="0" smtClean="0"/>
              <a:t>R = somma di denaro disponibile nel futuro</a:t>
            </a:r>
          </a:p>
          <a:p>
            <a:pPr lvl="1"/>
            <a:r>
              <a:rPr lang="it-IT" altLang="it-IT" dirty="0" smtClean="0"/>
              <a:t>r  = tasso (annuale) di rendimento di mercato</a:t>
            </a:r>
          </a:p>
          <a:p>
            <a:pPr lvl="1"/>
            <a:r>
              <a:rPr lang="it-IT" altLang="it-IT" dirty="0" smtClean="0"/>
              <a:t>T = numero di periodi (anni) prima della disponibilità</a:t>
            </a:r>
          </a:p>
          <a:p>
            <a:r>
              <a:rPr lang="it-IT" altLang="it-IT" dirty="0" smtClean="0"/>
              <a:t>Il valore attuale della somma è:</a:t>
            </a:r>
          </a:p>
          <a:p>
            <a:endParaRPr lang="it-IT" altLang="it-IT" dirty="0"/>
          </a:p>
          <a:p>
            <a:endParaRPr lang="it-IT" altLang="it-IT" dirty="0" smtClean="0"/>
          </a:p>
          <a:p>
            <a:endParaRPr lang="it-IT" altLang="it-IT" dirty="0"/>
          </a:p>
          <a:p>
            <a:r>
              <a:rPr lang="it-IT" altLang="it-IT" dirty="0" smtClean="0"/>
              <a:t>Definizioni alternative</a:t>
            </a:r>
          </a:p>
          <a:p>
            <a:pPr lvl="1"/>
            <a:r>
              <a:rPr lang="it-IT" altLang="it-IT" i="1" dirty="0" smtClean="0"/>
              <a:t>r</a:t>
            </a:r>
            <a:r>
              <a:rPr lang="it-IT" altLang="it-IT" dirty="0" smtClean="0"/>
              <a:t> : </a:t>
            </a:r>
            <a:r>
              <a:rPr lang="it-IT" altLang="it-IT" b="1" dirty="0" smtClean="0"/>
              <a:t>tasso di sconto</a:t>
            </a:r>
            <a:r>
              <a:rPr lang="it-IT" altLang="it-IT" dirty="0" smtClean="0"/>
              <a:t>, </a:t>
            </a:r>
          </a:p>
          <a:p>
            <a:pPr lvl="1"/>
            <a:r>
              <a:rPr lang="it-IT" altLang="it-IT" dirty="0" smtClean="0"/>
              <a:t>(</a:t>
            </a:r>
            <a:r>
              <a:rPr lang="it-IT" altLang="it-IT" i="1" dirty="0" smtClean="0"/>
              <a:t>1 </a:t>
            </a:r>
            <a:r>
              <a:rPr lang="it-IT" altLang="it-IT" dirty="0" smtClean="0"/>
              <a:t>+ </a:t>
            </a:r>
            <a:r>
              <a:rPr lang="it-IT" altLang="it-IT" i="1" dirty="0" smtClean="0"/>
              <a:t>r</a:t>
            </a:r>
            <a:r>
              <a:rPr lang="it-IT" altLang="it-IT" dirty="0" smtClean="0"/>
              <a:t>)</a:t>
            </a:r>
            <a:r>
              <a:rPr lang="it-IT" altLang="it-IT" i="1" baseline="30000" dirty="0" smtClean="0"/>
              <a:t>T</a:t>
            </a:r>
            <a:r>
              <a:rPr lang="it-IT" altLang="it-IT" dirty="0" smtClean="0"/>
              <a:t>  </a:t>
            </a:r>
            <a:r>
              <a:rPr lang="it-IT" altLang="it-IT" b="1" dirty="0" smtClean="0"/>
              <a:t>fattore di sconto</a:t>
            </a:r>
            <a:r>
              <a:rPr lang="it-IT" altLang="it-IT" dirty="0" smtClean="0"/>
              <a:t>.</a:t>
            </a:r>
          </a:p>
          <a:p>
            <a:endParaRPr lang="it-IT" altLang="it-IT" dirty="0"/>
          </a:p>
        </p:txBody>
      </p:sp>
      <p:graphicFrame>
        <p:nvGraphicFramePr>
          <p:cNvPr id="1007620" name="Object 4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197546931"/>
              </p:ext>
            </p:extLst>
          </p:nvPr>
        </p:nvGraphicFramePr>
        <p:xfrm>
          <a:off x="2771800" y="3645024"/>
          <a:ext cx="2304256" cy="11683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4" name="Equation" r:id="rId4" imgW="901440" imgH="457200" progId="Equation.COEE2">
                  <p:embed/>
                </p:oleObj>
              </mc:Choice>
              <mc:Fallback>
                <p:oleObj name="Equation" r:id="rId4" imgW="901440" imgH="457200" progId="Equation.COEE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800" y="3645024"/>
                        <a:ext cx="2304256" cy="116835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8188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96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altLang="it-IT" dirty="0"/>
              <a:t>Valore attuale:</a:t>
            </a:r>
            <a:br>
              <a:rPr lang="it-IT" altLang="it-IT" dirty="0"/>
            </a:br>
            <a:r>
              <a:rPr lang="it-IT" altLang="it-IT" dirty="0"/>
              <a:t>Euro futuri al valore di oggi</a:t>
            </a:r>
            <a:endParaRPr lang="en-US" altLang="it-IT" dirty="0"/>
          </a:p>
        </p:txBody>
      </p:sp>
      <p:sp>
        <p:nvSpPr>
          <p:cNvPr id="10096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075240" cy="4530725"/>
          </a:xfrm>
        </p:spPr>
        <p:txBody>
          <a:bodyPr/>
          <a:lstStyle/>
          <a:p>
            <a:r>
              <a:rPr lang="it-IT" altLang="it-IT" dirty="0" smtClean="0"/>
              <a:t>Ipotizzate ora di voler calcolare il valore attuale di una promessa a pagare un flusso di denaro,</a:t>
            </a:r>
          </a:p>
          <a:p>
            <a:pPr lvl="1"/>
            <a:r>
              <a:rPr lang="it-IT" altLang="it-IT" dirty="0" smtClean="0"/>
              <a:t>€R</a:t>
            </a:r>
            <a:r>
              <a:rPr lang="it-IT" altLang="it-IT" baseline="-25000" dirty="0" smtClean="0"/>
              <a:t>0</a:t>
            </a:r>
            <a:r>
              <a:rPr lang="it-IT" altLang="it-IT" dirty="0" smtClean="0"/>
              <a:t> oggi , </a:t>
            </a:r>
          </a:p>
          <a:p>
            <a:pPr lvl="1"/>
            <a:r>
              <a:rPr lang="it-IT" altLang="it-IT" dirty="0" smtClean="0"/>
              <a:t>€R</a:t>
            </a:r>
            <a:r>
              <a:rPr lang="it-IT" altLang="it-IT" baseline="-25000" dirty="0" smtClean="0"/>
              <a:t>1</a:t>
            </a:r>
            <a:r>
              <a:rPr lang="it-IT" altLang="it-IT" dirty="0" smtClean="0"/>
              <a:t> fra un anno</a:t>
            </a:r>
          </a:p>
          <a:p>
            <a:pPr lvl="1"/>
            <a:r>
              <a:rPr lang="it-IT" altLang="it-IT" dirty="0" smtClean="0"/>
              <a:t>… e così via, per T periodi (anni).</a:t>
            </a:r>
          </a:p>
          <a:p>
            <a:r>
              <a:rPr lang="it-IT" altLang="it-IT" dirty="0" err="1" smtClean="0"/>
              <a:t>Qual’è</a:t>
            </a:r>
            <a:r>
              <a:rPr lang="it-IT" altLang="it-IT" dirty="0" smtClean="0"/>
              <a:t> il valore attuale?</a:t>
            </a:r>
            <a:endParaRPr lang="it-IT" altLang="it-IT" dirty="0"/>
          </a:p>
        </p:txBody>
      </p:sp>
      <p:graphicFrame>
        <p:nvGraphicFramePr>
          <p:cNvPr id="1009671" name="Object 7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601608567"/>
              </p:ext>
            </p:extLst>
          </p:nvPr>
        </p:nvGraphicFramePr>
        <p:xfrm>
          <a:off x="1631961" y="4365105"/>
          <a:ext cx="5604335" cy="10087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Equation" r:id="rId4" imgW="2539800" imgH="457200" progId="Equation.COEE2">
                  <p:embed/>
                </p:oleObj>
              </mc:Choice>
              <mc:Fallback>
                <p:oleObj name="Equation" r:id="rId4" imgW="2539800" imgH="457200" progId="Equation.COEE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1961" y="4365105"/>
                        <a:ext cx="5604335" cy="100878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1237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27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altLang="it-IT" dirty="0"/>
              <a:t>Valore attuale:</a:t>
            </a:r>
            <a:br>
              <a:rPr lang="it-IT" altLang="it-IT" dirty="0"/>
            </a:br>
            <a:r>
              <a:rPr lang="it-IT" altLang="it-IT" dirty="0"/>
              <a:t>Euro futuri al valore di oggi</a:t>
            </a:r>
            <a:endParaRPr lang="en-US" altLang="it-IT" dirty="0"/>
          </a:p>
        </p:txBody>
      </p:sp>
      <p:sp>
        <p:nvSpPr>
          <p:cNvPr id="1012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altLang="it-IT" dirty="0" smtClean="0"/>
              <a:t>Mancare di attualizzare una somma di denaro può portare a errori rilevanti</a:t>
            </a:r>
          </a:p>
          <a:p>
            <a:r>
              <a:rPr lang="it-IT" altLang="it-IT" dirty="0" smtClean="0"/>
              <a:t>Una somma di €1,000,000 da pagare fra 20 anni ha come valore attuale:</a:t>
            </a:r>
          </a:p>
          <a:p>
            <a:pPr lvl="1"/>
            <a:r>
              <a:rPr lang="it-IT" altLang="it-IT" sz="2400" dirty="0" smtClean="0"/>
              <a:t>€376,889 se r=.05</a:t>
            </a:r>
          </a:p>
          <a:p>
            <a:pPr lvl="1"/>
            <a:r>
              <a:rPr lang="it-IT" altLang="it-IT" sz="2400" dirty="0" smtClean="0"/>
              <a:t>€148,644 se r=.10</a:t>
            </a:r>
            <a:endParaRPr lang="it-IT" altLang="it-IT" sz="2400" dirty="0"/>
          </a:p>
        </p:txBody>
      </p:sp>
    </p:spTree>
    <p:extLst>
      <p:ext uri="{BB962C8B-B14F-4D97-AF65-F5344CB8AC3E}">
        <p14:creationId xmlns:p14="http://schemas.microsoft.com/office/powerpoint/2010/main" val="49793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47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it-IT" dirty="0" err="1" smtClean="0"/>
              <a:t>Valore</a:t>
            </a:r>
            <a:r>
              <a:rPr lang="en-US" altLang="it-IT" dirty="0" smtClean="0"/>
              <a:t> </a:t>
            </a:r>
            <a:r>
              <a:rPr lang="en-US" altLang="it-IT" dirty="0" err="1" smtClean="0"/>
              <a:t>attuale</a:t>
            </a:r>
            <a:r>
              <a:rPr lang="en-US" altLang="it-IT" dirty="0" smtClean="0"/>
              <a:t> in </a:t>
            </a:r>
            <a:r>
              <a:rPr lang="en-US" altLang="it-IT" dirty="0" err="1" smtClean="0"/>
              <a:t>presenza</a:t>
            </a:r>
            <a:r>
              <a:rPr lang="en-US" altLang="it-IT" dirty="0" smtClean="0"/>
              <a:t> di </a:t>
            </a:r>
            <a:r>
              <a:rPr lang="en-US" altLang="it-IT" dirty="0" err="1" smtClean="0"/>
              <a:t>inflazione</a:t>
            </a:r>
            <a:endParaRPr lang="en-US" altLang="it-IT" dirty="0"/>
          </a:p>
        </p:txBody>
      </p:sp>
      <p:sp>
        <p:nvSpPr>
          <p:cNvPr id="1014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altLang="it-IT" dirty="0" smtClean="0"/>
              <a:t>Ogni somma di denaro è per definizione espresso in termini nominali.</a:t>
            </a:r>
          </a:p>
          <a:p>
            <a:r>
              <a:rPr lang="it-IT" altLang="it-IT" dirty="0" smtClean="0"/>
              <a:t>Una somma in termini nominali deve essere valutata in termini reali, ovvero in base al livello generale dei prezzi nel momento in cui la somma è disponibile</a:t>
            </a:r>
          </a:p>
          <a:p>
            <a:r>
              <a:rPr lang="it-IT" altLang="it-IT" dirty="0" smtClean="0"/>
              <a:t>Definiamo con i il tasso d’inflazione</a:t>
            </a:r>
          </a:p>
          <a:p>
            <a:r>
              <a:rPr lang="it-IT" altLang="it-IT" dirty="0" smtClean="0"/>
              <a:t>Ignoriamo per il momento l’attualizzazione</a:t>
            </a:r>
          </a:p>
          <a:p>
            <a:pPr lvl="1"/>
            <a:r>
              <a:rPr lang="it-IT" altLang="it-IT" dirty="0" smtClean="0"/>
              <a:t>Se un progetto fornisce un ammontare fisso R</a:t>
            </a:r>
            <a:r>
              <a:rPr lang="it-IT" altLang="it-IT" baseline="-25000" dirty="0" smtClean="0"/>
              <a:t>1</a:t>
            </a:r>
            <a:r>
              <a:rPr lang="it-IT" altLang="it-IT" dirty="0" smtClean="0"/>
              <a:t> = R</a:t>
            </a:r>
            <a:r>
              <a:rPr lang="it-IT" altLang="it-IT" baseline="-25000" dirty="0" smtClean="0"/>
              <a:t>2</a:t>
            </a:r>
            <a:r>
              <a:rPr lang="it-IT" altLang="it-IT" dirty="0" smtClean="0"/>
              <a:t> = … = R</a:t>
            </a:r>
            <a:r>
              <a:rPr lang="it-IT" altLang="it-IT" baseline="-25000" dirty="0" smtClean="0"/>
              <a:t>T</a:t>
            </a:r>
            <a:r>
              <a:rPr lang="it-IT" altLang="it-IT" dirty="0" smtClean="0"/>
              <a:t> ogni anno,  </a:t>
            </a:r>
          </a:p>
          <a:p>
            <a:pPr lvl="1"/>
            <a:r>
              <a:rPr lang="it-IT" altLang="it-IT" dirty="0" smtClean="0"/>
              <a:t>	</a:t>
            </a:r>
            <a:r>
              <a:rPr lang="it-IT" altLang="it-IT" dirty="0" smtClean="0">
                <a:sym typeface="Wingdings" panose="05000000000000000000" pitchFamily="2" charset="2"/>
              </a:rPr>
              <a:t></a:t>
            </a:r>
            <a:r>
              <a:rPr lang="it-IT" altLang="it-IT" dirty="0" smtClean="0"/>
              <a:t> Il valore nominale delle somme che si rendono via via disponibili sono</a:t>
            </a:r>
            <a:br>
              <a:rPr lang="it-IT" altLang="it-IT" dirty="0" smtClean="0"/>
            </a:br>
            <a:r>
              <a:rPr lang="it-IT" altLang="it-IT" dirty="0" smtClean="0"/>
              <a:t>	 R</a:t>
            </a:r>
            <a:r>
              <a:rPr lang="it-IT" altLang="it-IT" baseline="-25000" dirty="0" smtClean="0"/>
              <a:t>1</a:t>
            </a:r>
            <a:r>
              <a:rPr lang="it-IT" altLang="it-IT" dirty="0" smtClean="0"/>
              <a:t>, R</a:t>
            </a:r>
            <a:r>
              <a:rPr lang="it-IT" altLang="it-IT" baseline="-25000" dirty="0" smtClean="0"/>
              <a:t>2</a:t>
            </a:r>
            <a:r>
              <a:rPr lang="it-IT" altLang="it-IT" dirty="0" smtClean="0"/>
              <a:t>, …, R</a:t>
            </a:r>
            <a:r>
              <a:rPr lang="it-IT" altLang="it-IT" baseline="-25000" dirty="0" smtClean="0"/>
              <a:t>T</a:t>
            </a:r>
            <a:endParaRPr lang="it-IT" altLang="it-IT" dirty="0" smtClean="0"/>
          </a:p>
          <a:p>
            <a:pPr lvl="1"/>
            <a:r>
              <a:rPr lang="it-IT" altLang="it-IT" dirty="0" smtClean="0"/>
              <a:t>	</a:t>
            </a:r>
            <a:r>
              <a:rPr lang="it-IT" altLang="it-IT" dirty="0" smtClean="0">
                <a:sym typeface="Wingdings" panose="05000000000000000000" pitchFamily="2" charset="2"/>
              </a:rPr>
              <a:t> il valore reale delle somme pagate dal progetto è</a:t>
            </a:r>
            <a:r>
              <a:rPr lang="it-IT" altLang="it-IT" dirty="0" smtClean="0"/>
              <a:t/>
            </a:r>
            <a:br>
              <a:rPr lang="it-IT" altLang="it-IT" dirty="0" smtClean="0"/>
            </a:br>
            <a:r>
              <a:rPr lang="it-IT" altLang="it-IT" dirty="0" smtClean="0"/>
              <a:t>		a t=1, R</a:t>
            </a:r>
            <a:r>
              <a:rPr lang="it-IT" altLang="it-IT" baseline="-25000" dirty="0" smtClean="0"/>
              <a:t>1</a:t>
            </a:r>
            <a:r>
              <a:rPr lang="it-IT" altLang="it-IT" dirty="0" smtClean="0"/>
              <a:t> / (1 + i)</a:t>
            </a:r>
            <a:br>
              <a:rPr lang="it-IT" altLang="it-IT" dirty="0" smtClean="0"/>
            </a:br>
            <a:r>
              <a:rPr lang="it-IT" altLang="it-IT" dirty="0" smtClean="0"/>
              <a:t>		a t=2, R</a:t>
            </a:r>
            <a:r>
              <a:rPr lang="it-IT" altLang="it-IT" baseline="-25000" dirty="0" smtClean="0"/>
              <a:t>2</a:t>
            </a:r>
            <a:r>
              <a:rPr lang="it-IT" altLang="it-IT" dirty="0" smtClean="0"/>
              <a:t> / (1 + i)</a:t>
            </a:r>
            <a:r>
              <a:rPr lang="it-IT" altLang="it-IT" baseline="30000" dirty="0" smtClean="0"/>
              <a:t>2</a:t>
            </a:r>
            <a:r>
              <a:rPr lang="it-IT" altLang="it-IT" dirty="0" smtClean="0"/>
              <a:t/>
            </a:r>
            <a:br>
              <a:rPr lang="it-IT" altLang="it-IT" dirty="0" smtClean="0"/>
            </a:br>
            <a:r>
              <a:rPr lang="it-IT" altLang="it-IT" dirty="0" smtClean="0"/>
              <a:t>		….</a:t>
            </a:r>
            <a:br>
              <a:rPr lang="it-IT" altLang="it-IT" dirty="0" smtClean="0"/>
            </a:br>
            <a:r>
              <a:rPr lang="it-IT" altLang="it-IT" dirty="0" smtClean="0"/>
              <a:t>		a t=T, R</a:t>
            </a:r>
            <a:r>
              <a:rPr lang="it-IT" altLang="it-IT" baseline="-25000" dirty="0" smtClean="0"/>
              <a:t>T</a:t>
            </a:r>
            <a:r>
              <a:rPr lang="it-IT" altLang="it-IT" dirty="0" smtClean="0"/>
              <a:t> / (1 + i)</a:t>
            </a:r>
            <a:r>
              <a:rPr lang="it-IT" altLang="it-IT" baseline="30000" dirty="0" smtClean="0"/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189404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47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93440"/>
            <a:ext cx="8229600" cy="990600"/>
          </a:xfrm>
        </p:spPr>
        <p:txBody>
          <a:bodyPr>
            <a:normAutofit/>
          </a:bodyPr>
          <a:lstStyle/>
          <a:p>
            <a:r>
              <a:rPr lang="it-IT" altLang="it-IT" sz="3200" dirty="0" smtClean="0"/>
              <a:t>Valore attuale in presenza di inflazione</a:t>
            </a:r>
            <a:endParaRPr lang="it-IT" altLang="it-IT" sz="3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14787" name="Rectangle 3"/>
              <p:cNvSpPr>
                <a:spLocks noGrp="1" noChangeArrowheads="1"/>
              </p:cNvSpPr>
              <p:nvPr>
                <p:ph type="body" idx="1"/>
              </p:nvPr>
            </p:nvSpPr>
            <p:spPr>
              <a:xfrm>
                <a:off x="539552" y="1844824"/>
                <a:ext cx="7956748" cy="4392464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it-IT" altLang="it-IT" dirty="0" smtClean="0"/>
                  <a:t>In presenza d’inflazione, il tasso di rendimento nominale deve essere aggiustato per tener conto del fatto che un investitore è interessato all’interesse reale, ovvero del tesso di rendimento “oltre” il tasso d’inflazione</a:t>
                </a:r>
              </a:p>
              <a:p>
                <a:pPr>
                  <a:lnSpc>
                    <a:spcPct val="90000"/>
                  </a:lnSpc>
                </a:pPr>
                <a:r>
                  <a:rPr lang="it-IT" altLang="it-IT" dirty="0" smtClean="0"/>
                  <a:t>Il fattore di sconto annuale diventa quindi</a:t>
                </a:r>
              </a:p>
              <a:p>
                <a:pPr marL="0" indent="0">
                  <a:lnSpc>
                    <a:spcPct val="9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it-IT" altLang="it-IT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(1+</m:t>
                          </m:r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)(1+</m:t>
                          </m:r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it-IT" altLang="it-IT" i="1" dirty="0"/>
              </a:p>
              <a:p>
                <a:pPr>
                  <a:lnSpc>
                    <a:spcPct val="90000"/>
                  </a:lnSpc>
                </a:pPr>
                <a:r>
                  <a:rPr lang="it-IT" altLang="it-IT" dirty="0" smtClean="0"/>
                  <a:t>Talvolta questo fattor di sconto è approssimato </a:t>
                </a:r>
              </a:p>
              <a:p>
                <a:pPr marL="0" indent="0">
                  <a:lnSpc>
                    <a:spcPct val="9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it-IT" altLang="it-IT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1+</m:t>
                          </m:r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𝑖</m:t>
                          </m:r>
                        </m:den>
                      </m:f>
                    </m:oMath>
                  </m:oMathPara>
                </a14:m>
                <a:endParaRPr lang="it-IT" altLang="it-IT" i="1" dirty="0"/>
              </a:p>
              <a:p>
                <a:pPr>
                  <a:lnSpc>
                    <a:spcPct val="90000"/>
                  </a:lnSpc>
                </a:pPr>
                <a:endParaRPr lang="it-IT" altLang="it-IT" i="1" dirty="0" smtClean="0"/>
              </a:p>
              <a:p>
                <a:pPr marL="0" indent="0">
                  <a:lnSpc>
                    <a:spcPct val="90000"/>
                  </a:lnSpc>
                  <a:buNone/>
                </a:pPr>
                <a:r>
                  <a:rPr lang="it-IT" altLang="it-IT" i="1" dirty="0" smtClean="0"/>
                  <a:t> </a:t>
                </a:r>
              </a:p>
              <a:p>
                <a:pPr marL="0" indent="0">
                  <a:lnSpc>
                    <a:spcPct val="90000"/>
                  </a:lnSpc>
                  <a:buNone/>
                </a:pPr>
                <a:endParaRPr lang="it-IT" altLang="it-IT" i="1" dirty="0"/>
              </a:p>
            </p:txBody>
          </p:sp>
        </mc:Choice>
        <mc:Fallback xmlns="">
          <p:sp>
            <p:nvSpPr>
              <p:cNvPr id="1014787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539552" y="1844824"/>
                <a:ext cx="7956748" cy="4392464"/>
              </a:xfrm>
              <a:blipFill rotWithShape="0">
                <a:blip r:embed="rId3"/>
                <a:stretch>
                  <a:fillRect l="-690" t="-1806" r="-21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1994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47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93440"/>
            <a:ext cx="8229600" cy="990600"/>
          </a:xfrm>
        </p:spPr>
        <p:txBody>
          <a:bodyPr>
            <a:normAutofit/>
          </a:bodyPr>
          <a:lstStyle/>
          <a:p>
            <a:r>
              <a:rPr lang="it-IT" altLang="it-IT" sz="3200" dirty="0"/>
              <a:t>Valore attuale in presenza di inflazione</a:t>
            </a:r>
            <a:endParaRPr lang="en-US" altLang="it-IT" sz="3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14787" name="Rectangle 3"/>
              <p:cNvSpPr>
                <a:spLocks noGrp="1" noChangeArrowheads="1"/>
              </p:cNvSpPr>
              <p:nvPr>
                <p:ph type="body" idx="1"/>
              </p:nvPr>
            </p:nvSpPr>
            <p:spPr>
              <a:xfrm>
                <a:off x="539552" y="1844824"/>
                <a:ext cx="7956748" cy="4392464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it-IT" altLang="it-IT" dirty="0" smtClean="0"/>
                  <a:t>Se quindi le somme pagate sono definite in termini reali</a:t>
                </a:r>
                <a:endParaRPr lang="it-IT" altLang="it-IT" dirty="0"/>
              </a:p>
              <a:p>
                <a:pPr marL="0" indent="0">
                  <a:lnSpc>
                    <a:spcPct val="9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t-IT" altLang="it-IT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𝑃𝑉</m:t>
                          </m:r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it-IT" altLang="it-IT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it-IT" altLang="it-IT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it-IT" altLang="it-IT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e>
                            <m:sub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(1+</m:t>
                          </m:r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)(1+</m:t>
                          </m:r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  <m:r>
                        <a:rPr lang="it-IT" altLang="it-IT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it-IT" altLang="it-IT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it-IT" altLang="it-IT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e>
                            <m:sub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it-IT" altLang="it-IT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(1+</m:t>
                              </m:r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sSup>
                            <m:sSupPr>
                              <m:ctrlPr>
                                <a:rPr lang="it-IT" altLang="it-IT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(1+</m:t>
                              </m:r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it-IT" altLang="it-IT" i="1">
                          <a:latin typeface="Cambria Math" panose="02040503050406030204" pitchFamily="18" charset="0"/>
                        </a:rPr>
                        <m:t>+…</m:t>
                      </m:r>
                    </m:oMath>
                  </m:oMathPara>
                </a14:m>
                <a:endParaRPr lang="it-IT" altLang="it-IT" dirty="0"/>
              </a:p>
              <a:p>
                <a:pPr>
                  <a:lnSpc>
                    <a:spcPct val="90000"/>
                  </a:lnSpc>
                </a:pPr>
                <a:r>
                  <a:rPr lang="it-IT" altLang="it-IT" dirty="0" smtClean="0"/>
                  <a:t>Al contrario, se le somme fossero già aggiustate per l’inflazione, il valore attuale sarebbe pari </a:t>
                </a:r>
                <a:endParaRPr lang="it-IT" altLang="it-IT" i="1" dirty="0" smtClean="0">
                  <a:latin typeface="Cambria Math" panose="02040503050406030204" pitchFamily="18" charset="0"/>
                </a:endParaRPr>
              </a:p>
              <a:p>
                <a:pPr marL="0" indent="0">
                  <a:lnSpc>
                    <a:spcPct val="9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altLang="it-IT" i="1">
                          <a:latin typeface="Cambria Math" panose="02040503050406030204" pitchFamily="18" charset="0"/>
                        </a:rPr>
                        <m:t>𝑃𝑉</m:t>
                      </m:r>
                      <m:r>
                        <a:rPr lang="it-IT" altLang="it-IT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it-IT" altLang="it-IT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it-IT" altLang="it-IT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it-IT" altLang="it-IT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it-IT" altLang="it-IT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(1+</m:t>
                          </m:r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(1+</m:t>
                          </m:r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)(1+</m:t>
                          </m:r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  <m:r>
                        <a:rPr lang="it-IT" altLang="it-IT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it-IT" altLang="it-IT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it-IT" altLang="it-IT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p>
                            <m:sSupPr>
                              <m:ctrlPr>
                                <a:rPr lang="it-IT" altLang="it-IT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(1+</m:t>
                              </m:r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it-IT" altLang="it-IT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(1+</m:t>
                              </m:r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sSup>
                            <m:sSupPr>
                              <m:ctrlPr>
                                <a:rPr lang="it-IT" altLang="it-IT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(1+</m:t>
                              </m:r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it-IT" altLang="it-IT" i="1">
                          <a:latin typeface="Cambria Math" panose="02040503050406030204" pitchFamily="18" charset="0"/>
                        </a:rPr>
                        <m:t>+…</m:t>
                      </m:r>
                    </m:oMath>
                  </m:oMathPara>
                </a14:m>
                <a:endParaRPr lang="it-IT" altLang="it-IT" i="1" dirty="0"/>
              </a:p>
              <a:p>
                <a:pPr>
                  <a:lnSpc>
                    <a:spcPct val="90000"/>
                  </a:lnSpc>
                </a:pPr>
                <a:r>
                  <a:rPr lang="it-IT" altLang="it-IT" dirty="0" smtClean="0"/>
                  <a:t>Visto che i termini relative al tasso d’inflazione si cancellano</a:t>
                </a:r>
              </a:p>
              <a:p>
                <a:pPr>
                  <a:lnSpc>
                    <a:spcPct val="90000"/>
                  </a:lnSpc>
                </a:pPr>
                <a:endParaRPr lang="it-IT" altLang="it-IT" dirty="0"/>
              </a:p>
              <a:p>
                <a:pPr marL="0" indent="0">
                  <a:lnSpc>
                    <a:spcPct val="9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altLang="it-IT" i="1">
                          <a:latin typeface="Cambria Math" panose="02040503050406030204" pitchFamily="18" charset="0"/>
                        </a:rPr>
                        <m:t>𝑃𝑉</m:t>
                      </m:r>
                      <m:r>
                        <a:rPr lang="it-IT" altLang="it-IT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it-IT" altLang="it-IT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it-IT" altLang="it-IT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it-IT" altLang="it-IT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it-IT" altLang="it-IT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(1+</m:t>
                          </m:r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) </m:t>
                          </m:r>
                        </m:den>
                      </m:f>
                      <m:r>
                        <a:rPr lang="it-IT" altLang="it-IT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it-IT" altLang="it-IT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it-IT" altLang="it-IT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r>
                            <a:rPr lang="it-IT" altLang="it-IT" i="1">
                              <a:latin typeface="Cambria Math" panose="020405030504060302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it-IT" altLang="it-IT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(1+</m:t>
                              </m:r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it-IT" altLang="it-IT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it-IT" altLang="it-IT" i="1">
                          <a:latin typeface="Cambria Math" panose="02040503050406030204" pitchFamily="18" charset="0"/>
                        </a:rPr>
                        <m:t>+…</m:t>
                      </m:r>
                    </m:oMath>
                  </m:oMathPara>
                </a14:m>
                <a:endParaRPr lang="it-IT" altLang="it-IT" i="1" dirty="0"/>
              </a:p>
            </p:txBody>
          </p:sp>
        </mc:Choice>
        <mc:Fallback xmlns="">
          <p:sp>
            <p:nvSpPr>
              <p:cNvPr id="1014787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539552" y="1844824"/>
                <a:ext cx="7956748" cy="4392464"/>
              </a:xfrm>
              <a:blipFill rotWithShape="0">
                <a:blip r:embed="rId3"/>
                <a:stretch>
                  <a:fillRect l="-690" t="-1806" r="-1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50195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68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altLang="it-IT" dirty="0" smtClean="0"/>
              <a:t>Valutazione di un progetto privato</a:t>
            </a:r>
            <a:endParaRPr lang="it-IT" altLang="it-IT" dirty="0"/>
          </a:p>
        </p:txBody>
      </p:sp>
      <p:sp>
        <p:nvSpPr>
          <p:cNvPr id="1016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altLang="it-IT" dirty="0" smtClean="0"/>
              <a:t>Supponiamo siano disponibile due progetti, X e Y.</a:t>
            </a:r>
          </a:p>
          <a:p>
            <a:r>
              <a:rPr lang="it-IT" altLang="it-IT" dirty="0" smtClean="0"/>
              <a:t>Ognuno dei due comporta un flusso di costi e un flusso di ricavi B</a:t>
            </a:r>
            <a:r>
              <a:rPr lang="it-IT" altLang="it-IT" baseline="-25000" dirty="0" smtClean="0"/>
              <a:t>X</a:t>
            </a:r>
            <a:r>
              <a:rPr lang="it-IT" altLang="it-IT" dirty="0" smtClean="0"/>
              <a:t>, C</a:t>
            </a:r>
            <a:r>
              <a:rPr lang="it-IT" altLang="it-IT" baseline="-25000" dirty="0" smtClean="0"/>
              <a:t>X</a:t>
            </a:r>
            <a:r>
              <a:rPr lang="it-IT" altLang="it-IT" dirty="0" smtClean="0"/>
              <a:t>, B</a:t>
            </a:r>
            <a:r>
              <a:rPr lang="it-IT" altLang="it-IT" baseline="-25000" dirty="0" smtClean="0"/>
              <a:t>Y</a:t>
            </a:r>
            <a:r>
              <a:rPr lang="it-IT" altLang="it-IT" dirty="0" smtClean="0"/>
              <a:t> e C</a:t>
            </a:r>
            <a:r>
              <a:rPr lang="it-IT" altLang="it-IT" baseline="-25000" dirty="0" smtClean="0"/>
              <a:t>Y</a:t>
            </a:r>
            <a:r>
              <a:rPr lang="it-IT" altLang="it-IT" dirty="0" smtClean="0"/>
              <a:t>.</a:t>
            </a:r>
          </a:p>
          <a:p>
            <a:r>
              <a:rPr lang="it-IT" altLang="it-IT" dirty="0" smtClean="0"/>
              <a:t>Ci chiediamo:</a:t>
            </a:r>
          </a:p>
          <a:p>
            <a:pPr lvl="1"/>
            <a:r>
              <a:rPr lang="it-IT" altLang="it-IT" dirty="0" smtClean="0"/>
              <a:t>Sono progetti ammissibili?</a:t>
            </a:r>
          </a:p>
          <a:p>
            <a:pPr lvl="1"/>
            <a:r>
              <a:rPr lang="it-IT" altLang="it-IT" dirty="0" smtClean="0"/>
              <a:t>	</a:t>
            </a:r>
            <a:r>
              <a:rPr lang="it-IT" altLang="it-IT" dirty="0" smtClean="0">
                <a:sym typeface="Wingdings" panose="05000000000000000000" pitchFamily="2" charset="2"/>
              </a:rPr>
              <a:t> </a:t>
            </a:r>
            <a:r>
              <a:rPr lang="it-IT" altLang="it-IT" dirty="0" smtClean="0"/>
              <a:t>ammissibil</a:t>
            </a:r>
            <a:r>
              <a:rPr lang="it-IT" altLang="it-IT" dirty="0" smtClean="0">
                <a:sym typeface="Wingdings" panose="05000000000000000000" pitchFamily="2" charset="2"/>
              </a:rPr>
              <a:t>e</a:t>
            </a:r>
            <a:r>
              <a:rPr lang="it-IT" altLang="it-IT" dirty="0" smtClean="0"/>
              <a:t>: sono in benefici maggiori dei costi?</a:t>
            </a:r>
          </a:p>
          <a:p>
            <a:pPr lvl="1"/>
            <a:r>
              <a:rPr lang="it-IT" altLang="it-IT" dirty="0" smtClean="0"/>
              <a:t>Quale dei due progetti è preferibile?</a:t>
            </a:r>
          </a:p>
          <a:p>
            <a:pPr lvl="1"/>
            <a:r>
              <a:rPr lang="it-IT" altLang="it-IT" dirty="0" smtClean="0">
                <a:sym typeface="Wingdings" panose="05000000000000000000" pitchFamily="2" charset="2"/>
              </a:rPr>
              <a:t>	 </a:t>
            </a:r>
            <a:r>
              <a:rPr lang="it-IT" altLang="it-IT" dirty="0" smtClean="0"/>
              <a:t>Preferibile: quale progetto dà luogo ai maggiori benefici?</a:t>
            </a:r>
          </a:p>
          <a:p>
            <a:pPr lvl="1"/>
            <a:endParaRPr lang="en-US" altLang="it-IT" dirty="0"/>
          </a:p>
        </p:txBody>
      </p:sp>
    </p:spTree>
    <p:extLst>
      <p:ext uri="{BB962C8B-B14F-4D97-AF65-F5344CB8AC3E}">
        <p14:creationId xmlns:p14="http://schemas.microsoft.com/office/powerpoint/2010/main" val="1940320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gnaposto numero diapositiva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72D78-779B-4E28-991A-CDD57952CF69}" type="slidenum">
              <a:rPr lang="en-US" altLang="en-US" smtClean="0"/>
              <a:pPr/>
              <a:t>12</a:t>
            </a:fld>
            <a:endParaRPr lang="en-US" altLang="en-US"/>
          </a:p>
        </p:txBody>
      </p:sp>
      <p:sp>
        <p:nvSpPr>
          <p:cNvPr id="10209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2286000"/>
            <a:ext cx="7942263" cy="603250"/>
          </a:xfrm>
        </p:spPr>
        <p:txBody>
          <a:bodyPr/>
          <a:lstStyle/>
          <a:p>
            <a:r>
              <a:rPr lang="it-IT" altLang="it-IT" sz="2600" dirty="0" smtClean="0"/>
              <a:t>Definiamo:</a:t>
            </a:r>
            <a:endParaRPr lang="it-IT" altLang="it-IT" sz="2600" dirty="0"/>
          </a:p>
        </p:txBody>
      </p:sp>
      <p:graphicFrame>
        <p:nvGraphicFramePr>
          <p:cNvPr id="1020932" name="Object 4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1439863" y="2852738"/>
          <a:ext cx="900112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0" name="Equation" r:id="rId4" imgW="330120" imgH="228600" progId="Equation.COEE2">
                  <p:embed/>
                </p:oleObj>
              </mc:Choice>
              <mc:Fallback>
                <p:oleObj name="Equation" r:id="rId4" imgW="330120" imgH="228600" progId="Equation.COEE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39863" y="2852738"/>
                        <a:ext cx="900112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0934" name="Object 6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1439863" y="3716338"/>
          <a:ext cx="827087" cy="573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1" name="Equation" r:id="rId6" imgW="330120" imgH="228600" progId="Equation.COEE2">
                  <p:embed/>
                </p:oleObj>
              </mc:Choice>
              <mc:Fallback>
                <p:oleObj name="Equation" r:id="rId6" imgW="330120" imgH="228600" progId="Equation.COEE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39863" y="3716338"/>
                        <a:ext cx="827087" cy="573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0936" name="Text Box 8"/>
          <p:cNvSpPr txBox="1">
            <a:spLocks noChangeArrowheads="1"/>
          </p:cNvSpPr>
          <p:nvPr/>
        </p:nvSpPr>
        <p:spPr bwMode="auto">
          <a:xfrm>
            <a:off x="2484438" y="2889250"/>
            <a:ext cx="59039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it-IT" altLang="it-IT" dirty="0" smtClean="0">
                <a:solidFill>
                  <a:schemeClr val="tx1"/>
                </a:solidFill>
              </a:rPr>
              <a:t>Benefici del progetto </a:t>
            </a:r>
            <a:r>
              <a:rPr lang="it-IT" altLang="it-IT" i="1" dirty="0" smtClean="0">
                <a:solidFill>
                  <a:schemeClr val="tx1"/>
                </a:solidFill>
              </a:rPr>
              <a:t>i</a:t>
            </a:r>
            <a:r>
              <a:rPr lang="it-IT" altLang="it-IT" dirty="0" smtClean="0">
                <a:solidFill>
                  <a:schemeClr val="tx1"/>
                </a:solidFill>
              </a:rPr>
              <a:t> nel periodo </a:t>
            </a:r>
            <a:r>
              <a:rPr lang="it-IT" altLang="it-IT" i="1" dirty="0" smtClean="0">
                <a:solidFill>
                  <a:schemeClr val="tx1"/>
                </a:solidFill>
              </a:rPr>
              <a:t>t</a:t>
            </a:r>
            <a:endParaRPr lang="it-IT" altLang="it-IT" dirty="0">
              <a:solidFill>
                <a:schemeClr val="tx1"/>
              </a:solidFill>
            </a:endParaRPr>
          </a:p>
        </p:txBody>
      </p:sp>
      <p:sp>
        <p:nvSpPr>
          <p:cNvPr id="1020937" name="Text Box 9"/>
          <p:cNvSpPr txBox="1">
            <a:spLocks noChangeArrowheads="1"/>
          </p:cNvSpPr>
          <p:nvPr/>
        </p:nvSpPr>
        <p:spPr bwMode="auto">
          <a:xfrm>
            <a:off x="2555875" y="3824288"/>
            <a:ext cx="590391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dirty="0" smtClean="0">
                <a:solidFill>
                  <a:schemeClr val="tx1"/>
                </a:solidFill>
              </a:rPr>
              <a:t>Costi del progetto </a:t>
            </a:r>
            <a:r>
              <a:rPr lang="it-IT" altLang="it-IT" i="1" dirty="0" smtClean="0">
                <a:solidFill>
                  <a:schemeClr val="tx1"/>
                </a:solidFill>
              </a:rPr>
              <a:t>i</a:t>
            </a:r>
            <a:r>
              <a:rPr lang="it-IT" altLang="it-IT" dirty="0" smtClean="0">
                <a:solidFill>
                  <a:schemeClr val="tx1"/>
                </a:solidFill>
              </a:rPr>
              <a:t> nel periodo </a:t>
            </a:r>
            <a:r>
              <a:rPr lang="it-IT" altLang="it-IT" i="1" dirty="0" smtClean="0">
                <a:solidFill>
                  <a:schemeClr val="tx1"/>
                </a:solidFill>
              </a:rPr>
              <a:t>t</a:t>
            </a:r>
            <a:endParaRPr lang="it-IT" altLang="it-IT" dirty="0">
              <a:solidFill>
                <a:schemeClr val="tx1"/>
              </a:solidFill>
            </a:endParaRPr>
          </a:p>
        </p:txBody>
      </p:sp>
      <p:sp>
        <p:nvSpPr>
          <p:cNvPr id="1020938" name="Rectangle 10"/>
          <p:cNvSpPr>
            <a:spLocks noChangeArrowheads="1"/>
          </p:cNvSpPr>
          <p:nvPr/>
        </p:nvSpPr>
        <p:spPr bwMode="auto">
          <a:xfrm>
            <a:off x="914400" y="4473575"/>
            <a:ext cx="7942263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81320" dir="2319588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60000"/>
              </a:spcBef>
              <a:buClr>
                <a:schemeClr val="tx1"/>
              </a:buClr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40000"/>
              </a:spcBef>
              <a:buClr>
                <a:schemeClr val="tx1"/>
              </a:buClr>
              <a:buChar char="–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5000"/>
              </a:lnSpc>
              <a:spcBef>
                <a:spcPct val="35000"/>
              </a:spcBef>
              <a:buClr>
                <a:schemeClr val="tx1"/>
              </a:buClr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75000"/>
              </a:lnSpc>
              <a:spcBef>
                <a:spcPct val="30000"/>
              </a:spcBef>
              <a:buClr>
                <a:schemeClr val="tx1"/>
              </a:buClr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75000"/>
              </a:lnSpc>
              <a:spcBef>
                <a:spcPct val="30000"/>
              </a:spcBef>
              <a:buClr>
                <a:schemeClr val="tx1"/>
              </a:buClr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lnSpc>
                <a:spcPct val="75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lnSpc>
                <a:spcPct val="75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lnSpc>
                <a:spcPct val="75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lnSpc>
                <a:spcPct val="75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it-IT" dirty="0" smtClean="0"/>
              <a:t>Il </a:t>
            </a:r>
            <a:r>
              <a:rPr lang="en-US" altLang="it-IT" dirty="0" err="1" smtClean="0"/>
              <a:t>valore</a:t>
            </a:r>
            <a:r>
              <a:rPr lang="en-US" altLang="it-IT" dirty="0" smtClean="0"/>
              <a:t> </a:t>
            </a:r>
            <a:r>
              <a:rPr lang="en-US" altLang="it-IT" dirty="0" err="1" smtClean="0"/>
              <a:t>attuale</a:t>
            </a:r>
            <a:r>
              <a:rPr lang="en-US" altLang="it-IT" dirty="0" smtClean="0"/>
              <a:t> del </a:t>
            </a:r>
            <a:r>
              <a:rPr lang="en-US" altLang="it-IT" dirty="0" err="1" smtClean="0"/>
              <a:t>progetto</a:t>
            </a:r>
            <a:r>
              <a:rPr lang="en-US" altLang="it-IT" dirty="0" smtClean="0"/>
              <a:t> </a:t>
            </a:r>
            <a:r>
              <a:rPr lang="en-US" altLang="it-IT" i="1" dirty="0" err="1" smtClean="0"/>
              <a:t>i</a:t>
            </a:r>
            <a:r>
              <a:rPr lang="en-US" altLang="it-IT" dirty="0" smtClean="0"/>
              <a:t> è </a:t>
            </a:r>
            <a:r>
              <a:rPr lang="en-US" altLang="it-IT" dirty="0" err="1" smtClean="0"/>
              <a:t>quindi</a:t>
            </a:r>
            <a:r>
              <a:rPr lang="en-US" altLang="it-IT" dirty="0" smtClean="0"/>
              <a:t>:</a:t>
            </a:r>
            <a:endParaRPr lang="en-US" altLang="it-IT" dirty="0"/>
          </a:p>
        </p:txBody>
      </p:sp>
      <p:graphicFrame>
        <p:nvGraphicFramePr>
          <p:cNvPr id="1020939" name="Object 11"/>
          <p:cNvGraphicFramePr>
            <a:graphicFrameLocks noChangeAspect="1"/>
          </p:cNvGraphicFramePr>
          <p:nvPr/>
        </p:nvGraphicFramePr>
        <p:xfrm>
          <a:off x="1336675" y="5002213"/>
          <a:ext cx="7121525" cy="1358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2" name="Equation" r:id="rId8" imgW="2730240" imgH="520560" progId="Equation.COEE2">
                  <p:embed/>
                </p:oleObj>
              </mc:Choice>
              <mc:Fallback>
                <p:oleObj name="Equation" r:id="rId8" imgW="2730240" imgH="520560" progId="Equation.COEE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6675" y="5002213"/>
                        <a:ext cx="7121525" cy="1358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61505" y="483875"/>
            <a:ext cx="7543800" cy="1143000"/>
          </a:xfrm>
        </p:spPr>
        <p:txBody>
          <a:bodyPr/>
          <a:lstStyle/>
          <a:p>
            <a:r>
              <a:rPr lang="it-IT" altLang="it-IT" dirty="0"/>
              <a:t>Valutazione di un progetto privato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872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 sz="3600" dirty="0"/>
              <a:t>Valutazione di un progetto privato</a:t>
            </a:r>
            <a:endParaRPr lang="en-US" altLang="it-IT" sz="3800" dirty="0"/>
          </a:p>
        </p:txBody>
      </p:sp>
      <p:sp>
        <p:nvSpPr>
          <p:cNvPr id="1025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44824"/>
            <a:ext cx="8039100" cy="4392464"/>
          </a:xfrm>
        </p:spPr>
        <p:txBody>
          <a:bodyPr>
            <a:normAutofit/>
          </a:bodyPr>
          <a:lstStyle/>
          <a:p>
            <a:r>
              <a:rPr lang="it-IT" altLang="it-IT" dirty="0" smtClean="0"/>
              <a:t>Quali costi e ricavi?</a:t>
            </a:r>
          </a:p>
          <a:p>
            <a:pPr lvl="1"/>
            <a:r>
              <a:rPr lang="it-IT" altLang="it-IT" dirty="0" smtClean="0"/>
              <a:t>Unica complicazione possibile, previsione di valori futuri</a:t>
            </a:r>
          </a:p>
          <a:p>
            <a:r>
              <a:rPr lang="it-IT" altLang="it-IT" dirty="0" smtClean="0"/>
              <a:t>Quale tasso di sconto??</a:t>
            </a:r>
          </a:p>
          <a:p>
            <a:pPr lvl="1"/>
            <a:r>
              <a:rPr lang="it-IT" altLang="it-IT" dirty="0" smtClean="0"/>
              <a:t>Il costo opportunità per le imprese: cioè, il tasso d’interesse cui l’impresa the rinuncia per usare I fondi per il progetto</a:t>
            </a:r>
          </a:p>
          <a:p>
            <a:r>
              <a:rPr lang="it-IT" altLang="it-IT" dirty="0" smtClean="0"/>
              <a:t>Il criterio del valore attuale per la valutazione di un progetto è quindi:</a:t>
            </a:r>
          </a:p>
          <a:p>
            <a:pPr lvl="1"/>
            <a:r>
              <a:rPr lang="it-IT" altLang="it-IT" dirty="0" smtClean="0"/>
              <a:t>Un progetto è ammissibile se e solo se il suo valore attuale è positivo.</a:t>
            </a:r>
          </a:p>
          <a:p>
            <a:pPr lvl="1"/>
            <a:r>
              <a:rPr lang="it-IT" altLang="it-IT" dirty="0" smtClean="0"/>
              <a:t>Quando due progetti sono mutualmente esclusivi, il progetto da preferire è quello con il valore attuale maggiore.</a:t>
            </a:r>
            <a:endParaRPr lang="it-IT" altLang="it-IT" dirty="0"/>
          </a:p>
        </p:txBody>
      </p:sp>
    </p:spTree>
    <p:extLst>
      <p:ext uri="{BB962C8B-B14F-4D97-AF65-F5344CB8AC3E}">
        <p14:creationId xmlns:p14="http://schemas.microsoft.com/office/powerpoint/2010/main" val="2242296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 sz="3600" dirty="0"/>
              <a:t>Valutazione di un progetto privato</a:t>
            </a:r>
            <a:endParaRPr lang="en-US" altLang="it-IT" sz="3800" dirty="0"/>
          </a:p>
        </p:txBody>
      </p:sp>
      <p:sp>
        <p:nvSpPr>
          <p:cNvPr id="1027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04481"/>
            <a:ext cx="8229600" cy="5001344"/>
          </a:xfrm>
        </p:spPr>
        <p:txBody>
          <a:bodyPr>
            <a:normAutofit fontScale="77500" lnSpcReduction="20000"/>
          </a:bodyPr>
          <a:lstStyle/>
          <a:p>
            <a:r>
              <a:rPr lang="it-IT" altLang="it-IT" dirty="0" smtClean="0"/>
              <a:t>Un esempio con due progetti</a:t>
            </a:r>
          </a:p>
          <a:p>
            <a:endParaRPr lang="it-IT" altLang="it-IT" dirty="0" smtClean="0"/>
          </a:p>
          <a:p>
            <a:endParaRPr lang="it-IT" altLang="it-IT" dirty="0" smtClean="0"/>
          </a:p>
          <a:p>
            <a:endParaRPr lang="it-IT" altLang="it-IT" dirty="0" smtClean="0"/>
          </a:p>
          <a:p>
            <a:endParaRPr lang="it-IT" altLang="it-IT" dirty="0" smtClean="0"/>
          </a:p>
          <a:p>
            <a:endParaRPr lang="it-IT" altLang="it-IT" dirty="0" smtClean="0"/>
          </a:p>
          <a:p>
            <a:endParaRPr lang="it-IT" altLang="it-IT" dirty="0" smtClean="0"/>
          </a:p>
          <a:p>
            <a:endParaRPr lang="it-IT" altLang="it-IT" dirty="0" smtClean="0"/>
          </a:p>
          <a:p>
            <a:endParaRPr lang="it-IT" altLang="it-IT" dirty="0" smtClean="0"/>
          </a:p>
          <a:p>
            <a:r>
              <a:rPr lang="it-IT" altLang="it-IT" dirty="0" smtClean="0"/>
              <a:t>Il tasso di sconto ha un ruolo chiave nel determinare ammissibilità e preferibilità di un progetto, visto che tipicamente I flussi del progetto occorrono in momenti diversi di tempo.</a:t>
            </a:r>
          </a:p>
          <a:p>
            <a:pPr lvl="1"/>
            <a:r>
              <a:rPr lang="it-IT" altLang="it-IT" dirty="0" smtClean="0"/>
              <a:t>Il progetto </a:t>
            </a:r>
            <a:r>
              <a:rPr lang="it-IT" altLang="it-IT" i="1" dirty="0" smtClean="0"/>
              <a:t>R&amp;S</a:t>
            </a:r>
            <a:r>
              <a:rPr lang="it-IT" altLang="it-IT" dirty="0" smtClean="0"/>
              <a:t> è sempre ammissibile, il progetto </a:t>
            </a:r>
            <a:r>
              <a:rPr lang="it-IT" altLang="it-IT" i="1" dirty="0" smtClean="0"/>
              <a:t>campagna pubblicitaria</a:t>
            </a:r>
            <a:r>
              <a:rPr lang="it-IT" altLang="it-IT" dirty="0" smtClean="0"/>
              <a:t> è ammissibile solo per alcuni livelli del tasso di sconto</a:t>
            </a:r>
          </a:p>
          <a:p>
            <a:pPr lvl="1"/>
            <a:r>
              <a:rPr lang="it-IT" altLang="it-IT" dirty="0" smtClean="0"/>
              <a:t>Il progetto </a:t>
            </a:r>
            <a:r>
              <a:rPr lang="it-IT" altLang="it-IT" i="1" dirty="0" smtClean="0"/>
              <a:t>campagna pubblicitaria</a:t>
            </a:r>
            <a:r>
              <a:rPr lang="it-IT" altLang="it-IT" dirty="0" smtClean="0"/>
              <a:t> è preferibile con un basso tasso di sconto, mentre il progetto </a:t>
            </a:r>
            <a:r>
              <a:rPr lang="it-IT" altLang="it-IT" i="1" dirty="0" smtClean="0"/>
              <a:t>R&amp;SD</a:t>
            </a:r>
            <a:r>
              <a:rPr lang="it-IT" altLang="it-IT" dirty="0" smtClean="0"/>
              <a:t> è preferibile con un alto tasso di sconto</a:t>
            </a:r>
          </a:p>
          <a:p>
            <a:r>
              <a:rPr lang="it-IT" altLang="it-IT" dirty="0" smtClean="0"/>
              <a:t>Tanto più alto è il tasso di sconto, tanto più viene preferito il progetto che ha costi nel futuro e rendimenti nel presente</a:t>
            </a:r>
            <a:endParaRPr lang="it-IT" altLang="it-IT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0" t="16817" r="3516" b="8658"/>
          <a:stretch>
            <a:fillRect/>
          </a:stretch>
        </p:blipFill>
        <p:spPr>
          <a:xfrm>
            <a:off x="900113" y="1989138"/>
            <a:ext cx="6867525" cy="178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07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 sz="3600" dirty="0"/>
              <a:t>Valutazione di un progetto privato</a:t>
            </a:r>
            <a:endParaRPr lang="en-US" altLang="it-IT" sz="3800" dirty="0"/>
          </a:p>
        </p:txBody>
      </p:sp>
      <p:sp>
        <p:nvSpPr>
          <p:cNvPr id="1032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286000"/>
            <a:ext cx="7581900" cy="3951288"/>
          </a:xfrm>
        </p:spPr>
        <p:txBody>
          <a:bodyPr/>
          <a:lstStyle/>
          <a:p>
            <a:r>
              <a:rPr lang="it-IT" altLang="it-IT" dirty="0" smtClean="0"/>
              <a:t>Altri criteri sono disponibile per la valutazione dei progetti privati, ma possono dar luogo a valutazioni problematiche</a:t>
            </a:r>
          </a:p>
          <a:p>
            <a:pPr lvl="1"/>
            <a:r>
              <a:rPr lang="it-IT" altLang="it-IT" dirty="0" smtClean="0"/>
              <a:t>Tasso interno di rendimento</a:t>
            </a:r>
          </a:p>
          <a:p>
            <a:pPr lvl="1"/>
            <a:r>
              <a:rPr lang="it-IT" altLang="it-IT" dirty="0" smtClean="0"/>
              <a:t>Rapporto costi-benefici</a:t>
            </a:r>
          </a:p>
          <a:p>
            <a:endParaRPr lang="en-US" altLang="it-IT" dirty="0"/>
          </a:p>
        </p:txBody>
      </p:sp>
    </p:spTree>
    <p:extLst>
      <p:ext uri="{BB962C8B-B14F-4D97-AF65-F5344CB8AC3E}">
        <p14:creationId xmlns:p14="http://schemas.microsoft.com/office/powerpoint/2010/main" val="3731936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 sz="3600" dirty="0"/>
              <a:t>Valutazione di un progetto privato</a:t>
            </a:r>
            <a:endParaRPr lang="en-US" altLang="it-IT" sz="3800" dirty="0"/>
          </a:p>
        </p:txBody>
      </p:sp>
      <p:sp>
        <p:nvSpPr>
          <p:cNvPr id="1034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78323" y="1417638"/>
            <a:ext cx="7905750" cy="1106488"/>
          </a:xfrm>
        </p:spPr>
        <p:txBody>
          <a:bodyPr>
            <a:normAutofit/>
          </a:bodyPr>
          <a:lstStyle/>
          <a:p>
            <a:r>
              <a:rPr lang="it-IT" altLang="it-IT" sz="2600" dirty="0" smtClean="0"/>
              <a:t>Il </a:t>
            </a:r>
            <a:r>
              <a:rPr lang="it-IT" altLang="it-IT" sz="2600" b="1" dirty="0" smtClean="0"/>
              <a:t>tasso interno di rendimento</a:t>
            </a:r>
            <a:r>
              <a:rPr lang="it-IT" altLang="it-IT" sz="2600" dirty="0" smtClean="0"/>
              <a:t>, </a:t>
            </a:r>
            <a:r>
              <a:rPr lang="it-IT" altLang="it-IT" sz="2600" i="1" dirty="0" smtClean="0"/>
              <a:t>ρ</a:t>
            </a:r>
            <a:r>
              <a:rPr lang="it-IT" altLang="it-IT" sz="2600" dirty="0" smtClean="0"/>
              <a:t>, è </a:t>
            </a:r>
            <a:r>
              <a:rPr lang="it-IT" altLang="it-IT" sz="2600" dirty="0" smtClean="0"/>
              <a:t>quel </a:t>
            </a:r>
            <a:r>
              <a:rPr lang="it-IT" altLang="it-IT" sz="2600" dirty="0" smtClean="0"/>
              <a:t>valore di </a:t>
            </a:r>
            <a:r>
              <a:rPr lang="it-IT" altLang="it-IT" sz="2600" i="1" dirty="0" smtClean="0"/>
              <a:t>ρ</a:t>
            </a:r>
            <a:r>
              <a:rPr lang="it-IT" altLang="it-IT" sz="2600" dirty="0" smtClean="0"/>
              <a:t> che risolve la seguente equazione:</a:t>
            </a:r>
            <a:endParaRPr lang="it-IT" altLang="it-IT" sz="2600" i="1" dirty="0"/>
          </a:p>
        </p:txBody>
      </p:sp>
      <p:graphicFrame>
        <p:nvGraphicFramePr>
          <p:cNvPr id="1034244" name="Object 4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603159083"/>
              </p:ext>
            </p:extLst>
          </p:nvPr>
        </p:nvGraphicFramePr>
        <p:xfrm>
          <a:off x="1115616" y="2285206"/>
          <a:ext cx="5040312" cy="962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8" name="Equation" r:id="rId4" imgW="2527200" imgH="482400" progId="Equation.COEE2">
                  <p:embed/>
                </p:oleObj>
              </mc:Choice>
              <mc:Fallback>
                <p:oleObj name="Equation" r:id="rId4" imgW="2527200" imgH="482400" progId="Equation.COEE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5616" y="2285206"/>
                        <a:ext cx="5040312" cy="962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4246" name="Rectangle 6"/>
          <p:cNvSpPr>
            <a:spLocks noChangeArrowheads="1"/>
          </p:cNvSpPr>
          <p:nvPr/>
        </p:nvSpPr>
        <p:spPr bwMode="auto">
          <a:xfrm>
            <a:off x="478323" y="3236838"/>
            <a:ext cx="7977188" cy="3144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81320" dir="2319588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60000"/>
              </a:spcBef>
              <a:buClr>
                <a:schemeClr val="tx1"/>
              </a:buClr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40000"/>
              </a:spcBef>
              <a:buClr>
                <a:schemeClr val="tx1"/>
              </a:buClr>
              <a:buChar char="–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5000"/>
              </a:lnSpc>
              <a:spcBef>
                <a:spcPct val="35000"/>
              </a:spcBef>
              <a:buClr>
                <a:schemeClr val="tx1"/>
              </a:buClr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75000"/>
              </a:lnSpc>
              <a:spcBef>
                <a:spcPct val="30000"/>
              </a:spcBef>
              <a:buClr>
                <a:schemeClr val="tx1"/>
              </a:buClr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75000"/>
              </a:lnSpc>
              <a:spcBef>
                <a:spcPct val="30000"/>
              </a:spcBef>
              <a:buClr>
                <a:schemeClr val="tx1"/>
              </a:buClr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lnSpc>
                <a:spcPct val="75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lnSpc>
                <a:spcPct val="75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lnSpc>
                <a:spcPct val="75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lnSpc>
                <a:spcPct val="75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it-IT" altLang="it-IT" dirty="0" smtClean="0"/>
              <a:t>In altre parole, il TIR è il tasso di sconto che renderebbe il valore attuale del progetto pari a zero.</a:t>
            </a:r>
          </a:p>
          <a:p>
            <a:pPr lvl="1"/>
            <a:r>
              <a:rPr lang="it-IT" altLang="it-IT" dirty="0" smtClean="0"/>
              <a:t>Il progetto è ammissibile se ρ&gt;r.</a:t>
            </a:r>
          </a:p>
          <a:p>
            <a:pPr lvl="1"/>
            <a:r>
              <a:rPr lang="it-IT" altLang="it-IT" dirty="0" smtClean="0"/>
              <a:t>Il progetto preferibile è quello con il ρ più elevato</a:t>
            </a:r>
          </a:p>
          <a:p>
            <a:pPr lvl="1"/>
            <a:r>
              <a:rPr lang="it-IT" altLang="it-IT" dirty="0" smtClean="0"/>
              <a:t>Sbagliato! Il criterio del TIR non tiene conto della scala del progetto, ovvero del </a:t>
            </a:r>
            <a:r>
              <a:rPr lang="it-IT" altLang="it-IT" b="1" dirty="0" smtClean="0"/>
              <a:t>livello</a:t>
            </a:r>
            <a:r>
              <a:rPr lang="it-IT" altLang="it-IT" dirty="0" smtClean="0"/>
              <a:t> dei profitti</a:t>
            </a:r>
          </a:p>
          <a:p>
            <a:pPr lvl="1"/>
            <a:endParaRPr lang="it-IT" altLang="it-IT" dirty="0"/>
          </a:p>
        </p:txBody>
      </p:sp>
    </p:spTree>
    <p:extLst>
      <p:ext uri="{BB962C8B-B14F-4D97-AF65-F5344CB8AC3E}">
        <p14:creationId xmlns:p14="http://schemas.microsoft.com/office/powerpoint/2010/main" val="3133131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numero diapositiva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5980B-9E8A-4028-93F7-7D703FD27AF3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1037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424199"/>
            <a:ext cx="7543800" cy="1143000"/>
          </a:xfrm>
        </p:spPr>
        <p:txBody>
          <a:bodyPr/>
          <a:lstStyle/>
          <a:p>
            <a:r>
              <a:rPr lang="it-IT" altLang="it-IT" sz="3600" dirty="0"/>
              <a:t>Valutazione di un progetto privato</a:t>
            </a:r>
            <a:endParaRPr lang="en-US" altLang="it-IT" sz="3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37315" name="Rectangle 3"/>
              <p:cNvSpPr>
                <a:spLocks noGrp="1" noChangeArrowheads="1"/>
              </p:cNvSpPr>
              <p:nvPr>
                <p:ph type="body" sz="half" idx="1"/>
              </p:nvPr>
            </p:nvSpPr>
            <p:spPr>
              <a:xfrm>
                <a:off x="395536" y="1466850"/>
                <a:ext cx="8352928" cy="516255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it-IT" altLang="it-IT" sz="2600" dirty="0" smtClean="0"/>
                  <a:t>Il rapporto </a:t>
                </a:r>
                <a:r>
                  <a:rPr lang="it-IT" altLang="it-IT" sz="2600" b="1" i="1" dirty="0" err="1" smtClean="0"/>
                  <a:t>costo</a:t>
                </a:r>
                <a:r>
                  <a:rPr lang="it-IT" altLang="it-IT" sz="2600" dirty="0" err="1" smtClean="0"/>
                  <a:t>-</a:t>
                </a:r>
                <a:r>
                  <a:rPr lang="it-IT" altLang="it-IT" sz="2600" b="1" i="1" dirty="0" err="1" smtClean="0"/>
                  <a:t>benefici</a:t>
                </a:r>
                <a:r>
                  <a:rPr lang="it-IT" altLang="it-IT" sz="2600" dirty="0" smtClean="0"/>
                  <a:t> si ottiene dividendo il valore attualizzato del flusso dei benefici con </a:t>
                </a:r>
                <a:r>
                  <a:rPr lang="it-IT" altLang="it-IT" sz="2600" dirty="0"/>
                  <a:t>il </a:t>
                </a:r>
                <a:r>
                  <a:rPr lang="it-IT" altLang="it-IT" sz="2600" dirty="0" err="1"/>
                  <a:t>il</a:t>
                </a:r>
                <a:r>
                  <a:rPr lang="it-IT" altLang="it-IT" sz="2600" dirty="0"/>
                  <a:t> valore attualizzato del flusso dei </a:t>
                </a:r>
                <a:r>
                  <a:rPr lang="it-IT" altLang="it-IT" sz="2600" dirty="0" smtClean="0"/>
                  <a:t>costi.  </a:t>
                </a:r>
              </a:p>
              <a:p>
                <a:pPr>
                  <a:lnSpc>
                    <a:spcPct val="90000"/>
                  </a:lnSpc>
                </a:pPr>
                <a:r>
                  <a:rPr lang="it-IT" altLang="it-IT" sz="2600" dirty="0" smtClean="0"/>
                  <a:t>Valore </a:t>
                </a:r>
                <a:r>
                  <a:rPr lang="it-IT" altLang="it-IT" sz="2600" dirty="0"/>
                  <a:t>attualizzato del flusso dei benefici :</a:t>
                </a:r>
                <a:endParaRPr lang="it-IT" altLang="it-IT" sz="2800" i="1" dirty="0" smtClean="0">
                  <a:latin typeface="Cambria Math" panose="02040503050406030204" pitchFamily="18" charset="0"/>
                </a:endParaRPr>
              </a:p>
              <a:p>
                <a:pPr>
                  <a:lnSpc>
                    <a:spcPct val="9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altLang="it-IT" sz="2800" b="0" i="1" smtClean="0">
                          <a:latin typeface="Cambria Math" panose="02040503050406030204" pitchFamily="18" charset="0"/>
                        </a:rPr>
                        <m:t>𝐵</m:t>
                      </m:r>
                      <m:r>
                        <a:rPr lang="it-IT" altLang="it-IT" sz="28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it-IT" altLang="it-IT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altLang="it-IT" sz="28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  <m:sub>
                          <m:r>
                            <a:rPr lang="it-IT" altLang="it-IT" sz="28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it-IT" altLang="it-IT" sz="2800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it-IT" altLang="it-IT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it-IT" altLang="it-IT" sz="2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altLang="it-IT" sz="2800" b="0" i="1" smtClean="0"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e>
                            <m:sub>
                              <m:r>
                                <a:rPr lang="it-IT" altLang="it-IT" sz="28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it-IT" altLang="it-IT" sz="2800" i="1">
                              <a:latin typeface="Cambria Math" panose="02040503050406030204" pitchFamily="18" charset="0"/>
                            </a:rPr>
                            <m:t>(1+</m:t>
                          </m:r>
                          <m:r>
                            <a:rPr lang="it-IT" altLang="it-IT" sz="2800" i="1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it-IT" altLang="it-IT" sz="2800" i="1">
                              <a:latin typeface="Cambria Math" panose="02040503050406030204" pitchFamily="18" charset="0"/>
                            </a:rPr>
                            <m:t>) </m:t>
                          </m:r>
                        </m:den>
                      </m:f>
                      <m:r>
                        <a:rPr lang="it-IT" altLang="it-IT" sz="2800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it-IT" altLang="it-IT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it-IT" altLang="it-IT" sz="2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altLang="it-IT" sz="2800" b="0" i="1" smtClean="0"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e>
                            <m:sub>
                              <m:r>
                                <a:rPr lang="it-IT" altLang="it-IT" sz="28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r>
                            <a:rPr lang="it-IT" altLang="it-IT" sz="2800" i="1">
                              <a:latin typeface="Cambria Math" panose="020405030504060302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it-IT" altLang="it-IT" sz="28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altLang="it-IT" sz="2800" i="1">
                                  <a:latin typeface="Cambria Math" panose="02040503050406030204" pitchFamily="18" charset="0"/>
                                </a:rPr>
                                <m:t>(1+</m:t>
                              </m:r>
                              <m:r>
                                <a:rPr lang="it-IT" altLang="it-IT" sz="28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  <m:r>
                                <a:rPr lang="it-IT" altLang="it-IT" sz="2800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it-IT" altLang="it-IT" sz="28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it-IT" altLang="it-IT" sz="2800" i="1">
                          <a:latin typeface="Cambria Math" panose="02040503050406030204" pitchFamily="18" charset="0"/>
                        </a:rPr>
                        <m:t>+…</m:t>
                      </m:r>
                    </m:oMath>
                  </m:oMathPara>
                </a14:m>
                <a:endParaRPr lang="it-IT" altLang="it-IT" sz="2800" i="1" dirty="0"/>
              </a:p>
              <a:p>
                <a:pPr>
                  <a:lnSpc>
                    <a:spcPct val="90000"/>
                  </a:lnSpc>
                </a:pPr>
                <a:r>
                  <a:rPr lang="it-IT" altLang="it-IT" sz="2800" dirty="0" smtClean="0"/>
                  <a:t>Valore </a:t>
                </a:r>
                <a:r>
                  <a:rPr lang="it-IT" altLang="it-IT" sz="2800" dirty="0"/>
                  <a:t>attualizzato del flusso dei </a:t>
                </a:r>
                <a:r>
                  <a:rPr lang="it-IT" altLang="it-IT" sz="2800" dirty="0" smtClean="0"/>
                  <a:t>costi</a:t>
                </a:r>
                <a:endParaRPr lang="it-IT" altLang="it-IT" sz="2800" i="1" dirty="0" smtClean="0">
                  <a:latin typeface="Cambria Math" panose="02040503050406030204" pitchFamily="18" charset="0"/>
                </a:endParaRPr>
              </a:p>
              <a:p>
                <a:pPr marL="0" indent="0">
                  <a:lnSpc>
                    <a:spcPct val="9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altLang="it-IT" sz="2800" i="1"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it-IT" altLang="it-IT" sz="28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it-IT" altLang="it-IT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altLang="it-IT" sz="28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it-IT" altLang="it-IT" sz="28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it-IT" altLang="it-IT" sz="2800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it-IT" altLang="it-IT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it-IT" altLang="it-IT" sz="2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altLang="it-IT" sz="2800" i="1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it-IT" altLang="it-IT" sz="28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it-IT" altLang="it-IT" sz="2800" i="1">
                              <a:latin typeface="Cambria Math" panose="02040503050406030204" pitchFamily="18" charset="0"/>
                            </a:rPr>
                            <m:t>(1+</m:t>
                          </m:r>
                          <m:r>
                            <a:rPr lang="it-IT" altLang="it-IT" sz="2800" i="1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it-IT" altLang="it-IT" sz="2800" i="1">
                              <a:latin typeface="Cambria Math" panose="02040503050406030204" pitchFamily="18" charset="0"/>
                            </a:rPr>
                            <m:t>) </m:t>
                          </m:r>
                        </m:den>
                      </m:f>
                      <m:r>
                        <a:rPr lang="it-IT" altLang="it-IT" sz="2800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it-IT" altLang="it-IT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it-IT" altLang="it-IT" sz="2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altLang="it-IT" sz="2800" i="1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it-IT" altLang="it-IT" sz="28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r>
                            <a:rPr lang="it-IT" altLang="it-IT" sz="2800" i="1">
                              <a:latin typeface="Cambria Math" panose="020405030504060302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it-IT" altLang="it-IT" sz="28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altLang="it-IT" sz="2800" i="1">
                                  <a:latin typeface="Cambria Math" panose="02040503050406030204" pitchFamily="18" charset="0"/>
                                </a:rPr>
                                <m:t>(1+</m:t>
                              </m:r>
                              <m:r>
                                <a:rPr lang="it-IT" altLang="it-IT" sz="28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  <m:r>
                                <a:rPr lang="it-IT" altLang="it-IT" sz="2800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it-IT" altLang="it-IT" sz="28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it-IT" altLang="it-IT" sz="2800" i="1">
                          <a:latin typeface="Cambria Math" panose="02040503050406030204" pitchFamily="18" charset="0"/>
                        </a:rPr>
                        <m:t>+…</m:t>
                      </m:r>
                    </m:oMath>
                  </m:oMathPara>
                </a14:m>
                <a:endParaRPr lang="it-IT" altLang="it-IT" sz="2800" dirty="0" smtClean="0"/>
              </a:p>
              <a:p>
                <a:pPr>
                  <a:lnSpc>
                    <a:spcPct val="90000"/>
                  </a:lnSpc>
                </a:pPr>
                <a:r>
                  <a:rPr lang="it-IT" altLang="it-IT" sz="2800" dirty="0" smtClean="0"/>
                  <a:t>Il progetto è ammissibile se</a:t>
                </a:r>
              </a:p>
              <a:p>
                <a:pPr marL="0" indent="0">
                  <a:lnSpc>
                    <a:spcPct val="9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it-IT" altLang="it-IT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altLang="it-IT" sz="28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num>
                        <m:den>
                          <m:r>
                            <a:rPr lang="it-IT" altLang="it-IT" sz="28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  <m:r>
                            <a:rPr lang="it-IT" altLang="it-IT" sz="2800" i="1">
                              <a:latin typeface="Cambria Math" panose="02040503050406030204" pitchFamily="18" charset="0"/>
                            </a:rPr>
                            <m:t> </m:t>
                          </m:r>
                        </m:den>
                      </m:f>
                      <m:r>
                        <a:rPr lang="it-IT" altLang="it-IT" sz="2800" b="0" i="1" smtClean="0">
                          <a:latin typeface="Cambria Math" panose="02040503050406030204" pitchFamily="18" charset="0"/>
                        </a:rPr>
                        <m:t>&gt;1</m:t>
                      </m:r>
                    </m:oMath>
                  </m:oMathPara>
                </a14:m>
                <a:endParaRPr lang="it-IT" altLang="it-IT" sz="2800" dirty="0"/>
              </a:p>
              <a:p>
                <a:pPr>
                  <a:lnSpc>
                    <a:spcPct val="90000"/>
                  </a:lnSpc>
                </a:pPr>
                <a:endParaRPr lang="it-IT" altLang="it-IT" sz="2800" dirty="0"/>
              </a:p>
              <a:p>
                <a:pPr>
                  <a:lnSpc>
                    <a:spcPct val="90000"/>
                  </a:lnSpc>
                  <a:buFontTx/>
                  <a:buNone/>
                </a:pPr>
                <a:endParaRPr lang="it-IT" altLang="it-IT" sz="2600" dirty="0" smtClean="0"/>
              </a:p>
              <a:p>
                <a:pPr>
                  <a:lnSpc>
                    <a:spcPct val="90000"/>
                  </a:lnSpc>
                  <a:buFontTx/>
                  <a:buNone/>
                </a:pPr>
                <a:endParaRPr lang="en-US" altLang="it-IT" sz="2600" i="1" dirty="0"/>
              </a:p>
            </p:txBody>
          </p:sp>
        </mc:Choice>
        <mc:Fallback xmlns="">
          <p:sp>
            <p:nvSpPr>
              <p:cNvPr id="1037315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1"/>
              </p:nvPr>
            </p:nvSpPr>
            <p:spPr>
              <a:xfrm>
                <a:off x="395536" y="1466850"/>
                <a:ext cx="8352928" cy="5162550"/>
              </a:xfrm>
              <a:blipFill rotWithShape="0">
                <a:blip r:embed="rId3"/>
                <a:stretch>
                  <a:fillRect l="-1022" t="-2007" r="-22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9195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numero diapositiva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27504-A7D1-47E1-8AA7-2A92E8A6842E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328" y="1931221"/>
            <a:ext cx="7848872" cy="468011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it-IT" altLang="it-IT" dirty="0" smtClean="0"/>
              <a:t>Il criterio del rapporto costi-benefici funziona bene per stabilire l’ammissibilità di un progetto</a:t>
            </a:r>
          </a:p>
          <a:p>
            <a:pPr>
              <a:lnSpc>
                <a:spcPct val="90000"/>
              </a:lnSpc>
            </a:pPr>
            <a:r>
              <a:rPr lang="it-IT" altLang="it-IT" dirty="0" smtClean="0"/>
              <a:t>Non funziona bene per confrontare progetti e </a:t>
            </a:r>
            <a:r>
              <a:rPr lang="it-IT" altLang="it-IT" dirty="0" smtClean="0"/>
              <a:t>stabilire </a:t>
            </a:r>
            <a:r>
              <a:rPr lang="it-IT" altLang="it-IT" dirty="0" smtClean="0"/>
              <a:t>quale progetto sia preferibile</a:t>
            </a:r>
          </a:p>
          <a:p>
            <a:pPr>
              <a:lnSpc>
                <a:spcPct val="90000"/>
              </a:lnSpc>
            </a:pPr>
            <a:r>
              <a:rPr lang="it-IT" altLang="it-IT" dirty="0" smtClean="0"/>
              <a:t>Il rapporto può essere manipolato inserendo alcuni benefici come “costi negativi” o viceversa</a:t>
            </a:r>
            <a:endParaRPr lang="it-IT" altLang="it-IT" i="1" dirty="0" smtClean="0"/>
          </a:p>
          <a:p>
            <a:pPr>
              <a:lnSpc>
                <a:spcPct val="90000"/>
              </a:lnSpc>
            </a:pPr>
            <a:endParaRPr lang="en-US" altLang="it-IT" sz="2800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49188" y="476672"/>
            <a:ext cx="7543800" cy="1143000"/>
          </a:xfrm>
        </p:spPr>
        <p:txBody>
          <a:bodyPr/>
          <a:lstStyle/>
          <a:p>
            <a:r>
              <a:rPr lang="it-IT" altLang="it-IT" dirty="0"/>
              <a:t>Valutazione di un progetto privato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110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2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 sz="3600" dirty="0"/>
              <a:t>Valutazione di un progetto </a:t>
            </a:r>
            <a:r>
              <a:rPr lang="it-IT" altLang="it-IT" sz="3600" dirty="0" smtClean="0"/>
              <a:t>pubblico</a:t>
            </a:r>
            <a:endParaRPr lang="en-US" altLang="it-IT" sz="3800" dirty="0"/>
          </a:p>
        </p:txBody>
      </p:sp>
      <p:sp>
        <p:nvSpPr>
          <p:cNvPr id="2" name="Segnaposto contenut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altLang="it-IT" dirty="0" smtClean="0"/>
              <a:t>La valutazione di un progetto pubblico può essere fatta attraverso i medesimi strumenti utilizzati per la valutazione di progetti privati</a:t>
            </a:r>
          </a:p>
          <a:p>
            <a:r>
              <a:rPr lang="it-IT" altLang="it-IT" dirty="0" smtClean="0"/>
              <a:t>Tuttavia, </a:t>
            </a:r>
          </a:p>
          <a:p>
            <a:pPr lvl="1"/>
            <a:r>
              <a:rPr lang="it-IT" altLang="it-IT" sz="2400" dirty="0" smtClean="0"/>
              <a:t>costi, </a:t>
            </a:r>
          </a:p>
          <a:p>
            <a:pPr lvl="1"/>
            <a:r>
              <a:rPr lang="it-IT" altLang="it-IT" sz="2400" dirty="0" smtClean="0"/>
              <a:t>benefici, e </a:t>
            </a:r>
          </a:p>
          <a:p>
            <a:pPr lvl="1"/>
            <a:r>
              <a:rPr lang="it-IT" altLang="it-IT" sz="2400" dirty="0" smtClean="0"/>
              <a:t>tasso di sconto </a:t>
            </a:r>
          </a:p>
          <a:p>
            <a:r>
              <a:rPr lang="it-IT" altLang="it-IT" dirty="0" smtClean="0"/>
              <a:t>sono differenti rispetto al settore privato.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414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2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altLang="it-IT" sz="3800" dirty="0" smtClean="0"/>
              <a:t>Tasso di sconto per progetti pubblici</a:t>
            </a:r>
            <a:endParaRPr lang="it-IT" altLang="it-IT" sz="3800" dirty="0"/>
          </a:p>
        </p:txBody>
      </p:sp>
      <p:sp>
        <p:nvSpPr>
          <p:cNvPr id="2" name="Segnaposto contenut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it-IT" altLang="it-IT" sz="2600" dirty="0" smtClean="0"/>
              <a:t>Quale tasso di sconto per i progetti pubblici?</a:t>
            </a:r>
          </a:p>
          <a:p>
            <a:pPr>
              <a:lnSpc>
                <a:spcPct val="80000"/>
              </a:lnSpc>
            </a:pPr>
            <a:r>
              <a:rPr lang="it-IT" altLang="it-IT" sz="2600" dirty="0" smtClean="0"/>
              <a:t>Una possibilità è il tasso di rendimenti dei progetti privati.</a:t>
            </a:r>
          </a:p>
          <a:p>
            <a:pPr>
              <a:lnSpc>
                <a:spcPct val="80000"/>
              </a:lnSpc>
            </a:pPr>
            <a:r>
              <a:rPr lang="it-IT" altLang="it-IT" sz="2600" dirty="0" smtClean="0"/>
              <a:t>Ricordate il concetto di costo opportunità?</a:t>
            </a:r>
          </a:p>
          <a:p>
            <a:pPr lvl="1">
              <a:lnSpc>
                <a:spcPct val="80000"/>
              </a:lnSpc>
            </a:pPr>
            <a:r>
              <a:rPr lang="it-IT" altLang="it-IT" sz="2200" dirty="0" smtClean="0"/>
              <a:t>Si assume che i finanziamenti utilizzati sarebbero stati investiti in progetti privati.</a:t>
            </a:r>
          </a:p>
          <a:p>
            <a:pPr lvl="1">
              <a:lnSpc>
                <a:spcPct val="80000"/>
              </a:lnSpc>
            </a:pPr>
            <a:r>
              <a:rPr lang="it-IT" altLang="it-IT" sz="2200" dirty="0" smtClean="0"/>
              <a:t>In realtà, i fondi utilizzati vengono da diverse fonti</a:t>
            </a:r>
          </a:p>
          <a:p>
            <a:pPr lvl="2">
              <a:lnSpc>
                <a:spcPct val="80000"/>
              </a:lnSpc>
            </a:pPr>
            <a:r>
              <a:rPr lang="it-IT" altLang="it-IT" dirty="0" smtClean="0"/>
              <a:t>Fondi destinati in alternativa a investimenti privati</a:t>
            </a:r>
          </a:p>
          <a:p>
            <a:pPr lvl="2">
              <a:lnSpc>
                <a:spcPct val="80000"/>
              </a:lnSpc>
            </a:pPr>
            <a:r>
              <a:rPr lang="it-IT" altLang="it-IT" dirty="0" smtClean="0"/>
              <a:t>Tassazione e quindi </a:t>
            </a:r>
            <a:r>
              <a:rPr lang="it-IT" altLang="it-IT" dirty="0"/>
              <a:t>f</a:t>
            </a:r>
            <a:r>
              <a:rPr lang="it-IT" altLang="it-IT" dirty="0" smtClean="0"/>
              <a:t>ondi </a:t>
            </a:r>
            <a:r>
              <a:rPr lang="it-IT" altLang="it-IT" dirty="0"/>
              <a:t>destinati in alternativa a investimenti privati </a:t>
            </a:r>
            <a:r>
              <a:rPr lang="it-IT" altLang="it-IT" dirty="0" smtClean="0"/>
              <a:t>o consumi.</a:t>
            </a:r>
          </a:p>
          <a:p>
            <a:pPr lvl="1">
              <a:lnSpc>
                <a:spcPct val="80000"/>
              </a:lnSpc>
            </a:pPr>
            <a:r>
              <a:rPr lang="it-IT" altLang="it-IT" sz="2200" dirty="0" smtClean="0"/>
              <a:t>I fondi che provengono dalla tassazione dovrebbero essere valutati al tasso di sconto al netto della tassazione stessa.</a:t>
            </a:r>
          </a:p>
          <a:p>
            <a:pPr lvl="1">
              <a:lnSpc>
                <a:spcPct val="80000"/>
              </a:lnSpc>
            </a:pPr>
            <a:r>
              <a:rPr lang="it-IT" altLang="it-IT" sz="2200" dirty="0" smtClean="0"/>
              <a:t>Difficile stabilire la proporzione delle diverse forme di finanziamenti.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030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2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 sz="3800" dirty="0"/>
              <a:t>Tasso di sconto per progetti pubblici</a:t>
            </a:r>
            <a:endParaRPr lang="en-US" altLang="it-IT" sz="3800" dirty="0"/>
          </a:p>
        </p:txBody>
      </p:sp>
      <p:sp>
        <p:nvSpPr>
          <p:cNvPr id="2" name="Segnaposto contenut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it-IT" altLang="it-IT" sz="2600" dirty="0" smtClean="0"/>
              <a:t>Un altra possibilità è il tasso di sconto sociale – misura la valutazione che una collettività applica al consumo cui si rinuncia nel presente.</a:t>
            </a:r>
          </a:p>
          <a:p>
            <a:pPr>
              <a:lnSpc>
                <a:spcPct val="90000"/>
              </a:lnSpc>
            </a:pPr>
            <a:r>
              <a:rPr lang="it-IT" altLang="it-IT" sz="2600" dirty="0" smtClean="0"/>
              <a:t>E’ diverso dal tasso di rendimento del mercato in quanto:</a:t>
            </a:r>
          </a:p>
          <a:p>
            <a:pPr lvl="1">
              <a:lnSpc>
                <a:spcPct val="90000"/>
              </a:lnSpc>
            </a:pPr>
            <a:r>
              <a:rPr lang="it-IT" altLang="it-IT" sz="2200" dirty="0"/>
              <a:t>t</a:t>
            </a:r>
            <a:r>
              <a:rPr lang="it-IT" altLang="it-IT" sz="2200" dirty="0" smtClean="0"/>
              <a:t>iene </a:t>
            </a:r>
            <a:r>
              <a:rPr lang="it-IT" altLang="it-IT" sz="2200" dirty="0" smtClean="0"/>
              <a:t>in conto la valutazione del benessere delle generazioni future</a:t>
            </a:r>
          </a:p>
          <a:p>
            <a:pPr lvl="1">
              <a:lnSpc>
                <a:spcPct val="90000"/>
              </a:lnSpc>
            </a:pPr>
            <a:r>
              <a:rPr lang="it-IT" altLang="it-IT" sz="2200" dirty="0" smtClean="0"/>
              <a:t>può </a:t>
            </a:r>
            <a:r>
              <a:rPr lang="it-IT" altLang="it-IT" sz="2200" dirty="0" smtClean="0"/>
              <a:t>essere basato su valutazioni paternaliste</a:t>
            </a:r>
          </a:p>
          <a:p>
            <a:pPr lvl="1">
              <a:lnSpc>
                <a:spcPct val="90000"/>
              </a:lnSpc>
            </a:pPr>
            <a:r>
              <a:rPr lang="it-IT" altLang="it-IT" sz="2200" dirty="0"/>
              <a:t>p</a:t>
            </a:r>
            <a:r>
              <a:rPr lang="it-IT" altLang="it-IT" sz="2200" dirty="0" smtClean="0"/>
              <a:t>uò </a:t>
            </a:r>
            <a:r>
              <a:rPr lang="it-IT" altLang="it-IT" sz="2200" dirty="0" smtClean="0"/>
              <a:t>essere uno strumento usato per risolvere alcune inefficienze di mercato, come ad esempio le esternalità positive</a:t>
            </a:r>
            <a:endParaRPr lang="it-IT" altLang="it-IT" sz="2200" dirty="0"/>
          </a:p>
        </p:txBody>
      </p:sp>
    </p:spTree>
    <p:extLst>
      <p:ext uri="{BB962C8B-B14F-4D97-AF65-F5344CB8AC3E}">
        <p14:creationId xmlns:p14="http://schemas.microsoft.com/office/powerpoint/2010/main" val="1100070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2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it-IT" sz="3800" dirty="0" smtClean="0"/>
              <a:t>Stern Report </a:t>
            </a:r>
            <a:r>
              <a:rPr lang="en-US" altLang="it-IT" sz="3800" dirty="0" err="1" smtClean="0"/>
              <a:t>sull’effetto</a:t>
            </a:r>
            <a:r>
              <a:rPr lang="en-US" altLang="it-IT" sz="3800" dirty="0" smtClean="0"/>
              <a:t> </a:t>
            </a:r>
            <a:r>
              <a:rPr lang="en-US" altLang="it-IT" sz="3800" dirty="0" err="1" smtClean="0"/>
              <a:t>serra</a:t>
            </a:r>
            <a:endParaRPr lang="en-US" altLang="it-IT" sz="3800" dirty="0"/>
          </a:p>
        </p:txBody>
      </p:sp>
      <p:sp>
        <p:nvSpPr>
          <p:cNvPr id="2" name="Segnaposto contenuto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it-IT" sz="2000" dirty="0" smtClean="0"/>
              <a:t>Nel 2006, il governo UK ha commissionato all’economista </a:t>
            </a:r>
            <a:r>
              <a:rPr lang="it-IT" sz="2000" dirty="0" err="1" smtClean="0"/>
              <a:t>nglese</a:t>
            </a:r>
            <a:r>
              <a:rPr lang="it-IT" sz="2000" dirty="0" smtClean="0"/>
              <a:t> David Stern una valutazione del costo dei cambiamenti climatici e dei possibili rimedi</a:t>
            </a:r>
          </a:p>
          <a:p>
            <a:pPr>
              <a:lnSpc>
                <a:spcPct val="90000"/>
              </a:lnSpc>
            </a:pPr>
            <a:r>
              <a:rPr lang="it-IT" sz="2000" dirty="0" smtClean="0"/>
              <a:t>Stern ha concluso che il valore attuale del danno derivante dai cambiamenti climatici è enorme</a:t>
            </a:r>
          </a:p>
          <a:p>
            <a:pPr lvl="1">
              <a:lnSpc>
                <a:spcPct val="90000"/>
              </a:lnSpc>
            </a:pPr>
            <a:r>
              <a:rPr lang="it-IT" dirty="0" smtClean="0"/>
              <a:t>Sulla base del calcolo dei costi dei cambiamenti climatici, i governi dovrebbero essere disposti a spendere circa $27.000 miliardi per ridurre le emissioni di gas serra</a:t>
            </a:r>
          </a:p>
          <a:p>
            <a:pPr>
              <a:lnSpc>
                <a:spcPct val="90000"/>
              </a:lnSpc>
            </a:pPr>
            <a:r>
              <a:rPr lang="it-IT" sz="2000" dirty="0" smtClean="0"/>
              <a:t>Questa cifra è molto più grande di quella ottenuta da studi precedenti. Come mai?</a:t>
            </a:r>
          </a:p>
          <a:p>
            <a:pPr>
              <a:lnSpc>
                <a:spcPct val="90000"/>
              </a:lnSpc>
            </a:pPr>
            <a:r>
              <a:rPr lang="it-IT" sz="2000" dirty="0" smtClean="0"/>
              <a:t>Nell’attualizzare il valore dei danni futuri derivanti dal cambiamento climatico,  Stern ha usato un tasso di sconto sociale quasi uguale a zero. </a:t>
            </a:r>
          </a:p>
          <a:p>
            <a:pPr lvl="1">
              <a:lnSpc>
                <a:spcPct val="90000"/>
              </a:lnSpc>
            </a:pPr>
            <a:r>
              <a:rPr lang="it-IT" dirty="0" smtClean="0"/>
              <a:t>Il valore attuale dei costi di ogni minimo danno che persiste nel futuro ha quindi un valore attuale enorme</a:t>
            </a:r>
          </a:p>
          <a:p>
            <a:pPr>
              <a:lnSpc>
                <a:spcPct val="90000"/>
              </a:lnSpc>
            </a:pPr>
            <a:r>
              <a:rPr lang="it-IT" sz="2000" dirty="0" smtClean="0"/>
              <a:t>Se Stern avesse scelto un tasso di sconto sociale più alto, le sue conclusioni sarebbe state radicalmente diverse</a:t>
            </a:r>
            <a:endParaRPr lang="it-IT" altLang="it-IT" sz="2000" dirty="0"/>
          </a:p>
        </p:txBody>
      </p:sp>
    </p:spTree>
    <p:extLst>
      <p:ext uri="{BB962C8B-B14F-4D97-AF65-F5344CB8AC3E}">
        <p14:creationId xmlns:p14="http://schemas.microsoft.com/office/powerpoint/2010/main" val="220613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5D15A-12C0-4583-9147-C6B74C59B977}" type="slidenum">
              <a:rPr lang="en-US" altLang="en-US"/>
              <a:pPr/>
              <a:t>23</a:t>
            </a:fld>
            <a:endParaRPr lang="en-US" altLang="en-US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406" y="23193"/>
            <a:ext cx="7776558" cy="6782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73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it-IT" sz="3800" dirty="0" err="1" smtClean="0"/>
              <a:t>Valutazione</a:t>
            </a:r>
            <a:r>
              <a:rPr lang="en-US" altLang="it-IT" sz="3800" dirty="0" smtClean="0"/>
              <a:t> </a:t>
            </a:r>
            <a:r>
              <a:rPr lang="en-US" altLang="it-IT" sz="3800" dirty="0" err="1" smtClean="0"/>
              <a:t>dei</a:t>
            </a:r>
            <a:r>
              <a:rPr lang="en-US" altLang="it-IT" sz="3800" dirty="0" smtClean="0"/>
              <a:t> </a:t>
            </a:r>
            <a:r>
              <a:rPr lang="en-US" altLang="it-IT" sz="3800" dirty="0" err="1" smtClean="0"/>
              <a:t>costi</a:t>
            </a:r>
            <a:r>
              <a:rPr lang="en-US" altLang="it-IT" sz="3800" dirty="0" smtClean="0"/>
              <a:t> e </a:t>
            </a:r>
            <a:r>
              <a:rPr lang="en-US" altLang="it-IT" sz="3800" dirty="0" err="1" smtClean="0"/>
              <a:t>dei</a:t>
            </a:r>
            <a:r>
              <a:rPr lang="en-US" altLang="it-IT" sz="3800" dirty="0" smtClean="0"/>
              <a:t> </a:t>
            </a:r>
            <a:r>
              <a:rPr lang="en-US" altLang="it-IT" sz="3800" dirty="0" err="1" smtClean="0"/>
              <a:t>benefici</a:t>
            </a:r>
            <a:r>
              <a:rPr lang="en-US" altLang="it-IT" sz="3800" dirty="0" smtClean="0"/>
              <a:t> </a:t>
            </a:r>
            <a:r>
              <a:rPr lang="en-US" altLang="it-IT" sz="3800" dirty="0" err="1" smtClean="0"/>
              <a:t>pubblici</a:t>
            </a:r>
            <a:endParaRPr lang="en-US" altLang="it-IT" sz="3800" dirty="0"/>
          </a:p>
        </p:txBody>
      </p:sp>
      <p:sp>
        <p:nvSpPr>
          <p:cNvPr id="2" name="Segnaposto contenut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it-IT" altLang="it-IT" sz="2600" dirty="0" smtClean="0"/>
              <a:t>Per valutare i flussi di costi e ricavi, bisogna stabilire il prezzo per queste grandezze</a:t>
            </a:r>
          </a:p>
          <a:p>
            <a:pPr>
              <a:lnSpc>
                <a:spcPct val="80000"/>
              </a:lnSpc>
            </a:pPr>
            <a:r>
              <a:rPr lang="it-IT" altLang="it-IT" sz="2600" dirty="0" smtClean="0"/>
              <a:t>Per una impresa private, il prezzo di mercato è il prezzo adeguato, in quanto determina I costi e I ricavi per le stesse imprese</a:t>
            </a:r>
          </a:p>
          <a:p>
            <a:pPr>
              <a:lnSpc>
                <a:spcPct val="80000"/>
              </a:lnSpc>
            </a:pPr>
            <a:r>
              <a:rPr lang="it-IT" altLang="it-IT" sz="2600" dirty="0" smtClean="0"/>
              <a:t>Per il settore pubblico, I prezzi di mercato possono non rappresentare il I costi e benefici sociali.</a:t>
            </a:r>
          </a:p>
          <a:p>
            <a:pPr lvl="1">
              <a:lnSpc>
                <a:spcPct val="80000"/>
              </a:lnSpc>
            </a:pPr>
            <a:r>
              <a:rPr lang="it-IT" altLang="it-IT" sz="2200" dirty="0" smtClean="0"/>
              <a:t>Esternalità</a:t>
            </a:r>
          </a:p>
          <a:p>
            <a:pPr lvl="1">
              <a:lnSpc>
                <a:spcPct val="80000"/>
              </a:lnSpc>
            </a:pPr>
            <a:r>
              <a:rPr lang="it-IT" altLang="it-IT" sz="2200" dirty="0" smtClean="0"/>
              <a:t>Imprese con potere di mercato</a:t>
            </a:r>
          </a:p>
          <a:p>
            <a:pPr lvl="1">
              <a:lnSpc>
                <a:spcPct val="80000"/>
              </a:lnSpc>
            </a:pPr>
            <a:r>
              <a:rPr lang="it-IT" altLang="it-IT" sz="2200" dirty="0" smtClean="0"/>
              <a:t>Tassazione</a:t>
            </a:r>
          </a:p>
          <a:p>
            <a:pPr>
              <a:lnSpc>
                <a:spcPct val="80000"/>
              </a:lnSpc>
            </a:pPr>
            <a:r>
              <a:rPr lang="it-IT" altLang="it-IT" sz="2600" dirty="0" smtClean="0"/>
              <a:t>Questi sono tutti esempi di situazioni in cui il prezzo è diverso dal costo marinale di produzione, ovvero diverso dal costo delle risorse che sono sottratte al Sistema dove  potrebbero avere usi alternativi</a:t>
            </a:r>
            <a:endParaRPr lang="it-IT" altLang="it-IT" sz="2600" dirty="0"/>
          </a:p>
        </p:txBody>
      </p:sp>
    </p:spTree>
    <p:extLst>
      <p:ext uri="{BB962C8B-B14F-4D97-AF65-F5344CB8AC3E}">
        <p14:creationId xmlns:p14="http://schemas.microsoft.com/office/powerpoint/2010/main" val="78193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altLang="it-IT" sz="3600" dirty="0" smtClean="0"/>
              <a:t>Aggiustamenti ai prezzi di mercato</a:t>
            </a:r>
            <a:endParaRPr lang="it-IT" altLang="it-IT" sz="3600" dirty="0"/>
          </a:p>
        </p:txBody>
      </p:sp>
      <p:sp>
        <p:nvSpPr>
          <p:cNvPr id="2" name="Segnaposto contenuto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altLang="it-IT" dirty="0" smtClean="0"/>
              <a:t>In una economia perfettamente concorrenziale, il prezzo di mercato riflette allo stesso tempo il costo marginale di produzione e il beneficio marginale per i consumatori.</a:t>
            </a:r>
          </a:p>
          <a:p>
            <a:r>
              <a:rPr lang="it-IT" altLang="it-IT" dirty="0" smtClean="0"/>
              <a:t>Quindi, il suo uso è appropriato anche per la valutazione dei costi e benefici per il progetti pubblici</a:t>
            </a:r>
          </a:p>
          <a:p>
            <a:r>
              <a:rPr lang="it-IT" altLang="it-IT" dirty="0" smtClean="0"/>
              <a:t>Al contrario, in caso di imprese con potere di mercati, beni soggetti a tassazione, esternalità e disoccupazione, I prezzi on riflettono i veri costi marginali.</a:t>
            </a:r>
          </a:p>
          <a:p>
            <a:r>
              <a:rPr lang="it-IT" altLang="it-IT" dirty="0" smtClean="0"/>
              <a:t>E’ possibile usare I prezzi ombra, che illustrano i veri costi marginali sociali</a:t>
            </a:r>
          </a:p>
          <a:p>
            <a:r>
              <a:rPr lang="it-IT" altLang="it-IT" i="1" dirty="0" err="1" smtClean="0"/>
              <a:t>Trade</a:t>
            </a:r>
            <a:r>
              <a:rPr lang="it-IT" altLang="it-IT" i="1" dirty="0"/>
              <a:t>-</a:t>
            </a:r>
            <a:r>
              <a:rPr lang="it-IT" altLang="it-IT" i="1" dirty="0" smtClean="0"/>
              <a:t>off </a:t>
            </a:r>
            <a:r>
              <a:rPr lang="it-IT" altLang="it-IT" dirty="0" smtClean="0"/>
              <a:t>fra I prezzi di mercato, facili da ottenere, e i prezzi ombra, difficili da stimare e suscettibili di critiche.</a:t>
            </a:r>
          </a:p>
          <a:p>
            <a:r>
              <a:rPr lang="it-IT" altLang="it-IT" dirty="0" smtClean="0"/>
              <a:t>Oltre alle difficoltà di calcolo dei prezzi ombra, variazioni nelle quantità scambiate determinano variazioni nei prezzi ombra</a:t>
            </a:r>
          </a:p>
        </p:txBody>
      </p:sp>
    </p:spTree>
    <p:extLst>
      <p:ext uri="{BB962C8B-B14F-4D97-AF65-F5344CB8AC3E}">
        <p14:creationId xmlns:p14="http://schemas.microsoft.com/office/powerpoint/2010/main" val="2513610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it-IT" sz="3600" dirty="0" err="1" smtClean="0"/>
              <a:t>Effetti</a:t>
            </a:r>
            <a:r>
              <a:rPr lang="en-US" altLang="it-IT" sz="3600" dirty="0" smtClean="0"/>
              <a:t> </a:t>
            </a:r>
            <a:r>
              <a:rPr lang="en-US" altLang="it-IT" sz="3600" dirty="0" err="1" smtClean="0"/>
              <a:t>sul</a:t>
            </a:r>
            <a:r>
              <a:rPr lang="en-US" altLang="it-IT" sz="3600" dirty="0" smtClean="0"/>
              <a:t> </a:t>
            </a:r>
            <a:r>
              <a:rPr lang="en-US" altLang="it-IT" sz="3600" dirty="0" err="1" smtClean="0"/>
              <a:t>consumo</a:t>
            </a:r>
            <a:endParaRPr lang="en-US" altLang="it-IT" sz="3600" dirty="0"/>
          </a:p>
        </p:txBody>
      </p:sp>
      <p:sp>
        <p:nvSpPr>
          <p:cNvPr id="2" name="Segnaposto contenut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altLang="it-IT" dirty="0" smtClean="0"/>
              <a:t>Alcuni dei benefici di un progetto pubblico sono dovuti a variazioni nel consumo di alcuni beni</a:t>
            </a:r>
          </a:p>
          <a:p>
            <a:r>
              <a:rPr lang="it-IT" altLang="it-IT" dirty="0" smtClean="0"/>
              <a:t>Questi beni possono essere l’oggetto del progetto stesso o beni la cui domanda è legata a quella dei beni oggetto del progetto</a:t>
            </a:r>
          </a:p>
          <a:p>
            <a:r>
              <a:rPr lang="it-IT" altLang="it-IT" dirty="0" smtClean="0"/>
              <a:t>Esempio: </a:t>
            </a:r>
          </a:p>
          <a:p>
            <a:pPr lvl="1"/>
            <a:r>
              <a:rPr lang="it-IT" altLang="it-IT" dirty="0" smtClean="0"/>
              <a:t>Un progetto di sviluppo di una rete di irrigazione può ridurre il costo dei prodotti agricoli prodotti nell’area interessata dal progetto</a:t>
            </a:r>
          </a:p>
          <a:p>
            <a:pPr lvl="1"/>
            <a:r>
              <a:rPr lang="it-IT" altLang="it-IT" dirty="0" smtClean="0"/>
              <a:t>Il costo inferiore si traduce in un prezzo di mercato </a:t>
            </a:r>
            <a:r>
              <a:rPr lang="it-IT" altLang="it-IT" dirty="0" err="1" smtClean="0"/>
              <a:t>pià</a:t>
            </a:r>
            <a:r>
              <a:rPr lang="it-IT" altLang="it-IT" dirty="0" smtClean="0"/>
              <a:t> nasso e quindi in una quantità scambiata più grande</a:t>
            </a:r>
          </a:p>
          <a:p>
            <a:pPr lvl="1"/>
            <a:r>
              <a:rPr lang="it-IT" altLang="it-IT" dirty="0" smtClean="0"/>
              <a:t>L’aumento di quantità scambiata conduce ad un aumento dl surplus del consumatore</a:t>
            </a:r>
            <a:endParaRPr lang="it-IT" altLang="it-IT" dirty="0"/>
          </a:p>
        </p:txBody>
      </p:sp>
    </p:spTree>
    <p:extLst>
      <p:ext uri="{BB962C8B-B14F-4D97-AF65-F5344CB8AC3E}">
        <p14:creationId xmlns:p14="http://schemas.microsoft.com/office/powerpoint/2010/main" val="151948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29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altLang="it-IT" sz="3800" dirty="0" smtClean="0"/>
              <a:t>Surplus del consumatore</a:t>
            </a:r>
            <a:endParaRPr lang="it-IT" altLang="it-IT" sz="3800" dirty="0"/>
          </a:p>
        </p:txBody>
      </p:sp>
      <p:sp>
        <p:nvSpPr>
          <p:cNvPr id="2" name="Segnaposto contenuto 1"/>
          <p:cNvSpPr>
            <a:spLocks noGrp="1"/>
          </p:cNvSpPr>
          <p:nvPr>
            <p:ph idx="1"/>
          </p:nvPr>
        </p:nvSpPr>
        <p:spPr>
          <a:xfrm>
            <a:off x="457200" y="1600200"/>
            <a:ext cx="3106688" cy="4876800"/>
          </a:xfrm>
        </p:spPr>
        <p:txBody>
          <a:bodyPr>
            <a:normAutofit fontScale="92500"/>
          </a:bodyPr>
          <a:lstStyle/>
          <a:p>
            <a:r>
              <a:rPr lang="it-IT" altLang="it-IT" dirty="0" smtClean="0"/>
              <a:t>Nella figura, la variazione del surplus del consumatore è pari all’area </a:t>
            </a:r>
            <a:r>
              <a:rPr lang="it-IT" altLang="it-IT" i="1" dirty="0" err="1" smtClean="0"/>
              <a:t>bcgd</a:t>
            </a:r>
            <a:r>
              <a:rPr lang="it-IT" altLang="it-IT" dirty="0" smtClean="0"/>
              <a:t>.</a:t>
            </a:r>
          </a:p>
          <a:p>
            <a:r>
              <a:rPr lang="it-IT" altLang="it-IT" dirty="0" smtClean="0"/>
              <a:t>Se il decisore pubblico riesce a misurare accuratamente la curva di domanda, ai benefici del progetto deve andare ad aggiungersi la variazione del surplus del consumatore</a:t>
            </a:r>
            <a:endParaRPr lang="it-IT" dirty="0"/>
          </a:p>
        </p:txBody>
      </p:sp>
      <p:pic>
        <p:nvPicPr>
          <p:cNvPr id="6" name="Picture 8" descr="ros76484_11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23928" y="1756568"/>
            <a:ext cx="4463777" cy="45640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5397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29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altLang="it-IT" sz="3800" dirty="0" smtClean="0"/>
              <a:t>Quando non esiste il valore di mercato…</a:t>
            </a:r>
            <a:endParaRPr lang="it-IT" altLang="it-IT" sz="3800" dirty="0"/>
          </a:p>
        </p:txBody>
      </p:sp>
      <p:sp>
        <p:nvSpPr>
          <p:cNvPr id="2" name="Segnaposto contenuto 1"/>
          <p:cNvSpPr>
            <a:spLocks noGrp="1"/>
          </p:cNvSpPr>
          <p:nvPr>
            <p:ph idx="1"/>
          </p:nvPr>
        </p:nvSpPr>
        <p:spPr>
          <a:xfrm>
            <a:off x="457200" y="1600200"/>
            <a:ext cx="8003232" cy="4876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altLang="it-IT" noProof="1" smtClean="0"/>
              <a:t>A volte, il progetto pubblico può avere effetti sul consume di un bene che non è scambiato sui mercati, così che il prezzo di mercato non esiste.</a:t>
            </a:r>
          </a:p>
          <a:p>
            <a:pPr>
              <a:lnSpc>
                <a:spcPct val="90000"/>
              </a:lnSpc>
            </a:pPr>
            <a:r>
              <a:rPr lang="it-IT" altLang="it-IT" noProof="1" smtClean="0"/>
              <a:t>Esempi:</a:t>
            </a:r>
          </a:p>
          <a:p>
            <a:pPr lvl="1">
              <a:lnSpc>
                <a:spcPct val="90000"/>
              </a:lnSpc>
            </a:pPr>
            <a:r>
              <a:rPr lang="it-IT" altLang="it-IT" noProof="1" smtClean="0"/>
              <a:t>Un progetto pubblico reduce il tempo di viaggio fra due località: quale dovrebbe essre il valore del tempo di viaggio risparmiato?</a:t>
            </a:r>
          </a:p>
          <a:p>
            <a:pPr marL="274320" lvl="1" indent="0">
              <a:lnSpc>
                <a:spcPct val="90000"/>
              </a:lnSpc>
              <a:buNone/>
            </a:pPr>
            <a:r>
              <a:rPr lang="it-IT" altLang="it-IT" noProof="1" smtClean="0"/>
              <a:t>	</a:t>
            </a:r>
            <a:r>
              <a:rPr lang="it-IT" altLang="it-IT" noProof="1" smtClean="0">
                <a:sym typeface="Wingdings" panose="05000000000000000000" pitchFamily="2" charset="2"/>
              </a:rPr>
              <a:t> </a:t>
            </a:r>
            <a:r>
              <a:rPr lang="it-IT" altLang="it-IT" noProof="1" smtClean="0"/>
              <a:t>Valore del tempo</a:t>
            </a:r>
          </a:p>
          <a:p>
            <a:pPr lvl="1">
              <a:lnSpc>
                <a:spcPct val="90000"/>
              </a:lnSpc>
            </a:pPr>
            <a:r>
              <a:rPr lang="it-IT" altLang="it-IT" noProof="1" smtClean="0"/>
              <a:t>UN progetto pubblico reduce il rischio di morte collegato ad un’attività: quale dovrebbe essere il valore di questo aumento dell’aspettativa di vita?</a:t>
            </a:r>
          </a:p>
          <a:p>
            <a:pPr marL="274320" lvl="1" indent="0">
              <a:lnSpc>
                <a:spcPct val="90000"/>
              </a:lnSpc>
              <a:buNone/>
            </a:pPr>
            <a:r>
              <a:rPr lang="it-IT" altLang="it-IT" noProof="1" smtClean="0"/>
              <a:t>	</a:t>
            </a:r>
            <a:r>
              <a:rPr lang="it-IT" altLang="it-IT" noProof="1" smtClean="0">
                <a:sym typeface="Wingdings" panose="05000000000000000000" pitchFamily="2" charset="2"/>
              </a:rPr>
              <a:t> </a:t>
            </a:r>
            <a:r>
              <a:rPr lang="it-IT" altLang="it-IT" noProof="1" smtClean="0"/>
              <a:t>Valore della vita</a:t>
            </a:r>
            <a:endParaRPr lang="it-IT" altLang="it-IT" noProof="1"/>
          </a:p>
        </p:txBody>
      </p:sp>
    </p:spTree>
    <p:extLst>
      <p:ext uri="{BB962C8B-B14F-4D97-AF65-F5344CB8AC3E}">
        <p14:creationId xmlns:p14="http://schemas.microsoft.com/office/powerpoint/2010/main" val="121219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5936" y="1524000"/>
            <a:ext cx="5597641" cy="4759622"/>
          </a:xfrm>
          <a:prstGeom prst="rect">
            <a:avLst/>
          </a:prstGeom>
        </p:spPr>
      </p:pic>
      <p:sp>
        <p:nvSpPr>
          <p:cNvPr id="1062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 sz="3800" dirty="0" smtClean="0"/>
              <a:t>Valore del tempo</a:t>
            </a:r>
            <a:endParaRPr lang="it-IT" altLang="it-IT" sz="3800" dirty="0"/>
          </a:p>
        </p:txBody>
      </p:sp>
      <p:sp>
        <p:nvSpPr>
          <p:cNvPr id="2" name="Segnaposto contenuto 1"/>
          <p:cNvSpPr>
            <a:spLocks noGrp="1"/>
          </p:cNvSpPr>
          <p:nvPr>
            <p:ph idx="1"/>
          </p:nvPr>
        </p:nvSpPr>
        <p:spPr>
          <a:xfrm>
            <a:off x="354360" y="1524000"/>
            <a:ext cx="3785592" cy="4876800"/>
          </a:xfrm>
        </p:spPr>
        <p:txBody>
          <a:bodyPr>
            <a:normAutofit/>
          </a:bodyPr>
          <a:lstStyle/>
          <a:p>
            <a:r>
              <a:rPr lang="it-IT" altLang="it-IT" dirty="0" smtClean="0"/>
              <a:t>Per ottenere una valutazione del tempo, è possibile utilizzare la teoria dell’offerta di lavoro.</a:t>
            </a:r>
          </a:p>
          <a:p>
            <a:r>
              <a:rPr lang="it-IT" altLang="it-IT" dirty="0" smtClean="0"/>
              <a:t>Il salario netto è spesso usato, ma</a:t>
            </a:r>
          </a:p>
          <a:p>
            <a:pPr lvl="1"/>
            <a:r>
              <a:rPr lang="it-IT" altLang="it-IT" dirty="0"/>
              <a:t>n</a:t>
            </a:r>
            <a:r>
              <a:rPr lang="it-IT" altLang="it-IT" dirty="0" smtClean="0"/>
              <a:t>on è sempre possibile la quantità di ore lavorate</a:t>
            </a:r>
          </a:p>
          <a:p>
            <a:pPr lvl="1"/>
            <a:r>
              <a:rPr lang="it-IT" altLang="it-IT" dirty="0"/>
              <a:t>n</a:t>
            </a:r>
            <a:r>
              <a:rPr lang="it-IT" altLang="it-IT" dirty="0" smtClean="0"/>
              <a:t>on tutti gli usi alternative di una ora non lavorata sono equivalenti</a:t>
            </a:r>
            <a:endParaRPr lang="it-IT" altLang="it-IT" dirty="0"/>
          </a:p>
        </p:txBody>
      </p:sp>
    </p:spTree>
    <p:extLst>
      <p:ext uri="{BB962C8B-B14F-4D97-AF65-F5344CB8AC3E}">
        <p14:creationId xmlns:p14="http://schemas.microsoft.com/office/powerpoint/2010/main" val="152643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90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altLang="it-IT" sz="3800" dirty="0"/>
              <a:t>Valore del tempo</a:t>
            </a:r>
            <a:endParaRPr lang="en-US" altLang="it-IT" sz="3800" dirty="0"/>
          </a:p>
        </p:txBody>
      </p:sp>
      <p:sp>
        <p:nvSpPr>
          <p:cNvPr id="2" name="Segnaposto contenut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altLang="it-IT" dirty="0" smtClean="0"/>
              <a:t>É possibile stimare il valore del tempo attraverso le scelte di viaggio.</a:t>
            </a:r>
          </a:p>
          <a:p>
            <a:pPr lvl="1"/>
            <a:r>
              <a:rPr lang="it-IT" altLang="it-IT" dirty="0" smtClean="0"/>
              <a:t>Il treno è più costoso ma impiega meno tempo del bus</a:t>
            </a:r>
          </a:p>
          <a:p>
            <a:pPr lvl="1"/>
            <a:r>
              <a:rPr lang="it-IT" altLang="it-IT" dirty="0" smtClean="0"/>
              <a:t>Lo stesso è vero per un viaggio aereo senza scalo rispetto ad un viaggio con scali ma meno costoso.</a:t>
            </a:r>
          </a:p>
          <a:p>
            <a:pPr lvl="1"/>
            <a:r>
              <a:rPr lang="it-IT" altLang="it-IT" dirty="0" smtClean="0"/>
              <a:t>Le stime conducono a valore del tempo pari a circa la metà del salario lordo.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0591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1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it-IT" altLang="it-IT" sz="3600" dirty="0" smtClean="0"/>
              <a:t>Valore della vita</a:t>
            </a:r>
            <a:endParaRPr lang="it-IT" altLang="it-IT" sz="3600" dirty="0"/>
          </a:p>
        </p:txBody>
      </p:sp>
      <p:sp>
        <p:nvSpPr>
          <p:cNvPr id="2" name="Segnaposto contenuto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it-IT" altLang="it-IT" dirty="0" smtClean="0"/>
              <a:t>L’affermazione che “la vita non ha prezzo”</a:t>
            </a:r>
          </a:p>
          <a:p>
            <a:pPr>
              <a:lnSpc>
                <a:spcPct val="90000"/>
              </a:lnSpc>
            </a:pPr>
            <a:r>
              <a:rPr lang="it-IT" altLang="it-IT" dirty="0" smtClean="0"/>
              <a:t>Rende la ACB impossibile; se una vita non ha prezzo, ogni progetto che consente di salvare anche solo una vita umana ha un valore attuale infinito</a:t>
            </a:r>
          </a:p>
          <a:p>
            <a:pPr>
              <a:lnSpc>
                <a:spcPct val="90000"/>
              </a:lnSpc>
            </a:pPr>
            <a:r>
              <a:rPr lang="it-IT" altLang="it-IT" dirty="0" smtClean="0"/>
              <a:t>Il principio che “la vita non ha prezzo” è in realtà continuamente disatteso</a:t>
            </a:r>
          </a:p>
          <a:p>
            <a:r>
              <a:rPr lang="it-IT" altLang="it-IT" dirty="0" smtClean="0"/>
              <a:t>Come si può misurare il valore della vita?</a:t>
            </a:r>
          </a:p>
          <a:p>
            <a:r>
              <a:rPr lang="it-IT" altLang="it-IT" dirty="0" smtClean="0"/>
              <a:t>Un possibile metodo:</a:t>
            </a:r>
          </a:p>
          <a:p>
            <a:pPr lvl="1"/>
            <a:r>
              <a:rPr lang="it-IT" altLang="it-IT" sz="2400" b="1" i="1" dirty="0" smtClean="0"/>
              <a:t>Perdita di guadagni</a:t>
            </a:r>
            <a:r>
              <a:rPr lang="it-IT" altLang="it-IT" sz="2400" dirty="0" smtClean="0"/>
              <a:t>: Il valore attuale della vita di un individuo è pari al valore attuale del flusso dei suoi guadagno nel corso della vita.</a:t>
            </a:r>
          </a:p>
          <a:p>
            <a:pPr lvl="2"/>
            <a:r>
              <a:rPr lang="it-IT" altLang="it-IT" sz="2000" dirty="0" smtClean="0"/>
              <a:t>Se preso alla lettera, la vita di anziani e dei portatori di handicap invalidanti la capacità lavorativa non ha valore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702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1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it-IT" altLang="it-IT" sz="3600" dirty="0" smtClean="0"/>
              <a:t>Valore della vita</a:t>
            </a:r>
            <a:endParaRPr lang="it-IT" altLang="it-IT" sz="3600" dirty="0"/>
          </a:p>
        </p:txBody>
      </p:sp>
      <p:sp>
        <p:nvSpPr>
          <p:cNvPr id="2" name="Segnaposto contenuto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altLang="it-IT" sz="2600" dirty="0" smtClean="0"/>
              <a:t>Un altro metodo si basa sull’effetto di alcune scelte di mercato sulla possibilità di morte</a:t>
            </a:r>
          </a:p>
          <a:p>
            <a:r>
              <a:rPr lang="it-IT" altLang="it-IT" sz="2600" dirty="0" smtClean="0"/>
              <a:t>Molti progetti influenzano la probabilità di morire (ex. la ricerca sul cancro).  Le persone sono disposte a pagare somme di denaro per una riduzione della probabilità di morte o, al contrario, di risparmiare una somma di denaro aumentando la propria probabilità di morire.</a:t>
            </a:r>
          </a:p>
          <a:p>
            <a:pPr lvl="1"/>
            <a:r>
              <a:rPr lang="it-IT" altLang="it-IT" dirty="0" smtClean="0"/>
              <a:t>Scelta fra un’auto più costosa e più sicura (con una probabilità di morte più bassa in caso di incidente) rispetto ad una più economica e meno sicura.</a:t>
            </a:r>
          </a:p>
          <a:p>
            <a:pPr lvl="1"/>
            <a:r>
              <a:rPr lang="it-IT" altLang="it-IT" dirty="0" smtClean="0"/>
              <a:t>Scelta del lavoro: Scelta fra un Lavoro </a:t>
            </a:r>
            <a:r>
              <a:rPr lang="it-IT" altLang="it-IT" dirty="0" err="1" smtClean="0"/>
              <a:t>pi</a:t>
            </a:r>
            <a:r>
              <a:rPr lang="it-IT" altLang="it-IT" dirty="0" smtClean="0"/>
              <a:t> rischioso e uno meno pagato ma più sicuro</a:t>
            </a:r>
          </a:p>
          <a:p>
            <a:pPr lvl="1"/>
            <a:r>
              <a:rPr lang="it-IT" altLang="it-IT" dirty="0" smtClean="0"/>
              <a:t>Disponibilità a pagare per alcuni oggetti/macchinari che riducono il rischio di morte/incidente.</a:t>
            </a:r>
          </a:p>
          <a:p>
            <a:pPr>
              <a:lnSpc>
                <a:spcPct val="90000"/>
              </a:lnSpc>
            </a:pPr>
            <a:r>
              <a:rPr lang="it-IT" altLang="it-IT" dirty="0" smtClean="0"/>
              <a:t>Il valore stimato della vita valutato con questo approccio è €4,000,000-€9,000,000</a:t>
            </a:r>
          </a:p>
          <a:p>
            <a:pPr>
              <a:lnSpc>
                <a:spcPct val="90000"/>
              </a:lnSpc>
            </a:pPr>
            <a:r>
              <a:rPr lang="it-IT" altLang="it-IT" dirty="0" smtClean="0"/>
              <a:t>Il valore della vita così stimato può essere confrontato con il costo del progetto:</a:t>
            </a:r>
          </a:p>
          <a:p>
            <a:pPr lvl="1">
              <a:lnSpc>
                <a:spcPct val="90000"/>
              </a:lnSpc>
            </a:pPr>
            <a:r>
              <a:rPr lang="it-IT" altLang="it-IT" dirty="0" smtClean="0"/>
              <a:t>Le luci d'emergenza nella cabina di un aereo hanno comportato costi di circa €900,000 per ogni vita salvata</a:t>
            </a:r>
          </a:p>
          <a:p>
            <a:pPr lvl="1">
              <a:lnSpc>
                <a:spcPct val="90000"/>
              </a:lnSpc>
            </a:pPr>
            <a:r>
              <a:rPr lang="it-IT" altLang="it-IT" dirty="0" smtClean="0"/>
              <a:t>Le norme per l’eliminazione dell’amianto da abitazioni e luoghi di lavoro hanno comportato costi di circa €100,000,000 per ogni vita salvata</a:t>
            </a:r>
            <a:endParaRPr lang="en-US" altLang="it-IT" sz="2200" b="1" i="1" dirty="0"/>
          </a:p>
        </p:txBody>
      </p:sp>
    </p:spTree>
    <p:extLst>
      <p:ext uri="{BB962C8B-B14F-4D97-AF65-F5344CB8AC3E}">
        <p14:creationId xmlns:p14="http://schemas.microsoft.com/office/powerpoint/2010/main" val="2417644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11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it-IT" altLang="it-IT" sz="3600" dirty="0" smtClean="0"/>
              <a:t>Valore dei beni immateriali</a:t>
            </a:r>
            <a:endParaRPr lang="it-IT" altLang="it-IT" sz="3600" dirty="0"/>
          </a:p>
        </p:txBody>
      </p:sp>
      <p:sp>
        <p:nvSpPr>
          <p:cNvPr id="2" name="Segnaposto contenuto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it-IT" altLang="it-IT" sz="2600" dirty="0" smtClean="0"/>
              <a:t>Alcuni progetti hanno benefici che sono di natura immateriale</a:t>
            </a:r>
          </a:p>
          <a:p>
            <a:pPr lvl="1"/>
            <a:r>
              <a:rPr lang="it-IT" altLang="it-IT" sz="2200" dirty="0" smtClean="0"/>
              <a:t>Ex. progetti di esplorazione dello spazio</a:t>
            </a:r>
          </a:p>
          <a:p>
            <a:r>
              <a:rPr lang="it-IT" altLang="it-IT" sz="2600" dirty="0" smtClean="0"/>
              <a:t>Le ragioni dell’immaterialità possono essere </a:t>
            </a:r>
          </a:p>
          <a:p>
            <a:pPr lvl="1"/>
            <a:r>
              <a:rPr lang="it-IT" altLang="it-IT" sz="2200" dirty="0" smtClean="0"/>
              <a:t>la natura dei costi e dei benefici, che non possono essere stimati </a:t>
            </a:r>
          </a:p>
          <a:p>
            <a:pPr lvl="1"/>
            <a:r>
              <a:rPr lang="it-IT" altLang="it-IT" sz="2200" dirty="0" smtClean="0"/>
              <a:t>L’impossibilità di stimare le probabilità di realizzazione dei costi e dei benefici</a:t>
            </a:r>
          </a:p>
          <a:p>
            <a:r>
              <a:rPr lang="it-IT" altLang="it-IT" sz="2600" dirty="0" smtClean="0"/>
              <a:t>In questi casi, ACB può dare risultati diversi e quindi risulta inaffidabile</a:t>
            </a:r>
          </a:p>
          <a:p>
            <a:r>
              <a:rPr lang="it-IT" altLang="it-IT" sz="2600" dirty="0" smtClean="0"/>
              <a:t>Tuttavia, ACB può essere utile per fornire un valore minimo richiesto ai benefici richiesti per l’ammissibilità di un progetto</a:t>
            </a:r>
          </a:p>
          <a:p>
            <a:pPr lvl="1"/>
            <a:endParaRPr lang="en-US" altLang="it-IT" dirty="0"/>
          </a:p>
          <a:p>
            <a:endParaRPr lang="en-US" altLang="it-IT" sz="2200" b="1" i="1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8672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33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it-IT" dirty="0" smtClean="0"/>
              <a:t>Come </a:t>
            </a:r>
            <a:r>
              <a:rPr lang="en-US" altLang="it-IT" dirty="0" err="1" smtClean="0"/>
              <a:t>manipolare</a:t>
            </a:r>
            <a:r>
              <a:rPr lang="en-US" altLang="it-IT" dirty="0" smtClean="0"/>
              <a:t> ACB</a:t>
            </a:r>
            <a:endParaRPr lang="en-US" altLang="it-IT" dirty="0"/>
          </a:p>
        </p:txBody>
      </p:sp>
      <p:sp>
        <p:nvSpPr>
          <p:cNvPr id="2" name="Segnaposto contenut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it-IT" altLang="it-IT" sz="2600" dirty="0" smtClean="0"/>
              <a:t>“Reazione a catena”</a:t>
            </a:r>
          </a:p>
          <a:p>
            <a:pPr lvl="1">
              <a:lnSpc>
                <a:spcPct val="90000"/>
              </a:lnSpc>
            </a:pPr>
            <a:r>
              <a:rPr lang="it-IT" altLang="it-IT" sz="2200" dirty="0" smtClean="0"/>
              <a:t>Si possono nella valutazione benefici di natura secondaria, senza tuttavia includere i costi collegati</a:t>
            </a:r>
          </a:p>
          <a:p>
            <a:pPr lvl="1">
              <a:lnSpc>
                <a:spcPct val="90000"/>
              </a:lnSpc>
            </a:pPr>
            <a:r>
              <a:rPr lang="it-IT" altLang="it-IT" sz="2200" dirty="0" smtClean="0"/>
              <a:t>La domanda fondamentale è:</a:t>
            </a:r>
          </a:p>
          <a:p>
            <a:pPr lvl="2">
              <a:lnSpc>
                <a:spcPct val="90000"/>
              </a:lnSpc>
            </a:pPr>
            <a:r>
              <a:rPr lang="it-IT" altLang="it-IT" dirty="0" smtClean="0"/>
              <a:t>Dove bisogna fermarsi nel valutare i costi e i benefici?</a:t>
            </a:r>
          </a:p>
          <a:p>
            <a:pPr>
              <a:lnSpc>
                <a:spcPct val="90000"/>
              </a:lnSpc>
            </a:pPr>
            <a:r>
              <a:rPr lang="it-IT" altLang="it-IT" sz="2600" dirty="0" smtClean="0"/>
              <a:t>Costo del lavoro</a:t>
            </a:r>
          </a:p>
          <a:p>
            <a:pPr lvl="1">
              <a:lnSpc>
                <a:spcPct val="90000"/>
              </a:lnSpc>
            </a:pPr>
            <a:r>
              <a:rPr lang="it-IT" altLang="it-IT" sz="2200" dirty="0" smtClean="0"/>
              <a:t>Salari visti come benefici piuttosto che come costi</a:t>
            </a:r>
          </a:p>
          <a:p>
            <a:pPr>
              <a:lnSpc>
                <a:spcPct val="90000"/>
              </a:lnSpc>
            </a:pPr>
            <a:r>
              <a:rPr lang="it-IT" altLang="it-IT" sz="2600" dirty="0" smtClean="0"/>
              <a:t>Doppio conteggio</a:t>
            </a:r>
          </a:p>
          <a:p>
            <a:pPr lvl="1">
              <a:lnSpc>
                <a:spcPct val="90000"/>
              </a:lnSpc>
            </a:pPr>
            <a:r>
              <a:rPr lang="it-IT" altLang="it-IT" sz="2200" dirty="0" smtClean="0"/>
              <a:t>Alcuni benefici possono essere conteggiati più volte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726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t-IT" dirty="0" err="1" smtClean="0"/>
              <a:t>Aspetti</a:t>
            </a:r>
            <a:r>
              <a:rPr lang="en-US" altLang="it-IT" dirty="0" smtClean="0"/>
              <a:t> </a:t>
            </a:r>
            <a:r>
              <a:rPr lang="en-US" altLang="it-IT" dirty="0" err="1" smtClean="0"/>
              <a:t>distributivi</a:t>
            </a:r>
            <a:endParaRPr lang="en-US" altLang="it-IT" dirty="0"/>
          </a:p>
        </p:txBody>
      </p:sp>
      <p:sp>
        <p:nvSpPr>
          <p:cNvPr id="2" name="Segnaposto contenut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altLang="it-IT" sz="2600" dirty="0" smtClean="0"/>
              <a:t>I progetti pubblici possono in </a:t>
            </a:r>
            <a:r>
              <a:rPr lang="it-IT" altLang="it-IT" sz="2600" dirty="0" err="1" smtClean="0"/>
              <a:t>fluenzare</a:t>
            </a:r>
            <a:r>
              <a:rPr lang="it-IT" altLang="it-IT" sz="2600" dirty="0" smtClean="0"/>
              <a:t> la distribuzione del reddito/ricchezza/benessere fra diversi individuai o gruppi di individui</a:t>
            </a:r>
          </a:p>
          <a:p>
            <a:r>
              <a:rPr lang="it-IT" altLang="it-IT" sz="2600" dirty="0" smtClean="0"/>
              <a:t>Gli effetti distributive devono essere tenuti in conto?</a:t>
            </a:r>
          </a:p>
          <a:p>
            <a:r>
              <a:rPr lang="it-IT" altLang="it-IT" sz="2600" dirty="0" smtClean="0"/>
              <a:t>Il criterio della compensazione di </a:t>
            </a:r>
            <a:r>
              <a:rPr lang="it-IT" altLang="it-IT" sz="2600" b="1" i="1" dirty="0" err="1" smtClean="0"/>
              <a:t>Hicks-Kaldor</a:t>
            </a:r>
            <a:r>
              <a:rPr lang="it-IT" altLang="it-IT" sz="2600" dirty="0" smtClean="0"/>
              <a:t> determina la selezione dei progetti sulla base dell’esistenza di potenziali miglioramenti Paretiani</a:t>
            </a:r>
          </a:p>
          <a:p>
            <a:r>
              <a:rPr lang="it-IT" altLang="it-IT" sz="2600" dirty="0" smtClean="0"/>
              <a:t>La compensazione “potenziale” può essere resa reale tramite alcuni interventi compensativi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5147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 dirty="0" smtClean="0"/>
              <a:t>Incertezza</a:t>
            </a:r>
            <a:endParaRPr lang="it-IT" altLang="it-IT" dirty="0"/>
          </a:p>
        </p:txBody>
      </p:sp>
      <p:sp>
        <p:nvSpPr>
          <p:cNvPr id="2" name="Segnaposto contenut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it-IT" altLang="it-IT" sz="2800" dirty="0" smtClean="0"/>
              <a:t>I costi e i benefici di alcuni progetti possono essere incerti (ex., ricerca sanitaria o militare).</a:t>
            </a:r>
          </a:p>
          <a:p>
            <a:pPr>
              <a:lnSpc>
                <a:spcPct val="90000"/>
              </a:lnSpc>
            </a:pPr>
            <a:r>
              <a:rPr lang="it-IT" altLang="it-IT" sz="2800" dirty="0" smtClean="0"/>
              <a:t>In progetti dall’esito incerto, costi e benefici devono essere convertiti in </a:t>
            </a:r>
            <a:r>
              <a:rPr lang="it-IT" altLang="it-IT" sz="2800" b="1" i="1" dirty="0" smtClean="0"/>
              <a:t>equivalente certo</a:t>
            </a:r>
            <a:r>
              <a:rPr lang="it-IT" altLang="it-IT" sz="2800" dirty="0" smtClean="0"/>
              <a:t> – l’ammontare che un individuo sarebbe disposto ad accettare per certo in luogo dell’incertezza sui possibili risultati del progetto.</a:t>
            </a:r>
          </a:p>
          <a:p>
            <a:pPr>
              <a:lnSpc>
                <a:spcPct val="90000"/>
              </a:lnSpc>
            </a:pPr>
            <a:r>
              <a:rPr lang="it-IT" altLang="it-IT" sz="2800" dirty="0" smtClean="0"/>
              <a:t>Il calcolo dell’equivalente certo richiede informazione sulle probabilità dei diversi eventi e sull’attitudine verso il rischio degli individui.</a:t>
            </a:r>
          </a:p>
          <a:p>
            <a:pPr>
              <a:lnSpc>
                <a:spcPct val="90000"/>
              </a:lnSpc>
            </a:pPr>
            <a:r>
              <a:rPr lang="it-IT" altLang="it-IT" sz="2800" dirty="0" smtClean="0"/>
              <a:t>Importanza dell’analisi di sensitività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6643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 dirty="0" smtClean="0"/>
              <a:t>Utilità attesa</a:t>
            </a:r>
            <a:endParaRPr lang="it-IT" altLang="it-IT" dirty="0"/>
          </a:p>
        </p:txBody>
      </p:sp>
      <p:pic>
        <p:nvPicPr>
          <p:cNvPr id="1029125" name="Picture 5" descr="ros76484_1101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87563" y="1592263"/>
            <a:ext cx="5148262" cy="46974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1724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iaro">
  <a:themeElements>
    <a:clrScheme name="Chiaro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o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hiar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TM03457485[[fn=Rete]]</Template>
  <TotalTime>5951</TotalTime>
  <Words>2577</Words>
  <Application>Microsoft Office PowerPoint</Application>
  <PresentationFormat>Presentazione su schermo (4:3)</PresentationFormat>
  <Paragraphs>289</Paragraphs>
  <Slides>37</Slides>
  <Notes>36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37</vt:i4>
      </vt:variant>
    </vt:vector>
  </HeadingPairs>
  <TitlesOfParts>
    <vt:vector size="44" baseType="lpstr">
      <vt:lpstr>MS Gothic</vt:lpstr>
      <vt:lpstr>Arial</vt:lpstr>
      <vt:lpstr>Cambria Math</vt:lpstr>
      <vt:lpstr>Times New Roman</vt:lpstr>
      <vt:lpstr>Wingdings</vt:lpstr>
      <vt:lpstr>Chiaro</vt:lpstr>
      <vt:lpstr>Equation</vt:lpstr>
      <vt:lpstr>ANAlisi Costi-Benefici</vt:lpstr>
      <vt:lpstr>Introduzione</vt:lpstr>
      <vt:lpstr>Valore futuro: Euro presenti al valore nel futuro</vt:lpstr>
      <vt:lpstr>Valore attuale: Euro futuri al valore di oggi</vt:lpstr>
      <vt:lpstr>Valore attuale: Euro futuri al valore di oggi</vt:lpstr>
      <vt:lpstr>Valore attuale: Euro futuri al valore di oggi</vt:lpstr>
      <vt:lpstr>Valore attuale: Euro futuri al valore di oggi</vt:lpstr>
      <vt:lpstr>Valore attuale in presenza di inflazione</vt:lpstr>
      <vt:lpstr>Valore attuale in presenza di inflazione</vt:lpstr>
      <vt:lpstr>Valore attuale in presenza di inflazione</vt:lpstr>
      <vt:lpstr>Valutazione di un progetto privato</vt:lpstr>
      <vt:lpstr>Valutazione di un progetto privato</vt:lpstr>
      <vt:lpstr>Valutazione di un progetto privato</vt:lpstr>
      <vt:lpstr>Valutazione di un progetto privato</vt:lpstr>
      <vt:lpstr>Valutazione di un progetto privato</vt:lpstr>
      <vt:lpstr>Valutazione di un progetto privato</vt:lpstr>
      <vt:lpstr>Valutazione di un progetto privato</vt:lpstr>
      <vt:lpstr>Valutazione di un progetto privato</vt:lpstr>
      <vt:lpstr>Valutazione di un progetto pubblico</vt:lpstr>
      <vt:lpstr>Tasso di sconto per progetti pubblici</vt:lpstr>
      <vt:lpstr>Tasso di sconto per progetti pubblici</vt:lpstr>
      <vt:lpstr>Stern Report sull’effetto serra</vt:lpstr>
      <vt:lpstr>Presentazione standard di PowerPoint</vt:lpstr>
      <vt:lpstr>Valutazione dei costi e dei benefici pubblici</vt:lpstr>
      <vt:lpstr>Aggiustamenti ai prezzi di mercato</vt:lpstr>
      <vt:lpstr>Effetti sul consumo</vt:lpstr>
      <vt:lpstr>Surplus del consumatore</vt:lpstr>
      <vt:lpstr>Quando non esiste il valore di mercato…</vt:lpstr>
      <vt:lpstr>Valore del tempo</vt:lpstr>
      <vt:lpstr>Valore del tempo</vt:lpstr>
      <vt:lpstr>Valore della vita</vt:lpstr>
      <vt:lpstr>Valore della vita</vt:lpstr>
      <vt:lpstr>Valore dei beni immateriali</vt:lpstr>
      <vt:lpstr>Come manipolare ACB</vt:lpstr>
      <vt:lpstr>Aspetti distributivi</vt:lpstr>
      <vt:lpstr>Incertezza</vt:lpstr>
      <vt:lpstr>Utilità attesa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Nessun titolo diapositiva</dc:title>
  <dc:creator>Alberto</dc:creator>
  <cp:lastModifiedBy>alberto iozzi</cp:lastModifiedBy>
  <cp:revision>223</cp:revision>
  <cp:lastPrinted>2017-10-09T10:27:52Z</cp:lastPrinted>
  <dcterms:created xsi:type="dcterms:W3CDTF">2003-07-21T14:31:33Z</dcterms:created>
  <dcterms:modified xsi:type="dcterms:W3CDTF">2017-10-09T13:05:09Z</dcterms:modified>
</cp:coreProperties>
</file>