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7" r:id="rId2"/>
    <p:sldId id="258" r:id="rId3"/>
    <p:sldId id="313" r:id="rId4"/>
    <p:sldId id="312" r:id="rId5"/>
    <p:sldId id="315" r:id="rId6"/>
    <p:sldId id="316" r:id="rId7"/>
    <p:sldId id="265" r:id="rId8"/>
    <p:sldId id="266" r:id="rId9"/>
    <p:sldId id="268" r:id="rId10"/>
    <p:sldId id="269" r:id="rId11"/>
    <p:sldId id="278" r:id="rId12"/>
    <p:sldId id="279" r:id="rId13"/>
    <p:sldId id="281" r:id="rId14"/>
    <p:sldId id="284" r:id="rId15"/>
    <p:sldId id="289" r:id="rId16"/>
  </p:sldIdLst>
  <p:sldSz cx="9144000" cy="6858000" type="screen4x3"/>
  <p:notesSz cx="6797675" cy="9928225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8" charset="0"/>
        <a:ea typeface="MS Gothic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iara" initials="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8004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47" autoAdjust="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D7ACE5-5531-498A-A0BB-C781D39C5AD7}" type="datetimeFigureOut">
              <a:rPr lang="en-GB" smtClean="0"/>
              <a:t>24/10/2017</a:t>
            </a:fld>
            <a:endParaRPr lang="en-GB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34971E-B4E5-4CB3-BC04-2DE8448578B4}" type="slidenum">
              <a:rPr lang="en-GB" smtClean="0"/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947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797675" cy="9928225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1" y="1"/>
            <a:ext cx="2944086" cy="49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2016" y="1"/>
            <a:ext cx="2944086" cy="49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2229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06357" y="4715907"/>
            <a:ext cx="4983389" cy="446597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1" y="9431814"/>
            <a:ext cx="2944086" cy="49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2016" y="9431814"/>
            <a:ext cx="2944086" cy="4946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F767B789-0F06-486D-95B7-EC30CA640601}" type="slidenum">
              <a:rPr lang="en-GB"/>
              <a:pPr>
                <a:defRPr/>
              </a:pPr>
              <a:t>‹N›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101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432C8-69A7-458B-9684-2BFA64B31948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6A3A3-94A6-4E5B-AF39-173ACA3E61CC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3D019-A32C-4EAD-B8E6-DBDA699692FD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BA98F-560C-4997-81C4-81D4D9187EAB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72B2-CA5C-437D-87D0-8081271A9E4B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D4847-11EF-4466-A8AD-85CDB7B49118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8457A-3AB9-4880-8A0C-9F8524491207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976D3-5B7F-4300-ABED-C91F1B2AE209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C1E59-17DD-41CE-97CA-624A472382D4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57FC-95B6-4D89-AFDA-ABA33EE921E5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49AC-EB31-477F-92A9-B1988E232878}" type="datetime2">
              <a:rPr lang="en-US" smtClean="0"/>
              <a:t>Tuesday, October 24, 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80CB818-7379-467D-8E76-EF9D9074A26C}" type="datetime2">
              <a:rPr lang="en-US" smtClean="0"/>
              <a:t>Tuesday, October 24, 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err="1" smtClean="0"/>
              <a:t>Capitolo</a:t>
            </a:r>
            <a:r>
              <a:rPr lang="en-US" b="1" dirty="0" smtClean="0"/>
              <a:t> 16</a:t>
            </a:r>
          </a:p>
        </p:txBody>
      </p:sp>
      <p:sp>
        <p:nvSpPr>
          <p:cNvPr id="409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err="1" smtClean="0"/>
              <a:t>Tassazione</a:t>
            </a:r>
            <a:r>
              <a:rPr lang="en-US" b="1" dirty="0" smtClean="0"/>
              <a:t>: la </a:t>
            </a:r>
            <a:r>
              <a:rPr lang="en-US" b="1" dirty="0" err="1" smtClean="0"/>
              <a:t>tassazione</a:t>
            </a:r>
            <a:r>
              <a:rPr lang="en-US" b="1" dirty="0" smtClean="0"/>
              <a:t> </a:t>
            </a:r>
            <a:r>
              <a:rPr lang="en-US" b="1" dirty="0" err="1" smtClean="0"/>
              <a:t>ottima</a:t>
            </a:r>
            <a:endParaRPr 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egnaposto contenuto 2"/>
          <p:cNvSpPr>
            <a:spLocks noGrp="1"/>
          </p:cNvSpPr>
          <p:nvPr>
            <p:ph idx="1"/>
          </p:nvPr>
        </p:nvSpPr>
        <p:spPr>
          <a:xfrm>
            <a:off x="500063" y="1628800"/>
            <a:ext cx="7770812" cy="4752528"/>
          </a:xfrm>
        </p:spPr>
        <p:txBody>
          <a:bodyPr>
            <a:normAutofit lnSpcReduction="10000"/>
          </a:bodyPr>
          <a:lstStyle/>
          <a:p>
            <a:r>
              <a:rPr lang="it-IT" sz="2000" dirty="0" smtClean="0"/>
              <a:t>Abbiamo visto come (quasi) tutte le imposte da un lato generano gettito per lo stato, ma allo stesso tempo causano una perdita di benessere dovuta all’eccesso di pressione</a:t>
            </a:r>
          </a:p>
          <a:p>
            <a:r>
              <a:rPr lang="it-IT" sz="2000" dirty="0" smtClean="0"/>
              <a:t>Supponiamo di avere a disposizione più imposte: diverse combinazioni di imposte causano diversi livelli di gettiti e diversi livelli di eccesso di pressione.</a:t>
            </a:r>
          </a:p>
          <a:p>
            <a:r>
              <a:rPr lang="it-IT" sz="2000" dirty="0" smtClean="0"/>
              <a:t>A parità di gettito, qual è la struttura di imposte che minimizza l’eccesso di pressione?</a:t>
            </a:r>
          </a:p>
          <a:p>
            <a:r>
              <a:rPr lang="it-IT" sz="2000" dirty="0" smtClean="0"/>
              <a:t>A questa domanda fornisce risposta la </a:t>
            </a:r>
            <a:r>
              <a:rPr lang="it-IT" sz="2000" b="1" dirty="0" smtClean="0"/>
              <a:t>teoria della tassazione ottimale </a:t>
            </a:r>
          </a:p>
          <a:p>
            <a:r>
              <a:rPr lang="it-IT" sz="2000" dirty="0" smtClean="0"/>
              <a:t>In linea di principio, la struttura ottimale si calcola considerando insieme tutte le imposte che possono essere utilizzate</a:t>
            </a:r>
          </a:p>
          <a:p>
            <a:r>
              <a:rPr lang="it-IT" sz="2000" dirty="0" smtClean="0"/>
              <a:t>Nel nostro caso, guarderemo ai problemi separati di</a:t>
            </a:r>
          </a:p>
          <a:p>
            <a:pPr lvl="1"/>
            <a:r>
              <a:rPr lang="it-IT" dirty="0" smtClean="0"/>
              <a:t>Imposte ottimali sui beni</a:t>
            </a:r>
          </a:p>
          <a:p>
            <a:pPr lvl="1"/>
            <a:r>
              <a:rPr lang="it-IT" dirty="0" smtClean="0"/>
              <a:t>Imposte ottimali sul reddito da lavoro</a:t>
            </a:r>
            <a:endParaRPr lang="en-US" i="1" dirty="0" smtClean="0"/>
          </a:p>
        </p:txBody>
      </p:sp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La </a:t>
            </a:r>
            <a:r>
              <a:rPr lang="en-US" sz="3600" b="1" dirty="0" err="1" smtClean="0"/>
              <a:t>teoria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della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tassazione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ottimale</a:t>
            </a:r>
            <a:endParaRPr lang="en-US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La </a:t>
            </a:r>
            <a:r>
              <a:rPr lang="en-US" sz="3600" b="1" dirty="0" err="1" smtClean="0"/>
              <a:t>regola</a:t>
            </a:r>
            <a:r>
              <a:rPr lang="en-US" sz="3600" b="1" dirty="0" smtClean="0"/>
              <a:t> di Ramsey</a:t>
            </a:r>
          </a:p>
        </p:txBody>
      </p:sp>
      <p:sp>
        <p:nvSpPr>
          <p:cNvPr id="9219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000" dirty="0" smtClean="0"/>
              <a:t>Ipotizziamo ora di applicare un’imposta specifica su 2 beni.</a:t>
            </a:r>
          </a:p>
          <a:p>
            <a:r>
              <a:rPr lang="it-IT" sz="2000" dirty="0" smtClean="0"/>
              <a:t>Mostreremo che </a:t>
            </a:r>
            <a:r>
              <a:rPr lang="it-IT" sz="2000" dirty="0" smtClean="0">
                <a:cs typeface="Times New Roman" pitchFamily="18" charset="0"/>
              </a:rPr>
              <a:t>nei </a:t>
            </a:r>
            <a:r>
              <a:rPr lang="it-IT" sz="2000" dirty="0">
                <a:cs typeface="Times New Roman" pitchFamily="18" charset="0"/>
              </a:rPr>
              <a:t>mercato dove </a:t>
            </a:r>
            <a:r>
              <a:rPr lang="it-IT" sz="2000" dirty="0" smtClean="0">
                <a:cs typeface="Times New Roman" pitchFamily="18" charset="0"/>
              </a:rPr>
              <a:t>la </a:t>
            </a:r>
            <a:r>
              <a:rPr lang="it-IT" sz="2000" dirty="0">
                <a:cs typeface="Times New Roman" pitchFamily="18" charset="0"/>
              </a:rPr>
              <a:t>domanda è </a:t>
            </a:r>
            <a:r>
              <a:rPr lang="it-IT" sz="2000" dirty="0">
                <a:solidFill>
                  <a:srgbClr val="FF0000"/>
                </a:solidFill>
                <a:cs typeface="Times New Roman" pitchFamily="18" charset="0"/>
              </a:rPr>
              <a:t>più </a:t>
            </a:r>
            <a:r>
              <a:rPr lang="it-IT" sz="2000" dirty="0" smtClean="0">
                <a:solidFill>
                  <a:srgbClr val="FF0000"/>
                </a:solidFill>
                <a:cs typeface="Times New Roman" pitchFamily="18" charset="0"/>
              </a:rPr>
              <a:t>elastica </a:t>
            </a:r>
            <a:r>
              <a:rPr lang="it-IT" sz="2000" dirty="0" smtClean="0"/>
              <a:t>viene causata una maggiore perdita di </a:t>
            </a:r>
            <a:r>
              <a:rPr lang="it-IT" sz="2000" dirty="0"/>
              <a:t>benessere </a:t>
            </a:r>
            <a:r>
              <a:rPr lang="it-IT" sz="2000" dirty="0" smtClean="0"/>
              <a:t>per </a:t>
            </a:r>
            <a:r>
              <a:rPr lang="it-IT" sz="2000" dirty="0"/>
              <a:t>ogni euro di gettito </a:t>
            </a:r>
            <a:r>
              <a:rPr lang="it-IT" sz="2000" dirty="0" smtClean="0"/>
              <a:t>generato.</a:t>
            </a:r>
          </a:p>
          <a:p>
            <a:r>
              <a:rPr lang="it-IT" sz="2000" dirty="0" smtClean="0"/>
              <a:t>Useremo questo principio per definire la </a:t>
            </a:r>
            <a:r>
              <a:rPr lang="it-IT" sz="2000" u="sng" dirty="0" smtClean="0"/>
              <a:t>combinazione ottimale di imposte per minimizzare l’eccesso di pressione a parità di gettito</a:t>
            </a:r>
          </a:p>
          <a:p>
            <a:r>
              <a:rPr lang="it-IT" sz="2000" dirty="0" smtClean="0"/>
              <a:t>Utilizzeremo le seguenti ipotesi</a:t>
            </a:r>
          </a:p>
          <a:p>
            <a:pPr lvl="1"/>
            <a:r>
              <a:rPr lang="it-IT" dirty="0" smtClean="0"/>
              <a:t>Due soli beni</a:t>
            </a:r>
          </a:p>
          <a:p>
            <a:pPr lvl="1"/>
            <a:r>
              <a:rPr lang="it-IT" dirty="0" smtClean="0"/>
              <a:t>Imposte specifiche</a:t>
            </a:r>
          </a:p>
          <a:p>
            <a:pPr lvl="1"/>
            <a:r>
              <a:rPr lang="it-IT" dirty="0" smtClean="0"/>
              <a:t>Curva di offerta infinitamente elastica</a:t>
            </a:r>
          </a:p>
          <a:p>
            <a:pPr lvl="1"/>
            <a:r>
              <a:rPr lang="it-IT" dirty="0" smtClean="0"/>
              <a:t>Domande indipendenti</a:t>
            </a:r>
          </a:p>
          <a:p>
            <a:r>
              <a:rPr lang="it-IT" sz="2000" dirty="0" smtClean="0"/>
              <a:t>Partiamo dal caso di aliquote d’imposta identiche nei due mercati</a:t>
            </a: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85757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4796-77C9-4D39-A16F-C9EE7CDBC99A}" type="slidenum">
              <a:rPr lang="en-GB"/>
              <a:pPr/>
              <a:t>4</a:t>
            </a:fld>
            <a:endParaRPr lang="en-GB"/>
          </a:p>
        </p:txBody>
      </p:sp>
      <p:sp>
        <p:nvSpPr>
          <p:cNvPr id="165909" name="AutoShape 21"/>
          <p:cNvSpPr>
            <a:spLocks noChangeArrowheads="1"/>
          </p:cNvSpPr>
          <p:nvPr/>
        </p:nvSpPr>
        <p:spPr bwMode="auto">
          <a:xfrm>
            <a:off x="6703624" y="2818458"/>
            <a:ext cx="676688" cy="1066800"/>
          </a:xfrm>
          <a:prstGeom prst="rtTriangle">
            <a:avLst/>
          </a:prstGeom>
          <a:solidFill>
            <a:srgbClr val="FF0000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 E</a:t>
            </a:r>
            <a:r>
              <a:rPr lang="it-IT" baseline="-25000" dirty="0" smtClean="0">
                <a:solidFill>
                  <a:schemeClr val="tx1"/>
                </a:solidFill>
              </a:rPr>
              <a:t>B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165891" name="Line 3"/>
          <p:cNvSpPr>
            <a:spLocks noChangeShapeType="1"/>
          </p:cNvSpPr>
          <p:nvPr/>
        </p:nvSpPr>
        <p:spPr bwMode="auto">
          <a:xfrm flipV="1">
            <a:off x="5105400" y="764704"/>
            <a:ext cx="0" cy="3810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892" name="Line 4"/>
          <p:cNvSpPr>
            <a:spLocks noChangeShapeType="1"/>
          </p:cNvSpPr>
          <p:nvPr/>
        </p:nvSpPr>
        <p:spPr bwMode="auto">
          <a:xfrm>
            <a:off x="4876800" y="4422304"/>
            <a:ext cx="3810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8305800" y="4437112"/>
            <a:ext cx="457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2000" dirty="0">
                <a:solidFill>
                  <a:schemeClr val="tx1"/>
                </a:solidFill>
              </a:rPr>
              <a:t>q</a:t>
            </a:r>
          </a:p>
        </p:txBody>
      </p:sp>
      <p:sp>
        <p:nvSpPr>
          <p:cNvPr id="165894" name="Text Box 6"/>
          <p:cNvSpPr txBox="1">
            <a:spLocks noChangeArrowheads="1"/>
          </p:cNvSpPr>
          <p:nvPr/>
        </p:nvSpPr>
        <p:spPr bwMode="auto">
          <a:xfrm>
            <a:off x="4648200" y="1298104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tx1"/>
                </a:solidFill>
              </a:rPr>
              <a:t>€</a:t>
            </a:r>
          </a:p>
        </p:txBody>
      </p:sp>
      <p:sp>
        <p:nvSpPr>
          <p:cNvPr id="165897" name="Line 9"/>
          <p:cNvSpPr>
            <a:spLocks noChangeShapeType="1"/>
          </p:cNvSpPr>
          <p:nvPr/>
        </p:nvSpPr>
        <p:spPr bwMode="auto">
          <a:xfrm>
            <a:off x="5105400" y="3892064"/>
            <a:ext cx="320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898" name="Text Box 10"/>
          <p:cNvSpPr txBox="1">
            <a:spLocks noChangeArrowheads="1"/>
          </p:cNvSpPr>
          <p:nvPr/>
        </p:nvSpPr>
        <p:spPr bwMode="auto">
          <a:xfrm>
            <a:off x="7772400" y="3203104"/>
            <a:ext cx="68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O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165899" name="Line 11"/>
          <p:cNvSpPr>
            <a:spLocks noChangeShapeType="1"/>
          </p:cNvSpPr>
          <p:nvPr/>
        </p:nvSpPr>
        <p:spPr bwMode="auto">
          <a:xfrm flipV="1">
            <a:off x="6688800" y="3736504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04" name="Line 16"/>
          <p:cNvSpPr>
            <a:spLocks noChangeShapeType="1"/>
          </p:cNvSpPr>
          <p:nvPr/>
        </p:nvSpPr>
        <p:spPr bwMode="auto">
          <a:xfrm flipV="1">
            <a:off x="7380312" y="3885258"/>
            <a:ext cx="0" cy="542974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06" name="Text Box 18"/>
          <p:cNvSpPr txBox="1">
            <a:spLocks noChangeArrowheads="1"/>
          </p:cNvSpPr>
          <p:nvPr/>
        </p:nvSpPr>
        <p:spPr bwMode="auto">
          <a:xfrm>
            <a:off x="4572000" y="3507904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p</a:t>
            </a:r>
            <a:endParaRPr lang="it-IT" baseline="30000" dirty="0">
              <a:solidFill>
                <a:schemeClr val="tx1"/>
              </a:solidFill>
            </a:endParaRPr>
          </a:p>
        </p:txBody>
      </p:sp>
      <p:sp>
        <p:nvSpPr>
          <p:cNvPr id="165908" name="Line 20"/>
          <p:cNvSpPr>
            <a:spLocks noChangeShapeType="1"/>
          </p:cNvSpPr>
          <p:nvPr/>
        </p:nvSpPr>
        <p:spPr bwMode="auto">
          <a:xfrm>
            <a:off x="5486400" y="764704"/>
            <a:ext cx="2209800" cy="3657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11" name="Text Box 23"/>
          <p:cNvSpPr txBox="1">
            <a:spLocks noChangeArrowheads="1"/>
          </p:cNvSpPr>
          <p:nvPr/>
        </p:nvSpPr>
        <p:spPr bwMode="auto">
          <a:xfrm>
            <a:off x="5791200" y="764704"/>
            <a:ext cx="53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tx1"/>
                </a:solidFill>
              </a:rPr>
              <a:t>D</a:t>
            </a:r>
            <a:r>
              <a:rPr lang="it-IT" baseline="3000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65912" name="Line 24"/>
          <p:cNvSpPr>
            <a:spLocks noChangeShapeType="1"/>
          </p:cNvSpPr>
          <p:nvPr/>
        </p:nvSpPr>
        <p:spPr bwMode="auto">
          <a:xfrm flipV="1">
            <a:off x="838200" y="1298104"/>
            <a:ext cx="0" cy="3276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13" name="Text Box 25"/>
          <p:cNvSpPr txBox="1">
            <a:spLocks noChangeArrowheads="1"/>
          </p:cNvSpPr>
          <p:nvPr/>
        </p:nvSpPr>
        <p:spPr bwMode="auto">
          <a:xfrm>
            <a:off x="381000" y="1450504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tx1"/>
                </a:solidFill>
              </a:rPr>
              <a:t>€</a:t>
            </a:r>
          </a:p>
        </p:txBody>
      </p:sp>
      <p:sp>
        <p:nvSpPr>
          <p:cNvPr id="165914" name="Line 26"/>
          <p:cNvSpPr>
            <a:spLocks noChangeShapeType="1"/>
          </p:cNvSpPr>
          <p:nvPr/>
        </p:nvSpPr>
        <p:spPr bwMode="auto">
          <a:xfrm>
            <a:off x="820688" y="1755304"/>
            <a:ext cx="2743200" cy="2667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15" name="Text Box 27"/>
          <p:cNvSpPr txBox="1">
            <a:spLocks noChangeArrowheads="1"/>
          </p:cNvSpPr>
          <p:nvPr/>
        </p:nvSpPr>
        <p:spPr bwMode="auto">
          <a:xfrm>
            <a:off x="1066800" y="1602904"/>
            <a:ext cx="550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tx1"/>
                </a:solidFill>
              </a:rPr>
              <a:t>D</a:t>
            </a:r>
            <a:r>
              <a:rPr lang="it-IT" baseline="3000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65916" name="Text Box 28"/>
          <p:cNvSpPr txBox="1">
            <a:spLocks noChangeArrowheads="1"/>
          </p:cNvSpPr>
          <p:nvPr/>
        </p:nvSpPr>
        <p:spPr bwMode="auto">
          <a:xfrm>
            <a:off x="3505200" y="3355504"/>
            <a:ext cx="68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165917" name="Text Box 29"/>
          <p:cNvSpPr txBox="1">
            <a:spLocks noChangeArrowheads="1"/>
          </p:cNvSpPr>
          <p:nvPr/>
        </p:nvSpPr>
        <p:spPr bwMode="auto">
          <a:xfrm>
            <a:off x="1676400" y="4437112"/>
            <a:ext cx="5200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 dirty="0" err="1" smtClean="0">
                <a:solidFill>
                  <a:schemeClr val="tx1"/>
                </a:solidFill>
              </a:rPr>
              <a:t>q</a:t>
            </a:r>
            <a:r>
              <a:rPr lang="it-IT" sz="2000" baseline="-25000" dirty="0" err="1" smtClean="0">
                <a:solidFill>
                  <a:schemeClr val="tx1"/>
                </a:solidFill>
              </a:rPr>
              <a:t>A</a:t>
            </a:r>
            <a:r>
              <a:rPr lang="it-IT" sz="2000" baseline="30000" dirty="0" smtClean="0">
                <a:solidFill>
                  <a:schemeClr val="tx1"/>
                </a:solidFill>
              </a:rPr>
              <a:t>’’</a:t>
            </a:r>
            <a:endParaRPr lang="it-IT" sz="2000" baseline="30000" dirty="0">
              <a:solidFill>
                <a:schemeClr val="tx1"/>
              </a:solidFill>
            </a:endParaRPr>
          </a:p>
        </p:txBody>
      </p:sp>
      <p:sp>
        <p:nvSpPr>
          <p:cNvPr id="165920" name="AutoShape 32"/>
          <p:cNvSpPr>
            <a:spLocks noChangeArrowheads="1"/>
          </p:cNvSpPr>
          <p:nvPr/>
        </p:nvSpPr>
        <p:spPr bwMode="auto">
          <a:xfrm>
            <a:off x="1905000" y="2822104"/>
            <a:ext cx="1116000" cy="1066800"/>
          </a:xfrm>
          <a:prstGeom prst="rtTriangle">
            <a:avLst/>
          </a:prstGeom>
          <a:solidFill>
            <a:srgbClr val="FF0000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E</a:t>
            </a:r>
            <a:r>
              <a:rPr lang="it-IT" baseline="-25000" dirty="0" smtClean="0">
                <a:solidFill>
                  <a:schemeClr val="tx1"/>
                </a:solidFill>
              </a:rPr>
              <a:t>A</a:t>
            </a:r>
            <a:endParaRPr lang="it-IT" baseline="-25000" dirty="0">
              <a:solidFill>
                <a:schemeClr val="tx1"/>
              </a:solidFill>
            </a:endParaRPr>
          </a:p>
        </p:txBody>
      </p:sp>
      <p:sp>
        <p:nvSpPr>
          <p:cNvPr id="165921" name="Text Box 33"/>
          <p:cNvSpPr txBox="1">
            <a:spLocks noChangeArrowheads="1"/>
          </p:cNvSpPr>
          <p:nvPr/>
        </p:nvSpPr>
        <p:spPr bwMode="auto">
          <a:xfrm>
            <a:off x="2906718" y="4434097"/>
            <a:ext cx="50231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 dirty="0" err="1" smtClean="0">
                <a:solidFill>
                  <a:schemeClr val="tx1"/>
                </a:solidFill>
              </a:rPr>
              <a:t>q</a:t>
            </a:r>
            <a:r>
              <a:rPr lang="it-IT" sz="2000" baseline="-25000" dirty="0" err="1">
                <a:solidFill>
                  <a:schemeClr val="tx1"/>
                </a:solidFill>
              </a:rPr>
              <a:t>A</a:t>
            </a:r>
            <a:r>
              <a:rPr lang="it-IT" sz="2000" dirty="0" smtClean="0">
                <a:solidFill>
                  <a:schemeClr val="tx1"/>
                </a:solidFill>
              </a:rPr>
              <a:t>’</a:t>
            </a:r>
            <a:endParaRPr lang="it-IT" sz="2000" baseline="30000" dirty="0">
              <a:solidFill>
                <a:schemeClr val="tx1"/>
              </a:solidFill>
            </a:endParaRPr>
          </a:p>
        </p:txBody>
      </p:sp>
      <p:sp>
        <p:nvSpPr>
          <p:cNvPr id="165922" name="Text Box 34"/>
          <p:cNvSpPr txBox="1">
            <a:spLocks noChangeArrowheads="1"/>
          </p:cNvSpPr>
          <p:nvPr/>
        </p:nvSpPr>
        <p:spPr bwMode="auto">
          <a:xfrm>
            <a:off x="304800" y="3660304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p</a:t>
            </a:r>
            <a:endParaRPr lang="it-IT" baseline="30000" dirty="0">
              <a:solidFill>
                <a:schemeClr val="tx1"/>
              </a:solidFill>
            </a:endParaRPr>
          </a:p>
        </p:txBody>
      </p:sp>
      <p:sp>
        <p:nvSpPr>
          <p:cNvPr id="165924" name="Line 36"/>
          <p:cNvSpPr>
            <a:spLocks noChangeShapeType="1"/>
          </p:cNvSpPr>
          <p:nvPr/>
        </p:nvSpPr>
        <p:spPr bwMode="auto">
          <a:xfrm>
            <a:off x="609600" y="4437112"/>
            <a:ext cx="3810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25" name="Line 37"/>
          <p:cNvSpPr>
            <a:spLocks noChangeShapeType="1"/>
          </p:cNvSpPr>
          <p:nvPr/>
        </p:nvSpPr>
        <p:spPr bwMode="auto">
          <a:xfrm>
            <a:off x="762000" y="3888904"/>
            <a:ext cx="320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27" name="Line 39"/>
          <p:cNvSpPr>
            <a:spLocks noChangeShapeType="1"/>
          </p:cNvSpPr>
          <p:nvPr/>
        </p:nvSpPr>
        <p:spPr bwMode="auto">
          <a:xfrm flipV="1">
            <a:off x="3048000" y="3888904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28" name="Line 40"/>
          <p:cNvSpPr>
            <a:spLocks noChangeShapeType="1"/>
          </p:cNvSpPr>
          <p:nvPr/>
        </p:nvSpPr>
        <p:spPr bwMode="auto">
          <a:xfrm flipV="1">
            <a:off x="838200" y="2822104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29" name="Line 41"/>
          <p:cNvSpPr>
            <a:spLocks noChangeShapeType="1"/>
          </p:cNvSpPr>
          <p:nvPr/>
        </p:nvSpPr>
        <p:spPr bwMode="auto">
          <a:xfrm flipV="1">
            <a:off x="5132040" y="2833266"/>
            <a:ext cx="1600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30" name="Text Box 42"/>
          <p:cNvSpPr txBox="1">
            <a:spLocks noChangeArrowheads="1"/>
          </p:cNvSpPr>
          <p:nvPr/>
        </p:nvSpPr>
        <p:spPr bwMode="auto">
          <a:xfrm>
            <a:off x="175758" y="2669704"/>
            <a:ext cx="5966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dirty="0" err="1">
                <a:solidFill>
                  <a:schemeClr val="tx1"/>
                </a:solidFill>
              </a:rPr>
              <a:t>p</a:t>
            </a:r>
            <a:r>
              <a:rPr lang="it-IT" dirty="0" err="1" smtClean="0">
                <a:solidFill>
                  <a:schemeClr val="tx1"/>
                </a:solidFill>
              </a:rPr>
              <a:t>+t</a:t>
            </a:r>
            <a:endParaRPr lang="it-IT" baseline="30000" dirty="0">
              <a:solidFill>
                <a:schemeClr val="tx1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90600"/>
          </a:xfrm>
        </p:spPr>
        <p:txBody>
          <a:bodyPr>
            <a:normAutofit/>
          </a:bodyPr>
          <a:lstStyle/>
          <a:p>
            <a:r>
              <a:rPr lang="it-IT" dirty="0" smtClean="0">
                <a:solidFill>
                  <a:srgbClr val="CC0000"/>
                </a:solidFill>
              </a:rPr>
              <a:t>Imposte e elasticità</a:t>
            </a:r>
            <a:endParaRPr lang="it-IT" dirty="0"/>
          </a:p>
        </p:txBody>
      </p:sp>
      <p:sp>
        <p:nvSpPr>
          <p:cNvPr id="36" name="Text Box 42"/>
          <p:cNvSpPr txBox="1">
            <a:spLocks noChangeArrowheads="1"/>
          </p:cNvSpPr>
          <p:nvPr/>
        </p:nvSpPr>
        <p:spPr bwMode="auto">
          <a:xfrm>
            <a:off x="4407410" y="2602434"/>
            <a:ext cx="5966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dirty="0" err="1">
                <a:solidFill>
                  <a:schemeClr val="tx1"/>
                </a:solidFill>
              </a:rPr>
              <a:t>p</a:t>
            </a:r>
            <a:r>
              <a:rPr lang="it-IT" dirty="0" err="1" smtClean="0">
                <a:solidFill>
                  <a:schemeClr val="tx1"/>
                </a:solidFill>
              </a:rPr>
              <a:t>+t</a:t>
            </a:r>
            <a:endParaRPr lang="it-IT" baseline="30000" dirty="0">
              <a:solidFill>
                <a:schemeClr val="tx1"/>
              </a:solidFill>
            </a:endParaRPr>
          </a:p>
        </p:txBody>
      </p:sp>
      <p:sp>
        <p:nvSpPr>
          <p:cNvPr id="39" name="Rectangle 34"/>
          <p:cNvSpPr>
            <a:spLocks noChangeArrowheads="1"/>
          </p:cNvSpPr>
          <p:nvPr/>
        </p:nvSpPr>
        <p:spPr bwMode="auto">
          <a:xfrm>
            <a:off x="840904" y="2818458"/>
            <a:ext cx="1066800" cy="1066800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  <a:sym typeface="Symbol" pitchFamily="18" charset="2"/>
              </a:rPr>
              <a:t>G</a:t>
            </a:r>
            <a:r>
              <a:rPr lang="it-IT" baseline="-25000" dirty="0">
                <a:solidFill>
                  <a:schemeClr val="tx1"/>
                </a:solidFill>
              </a:rPr>
              <a:t>A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40" name="Rectangle 36"/>
          <p:cNvSpPr>
            <a:spLocks noChangeArrowheads="1"/>
          </p:cNvSpPr>
          <p:nvPr/>
        </p:nvSpPr>
        <p:spPr bwMode="auto">
          <a:xfrm>
            <a:off x="5088600" y="2833266"/>
            <a:ext cx="1600200" cy="1051992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  <a:sym typeface="Symbol" pitchFamily="18" charset="2"/>
              </a:rPr>
              <a:t>G</a:t>
            </a:r>
            <a:r>
              <a:rPr lang="it-IT" baseline="-25000" dirty="0" smtClean="0">
                <a:solidFill>
                  <a:schemeClr val="tx1"/>
                </a:solidFill>
                <a:sym typeface="Symbol" pitchFamily="18" charset="2"/>
              </a:rPr>
              <a:t>B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41" name="Line 39"/>
          <p:cNvSpPr>
            <a:spLocks noChangeShapeType="1"/>
          </p:cNvSpPr>
          <p:nvPr/>
        </p:nvSpPr>
        <p:spPr bwMode="auto">
          <a:xfrm flipV="1">
            <a:off x="1907704" y="389857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cxnSp>
        <p:nvCxnSpPr>
          <p:cNvPr id="4" name="Connettore 1 3"/>
          <p:cNvCxnSpPr/>
          <p:nvPr/>
        </p:nvCxnSpPr>
        <p:spPr>
          <a:xfrm>
            <a:off x="1905000" y="4431978"/>
            <a:ext cx="1143000" cy="4238"/>
          </a:xfrm>
          <a:prstGeom prst="line">
            <a:avLst/>
          </a:prstGeom>
          <a:ln w="101600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ttore 1 46"/>
          <p:cNvCxnSpPr/>
          <p:nvPr/>
        </p:nvCxnSpPr>
        <p:spPr>
          <a:xfrm>
            <a:off x="6688800" y="4428232"/>
            <a:ext cx="691512" cy="0"/>
          </a:xfrm>
          <a:prstGeom prst="line">
            <a:avLst/>
          </a:prstGeom>
          <a:ln w="101600" cap="rnd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Segnaposto contenuto 2"/>
          <p:cNvSpPr txBox="1">
            <a:spLocks/>
          </p:cNvSpPr>
          <p:nvPr/>
        </p:nvSpPr>
        <p:spPr>
          <a:xfrm>
            <a:off x="457200" y="4894149"/>
            <a:ext cx="8229600" cy="187730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None/>
            </a:pPr>
            <a:r>
              <a:rPr lang="it-IT" sz="2000" dirty="0"/>
              <a:t>A parità di tutto quanto il </a:t>
            </a:r>
            <a:r>
              <a:rPr lang="it-IT" sz="2000" dirty="0" smtClean="0"/>
              <a:t>resto, nel mercato dove la domanda è più elastica</a:t>
            </a:r>
            <a:endParaRPr lang="en-US" sz="2000" dirty="0"/>
          </a:p>
          <a:p>
            <a:pPr fontAlgn="auto">
              <a:spcAft>
                <a:spcPts val="0"/>
              </a:spcAft>
            </a:pPr>
            <a:r>
              <a:rPr lang="it-IT" sz="2000" dirty="0" smtClean="0">
                <a:cs typeface="Times New Roman" pitchFamily="18" charset="0"/>
              </a:rPr>
              <a:t>il </a:t>
            </a:r>
            <a:r>
              <a:rPr lang="it-IT" sz="2000" dirty="0">
                <a:cs typeface="Times New Roman" pitchFamily="18" charset="0"/>
              </a:rPr>
              <a:t>gettito è </a:t>
            </a:r>
            <a:r>
              <a:rPr lang="it-IT" sz="2000" dirty="0" smtClean="0">
                <a:cs typeface="Times New Roman" pitchFamily="18" charset="0"/>
              </a:rPr>
              <a:t>minore 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 </a:t>
            </a:r>
            <a:r>
              <a:rPr lang="it-IT" sz="2000" dirty="0" smtClean="0">
                <a:cs typeface="Times New Roman" pitchFamily="18" charset="0"/>
              </a:rPr>
              <a:t>G</a:t>
            </a:r>
            <a:r>
              <a:rPr lang="it-IT" sz="2000" baseline="-25000" dirty="0" smtClean="0">
                <a:cs typeface="Times New Roman" pitchFamily="18" charset="0"/>
              </a:rPr>
              <a:t>A</a:t>
            </a:r>
            <a:r>
              <a:rPr lang="it-IT" sz="2000" dirty="0" smtClean="0">
                <a:cs typeface="Times New Roman" pitchFamily="18" charset="0"/>
              </a:rPr>
              <a:t> &lt; G</a:t>
            </a:r>
            <a:r>
              <a:rPr lang="it-IT" sz="2000" baseline="-25000" dirty="0" smtClean="0">
                <a:cs typeface="Times New Roman" pitchFamily="18" charset="0"/>
              </a:rPr>
              <a:t>B</a:t>
            </a:r>
            <a:endParaRPr lang="it-IT" sz="2000" dirty="0" smtClean="0">
              <a:cs typeface="Times New Roman" pitchFamily="18" charset="0"/>
            </a:endParaRPr>
          </a:p>
          <a:p>
            <a:pPr fontAlgn="auto">
              <a:spcAft>
                <a:spcPts val="0"/>
              </a:spcAft>
            </a:pPr>
            <a:r>
              <a:rPr lang="it-IT" sz="2000" dirty="0" smtClean="0">
                <a:cs typeface="Times New Roman" pitchFamily="18" charset="0"/>
              </a:rPr>
              <a:t>l’eccesso di pressione è maggiore </a:t>
            </a:r>
            <a:r>
              <a:rPr lang="it-IT" sz="2000" dirty="0">
                <a:cs typeface="Times New Roman" pitchFamily="18" charset="0"/>
                <a:sym typeface="Wingdings" pitchFamily="2" charset="2"/>
              </a:rPr>
              <a:t> 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E</a:t>
            </a:r>
            <a:r>
              <a:rPr lang="it-IT" sz="2000" baseline="-25000" dirty="0" smtClean="0">
                <a:cs typeface="Times New Roman" pitchFamily="18" charset="0"/>
              </a:rPr>
              <a:t>A</a:t>
            </a:r>
            <a:r>
              <a:rPr lang="it-IT" sz="2000" dirty="0" smtClean="0">
                <a:cs typeface="Times New Roman" pitchFamily="18" charset="0"/>
              </a:rPr>
              <a:t> &gt; E</a:t>
            </a:r>
            <a:r>
              <a:rPr lang="it-IT" sz="2000" baseline="-25000" dirty="0" smtClean="0">
                <a:cs typeface="Times New Roman" pitchFamily="18" charset="0"/>
              </a:rPr>
              <a:t>B</a:t>
            </a:r>
            <a:endParaRPr lang="it-IT" sz="2000" dirty="0" smtClean="0"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None/>
            </a:pPr>
            <a:r>
              <a:rPr lang="it-IT" sz="2000" dirty="0" smtClean="0">
                <a:cs typeface="Times New Roman" pitchFamily="18" charset="0"/>
              </a:rPr>
              <a:t>Questo è dovuto al fatto che la riduzione della domanda è maggiore</a:t>
            </a:r>
          </a:p>
          <a:p>
            <a:pPr fontAlgn="auto">
              <a:spcAft>
                <a:spcPts val="0"/>
              </a:spcAft>
            </a:pPr>
            <a:r>
              <a:rPr lang="it-IT" sz="2000" dirty="0" smtClean="0">
                <a:cs typeface="Times New Roman" pitchFamily="18" charset="0"/>
              </a:rPr>
              <a:t>+ unità del bene che sarebbe efficiente scambiare 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 q’’</a:t>
            </a:r>
            <a:r>
              <a:rPr lang="it-IT" sz="2000" baseline="-25000" dirty="0" err="1" smtClean="0">
                <a:cs typeface="Times New Roman" pitchFamily="18" charset="0"/>
              </a:rPr>
              <a:t>A</a:t>
            </a:r>
            <a:r>
              <a:rPr lang="it-IT" sz="2000" dirty="0" err="1" smtClean="0">
                <a:cs typeface="Times New Roman" pitchFamily="18" charset="0"/>
                <a:sym typeface="Wingdings" pitchFamily="2" charset="2"/>
              </a:rPr>
              <a:t>q’</a:t>
            </a:r>
            <a:r>
              <a:rPr lang="it-IT" sz="2000" baseline="-25000" dirty="0" err="1" smtClean="0">
                <a:cs typeface="Times New Roman" pitchFamily="18" charset="0"/>
              </a:rPr>
              <a:t>A</a:t>
            </a:r>
            <a:r>
              <a:rPr lang="it-IT" sz="2000" dirty="0" smtClean="0">
                <a:cs typeface="Times New Roman" pitchFamily="18" charset="0"/>
              </a:rPr>
              <a:t> </a:t>
            </a:r>
            <a:r>
              <a:rPr lang="it-IT" sz="2000" dirty="0">
                <a:cs typeface="Times New Roman" pitchFamily="18" charset="0"/>
              </a:rPr>
              <a:t>&gt; </a:t>
            </a:r>
            <a:r>
              <a:rPr lang="it-IT" sz="2000" dirty="0">
                <a:cs typeface="Times New Roman" pitchFamily="18" charset="0"/>
                <a:sym typeface="Wingdings" pitchFamily="2" charset="2"/>
              </a:rPr>
              <a:t>q’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’</a:t>
            </a:r>
            <a:r>
              <a:rPr lang="it-IT" sz="2000" baseline="-25000" dirty="0" err="1">
                <a:cs typeface="Times New Roman" pitchFamily="18" charset="0"/>
                <a:sym typeface="Wingdings" pitchFamily="2" charset="2"/>
              </a:rPr>
              <a:t>B</a:t>
            </a:r>
            <a:r>
              <a:rPr lang="it-IT" sz="2000" dirty="0" err="1" smtClean="0">
                <a:cs typeface="Times New Roman" pitchFamily="18" charset="0"/>
                <a:sym typeface="Wingdings" pitchFamily="2" charset="2"/>
              </a:rPr>
              <a:t>q’</a:t>
            </a:r>
            <a:r>
              <a:rPr lang="it-IT" sz="2000" baseline="-25000" dirty="0" err="1" smtClean="0">
                <a:cs typeface="Times New Roman" pitchFamily="18" charset="0"/>
                <a:sym typeface="Wingdings" pitchFamily="2" charset="2"/>
              </a:rPr>
              <a:t>B</a:t>
            </a:r>
            <a:endParaRPr lang="it-IT" sz="2000" dirty="0" smtClean="0">
              <a:cs typeface="Times New Roman" pitchFamily="18" charset="0"/>
            </a:endParaRPr>
          </a:p>
          <a:p>
            <a:pPr fontAlgn="auto">
              <a:spcAft>
                <a:spcPts val="0"/>
              </a:spcAft>
            </a:pPr>
            <a:r>
              <a:rPr lang="it-IT" sz="2000" dirty="0" smtClean="0">
                <a:cs typeface="Times New Roman" pitchFamily="18" charset="0"/>
              </a:rPr>
              <a:t>- unità del bene su cui applicare l’imposta </a:t>
            </a:r>
            <a:r>
              <a:rPr lang="it-IT" sz="2000" dirty="0">
                <a:cs typeface="Times New Roman" pitchFamily="18" charset="0"/>
                <a:sym typeface="Wingdings" pitchFamily="2" charset="2"/>
              </a:rPr>
              <a:t> 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0q</a:t>
            </a:r>
            <a:r>
              <a:rPr lang="it-IT" sz="2000" dirty="0">
                <a:cs typeface="Times New Roman" pitchFamily="18" charset="0"/>
                <a:sym typeface="Wingdings" pitchFamily="2" charset="2"/>
              </a:rPr>
              <a:t>’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’</a:t>
            </a:r>
            <a:r>
              <a:rPr lang="it-IT" sz="2000" baseline="-25000" dirty="0" smtClean="0">
                <a:cs typeface="Times New Roman" pitchFamily="18" charset="0"/>
              </a:rPr>
              <a:t>A</a:t>
            </a:r>
            <a:r>
              <a:rPr lang="it-IT" sz="2000" dirty="0" smtClean="0">
                <a:cs typeface="Times New Roman" pitchFamily="18" charset="0"/>
              </a:rPr>
              <a:t> &lt; 0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q</a:t>
            </a:r>
            <a:r>
              <a:rPr lang="it-IT" sz="2000" dirty="0">
                <a:cs typeface="Times New Roman" pitchFamily="18" charset="0"/>
                <a:sym typeface="Wingdings" pitchFamily="2" charset="2"/>
              </a:rPr>
              <a:t>’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’</a:t>
            </a:r>
            <a:r>
              <a:rPr lang="it-IT" sz="2000" baseline="-25000" dirty="0" smtClean="0">
                <a:cs typeface="Times New Roman" pitchFamily="18" charset="0"/>
                <a:sym typeface="Wingdings" pitchFamily="2" charset="2"/>
              </a:rPr>
              <a:t>B</a:t>
            </a:r>
            <a:endParaRPr lang="it-IT" sz="2000" dirty="0">
              <a:cs typeface="Times New Roman" pitchFamily="18" charset="0"/>
            </a:endParaRPr>
          </a:p>
        </p:txBody>
      </p:sp>
      <p:sp>
        <p:nvSpPr>
          <p:cNvPr id="51" name="Text Box 33"/>
          <p:cNvSpPr txBox="1">
            <a:spLocks noChangeArrowheads="1"/>
          </p:cNvSpPr>
          <p:nvPr/>
        </p:nvSpPr>
        <p:spPr bwMode="auto">
          <a:xfrm>
            <a:off x="7181379" y="4494039"/>
            <a:ext cx="5116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 dirty="0" err="1" smtClean="0">
                <a:solidFill>
                  <a:schemeClr val="tx1"/>
                </a:solidFill>
              </a:rPr>
              <a:t>q</a:t>
            </a:r>
            <a:r>
              <a:rPr lang="it-IT" sz="2000" baseline="-25000" dirty="0" err="1">
                <a:solidFill>
                  <a:schemeClr val="tx1"/>
                </a:solidFill>
              </a:rPr>
              <a:t>B</a:t>
            </a:r>
            <a:r>
              <a:rPr lang="it-IT" sz="2000" dirty="0" smtClean="0">
                <a:solidFill>
                  <a:schemeClr val="tx1"/>
                </a:solidFill>
              </a:rPr>
              <a:t>’</a:t>
            </a:r>
            <a:endParaRPr lang="it-IT" sz="2000" baseline="30000" dirty="0">
              <a:solidFill>
                <a:schemeClr val="tx1"/>
              </a:solidFill>
            </a:endParaRPr>
          </a:p>
        </p:txBody>
      </p:sp>
      <p:sp>
        <p:nvSpPr>
          <p:cNvPr id="52" name="Text Box 29"/>
          <p:cNvSpPr txBox="1">
            <a:spLocks noChangeArrowheads="1"/>
          </p:cNvSpPr>
          <p:nvPr/>
        </p:nvSpPr>
        <p:spPr bwMode="auto">
          <a:xfrm>
            <a:off x="6524426" y="4483536"/>
            <a:ext cx="5294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 dirty="0" err="1" smtClean="0">
                <a:solidFill>
                  <a:schemeClr val="tx1"/>
                </a:solidFill>
              </a:rPr>
              <a:t>q</a:t>
            </a:r>
            <a:r>
              <a:rPr lang="it-IT" sz="2000" baseline="-25000" dirty="0" err="1" smtClean="0">
                <a:solidFill>
                  <a:schemeClr val="tx1"/>
                </a:solidFill>
              </a:rPr>
              <a:t>B</a:t>
            </a:r>
            <a:r>
              <a:rPr lang="it-IT" sz="2000" baseline="30000" dirty="0" smtClean="0">
                <a:solidFill>
                  <a:schemeClr val="tx1"/>
                </a:solidFill>
              </a:rPr>
              <a:t>’’</a:t>
            </a:r>
            <a:endParaRPr lang="it-IT" sz="2000" baseline="30000" dirty="0">
              <a:solidFill>
                <a:schemeClr val="tx1"/>
              </a:solidFill>
            </a:endParaRPr>
          </a:p>
        </p:txBody>
      </p:sp>
      <p:sp>
        <p:nvSpPr>
          <p:cNvPr id="54" name="Text Box 5"/>
          <p:cNvSpPr txBox="1">
            <a:spLocks noChangeArrowheads="1"/>
          </p:cNvSpPr>
          <p:nvPr/>
        </p:nvSpPr>
        <p:spPr bwMode="auto">
          <a:xfrm>
            <a:off x="4788024" y="4437112"/>
            <a:ext cx="457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20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55" name="Text Box 5"/>
          <p:cNvSpPr txBox="1">
            <a:spLocks noChangeArrowheads="1"/>
          </p:cNvSpPr>
          <p:nvPr/>
        </p:nvSpPr>
        <p:spPr bwMode="auto">
          <a:xfrm>
            <a:off x="539552" y="4437112"/>
            <a:ext cx="457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2000" dirty="0">
                <a:solidFill>
                  <a:schemeClr val="tx1"/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183758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>La </a:t>
            </a:r>
            <a:r>
              <a:rPr lang="en-US" sz="3600" b="1" dirty="0" err="1" smtClean="0"/>
              <a:t>regola</a:t>
            </a:r>
            <a:r>
              <a:rPr lang="en-US" sz="3600" b="1" dirty="0" smtClean="0"/>
              <a:t> di Ramsey</a:t>
            </a:r>
          </a:p>
        </p:txBody>
      </p:sp>
      <p:sp>
        <p:nvSpPr>
          <p:cNvPr id="9219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000" dirty="0" smtClean="0"/>
              <a:t>La soluzione di applicare la medesima imposta nei due mercati è chiaramente inefficiente</a:t>
            </a:r>
          </a:p>
          <a:p>
            <a:r>
              <a:rPr lang="it-IT" sz="2000" dirty="0" smtClean="0"/>
              <a:t>Un aumento dell’aliquota d’imposta nel mercato B e una contemporanea riduzione nel mercato A</a:t>
            </a:r>
          </a:p>
          <a:p>
            <a:pPr lvl="1"/>
            <a:r>
              <a:rPr lang="it-IT" dirty="0" smtClean="0"/>
              <a:t>Lascia invariato il gettito</a:t>
            </a:r>
          </a:p>
          <a:p>
            <a:pPr lvl="1"/>
            <a:r>
              <a:rPr lang="it-IT" dirty="0" smtClean="0"/>
              <a:t>Riduce l’eccesso di pressione</a:t>
            </a:r>
          </a:p>
          <a:p>
            <a:r>
              <a:rPr lang="it-IT" sz="2000" dirty="0" smtClean="0"/>
              <a:t>Graficamente…</a:t>
            </a:r>
          </a:p>
        </p:txBody>
      </p:sp>
    </p:spTree>
    <p:extLst>
      <p:ext uri="{BB962C8B-B14F-4D97-AF65-F5344CB8AC3E}">
        <p14:creationId xmlns:p14="http://schemas.microsoft.com/office/powerpoint/2010/main" val="123520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A4796-77C9-4D39-A16F-C9EE7CDBC99A}" type="slidenum">
              <a:rPr lang="en-GB"/>
              <a:pPr/>
              <a:t>6</a:t>
            </a:fld>
            <a:endParaRPr lang="en-GB"/>
          </a:p>
        </p:txBody>
      </p:sp>
      <p:sp>
        <p:nvSpPr>
          <p:cNvPr id="165909" name="AutoShape 21"/>
          <p:cNvSpPr>
            <a:spLocks noChangeArrowheads="1"/>
          </p:cNvSpPr>
          <p:nvPr/>
        </p:nvSpPr>
        <p:spPr bwMode="auto">
          <a:xfrm>
            <a:off x="6524426" y="2492896"/>
            <a:ext cx="855886" cy="1392362"/>
          </a:xfrm>
          <a:prstGeom prst="rtTriangle">
            <a:avLst/>
          </a:prstGeom>
          <a:solidFill>
            <a:srgbClr val="FF0000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 D</a:t>
            </a:r>
            <a:r>
              <a:rPr lang="it-IT" baseline="-25000" dirty="0" smtClean="0">
                <a:solidFill>
                  <a:schemeClr val="tx1"/>
                </a:solidFill>
              </a:rPr>
              <a:t>B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165891" name="Line 3"/>
          <p:cNvSpPr>
            <a:spLocks noChangeShapeType="1"/>
          </p:cNvSpPr>
          <p:nvPr/>
        </p:nvSpPr>
        <p:spPr bwMode="auto">
          <a:xfrm flipV="1">
            <a:off x="5105400" y="764704"/>
            <a:ext cx="0" cy="3810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892" name="Line 4"/>
          <p:cNvSpPr>
            <a:spLocks noChangeShapeType="1"/>
          </p:cNvSpPr>
          <p:nvPr/>
        </p:nvSpPr>
        <p:spPr bwMode="auto">
          <a:xfrm>
            <a:off x="4876800" y="4422304"/>
            <a:ext cx="3810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8305800" y="4437112"/>
            <a:ext cx="457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2000" dirty="0">
                <a:solidFill>
                  <a:schemeClr val="tx1"/>
                </a:solidFill>
              </a:rPr>
              <a:t>q</a:t>
            </a:r>
          </a:p>
        </p:txBody>
      </p:sp>
      <p:sp>
        <p:nvSpPr>
          <p:cNvPr id="165894" name="Text Box 6"/>
          <p:cNvSpPr txBox="1">
            <a:spLocks noChangeArrowheads="1"/>
          </p:cNvSpPr>
          <p:nvPr/>
        </p:nvSpPr>
        <p:spPr bwMode="auto">
          <a:xfrm>
            <a:off x="4648200" y="1298104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tx1"/>
                </a:solidFill>
              </a:rPr>
              <a:t>€</a:t>
            </a:r>
          </a:p>
        </p:txBody>
      </p:sp>
      <p:sp>
        <p:nvSpPr>
          <p:cNvPr id="165897" name="Line 9"/>
          <p:cNvSpPr>
            <a:spLocks noChangeShapeType="1"/>
          </p:cNvSpPr>
          <p:nvPr/>
        </p:nvSpPr>
        <p:spPr bwMode="auto">
          <a:xfrm>
            <a:off x="5105400" y="3892064"/>
            <a:ext cx="320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898" name="Text Box 10"/>
          <p:cNvSpPr txBox="1">
            <a:spLocks noChangeArrowheads="1"/>
          </p:cNvSpPr>
          <p:nvPr/>
        </p:nvSpPr>
        <p:spPr bwMode="auto">
          <a:xfrm>
            <a:off x="7772400" y="3203104"/>
            <a:ext cx="68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O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165899" name="Line 11"/>
          <p:cNvSpPr>
            <a:spLocks noChangeShapeType="1"/>
          </p:cNvSpPr>
          <p:nvPr/>
        </p:nvSpPr>
        <p:spPr bwMode="auto">
          <a:xfrm flipV="1">
            <a:off x="6524426" y="3748297"/>
            <a:ext cx="0" cy="685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04" name="Line 16"/>
          <p:cNvSpPr>
            <a:spLocks noChangeShapeType="1"/>
          </p:cNvSpPr>
          <p:nvPr/>
        </p:nvSpPr>
        <p:spPr bwMode="auto">
          <a:xfrm flipV="1">
            <a:off x="7380312" y="3885258"/>
            <a:ext cx="0" cy="542974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06" name="Text Box 18"/>
          <p:cNvSpPr txBox="1">
            <a:spLocks noChangeArrowheads="1"/>
          </p:cNvSpPr>
          <p:nvPr/>
        </p:nvSpPr>
        <p:spPr bwMode="auto">
          <a:xfrm>
            <a:off x="4572000" y="3507904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p</a:t>
            </a:r>
            <a:endParaRPr lang="it-IT" baseline="30000" dirty="0">
              <a:solidFill>
                <a:schemeClr val="tx1"/>
              </a:solidFill>
            </a:endParaRPr>
          </a:p>
        </p:txBody>
      </p:sp>
      <p:sp>
        <p:nvSpPr>
          <p:cNvPr id="165908" name="Line 20"/>
          <p:cNvSpPr>
            <a:spLocks noChangeShapeType="1"/>
          </p:cNvSpPr>
          <p:nvPr/>
        </p:nvSpPr>
        <p:spPr bwMode="auto">
          <a:xfrm>
            <a:off x="5486400" y="764704"/>
            <a:ext cx="2209800" cy="36576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11" name="Text Box 23"/>
          <p:cNvSpPr txBox="1">
            <a:spLocks noChangeArrowheads="1"/>
          </p:cNvSpPr>
          <p:nvPr/>
        </p:nvSpPr>
        <p:spPr bwMode="auto">
          <a:xfrm>
            <a:off x="5791200" y="764704"/>
            <a:ext cx="539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tx1"/>
                </a:solidFill>
              </a:rPr>
              <a:t>D</a:t>
            </a:r>
            <a:r>
              <a:rPr lang="it-IT" baseline="3000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65912" name="Line 24"/>
          <p:cNvSpPr>
            <a:spLocks noChangeShapeType="1"/>
          </p:cNvSpPr>
          <p:nvPr/>
        </p:nvSpPr>
        <p:spPr bwMode="auto">
          <a:xfrm flipV="1">
            <a:off x="838200" y="1298104"/>
            <a:ext cx="0" cy="3276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13" name="Text Box 25"/>
          <p:cNvSpPr txBox="1">
            <a:spLocks noChangeArrowheads="1"/>
          </p:cNvSpPr>
          <p:nvPr/>
        </p:nvSpPr>
        <p:spPr bwMode="auto">
          <a:xfrm>
            <a:off x="381000" y="1450504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tx1"/>
                </a:solidFill>
              </a:rPr>
              <a:t>€</a:t>
            </a:r>
          </a:p>
        </p:txBody>
      </p:sp>
      <p:sp>
        <p:nvSpPr>
          <p:cNvPr id="165914" name="Line 26"/>
          <p:cNvSpPr>
            <a:spLocks noChangeShapeType="1"/>
          </p:cNvSpPr>
          <p:nvPr/>
        </p:nvSpPr>
        <p:spPr bwMode="auto">
          <a:xfrm>
            <a:off x="820688" y="1755304"/>
            <a:ext cx="2743200" cy="26670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15" name="Text Box 27"/>
          <p:cNvSpPr txBox="1">
            <a:spLocks noChangeArrowheads="1"/>
          </p:cNvSpPr>
          <p:nvPr/>
        </p:nvSpPr>
        <p:spPr bwMode="auto">
          <a:xfrm>
            <a:off x="1066800" y="1602904"/>
            <a:ext cx="550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tx1"/>
                </a:solidFill>
              </a:rPr>
              <a:t>D</a:t>
            </a:r>
            <a:r>
              <a:rPr lang="it-IT" baseline="3000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65916" name="Text Box 28"/>
          <p:cNvSpPr txBox="1">
            <a:spLocks noChangeArrowheads="1"/>
          </p:cNvSpPr>
          <p:nvPr/>
        </p:nvSpPr>
        <p:spPr bwMode="auto">
          <a:xfrm>
            <a:off x="3505200" y="3355504"/>
            <a:ext cx="685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165917" name="Text Box 29"/>
          <p:cNvSpPr txBox="1">
            <a:spLocks noChangeArrowheads="1"/>
          </p:cNvSpPr>
          <p:nvPr/>
        </p:nvSpPr>
        <p:spPr bwMode="auto">
          <a:xfrm>
            <a:off x="2001064" y="4425268"/>
            <a:ext cx="5200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 dirty="0" err="1" smtClean="0">
                <a:solidFill>
                  <a:schemeClr val="tx1"/>
                </a:solidFill>
              </a:rPr>
              <a:t>q</a:t>
            </a:r>
            <a:r>
              <a:rPr lang="it-IT" sz="2000" baseline="-25000" dirty="0" err="1" smtClean="0">
                <a:solidFill>
                  <a:schemeClr val="tx1"/>
                </a:solidFill>
              </a:rPr>
              <a:t>A</a:t>
            </a:r>
            <a:r>
              <a:rPr lang="it-IT" sz="2000" baseline="30000" dirty="0" smtClean="0">
                <a:solidFill>
                  <a:schemeClr val="tx1"/>
                </a:solidFill>
              </a:rPr>
              <a:t>’’</a:t>
            </a:r>
            <a:endParaRPr lang="it-IT" sz="2000" baseline="30000" dirty="0">
              <a:solidFill>
                <a:schemeClr val="tx1"/>
              </a:solidFill>
            </a:endParaRPr>
          </a:p>
        </p:txBody>
      </p:sp>
      <p:sp>
        <p:nvSpPr>
          <p:cNvPr id="165920" name="AutoShape 32"/>
          <p:cNvSpPr>
            <a:spLocks noChangeArrowheads="1"/>
          </p:cNvSpPr>
          <p:nvPr/>
        </p:nvSpPr>
        <p:spPr bwMode="auto">
          <a:xfrm>
            <a:off x="2192288" y="3088804"/>
            <a:ext cx="828712" cy="800100"/>
          </a:xfrm>
          <a:prstGeom prst="rtTriangle">
            <a:avLst/>
          </a:prstGeom>
          <a:solidFill>
            <a:srgbClr val="FF0000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dirty="0" smtClean="0">
                <a:solidFill>
                  <a:schemeClr val="tx1"/>
                </a:solidFill>
              </a:rPr>
              <a:t>D</a:t>
            </a:r>
            <a:r>
              <a:rPr lang="it-IT" baseline="-25000" dirty="0" smtClean="0">
                <a:solidFill>
                  <a:schemeClr val="tx1"/>
                </a:solidFill>
              </a:rPr>
              <a:t>A</a:t>
            </a:r>
            <a:endParaRPr lang="it-IT" baseline="-25000" dirty="0">
              <a:solidFill>
                <a:schemeClr val="tx1"/>
              </a:solidFill>
            </a:endParaRPr>
          </a:p>
        </p:txBody>
      </p:sp>
      <p:sp>
        <p:nvSpPr>
          <p:cNvPr id="165921" name="Text Box 33"/>
          <p:cNvSpPr txBox="1">
            <a:spLocks noChangeArrowheads="1"/>
          </p:cNvSpPr>
          <p:nvPr/>
        </p:nvSpPr>
        <p:spPr bwMode="auto">
          <a:xfrm>
            <a:off x="2906718" y="4434097"/>
            <a:ext cx="50231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 dirty="0" err="1" smtClean="0">
                <a:solidFill>
                  <a:schemeClr val="tx1"/>
                </a:solidFill>
              </a:rPr>
              <a:t>q</a:t>
            </a:r>
            <a:r>
              <a:rPr lang="it-IT" sz="2000" baseline="-25000" dirty="0" err="1">
                <a:solidFill>
                  <a:schemeClr val="tx1"/>
                </a:solidFill>
              </a:rPr>
              <a:t>A</a:t>
            </a:r>
            <a:r>
              <a:rPr lang="it-IT" sz="2000" dirty="0" smtClean="0">
                <a:solidFill>
                  <a:schemeClr val="tx1"/>
                </a:solidFill>
              </a:rPr>
              <a:t>’</a:t>
            </a:r>
            <a:endParaRPr lang="it-IT" sz="2000" baseline="30000" dirty="0">
              <a:solidFill>
                <a:schemeClr val="tx1"/>
              </a:solidFill>
            </a:endParaRPr>
          </a:p>
        </p:txBody>
      </p:sp>
      <p:sp>
        <p:nvSpPr>
          <p:cNvPr id="165922" name="Text Box 34"/>
          <p:cNvSpPr txBox="1">
            <a:spLocks noChangeArrowheads="1"/>
          </p:cNvSpPr>
          <p:nvPr/>
        </p:nvSpPr>
        <p:spPr bwMode="auto">
          <a:xfrm>
            <a:off x="304800" y="3660304"/>
            <a:ext cx="33855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dirty="0" smtClean="0">
                <a:solidFill>
                  <a:schemeClr val="tx1"/>
                </a:solidFill>
              </a:rPr>
              <a:t>p</a:t>
            </a:r>
            <a:endParaRPr lang="it-IT" baseline="30000" dirty="0">
              <a:solidFill>
                <a:schemeClr val="tx1"/>
              </a:solidFill>
            </a:endParaRPr>
          </a:p>
        </p:txBody>
      </p:sp>
      <p:sp>
        <p:nvSpPr>
          <p:cNvPr id="165924" name="Line 36"/>
          <p:cNvSpPr>
            <a:spLocks noChangeShapeType="1"/>
          </p:cNvSpPr>
          <p:nvPr/>
        </p:nvSpPr>
        <p:spPr bwMode="auto">
          <a:xfrm>
            <a:off x="609600" y="4437112"/>
            <a:ext cx="3810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25" name="Line 37"/>
          <p:cNvSpPr>
            <a:spLocks noChangeShapeType="1"/>
          </p:cNvSpPr>
          <p:nvPr/>
        </p:nvSpPr>
        <p:spPr bwMode="auto">
          <a:xfrm>
            <a:off x="762000" y="3888904"/>
            <a:ext cx="3200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27" name="Line 39"/>
          <p:cNvSpPr>
            <a:spLocks noChangeShapeType="1"/>
          </p:cNvSpPr>
          <p:nvPr/>
        </p:nvSpPr>
        <p:spPr bwMode="auto">
          <a:xfrm flipV="1">
            <a:off x="3048000" y="3888904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sp>
        <p:nvSpPr>
          <p:cNvPr id="165930" name="Text Box 42"/>
          <p:cNvSpPr txBox="1">
            <a:spLocks noChangeArrowheads="1"/>
          </p:cNvSpPr>
          <p:nvPr/>
        </p:nvSpPr>
        <p:spPr bwMode="auto">
          <a:xfrm>
            <a:off x="55188" y="2895327"/>
            <a:ext cx="7723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it-IT" dirty="0" err="1" smtClean="0">
                <a:solidFill>
                  <a:schemeClr val="tx1"/>
                </a:solidFill>
              </a:rPr>
              <a:t>p+t</a:t>
            </a:r>
            <a:r>
              <a:rPr lang="it-IT" baseline="-25000" dirty="0" err="1" smtClean="0">
                <a:solidFill>
                  <a:schemeClr val="tx1"/>
                </a:solidFill>
              </a:rPr>
              <a:t>A</a:t>
            </a:r>
            <a:endParaRPr lang="it-IT" baseline="30000" dirty="0">
              <a:solidFill>
                <a:schemeClr val="tx1"/>
              </a:solidFill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90600"/>
          </a:xfrm>
        </p:spPr>
        <p:txBody>
          <a:bodyPr>
            <a:normAutofit/>
          </a:bodyPr>
          <a:lstStyle/>
          <a:p>
            <a:r>
              <a:rPr lang="it-IT" dirty="0" smtClean="0">
                <a:solidFill>
                  <a:srgbClr val="CC0000"/>
                </a:solidFill>
              </a:rPr>
              <a:t>Imposte e elasticità</a:t>
            </a:r>
            <a:endParaRPr lang="it-IT" dirty="0"/>
          </a:p>
        </p:txBody>
      </p:sp>
      <p:sp>
        <p:nvSpPr>
          <p:cNvPr id="36" name="Text Box 42"/>
          <p:cNvSpPr txBox="1">
            <a:spLocks noChangeArrowheads="1"/>
          </p:cNvSpPr>
          <p:nvPr/>
        </p:nvSpPr>
        <p:spPr bwMode="auto">
          <a:xfrm>
            <a:off x="4283968" y="2358568"/>
            <a:ext cx="80463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it-IT" dirty="0" err="1" smtClean="0">
                <a:solidFill>
                  <a:schemeClr val="tx1"/>
                </a:solidFill>
              </a:rPr>
              <a:t>p+t</a:t>
            </a:r>
            <a:r>
              <a:rPr lang="it-IT" baseline="-25000" dirty="0" err="1" smtClean="0">
                <a:solidFill>
                  <a:schemeClr val="tx1"/>
                </a:solidFill>
              </a:rPr>
              <a:t>B</a:t>
            </a:r>
            <a:endParaRPr lang="it-IT" baseline="30000" dirty="0">
              <a:solidFill>
                <a:schemeClr val="tx1"/>
              </a:solidFill>
            </a:endParaRPr>
          </a:p>
        </p:txBody>
      </p:sp>
      <p:sp>
        <p:nvSpPr>
          <p:cNvPr id="39" name="Rectangle 34"/>
          <p:cNvSpPr>
            <a:spLocks noChangeArrowheads="1"/>
          </p:cNvSpPr>
          <p:nvPr/>
        </p:nvSpPr>
        <p:spPr bwMode="auto">
          <a:xfrm>
            <a:off x="840904" y="3088804"/>
            <a:ext cx="1351384" cy="796453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dirty="0">
                <a:solidFill>
                  <a:schemeClr val="tx1"/>
                </a:solidFill>
                <a:sym typeface="Symbol" pitchFamily="18" charset="2"/>
              </a:rPr>
              <a:t>F</a:t>
            </a:r>
            <a:r>
              <a:rPr lang="it-IT" baseline="-25000" dirty="0" smtClean="0">
                <a:solidFill>
                  <a:schemeClr val="tx1"/>
                </a:solidFill>
              </a:rPr>
              <a:t>A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40" name="Rectangle 36"/>
          <p:cNvSpPr>
            <a:spLocks noChangeArrowheads="1"/>
          </p:cNvSpPr>
          <p:nvPr/>
        </p:nvSpPr>
        <p:spPr bwMode="auto">
          <a:xfrm>
            <a:off x="5088600" y="2492896"/>
            <a:ext cx="1435826" cy="1392362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it-IT" dirty="0">
                <a:solidFill>
                  <a:schemeClr val="tx1"/>
                </a:solidFill>
                <a:sym typeface="Symbol" pitchFamily="18" charset="2"/>
              </a:rPr>
              <a:t>F</a:t>
            </a:r>
            <a:r>
              <a:rPr lang="it-IT" baseline="-25000" dirty="0" smtClean="0">
                <a:solidFill>
                  <a:schemeClr val="tx1"/>
                </a:solidFill>
                <a:sym typeface="Symbol" pitchFamily="18" charset="2"/>
              </a:rPr>
              <a:t>B</a:t>
            </a:r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41" name="Line 39"/>
          <p:cNvSpPr>
            <a:spLocks noChangeShapeType="1"/>
          </p:cNvSpPr>
          <p:nvPr/>
        </p:nvSpPr>
        <p:spPr bwMode="auto">
          <a:xfrm flipV="1">
            <a:off x="2192288" y="3898578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/>
          </a:p>
        </p:txBody>
      </p:sp>
      <p:cxnSp>
        <p:nvCxnSpPr>
          <p:cNvPr id="47" name="Connettore 1 46"/>
          <p:cNvCxnSpPr/>
          <p:nvPr/>
        </p:nvCxnSpPr>
        <p:spPr>
          <a:xfrm>
            <a:off x="6524426" y="4422304"/>
            <a:ext cx="855886" cy="5928"/>
          </a:xfrm>
          <a:prstGeom prst="line">
            <a:avLst/>
          </a:prstGeom>
          <a:ln w="101600" cap="rnd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Segnaposto contenuto 2"/>
          <p:cNvSpPr txBox="1">
            <a:spLocks/>
          </p:cNvSpPr>
          <p:nvPr/>
        </p:nvSpPr>
        <p:spPr>
          <a:xfrm>
            <a:off x="457200" y="4894149"/>
            <a:ext cx="8229600" cy="187730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it-IT" sz="2000" dirty="0" smtClean="0">
                <a:cs typeface="Times New Roman" pitchFamily="18" charset="0"/>
              </a:rPr>
              <a:t>Applichiamo ora un’aliquota più bassa nel mercato dove la domanda è più elastica</a:t>
            </a:r>
          </a:p>
          <a:p>
            <a:pPr fontAlgn="auto">
              <a:spcAft>
                <a:spcPts val="0"/>
              </a:spcAft>
            </a:pPr>
            <a:r>
              <a:rPr lang="it-IT" sz="2000" dirty="0" smtClean="0">
                <a:cs typeface="Times New Roman" pitchFamily="18" charset="0"/>
              </a:rPr>
              <a:t>Il </a:t>
            </a:r>
            <a:r>
              <a:rPr lang="it-IT" sz="2000" dirty="0">
                <a:cs typeface="Times New Roman" pitchFamily="18" charset="0"/>
              </a:rPr>
              <a:t>gettito </a:t>
            </a:r>
            <a:r>
              <a:rPr lang="it-IT" sz="2000" dirty="0" smtClean="0">
                <a:cs typeface="Times New Roman" pitchFamily="18" charset="0"/>
              </a:rPr>
              <a:t>ottenuto differenziando le imposte è (per costruzione) lo stesso di prima</a:t>
            </a:r>
            <a:br>
              <a:rPr lang="it-IT" sz="2000" dirty="0" smtClean="0">
                <a:cs typeface="Times New Roman" pitchFamily="18" charset="0"/>
              </a:rPr>
            </a:b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 </a:t>
            </a:r>
            <a:r>
              <a:rPr lang="it-IT" sz="2000" dirty="0" smtClean="0">
                <a:cs typeface="Times New Roman" pitchFamily="18" charset="0"/>
              </a:rPr>
              <a:t>G</a:t>
            </a:r>
            <a:r>
              <a:rPr lang="it-IT" sz="2000" baseline="-25000" dirty="0" smtClean="0">
                <a:cs typeface="Times New Roman" pitchFamily="18" charset="0"/>
              </a:rPr>
              <a:t>A</a:t>
            </a:r>
            <a:r>
              <a:rPr lang="it-IT" sz="2000" dirty="0" smtClean="0">
                <a:cs typeface="Times New Roman" pitchFamily="18" charset="0"/>
              </a:rPr>
              <a:t> + G</a:t>
            </a:r>
            <a:r>
              <a:rPr lang="it-IT" sz="2000" baseline="-25000" dirty="0" smtClean="0">
                <a:cs typeface="Times New Roman" pitchFamily="18" charset="0"/>
              </a:rPr>
              <a:t>B</a:t>
            </a:r>
            <a:r>
              <a:rPr lang="it-IT" sz="2000" dirty="0" smtClean="0">
                <a:cs typeface="Times New Roman" pitchFamily="18" charset="0"/>
              </a:rPr>
              <a:t> = F</a:t>
            </a:r>
            <a:r>
              <a:rPr lang="it-IT" sz="2000" baseline="-25000" dirty="0" smtClean="0">
                <a:cs typeface="Times New Roman" pitchFamily="18" charset="0"/>
              </a:rPr>
              <a:t>A</a:t>
            </a:r>
            <a:r>
              <a:rPr lang="it-IT" sz="2000" dirty="0" smtClean="0">
                <a:cs typeface="Times New Roman" pitchFamily="18" charset="0"/>
              </a:rPr>
              <a:t> + F</a:t>
            </a:r>
            <a:r>
              <a:rPr lang="it-IT" sz="2000" baseline="-25000" dirty="0" smtClean="0">
                <a:cs typeface="Times New Roman" pitchFamily="18" charset="0"/>
              </a:rPr>
              <a:t>B</a:t>
            </a:r>
            <a:r>
              <a:rPr lang="it-IT" sz="2000" dirty="0" smtClean="0">
                <a:cs typeface="Times New Roman" pitchFamily="18" charset="0"/>
              </a:rPr>
              <a:t> </a:t>
            </a:r>
          </a:p>
          <a:p>
            <a:pPr fontAlgn="auto">
              <a:spcAft>
                <a:spcPts val="0"/>
              </a:spcAft>
            </a:pPr>
            <a:r>
              <a:rPr lang="it-IT" sz="2000" dirty="0" smtClean="0">
                <a:cs typeface="Times New Roman" pitchFamily="18" charset="0"/>
              </a:rPr>
              <a:t>L’eccesso di pressione causato differenziando </a:t>
            </a:r>
            <a:r>
              <a:rPr lang="it-IT" sz="2000" dirty="0">
                <a:cs typeface="Times New Roman" pitchFamily="18" charset="0"/>
              </a:rPr>
              <a:t>le imposte è </a:t>
            </a:r>
            <a:r>
              <a:rPr lang="it-IT" sz="2000" dirty="0" smtClean="0">
                <a:cs typeface="Times New Roman" pitchFamily="18" charset="0"/>
              </a:rPr>
              <a:t>inferiore a </a:t>
            </a:r>
            <a:r>
              <a:rPr lang="it-IT" sz="2000" dirty="0">
                <a:cs typeface="Times New Roman" pitchFamily="18" charset="0"/>
              </a:rPr>
              <a:t>prima</a:t>
            </a:r>
            <a:br>
              <a:rPr lang="it-IT" sz="2000" dirty="0">
                <a:cs typeface="Times New Roman" pitchFamily="18" charset="0"/>
              </a:rPr>
            </a:b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  D</a:t>
            </a:r>
            <a:r>
              <a:rPr lang="it-IT" sz="2000" baseline="-25000" dirty="0" smtClean="0">
                <a:cs typeface="Times New Roman" pitchFamily="18" charset="0"/>
              </a:rPr>
              <a:t>A</a:t>
            </a:r>
            <a:r>
              <a:rPr lang="it-IT" sz="2000" dirty="0" smtClean="0">
                <a:cs typeface="Times New Roman" pitchFamily="18" charset="0"/>
              </a:rPr>
              <a:t> + D</a:t>
            </a:r>
            <a:r>
              <a:rPr lang="it-IT" sz="2000" baseline="-25000" dirty="0" smtClean="0">
                <a:cs typeface="Times New Roman" pitchFamily="18" charset="0"/>
              </a:rPr>
              <a:t>B</a:t>
            </a:r>
            <a:r>
              <a:rPr lang="it-IT" sz="2000" dirty="0" smtClean="0">
                <a:cs typeface="Times New Roman" pitchFamily="18" charset="0"/>
              </a:rPr>
              <a:t> </a:t>
            </a:r>
            <a:r>
              <a:rPr lang="it-IT" sz="2000" dirty="0">
                <a:cs typeface="Times New Roman" pitchFamily="18" charset="0"/>
                <a:sym typeface="Wingdings" pitchFamily="2" charset="2"/>
              </a:rPr>
              <a:t>&lt;</a:t>
            </a:r>
            <a:r>
              <a:rPr lang="it-IT" sz="2000" dirty="0" smtClean="0">
                <a:cs typeface="Times New Roman" pitchFamily="18" charset="0"/>
                <a:sym typeface="Wingdings" pitchFamily="2" charset="2"/>
              </a:rPr>
              <a:t> E</a:t>
            </a:r>
            <a:r>
              <a:rPr lang="it-IT" sz="2000" baseline="-25000" dirty="0" smtClean="0">
                <a:cs typeface="Times New Roman" pitchFamily="18" charset="0"/>
              </a:rPr>
              <a:t>A</a:t>
            </a:r>
            <a:r>
              <a:rPr lang="it-IT" sz="2000" dirty="0" smtClean="0">
                <a:cs typeface="Times New Roman" pitchFamily="18" charset="0"/>
              </a:rPr>
              <a:t> + E</a:t>
            </a:r>
            <a:r>
              <a:rPr lang="it-IT" sz="2000" baseline="-25000" dirty="0" smtClean="0">
                <a:cs typeface="Times New Roman" pitchFamily="18" charset="0"/>
              </a:rPr>
              <a:t>B</a:t>
            </a:r>
            <a:endParaRPr lang="it-IT" sz="2000" dirty="0" smtClean="0">
              <a:cs typeface="Times New Roman" pitchFamily="18" charset="0"/>
            </a:endParaRPr>
          </a:p>
        </p:txBody>
      </p:sp>
      <p:sp>
        <p:nvSpPr>
          <p:cNvPr id="51" name="Text Box 33"/>
          <p:cNvSpPr txBox="1">
            <a:spLocks noChangeArrowheads="1"/>
          </p:cNvSpPr>
          <p:nvPr/>
        </p:nvSpPr>
        <p:spPr bwMode="auto">
          <a:xfrm>
            <a:off x="7181379" y="4494039"/>
            <a:ext cx="5116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 dirty="0" err="1" smtClean="0">
                <a:solidFill>
                  <a:schemeClr val="tx1"/>
                </a:solidFill>
              </a:rPr>
              <a:t>q</a:t>
            </a:r>
            <a:r>
              <a:rPr lang="it-IT" sz="2000" baseline="-25000" dirty="0" err="1">
                <a:solidFill>
                  <a:schemeClr val="tx1"/>
                </a:solidFill>
              </a:rPr>
              <a:t>B</a:t>
            </a:r>
            <a:r>
              <a:rPr lang="it-IT" sz="2000" dirty="0" smtClean="0">
                <a:solidFill>
                  <a:schemeClr val="tx1"/>
                </a:solidFill>
              </a:rPr>
              <a:t>’</a:t>
            </a:r>
            <a:endParaRPr lang="it-IT" sz="2000" baseline="30000" dirty="0">
              <a:solidFill>
                <a:schemeClr val="tx1"/>
              </a:solidFill>
            </a:endParaRPr>
          </a:p>
        </p:txBody>
      </p:sp>
      <p:sp>
        <p:nvSpPr>
          <p:cNvPr id="52" name="Text Box 29"/>
          <p:cNvSpPr txBox="1">
            <a:spLocks noChangeArrowheads="1"/>
          </p:cNvSpPr>
          <p:nvPr/>
        </p:nvSpPr>
        <p:spPr bwMode="auto">
          <a:xfrm>
            <a:off x="6524426" y="4483536"/>
            <a:ext cx="5294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it-IT" sz="2000" dirty="0" err="1" smtClean="0">
                <a:solidFill>
                  <a:schemeClr val="tx1"/>
                </a:solidFill>
              </a:rPr>
              <a:t>q</a:t>
            </a:r>
            <a:r>
              <a:rPr lang="it-IT" sz="2000" baseline="-25000" dirty="0" err="1" smtClean="0">
                <a:solidFill>
                  <a:schemeClr val="tx1"/>
                </a:solidFill>
              </a:rPr>
              <a:t>B</a:t>
            </a:r>
            <a:r>
              <a:rPr lang="it-IT" sz="2000" baseline="30000" dirty="0" smtClean="0">
                <a:solidFill>
                  <a:schemeClr val="tx1"/>
                </a:solidFill>
              </a:rPr>
              <a:t>’’</a:t>
            </a:r>
            <a:endParaRPr lang="it-IT" sz="2000" baseline="30000" dirty="0">
              <a:solidFill>
                <a:schemeClr val="tx1"/>
              </a:solidFill>
            </a:endParaRPr>
          </a:p>
        </p:txBody>
      </p:sp>
      <p:sp>
        <p:nvSpPr>
          <p:cNvPr id="54" name="Text Box 5"/>
          <p:cNvSpPr txBox="1">
            <a:spLocks noChangeArrowheads="1"/>
          </p:cNvSpPr>
          <p:nvPr/>
        </p:nvSpPr>
        <p:spPr bwMode="auto">
          <a:xfrm>
            <a:off x="4788024" y="4437112"/>
            <a:ext cx="457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2000" dirty="0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55" name="Text Box 5"/>
          <p:cNvSpPr txBox="1">
            <a:spLocks noChangeArrowheads="1"/>
          </p:cNvSpPr>
          <p:nvPr/>
        </p:nvSpPr>
        <p:spPr bwMode="auto">
          <a:xfrm>
            <a:off x="539552" y="4437112"/>
            <a:ext cx="4572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it-IT" sz="2000" dirty="0">
                <a:solidFill>
                  <a:schemeClr val="tx1"/>
                </a:solidFill>
              </a:rPr>
              <a:t>0</a:t>
            </a:r>
          </a:p>
        </p:txBody>
      </p:sp>
      <p:cxnSp>
        <p:nvCxnSpPr>
          <p:cNvPr id="43" name="Connettore 1 42"/>
          <p:cNvCxnSpPr/>
          <p:nvPr/>
        </p:nvCxnSpPr>
        <p:spPr>
          <a:xfrm>
            <a:off x="2203946" y="4437112"/>
            <a:ext cx="855886" cy="5928"/>
          </a:xfrm>
          <a:prstGeom prst="line">
            <a:avLst/>
          </a:prstGeom>
          <a:ln w="101600" cap="rnd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492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/>
              <a:t>La regola di Ramsey</a:t>
            </a:r>
            <a:endParaRPr lang="en-US" sz="3600" smtClean="0"/>
          </a:p>
        </p:txBody>
      </p:sp>
      <p:sp>
        <p:nvSpPr>
          <p:cNvPr id="1028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10000"/>
          </a:bodyPr>
          <a:lstStyle/>
          <a:p>
            <a:r>
              <a:rPr lang="it-IT" sz="2000" dirty="0" smtClean="0"/>
              <a:t>Ricordiamo che siano alla ricerca della combinazione ottima di imposte, cioè di quella combinazione che, per un dato livello di gettito, minimizza </a:t>
            </a:r>
            <a:r>
              <a:rPr lang="it-IT" sz="2000" dirty="0"/>
              <a:t>l’eccesso di </a:t>
            </a:r>
            <a:r>
              <a:rPr lang="it-IT" sz="2000" dirty="0" smtClean="0"/>
              <a:t>pressione</a:t>
            </a:r>
          </a:p>
          <a:p>
            <a:r>
              <a:rPr lang="it-IT" sz="2000" dirty="0" smtClean="0"/>
              <a:t>La </a:t>
            </a:r>
            <a:r>
              <a:rPr lang="it-IT" sz="2000" dirty="0"/>
              <a:t>combinazione ottima di imposte deve </a:t>
            </a:r>
            <a:r>
              <a:rPr lang="it-IT" sz="2000" dirty="0" smtClean="0"/>
              <a:t>essere tale che </a:t>
            </a:r>
          </a:p>
          <a:p>
            <a:pPr marL="0" indent="0" algn="ctr">
              <a:buNone/>
            </a:pPr>
            <a:r>
              <a:rPr lang="it-IT" sz="2000" u="sng" dirty="0" smtClean="0"/>
              <a:t>l’eccesso </a:t>
            </a:r>
            <a:r>
              <a:rPr lang="it-IT" sz="2000" u="sng" dirty="0"/>
              <a:t>di pressione marginale dell’ultimo euro di gettito </a:t>
            </a:r>
            <a:r>
              <a:rPr lang="it-IT" sz="2000" u="sng" dirty="0" smtClean="0"/>
              <a:t/>
            </a:r>
            <a:br>
              <a:rPr lang="it-IT" sz="2000" u="sng" dirty="0" smtClean="0"/>
            </a:br>
            <a:r>
              <a:rPr lang="it-IT" sz="2000" u="sng" dirty="0" smtClean="0"/>
              <a:t>derivante </a:t>
            </a:r>
            <a:r>
              <a:rPr lang="it-IT" sz="2000" u="sng" dirty="0"/>
              <a:t>da ciascun bene deve essere </a:t>
            </a:r>
            <a:r>
              <a:rPr lang="it-IT" sz="2000" u="sng" dirty="0" smtClean="0"/>
              <a:t>identico</a:t>
            </a:r>
            <a:endParaRPr lang="en-US" sz="2000" u="sng" dirty="0"/>
          </a:p>
          <a:p>
            <a:r>
              <a:rPr lang="it-IT" sz="2000" dirty="0" smtClean="0"/>
              <a:t>Partendo dalla formula dell’eccesso di pressione e con alcuni semplici passaggi si può giungere alla seguente relazione</a:t>
            </a:r>
          </a:p>
          <a:p>
            <a:pPr marL="0" indent="0" algn="ctr">
              <a:buNone/>
            </a:pPr>
            <a:r>
              <a:rPr lang="it-IT" sz="2000" dirty="0" smtClean="0"/>
              <a:t/>
            </a:r>
            <a:br>
              <a:rPr lang="it-IT" sz="2000" dirty="0" smtClean="0"/>
            </a:br>
            <a:r>
              <a:rPr lang="it-IT" sz="2000" b="1" dirty="0" smtClean="0"/>
              <a:t>(</a:t>
            </a:r>
            <a:r>
              <a:rPr lang="it-IT" sz="2000" b="1" dirty="0" err="1" smtClean="0"/>
              <a:t>q’’</a:t>
            </a:r>
            <a:r>
              <a:rPr lang="it-IT" sz="2000" b="1" baseline="-25000" dirty="0" err="1" smtClean="0"/>
              <a:t>A</a:t>
            </a:r>
            <a:r>
              <a:rPr lang="it-IT" sz="2000" b="1" dirty="0" smtClean="0"/>
              <a:t> - </a:t>
            </a:r>
            <a:r>
              <a:rPr lang="it-IT" sz="2000" b="1" dirty="0" err="1" smtClean="0"/>
              <a:t>q’</a:t>
            </a:r>
            <a:r>
              <a:rPr lang="it-IT" sz="2000" b="1" baseline="-25000" dirty="0" err="1" smtClean="0"/>
              <a:t>A</a:t>
            </a:r>
            <a:r>
              <a:rPr lang="it-IT" sz="2000" b="1" dirty="0" smtClean="0"/>
              <a:t>)/</a:t>
            </a:r>
            <a:r>
              <a:rPr lang="it-IT" sz="2000" b="1" dirty="0" err="1" smtClean="0"/>
              <a:t>q’</a:t>
            </a:r>
            <a:r>
              <a:rPr lang="it-IT" sz="2000" b="1" baseline="-25000" dirty="0" err="1" smtClean="0"/>
              <a:t>A</a:t>
            </a:r>
            <a:r>
              <a:rPr lang="it-IT" sz="2000" b="1" dirty="0" smtClean="0"/>
              <a:t> = </a:t>
            </a:r>
            <a:r>
              <a:rPr lang="it-IT" sz="2000" b="1" dirty="0"/>
              <a:t>(</a:t>
            </a:r>
            <a:r>
              <a:rPr lang="it-IT" sz="2000" b="1" dirty="0" err="1"/>
              <a:t>q</a:t>
            </a:r>
            <a:r>
              <a:rPr lang="it-IT" sz="2000" b="1" dirty="0" err="1" smtClean="0"/>
              <a:t>’’</a:t>
            </a:r>
            <a:r>
              <a:rPr lang="it-IT" sz="2000" b="1" baseline="-25000" dirty="0" err="1" smtClean="0"/>
              <a:t>B</a:t>
            </a:r>
            <a:r>
              <a:rPr lang="it-IT" sz="2000" b="1" dirty="0" smtClean="0"/>
              <a:t> </a:t>
            </a:r>
            <a:r>
              <a:rPr lang="it-IT" sz="2000" b="1" dirty="0"/>
              <a:t>- </a:t>
            </a:r>
            <a:r>
              <a:rPr lang="it-IT" sz="2000" b="1" dirty="0" err="1" smtClean="0"/>
              <a:t>q’</a:t>
            </a:r>
            <a:r>
              <a:rPr lang="it-IT" sz="2000" b="1" baseline="-25000" dirty="0" err="1" smtClean="0"/>
              <a:t>B</a:t>
            </a:r>
            <a:r>
              <a:rPr lang="it-IT" sz="2000" b="1" dirty="0" smtClean="0"/>
              <a:t>)/</a:t>
            </a:r>
            <a:r>
              <a:rPr lang="it-IT" sz="2000" b="1" dirty="0" err="1" smtClean="0"/>
              <a:t>q’</a:t>
            </a:r>
            <a:r>
              <a:rPr lang="it-IT" sz="2000" b="1" baseline="-25000" dirty="0" err="1" smtClean="0"/>
              <a:t>B</a:t>
            </a:r>
            <a:r>
              <a:rPr lang="it-IT" sz="2000" b="1" dirty="0" smtClean="0"/>
              <a:t> </a:t>
            </a:r>
          </a:p>
          <a:p>
            <a:pPr marL="0" indent="0" algn="ctr">
              <a:buNone/>
            </a:pPr>
            <a:r>
              <a:rPr lang="it-IT" sz="2000" dirty="0"/>
              <a:t/>
            </a:r>
            <a:br>
              <a:rPr lang="it-IT" sz="2000" dirty="0"/>
            </a:br>
            <a:r>
              <a:rPr lang="it-IT" sz="2000" u="sng" dirty="0" smtClean="0"/>
              <a:t>per minimizzare l’eccesso di pressione, </a:t>
            </a:r>
            <a:br>
              <a:rPr lang="it-IT" sz="2000" u="sng" dirty="0" smtClean="0"/>
            </a:br>
            <a:r>
              <a:rPr lang="it-IT" sz="2000" u="sng" dirty="0" smtClean="0"/>
              <a:t>la riduzione percentuale della quantità domandata di ciascun bene </a:t>
            </a:r>
            <a:br>
              <a:rPr lang="it-IT" sz="2000" u="sng" dirty="0" smtClean="0"/>
            </a:br>
            <a:r>
              <a:rPr lang="it-IT" sz="2000" u="sng" dirty="0" smtClean="0"/>
              <a:t>deve essere la stessa.</a:t>
            </a:r>
          </a:p>
          <a:p>
            <a:r>
              <a:rPr lang="it-IT" sz="2000" dirty="0" smtClean="0"/>
              <a:t>Questo risultato, detto </a:t>
            </a:r>
            <a:r>
              <a:rPr lang="it-IT" sz="2000" b="1" dirty="0" smtClean="0"/>
              <a:t>regola di </a:t>
            </a:r>
            <a:r>
              <a:rPr lang="it-IT" sz="2000" b="1" dirty="0" err="1" smtClean="0"/>
              <a:t>Ramsey</a:t>
            </a:r>
            <a:r>
              <a:rPr lang="it-IT" sz="2000" dirty="0" smtClean="0"/>
              <a:t>, è nel nostro caso derivato sotto condizioni molto restrittive, ma in realtà è valido in condizioni molto più generali, ad es. anche per i casi in cui </a:t>
            </a:r>
            <a:r>
              <a:rPr lang="it-IT" sz="2000" i="1" dirty="0" smtClean="0"/>
              <a:t>X</a:t>
            </a:r>
            <a:r>
              <a:rPr lang="it-IT" sz="2000" dirty="0"/>
              <a:t> </a:t>
            </a:r>
            <a:r>
              <a:rPr lang="it-IT" sz="2000" dirty="0" smtClean="0"/>
              <a:t>e </a:t>
            </a:r>
            <a:r>
              <a:rPr lang="it-IT" sz="2000" i="1" dirty="0" smtClean="0"/>
              <a:t>Y</a:t>
            </a:r>
            <a:r>
              <a:rPr lang="it-IT" sz="2000" dirty="0" smtClean="0"/>
              <a:t> siano beni sostituti o complementari.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/>
              <a:t>La regola delle elasticità inverse</a:t>
            </a:r>
          </a:p>
        </p:txBody>
      </p:sp>
      <p:sp>
        <p:nvSpPr>
          <p:cNvPr id="11267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000" dirty="0" smtClean="0"/>
              <a:t>Esprimendo la relazione precedente utilizzando le formule dell’elasticità, la regola di </a:t>
            </a:r>
            <a:r>
              <a:rPr lang="it-IT" sz="2000" dirty="0" err="1" smtClean="0"/>
              <a:t>Ramsey</a:t>
            </a:r>
            <a:r>
              <a:rPr lang="it-IT" sz="2000" dirty="0" smtClean="0"/>
              <a:t> può essere formulata come </a:t>
            </a:r>
            <a:r>
              <a:rPr lang="it-IT" sz="2000" b="1" dirty="0" smtClean="0"/>
              <a:t>regola delle elasticità inverse</a:t>
            </a:r>
            <a:endParaRPr lang="it-IT" sz="2000" dirty="0"/>
          </a:p>
          <a:p>
            <a:pPr marL="0" indent="0" algn="ctr">
              <a:buNone/>
            </a:pPr>
            <a:r>
              <a:rPr lang="it-IT" sz="2000" u="sng" dirty="0" smtClean="0"/>
              <a:t>le aliquote d’imposta devono essere </a:t>
            </a:r>
            <a:br>
              <a:rPr lang="it-IT" sz="2000" u="sng" dirty="0" smtClean="0"/>
            </a:br>
            <a:r>
              <a:rPr lang="it-IT" sz="2000" u="sng" dirty="0" smtClean="0"/>
              <a:t>inversamente proporzionali alle elasticità</a:t>
            </a:r>
          </a:p>
          <a:p>
            <a:pPr marL="0" indent="0" algn="ctr">
              <a:buNone/>
            </a:pPr>
            <a:r>
              <a:rPr lang="it-IT" sz="2000" i="1" dirty="0" smtClean="0"/>
              <a:t>t</a:t>
            </a:r>
            <a:r>
              <a:rPr lang="it-IT" sz="2000" i="1" baseline="-25000" dirty="0"/>
              <a:t> A</a:t>
            </a:r>
            <a:r>
              <a:rPr lang="it-IT" sz="2000" i="1" dirty="0" smtClean="0"/>
              <a:t> </a:t>
            </a:r>
            <a:r>
              <a:rPr lang="el-GR" sz="2000" i="1" dirty="0" smtClean="0"/>
              <a:t>η</a:t>
            </a:r>
            <a:r>
              <a:rPr lang="it-IT" sz="2000" i="1" baseline="-25000" dirty="0" smtClean="0"/>
              <a:t>A</a:t>
            </a:r>
            <a:r>
              <a:rPr lang="it-IT" sz="2000" i="1" dirty="0" smtClean="0"/>
              <a:t> </a:t>
            </a:r>
            <a:r>
              <a:rPr lang="it-IT" sz="2000" i="1" dirty="0"/>
              <a:t>= t</a:t>
            </a:r>
            <a:r>
              <a:rPr lang="it-IT" sz="2000" i="1" baseline="-25000" dirty="0"/>
              <a:t> </a:t>
            </a:r>
            <a:r>
              <a:rPr lang="it-IT" sz="2000" i="1" baseline="-25000" dirty="0" smtClean="0"/>
              <a:t>B</a:t>
            </a:r>
            <a:r>
              <a:rPr lang="it-IT" sz="2000" i="1" dirty="0" smtClean="0"/>
              <a:t> </a:t>
            </a:r>
            <a:r>
              <a:rPr lang="el-GR" sz="2000" i="1" dirty="0" smtClean="0"/>
              <a:t>η</a:t>
            </a:r>
            <a:r>
              <a:rPr lang="it-IT" sz="2000" i="1" baseline="-25000" dirty="0" smtClean="0"/>
              <a:t>B</a:t>
            </a:r>
            <a:endParaRPr lang="it-IT" sz="2000" i="1" dirty="0" smtClean="0"/>
          </a:p>
          <a:p>
            <a:r>
              <a:rPr lang="it-IT" sz="2000" dirty="0" smtClean="0"/>
              <a:t>Come visto in precedenza, il potenziale di distorsione aumenta proporzionalmente all’elasticità della domanda di un bene</a:t>
            </a:r>
          </a:p>
          <a:p>
            <a:r>
              <a:rPr lang="it-IT" sz="2000" dirty="0" smtClean="0"/>
              <a:t>Quindi </a:t>
            </a:r>
            <a:r>
              <a:rPr lang="it-IT" sz="2000" b="1" dirty="0" smtClean="0"/>
              <a:t>una tassazione efficiente esige che siano introdotte aliquote relativamente elevate su beni relativamente anelastici</a:t>
            </a:r>
            <a:r>
              <a:rPr lang="it-IT" sz="20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3600" b="1" smtClean="0"/>
              <a:t>Considerazioni di equità</a:t>
            </a:r>
          </a:p>
        </p:txBody>
      </p:sp>
      <p:sp>
        <p:nvSpPr>
          <p:cNvPr id="13315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z="2000" dirty="0" smtClean="0"/>
              <a:t>Ma quali sono le implicazioni in termini di equità della teoria della tassazione efficiente? In effetti, secondo la regola delle elasticità inverse i beni con domanda anelastica dovrebbero essere tassati ad aliquote relativamente elevate. Ma è giusto? </a:t>
            </a:r>
          </a:p>
          <a:p>
            <a:endParaRPr lang="it-IT" sz="2000" dirty="0" smtClean="0"/>
          </a:p>
          <a:p>
            <a:r>
              <a:rPr lang="it-IT" sz="2000" dirty="0" smtClean="0"/>
              <a:t>Vogliamo davvero un sistema tributario che raccolga il grosso del gettito dalle imposte su beni di prima necessità (ad es. il pane, l’insulina, beni la cui domanda è sicuramente rigida?)</a:t>
            </a:r>
          </a:p>
          <a:p>
            <a:endParaRPr lang="it-IT" sz="2000" dirty="0" smtClean="0"/>
          </a:p>
          <a:p>
            <a:r>
              <a:rPr lang="it-IT" sz="2000" dirty="0" smtClean="0"/>
              <a:t>Certamente no: l’efficienza è solo uno dei criteri di valutazione di un sistema tributario e l’equità è altrettanto importante.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Considerazioni di equità</a:t>
            </a:r>
          </a:p>
        </p:txBody>
      </p:sp>
      <p:sp>
        <p:nvSpPr>
          <p:cNvPr id="14339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it-IT" sz="2000" dirty="0" smtClean="0"/>
              <a:t>La regola di </a:t>
            </a:r>
            <a:r>
              <a:rPr lang="it-IT" sz="2000" dirty="0" err="1" smtClean="0"/>
              <a:t>Ramsey</a:t>
            </a:r>
            <a:r>
              <a:rPr lang="it-IT" sz="2000" dirty="0" smtClean="0"/>
              <a:t> si può modificare per tenere conto delle </a:t>
            </a:r>
            <a:r>
              <a:rPr lang="it-IT" sz="2000" b="1" dirty="0"/>
              <a:t>conseguenze </a:t>
            </a:r>
            <a:r>
              <a:rPr lang="it-IT" sz="2000" b="1" dirty="0" smtClean="0"/>
              <a:t>redistributive</a:t>
            </a:r>
            <a:r>
              <a:rPr lang="it-IT" sz="2000" dirty="0" smtClean="0"/>
              <a:t> </a:t>
            </a:r>
            <a:r>
              <a:rPr lang="it-IT" sz="2000" dirty="0"/>
              <a:t>della </a:t>
            </a:r>
            <a:r>
              <a:rPr lang="it-IT" sz="2000" dirty="0" smtClean="0"/>
              <a:t>tassazione.</a:t>
            </a:r>
          </a:p>
          <a:p>
            <a:r>
              <a:rPr lang="it-IT" sz="2000" dirty="0" smtClean="0"/>
              <a:t>Ipotizziamo:</a:t>
            </a:r>
          </a:p>
          <a:p>
            <a:pPr lvl="1"/>
            <a:r>
              <a:rPr lang="it-IT" dirty="0" smtClean="0"/>
              <a:t>i poveri spendono una porzione maggiore del loro reddito per il bene X rispetto ai ricchi, e viceversa per il bene Y</a:t>
            </a:r>
          </a:p>
          <a:p>
            <a:pPr lvl="1"/>
            <a:r>
              <a:rPr lang="it-IT" dirty="0" smtClean="0"/>
              <a:t>la funzione di benessere sociale attribuisce maggior peso alle utilità dei poveri rispetto a quelle dei ricchi</a:t>
            </a:r>
          </a:p>
          <a:p>
            <a:pPr marL="274320" lvl="1" indent="0">
              <a:buNone/>
            </a:pPr>
            <a:r>
              <a:rPr lang="it-IT" dirty="0" smtClean="0"/>
              <a:t>allora, anche se X ha una domanda più rigida (o anelastica) di Y, la tassazione ottimale potrebbe richiedere l’imposizione di un’aliquota fiscale più elevata su Y che su X.</a:t>
            </a:r>
          </a:p>
          <a:p>
            <a:r>
              <a:rPr lang="it-IT" sz="2000" dirty="0" smtClean="0"/>
              <a:t>Un’aliquota d’imposta elevata su Y crea un eccesso di pressione consistente, ma ridistribuisce reddito a favore dei meno abbienti. </a:t>
            </a:r>
          </a:p>
          <a:p>
            <a:r>
              <a:rPr lang="it-IT" sz="2000" dirty="0" smtClean="0"/>
              <a:t>La società può essere disposta a pagare un prezzo in termini di eccesso di pressione in cambio di una distribuzione più equa del reddito.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mtClean="0"/>
              <a:t>Tassazione ottimale e imposta sul reddito </a:t>
            </a:r>
            <a:endParaRPr lang="it-IT" dirty="0" smtClean="0"/>
          </a:p>
        </p:txBody>
      </p:sp>
      <p:sp>
        <p:nvSpPr>
          <p:cNvPr id="23555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smtClean="0"/>
              <a:t>Vediamo adesso come elaborare sistemi fiscali ottimali sul reddito da lavoro</a:t>
            </a:r>
          </a:p>
          <a:p>
            <a:r>
              <a:rPr lang="it-IT" smtClean="0"/>
              <a:t>In particolare, quanto progressiva dovrebbe essere un’imposta? </a:t>
            </a:r>
          </a:p>
          <a:p>
            <a:r>
              <a:rPr lang="it-IT" smtClean="0"/>
              <a:t>Vediamo come la teoria della tassazione ottimale analizza il trade off tra equità ed efficienza insito in questa questione. </a:t>
            </a:r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Un primo esempio</a:t>
            </a:r>
            <a:endParaRPr lang="it-IT" dirty="0" smtClean="0"/>
          </a:p>
        </p:txBody>
      </p:sp>
      <p:sp>
        <p:nvSpPr>
          <p:cNvPr id="24579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Partiamo da un caso semplicissimo</a:t>
            </a:r>
          </a:p>
          <a:p>
            <a:pPr lvl="1"/>
            <a:r>
              <a:rPr lang="it-IT" dirty="0" smtClean="0"/>
              <a:t>N individui con utilità pari a </a:t>
            </a:r>
            <a:r>
              <a:rPr lang="it-IT" dirty="0" err="1" smtClean="0"/>
              <a:t>Ui</a:t>
            </a:r>
            <a:r>
              <a:rPr lang="it-IT" dirty="0" smtClean="0"/>
              <a:t> (y), che dipende solo dal reddito individuale, e con utilità marginale decrescente</a:t>
            </a:r>
          </a:p>
          <a:p>
            <a:pPr lvl="1"/>
            <a:r>
              <a:rPr lang="it-IT" dirty="0" smtClean="0"/>
              <a:t>Funzione d’utilità identica per tutti gli individui</a:t>
            </a:r>
          </a:p>
          <a:p>
            <a:pPr lvl="1"/>
            <a:r>
              <a:rPr lang="it-IT" dirty="0" smtClean="0"/>
              <a:t>Benessere sociale W dato da</a:t>
            </a:r>
          </a:p>
          <a:p>
            <a:pPr marL="274320" lvl="1" indent="0">
              <a:buNone/>
            </a:pPr>
            <a:r>
              <a:rPr lang="it-IT" dirty="0" smtClean="0"/>
              <a:t>		</a:t>
            </a:r>
            <a:r>
              <a:rPr lang="pl-PL" dirty="0" smtClean="0"/>
              <a:t>W = U1 + U2 + … + Un </a:t>
            </a:r>
            <a:endParaRPr lang="it-IT" dirty="0" smtClean="0"/>
          </a:p>
          <a:p>
            <a:pPr lvl="1"/>
            <a:r>
              <a:rPr lang="it-IT" dirty="0" smtClean="0"/>
              <a:t>La quantità totale di reddito disponibile è fissa</a:t>
            </a:r>
          </a:p>
          <a:p>
            <a:r>
              <a:rPr lang="it-IT" dirty="0" smtClean="0"/>
              <a:t>Condizione per massimizzare il benessere sociale è che l’utilità marginale del reddito di ciascun individuo sia la stessa.</a:t>
            </a:r>
          </a:p>
          <a:p>
            <a:r>
              <a:rPr lang="it-IT" dirty="0" smtClean="0"/>
              <a:t>Si arriva a queste condizioni quando il reddito dei diversi individui è identico per tutti</a:t>
            </a:r>
          </a:p>
          <a:p>
            <a:r>
              <a:rPr lang="it-IT" dirty="0" smtClean="0"/>
              <a:t>Le imposte dovrebbero essere fissate in modo da uguagliare il reddito al netto delle imposte </a:t>
            </a:r>
            <a:br>
              <a:rPr lang="it-IT" dirty="0" smtClean="0"/>
            </a:br>
            <a:r>
              <a:rPr lang="it-IT" dirty="0" smtClean="0">
                <a:sym typeface="Wingdings" pitchFamily="2" charset="2"/>
              </a:rPr>
              <a:t> </a:t>
            </a:r>
            <a:r>
              <a:rPr lang="it-IT" dirty="0" smtClean="0"/>
              <a:t>sistema fiscale fortemente progressivo: i redditi più elevati vengono ridotti fino a raggiungere la completa uguaglianza</a:t>
            </a:r>
          </a:p>
          <a:p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olo 1"/>
          <p:cNvSpPr>
            <a:spLocks noGrp="1"/>
          </p:cNvSpPr>
          <p:nvPr>
            <p:ph type="title"/>
          </p:nvPr>
        </p:nvSpPr>
        <p:spPr>
          <a:xfrm>
            <a:off x="642938" y="142875"/>
            <a:ext cx="7342187" cy="1433513"/>
          </a:xfrm>
        </p:spPr>
        <p:txBody>
          <a:bodyPr/>
          <a:lstStyle/>
          <a:p>
            <a:r>
              <a:rPr lang="it-IT" sz="3600" b="1" dirty="0" err="1" smtClean="0"/>
              <a:t>Trade</a:t>
            </a:r>
            <a:r>
              <a:rPr lang="it-IT" sz="3600" b="1" dirty="0" smtClean="0"/>
              <a:t>-off fra efficienza ed equità</a:t>
            </a:r>
          </a:p>
        </p:txBody>
      </p:sp>
      <p:sp>
        <p:nvSpPr>
          <p:cNvPr id="26627" name="Segnaposto contenuto 2"/>
          <p:cNvSpPr>
            <a:spLocks noGrp="1"/>
          </p:cNvSpPr>
          <p:nvPr>
            <p:ph idx="1"/>
          </p:nvPr>
        </p:nvSpPr>
        <p:spPr>
          <a:xfrm>
            <a:off x="357188" y="1571625"/>
            <a:ext cx="8247260" cy="4809703"/>
          </a:xfrm>
        </p:spPr>
        <p:txBody>
          <a:bodyPr>
            <a:normAutofit lnSpcReduction="10000"/>
          </a:bodyPr>
          <a:lstStyle/>
          <a:p>
            <a:r>
              <a:rPr lang="it-IT" sz="2000" dirty="0" smtClean="0"/>
              <a:t>L’esempio appena visto si basa sull’ipotesi che l’importo totale di </a:t>
            </a:r>
            <a:r>
              <a:rPr lang="it-IT" sz="2000" i="1" dirty="0" smtClean="0"/>
              <a:t>reddito disponibile per la collettività nel suo complesso sia fisso</a:t>
            </a:r>
            <a:r>
              <a:rPr lang="it-IT" sz="2000" dirty="0" smtClean="0"/>
              <a:t>, ovvero le aliquote non abbiano effetto sulla quantità di output prodotto.</a:t>
            </a:r>
          </a:p>
          <a:p>
            <a:r>
              <a:rPr lang="it-IT" sz="2000" dirty="0" smtClean="0"/>
              <a:t>In realtà, sappiamo bene che, se l’utilità degli individui dipende non solo dal reddito, ma anche dal tempo libero, le imposte sul reddito hanno un </a:t>
            </a:r>
            <a:r>
              <a:rPr lang="it-IT" sz="2000" u="sng" dirty="0" smtClean="0"/>
              <a:t>effetto distorsivo sulle decisioni di lavoro</a:t>
            </a:r>
            <a:r>
              <a:rPr lang="it-IT" sz="2000" dirty="0" smtClean="0"/>
              <a:t>.</a:t>
            </a:r>
          </a:p>
          <a:p>
            <a:r>
              <a:rPr lang="it-IT" sz="2000" dirty="0" smtClean="0"/>
              <a:t>Impariamo quindi che l’imposizione progressiva è uno strumento efficace per il raggiungimento dell’</a:t>
            </a:r>
            <a:r>
              <a:rPr lang="it-IT" sz="2000" b="1" dirty="0" smtClean="0"/>
              <a:t>equità</a:t>
            </a:r>
            <a:r>
              <a:rPr lang="it-IT" sz="2000" dirty="0" smtClean="0"/>
              <a:t> ma è costoso per l’</a:t>
            </a:r>
            <a:r>
              <a:rPr lang="it-IT" sz="2000" b="1" dirty="0" smtClean="0"/>
              <a:t>efficienza</a:t>
            </a:r>
            <a:r>
              <a:rPr lang="it-IT" sz="2000" dirty="0" smtClean="0"/>
              <a:t> del sistema economico</a:t>
            </a:r>
          </a:p>
          <a:p>
            <a:r>
              <a:rPr lang="it-IT" sz="2000" dirty="0" smtClean="0"/>
              <a:t>Una società ha di fronte un </a:t>
            </a:r>
            <a:r>
              <a:rPr lang="it-IT" sz="2000" dirty="0" err="1" smtClean="0"/>
              <a:t>trade</a:t>
            </a:r>
            <a:r>
              <a:rPr lang="it-IT" sz="2000" dirty="0" smtClean="0"/>
              <a:t>/off: </a:t>
            </a:r>
          </a:p>
          <a:p>
            <a:pPr lvl="1"/>
            <a:r>
              <a:rPr lang="it-IT" dirty="0" smtClean="0"/>
              <a:t>Equità: l’onere fiscale deve essere ripartito per rendere equa la distribuzione del reddito post-imposta; </a:t>
            </a:r>
          </a:p>
          <a:p>
            <a:pPr lvl="1"/>
            <a:r>
              <a:rPr lang="it-IT" dirty="0" smtClean="0"/>
              <a:t>Efficienza: ripartendo l’onere fiscale in maniera diversa fra i soggetti si riduce la quantità totale di reddito reale disponibile.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olo 1"/>
          <p:cNvSpPr>
            <a:spLocks noGrp="1"/>
          </p:cNvSpPr>
          <p:nvPr>
            <p:ph type="title"/>
          </p:nvPr>
        </p:nvSpPr>
        <p:spPr>
          <a:xfrm>
            <a:off x="685800" y="345207"/>
            <a:ext cx="7342188" cy="1211585"/>
          </a:xfrm>
        </p:spPr>
        <p:txBody>
          <a:bodyPr/>
          <a:lstStyle/>
          <a:p>
            <a:r>
              <a:rPr lang="it-IT" sz="3600" b="1" dirty="0" smtClean="0"/>
              <a:t>L’imposta lineare sul reddito</a:t>
            </a:r>
          </a:p>
        </p:txBody>
      </p:sp>
      <p:sp>
        <p:nvSpPr>
          <p:cNvPr id="28675" name="Segnaposto contenuto 2"/>
          <p:cNvSpPr>
            <a:spLocks noGrp="1"/>
          </p:cNvSpPr>
          <p:nvPr>
            <p:ph idx="1"/>
          </p:nvPr>
        </p:nvSpPr>
        <p:spPr>
          <a:xfrm>
            <a:off x="467544" y="1556792"/>
            <a:ext cx="8208912" cy="4968552"/>
          </a:xfrm>
        </p:spPr>
        <p:txBody>
          <a:bodyPr>
            <a:normAutofit lnSpcReduction="10000"/>
          </a:bodyPr>
          <a:lstStyle/>
          <a:p>
            <a:r>
              <a:rPr lang="it-IT" sz="2000" dirty="0" smtClean="0"/>
              <a:t>Studiamo questo </a:t>
            </a:r>
            <a:r>
              <a:rPr lang="it-IT" sz="2000" dirty="0" err="1" smtClean="0"/>
              <a:t>trade</a:t>
            </a:r>
            <a:r>
              <a:rPr lang="it-IT" sz="2000" dirty="0" smtClean="0"/>
              <a:t>-off nel caso di </a:t>
            </a:r>
            <a:r>
              <a:rPr lang="it-IT" sz="2000" b="1" dirty="0" smtClean="0"/>
              <a:t>imposta lineare sul reddito, </a:t>
            </a:r>
            <a:r>
              <a:rPr lang="it-IT" sz="2000" dirty="0" smtClean="0"/>
              <a:t>composta da una combinazione di un sussidio e di aliquota proporzionale </a:t>
            </a:r>
            <a:r>
              <a:rPr lang="it-IT" sz="2000" dirty="0" smtClean="0">
                <a:sym typeface="Wingdings" pitchFamily="2" charset="2"/>
              </a:rPr>
              <a:t> imposta progressiva</a:t>
            </a:r>
            <a:endParaRPr lang="it-IT" sz="2000" dirty="0" smtClean="0"/>
          </a:p>
          <a:p>
            <a:pPr lvl="1"/>
            <a:r>
              <a:rPr lang="it-IT" dirty="0" smtClean="0"/>
              <a:t>il grado di progressività dipende dal valore del SUSSIDIO e dell’ALIQUOTA.</a:t>
            </a:r>
          </a:p>
          <a:p>
            <a:pPr lvl="1"/>
            <a:r>
              <a:rPr lang="it-IT" dirty="0" smtClean="0"/>
              <a:t>il grado di </a:t>
            </a:r>
            <a:r>
              <a:rPr lang="it-IT" dirty="0" err="1" smtClean="0"/>
              <a:t>distorsività</a:t>
            </a:r>
            <a:r>
              <a:rPr lang="it-IT" dirty="0" smtClean="0"/>
              <a:t> dipende dal valore dell’ALIQUOTA.</a:t>
            </a:r>
          </a:p>
          <a:p>
            <a:r>
              <a:rPr lang="it-IT" sz="2000" dirty="0" smtClean="0"/>
              <a:t>In questo caso, l’imposta ottima è la combinazione “migliore” di </a:t>
            </a:r>
            <a:r>
              <a:rPr lang="it-IT" sz="2000" dirty="0"/>
              <a:t>SUSSIDIO e </a:t>
            </a:r>
            <a:r>
              <a:rPr lang="it-IT" sz="2000" dirty="0" smtClean="0"/>
              <a:t>ALIQUOTA</a:t>
            </a:r>
            <a:r>
              <a:rPr lang="it-IT" sz="2000" dirty="0"/>
              <a:t>, </a:t>
            </a:r>
            <a:r>
              <a:rPr lang="it-IT" sz="2000" dirty="0" smtClean="0"/>
              <a:t>tale da massimizzare il benessere sociale nel rispetto del vincolo per cui il gettito deve essere pari ai sussidi erogati.</a:t>
            </a:r>
          </a:p>
          <a:p>
            <a:r>
              <a:rPr lang="it-IT" sz="2000" dirty="0" smtClean="0"/>
              <a:t>Più </a:t>
            </a:r>
            <a:r>
              <a:rPr lang="it-IT" sz="2000" dirty="0"/>
              <a:t>elastica è l’offerta di lavoro, inferiore è il valore ottimale </a:t>
            </a:r>
            <a:r>
              <a:rPr lang="it-IT" sz="2000" dirty="0" smtClean="0"/>
              <a:t>dell’ALIQUOTA,</a:t>
            </a:r>
            <a:r>
              <a:rPr lang="it-IT" sz="2000" i="1" dirty="0" smtClean="0"/>
              <a:t> </a:t>
            </a:r>
            <a:r>
              <a:rPr lang="it-IT" sz="2000" dirty="0"/>
              <a:t>a parità di altre condizioni. </a:t>
            </a:r>
          </a:p>
          <a:p>
            <a:pPr marL="0" indent="0" algn="ctr">
              <a:buNone/>
            </a:pPr>
            <a:r>
              <a:rPr lang="it-IT" sz="2000" u="sng" dirty="0" smtClean="0"/>
              <a:t>il </a:t>
            </a:r>
            <a:r>
              <a:rPr lang="it-IT" sz="2000" u="sng" dirty="0"/>
              <a:t>costo della ridistribuzione è dato dall’eccesso di </a:t>
            </a:r>
            <a:r>
              <a:rPr lang="it-IT" sz="2000" u="sng" dirty="0" smtClean="0"/>
              <a:t>pressione</a:t>
            </a:r>
            <a:br>
              <a:rPr lang="it-IT" sz="2000" u="sng" dirty="0" smtClean="0"/>
            </a:br>
            <a:endParaRPr lang="it-IT" sz="2000" u="sng" dirty="0" smtClean="0"/>
          </a:p>
          <a:p>
            <a:pPr marL="0" indent="0" algn="ctr">
              <a:buNone/>
            </a:pPr>
            <a:r>
              <a:rPr lang="it-IT" sz="2000" u="sng" dirty="0" smtClean="0"/>
              <a:t>Più </a:t>
            </a:r>
            <a:r>
              <a:rPr lang="it-IT" sz="2000" u="sng" dirty="0"/>
              <a:t>elastica è l’offerta di lavoro, </a:t>
            </a:r>
            <a:r>
              <a:rPr lang="it-IT" sz="2000" u="sng" dirty="0" smtClean="0"/>
              <a:t/>
            </a:r>
            <a:br>
              <a:rPr lang="it-IT" sz="2000" u="sng" dirty="0" smtClean="0"/>
            </a:br>
            <a:r>
              <a:rPr lang="it-IT" sz="2000" u="sng" dirty="0" smtClean="0"/>
              <a:t>maggiore </a:t>
            </a:r>
            <a:r>
              <a:rPr lang="it-IT" sz="2000" u="sng" dirty="0"/>
              <a:t>è l’eccesso di pressione che deriva dalla tassazione. </a:t>
            </a:r>
          </a:p>
          <a:p>
            <a:endParaRPr lang="it-IT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mtClean="0"/>
              <a:t>Equità ed efficienza: interpretazioni possibili</a:t>
            </a:r>
          </a:p>
        </p:txBody>
      </p:sp>
      <p:sp>
        <p:nvSpPr>
          <p:cNvPr id="3379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200" dirty="0" smtClean="0"/>
              <a:t>La tassazione ottimale dipende dal </a:t>
            </a:r>
            <a:r>
              <a:rPr lang="it-IT" sz="2200" dirty="0" err="1" smtClean="0"/>
              <a:t>trade</a:t>
            </a:r>
            <a:r>
              <a:rPr lang="it-IT" sz="2200" dirty="0" smtClean="0"/>
              <a:t> off tra efficienza ed equità.</a:t>
            </a:r>
          </a:p>
          <a:p>
            <a:r>
              <a:rPr lang="it-IT" sz="2200" dirty="0" smtClean="0"/>
              <a:t>Nell’ambito della teoria della tassazione ottimale</a:t>
            </a:r>
          </a:p>
          <a:p>
            <a:pPr lvl="1"/>
            <a:r>
              <a:rPr lang="it-IT" sz="2200" dirty="0" smtClean="0"/>
              <a:t>un’imposta è equa se garantisce una distribuzione socialmente desiderabile dell’onere tributario, </a:t>
            </a:r>
          </a:p>
          <a:p>
            <a:pPr lvl="1"/>
            <a:r>
              <a:rPr lang="it-IT" sz="2200" dirty="0" smtClean="0"/>
              <a:t>un’imposta è efficiente se presenta un eccesso di pressione tributaria minimo. </a:t>
            </a:r>
          </a:p>
          <a:p>
            <a:r>
              <a:rPr lang="it-IT" sz="2200" dirty="0" smtClean="0"/>
              <a:t>Nel dibattito pubblico, invece, spesso </a:t>
            </a:r>
          </a:p>
          <a:p>
            <a:pPr lvl="1"/>
            <a:r>
              <a:rPr lang="it-IT" sz="2200" dirty="0" smtClean="0"/>
              <a:t>un’imposta è equa se impone lo stesso onere a chi ha la stessa capacità contributiva e </a:t>
            </a:r>
          </a:p>
          <a:p>
            <a:pPr lvl="1"/>
            <a:r>
              <a:rPr lang="it-IT" sz="2200" dirty="0" smtClean="0"/>
              <a:t>un sistema fiscale è efficiente se riesce a contenere le spese amministrative e burocratiche per implementarlo.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aro">
  <a:themeElements>
    <a:clrScheme name="Chiar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ar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1478</TotalTime>
  <Words>1176</Words>
  <Application>Microsoft Office PowerPoint</Application>
  <PresentationFormat>Presentazione su schermo (4:3)</PresentationFormat>
  <Paragraphs>147</Paragraphs>
  <Slides>15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21" baseType="lpstr">
      <vt:lpstr>MS Gothic</vt:lpstr>
      <vt:lpstr>Arial</vt:lpstr>
      <vt:lpstr>Symbol</vt:lpstr>
      <vt:lpstr>Times New Roman</vt:lpstr>
      <vt:lpstr>Wingdings</vt:lpstr>
      <vt:lpstr>Chiaro</vt:lpstr>
      <vt:lpstr>Capitolo 16</vt:lpstr>
      <vt:lpstr>La teoria della tassazione ottimale</vt:lpstr>
      <vt:lpstr>La regola di Ramsey</vt:lpstr>
      <vt:lpstr>Imposte e elasticità</vt:lpstr>
      <vt:lpstr>La regola di Ramsey</vt:lpstr>
      <vt:lpstr>Imposte e elasticità</vt:lpstr>
      <vt:lpstr>La regola di Ramsey</vt:lpstr>
      <vt:lpstr>La regola delle elasticità inverse</vt:lpstr>
      <vt:lpstr>Considerazioni di equità</vt:lpstr>
      <vt:lpstr>Considerazioni di equità</vt:lpstr>
      <vt:lpstr>Tassazione ottimale e imposta sul reddito </vt:lpstr>
      <vt:lpstr>Un primo esempio</vt:lpstr>
      <vt:lpstr>Trade-off fra efficienza ed equità</vt:lpstr>
      <vt:lpstr>L’imposta lineare sul reddito</vt:lpstr>
      <vt:lpstr>Equità ed efficienza: interpretazioni possibili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Nessun titolo diapositiva</dc:title>
  <dc:creator>Paolo Figini</dc:creator>
  <cp:lastModifiedBy>alberto iozzi</cp:lastModifiedBy>
  <cp:revision>140</cp:revision>
  <cp:lastPrinted>2017-10-24T10:14:40Z</cp:lastPrinted>
  <dcterms:created xsi:type="dcterms:W3CDTF">2003-07-21T14:31:33Z</dcterms:created>
  <dcterms:modified xsi:type="dcterms:W3CDTF">2017-10-24T10:31:39Z</dcterms:modified>
</cp:coreProperties>
</file>