
<file path=[Content_Types].xml><?xml version="1.0" encoding="utf-8"?>
<Types xmlns="http://schemas.openxmlformats.org/package/2006/content-types">
  <Default Extension="bin" ContentType="application/vnd.openxmlformats-officedocument.oleObject"/>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9"/>
  </p:notesMasterIdLst>
  <p:handoutMasterIdLst>
    <p:handoutMasterId r:id="rId60"/>
  </p:handoutMasterIdLst>
  <p:sldIdLst>
    <p:sldId id="266" r:id="rId2"/>
    <p:sldId id="335" r:id="rId3"/>
    <p:sldId id="268" r:id="rId4"/>
    <p:sldId id="259" r:id="rId5"/>
    <p:sldId id="269" r:id="rId6"/>
    <p:sldId id="381" r:id="rId7"/>
    <p:sldId id="436" r:id="rId8"/>
    <p:sldId id="437" r:id="rId9"/>
    <p:sldId id="435" r:id="rId10"/>
    <p:sldId id="303" r:id="rId11"/>
    <p:sldId id="272" r:id="rId12"/>
    <p:sldId id="273" r:id="rId13"/>
    <p:sldId id="274" r:id="rId14"/>
    <p:sldId id="305" r:id="rId15"/>
    <p:sldId id="275" r:id="rId16"/>
    <p:sldId id="276" r:id="rId17"/>
    <p:sldId id="277" r:id="rId18"/>
    <p:sldId id="278" r:id="rId19"/>
    <p:sldId id="279" r:id="rId20"/>
    <p:sldId id="282" r:id="rId21"/>
    <p:sldId id="432" r:id="rId22"/>
    <p:sldId id="283" r:id="rId23"/>
    <p:sldId id="434" r:id="rId24"/>
    <p:sldId id="284" r:id="rId25"/>
    <p:sldId id="285" r:id="rId26"/>
    <p:sldId id="286" r:id="rId27"/>
    <p:sldId id="331" r:id="rId28"/>
    <p:sldId id="424" r:id="rId29"/>
    <p:sldId id="308" r:id="rId30"/>
    <p:sldId id="309" r:id="rId31"/>
    <p:sldId id="310" r:id="rId32"/>
    <p:sldId id="311" r:id="rId33"/>
    <p:sldId id="312" r:id="rId34"/>
    <p:sldId id="313" r:id="rId35"/>
    <p:sldId id="314" r:id="rId36"/>
    <p:sldId id="315" r:id="rId37"/>
    <p:sldId id="316" r:id="rId38"/>
    <p:sldId id="317" r:id="rId39"/>
    <p:sldId id="318" r:id="rId40"/>
    <p:sldId id="320" r:id="rId41"/>
    <p:sldId id="319" r:id="rId42"/>
    <p:sldId id="321" r:id="rId43"/>
    <p:sldId id="325" r:id="rId44"/>
    <p:sldId id="326" r:id="rId45"/>
    <p:sldId id="327" r:id="rId46"/>
    <p:sldId id="329" r:id="rId47"/>
    <p:sldId id="328" r:id="rId48"/>
    <p:sldId id="330" r:id="rId49"/>
    <p:sldId id="333" r:id="rId50"/>
    <p:sldId id="332" r:id="rId51"/>
    <p:sldId id="334" r:id="rId52"/>
    <p:sldId id="426" r:id="rId53"/>
    <p:sldId id="427" r:id="rId54"/>
    <p:sldId id="428" r:id="rId55"/>
    <p:sldId id="429" r:id="rId56"/>
    <p:sldId id="430" r:id="rId57"/>
    <p:sldId id="324" r:id="rId58"/>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708"/>
  </p:normalViewPr>
  <p:slideViewPr>
    <p:cSldViewPr>
      <p:cViewPr varScale="1">
        <p:scale>
          <a:sx n="118" d="100"/>
          <a:sy n="118" d="100"/>
        </p:scale>
        <p:origin x="2024"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6770F55-B3F0-AA4E-ACA3-1E1512F4F03B}"/>
              </a:ext>
            </a:extLst>
          </p:cNvPr>
          <p:cNvSpPr>
            <a:spLocks noGrp="1" noChangeArrowheads="1"/>
          </p:cNvSpPr>
          <p:nvPr>
            <p:ph type="hdr" sz="quarter"/>
          </p:nvPr>
        </p:nvSpPr>
        <p:spPr bwMode="auto">
          <a:xfrm>
            <a:off x="0" y="0"/>
            <a:ext cx="3170238" cy="479425"/>
          </a:xfrm>
          <a:prstGeom prst="rect">
            <a:avLst/>
          </a:prstGeom>
          <a:noFill/>
          <a:ln>
            <a:noFill/>
          </a:ln>
          <a:effectLst/>
        </p:spPr>
        <p:txBody>
          <a:bodyPr vert="horz" wrap="square" lIns="96661" tIns="48331" rIns="96661" bIns="48331" numCol="1" anchor="t" anchorCtr="0" compatLnSpc="1">
            <a:prstTxWarp prst="textNoShape">
              <a:avLst/>
            </a:prstTxWarp>
          </a:bodyPr>
          <a:lstStyle>
            <a:lvl1pPr defTabSz="966788" eaLnBrk="1" hangingPunct="1">
              <a:buFont typeface="Arial" charset="0"/>
              <a:buNone/>
              <a:defRPr sz="1300">
                <a:latin typeface="Arial" charset="0"/>
                <a:ea typeface="MS PGothic" charset="0"/>
                <a:cs typeface="MS PGothic" charset="0"/>
              </a:defRPr>
            </a:lvl1pPr>
          </a:lstStyle>
          <a:p>
            <a:pPr>
              <a:defRPr/>
            </a:pPr>
            <a:endParaRPr lang="it-IT"/>
          </a:p>
        </p:txBody>
      </p:sp>
      <p:sp>
        <p:nvSpPr>
          <p:cNvPr id="3075" name="Rectangle 3">
            <a:extLst>
              <a:ext uri="{FF2B5EF4-FFF2-40B4-BE49-F238E27FC236}">
                <a16:creationId xmlns:a16="http://schemas.microsoft.com/office/drawing/2014/main" id="{40B5C570-EA2D-024F-BE72-377AC676377C}"/>
              </a:ext>
            </a:extLst>
          </p:cNvPr>
          <p:cNvSpPr>
            <a:spLocks noGrp="1" noChangeArrowheads="1"/>
          </p:cNvSpPr>
          <p:nvPr>
            <p:ph type="dt" sz="quarter" idx="1"/>
          </p:nvPr>
        </p:nvSpPr>
        <p:spPr bwMode="auto">
          <a:xfrm>
            <a:off x="4143375" y="0"/>
            <a:ext cx="3170238" cy="479425"/>
          </a:xfrm>
          <a:prstGeom prst="rect">
            <a:avLst/>
          </a:prstGeom>
          <a:noFill/>
          <a:ln>
            <a:noFill/>
          </a:ln>
          <a:effectLst/>
        </p:spPr>
        <p:txBody>
          <a:bodyPr vert="horz" wrap="square" lIns="96661" tIns="48331" rIns="96661" bIns="48331" numCol="1" anchor="t" anchorCtr="0" compatLnSpc="1">
            <a:prstTxWarp prst="textNoShape">
              <a:avLst/>
            </a:prstTxWarp>
          </a:bodyPr>
          <a:lstStyle>
            <a:lvl1pPr algn="r" defTabSz="966788" eaLnBrk="1" hangingPunct="1">
              <a:buFont typeface="Arial" charset="0"/>
              <a:buNone/>
              <a:defRPr sz="1300">
                <a:latin typeface="Arial" charset="0"/>
                <a:ea typeface="MS PGothic" charset="0"/>
                <a:cs typeface="MS PGothic" charset="0"/>
              </a:defRPr>
            </a:lvl1pPr>
          </a:lstStyle>
          <a:p>
            <a:pPr>
              <a:defRPr/>
            </a:pPr>
            <a:endParaRPr lang="it-IT"/>
          </a:p>
        </p:txBody>
      </p:sp>
      <p:sp>
        <p:nvSpPr>
          <p:cNvPr id="3076" name="Rectangle 4">
            <a:extLst>
              <a:ext uri="{FF2B5EF4-FFF2-40B4-BE49-F238E27FC236}">
                <a16:creationId xmlns:a16="http://schemas.microsoft.com/office/drawing/2014/main" id="{B91F3D5C-8191-494E-87EC-FE52D557FF5E}"/>
              </a:ext>
            </a:extLst>
          </p:cNvPr>
          <p:cNvSpPr>
            <a:spLocks noGrp="1" noChangeArrowheads="1"/>
          </p:cNvSpPr>
          <p:nvPr>
            <p:ph type="ftr" sz="quarter" idx="2"/>
          </p:nvPr>
        </p:nvSpPr>
        <p:spPr bwMode="auto">
          <a:xfrm>
            <a:off x="0" y="9120188"/>
            <a:ext cx="3170238" cy="479425"/>
          </a:xfrm>
          <a:prstGeom prst="rect">
            <a:avLst/>
          </a:prstGeom>
          <a:noFill/>
          <a:ln>
            <a:noFill/>
          </a:ln>
          <a:effectLst/>
        </p:spPr>
        <p:txBody>
          <a:bodyPr vert="horz" wrap="square" lIns="96661" tIns="48331" rIns="96661" bIns="48331" numCol="1" anchor="b" anchorCtr="0" compatLnSpc="1">
            <a:prstTxWarp prst="textNoShape">
              <a:avLst/>
            </a:prstTxWarp>
          </a:bodyPr>
          <a:lstStyle>
            <a:lvl1pPr defTabSz="966788" eaLnBrk="1" hangingPunct="1">
              <a:buFont typeface="Arial" charset="0"/>
              <a:buNone/>
              <a:defRPr sz="1300">
                <a:latin typeface="Arial" charset="0"/>
                <a:ea typeface="MS PGothic" charset="0"/>
                <a:cs typeface="MS PGothic" charset="0"/>
              </a:defRPr>
            </a:lvl1pPr>
          </a:lstStyle>
          <a:p>
            <a:pPr>
              <a:defRPr/>
            </a:pPr>
            <a:endParaRPr lang="it-IT"/>
          </a:p>
        </p:txBody>
      </p:sp>
      <p:sp>
        <p:nvSpPr>
          <p:cNvPr id="3077" name="Rectangle 5">
            <a:extLst>
              <a:ext uri="{FF2B5EF4-FFF2-40B4-BE49-F238E27FC236}">
                <a16:creationId xmlns:a16="http://schemas.microsoft.com/office/drawing/2014/main" id="{EC0AA144-B7FC-5745-BE56-5992D320DE5A}"/>
              </a:ext>
            </a:extLst>
          </p:cNvPr>
          <p:cNvSpPr>
            <a:spLocks noGrp="1" noChangeArrowheads="1"/>
          </p:cNvSpPr>
          <p:nvPr>
            <p:ph type="sldNum" sz="quarter" idx="3"/>
          </p:nvPr>
        </p:nvSpPr>
        <p:spPr bwMode="auto">
          <a:xfrm>
            <a:off x="4143375" y="9120188"/>
            <a:ext cx="3170238" cy="479425"/>
          </a:xfrm>
          <a:prstGeom prst="rect">
            <a:avLst/>
          </a:prstGeom>
          <a:noFill/>
          <a:ln>
            <a:noFill/>
          </a:ln>
          <a:effectLst/>
        </p:spPr>
        <p:txBody>
          <a:bodyPr vert="horz" wrap="square" lIns="96661" tIns="48331" rIns="96661" bIns="48331" numCol="1" anchor="b" anchorCtr="0" compatLnSpc="1">
            <a:prstTxWarp prst="textNoShape">
              <a:avLst/>
            </a:prstTxWarp>
          </a:bodyPr>
          <a:lstStyle>
            <a:lvl1pPr algn="r" defTabSz="966788" eaLnBrk="1" hangingPunct="1">
              <a:buFont typeface="Arial" panose="020B0604020202020204" pitchFamily="34" charset="0"/>
              <a:buNone/>
              <a:defRPr sz="1300"/>
            </a:lvl1pPr>
          </a:lstStyle>
          <a:p>
            <a:pPr>
              <a:defRPr/>
            </a:pPr>
            <a:fld id="{436FB34A-A9F6-2646-9175-51AE435CC70B}" type="slidenum">
              <a:rPr lang="it-IT" altLang="it-IT"/>
              <a:pPr>
                <a:defRPr/>
              </a:pPr>
              <a:t>‹N›</a:t>
            </a:fld>
            <a:endParaRPr lang="it-IT" altLang="it-IT"/>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9463E0B8-E574-4D41-8038-FAFEB4DA44F0}"/>
              </a:ext>
            </a:extLst>
          </p:cNvPr>
          <p:cNvSpPr>
            <a:spLocks noGrp="1" noChangeArrowheads="1"/>
          </p:cNvSpPr>
          <p:nvPr>
            <p:ph type="hdr" sz="quarter"/>
          </p:nvPr>
        </p:nvSpPr>
        <p:spPr bwMode="auto">
          <a:xfrm>
            <a:off x="0" y="0"/>
            <a:ext cx="3170238" cy="479425"/>
          </a:xfrm>
          <a:prstGeom prst="rect">
            <a:avLst/>
          </a:prstGeom>
          <a:noFill/>
          <a:ln>
            <a:noFill/>
          </a:ln>
          <a:effectLst/>
        </p:spPr>
        <p:txBody>
          <a:bodyPr vert="horz" wrap="square" lIns="96661" tIns="48331" rIns="96661" bIns="48331" numCol="1" anchor="t" anchorCtr="0" compatLnSpc="1">
            <a:prstTxWarp prst="textNoShape">
              <a:avLst/>
            </a:prstTxWarp>
          </a:bodyPr>
          <a:lstStyle>
            <a:lvl1pPr defTabSz="966788" eaLnBrk="1" hangingPunct="1">
              <a:buFont typeface="Arial" charset="0"/>
              <a:buNone/>
              <a:defRPr sz="1300">
                <a:latin typeface="Arial" charset="0"/>
                <a:ea typeface="MS PGothic" charset="0"/>
                <a:cs typeface="MS PGothic" charset="0"/>
              </a:defRPr>
            </a:lvl1pPr>
          </a:lstStyle>
          <a:p>
            <a:pPr>
              <a:defRPr/>
            </a:pPr>
            <a:endParaRPr lang="it-IT"/>
          </a:p>
        </p:txBody>
      </p:sp>
      <p:sp>
        <p:nvSpPr>
          <p:cNvPr id="4099" name="Rectangle 3">
            <a:extLst>
              <a:ext uri="{FF2B5EF4-FFF2-40B4-BE49-F238E27FC236}">
                <a16:creationId xmlns:a16="http://schemas.microsoft.com/office/drawing/2014/main" id="{1F7CE68E-6D2C-BA4C-947B-23F4EC5A99AB}"/>
              </a:ext>
            </a:extLst>
          </p:cNvPr>
          <p:cNvSpPr>
            <a:spLocks noGrp="1" noChangeArrowheads="1"/>
          </p:cNvSpPr>
          <p:nvPr>
            <p:ph type="dt" idx="1"/>
          </p:nvPr>
        </p:nvSpPr>
        <p:spPr bwMode="auto">
          <a:xfrm>
            <a:off x="4143375" y="0"/>
            <a:ext cx="3170238" cy="479425"/>
          </a:xfrm>
          <a:prstGeom prst="rect">
            <a:avLst/>
          </a:prstGeom>
          <a:noFill/>
          <a:ln>
            <a:noFill/>
          </a:ln>
          <a:effectLst/>
        </p:spPr>
        <p:txBody>
          <a:bodyPr vert="horz" wrap="square" lIns="96661" tIns="48331" rIns="96661" bIns="48331" numCol="1" anchor="t" anchorCtr="0" compatLnSpc="1">
            <a:prstTxWarp prst="textNoShape">
              <a:avLst/>
            </a:prstTxWarp>
          </a:bodyPr>
          <a:lstStyle>
            <a:lvl1pPr algn="r" defTabSz="966788" eaLnBrk="1" hangingPunct="1">
              <a:buFont typeface="Arial" charset="0"/>
              <a:buNone/>
              <a:defRPr sz="1300">
                <a:latin typeface="Arial" charset="0"/>
                <a:ea typeface="MS PGothic" charset="0"/>
                <a:cs typeface="MS PGothic" charset="0"/>
              </a:defRPr>
            </a:lvl1pPr>
          </a:lstStyle>
          <a:p>
            <a:pPr>
              <a:defRPr/>
            </a:pPr>
            <a:endParaRPr lang="it-IT"/>
          </a:p>
        </p:txBody>
      </p:sp>
      <p:sp>
        <p:nvSpPr>
          <p:cNvPr id="13316" name="Rectangle 4">
            <a:extLst>
              <a:ext uri="{FF2B5EF4-FFF2-40B4-BE49-F238E27FC236}">
                <a16:creationId xmlns:a16="http://schemas.microsoft.com/office/drawing/2014/main" id="{F10E1682-C7E1-DB4C-BF7E-403FBA6A4D78}"/>
              </a:ext>
            </a:extLst>
          </p:cNvPr>
          <p:cNvSpPr>
            <a:spLocks noGrp="1" noRot="1" noChangeAspect="1" noChangeArrowheads="1" noTextEdit="1"/>
          </p:cNvSpPr>
          <p:nvPr>
            <p:ph type="sldImg" idx="4294967295"/>
          </p:nvPr>
        </p:nvSpPr>
        <p:spPr bwMode="auto">
          <a:xfrm>
            <a:off x="1257300" y="720725"/>
            <a:ext cx="48006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a:extLst>
              <a:ext uri="{FF2B5EF4-FFF2-40B4-BE49-F238E27FC236}">
                <a16:creationId xmlns:a16="http://schemas.microsoft.com/office/drawing/2014/main" id="{FF26DD37-3915-5641-8756-25AF92707AA9}"/>
              </a:ext>
            </a:extLst>
          </p:cNvPr>
          <p:cNvSpPr>
            <a:spLocks noGrp="1" noChangeArrowheads="1"/>
          </p:cNvSpPr>
          <p:nvPr>
            <p:ph type="body" sz="quarter" idx="3"/>
          </p:nvPr>
        </p:nvSpPr>
        <p:spPr bwMode="auto">
          <a:xfrm>
            <a:off x="731838" y="4560888"/>
            <a:ext cx="5851525" cy="4319587"/>
          </a:xfrm>
          <a:prstGeom prst="rect">
            <a:avLst/>
          </a:prstGeom>
          <a:noFill/>
          <a:ln>
            <a:noFill/>
          </a:ln>
          <a:effectLst/>
        </p:spPr>
        <p:txBody>
          <a:bodyPr vert="horz" wrap="square" lIns="96661" tIns="48331" rIns="96661" bIns="48331" numCol="1" anchor="t" anchorCtr="0" compatLnSpc="1"/>
          <a:lstStyle/>
          <a:p>
            <a:pPr lvl="0"/>
            <a:r>
              <a:rPr lang="it-IT" noProof="0"/>
              <a:t>Fare clic per modificare gli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4102" name="Rectangle 6">
            <a:extLst>
              <a:ext uri="{FF2B5EF4-FFF2-40B4-BE49-F238E27FC236}">
                <a16:creationId xmlns:a16="http://schemas.microsoft.com/office/drawing/2014/main" id="{56493CE6-013E-2D48-A5E6-EFB403AF3BDF}"/>
              </a:ext>
            </a:extLst>
          </p:cNvPr>
          <p:cNvSpPr>
            <a:spLocks noGrp="1" noChangeArrowheads="1"/>
          </p:cNvSpPr>
          <p:nvPr>
            <p:ph type="ftr" sz="quarter" idx="4"/>
          </p:nvPr>
        </p:nvSpPr>
        <p:spPr bwMode="auto">
          <a:xfrm>
            <a:off x="0" y="9120188"/>
            <a:ext cx="3170238" cy="479425"/>
          </a:xfrm>
          <a:prstGeom prst="rect">
            <a:avLst/>
          </a:prstGeom>
          <a:noFill/>
          <a:ln>
            <a:noFill/>
          </a:ln>
          <a:effectLst/>
        </p:spPr>
        <p:txBody>
          <a:bodyPr vert="horz" wrap="square" lIns="96661" tIns="48331" rIns="96661" bIns="48331" numCol="1" anchor="b" anchorCtr="0" compatLnSpc="1">
            <a:prstTxWarp prst="textNoShape">
              <a:avLst/>
            </a:prstTxWarp>
          </a:bodyPr>
          <a:lstStyle>
            <a:lvl1pPr defTabSz="966788" eaLnBrk="1" hangingPunct="1">
              <a:buFont typeface="Arial" charset="0"/>
              <a:buNone/>
              <a:defRPr sz="1300">
                <a:latin typeface="Arial" charset="0"/>
                <a:ea typeface="MS PGothic" charset="0"/>
                <a:cs typeface="MS PGothic" charset="0"/>
              </a:defRPr>
            </a:lvl1pPr>
          </a:lstStyle>
          <a:p>
            <a:pPr>
              <a:defRPr/>
            </a:pPr>
            <a:endParaRPr lang="it-IT"/>
          </a:p>
        </p:txBody>
      </p:sp>
      <p:sp>
        <p:nvSpPr>
          <p:cNvPr id="4103" name="Rectangle 7">
            <a:extLst>
              <a:ext uri="{FF2B5EF4-FFF2-40B4-BE49-F238E27FC236}">
                <a16:creationId xmlns:a16="http://schemas.microsoft.com/office/drawing/2014/main" id="{8940F6BC-5068-D54F-B819-D9B170654B44}"/>
              </a:ext>
            </a:extLst>
          </p:cNvPr>
          <p:cNvSpPr>
            <a:spLocks noGrp="1" noChangeArrowheads="1"/>
          </p:cNvSpPr>
          <p:nvPr>
            <p:ph type="sldNum" sz="quarter" idx="5"/>
          </p:nvPr>
        </p:nvSpPr>
        <p:spPr bwMode="auto">
          <a:xfrm>
            <a:off x="4143375" y="9120188"/>
            <a:ext cx="3170238" cy="479425"/>
          </a:xfrm>
          <a:prstGeom prst="rect">
            <a:avLst/>
          </a:prstGeom>
          <a:noFill/>
          <a:ln>
            <a:noFill/>
          </a:ln>
          <a:effectLst/>
        </p:spPr>
        <p:txBody>
          <a:bodyPr vert="horz" wrap="square" lIns="96661" tIns="48331" rIns="96661" bIns="48331" numCol="1" anchor="b" anchorCtr="0" compatLnSpc="1">
            <a:prstTxWarp prst="textNoShape">
              <a:avLst/>
            </a:prstTxWarp>
          </a:bodyPr>
          <a:lstStyle>
            <a:lvl1pPr algn="r" defTabSz="966788" eaLnBrk="1" hangingPunct="1">
              <a:buFont typeface="Arial" panose="020B0604020202020204" pitchFamily="34" charset="0"/>
              <a:buNone/>
              <a:defRPr sz="1300"/>
            </a:lvl1pPr>
          </a:lstStyle>
          <a:p>
            <a:pPr>
              <a:defRPr/>
            </a:pPr>
            <a:fld id="{38A47B72-1FF6-6547-BEB1-0744C856E927}" type="slidenum">
              <a:rPr lang="it-IT" altLang="it-IT"/>
              <a:pPr>
                <a:defRPr/>
              </a:pPr>
              <a:t>‹N›</a:t>
            </a:fld>
            <a:endParaRPr lang="it-IT" alt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S PGothic" panose="020B0600070205080204"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a:extLst>
              <a:ext uri="{FF2B5EF4-FFF2-40B4-BE49-F238E27FC236}">
                <a16:creationId xmlns:a16="http://schemas.microsoft.com/office/drawing/2014/main" id="{1C21EB5D-ECDF-8348-BA4E-F91D1E60C60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3E24C587-9841-5F4F-9038-30309DBD3D8C}" type="slidenum">
              <a:rPr lang="it-IT" altLang="it-IT" sz="1300" smtClean="0"/>
              <a:pPr>
                <a:spcBef>
                  <a:spcPct val="0"/>
                </a:spcBef>
                <a:buFontTx/>
                <a:buNone/>
              </a:pPr>
              <a:t>1</a:t>
            </a:fld>
            <a:endParaRPr lang="it-IT" altLang="it-IT" sz="1300"/>
          </a:p>
        </p:txBody>
      </p:sp>
      <p:sp>
        <p:nvSpPr>
          <p:cNvPr id="16386" name="Rectangle 2">
            <a:extLst>
              <a:ext uri="{FF2B5EF4-FFF2-40B4-BE49-F238E27FC236}">
                <a16:creationId xmlns:a16="http://schemas.microsoft.com/office/drawing/2014/main" id="{C55AD980-6116-1C42-A388-A9483A91434C}"/>
              </a:ext>
            </a:extLst>
          </p:cNvPr>
          <p:cNvSpPr>
            <a:spLocks noGrp="1" noRot="1" noChangeAspect="1" noChangeArrowheads="1" noTextEdit="1"/>
          </p:cNvSpPr>
          <p:nvPr>
            <p:ph type="sldImg" idx="4294967295"/>
          </p:nvPr>
        </p:nvSpPr>
        <p:spPr>
          <a:ln/>
        </p:spPr>
      </p:sp>
      <p:sp>
        <p:nvSpPr>
          <p:cNvPr id="16387" name="Rectangle 3">
            <a:extLst>
              <a:ext uri="{FF2B5EF4-FFF2-40B4-BE49-F238E27FC236}">
                <a16:creationId xmlns:a16="http://schemas.microsoft.com/office/drawing/2014/main" id="{8C60C2EA-969C-914E-A460-1C1F196431F6}"/>
              </a:ext>
            </a:extLst>
          </p:cNvPr>
          <p:cNvSpPr>
            <a:spLocks noGrp="1" noChangeArrowheads="1"/>
          </p:cNvSpPr>
          <p:nvPr>
            <p:ph type="body" idx="4294967295"/>
          </p:nvPr>
        </p:nvSpPr>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a:extLst>
              <a:ext uri="{FF2B5EF4-FFF2-40B4-BE49-F238E27FC236}">
                <a16:creationId xmlns:a16="http://schemas.microsoft.com/office/drawing/2014/main" id="{74F258F8-EEE0-464C-A624-5A96356785C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66406BD6-F5E4-A043-A14A-15E8FAFA43C4}" type="slidenum">
              <a:rPr lang="it-IT" altLang="it-IT" sz="1300" smtClean="0"/>
              <a:pPr>
                <a:spcBef>
                  <a:spcPct val="0"/>
                </a:spcBef>
                <a:buFontTx/>
                <a:buNone/>
              </a:pPr>
              <a:t>3</a:t>
            </a:fld>
            <a:endParaRPr lang="it-IT" altLang="it-IT" sz="1300"/>
          </a:p>
        </p:txBody>
      </p:sp>
      <p:sp>
        <p:nvSpPr>
          <p:cNvPr id="19458" name="Rectangle 2">
            <a:extLst>
              <a:ext uri="{FF2B5EF4-FFF2-40B4-BE49-F238E27FC236}">
                <a16:creationId xmlns:a16="http://schemas.microsoft.com/office/drawing/2014/main" id="{AE0703F7-A932-464E-83FF-C16AFE7099FE}"/>
              </a:ext>
            </a:extLst>
          </p:cNvPr>
          <p:cNvSpPr>
            <a:spLocks noGrp="1" noRot="1" noChangeAspect="1" noChangeArrowheads="1" noTextEdit="1"/>
          </p:cNvSpPr>
          <p:nvPr>
            <p:ph type="sldImg" idx="4294967295"/>
          </p:nvPr>
        </p:nvSpPr>
        <p:spPr>
          <a:ln/>
        </p:spPr>
      </p:sp>
      <p:sp>
        <p:nvSpPr>
          <p:cNvPr id="19459" name="Rectangle 3">
            <a:extLst>
              <a:ext uri="{FF2B5EF4-FFF2-40B4-BE49-F238E27FC236}">
                <a16:creationId xmlns:a16="http://schemas.microsoft.com/office/drawing/2014/main" id="{D8B3F13F-6DEA-054E-9523-F7858A7250A3}"/>
              </a:ext>
            </a:extLst>
          </p:cNvPr>
          <p:cNvSpPr>
            <a:spLocks noGrp="1" noChangeArrowheads="1"/>
          </p:cNvSpPr>
          <p:nvPr>
            <p:ph type="body" idx="4294967295"/>
          </p:nvPr>
        </p:nvSpPr>
        <p:spPr/>
        <p:txBody>
          <a:bodyPr>
            <a:prstTxWarp prst="textNoShape">
              <a:avLst/>
            </a:prstTxWarp>
          </a:bodyPr>
          <a:lstStyle/>
          <a:p>
            <a:pPr eaLnBrk="1" hangingPunct="1">
              <a:defRPr/>
            </a:pPr>
            <a:endParaRPr lang="it-IT" altLang="it-IT" sz="1142" dirty="0">
              <a:cs typeface="MS PGothic"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a:extLst>
              <a:ext uri="{FF2B5EF4-FFF2-40B4-BE49-F238E27FC236}">
                <a16:creationId xmlns:a16="http://schemas.microsoft.com/office/drawing/2014/main" id="{D3380C06-B03D-C546-B22E-0FEACF495C5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7AE95E14-33B9-344A-9EC9-2B4790AA7A64}" type="slidenum">
              <a:rPr lang="it-IT" altLang="it-IT" sz="1300" smtClean="0"/>
              <a:pPr>
                <a:spcBef>
                  <a:spcPct val="0"/>
                </a:spcBef>
                <a:buFontTx/>
                <a:buNone/>
              </a:pPr>
              <a:t>4</a:t>
            </a:fld>
            <a:endParaRPr lang="it-IT" altLang="it-IT" sz="1300"/>
          </a:p>
        </p:txBody>
      </p:sp>
      <p:sp>
        <p:nvSpPr>
          <p:cNvPr id="21506" name="Rectangle 2">
            <a:extLst>
              <a:ext uri="{FF2B5EF4-FFF2-40B4-BE49-F238E27FC236}">
                <a16:creationId xmlns:a16="http://schemas.microsoft.com/office/drawing/2014/main" id="{7232FF86-9D6E-274D-9F34-1BC0A5A41D8C}"/>
              </a:ext>
            </a:extLst>
          </p:cNvPr>
          <p:cNvSpPr>
            <a:spLocks noGrp="1" noRot="1" noChangeAspect="1" noChangeArrowheads="1" noTextEdit="1"/>
          </p:cNvSpPr>
          <p:nvPr>
            <p:ph type="sldImg" idx="4294967295"/>
          </p:nvPr>
        </p:nvSpPr>
        <p:spPr>
          <a:ln/>
        </p:spPr>
      </p:sp>
      <p:sp>
        <p:nvSpPr>
          <p:cNvPr id="21507" name="Rectangle 3">
            <a:extLst>
              <a:ext uri="{FF2B5EF4-FFF2-40B4-BE49-F238E27FC236}">
                <a16:creationId xmlns:a16="http://schemas.microsoft.com/office/drawing/2014/main" id="{9099E608-5712-DF44-92DC-597853B028A8}"/>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a:extLst>
              <a:ext uri="{FF2B5EF4-FFF2-40B4-BE49-F238E27FC236}">
                <a16:creationId xmlns:a16="http://schemas.microsoft.com/office/drawing/2014/main" id="{E1260476-D7D5-BB42-AD58-B25E9DED8EB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922D463E-C8C7-234E-957C-5A77A2781F55}" type="slidenum">
              <a:rPr lang="it-IT" altLang="it-IT" sz="1300" smtClean="0"/>
              <a:pPr>
                <a:spcBef>
                  <a:spcPct val="0"/>
                </a:spcBef>
                <a:buFontTx/>
                <a:buNone/>
              </a:pPr>
              <a:t>5</a:t>
            </a:fld>
            <a:endParaRPr lang="it-IT" altLang="it-IT" sz="1300"/>
          </a:p>
        </p:txBody>
      </p:sp>
      <p:sp>
        <p:nvSpPr>
          <p:cNvPr id="23554" name="Rectangle 2">
            <a:extLst>
              <a:ext uri="{FF2B5EF4-FFF2-40B4-BE49-F238E27FC236}">
                <a16:creationId xmlns:a16="http://schemas.microsoft.com/office/drawing/2014/main" id="{8A82FEE6-08D9-564F-AD29-241BA37AD0B1}"/>
              </a:ext>
            </a:extLst>
          </p:cNvPr>
          <p:cNvSpPr>
            <a:spLocks noGrp="1" noRot="1" noChangeAspect="1" noChangeArrowheads="1" noTextEdit="1"/>
          </p:cNvSpPr>
          <p:nvPr>
            <p:ph type="sldImg" idx="4294967295"/>
          </p:nvPr>
        </p:nvSpPr>
        <p:spPr>
          <a:ln/>
        </p:spPr>
      </p:sp>
      <p:sp>
        <p:nvSpPr>
          <p:cNvPr id="23555" name="Rectangle 3">
            <a:extLst>
              <a:ext uri="{FF2B5EF4-FFF2-40B4-BE49-F238E27FC236}">
                <a16:creationId xmlns:a16="http://schemas.microsoft.com/office/drawing/2014/main" id="{7E3B1C64-F0C0-8943-A6D0-1B9E6C18A922}"/>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a:extLst>
              <a:ext uri="{FF2B5EF4-FFF2-40B4-BE49-F238E27FC236}">
                <a16:creationId xmlns:a16="http://schemas.microsoft.com/office/drawing/2014/main" id="{0154EF2E-DAB2-8142-A8D9-A52812C10CA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4A445945-0F88-8841-96C0-A75914CDB74E}" type="slidenum">
              <a:rPr lang="it-IT" altLang="it-IT" sz="1300" smtClean="0"/>
              <a:pPr>
                <a:spcBef>
                  <a:spcPct val="0"/>
                </a:spcBef>
                <a:buFontTx/>
                <a:buNone/>
              </a:pPr>
              <a:t>10</a:t>
            </a:fld>
            <a:endParaRPr lang="it-IT" altLang="it-IT" sz="1300"/>
          </a:p>
        </p:txBody>
      </p:sp>
      <p:sp>
        <p:nvSpPr>
          <p:cNvPr id="29698" name="Rectangle 2">
            <a:extLst>
              <a:ext uri="{FF2B5EF4-FFF2-40B4-BE49-F238E27FC236}">
                <a16:creationId xmlns:a16="http://schemas.microsoft.com/office/drawing/2014/main" id="{7B773CBC-7676-1045-8E88-83DD50D79FCC}"/>
              </a:ext>
            </a:extLst>
          </p:cNvPr>
          <p:cNvSpPr>
            <a:spLocks noGrp="1" noRot="1" noChangeAspect="1" noChangeArrowheads="1" noTextEdit="1"/>
          </p:cNvSpPr>
          <p:nvPr>
            <p:ph type="sldImg" idx="4294967295"/>
          </p:nvPr>
        </p:nvSpPr>
        <p:spPr>
          <a:ln/>
        </p:spPr>
      </p:sp>
      <p:sp>
        <p:nvSpPr>
          <p:cNvPr id="29699" name="Rectangle 3">
            <a:extLst>
              <a:ext uri="{FF2B5EF4-FFF2-40B4-BE49-F238E27FC236}">
                <a16:creationId xmlns:a16="http://schemas.microsoft.com/office/drawing/2014/main" id="{173C2357-AAFC-6640-8937-EDA6CFEEE0C4}"/>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a:extLst>
              <a:ext uri="{FF2B5EF4-FFF2-40B4-BE49-F238E27FC236}">
                <a16:creationId xmlns:a16="http://schemas.microsoft.com/office/drawing/2014/main" id="{B2CDCF37-8C3D-4540-AFE0-A45EC67BC33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796EFA05-DCEB-FE42-9286-5C5706F40872}" type="slidenum">
              <a:rPr lang="it-IT" altLang="it-IT" sz="1300" smtClean="0"/>
              <a:pPr>
                <a:spcBef>
                  <a:spcPct val="0"/>
                </a:spcBef>
                <a:buFontTx/>
                <a:buNone/>
              </a:pPr>
              <a:t>11</a:t>
            </a:fld>
            <a:endParaRPr lang="it-IT" altLang="it-IT" sz="1300"/>
          </a:p>
        </p:txBody>
      </p:sp>
      <p:sp>
        <p:nvSpPr>
          <p:cNvPr id="31746" name="Rectangle 2">
            <a:extLst>
              <a:ext uri="{FF2B5EF4-FFF2-40B4-BE49-F238E27FC236}">
                <a16:creationId xmlns:a16="http://schemas.microsoft.com/office/drawing/2014/main" id="{6493D368-FF48-474E-A23F-BB68D24A05E6}"/>
              </a:ext>
            </a:extLst>
          </p:cNvPr>
          <p:cNvSpPr>
            <a:spLocks noGrp="1" noRot="1" noChangeAspect="1" noChangeArrowheads="1" noTextEdit="1"/>
          </p:cNvSpPr>
          <p:nvPr>
            <p:ph type="sldImg" idx="4294967295"/>
          </p:nvPr>
        </p:nvSpPr>
        <p:spPr>
          <a:ln/>
        </p:spPr>
      </p:sp>
      <p:sp>
        <p:nvSpPr>
          <p:cNvPr id="31747" name="Rectangle 3">
            <a:extLst>
              <a:ext uri="{FF2B5EF4-FFF2-40B4-BE49-F238E27FC236}">
                <a16:creationId xmlns:a16="http://schemas.microsoft.com/office/drawing/2014/main" id="{7B2DDE02-E4BF-DC46-B176-144708F9825E}"/>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a:extLst>
              <a:ext uri="{FF2B5EF4-FFF2-40B4-BE49-F238E27FC236}">
                <a16:creationId xmlns:a16="http://schemas.microsoft.com/office/drawing/2014/main" id="{C3CAE519-7171-3040-B5D2-C162E508587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B977601F-8817-9240-B3AC-D87DECA19A99}" type="slidenum">
              <a:rPr lang="it-IT" altLang="it-IT" sz="1300" smtClean="0"/>
              <a:pPr>
                <a:spcBef>
                  <a:spcPct val="0"/>
                </a:spcBef>
                <a:buFontTx/>
                <a:buNone/>
              </a:pPr>
              <a:t>12</a:t>
            </a:fld>
            <a:endParaRPr lang="it-IT" altLang="it-IT" sz="1300"/>
          </a:p>
        </p:txBody>
      </p:sp>
      <p:sp>
        <p:nvSpPr>
          <p:cNvPr id="33794" name="Rectangle 2">
            <a:extLst>
              <a:ext uri="{FF2B5EF4-FFF2-40B4-BE49-F238E27FC236}">
                <a16:creationId xmlns:a16="http://schemas.microsoft.com/office/drawing/2014/main" id="{3BBCE90E-2181-DB4B-B105-1B72604C7141}"/>
              </a:ext>
            </a:extLst>
          </p:cNvPr>
          <p:cNvSpPr>
            <a:spLocks noGrp="1" noRot="1" noChangeAspect="1" noChangeArrowheads="1" noTextEdit="1"/>
          </p:cNvSpPr>
          <p:nvPr>
            <p:ph type="sldImg" idx="4294967295"/>
          </p:nvPr>
        </p:nvSpPr>
        <p:spPr>
          <a:ln/>
        </p:spPr>
      </p:sp>
      <p:sp>
        <p:nvSpPr>
          <p:cNvPr id="33795" name="Rectangle 3">
            <a:extLst>
              <a:ext uri="{FF2B5EF4-FFF2-40B4-BE49-F238E27FC236}">
                <a16:creationId xmlns:a16="http://schemas.microsoft.com/office/drawing/2014/main" id="{C634D5AB-45E2-8A4B-A22A-43DA69F54243}"/>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a:extLst>
              <a:ext uri="{FF2B5EF4-FFF2-40B4-BE49-F238E27FC236}">
                <a16:creationId xmlns:a16="http://schemas.microsoft.com/office/drawing/2014/main" id="{A10111C9-669C-7E4A-8793-B2EB8E94C35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EDEF57A7-2141-A34F-9070-3E0F9851E716}" type="slidenum">
              <a:rPr lang="it-IT" altLang="it-IT" sz="1300" smtClean="0"/>
              <a:pPr>
                <a:spcBef>
                  <a:spcPct val="0"/>
                </a:spcBef>
                <a:buFontTx/>
                <a:buNone/>
              </a:pPr>
              <a:t>13</a:t>
            </a:fld>
            <a:endParaRPr lang="it-IT" altLang="it-IT" sz="1300"/>
          </a:p>
        </p:txBody>
      </p:sp>
      <p:sp>
        <p:nvSpPr>
          <p:cNvPr id="35842" name="Rectangle 2">
            <a:extLst>
              <a:ext uri="{FF2B5EF4-FFF2-40B4-BE49-F238E27FC236}">
                <a16:creationId xmlns:a16="http://schemas.microsoft.com/office/drawing/2014/main" id="{70091F50-0C6C-9C48-99CB-2AD4DE9D5622}"/>
              </a:ext>
            </a:extLst>
          </p:cNvPr>
          <p:cNvSpPr>
            <a:spLocks noGrp="1" noRot="1" noChangeAspect="1" noChangeArrowheads="1" noTextEdit="1"/>
          </p:cNvSpPr>
          <p:nvPr>
            <p:ph type="sldImg" idx="4294967295"/>
          </p:nvPr>
        </p:nvSpPr>
        <p:spPr>
          <a:ln/>
        </p:spPr>
      </p:sp>
      <p:sp>
        <p:nvSpPr>
          <p:cNvPr id="35843" name="Rectangle 3">
            <a:extLst>
              <a:ext uri="{FF2B5EF4-FFF2-40B4-BE49-F238E27FC236}">
                <a16:creationId xmlns:a16="http://schemas.microsoft.com/office/drawing/2014/main" id="{89EE562E-EA72-0A43-9F44-F6647348D88D}"/>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a:extLst>
              <a:ext uri="{FF2B5EF4-FFF2-40B4-BE49-F238E27FC236}">
                <a16:creationId xmlns:a16="http://schemas.microsoft.com/office/drawing/2014/main" id="{DF88776C-A4AA-624C-AAA2-61BB71DA115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52DB5544-8052-0D4C-BE13-4342A847D4E9}" type="slidenum">
              <a:rPr lang="it-IT" altLang="it-IT" sz="1300" smtClean="0"/>
              <a:pPr>
                <a:spcBef>
                  <a:spcPct val="0"/>
                </a:spcBef>
                <a:buFontTx/>
                <a:buNone/>
              </a:pPr>
              <a:t>14</a:t>
            </a:fld>
            <a:endParaRPr lang="it-IT" altLang="it-IT" sz="1300"/>
          </a:p>
        </p:txBody>
      </p:sp>
      <p:sp>
        <p:nvSpPr>
          <p:cNvPr id="38914" name="Rectangle 2">
            <a:extLst>
              <a:ext uri="{FF2B5EF4-FFF2-40B4-BE49-F238E27FC236}">
                <a16:creationId xmlns:a16="http://schemas.microsoft.com/office/drawing/2014/main" id="{53751629-F0C0-8142-B658-4EC80E755CEA}"/>
              </a:ext>
            </a:extLst>
          </p:cNvPr>
          <p:cNvSpPr>
            <a:spLocks noGrp="1" noRot="1" noChangeAspect="1" noChangeArrowheads="1" noTextEdit="1"/>
          </p:cNvSpPr>
          <p:nvPr>
            <p:ph type="sldImg" idx="4294967295"/>
          </p:nvPr>
        </p:nvSpPr>
        <p:spPr>
          <a:ln/>
        </p:spPr>
      </p:sp>
      <p:sp>
        <p:nvSpPr>
          <p:cNvPr id="38915" name="Rectangle 3">
            <a:extLst>
              <a:ext uri="{FF2B5EF4-FFF2-40B4-BE49-F238E27FC236}">
                <a16:creationId xmlns:a16="http://schemas.microsoft.com/office/drawing/2014/main" id="{D2EDE24F-007F-6C4A-945C-6804B96D39B8}"/>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a:extLst>
              <a:ext uri="{FF2B5EF4-FFF2-40B4-BE49-F238E27FC236}">
                <a16:creationId xmlns:a16="http://schemas.microsoft.com/office/drawing/2014/main" id="{D25F764C-2FAF-BC42-993F-47685D0876A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862DCE5B-534F-AF4E-AE47-58C264D8009C}" type="slidenum">
              <a:rPr lang="it-IT" altLang="it-IT" sz="1300" smtClean="0"/>
              <a:pPr>
                <a:spcBef>
                  <a:spcPct val="0"/>
                </a:spcBef>
                <a:buFontTx/>
                <a:buNone/>
              </a:pPr>
              <a:t>15</a:t>
            </a:fld>
            <a:endParaRPr lang="it-IT" altLang="it-IT" sz="1300"/>
          </a:p>
        </p:txBody>
      </p:sp>
      <p:sp>
        <p:nvSpPr>
          <p:cNvPr id="40962" name="Rectangle 2">
            <a:extLst>
              <a:ext uri="{FF2B5EF4-FFF2-40B4-BE49-F238E27FC236}">
                <a16:creationId xmlns:a16="http://schemas.microsoft.com/office/drawing/2014/main" id="{33DE698B-7534-364D-A6C4-D8BCF01FA8E5}"/>
              </a:ext>
            </a:extLst>
          </p:cNvPr>
          <p:cNvSpPr>
            <a:spLocks noGrp="1" noRot="1" noChangeAspect="1" noChangeArrowheads="1" noTextEdit="1"/>
          </p:cNvSpPr>
          <p:nvPr>
            <p:ph type="sldImg" idx="4294967295"/>
          </p:nvPr>
        </p:nvSpPr>
        <p:spPr>
          <a:ln/>
        </p:spPr>
      </p:sp>
      <p:sp>
        <p:nvSpPr>
          <p:cNvPr id="40963" name="Rectangle 3">
            <a:extLst>
              <a:ext uri="{FF2B5EF4-FFF2-40B4-BE49-F238E27FC236}">
                <a16:creationId xmlns:a16="http://schemas.microsoft.com/office/drawing/2014/main" id="{65B5FF80-F11B-6744-A870-51DE1FA471C6}"/>
              </a:ext>
            </a:extLst>
          </p:cNvPr>
          <p:cNvSpPr>
            <a:spLocks noGrp="1" noChangeArrowheads="1"/>
          </p:cNvSpPr>
          <p:nvPr>
            <p:ph type="body" idx="4294967295"/>
          </p:nvPr>
        </p:nvSpPr>
        <p:spPr>
          <a:xfrm>
            <a:off x="974725" y="4560888"/>
            <a:ext cx="5365750" cy="4319587"/>
          </a:xfrm>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a:extLst>
              <a:ext uri="{FF2B5EF4-FFF2-40B4-BE49-F238E27FC236}">
                <a16:creationId xmlns:a16="http://schemas.microsoft.com/office/drawing/2014/main" id="{D5227679-85B6-D24C-BE10-27BC4B4A62C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06600C5B-6F55-354E-91ED-661F710755FA}" type="slidenum">
              <a:rPr lang="it-IT" altLang="it-IT" sz="1300" smtClean="0"/>
              <a:pPr>
                <a:spcBef>
                  <a:spcPct val="0"/>
                </a:spcBef>
                <a:buFontTx/>
                <a:buNone/>
              </a:pPr>
              <a:t>16</a:t>
            </a:fld>
            <a:endParaRPr lang="it-IT" altLang="it-IT" sz="1300"/>
          </a:p>
        </p:txBody>
      </p:sp>
      <p:sp>
        <p:nvSpPr>
          <p:cNvPr id="43010" name="Rectangle 2">
            <a:extLst>
              <a:ext uri="{FF2B5EF4-FFF2-40B4-BE49-F238E27FC236}">
                <a16:creationId xmlns:a16="http://schemas.microsoft.com/office/drawing/2014/main" id="{70661942-E205-454E-A2E2-D3830E55FB5E}"/>
              </a:ext>
            </a:extLst>
          </p:cNvPr>
          <p:cNvSpPr>
            <a:spLocks noGrp="1" noRot="1" noChangeAspect="1" noChangeArrowheads="1" noTextEdit="1"/>
          </p:cNvSpPr>
          <p:nvPr>
            <p:ph type="sldImg" idx="4294967295"/>
          </p:nvPr>
        </p:nvSpPr>
        <p:spPr>
          <a:ln/>
        </p:spPr>
      </p:sp>
      <p:sp>
        <p:nvSpPr>
          <p:cNvPr id="43011" name="Rectangle 3">
            <a:extLst>
              <a:ext uri="{FF2B5EF4-FFF2-40B4-BE49-F238E27FC236}">
                <a16:creationId xmlns:a16="http://schemas.microsoft.com/office/drawing/2014/main" id="{EECAEA4D-35C4-6041-B7FC-0072BE6617B4}"/>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a:extLst>
              <a:ext uri="{FF2B5EF4-FFF2-40B4-BE49-F238E27FC236}">
                <a16:creationId xmlns:a16="http://schemas.microsoft.com/office/drawing/2014/main" id="{D755E087-0B2A-9248-B767-411AD40D807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3B6F82B5-FF28-DE4D-BC1F-A90836111009}" type="slidenum">
              <a:rPr lang="it-IT" altLang="it-IT" sz="1300" smtClean="0"/>
              <a:pPr>
                <a:spcBef>
                  <a:spcPct val="0"/>
                </a:spcBef>
                <a:buFontTx/>
                <a:buNone/>
              </a:pPr>
              <a:t>17</a:t>
            </a:fld>
            <a:endParaRPr lang="it-IT" altLang="it-IT" sz="1300"/>
          </a:p>
        </p:txBody>
      </p:sp>
      <p:sp>
        <p:nvSpPr>
          <p:cNvPr id="45058" name="Rectangle 2">
            <a:extLst>
              <a:ext uri="{FF2B5EF4-FFF2-40B4-BE49-F238E27FC236}">
                <a16:creationId xmlns:a16="http://schemas.microsoft.com/office/drawing/2014/main" id="{8843D9BF-4025-984D-AC86-EA9B25CACD0A}"/>
              </a:ext>
            </a:extLst>
          </p:cNvPr>
          <p:cNvSpPr>
            <a:spLocks noGrp="1" noRot="1" noChangeAspect="1" noChangeArrowheads="1" noTextEdit="1"/>
          </p:cNvSpPr>
          <p:nvPr>
            <p:ph type="sldImg" idx="4294967295"/>
          </p:nvPr>
        </p:nvSpPr>
        <p:spPr>
          <a:ln/>
        </p:spPr>
      </p:sp>
      <p:sp>
        <p:nvSpPr>
          <p:cNvPr id="45059" name="Rectangle 3">
            <a:extLst>
              <a:ext uri="{FF2B5EF4-FFF2-40B4-BE49-F238E27FC236}">
                <a16:creationId xmlns:a16="http://schemas.microsoft.com/office/drawing/2014/main" id="{4BF796CB-9CC4-2E46-BC52-0ECE54BAC6A5}"/>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a:extLst>
              <a:ext uri="{FF2B5EF4-FFF2-40B4-BE49-F238E27FC236}">
                <a16:creationId xmlns:a16="http://schemas.microsoft.com/office/drawing/2014/main" id="{7D4DC47E-B0A2-C142-8C2D-56D7F116028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E65413F3-5ADF-4140-A62E-125EC26D6BAB}" type="slidenum">
              <a:rPr lang="it-IT" altLang="it-IT" sz="1300" smtClean="0"/>
              <a:pPr>
                <a:spcBef>
                  <a:spcPct val="0"/>
                </a:spcBef>
                <a:buFontTx/>
                <a:buNone/>
              </a:pPr>
              <a:t>18</a:t>
            </a:fld>
            <a:endParaRPr lang="it-IT" altLang="it-IT" sz="1300"/>
          </a:p>
        </p:txBody>
      </p:sp>
      <p:sp>
        <p:nvSpPr>
          <p:cNvPr id="47106" name="Rectangle 2">
            <a:extLst>
              <a:ext uri="{FF2B5EF4-FFF2-40B4-BE49-F238E27FC236}">
                <a16:creationId xmlns:a16="http://schemas.microsoft.com/office/drawing/2014/main" id="{6DB7EF91-8C05-4341-8B87-1168F3028F30}"/>
              </a:ext>
            </a:extLst>
          </p:cNvPr>
          <p:cNvSpPr>
            <a:spLocks noGrp="1" noRot="1" noChangeAspect="1" noChangeArrowheads="1" noTextEdit="1"/>
          </p:cNvSpPr>
          <p:nvPr>
            <p:ph type="sldImg" idx="4294967295"/>
          </p:nvPr>
        </p:nvSpPr>
        <p:spPr>
          <a:ln/>
        </p:spPr>
      </p:sp>
      <p:sp>
        <p:nvSpPr>
          <p:cNvPr id="47107" name="Rectangle 3">
            <a:extLst>
              <a:ext uri="{FF2B5EF4-FFF2-40B4-BE49-F238E27FC236}">
                <a16:creationId xmlns:a16="http://schemas.microsoft.com/office/drawing/2014/main" id="{52641E59-4ED1-D747-8055-F87E2121A840}"/>
              </a:ext>
            </a:extLst>
          </p:cNvPr>
          <p:cNvSpPr>
            <a:spLocks noGrp="1" noChangeArrowheads="1"/>
          </p:cNvSpPr>
          <p:nvPr>
            <p:ph type="body" idx="4294967295"/>
          </p:nvPr>
        </p:nvSpPr>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7">
            <a:extLst>
              <a:ext uri="{FF2B5EF4-FFF2-40B4-BE49-F238E27FC236}">
                <a16:creationId xmlns:a16="http://schemas.microsoft.com/office/drawing/2014/main" id="{30F36681-584F-034B-A208-74426C38754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9E9CBA98-4808-8044-803A-52697612E94F}" type="slidenum">
              <a:rPr lang="it-IT" altLang="it-IT" sz="1300" smtClean="0"/>
              <a:pPr>
                <a:spcBef>
                  <a:spcPct val="0"/>
                </a:spcBef>
                <a:buFontTx/>
                <a:buNone/>
              </a:pPr>
              <a:t>19</a:t>
            </a:fld>
            <a:endParaRPr lang="it-IT" altLang="it-IT" sz="1300"/>
          </a:p>
        </p:txBody>
      </p:sp>
      <p:sp>
        <p:nvSpPr>
          <p:cNvPr id="49154" name="Rectangle 2">
            <a:extLst>
              <a:ext uri="{FF2B5EF4-FFF2-40B4-BE49-F238E27FC236}">
                <a16:creationId xmlns:a16="http://schemas.microsoft.com/office/drawing/2014/main" id="{392CA94C-FAD2-744E-A4BD-FBA50B5BE06F}"/>
              </a:ext>
            </a:extLst>
          </p:cNvPr>
          <p:cNvSpPr>
            <a:spLocks noGrp="1" noRot="1" noChangeAspect="1" noChangeArrowheads="1" noTextEdit="1"/>
          </p:cNvSpPr>
          <p:nvPr>
            <p:ph type="sldImg" idx="4294967295"/>
          </p:nvPr>
        </p:nvSpPr>
        <p:spPr>
          <a:ln/>
        </p:spPr>
      </p:sp>
      <p:sp>
        <p:nvSpPr>
          <p:cNvPr id="49155" name="Rectangle 3">
            <a:extLst>
              <a:ext uri="{FF2B5EF4-FFF2-40B4-BE49-F238E27FC236}">
                <a16:creationId xmlns:a16="http://schemas.microsoft.com/office/drawing/2014/main" id="{8EBF6514-7DB2-ED4C-B4F0-223B321D1D31}"/>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a:extLst>
              <a:ext uri="{FF2B5EF4-FFF2-40B4-BE49-F238E27FC236}">
                <a16:creationId xmlns:a16="http://schemas.microsoft.com/office/drawing/2014/main" id="{B3939627-B10C-724A-A818-C030650A640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F1570F8A-7AD4-254B-9E4F-B310F97AB761}" type="slidenum">
              <a:rPr lang="it-IT" altLang="it-IT" sz="1300" smtClean="0"/>
              <a:pPr>
                <a:spcBef>
                  <a:spcPct val="0"/>
                </a:spcBef>
                <a:buFontTx/>
                <a:buNone/>
              </a:pPr>
              <a:t>20</a:t>
            </a:fld>
            <a:endParaRPr lang="it-IT" altLang="it-IT" sz="1300"/>
          </a:p>
        </p:txBody>
      </p:sp>
      <p:sp>
        <p:nvSpPr>
          <p:cNvPr id="51202" name="Rectangle 2">
            <a:extLst>
              <a:ext uri="{FF2B5EF4-FFF2-40B4-BE49-F238E27FC236}">
                <a16:creationId xmlns:a16="http://schemas.microsoft.com/office/drawing/2014/main" id="{969B3211-4F98-3740-AA37-DF4A7EF2EE2C}"/>
              </a:ext>
            </a:extLst>
          </p:cNvPr>
          <p:cNvSpPr>
            <a:spLocks noGrp="1" noRot="1" noChangeAspect="1" noChangeArrowheads="1" noTextEdit="1"/>
          </p:cNvSpPr>
          <p:nvPr>
            <p:ph type="sldImg" idx="4294967295"/>
          </p:nvPr>
        </p:nvSpPr>
        <p:spPr>
          <a:ln/>
        </p:spPr>
      </p:sp>
      <p:sp>
        <p:nvSpPr>
          <p:cNvPr id="51203" name="Rectangle 3">
            <a:extLst>
              <a:ext uri="{FF2B5EF4-FFF2-40B4-BE49-F238E27FC236}">
                <a16:creationId xmlns:a16="http://schemas.microsoft.com/office/drawing/2014/main" id="{10FB87E1-9557-5B4C-B11D-3B397B1C7EA6}"/>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a:extLst>
              <a:ext uri="{FF2B5EF4-FFF2-40B4-BE49-F238E27FC236}">
                <a16:creationId xmlns:a16="http://schemas.microsoft.com/office/drawing/2014/main" id="{C34B1D4A-8A52-1249-B94C-07CC4AD540B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ECAAFD54-34D8-6845-8ABD-06E6DABDD5EF}" type="slidenum">
              <a:rPr lang="it-IT" altLang="it-IT" sz="1300" smtClean="0"/>
              <a:pPr>
                <a:spcBef>
                  <a:spcPct val="0"/>
                </a:spcBef>
                <a:buFontTx/>
                <a:buNone/>
              </a:pPr>
              <a:t>21</a:t>
            </a:fld>
            <a:endParaRPr lang="it-IT" altLang="it-IT" sz="1300"/>
          </a:p>
        </p:txBody>
      </p:sp>
      <p:sp>
        <p:nvSpPr>
          <p:cNvPr id="53250" name="Rectangle 2">
            <a:extLst>
              <a:ext uri="{FF2B5EF4-FFF2-40B4-BE49-F238E27FC236}">
                <a16:creationId xmlns:a16="http://schemas.microsoft.com/office/drawing/2014/main" id="{032CA4EE-7ECC-6A40-A0DA-7B162A699CEC}"/>
              </a:ext>
            </a:extLst>
          </p:cNvPr>
          <p:cNvSpPr>
            <a:spLocks noGrp="1" noRot="1" noChangeAspect="1" noChangeArrowheads="1" noTextEdit="1"/>
          </p:cNvSpPr>
          <p:nvPr>
            <p:ph type="sldImg" idx="4294967295"/>
          </p:nvPr>
        </p:nvSpPr>
        <p:spPr>
          <a:ln/>
        </p:spPr>
      </p:sp>
      <p:sp>
        <p:nvSpPr>
          <p:cNvPr id="53251" name="Rectangle 3">
            <a:extLst>
              <a:ext uri="{FF2B5EF4-FFF2-40B4-BE49-F238E27FC236}">
                <a16:creationId xmlns:a16="http://schemas.microsoft.com/office/drawing/2014/main" id="{4E3FD489-C104-9640-A727-4730508F75BA}"/>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a:extLst>
              <a:ext uri="{FF2B5EF4-FFF2-40B4-BE49-F238E27FC236}">
                <a16:creationId xmlns:a16="http://schemas.microsoft.com/office/drawing/2014/main" id="{CA4FC588-1F4F-BC40-A00D-77CFAA10AF4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7678BE88-1D94-214E-B9F0-272B912E64CD}" type="slidenum">
              <a:rPr lang="it-IT" altLang="it-IT" sz="1300" smtClean="0"/>
              <a:pPr>
                <a:spcBef>
                  <a:spcPct val="0"/>
                </a:spcBef>
                <a:buFontTx/>
                <a:buNone/>
              </a:pPr>
              <a:t>22</a:t>
            </a:fld>
            <a:endParaRPr lang="it-IT" altLang="it-IT" sz="1300"/>
          </a:p>
        </p:txBody>
      </p:sp>
      <p:sp>
        <p:nvSpPr>
          <p:cNvPr id="55298" name="Rectangle 2">
            <a:extLst>
              <a:ext uri="{FF2B5EF4-FFF2-40B4-BE49-F238E27FC236}">
                <a16:creationId xmlns:a16="http://schemas.microsoft.com/office/drawing/2014/main" id="{D693393F-24B8-4C41-A333-8DBE0CAAD345}"/>
              </a:ext>
            </a:extLst>
          </p:cNvPr>
          <p:cNvSpPr>
            <a:spLocks noGrp="1" noRot="1" noChangeAspect="1" noChangeArrowheads="1" noTextEdit="1"/>
          </p:cNvSpPr>
          <p:nvPr>
            <p:ph type="sldImg" idx="4294967295"/>
          </p:nvPr>
        </p:nvSpPr>
        <p:spPr>
          <a:ln/>
        </p:spPr>
      </p:sp>
      <p:sp>
        <p:nvSpPr>
          <p:cNvPr id="55299" name="Rectangle 3">
            <a:extLst>
              <a:ext uri="{FF2B5EF4-FFF2-40B4-BE49-F238E27FC236}">
                <a16:creationId xmlns:a16="http://schemas.microsoft.com/office/drawing/2014/main" id="{07C1912F-1CDD-4941-ADD7-DD20FF52B65F}"/>
              </a:ext>
            </a:extLst>
          </p:cNvPr>
          <p:cNvSpPr>
            <a:spLocks noGrp="1" noChangeArrowheads="1"/>
          </p:cNvSpPr>
          <p:nvPr>
            <p:ph type="body" idx="4294967295"/>
          </p:nvPr>
        </p:nvSpPr>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a:extLst>
              <a:ext uri="{FF2B5EF4-FFF2-40B4-BE49-F238E27FC236}">
                <a16:creationId xmlns:a16="http://schemas.microsoft.com/office/drawing/2014/main" id="{3E2F7743-3702-6245-AA18-647EC93EDC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E4B333F8-E0F6-1D49-8145-5379C23737C9}" type="slidenum">
              <a:rPr lang="it-IT" altLang="it-IT" sz="1300" smtClean="0"/>
              <a:pPr>
                <a:spcBef>
                  <a:spcPct val="0"/>
                </a:spcBef>
                <a:buFontTx/>
                <a:buNone/>
              </a:pPr>
              <a:t>24</a:t>
            </a:fld>
            <a:endParaRPr lang="it-IT" altLang="it-IT" sz="1300"/>
          </a:p>
        </p:txBody>
      </p:sp>
      <p:sp>
        <p:nvSpPr>
          <p:cNvPr id="58370" name="Rectangle 2">
            <a:extLst>
              <a:ext uri="{FF2B5EF4-FFF2-40B4-BE49-F238E27FC236}">
                <a16:creationId xmlns:a16="http://schemas.microsoft.com/office/drawing/2014/main" id="{DDA1CCAA-DA48-3247-AD88-E97A1B3BBCDF}"/>
              </a:ext>
            </a:extLst>
          </p:cNvPr>
          <p:cNvSpPr>
            <a:spLocks noGrp="1" noRot="1" noChangeAspect="1" noChangeArrowheads="1" noTextEdit="1"/>
          </p:cNvSpPr>
          <p:nvPr>
            <p:ph type="sldImg" idx="4294967295"/>
          </p:nvPr>
        </p:nvSpPr>
        <p:spPr>
          <a:ln/>
        </p:spPr>
      </p:sp>
      <p:sp>
        <p:nvSpPr>
          <p:cNvPr id="58371" name="Rectangle 3">
            <a:extLst>
              <a:ext uri="{FF2B5EF4-FFF2-40B4-BE49-F238E27FC236}">
                <a16:creationId xmlns:a16="http://schemas.microsoft.com/office/drawing/2014/main" id="{55BA125B-6B5F-7245-8E5C-74EE11851623}"/>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a:extLst>
              <a:ext uri="{FF2B5EF4-FFF2-40B4-BE49-F238E27FC236}">
                <a16:creationId xmlns:a16="http://schemas.microsoft.com/office/drawing/2014/main" id="{659B67F6-376E-6144-8244-CAAD08A2869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1936B01F-676B-DF4F-9DB9-C89602FFE62D}" type="slidenum">
              <a:rPr lang="it-IT" altLang="it-IT" sz="1300" smtClean="0"/>
              <a:pPr>
                <a:spcBef>
                  <a:spcPct val="0"/>
                </a:spcBef>
                <a:buFontTx/>
                <a:buNone/>
              </a:pPr>
              <a:t>25</a:t>
            </a:fld>
            <a:endParaRPr lang="it-IT" altLang="it-IT" sz="1300"/>
          </a:p>
        </p:txBody>
      </p:sp>
      <p:sp>
        <p:nvSpPr>
          <p:cNvPr id="60418" name="Rectangle 2">
            <a:extLst>
              <a:ext uri="{FF2B5EF4-FFF2-40B4-BE49-F238E27FC236}">
                <a16:creationId xmlns:a16="http://schemas.microsoft.com/office/drawing/2014/main" id="{99D4DEB2-59E7-D445-A814-A8AC94E6D629}"/>
              </a:ext>
            </a:extLst>
          </p:cNvPr>
          <p:cNvSpPr>
            <a:spLocks noGrp="1" noRot="1" noChangeAspect="1" noChangeArrowheads="1" noTextEdit="1"/>
          </p:cNvSpPr>
          <p:nvPr>
            <p:ph type="sldImg" idx="4294967295"/>
          </p:nvPr>
        </p:nvSpPr>
        <p:spPr>
          <a:ln/>
        </p:spPr>
      </p:sp>
      <p:sp>
        <p:nvSpPr>
          <p:cNvPr id="60419" name="Rectangle 3">
            <a:extLst>
              <a:ext uri="{FF2B5EF4-FFF2-40B4-BE49-F238E27FC236}">
                <a16:creationId xmlns:a16="http://schemas.microsoft.com/office/drawing/2014/main" id="{97AF0863-48A2-E648-A62D-E89D74AB567F}"/>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a:extLst>
              <a:ext uri="{FF2B5EF4-FFF2-40B4-BE49-F238E27FC236}">
                <a16:creationId xmlns:a16="http://schemas.microsoft.com/office/drawing/2014/main" id="{80A85AFD-0DA3-9148-A6F0-AE6A96D49F5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4DBE33C2-B1D5-4649-9DB8-5CA13B3CC1A7}" type="slidenum">
              <a:rPr lang="it-IT" altLang="it-IT" sz="1300" smtClean="0"/>
              <a:pPr>
                <a:spcBef>
                  <a:spcPct val="0"/>
                </a:spcBef>
                <a:buFontTx/>
                <a:buNone/>
              </a:pPr>
              <a:t>26</a:t>
            </a:fld>
            <a:endParaRPr lang="it-IT" altLang="it-IT" sz="1300"/>
          </a:p>
        </p:txBody>
      </p:sp>
      <p:sp>
        <p:nvSpPr>
          <p:cNvPr id="62466" name="Rectangle 2">
            <a:extLst>
              <a:ext uri="{FF2B5EF4-FFF2-40B4-BE49-F238E27FC236}">
                <a16:creationId xmlns:a16="http://schemas.microsoft.com/office/drawing/2014/main" id="{31F3C70E-6302-AA42-A35F-CAFFABB9E590}"/>
              </a:ext>
            </a:extLst>
          </p:cNvPr>
          <p:cNvSpPr>
            <a:spLocks noGrp="1" noRot="1" noChangeAspect="1" noChangeArrowheads="1" noTextEdit="1"/>
          </p:cNvSpPr>
          <p:nvPr>
            <p:ph type="sldImg" idx="4294967295"/>
          </p:nvPr>
        </p:nvSpPr>
        <p:spPr>
          <a:ln/>
        </p:spPr>
      </p:sp>
      <p:sp>
        <p:nvSpPr>
          <p:cNvPr id="62467" name="Rectangle 3">
            <a:extLst>
              <a:ext uri="{FF2B5EF4-FFF2-40B4-BE49-F238E27FC236}">
                <a16:creationId xmlns:a16="http://schemas.microsoft.com/office/drawing/2014/main" id="{8ECEA602-C131-2346-AC1A-0064DC2E1B1C}"/>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a:extLst>
              <a:ext uri="{FF2B5EF4-FFF2-40B4-BE49-F238E27FC236}">
                <a16:creationId xmlns:a16="http://schemas.microsoft.com/office/drawing/2014/main" id="{614AAC88-261F-D64D-8A15-7FA39C8ABD5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23E454EB-1E38-BF44-AC6E-231D841B8AD3}" type="slidenum">
              <a:rPr lang="it-IT" altLang="it-IT" sz="1300" smtClean="0"/>
              <a:pPr>
                <a:spcBef>
                  <a:spcPct val="0"/>
                </a:spcBef>
                <a:buFontTx/>
                <a:buNone/>
              </a:pPr>
              <a:t>27</a:t>
            </a:fld>
            <a:endParaRPr lang="it-IT" altLang="it-IT" sz="1300"/>
          </a:p>
        </p:txBody>
      </p:sp>
      <p:sp>
        <p:nvSpPr>
          <p:cNvPr id="64514" name="Rectangle 2">
            <a:extLst>
              <a:ext uri="{FF2B5EF4-FFF2-40B4-BE49-F238E27FC236}">
                <a16:creationId xmlns:a16="http://schemas.microsoft.com/office/drawing/2014/main" id="{D1F75BB7-FC1E-294C-A41B-0CB59DEF2F4C}"/>
              </a:ext>
            </a:extLst>
          </p:cNvPr>
          <p:cNvSpPr>
            <a:spLocks noGrp="1" noRot="1" noChangeAspect="1" noChangeArrowheads="1" noTextEdit="1"/>
          </p:cNvSpPr>
          <p:nvPr>
            <p:ph type="sldImg" idx="4294967295"/>
          </p:nvPr>
        </p:nvSpPr>
        <p:spPr>
          <a:ln/>
        </p:spPr>
      </p:sp>
      <p:sp>
        <p:nvSpPr>
          <p:cNvPr id="64515" name="Rectangle 3">
            <a:extLst>
              <a:ext uri="{FF2B5EF4-FFF2-40B4-BE49-F238E27FC236}">
                <a16:creationId xmlns:a16="http://schemas.microsoft.com/office/drawing/2014/main" id="{5B0365E0-ED25-AA4B-A440-33A6FD2022B9}"/>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7">
            <a:extLst>
              <a:ext uri="{FF2B5EF4-FFF2-40B4-BE49-F238E27FC236}">
                <a16:creationId xmlns:a16="http://schemas.microsoft.com/office/drawing/2014/main" id="{8C79B000-E24B-154E-893E-5923716EDBE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8CA96967-397D-FA4A-89C2-973D14EBCD5B}" type="slidenum">
              <a:rPr lang="it-IT" altLang="it-IT" sz="1300" smtClean="0"/>
              <a:pPr>
                <a:spcBef>
                  <a:spcPct val="0"/>
                </a:spcBef>
                <a:buFontTx/>
                <a:buNone/>
              </a:pPr>
              <a:t>29</a:t>
            </a:fld>
            <a:endParaRPr lang="it-IT" altLang="it-IT" sz="1300"/>
          </a:p>
        </p:txBody>
      </p:sp>
      <p:sp>
        <p:nvSpPr>
          <p:cNvPr id="67586" name="Rectangle 2">
            <a:extLst>
              <a:ext uri="{FF2B5EF4-FFF2-40B4-BE49-F238E27FC236}">
                <a16:creationId xmlns:a16="http://schemas.microsoft.com/office/drawing/2014/main" id="{05070C78-FD49-434A-867B-87067FE57395}"/>
              </a:ext>
            </a:extLst>
          </p:cNvPr>
          <p:cNvSpPr>
            <a:spLocks noGrp="1" noRot="1" noChangeAspect="1" noChangeArrowheads="1" noTextEdit="1"/>
          </p:cNvSpPr>
          <p:nvPr>
            <p:ph type="sldImg" idx="4294967295"/>
          </p:nvPr>
        </p:nvSpPr>
        <p:spPr>
          <a:ln/>
        </p:spPr>
      </p:sp>
      <p:sp>
        <p:nvSpPr>
          <p:cNvPr id="67587" name="Rectangle 3">
            <a:extLst>
              <a:ext uri="{FF2B5EF4-FFF2-40B4-BE49-F238E27FC236}">
                <a16:creationId xmlns:a16="http://schemas.microsoft.com/office/drawing/2014/main" id="{43C09084-EA5F-584F-85C0-9E1E4BE36C53}"/>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a:extLst>
              <a:ext uri="{FF2B5EF4-FFF2-40B4-BE49-F238E27FC236}">
                <a16:creationId xmlns:a16="http://schemas.microsoft.com/office/drawing/2014/main" id="{99D80C48-2DDC-FC47-BDC4-761191F573C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ACA59C8E-11A3-514C-9BA8-08762581FD91}" type="slidenum">
              <a:rPr lang="it-IT" altLang="it-IT" sz="1300" smtClean="0"/>
              <a:pPr>
                <a:spcBef>
                  <a:spcPct val="0"/>
                </a:spcBef>
                <a:buFontTx/>
                <a:buNone/>
              </a:pPr>
              <a:t>30</a:t>
            </a:fld>
            <a:endParaRPr lang="it-IT" altLang="it-IT" sz="1300"/>
          </a:p>
        </p:txBody>
      </p:sp>
      <p:sp>
        <p:nvSpPr>
          <p:cNvPr id="69634" name="Rectangle 2">
            <a:extLst>
              <a:ext uri="{FF2B5EF4-FFF2-40B4-BE49-F238E27FC236}">
                <a16:creationId xmlns:a16="http://schemas.microsoft.com/office/drawing/2014/main" id="{76C7BD5C-4577-B641-A54D-83BFACC5F0DE}"/>
              </a:ext>
            </a:extLst>
          </p:cNvPr>
          <p:cNvSpPr>
            <a:spLocks noGrp="1" noRot="1" noChangeAspect="1" noChangeArrowheads="1" noTextEdit="1"/>
          </p:cNvSpPr>
          <p:nvPr>
            <p:ph type="sldImg" idx="4294967295"/>
          </p:nvPr>
        </p:nvSpPr>
        <p:spPr>
          <a:ln/>
        </p:spPr>
      </p:sp>
      <p:sp>
        <p:nvSpPr>
          <p:cNvPr id="69635" name="Rectangle 3">
            <a:extLst>
              <a:ext uri="{FF2B5EF4-FFF2-40B4-BE49-F238E27FC236}">
                <a16:creationId xmlns:a16="http://schemas.microsoft.com/office/drawing/2014/main" id="{F7D2F96F-C52C-4947-95E4-DA3167523525}"/>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7">
            <a:extLst>
              <a:ext uri="{FF2B5EF4-FFF2-40B4-BE49-F238E27FC236}">
                <a16:creationId xmlns:a16="http://schemas.microsoft.com/office/drawing/2014/main" id="{74658D51-3E03-7F4E-9C35-1E738813B64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AD37F588-AB7F-E64B-820A-F1C7CCE94F79}" type="slidenum">
              <a:rPr lang="it-IT" altLang="it-IT" sz="1300" smtClean="0"/>
              <a:pPr>
                <a:spcBef>
                  <a:spcPct val="0"/>
                </a:spcBef>
                <a:buFontTx/>
                <a:buNone/>
              </a:pPr>
              <a:t>31</a:t>
            </a:fld>
            <a:endParaRPr lang="it-IT" altLang="it-IT" sz="1300"/>
          </a:p>
        </p:txBody>
      </p:sp>
      <p:sp>
        <p:nvSpPr>
          <p:cNvPr id="71682" name="Rectangle 2">
            <a:extLst>
              <a:ext uri="{FF2B5EF4-FFF2-40B4-BE49-F238E27FC236}">
                <a16:creationId xmlns:a16="http://schemas.microsoft.com/office/drawing/2014/main" id="{89055280-E26B-DB40-A40B-75CBEEB3069F}"/>
              </a:ext>
            </a:extLst>
          </p:cNvPr>
          <p:cNvSpPr>
            <a:spLocks noGrp="1" noRot="1" noChangeAspect="1" noChangeArrowheads="1" noTextEdit="1"/>
          </p:cNvSpPr>
          <p:nvPr>
            <p:ph type="sldImg" idx="4294967295"/>
          </p:nvPr>
        </p:nvSpPr>
        <p:spPr>
          <a:ln/>
        </p:spPr>
      </p:sp>
      <p:sp>
        <p:nvSpPr>
          <p:cNvPr id="71683" name="Rectangle 3">
            <a:extLst>
              <a:ext uri="{FF2B5EF4-FFF2-40B4-BE49-F238E27FC236}">
                <a16:creationId xmlns:a16="http://schemas.microsoft.com/office/drawing/2014/main" id="{23C10C3A-1F23-E346-A46E-5E9413407DBD}"/>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7">
            <a:extLst>
              <a:ext uri="{FF2B5EF4-FFF2-40B4-BE49-F238E27FC236}">
                <a16:creationId xmlns:a16="http://schemas.microsoft.com/office/drawing/2014/main" id="{F41EE57A-A9D6-6248-9789-854D007F74C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D229A5DE-5A98-DF45-A59D-B0DFA95DB209}" type="slidenum">
              <a:rPr lang="it-IT" altLang="it-IT" sz="1300" smtClean="0"/>
              <a:pPr>
                <a:spcBef>
                  <a:spcPct val="0"/>
                </a:spcBef>
                <a:buFontTx/>
                <a:buNone/>
              </a:pPr>
              <a:t>32</a:t>
            </a:fld>
            <a:endParaRPr lang="it-IT" altLang="it-IT" sz="1300"/>
          </a:p>
        </p:txBody>
      </p:sp>
      <p:sp>
        <p:nvSpPr>
          <p:cNvPr id="73730" name="Rectangle 2">
            <a:extLst>
              <a:ext uri="{FF2B5EF4-FFF2-40B4-BE49-F238E27FC236}">
                <a16:creationId xmlns:a16="http://schemas.microsoft.com/office/drawing/2014/main" id="{0201996B-C6DF-8A40-905C-50B9B756A2DD}"/>
              </a:ext>
            </a:extLst>
          </p:cNvPr>
          <p:cNvSpPr>
            <a:spLocks noGrp="1" noRot="1" noChangeAspect="1" noChangeArrowheads="1" noTextEdit="1"/>
          </p:cNvSpPr>
          <p:nvPr>
            <p:ph type="sldImg" idx="4294967295"/>
          </p:nvPr>
        </p:nvSpPr>
        <p:spPr>
          <a:ln/>
        </p:spPr>
      </p:sp>
      <p:sp>
        <p:nvSpPr>
          <p:cNvPr id="73731" name="Rectangle 3">
            <a:extLst>
              <a:ext uri="{FF2B5EF4-FFF2-40B4-BE49-F238E27FC236}">
                <a16:creationId xmlns:a16="http://schemas.microsoft.com/office/drawing/2014/main" id="{2D522D8A-53B1-694A-95CB-9FF3554861D4}"/>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7">
            <a:extLst>
              <a:ext uri="{FF2B5EF4-FFF2-40B4-BE49-F238E27FC236}">
                <a16:creationId xmlns:a16="http://schemas.microsoft.com/office/drawing/2014/main" id="{3167CCBE-0F6A-DE44-B001-FFE8BEAFBE9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5F0B001E-30DB-564D-A27A-81098B2259CC}" type="slidenum">
              <a:rPr lang="it-IT" altLang="it-IT" sz="1300" smtClean="0"/>
              <a:pPr>
                <a:spcBef>
                  <a:spcPct val="0"/>
                </a:spcBef>
                <a:buFontTx/>
                <a:buNone/>
              </a:pPr>
              <a:t>33</a:t>
            </a:fld>
            <a:endParaRPr lang="it-IT" altLang="it-IT" sz="1300"/>
          </a:p>
        </p:txBody>
      </p:sp>
      <p:sp>
        <p:nvSpPr>
          <p:cNvPr id="75778" name="Rectangle 2">
            <a:extLst>
              <a:ext uri="{FF2B5EF4-FFF2-40B4-BE49-F238E27FC236}">
                <a16:creationId xmlns:a16="http://schemas.microsoft.com/office/drawing/2014/main" id="{605361C8-19C9-A248-855C-4E1CBE9B9561}"/>
              </a:ext>
            </a:extLst>
          </p:cNvPr>
          <p:cNvSpPr>
            <a:spLocks noGrp="1" noRot="1" noChangeAspect="1" noChangeArrowheads="1" noTextEdit="1"/>
          </p:cNvSpPr>
          <p:nvPr>
            <p:ph type="sldImg" idx="4294967295"/>
          </p:nvPr>
        </p:nvSpPr>
        <p:spPr>
          <a:ln/>
        </p:spPr>
      </p:sp>
      <p:sp>
        <p:nvSpPr>
          <p:cNvPr id="75779" name="Rectangle 3">
            <a:extLst>
              <a:ext uri="{FF2B5EF4-FFF2-40B4-BE49-F238E27FC236}">
                <a16:creationId xmlns:a16="http://schemas.microsoft.com/office/drawing/2014/main" id="{0BE8691E-ABFD-3E45-BBEA-A0EC7E1A2840}"/>
              </a:ext>
            </a:extLst>
          </p:cNvPr>
          <p:cNvSpPr>
            <a:spLocks noGrp="1" noChangeArrowheads="1"/>
          </p:cNvSpPr>
          <p:nvPr>
            <p:ph type="body" idx="4294967295"/>
          </p:nvPr>
        </p:nvSpPr>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a:extLst>
              <a:ext uri="{FF2B5EF4-FFF2-40B4-BE49-F238E27FC236}">
                <a16:creationId xmlns:a16="http://schemas.microsoft.com/office/drawing/2014/main" id="{5773347D-572C-E346-BB21-ABC4674C9CA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EE81A2D9-1E06-CB4E-B27B-5411495FC428}" type="slidenum">
              <a:rPr lang="it-IT" altLang="it-IT" sz="1300" smtClean="0"/>
              <a:pPr>
                <a:spcBef>
                  <a:spcPct val="0"/>
                </a:spcBef>
                <a:buFontTx/>
                <a:buNone/>
              </a:pPr>
              <a:t>34</a:t>
            </a:fld>
            <a:endParaRPr lang="it-IT" altLang="it-IT" sz="1300"/>
          </a:p>
        </p:txBody>
      </p:sp>
      <p:sp>
        <p:nvSpPr>
          <p:cNvPr id="77826" name="Rectangle 2">
            <a:extLst>
              <a:ext uri="{FF2B5EF4-FFF2-40B4-BE49-F238E27FC236}">
                <a16:creationId xmlns:a16="http://schemas.microsoft.com/office/drawing/2014/main" id="{64B80A8F-F5D6-EE45-8D1D-CF271421F370}"/>
              </a:ext>
            </a:extLst>
          </p:cNvPr>
          <p:cNvSpPr>
            <a:spLocks noGrp="1" noRot="1" noChangeAspect="1" noChangeArrowheads="1" noTextEdit="1"/>
          </p:cNvSpPr>
          <p:nvPr>
            <p:ph type="sldImg" idx="4294967295"/>
          </p:nvPr>
        </p:nvSpPr>
        <p:spPr>
          <a:ln/>
        </p:spPr>
      </p:sp>
      <p:sp>
        <p:nvSpPr>
          <p:cNvPr id="77827" name="Rectangle 3">
            <a:extLst>
              <a:ext uri="{FF2B5EF4-FFF2-40B4-BE49-F238E27FC236}">
                <a16:creationId xmlns:a16="http://schemas.microsoft.com/office/drawing/2014/main" id="{DFAB7957-1898-9142-B607-9730CE31185E}"/>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7">
            <a:extLst>
              <a:ext uri="{FF2B5EF4-FFF2-40B4-BE49-F238E27FC236}">
                <a16:creationId xmlns:a16="http://schemas.microsoft.com/office/drawing/2014/main" id="{BE903369-B0BE-0E44-8A76-C0FE2C1C0B3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FF213FFD-14B0-7A48-9608-C547AFEE0BF2}" type="slidenum">
              <a:rPr lang="it-IT" altLang="it-IT" sz="1300" smtClean="0"/>
              <a:pPr>
                <a:spcBef>
                  <a:spcPct val="0"/>
                </a:spcBef>
                <a:buFontTx/>
                <a:buNone/>
              </a:pPr>
              <a:t>35</a:t>
            </a:fld>
            <a:endParaRPr lang="it-IT" altLang="it-IT" sz="1300"/>
          </a:p>
        </p:txBody>
      </p:sp>
      <p:sp>
        <p:nvSpPr>
          <p:cNvPr id="79874" name="Rectangle 2">
            <a:extLst>
              <a:ext uri="{FF2B5EF4-FFF2-40B4-BE49-F238E27FC236}">
                <a16:creationId xmlns:a16="http://schemas.microsoft.com/office/drawing/2014/main" id="{36E03808-4944-E549-8973-3BC064C28161}"/>
              </a:ext>
            </a:extLst>
          </p:cNvPr>
          <p:cNvSpPr>
            <a:spLocks noGrp="1" noRot="1" noChangeAspect="1" noChangeArrowheads="1" noTextEdit="1"/>
          </p:cNvSpPr>
          <p:nvPr>
            <p:ph type="sldImg" idx="4294967295"/>
          </p:nvPr>
        </p:nvSpPr>
        <p:spPr>
          <a:ln/>
        </p:spPr>
      </p:sp>
      <p:sp>
        <p:nvSpPr>
          <p:cNvPr id="79875" name="Rectangle 3">
            <a:extLst>
              <a:ext uri="{FF2B5EF4-FFF2-40B4-BE49-F238E27FC236}">
                <a16:creationId xmlns:a16="http://schemas.microsoft.com/office/drawing/2014/main" id="{51936A92-3BF4-AA4A-8991-F41BD6C834F6}"/>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7">
            <a:extLst>
              <a:ext uri="{FF2B5EF4-FFF2-40B4-BE49-F238E27FC236}">
                <a16:creationId xmlns:a16="http://schemas.microsoft.com/office/drawing/2014/main" id="{4D2DDBCC-5ACC-2F4A-B740-1C1E0B8A13D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4FBFF794-50C3-984B-9AD6-0EA2B198DFC1}" type="slidenum">
              <a:rPr lang="it-IT" altLang="it-IT" sz="1300" smtClean="0"/>
              <a:pPr>
                <a:spcBef>
                  <a:spcPct val="0"/>
                </a:spcBef>
                <a:buFontTx/>
                <a:buNone/>
              </a:pPr>
              <a:t>36</a:t>
            </a:fld>
            <a:endParaRPr lang="it-IT" altLang="it-IT" sz="1300"/>
          </a:p>
        </p:txBody>
      </p:sp>
      <p:sp>
        <p:nvSpPr>
          <p:cNvPr id="81922" name="Rectangle 2">
            <a:extLst>
              <a:ext uri="{FF2B5EF4-FFF2-40B4-BE49-F238E27FC236}">
                <a16:creationId xmlns:a16="http://schemas.microsoft.com/office/drawing/2014/main" id="{620416ED-A806-E848-85BF-E771B5E87F94}"/>
              </a:ext>
            </a:extLst>
          </p:cNvPr>
          <p:cNvSpPr>
            <a:spLocks noGrp="1" noRot="1" noChangeAspect="1" noChangeArrowheads="1" noTextEdit="1"/>
          </p:cNvSpPr>
          <p:nvPr>
            <p:ph type="sldImg" idx="4294967295"/>
          </p:nvPr>
        </p:nvSpPr>
        <p:spPr>
          <a:ln/>
        </p:spPr>
      </p:sp>
      <p:sp>
        <p:nvSpPr>
          <p:cNvPr id="81923" name="Rectangle 3">
            <a:extLst>
              <a:ext uri="{FF2B5EF4-FFF2-40B4-BE49-F238E27FC236}">
                <a16:creationId xmlns:a16="http://schemas.microsoft.com/office/drawing/2014/main" id="{CF3C148C-8E9F-2740-885D-DE599271CD59}"/>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7">
            <a:extLst>
              <a:ext uri="{FF2B5EF4-FFF2-40B4-BE49-F238E27FC236}">
                <a16:creationId xmlns:a16="http://schemas.microsoft.com/office/drawing/2014/main" id="{5D68DBBD-03A3-D047-BDF1-9CA80709260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03F8A5E2-53B5-1445-A5DB-7ABB2456DEEC}" type="slidenum">
              <a:rPr lang="it-IT" altLang="it-IT" sz="1300" smtClean="0"/>
              <a:pPr>
                <a:spcBef>
                  <a:spcPct val="0"/>
                </a:spcBef>
                <a:buFontTx/>
                <a:buNone/>
              </a:pPr>
              <a:t>37</a:t>
            </a:fld>
            <a:endParaRPr lang="it-IT" altLang="it-IT" sz="1300"/>
          </a:p>
        </p:txBody>
      </p:sp>
      <p:sp>
        <p:nvSpPr>
          <p:cNvPr id="83970" name="Rectangle 2">
            <a:extLst>
              <a:ext uri="{FF2B5EF4-FFF2-40B4-BE49-F238E27FC236}">
                <a16:creationId xmlns:a16="http://schemas.microsoft.com/office/drawing/2014/main" id="{C01C1C78-1A34-404C-8018-053F115383CF}"/>
              </a:ext>
            </a:extLst>
          </p:cNvPr>
          <p:cNvSpPr>
            <a:spLocks noGrp="1" noRot="1" noChangeAspect="1" noChangeArrowheads="1" noTextEdit="1"/>
          </p:cNvSpPr>
          <p:nvPr>
            <p:ph type="sldImg" idx="4294967295"/>
          </p:nvPr>
        </p:nvSpPr>
        <p:spPr>
          <a:ln/>
        </p:spPr>
      </p:sp>
      <p:sp>
        <p:nvSpPr>
          <p:cNvPr id="83971" name="Rectangle 3">
            <a:extLst>
              <a:ext uri="{FF2B5EF4-FFF2-40B4-BE49-F238E27FC236}">
                <a16:creationId xmlns:a16="http://schemas.microsoft.com/office/drawing/2014/main" id="{BDCD32E7-BBC4-2346-8493-703830376366}"/>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7">
            <a:extLst>
              <a:ext uri="{FF2B5EF4-FFF2-40B4-BE49-F238E27FC236}">
                <a16:creationId xmlns:a16="http://schemas.microsoft.com/office/drawing/2014/main" id="{FBCEB70B-D5AB-044D-86FC-52D0AB4486F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61CC6AC9-7232-0C47-B096-AAB7172C1050}" type="slidenum">
              <a:rPr lang="it-IT" altLang="it-IT" sz="1300" smtClean="0"/>
              <a:pPr>
                <a:spcBef>
                  <a:spcPct val="0"/>
                </a:spcBef>
                <a:buFontTx/>
                <a:buNone/>
              </a:pPr>
              <a:t>38</a:t>
            </a:fld>
            <a:endParaRPr lang="it-IT" altLang="it-IT" sz="1300"/>
          </a:p>
        </p:txBody>
      </p:sp>
      <p:sp>
        <p:nvSpPr>
          <p:cNvPr id="86018" name="Rectangle 2">
            <a:extLst>
              <a:ext uri="{FF2B5EF4-FFF2-40B4-BE49-F238E27FC236}">
                <a16:creationId xmlns:a16="http://schemas.microsoft.com/office/drawing/2014/main" id="{FA12E6C6-51E0-DD4A-B50E-6939FF5FC377}"/>
              </a:ext>
            </a:extLst>
          </p:cNvPr>
          <p:cNvSpPr>
            <a:spLocks noGrp="1" noRot="1" noChangeAspect="1" noChangeArrowheads="1" noTextEdit="1"/>
          </p:cNvSpPr>
          <p:nvPr>
            <p:ph type="sldImg" idx="4294967295"/>
          </p:nvPr>
        </p:nvSpPr>
        <p:spPr>
          <a:ln/>
        </p:spPr>
      </p:sp>
      <p:sp>
        <p:nvSpPr>
          <p:cNvPr id="86019" name="Rectangle 3">
            <a:extLst>
              <a:ext uri="{FF2B5EF4-FFF2-40B4-BE49-F238E27FC236}">
                <a16:creationId xmlns:a16="http://schemas.microsoft.com/office/drawing/2014/main" id="{796C3B60-1CFB-134F-80A3-10B04F661F30}"/>
              </a:ext>
            </a:extLst>
          </p:cNvPr>
          <p:cNvSpPr>
            <a:spLocks noGrp="1" noChangeArrowheads="1"/>
          </p:cNvSpPr>
          <p:nvPr>
            <p:ph type="body" idx="4294967295"/>
          </p:nvPr>
        </p:nvSpPr>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7">
            <a:extLst>
              <a:ext uri="{FF2B5EF4-FFF2-40B4-BE49-F238E27FC236}">
                <a16:creationId xmlns:a16="http://schemas.microsoft.com/office/drawing/2014/main" id="{56DFF216-3B4F-4142-B7E8-08F4528EA1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25D9AFE7-B429-6B4A-976E-D42D2F8C555C}" type="slidenum">
              <a:rPr lang="it-IT" altLang="it-IT" sz="1300" smtClean="0"/>
              <a:pPr>
                <a:spcBef>
                  <a:spcPct val="0"/>
                </a:spcBef>
                <a:buFontTx/>
                <a:buNone/>
              </a:pPr>
              <a:t>39</a:t>
            </a:fld>
            <a:endParaRPr lang="it-IT" altLang="it-IT" sz="1300"/>
          </a:p>
        </p:txBody>
      </p:sp>
      <p:sp>
        <p:nvSpPr>
          <p:cNvPr id="88066" name="Rectangle 2">
            <a:extLst>
              <a:ext uri="{FF2B5EF4-FFF2-40B4-BE49-F238E27FC236}">
                <a16:creationId xmlns:a16="http://schemas.microsoft.com/office/drawing/2014/main" id="{8EEF8FC9-C7B3-B14C-9749-0B24EE83A4F3}"/>
              </a:ext>
            </a:extLst>
          </p:cNvPr>
          <p:cNvSpPr>
            <a:spLocks noGrp="1" noRot="1" noChangeAspect="1" noChangeArrowheads="1" noTextEdit="1"/>
          </p:cNvSpPr>
          <p:nvPr>
            <p:ph type="sldImg" idx="4294967295"/>
          </p:nvPr>
        </p:nvSpPr>
        <p:spPr>
          <a:ln/>
        </p:spPr>
      </p:sp>
      <p:sp>
        <p:nvSpPr>
          <p:cNvPr id="88067" name="Rectangle 3">
            <a:extLst>
              <a:ext uri="{FF2B5EF4-FFF2-40B4-BE49-F238E27FC236}">
                <a16:creationId xmlns:a16="http://schemas.microsoft.com/office/drawing/2014/main" id="{39184AB6-B9F6-064F-9C8B-5A853C13CF33}"/>
              </a:ext>
            </a:extLst>
          </p:cNvPr>
          <p:cNvSpPr>
            <a:spLocks noGrp="1" noChangeArrowheads="1"/>
          </p:cNvSpPr>
          <p:nvPr>
            <p:ph type="body" idx="4294967295"/>
          </p:nvPr>
        </p:nvSpPr>
        <p:spPr/>
        <p:txBody>
          <a:bodyPr>
            <a:prstTxWarp prst="textNoShape">
              <a:avLst/>
            </a:prstTxWarp>
          </a:bodyPr>
          <a:lstStyle/>
          <a:p>
            <a:pPr eaLnBrk="1" hangingPunct="1"/>
            <a:endParaRPr lang="it-IT" altLang="it-IT" dirty="0">
              <a:cs typeface="MS PGothic" panose="020B0600070205080204"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7">
            <a:extLst>
              <a:ext uri="{FF2B5EF4-FFF2-40B4-BE49-F238E27FC236}">
                <a16:creationId xmlns:a16="http://schemas.microsoft.com/office/drawing/2014/main" id="{6C358DFD-CEBE-DB41-B864-47E33B76A6B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06F823A3-6AFF-2E45-8D2F-D9300E1A4B10}" type="slidenum">
              <a:rPr lang="it-IT" altLang="it-IT" sz="1300" smtClean="0"/>
              <a:pPr>
                <a:spcBef>
                  <a:spcPct val="0"/>
                </a:spcBef>
                <a:buFontTx/>
                <a:buNone/>
              </a:pPr>
              <a:t>40</a:t>
            </a:fld>
            <a:endParaRPr lang="it-IT" altLang="it-IT" sz="1300"/>
          </a:p>
        </p:txBody>
      </p:sp>
      <p:sp>
        <p:nvSpPr>
          <p:cNvPr id="90114" name="Rectangle 2">
            <a:extLst>
              <a:ext uri="{FF2B5EF4-FFF2-40B4-BE49-F238E27FC236}">
                <a16:creationId xmlns:a16="http://schemas.microsoft.com/office/drawing/2014/main" id="{57F23CB1-C6C0-824F-BA52-66377200ACCD}"/>
              </a:ext>
            </a:extLst>
          </p:cNvPr>
          <p:cNvSpPr>
            <a:spLocks noGrp="1" noRot="1" noChangeAspect="1" noChangeArrowheads="1" noTextEdit="1"/>
          </p:cNvSpPr>
          <p:nvPr>
            <p:ph type="sldImg" idx="4294967295"/>
          </p:nvPr>
        </p:nvSpPr>
        <p:spPr>
          <a:ln/>
        </p:spPr>
      </p:sp>
      <p:sp>
        <p:nvSpPr>
          <p:cNvPr id="90115" name="Rectangle 3">
            <a:extLst>
              <a:ext uri="{FF2B5EF4-FFF2-40B4-BE49-F238E27FC236}">
                <a16:creationId xmlns:a16="http://schemas.microsoft.com/office/drawing/2014/main" id="{AC3B800A-DE5A-B244-91BA-5EA401454A33}"/>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7">
            <a:extLst>
              <a:ext uri="{FF2B5EF4-FFF2-40B4-BE49-F238E27FC236}">
                <a16:creationId xmlns:a16="http://schemas.microsoft.com/office/drawing/2014/main" id="{24D71FFD-00F1-654B-86C8-F11FD4C737B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C26FB680-6FDC-A943-9AFF-AEE70BB351F6}" type="slidenum">
              <a:rPr lang="it-IT" altLang="it-IT" sz="1300" smtClean="0"/>
              <a:pPr>
                <a:spcBef>
                  <a:spcPct val="0"/>
                </a:spcBef>
                <a:buFontTx/>
                <a:buNone/>
              </a:pPr>
              <a:t>41</a:t>
            </a:fld>
            <a:endParaRPr lang="it-IT" altLang="it-IT" sz="1300"/>
          </a:p>
        </p:txBody>
      </p:sp>
      <p:sp>
        <p:nvSpPr>
          <p:cNvPr id="92162" name="Rectangle 2">
            <a:extLst>
              <a:ext uri="{FF2B5EF4-FFF2-40B4-BE49-F238E27FC236}">
                <a16:creationId xmlns:a16="http://schemas.microsoft.com/office/drawing/2014/main" id="{318B75D0-E811-9342-A962-5BDEC6983EFE}"/>
              </a:ext>
            </a:extLst>
          </p:cNvPr>
          <p:cNvSpPr>
            <a:spLocks noGrp="1" noRot="1" noChangeAspect="1" noChangeArrowheads="1" noTextEdit="1"/>
          </p:cNvSpPr>
          <p:nvPr>
            <p:ph type="sldImg" idx="4294967295"/>
          </p:nvPr>
        </p:nvSpPr>
        <p:spPr>
          <a:ln/>
        </p:spPr>
      </p:sp>
      <p:sp>
        <p:nvSpPr>
          <p:cNvPr id="92163" name="Rectangle 3">
            <a:extLst>
              <a:ext uri="{FF2B5EF4-FFF2-40B4-BE49-F238E27FC236}">
                <a16:creationId xmlns:a16="http://schemas.microsoft.com/office/drawing/2014/main" id="{861DDB9F-C0DA-924C-91FC-0062C0749556}"/>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7">
            <a:extLst>
              <a:ext uri="{FF2B5EF4-FFF2-40B4-BE49-F238E27FC236}">
                <a16:creationId xmlns:a16="http://schemas.microsoft.com/office/drawing/2014/main" id="{BD2ACCA2-7523-424E-B6C3-0455F8C40E9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ADFD1311-5E8C-B145-95F9-486A17003C6A}" type="slidenum">
              <a:rPr lang="it-IT" altLang="it-IT" sz="1300" smtClean="0"/>
              <a:pPr>
                <a:spcBef>
                  <a:spcPct val="0"/>
                </a:spcBef>
                <a:buFontTx/>
                <a:buNone/>
              </a:pPr>
              <a:t>42</a:t>
            </a:fld>
            <a:endParaRPr lang="it-IT" altLang="it-IT" sz="1300"/>
          </a:p>
        </p:txBody>
      </p:sp>
      <p:sp>
        <p:nvSpPr>
          <p:cNvPr id="94210" name="Rectangle 2">
            <a:extLst>
              <a:ext uri="{FF2B5EF4-FFF2-40B4-BE49-F238E27FC236}">
                <a16:creationId xmlns:a16="http://schemas.microsoft.com/office/drawing/2014/main" id="{CCF562A5-3F39-AA4A-A333-9129101BFE23}"/>
              </a:ext>
            </a:extLst>
          </p:cNvPr>
          <p:cNvSpPr>
            <a:spLocks noGrp="1" noRot="1" noChangeAspect="1" noChangeArrowheads="1" noTextEdit="1"/>
          </p:cNvSpPr>
          <p:nvPr>
            <p:ph type="sldImg" idx="4294967295"/>
          </p:nvPr>
        </p:nvSpPr>
        <p:spPr>
          <a:ln/>
        </p:spPr>
      </p:sp>
      <p:sp>
        <p:nvSpPr>
          <p:cNvPr id="94211" name="Rectangle 3">
            <a:extLst>
              <a:ext uri="{FF2B5EF4-FFF2-40B4-BE49-F238E27FC236}">
                <a16:creationId xmlns:a16="http://schemas.microsoft.com/office/drawing/2014/main" id="{DC4425F1-3B11-1C4B-8896-6A489D953D1C}"/>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7">
            <a:extLst>
              <a:ext uri="{FF2B5EF4-FFF2-40B4-BE49-F238E27FC236}">
                <a16:creationId xmlns:a16="http://schemas.microsoft.com/office/drawing/2014/main" id="{2546B59F-DE84-BE40-94AF-AD62252B1C0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8D4D70FF-9E32-5142-80C2-B7C0E2B3F859}" type="slidenum">
              <a:rPr lang="it-IT" altLang="it-IT" sz="1300" smtClean="0"/>
              <a:pPr>
                <a:spcBef>
                  <a:spcPct val="0"/>
                </a:spcBef>
                <a:buFontTx/>
                <a:buNone/>
              </a:pPr>
              <a:t>43</a:t>
            </a:fld>
            <a:endParaRPr lang="it-IT" altLang="it-IT" sz="1300"/>
          </a:p>
        </p:txBody>
      </p:sp>
      <p:sp>
        <p:nvSpPr>
          <p:cNvPr id="96258" name="Rectangle 2">
            <a:extLst>
              <a:ext uri="{FF2B5EF4-FFF2-40B4-BE49-F238E27FC236}">
                <a16:creationId xmlns:a16="http://schemas.microsoft.com/office/drawing/2014/main" id="{D10C42E7-7F73-2B49-90EB-2D3285C25AEF}"/>
              </a:ext>
            </a:extLst>
          </p:cNvPr>
          <p:cNvSpPr>
            <a:spLocks noGrp="1" noRot="1" noChangeAspect="1" noChangeArrowheads="1" noTextEdit="1"/>
          </p:cNvSpPr>
          <p:nvPr>
            <p:ph type="sldImg" idx="4294967295"/>
          </p:nvPr>
        </p:nvSpPr>
        <p:spPr>
          <a:ln/>
        </p:spPr>
      </p:sp>
      <p:sp>
        <p:nvSpPr>
          <p:cNvPr id="96259" name="Rectangle 3">
            <a:extLst>
              <a:ext uri="{FF2B5EF4-FFF2-40B4-BE49-F238E27FC236}">
                <a16:creationId xmlns:a16="http://schemas.microsoft.com/office/drawing/2014/main" id="{D8377D34-1783-484E-BD82-61ED202D8188}"/>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7">
            <a:extLst>
              <a:ext uri="{FF2B5EF4-FFF2-40B4-BE49-F238E27FC236}">
                <a16:creationId xmlns:a16="http://schemas.microsoft.com/office/drawing/2014/main" id="{9D2E6396-C77F-3047-B3CE-6F9DECE774C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21F3A08C-2981-644A-9233-1C86C6AE1E65}" type="slidenum">
              <a:rPr lang="it-IT" altLang="it-IT" sz="1300" smtClean="0"/>
              <a:pPr>
                <a:spcBef>
                  <a:spcPct val="0"/>
                </a:spcBef>
                <a:buFontTx/>
                <a:buNone/>
              </a:pPr>
              <a:t>44</a:t>
            </a:fld>
            <a:endParaRPr lang="it-IT" altLang="it-IT" sz="1300"/>
          </a:p>
        </p:txBody>
      </p:sp>
      <p:sp>
        <p:nvSpPr>
          <p:cNvPr id="98306" name="Rectangle 2">
            <a:extLst>
              <a:ext uri="{FF2B5EF4-FFF2-40B4-BE49-F238E27FC236}">
                <a16:creationId xmlns:a16="http://schemas.microsoft.com/office/drawing/2014/main" id="{6DBAE957-DA33-A54B-B266-27EC66386C48}"/>
              </a:ext>
            </a:extLst>
          </p:cNvPr>
          <p:cNvSpPr>
            <a:spLocks noGrp="1" noRot="1" noChangeAspect="1" noChangeArrowheads="1" noTextEdit="1"/>
          </p:cNvSpPr>
          <p:nvPr>
            <p:ph type="sldImg" idx="4294967295"/>
          </p:nvPr>
        </p:nvSpPr>
        <p:spPr>
          <a:ln/>
        </p:spPr>
      </p:sp>
      <p:sp>
        <p:nvSpPr>
          <p:cNvPr id="98307" name="Rectangle 3">
            <a:extLst>
              <a:ext uri="{FF2B5EF4-FFF2-40B4-BE49-F238E27FC236}">
                <a16:creationId xmlns:a16="http://schemas.microsoft.com/office/drawing/2014/main" id="{28BD7912-3D50-EA4D-B202-B0E27E98234C}"/>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7">
            <a:extLst>
              <a:ext uri="{FF2B5EF4-FFF2-40B4-BE49-F238E27FC236}">
                <a16:creationId xmlns:a16="http://schemas.microsoft.com/office/drawing/2014/main" id="{531394BE-D74A-884D-8F97-906F8A2113A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AD78CB9B-66B0-BE4E-8CE4-86AAC89B5C30}" type="slidenum">
              <a:rPr lang="it-IT" altLang="it-IT" sz="1300" smtClean="0"/>
              <a:pPr>
                <a:spcBef>
                  <a:spcPct val="0"/>
                </a:spcBef>
                <a:buFontTx/>
                <a:buNone/>
              </a:pPr>
              <a:t>45</a:t>
            </a:fld>
            <a:endParaRPr lang="it-IT" altLang="it-IT" sz="1300"/>
          </a:p>
        </p:txBody>
      </p:sp>
      <p:sp>
        <p:nvSpPr>
          <p:cNvPr id="100354" name="Rectangle 2">
            <a:extLst>
              <a:ext uri="{FF2B5EF4-FFF2-40B4-BE49-F238E27FC236}">
                <a16:creationId xmlns:a16="http://schemas.microsoft.com/office/drawing/2014/main" id="{FA8B4177-8E5B-244C-8346-76048AD2D0C4}"/>
              </a:ext>
            </a:extLst>
          </p:cNvPr>
          <p:cNvSpPr>
            <a:spLocks noGrp="1" noRot="1" noChangeAspect="1" noChangeArrowheads="1" noTextEdit="1"/>
          </p:cNvSpPr>
          <p:nvPr>
            <p:ph type="sldImg" idx="4294967295"/>
          </p:nvPr>
        </p:nvSpPr>
        <p:spPr>
          <a:ln/>
        </p:spPr>
      </p:sp>
      <p:sp>
        <p:nvSpPr>
          <p:cNvPr id="100355" name="Rectangle 3">
            <a:extLst>
              <a:ext uri="{FF2B5EF4-FFF2-40B4-BE49-F238E27FC236}">
                <a16:creationId xmlns:a16="http://schemas.microsoft.com/office/drawing/2014/main" id="{E1AFAE4E-95C5-2742-AFF2-057FC79E093B}"/>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7">
            <a:extLst>
              <a:ext uri="{FF2B5EF4-FFF2-40B4-BE49-F238E27FC236}">
                <a16:creationId xmlns:a16="http://schemas.microsoft.com/office/drawing/2014/main" id="{03EE6D2D-F809-D543-AFAA-98155940732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54FF057F-76FC-834F-903D-B05D94A19803}" type="slidenum">
              <a:rPr lang="it-IT" altLang="it-IT" sz="1300" smtClean="0"/>
              <a:pPr>
                <a:spcBef>
                  <a:spcPct val="0"/>
                </a:spcBef>
                <a:buFontTx/>
                <a:buNone/>
              </a:pPr>
              <a:t>46</a:t>
            </a:fld>
            <a:endParaRPr lang="it-IT" altLang="it-IT" sz="1300"/>
          </a:p>
        </p:txBody>
      </p:sp>
      <p:sp>
        <p:nvSpPr>
          <p:cNvPr id="102402" name="Rectangle 2">
            <a:extLst>
              <a:ext uri="{FF2B5EF4-FFF2-40B4-BE49-F238E27FC236}">
                <a16:creationId xmlns:a16="http://schemas.microsoft.com/office/drawing/2014/main" id="{C9F686B6-BCED-CF48-AA6D-59A7B9612174}"/>
              </a:ext>
            </a:extLst>
          </p:cNvPr>
          <p:cNvSpPr>
            <a:spLocks noGrp="1" noRot="1" noChangeAspect="1" noChangeArrowheads="1" noTextEdit="1"/>
          </p:cNvSpPr>
          <p:nvPr>
            <p:ph type="sldImg" idx="4294967295"/>
          </p:nvPr>
        </p:nvSpPr>
        <p:spPr>
          <a:ln/>
        </p:spPr>
      </p:sp>
      <p:sp>
        <p:nvSpPr>
          <p:cNvPr id="102403" name="Rectangle 3">
            <a:extLst>
              <a:ext uri="{FF2B5EF4-FFF2-40B4-BE49-F238E27FC236}">
                <a16:creationId xmlns:a16="http://schemas.microsoft.com/office/drawing/2014/main" id="{75EB5880-797D-A54E-A52B-9F188C8B5946}"/>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7">
            <a:extLst>
              <a:ext uri="{FF2B5EF4-FFF2-40B4-BE49-F238E27FC236}">
                <a16:creationId xmlns:a16="http://schemas.microsoft.com/office/drawing/2014/main" id="{49586FA1-15EF-D841-A183-3C180154F49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CEEB8E7A-F6A5-9C4C-A240-5CD841F97CD8}" type="slidenum">
              <a:rPr lang="it-IT" altLang="it-IT" sz="1300" smtClean="0"/>
              <a:pPr>
                <a:spcBef>
                  <a:spcPct val="0"/>
                </a:spcBef>
                <a:buFontTx/>
                <a:buNone/>
              </a:pPr>
              <a:t>47</a:t>
            </a:fld>
            <a:endParaRPr lang="it-IT" altLang="it-IT" sz="1300"/>
          </a:p>
        </p:txBody>
      </p:sp>
      <p:sp>
        <p:nvSpPr>
          <p:cNvPr id="104450" name="Rectangle 2">
            <a:extLst>
              <a:ext uri="{FF2B5EF4-FFF2-40B4-BE49-F238E27FC236}">
                <a16:creationId xmlns:a16="http://schemas.microsoft.com/office/drawing/2014/main" id="{C08F7F91-2717-8145-98B5-85D3BEA6B080}"/>
              </a:ext>
            </a:extLst>
          </p:cNvPr>
          <p:cNvSpPr>
            <a:spLocks noGrp="1" noRot="1" noChangeAspect="1" noChangeArrowheads="1" noTextEdit="1"/>
          </p:cNvSpPr>
          <p:nvPr>
            <p:ph type="sldImg" idx="4294967295"/>
          </p:nvPr>
        </p:nvSpPr>
        <p:spPr>
          <a:ln/>
        </p:spPr>
      </p:sp>
      <p:sp>
        <p:nvSpPr>
          <p:cNvPr id="104451" name="Rectangle 3">
            <a:extLst>
              <a:ext uri="{FF2B5EF4-FFF2-40B4-BE49-F238E27FC236}">
                <a16:creationId xmlns:a16="http://schemas.microsoft.com/office/drawing/2014/main" id="{E93F9412-E183-9B4D-9D0F-0EC6906D79F1}"/>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7">
            <a:extLst>
              <a:ext uri="{FF2B5EF4-FFF2-40B4-BE49-F238E27FC236}">
                <a16:creationId xmlns:a16="http://schemas.microsoft.com/office/drawing/2014/main" id="{2088F8E4-3C34-9343-B783-AB10544AA33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3F1AE758-2CC1-4D47-945C-7D8E72F963EE}" type="slidenum">
              <a:rPr lang="it-IT" altLang="it-IT" sz="1300" smtClean="0"/>
              <a:pPr>
                <a:spcBef>
                  <a:spcPct val="0"/>
                </a:spcBef>
                <a:buFontTx/>
                <a:buNone/>
              </a:pPr>
              <a:t>48</a:t>
            </a:fld>
            <a:endParaRPr lang="it-IT" altLang="it-IT" sz="1300"/>
          </a:p>
        </p:txBody>
      </p:sp>
      <p:sp>
        <p:nvSpPr>
          <p:cNvPr id="106498" name="Rectangle 2">
            <a:extLst>
              <a:ext uri="{FF2B5EF4-FFF2-40B4-BE49-F238E27FC236}">
                <a16:creationId xmlns:a16="http://schemas.microsoft.com/office/drawing/2014/main" id="{0128E99D-E24C-4D4D-9C39-ADEBE96BF2A6}"/>
              </a:ext>
            </a:extLst>
          </p:cNvPr>
          <p:cNvSpPr>
            <a:spLocks noGrp="1" noRot="1" noChangeAspect="1" noChangeArrowheads="1" noTextEdit="1"/>
          </p:cNvSpPr>
          <p:nvPr>
            <p:ph type="sldImg" idx="4294967295"/>
          </p:nvPr>
        </p:nvSpPr>
        <p:spPr>
          <a:ln/>
        </p:spPr>
      </p:sp>
      <p:sp>
        <p:nvSpPr>
          <p:cNvPr id="106499" name="Rectangle 3">
            <a:extLst>
              <a:ext uri="{FF2B5EF4-FFF2-40B4-BE49-F238E27FC236}">
                <a16:creationId xmlns:a16="http://schemas.microsoft.com/office/drawing/2014/main" id="{973CE5D0-1C06-2349-8CDC-B2F9947AF815}"/>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7">
            <a:extLst>
              <a:ext uri="{FF2B5EF4-FFF2-40B4-BE49-F238E27FC236}">
                <a16:creationId xmlns:a16="http://schemas.microsoft.com/office/drawing/2014/main" id="{5DD0710B-75A8-574E-89FC-2A36763811A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FA2CDEDB-B8C5-384B-B2E2-039FADCD0B6E}" type="slidenum">
              <a:rPr lang="it-IT" altLang="it-IT" sz="1300" smtClean="0"/>
              <a:pPr>
                <a:spcBef>
                  <a:spcPct val="0"/>
                </a:spcBef>
                <a:buFontTx/>
                <a:buNone/>
              </a:pPr>
              <a:t>49</a:t>
            </a:fld>
            <a:endParaRPr lang="it-IT" altLang="it-IT" sz="1300"/>
          </a:p>
        </p:txBody>
      </p:sp>
      <p:sp>
        <p:nvSpPr>
          <p:cNvPr id="108546" name="Rectangle 2">
            <a:extLst>
              <a:ext uri="{FF2B5EF4-FFF2-40B4-BE49-F238E27FC236}">
                <a16:creationId xmlns:a16="http://schemas.microsoft.com/office/drawing/2014/main" id="{320B5FDD-224D-CE44-943D-DBBF19BA2BC2}"/>
              </a:ext>
            </a:extLst>
          </p:cNvPr>
          <p:cNvSpPr>
            <a:spLocks noGrp="1" noRot="1" noChangeAspect="1" noChangeArrowheads="1" noTextEdit="1"/>
          </p:cNvSpPr>
          <p:nvPr>
            <p:ph type="sldImg" idx="4294967295"/>
          </p:nvPr>
        </p:nvSpPr>
        <p:spPr>
          <a:ln/>
        </p:spPr>
      </p:sp>
      <p:sp>
        <p:nvSpPr>
          <p:cNvPr id="108547" name="Rectangle 3">
            <a:extLst>
              <a:ext uri="{FF2B5EF4-FFF2-40B4-BE49-F238E27FC236}">
                <a16:creationId xmlns:a16="http://schemas.microsoft.com/office/drawing/2014/main" id="{5FD1650E-5C73-B84A-9EE2-63CE868D4493}"/>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Segnaposto immagine diapositiva 1">
            <a:extLst>
              <a:ext uri="{FF2B5EF4-FFF2-40B4-BE49-F238E27FC236}">
                <a16:creationId xmlns:a16="http://schemas.microsoft.com/office/drawing/2014/main" id="{884C5649-7133-1048-8284-60E323806860}"/>
              </a:ext>
            </a:extLst>
          </p:cNvPr>
          <p:cNvSpPr>
            <a:spLocks noGrp="1" noRot="1" noChangeAspect="1" noChangeArrowheads="1" noTextEdit="1"/>
          </p:cNvSpPr>
          <p:nvPr>
            <p:ph type="sldImg" idx="4294967295"/>
          </p:nvPr>
        </p:nvSpPr>
        <p:spPr>
          <a:ln/>
        </p:spPr>
      </p:sp>
      <p:sp>
        <p:nvSpPr>
          <p:cNvPr id="110594" name="Segnaposto note 2">
            <a:extLst>
              <a:ext uri="{FF2B5EF4-FFF2-40B4-BE49-F238E27FC236}">
                <a16:creationId xmlns:a16="http://schemas.microsoft.com/office/drawing/2014/main" id="{35D7D82F-44FD-E14C-A894-8AA06EB55D23}"/>
              </a:ext>
            </a:extLst>
          </p:cNvPr>
          <p:cNvSpPr>
            <a:spLocks noGrp="1" noChangeArrowheads="1"/>
          </p:cNvSpPr>
          <p:nvPr>
            <p:ph type="body" idx="4294967295"/>
          </p:nvPr>
        </p:nvSpPr>
        <p:spPr/>
        <p:txBody>
          <a:bodyPr>
            <a:prstTxWarp prst="textNoShape">
              <a:avLst/>
            </a:prstTxWarp>
          </a:bodyPr>
          <a:lstStyle/>
          <a:p>
            <a:endParaRPr lang="en-US" altLang="zh-CN">
              <a:cs typeface="MS PGothic" panose="020B0600070205080204" pitchFamily="34" charset="-128"/>
            </a:endParaRPr>
          </a:p>
        </p:txBody>
      </p:sp>
      <p:sp>
        <p:nvSpPr>
          <p:cNvPr id="110595" name="Segnaposto numero diapositiva 3">
            <a:extLst>
              <a:ext uri="{FF2B5EF4-FFF2-40B4-BE49-F238E27FC236}">
                <a16:creationId xmlns:a16="http://schemas.microsoft.com/office/drawing/2014/main" id="{B2161F23-92A4-D743-9B25-16A76E834D7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BA7AEB38-2045-C14E-A181-646523BF7938}" type="slidenum">
              <a:rPr lang="it-IT" altLang="it-IT" sz="1300" smtClean="0"/>
              <a:pPr>
                <a:spcBef>
                  <a:spcPct val="0"/>
                </a:spcBef>
                <a:buFontTx/>
                <a:buNone/>
              </a:pPr>
              <a:t>50</a:t>
            </a:fld>
            <a:endParaRPr lang="it-IT" altLang="it-IT" sz="13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7">
            <a:extLst>
              <a:ext uri="{FF2B5EF4-FFF2-40B4-BE49-F238E27FC236}">
                <a16:creationId xmlns:a16="http://schemas.microsoft.com/office/drawing/2014/main" id="{58043888-E8DA-264F-AED5-B59C1BF4331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defTabSz="966788">
              <a:spcBef>
                <a:spcPct val="30000"/>
              </a:spcBef>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spcBef>
                <a:spcPct val="0"/>
              </a:spcBef>
              <a:buFontTx/>
              <a:buNone/>
            </a:pPr>
            <a:fld id="{71373FDD-B009-C146-B3ED-DD978BE443C5}" type="slidenum">
              <a:rPr lang="it-IT" altLang="it-IT" sz="1300" smtClean="0"/>
              <a:pPr>
                <a:spcBef>
                  <a:spcPct val="0"/>
                </a:spcBef>
                <a:buFontTx/>
                <a:buNone/>
              </a:pPr>
              <a:t>57</a:t>
            </a:fld>
            <a:endParaRPr lang="it-IT" altLang="it-IT" sz="1300"/>
          </a:p>
        </p:txBody>
      </p:sp>
      <p:sp>
        <p:nvSpPr>
          <p:cNvPr id="119810" name="Rectangle 2">
            <a:extLst>
              <a:ext uri="{FF2B5EF4-FFF2-40B4-BE49-F238E27FC236}">
                <a16:creationId xmlns:a16="http://schemas.microsoft.com/office/drawing/2014/main" id="{2F5ED66C-45F3-874E-BE4C-80F124C4FFA0}"/>
              </a:ext>
            </a:extLst>
          </p:cNvPr>
          <p:cNvSpPr>
            <a:spLocks noGrp="1" noRot="1" noChangeAspect="1" noChangeArrowheads="1" noTextEdit="1"/>
          </p:cNvSpPr>
          <p:nvPr>
            <p:ph type="sldImg" idx="4294967295"/>
          </p:nvPr>
        </p:nvSpPr>
        <p:spPr>
          <a:ln/>
        </p:spPr>
      </p:sp>
      <p:sp>
        <p:nvSpPr>
          <p:cNvPr id="119811" name="Rectangle 3">
            <a:extLst>
              <a:ext uri="{FF2B5EF4-FFF2-40B4-BE49-F238E27FC236}">
                <a16:creationId xmlns:a16="http://schemas.microsoft.com/office/drawing/2014/main" id="{976964AD-7C9E-6F46-9C4D-5450D3CA6374}"/>
              </a:ext>
            </a:extLst>
          </p:cNvPr>
          <p:cNvSpPr>
            <a:spLocks noGrp="1" noChangeArrowheads="1"/>
          </p:cNvSpPr>
          <p:nvPr>
            <p:ph type="body" idx="4294967295"/>
          </p:nvPr>
        </p:nvSpPr>
        <p:spPr/>
        <p:txBody>
          <a:bodyPr>
            <a:prstTxWarp prst="textNoShape">
              <a:avLst/>
            </a:prstTxWarp>
          </a:bodyPr>
          <a:lstStyle/>
          <a:p>
            <a:pPr eaLnBrk="1" hangingPunct="1"/>
            <a:endParaRPr lang="it-IT" altLang="it-IT">
              <a:cs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noProof="1"/>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noProof="1"/>
              <a:t>Fare clic per modificare lo stile del sottotitolo dello schema</a:t>
            </a:r>
          </a:p>
        </p:txBody>
      </p:sp>
      <p:sp>
        <p:nvSpPr>
          <p:cNvPr id="4" name="Rectangle 4">
            <a:extLst>
              <a:ext uri="{FF2B5EF4-FFF2-40B4-BE49-F238E27FC236}">
                <a16:creationId xmlns:a16="http://schemas.microsoft.com/office/drawing/2014/main" id="{CAF1F7AE-AFBB-9D4B-9EF6-6A193E7D967C}"/>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82F52E61-809E-C84D-AA31-F0F43A175CC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4F47327B-F1D8-B843-947E-A12EFD89A3F8}"/>
              </a:ext>
            </a:extLst>
          </p:cNvPr>
          <p:cNvSpPr>
            <a:spLocks noGrp="1" noChangeArrowheads="1"/>
          </p:cNvSpPr>
          <p:nvPr>
            <p:ph type="sldNum" sz="quarter" idx="12"/>
          </p:nvPr>
        </p:nvSpPr>
        <p:spPr>
          <a:ln/>
        </p:spPr>
        <p:txBody>
          <a:bodyPr/>
          <a:lstStyle>
            <a:lvl1pPr>
              <a:defRPr/>
            </a:lvl1pPr>
          </a:lstStyle>
          <a:p>
            <a:pPr>
              <a:defRPr/>
            </a:pPr>
            <a:fld id="{5B099B4B-7CA0-D344-AF6F-01A1E9269369}" type="slidenum">
              <a:rPr lang="en-US" altLang="it-IT"/>
              <a:pPr>
                <a:defRPr/>
              </a:pPr>
              <a:t>‹N›</a:t>
            </a:fld>
            <a:endParaRPr lang="en-US" altLang="it-IT"/>
          </a:p>
        </p:txBody>
      </p:sp>
    </p:spTree>
    <p:extLst>
      <p:ext uri="{BB962C8B-B14F-4D97-AF65-F5344CB8AC3E}">
        <p14:creationId xmlns:p14="http://schemas.microsoft.com/office/powerpoint/2010/main" val="3002913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noProof="1"/>
              <a:t>Fare clic per modificare stile</a:t>
            </a:r>
          </a:p>
        </p:txBody>
      </p:sp>
      <p:sp>
        <p:nvSpPr>
          <p:cNvPr id="3" name="Segnaposto contenuto 2"/>
          <p:cNvSpPr>
            <a:spLocks noGrp="1"/>
          </p:cNvSpPr>
          <p:nvPr>
            <p:ph idx="1"/>
          </p:nvPr>
        </p:nvSpPr>
        <p:spPr/>
        <p:txBody>
          <a:bodyPr/>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4" name="Rectangle 4">
            <a:extLst>
              <a:ext uri="{FF2B5EF4-FFF2-40B4-BE49-F238E27FC236}">
                <a16:creationId xmlns:a16="http://schemas.microsoft.com/office/drawing/2014/main" id="{F21A491E-5766-8443-8FE6-AC942F19FD15}"/>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B0DF3C71-7A86-FB40-BC1E-3DEBC76F456C}"/>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2634A973-AD8A-3244-BA3B-574AB450D60F}"/>
              </a:ext>
            </a:extLst>
          </p:cNvPr>
          <p:cNvSpPr>
            <a:spLocks noGrp="1" noChangeArrowheads="1"/>
          </p:cNvSpPr>
          <p:nvPr>
            <p:ph type="sldNum" sz="quarter" idx="12"/>
          </p:nvPr>
        </p:nvSpPr>
        <p:spPr>
          <a:ln/>
        </p:spPr>
        <p:txBody>
          <a:bodyPr/>
          <a:lstStyle>
            <a:lvl1pPr>
              <a:defRPr/>
            </a:lvl1pPr>
          </a:lstStyle>
          <a:p>
            <a:pPr>
              <a:defRPr/>
            </a:pPr>
            <a:fld id="{0C0E9457-BDC0-314B-A795-F543325595E4}" type="slidenum">
              <a:rPr lang="en-US" altLang="it-IT"/>
              <a:pPr>
                <a:defRPr/>
              </a:pPr>
              <a:t>‹N›</a:t>
            </a:fld>
            <a:endParaRPr lang="en-US" altLang="it-IT"/>
          </a:p>
        </p:txBody>
      </p:sp>
    </p:spTree>
    <p:extLst>
      <p:ext uri="{BB962C8B-B14F-4D97-AF65-F5344CB8AC3E}">
        <p14:creationId xmlns:p14="http://schemas.microsoft.com/office/powerpoint/2010/main" val="3345267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noProof="1"/>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noProof="1"/>
              <a:t>Fare clic per modificare gli stili del testo dello schema</a:t>
            </a:r>
          </a:p>
        </p:txBody>
      </p:sp>
      <p:sp>
        <p:nvSpPr>
          <p:cNvPr id="4" name="Rectangle 4">
            <a:extLst>
              <a:ext uri="{FF2B5EF4-FFF2-40B4-BE49-F238E27FC236}">
                <a16:creationId xmlns:a16="http://schemas.microsoft.com/office/drawing/2014/main" id="{68359004-A030-7F43-84F5-84790E53084D}"/>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BE96FDDC-1365-6443-A747-31D5440DA497}"/>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C1CD7406-3F17-B14C-9022-7CBC6D08BAE2}"/>
              </a:ext>
            </a:extLst>
          </p:cNvPr>
          <p:cNvSpPr>
            <a:spLocks noGrp="1" noChangeArrowheads="1"/>
          </p:cNvSpPr>
          <p:nvPr>
            <p:ph type="sldNum" sz="quarter" idx="12"/>
          </p:nvPr>
        </p:nvSpPr>
        <p:spPr>
          <a:ln/>
        </p:spPr>
        <p:txBody>
          <a:bodyPr/>
          <a:lstStyle>
            <a:lvl1pPr>
              <a:defRPr/>
            </a:lvl1pPr>
          </a:lstStyle>
          <a:p>
            <a:pPr>
              <a:defRPr/>
            </a:pPr>
            <a:fld id="{45A24BD4-ACEB-804B-A7FE-9DB1DAC2FDB4}" type="slidenum">
              <a:rPr lang="en-US" altLang="it-IT"/>
              <a:pPr>
                <a:defRPr/>
              </a:pPr>
              <a:t>‹N›</a:t>
            </a:fld>
            <a:endParaRPr lang="en-US" altLang="it-IT"/>
          </a:p>
        </p:txBody>
      </p:sp>
    </p:spTree>
    <p:extLst>
      <p:ext uri="{BB962C8B-B14F-4D97-AF65-F5344CB8AC3E}">
        <p14:creationId xmlns:p14="http://schemas.microsoft.com/office/powerpoint/2010/main" val="2298563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noProof="1"/>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5" name="Rectangle 4">
            <a:extLst>
              <a:ext uri="{FF2B5EF4-FFF2-40B4-BE49-F238E27FC236}">
                <a16:creationId xmlns:a16="http://schemas.microsoft.com/office/drawing/2014/main" id="{59A37F46-342D-FC4E-A57B-A1B40931931E}"/>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870E83C3-4D5A-F64D-862F-E5E47A2B69AD}"/>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BD88C2A0-8DB9-544F-8885-F343D2508D06}"/>
              </a:ext>
            </a:extLst>
          </p:cNvPr>
          <p:cNvSpPr>
            <a:spLocks noGrp="1" noChangeArrowheads="1"/>
          </p:cNvSpPr>
          <p:nvPr>
            <p:ph type="sldNum" sz="quarter" idx="12"/>
          </p:nvPr>
        </p:nvSpPr>
        <p:spPr>
          <a:ln/>
        </p:spPr>
        <p:txBody>
          <a:bodyPr/>
          <a:lstStyle>
            <a:lvl1pPr>
              <a:defRPr/>
            </a:lvl1pPr>
          </a:lstStyle>
          <a:p>
            <a:pPr>
              <a:defRPr/>
            </a:pPr>
            <a:fld id="{788EA985-DC1D-6D43-9B93-28EF268F3522}" type="slidenum">
              <a:rPr lang="en-US" altLang="it-IT"/>
              <a:pPr>
                <a:defRPr/>
              </a:pPr>
              <a:t>‹N›</a:t>
            </a:fld>
            <a:endParaRPr lang="en-US" altLang="it-IT"/>
          </a:p>
        </p:txBody>
      </p:sp>
    </p:spTree>
    <p:extLst>
      <p:ext uri="{BB962C8B-B14F-4D97-AF65-F5344CB8AC3E}">
        <p14:creationId xmlns:p14="http://schemas.microsoft.com/office/powerpoint/2010/main" val="1253609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noProof="1"/>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noProof="1"/>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noProof="1"/>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7" name="Rectangle 4">
            <a:extLst>
              <a:ext uri="{FF2B5EF4-FFF2-40B4-BE49-F238E27FC236}">
                <a16:creationId xmlns:a16="http://schemas.microsoft.com/office/drawing/2014/main" id="{B250D5CB-9A53-2E42-B57F-3CC66BA20333}"/>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70E46BB3-FBBE-9A4B-9798-6FEFDA34F7A2}"/>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7EB77713-902C-C743-9969-6ACAF5B7C5DB}"/>
              </a:ext>
            </a:extLst>
          </p:cNvPr>
          <p:cNvSpPr>
            <a:spLocks noGrp="1" noChangeArrowheads="1"/>
          </p:cNvSpPr>
          <p:nvPr>
            <p:ph type="sldNum" sz="quarter" idx="12"/>
          </p:nvPr>
        </p:nvSpPr>
        <p:spPr>
          <a:ln/>
        </p:spPr>
        <p:txBody>
          <a:bodyPr/>
          <a:lstStyle>
            <a:lvl1pPr>
              <a:defRPr/>
            </a:lvl1pPr>
          </a:lstStyle>
          <a:p>
            <a:pPr>
              <a:defRPr/>
            </a:pPr>
            <a:fld id="{37241F4E-C31E-AD45-89FF-6FB59B566B41}" type="slidenum">
              <a:rPr lang="en-US" altLang="it-IT"/>
              <a:pPr>
                <a:defRPr/>
              </a:pPr>
              <a:t>‹N›</a:t>
            </a:fld>
            <a:endParaRPr lang="en-US" altLang="it-IT"/>
          </a:p>
        </p:txBody>
      </p:sp>
    </p:spTree>
    <p:extLst>
      <p:ext uri="{BB962C8B-B14F-4D97-AF65-F5344CB8AC3E}">
        <p14:creationId xmlns:p14="http://schemas.microsoft.com/office/powerpoint/2010/main" val="2418653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noProof="1"/>
              <a:t>Fare clic per modificare stile</a:t>
            </a:r>
          </a:p>
        </p:txBody>
      </p:sp>
      <p:sp>
        <p:nvSpPr>
          <p:cNvPr id="3" name="Rectangle 4">
            <a:extLst>
              <a:ext uri="{FF2B5EF4-FFF2-40B4-BE49-F238E27FC236}">
                <a16:creationId xmlns:a16="http://schemas.microsoft.com/office/drawing/2014/main" id="{F6C334FC-489A-384E-8F2B-6B18877605E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7BDCA7F3-F49A-494B-8408-8E64C44CCFDF}"/>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8499052A-6300-B041-BAD9-C0EFF1110166}"/>
              </a:ext>
            </a:extLst>
          </p:cNvPr>
          <p:cNvSpPr>
            <a:spLocks noGrp="1" noChangeArrowheads="1"/>
          </p:cNvSpPr>
          <p:nvPr>
            <p:ph type="sldNum" sz="quarter" idx="12"/>
          </p:nvPr>
        </p:nvSpPr>
        <p:spPr>
          <a:ln/>
        </p:spPr>
        <p:txBody>
          <a:bodyPr/>
          <a:lstStyle>
            <a:lvl1pPr>
              <a:defRPr/>
            </a:lvl1pPr>
          </a:lstStyle>
          <a:p>
            <a:pPr>
              <a:defRPr/>
            </a:pPr>
            <a:fld id="{10114D1A-EA9B-BA4D-B70D-800F9EFC879D}" type="slidenum">
              <a:rPr lang="en-US" altLang="it-IT"/>
              <a:pPr>
                <a:defRPr/>
              </a:pPr>
              <a:t>‹N›</a:t>
            </a:fld>
            <a:endParaRPr lang="en-US" altLang="it-IT"/>
          </a:p>
        </p:txBody>
      </p:sp>
    </p:spTree>
    <p:extLst>
      <p:ext uri="{BB962C8B-B14F-4D97-AF65-F5344CB8AC3E}">
        <p14:creationId xmlns:p14="http://schemas.microsoft.com/office/powerpoint/2010/main" val="232766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CDE6DA1-EE29-B249-A853-B4ED20FBFC3E}"/>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D38D52F3-6D70-1E41-8322-61BAF446603F}"/>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5D81E6FA-CD33-DF4B-9D35-67EEAFAC7B91}"/>
              </a:ext>
            </a:extLst>
          </p:cNvPr>
          <p:cNvSpPr>
            <a:spLocks noGrp="1" noChangeArrowheads="1"/>
          </p:cNvSpPr>
          <p:nvPr>
            <p:ph type="sldNum" sz="quarter" idx="12"/>
          </p:nvPr>
        </p:nvSpPr>
        <p:spPr>
          <a:ln/>
        </p:spPr>
        <p:txBody>
          <a:bodyPr/>
          <a:lstStyle>
            <a:lvl1pPr>
              <a:defRPr/>
            </a:lvl1pPr>
          </a:lstStyle>
          <a:p>
            <a:pPr>
              <a:defRPr/>
            </a:pPr>
            <a:fld id="{764086CD-37E6-A34E-82D4-ECCB83C92E89}" type="slidenum">
              <a:rPr lang="en-US" altLang="it-IT"/>
              <a:pPr>
                <a:defRPr/>
              </a:pPr>
              <a:t>‹N›</a:t>
            </a:fld>
            <a:endParaRPr lang="en-US" altLang="it-IT"/>
          </a:p>
        </p:txBody>
      </p:sp>
    </p:spTree>
    <p:extLst>
      <p:ext uri="{BB962C8B-B14F-4D97-AF65-F5344CB8AC3E}">
        <p14:creationId xmlns:p14="http://schemas.microsoft.com/office/powerpoint/2010/main" val="4031551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noProof="1"/>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noProof="1"/>
              <a:t>Fare clic per modificare gli stili del testo dello schema</a:t>
            </a:r>
          </a:p>
        </p:txBody>
      </p:sp>
      <p:sp>
        <p:nvSpPr>
          <p:cNvPr id="5" name="Rectangle 4">
            <a:extLst>
              <a:ext uri="{FF2B5EF4-FFF2-40B4-BE49-F238E27FC236}">
                <a16:creationId xmlns:a16="http://schemas.microsoft.com/office/drawing/2014/main" id="{8E80D512-B5C1-E549-B347-6E2C826A6CF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01D5CB12-7636-954A-9419-11AEE560F90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DC6D77A4-8C05-9D45-B6FD-8F5F6E178D9F}"/>
              </a:ext>
            </a:extLst>
          </p:cNvPr>
          <p:cNvSpPr>
            <a:spLocks noGrp="1" noChangeArrowheads="1"/>
          </p:cNvSpPr>
          <p:nvPr>
            <p:ph type="sldNum" sz="quarter" idx="12"/>
          </p:nvPr>
        </p:nvSpPr>
        <p:spPr>
          <a:ln/>
        </p:spPr>
        <p:txBody>
          <a:bodyPr/>
          <a:lstStyle>
            <a:lvl1pPr>
              <a:defRPr/>
            </a:lvl1pPr>
          </a:lstStyle>
          <a:p>
            <a:pPr>
              <a:defRPr/>
            </a:pPr>
            <a:fld id="{8BAA62D4-E959-204A-90C4-F394C8054E31}" type="slidenum">
              <a:rPr lang="en-US" altLang="it-IT"/>
              <a:pPr>
                <a:defRPr/>
              </a:pPr>
              <a:t>‹N›</a:t>
            </a:fld>
            <a:endParaRPr lang="en-US" altLang="it-IT"/>
          </a:p>
        </p:txBody>
      </p:sp>
    </p:spTree>
    <p:extLst>
      <p:ext uri="{BB962C8B-B14F-4D97-AF65-F5344CB8AC3E}">
        <p14:creationId xmlns:p14="http://schemas.microsoft.com/office/powerpoint/2010/main" val="281354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noProof="1"/>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noProof="1"/>
              <a:t>Fare clic per modificare gli stili del testo dello schema</a:t>
            </a:r>
          </a:p>
        </p:txBody>
      </p:sp>
      <p:sp>
        <p:nvSpPr>
          <p:cNvPr id="5" name="Rectangle 4">
            <a:extLst>
              <a:ext uri="{FF2B5EF4-FFF2-40B4-BE49-F238E27FC236}">
                <a16:creationId xmlns:a16="http://schemas.microsoft.com/office/drawing/2014/main" id="{7BA4A819-086F-C04D-868E-22CF344A9EA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3479CF63-A4E9-7646-87C7-1D851B43F7F7}"/>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91F7EF1F-B4AF-8143-9560-DA2BC924138D}"/>
              </a:ext>
            </a:extLst>
          </p:cNvPr>
          <p:cNvSpPr>
            <a:spLocks noGrp="1" noChangeArrowheads="1"/>
          </p:cNvSpPr>
          <p:nvPr>
            <p:ph type="sldNum" sz="quarter" idx="12"/>
          </p:nvPr>
        </p:nvSpPr>
        <p:spPr>
          <a:ln/>
        </p:spPr>
        <p:txBody>
          <a:bodyPr/>
          <a:lstStyle>
            <a:lvl1pPr>
              <a:defRPr/>
            </a:lvl1pPr>
          </a:lstStyle>
          <a:p>
            <a:pPr>
              <a:defRPr/>
            </a:pPr>
            <a:fld id="{3F1370F9-4117-094D-B14B-CEC4573462A4}" type="slidenum">
              <a:rPr lang="en-US" altLang="it-IT"/>
              <a:pPr>
                <a:defRPr/>
              </a:pPr>
              <a:t>‹N›</a:t>
            </a:fld>
            <a:endParaRPr lang="en-US" altLang="it-IT"/>
          </a:p>
        </p:txBody>
      </p:sp>
    </p:spTree>
    <p:extLst>
      <p:ext uri="{BB962C8B-B14F-4D97-AF65-F5344CB8AC3E}">
        <p14:creationId xmlns:p14="http://schemas.microsoft.com/office/powerpoint/2010/main" val="2096449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noProof="1"/>
              <a:t>Fare clic per modificare stile</a:t>
            </a:r>
          </a:p>
        </p:txBody>
      </p:sp>
      <p:sp>
        <p:nvSpPr>
          <p:cNvPr id="3" name="Segnaposto testo verticale 2"/>
          <p:cNvSpPr>
            <a:spLocks noGrp="1"/>
          </p:cNvSpPr>
          <p:nvPr>
            <p:ph type="body" orient="vert" idx="1"/>
          </p:nvPr>
        </p:nvSpPr>
        <p:spPr/>
        <p:txBody>
          <a:bodyPr vert="eaVert"/>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4" name="Rectangle 4">
            <a:extLst>
              <a:ext uri="{FF2B5EF4-FFF2-40B4-BE49-F238E27FC236}">
                <a16:creationId xmlns:a16="http://schemas.microsoft.com/office/drawing/2014/main" id="{5A40AD56-78C8-6A47-8672-18ADC1D9B168}"/>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CE10440A-81E1-1C44-BE8A-B44FABA7011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4C125C2D-504D-114E-BA16-902BCA5A565A}"/>
              </a:ext>
            </a:extLst>
          </p:cNvPr>
          <p:cNvSpPr>
            <a:spLocks noGrp="1" noChangeArrowheads="1"/>
          </p:cNvSpPr>
          <p:nvPr>
            <p:ph type="sldNum" sz="quarter" idx="12"/>
          </p:nvPr>
        </p:nvSpPr>
        <p:spPr>
          <a:ln/>
        </p:spPr>
        <p:txBody>
          <a:bodyPr/>
          <a:lstStyle>
            <a:lvl1pPr>
              <a:defRPr/>
            </a:lvl1pPr>
          </a:lstStyle>
          <a:p>
            <a:pPr>
              <a:defRPr/>
            </a:pPr>
            <a:fld id="{C1245C39-DADA-934A-A994-4FA0EFD28F59}" type="slidenum">
              <a:rPr lang="en-US" altLang="it-IT"/>
              <a:pPr>
                <a:defRPr/>
              </a:pPr>
              <a:t>‹N›</a:t>
            </a:fld>
            <a:endParaRPr lang="en-US" altLang="it-IT"/>
          </a:p>
        </p:txBody>
      </p:sp>
    </p:spTree>
    <p:extLst>
      <p:ext uri="{BB962C8B-B14F-4D97-AF65-F5344CB8AC3E}">
        <p14:creationId xmlns:p14="http://schemas.microsoft.com/office/powerpoint/2010/main" val="3386128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noProof="1"/>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noProof="1"/>
              <a:t>Fare clic per modificare gli stili del testo dello schema</a:t>
            </a:r>
          </a:p>
          <a:p>
            <a:pPr lvl="1"/>
            <a:r>
              <a:rPr lang="it-IT" noProof="1"/>
              <a:t>Secondo livello</a:t>
            </a:r>
          </a:p>
          <a:p>
            <a:pPr lvl="2"/>
            <a:r>
              <a:rPr lang="it-IT" noProof="1"/>
              <a:t>Terzo livello</a:t>
            </a:r>
          </a:p>
          <a:p>
            <a:pPr lvl="3"/>
            <a:r>
              <a:rPr lang="it-IT" noProof="1"/>
              <a:t>Quarto livello</a:t>
            </a:r>
          </a:p>
          <a:p>
            <a:pPr lvl="4"/>
            <a:r>
              <a:rPr lang="it-IT" noProof="1"/>
              <a:t>Quinto livello</a:t>
            </a:r>
          </a:p>
        </p:txBody>
      </p:sp>
      <p:sp>
        <p:nvSpPr>
          <p:cNvPr id="4" name="Rectangle 4">
            <a:extLst>
              <a:ext uri="{FF2B5EF4-FFF2-40B4-BE49-F238E27FC236}">
                <a16:creationId xmlns:a16="http://schemas.microsoft.com/office/drawing/2014/main" id="{A3232E14-51BA-1E4C-8B43-F22AB84E6D1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F7588A26-956D-C849-A6C0-9D4A7D00303F}"/>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88FB871A-5441-AE4D-90CC-A9CBECC84FBE}"/>
              </a:ext>
            </a:extLst>
          </p:cNvPr>
          <p:cNvSpPr>
            <a:spLocks noGrp="1" noChangeArrowheads="1"/>
          </p:cNvSpPr>
          <p:nvPr>
            <p:ph type="sldNum" sz="quarter" idx="12"/>
          </p:nvPr>
        </p:nvSpPr>
        <p:spPr>
          <a:ln/>
        </p:spPr>
        <p:txBody>
          <a:bodyPr/>
          <a:lstStyle>
            <a:lvl1pPr>
              <a:defRPr/>
            </a:lvl1pPr>
          </a:lstStyle>
          <a:p>
            <a:pPr>
              <a:defRPr/>
            </a:pPr>
            <a:fld id="{4613ADE6-595B-E143-989B-8D9D5EC2944C}" type="slidenum">
              <a:rPr lang="en-US" altLang="it-IT"/>
              <a:pPr>
                <a:defRPr/>
              </a:pPr>
              <a:t>‹N›</a:t>
            </a:fld>
            <a:endParaRPr lang="en-US" altLang="it-IT"/>
          </a:p>
        </p:txBody>
      </p:sp>
    </p:spTree>
    <p:extLst>
      <p:ext uri="{BB962C8B-B14F-4D97-AF65-F5344CB8AC3E}">
        <p14:creationId xmlns:p14="http://schemas.microsoft.com/office/powerpoint/2010/main" val="102763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B833FE4-CDC1-D54D-937A-824C5F6B656D}"/>
              </a:ext>
            </a:extLst>
          </p:cNvPr>
          <p:cNvSpPr>
            <a:spLocks noGrp="1" noChangeArrowheads="1"/>
          </p:cNvSpPr>
          <p:nvPr>
            <p:ph type="title" idx="4294967295"/>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a:t>Fare clic per modificare lo stile del titolo</a:t>
            </a:r>
          </a:p>
        </p:txBody>
      </p:sp>
      <p:sp>
        <p:nvSpPr>
          <p:cNvPr id="1027" name="Rectangle 3">
            <a:extLst>
              <a:ext uri="{FF2B5EF4-FFF2-40B4-BE49-F238E27FC236}">
                <a16:creationId xmlns:a16="http://schemas.microsoft.com/office/drawing/2014/main" id="{793E6F00-B66D-1840-BB9B-15CC8F67FFE7}"/>
              </a:ext>
            </a:extLst>
          </p:cNvPr>
          <p:cNvSpPr>
            <a:spLocks noGrp="1" noChangeArrowheads="1"/>
          </p:cNvSpPr>
          <p:nvPr>
            <p:ph type="body" idx="4294967295"/>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a:t>Fare clic per modificare gli stili del testo dello schema</a:t>
            </a:r>
          </a:p>
          <a:p>
            <a:pPr lvl="1"/>
            <a:r>
              <a:rPr lang="en-US" altLang="zh-CN"/>
              <a:t>Secondo livello</a:t>
            </a:r>
          </a:p>
          <a:p>
            <a:pPr lvl="2"/>
            <a:r>
              <a:rPr lang="en-US" altLang="zh-CN"/>
              <a:t>Terzo livello</a:t>
            </a:r>
          </a:p>
          <a:p>
            <a:pPr lvl="3"/>
            <a:r>
              <a:rPr lang="en-US" altLang="zh-CN"/>
              <a:t>Quarto livello</a:t>
            </a:r>
          </a:p>
          <a:p>
            <a:pPr lvl="4"/>
            <a:r>
              <a:rPr lang="en-US" altLang="zh-CN"/>
              <a:t>Quinto livello</a:t>
            </a:r>
          </a:p>
        </p:txBody>
      </p:sp>
      <p:sp>
        <p:nvSpPr>
          <p:cNvPr id="1028" name="Rectangle 4">
            <a:extLst>
              <a:ext uri="{FF2B5EF4-FFF2-40B4-BE49-F238E27FC236}">
                <a16:creationId xmlns:a16="http://schemas.microsoft.com/office/drawing/2014/main" id="{9B879675-78FE-FD45-9BF1-372FD0403273}"/>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buFont typeface="Arial" charset="0"/>
              <a:buNone/>
              <a:defRPr sz="1400">
                <a:latin typeface="Arial" charset="0"/>
                <a:ea typeface="MS PGothic" charset="0"/>
                <a:cs typeface="MS PGothic" charset="0"/>
              </a:defRPr>
            </a:lvl1pPr>
          </a:lstStyle>
          <a:p>
            <a:pPr>
              <a:defRPr/>
            </a:pPr>
            <a:endParaRPr lang="en-US" altLang="zh-CN"/>
          </a:p>
        </p:txBody>
      </p:sp>
      <p:sp>
        <p:nvSpPr>
          <p:cNvPr id="1029" name="Rectangle 5">
            <a:extLst>
              <a:ext uri="{FF2B5EF4-FFF2-40B4-BE49-F238E27FC236}">
                <a16:creationId xmlns:a16="http://schemas.microsoft.com/office/drawing/2014/main" id="{D7B75A44-B71A-3E4A-96B7-940889010D0D}"/>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buFont typeface="Arial" charset="0"/>
              <a:buNone/>
              <a:defRPr sz="1400">
                <a:latin typeface="Arial" charset="0"/>
                <a:ea typeface="MS PGothic" charset="0"/>
                <a:cs typeface="MS PGothic" charset="0"/>
              </a:defRPr>
            </a:lvl1pPr>
          </a:lstStyle>
          <a:p>
            <a:pPr>
              <a:defRPr/>
            </a:pPr>
            <a:endParaRPr lang="en-US" altLang="zh-CN"/>
          </a:p>
        </p:txBody>
      </p:sp>
      <p:sp>
        <p:nvSpPr>
          <p:cNvPr id="1030" name="Rectangle 6">
            <a:extLst>
              <a:ext uri="{FF2B5EF4-FFF2-40B4-BE49-F238E27FC236}">
                <a16:creationId xmlns:a16="http://schemas.microsoft.com/office/drawing/2014/main" id="{D8F0C9D3-9F1B-5742-AB38-3614F271913D}"/>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a:lvl1pPr>
          </a:lstStyle>
          <a:p>
            <a:pPr>
              <a:defRPr/>
            </a:pPr>
            <a:fld id="{A31EE5D5-BBF8-0644-B05C-663F7BD17C35}" type="slidenum">
              <a:rPr lang="en-US" altLang="it-IT"/>
              <a:pPr>
                <a:defRPr/>
              </a:pPr>
              <a:t>‹N›</a:t>
            </a:fld>
            <a:endParaRPr lang="en-US"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S PGothic" panose="020B0600070205080204" pitchFamily="34" charset="-128"/>
          <a:cs typeface="MS PGothic" charset="0"/>
        </a:defRPr>
      </a:lvl1pPr>
      <a:lvl2pPr algn="ctr"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MS PGothic" charset="0"/>
        </a:defRPr>
      </a:lvl2pPr>
      <a:lvl3pPr algn="ctr"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MS PGothic" charset="0"/>
        </a:defRPr>
      </a:lvl3pPr>
      <a:lvl4pPr algn="ctr"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MS PGothic" charset="0"/>
        </a:defRPr>
      </a:lvl4pPr>
      <a:lvl5pPr algn="ctr" rtl="0" eaLnBrk="0" fontAlgn="base" hangingPunct="0">
        <a:spcBef>
          <a:spcPct val="0"/>
        </a:spcBef>
        <a:spcAft>
          <a:spcPct val="0"/>
        </a:spcAft>
        <a:defRPr sz="4400">
          <a:solidFill>
            <a:schemeClr val="tx2"/>
          </a:solidFill>
          <a:latin typeface="Arial" panose="020B0604020202020204" pitchFamily="34" charset="0"/>
          <a:ea typeface="MS PGothic" panose="020B0600070205080204" pitchFamily="34" charset="-128"/>
          <a:cs typeface="MS PGothic" charset="0"/>
        </a:defRPr>
      </a:lvl5pPr>
      <a:lvl6pPr marL="457200" algn="ctr" rtl="0" fontAlgn="base">
        <a:spcBef>
          <a:spcPct val="0"/>
        </a:spcBef>
        <a:spcAft>
          <a:spcPct val="0"/>
        </a:spcAft>
        <a:defRPr sz="4400">
          <a:solidFill>
            <a:schemeClr val="tx2"/>
          </a:solidFill>
          <a:latin typeface="Arial" panose="020B0604020202020204" pitchFamily="34" charset="0"/>
          <a:ea typeface="MS PGothic" panose="020B0600070205080204" pitchFamily="34" charset="-128"/>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ea typeface="MS PGothic" panose="020B0600070205080204" pitchFamily="34" charset="-128"/>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ea typeface="MS PGothic" panose="020B0600070205080204" pitchFamily="34" charset="-128"/>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ea typeface="MS PGothic" panose="020B0600070205080204" pitchFamily="34" charset="-128"/>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anose="020B0600070205080204" pitchFamily="34" charset="-128"/>
          <a:cs typeface="MS PGothic" charset="0"/>
        </a:defRPr>
      </a:lvl1pPr>
      <a:lvl2pPr marL="742950" indent="-285750" algn="l" rtl="0" eaLnBrk="0" fontAlgn="base" hangingPunct="0">
        <a:spcBef>
          <a:spcPct val="20000"/>
        </a:spcBef>
        <a:spcAft>
          <a:spcPct val="0"/>
        </a:spcAft>
        <a:buChar char="–"/>
        <a:defRPr sz="2800">
          <a:solidFill>
            <a:schemeClr val="tx1"/>
          </a:solidFill>
          <a:latin typeface="+mn-lt"/>
          <a:ea typeface="MS PGothic" panose="020B0600070205080204" pitchFamily="34" charset="-128"/>
          <a:cs typeface="+mn-cs"/>
        </a:defRPr>
      </a:lvl2pPr>
      <a:lvl3pPr marL="1143000" indent="-228600" algn="l" rtl="0" eaLnBrk="0" fontAlgn="base" hangingPunct="0">
        <a:spcBef>
          <a:spcPct val="20000"/>
        </a:spcBef>
        <a:spcAft>
          <a:spcPct val="0"/>
        </a:spcAft>
        <a:buChar char="•"/>
        <a:defRPr sz="2400">
          <a:solidFill>
            <a:schemeClr val="tx1"/>
          </a:solidFill>
          <a:latin typeface="+mn-lt"/>
          <a:ea typeface="MS PGothic" panose="020B0600070205080204" pitchFamily="34" charset="-128"/>
          <a:cs typeface="+mn-cs"/>
        </a:defRPr>
      </a:lvl3pPr>
      <a:lvl4pPr marL="1600200" indent="-228600" algn="l" rtl="0" eaLnBrk="0" fontAlgn="base" hangingPunct="0">
        <a:spcBef>
          <a:spcPct val="20000"/>
        </a:spcBef>
        <a:spcAft>
          <a:spcPct val="0"/>
        </a:spcAft>
        <a:buChar char="–"/>
        <a:defRPr sz="2000">
          <a:solidFill>
            <a:schemeClr val="tx1"/>
          </a:solidFill>
          <a:latin typeface="+mn-lt"/>
          <a:ea typeface="MS PGothic" panose="020B0600070205080204" pitchFamily="34" charset="-128"/>
          <a:cs typeface="+mn-cs"/>
        </a:defRPr>
      </a:lvl4pPr>
      <a:lvl5pPr marL="2057400" indent="-228600" algn="l" rtl="0" eaLnBrk="0" fontAlgn="base" hangingPunct="0">
        <a:spcBef>
          <a:spcPct val="20000"/>
        </a:spcBef>
        <a:spcAft>
          <a:spcPct val="0"/>
        </a:spcAft>
        <a:buChar char="»"/>
        <a:defRPr sz="2000">
          <a:solidFill>
            <a:schemeClr val="tx1"/>
          </a:solidFill>
          <a:latin typeface="+mn-lt"/>
          <a:ea typeface="MS PGothic" panose="020B0600070205080204" pitchFamily="34" charset="-128"/>
          <a:cs typeface="+mn-cs"/>
        </a:defRPr>
      </a:lvl5pPr>
      <a:lvl6pPr marL="2514600" indent="-228600" algn="l" rtl="0" fontAlgn="base">
        <a:spcBef>
          <a:spcPct val="20000"/>
        </a:spcBef>
        <a:spcAft>
          <a:spcPct val="0"/>
        </a:spcAft>
        <a:buChar char="»"/>
        <a:defRPr sz="2000">
          <a:solidFill>
            <a:schemeClr val="tx1"/>
          </a:solidFill>
          <a:latin typeface="+mn-lt"/>
          <a:ea typeface="Arial" panose="020B0604020202020204" pitchFamily="34" charset="0"/>
          <a:cs typeface="+mn-cs"/>
        </a:defRPr>
      </a:lvl6pPr>
      <a:lvl7pPr marL="2971800" indent="-228600" algn="l" rtl="0" fontAlgn="base">
        <a:spcBef>
          <a:spcPct val="20000"/>
        </a:spcBef>
        <a:spcAft>
          <a:spcPct val="0"/>
        </a:spcAft>
        <a:buChar char="»"/>
        <a:defRPr sz="2000">
          <a:solidFill>
            <a:schemeClr val="tx1"/>
          </a:solidFill>
          <a:latin typeface="+mn-lt"/>
          <a:ea typeface="Arial" panose="020B0604020202020204" pitchFamily="34" charset="0"/>
          <a:cs typeface="+mn-cs"/>
        </a:defRPr>
      </a:lvl7pPr>
      <a:lvl8pPr marL="3429000" indent="-228600" algn="l" rtl="0" fontAlgn="base">
        <a:spcBef>
          <a:spcPct val="20000"/>
        </a:spcBef>
        <a:spcAft>
          <a:spcPct val="0"/>
        </a:spcAft>
        <a:buChar char="»"/>
        <a:defRPr sz="2000">
          <a:solidFill>
            <a:schemeClr val="tx1"/>
          </a:solidFill>
          <a:latin typeface="+mn-lt"/>
          <a:ea typeface="Arial" panose="020B0604020202020204" pitchFamily="34" charset="0"/>
          <a:cs typeface="+mn-cs"/>
        </a:defRPr>
      </a:lvl8pPr>
      <a:lvl9pPr marL="3886200" indent="-228600" algn="l" rtl="0" fontAlgn="base">
        <a:spcBef>
          <a:spcPct val="20000"/>
        </a:spcBef>
        <a:spcAft>
          <a:spcPct val="0"/>
        </a:spcAft>
        <a:buChar char="»"/>
        <a:defRPr sz="2000">
          <a:solidFill>
            <a:schemeClr val="tx1"/>
          </a:solidFill>
          <a:latin typeface="+mn-lt"/>
          <a:ea typeface="Arial" panose="020B0604020202020204" pitchFamily="34" charset="0"/>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26B043CF-5F74-1B41-A395-854C5777E025}"/>
              </a:ext>
            </a:extLst>
          </p:cNvPr>
          <p:cNvSpPr>
            <a:spLocks noGrp="1" noChangeArrowheads="1"/>
          </p:cNvSpPr>
          <p:nvPr>
            <p:ph type="ctrTitle"/>
          </p:nvPr>
        </p:nvSpPr>
        <p:spPr>
          <a:xfrm>
            <a:off x="685800" y="908050"/>
            <a:ext cx="7772400" cy="1728788"/>
          </a:xfrm>
        </p:spPr>
        <p:txBody>
          <a:bodyPr/>
          <a:lstStyle/>
          <a:p>
            <a:pPr eaLnBrk="1" hangingPunct="1"/>
            <a:r>
              <a:rPr lang="it-IT" altLang="it-IT" sz="3600" b="1" dirty="0">
                <a:solidFill>
                  <a:srgbClr val="0000FF"/>
                </a:solidFill>
                <a:latin typeface="Garamond" panose="02020404030301010803" pitchFamily="18" charset="0"/>
              </a:rPr>
              <a:t>Corso di Analisi delle Istituzioni sostenibili pubbliche e private</a:t>
            </a:r>
            <a:endParaRPr lang="it-IT" altLang="it-IT" b="1" dirty="0"/>
          </a:p>
        </p:txBody>
      </p:sp>
      <p:sp>
        <p:nvSpPr>
          <p:cNvPr id="16387" name="Rectangle 3">
            <a:extLst>
              <a:ext uri="{FF2B5EF4-FFF2-40B4-BE49-F238E27FC236}">
                <a16:creationId xmlns:a16="http://schemas.microsoft.com/office/drawing/2014/main" id="{251489B9-8B11-154D-8CA7-B9903FD115A3}"/>
              </a:ext>
            </a:extLst>
          </p:cNvPr>
          <p:cNvSpPr>
            <a:spLocks noGrp="1" noChangeArrowheads="1"/>
          </p:cNvSpPr>
          <p:nvPr>
            <p:ph type="subTitle" idx="1"/>
          </p:nvPr>
        </p:nvSpPr>
        <p:spPr>
          <a:xfrm>
            <a:off x="1258888" y="2708275"/>
            <a:ext cx="6400800" cy="936625"/>
          </a:xfrm>
        </p:spPr>
        <p:txBody>
          <a:bodyPr/>
          <a:lstStyle/>
          <a:p>
            <a:pPr eaLnBrk="1" hangingPunct="1">
              <a:defRPr/>
            </a:pPr>
            <a:r>
              <a:rPr lang="it-IT" dirty="0">
                <a:ea typeface="+mn-ea"/>
                <a:cs typeface="+mn-cs"/>
              </a:rPr>
              <a:t> </a:t>
            </a:r>
            <a:r>
              <a:rPr lang="it-IT" dirty="0">
                <a:latin typeface="Garamond" panose="02020404030301010803" pitchFamily="18" charset="0"/>
                <a:ea typeface="+mn-ea"/>
                <a:cs typeface="+mn-cs"/>
              </a:rPr>
              <a:t>prof.  Vincenzo Visco </a:t>
            </a:r>
            <a:r>
              <a:rPr lang="it-IT" dirty="0" err="1">
                <a:latin typeface="Garamond" panose="02020404030301010803" pitchFamily="18" charset="0"/>
                <a:ea typeface="+mn-ea"/>
                <a:cs typeface="+mn-cs"/>
              </a:rPr>
              <a:t>Comandini</a:t>
            </a:r>
            <a:endParaRPr lang="it-IT" dirty="0">
              <a:latin typeface="Garamond" panose="02020404030301010803" pitchFamily="18" charset="0"/>
              <a:ea typeface="+mn-ea"/>
              <a:cs typeface="+mn-cs"/>
            </a:endParaRPr>
          </a:p>
        </p:txBody>
      </p:sp>
      <p:sp>
        <p:nvSpPr>
          <p:cNvPr id="15363" name="Text Box 4">
            <a:extLst>
              <a:ext uri="{FF2B5EF4-FFF2-40B4-BE49-F238E27FC236}">
                <a16:creationId xmlns:a16="http://schemas.microsoft.com/office/drawing/2014/main" id="{D2CE7EDE-7EBD-544A-AA8B-F0B6B2242FEA}"/>
              </a:ext>
            </a:extLst>
          </p:cNvPr>
          <p:cNvSpPr txBox="1">
            <a:spLocks noChangeArrowheads="1"/>
          </p:cNvSpPr>
          <p:nvPr/>
        </p:nvSpPr>
        <p:spPr bwMode="auto">
          <a:xfrm>
            <a:off x="2484438" y="4581525"/>
            <a:ext cx="41751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endParaRPr lang="it-IT" altLang="it-IT" sz="1800"/>
          </a:p>
        </p:txBody>
      </p:sp>
      <p:sp>
        <p:nvSpPr>
          <p:cNvPr id="15364" name="Text Box 5">
            <a:extLst>
              <a:ext uri="{FF2B5EF4-FFF2-40B4-BE49-F238E27FC236}">
                <a16:creationId xmlns:a16="http://schemas.microsoft.com/office/drawing/2014/main" id="{841B235B-6710-034A-BD82-E166EA856D9E}"/>
              </a:ext>
            </a:extLst>
          </p:cNvPr>
          <p:cNvSpPr txBox="1">
            <a:spLocks noChangeArrowheads="1"/>
          </p:cNvSpPr>
          <p:nvPr/>
        </p:nvSpPr>
        <p:spPr bwMode="auto">
          <a:xfrm>
            <a:off x="2195513" y="4868863"/>
            <a:ext cx="4897437"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lnSpc>
                <a:spcPct val="70000"/>
              </a:lnSpc>
              <a:spcBef>
                <a:spcPct val="50000"/>
              </a:spcBef>
              <a:buFontTx/>
              <a:buNone/>
            </a:pPr>
            <a:r>
              <a:rPr lang="it-IT" altLang="it-IT" sz="2400" dirty="0">
                <a:latin typeface="Garamond" panose="02020404030301010803" pitchFamily="18" charset="0"/>
              </a:rPr>
              <a:t>Università di Roma </a:t>
            </a:r>
            <a:r>
              <a:rPr lang="it-IT" altLang="en-US" sz="2400" dirty="0">
                <a:latin typeface="Garamond" panose="02020404030301010803" pitchFamily="18" charset="0"/>
              </a:rPr>
              <a:t>“</a:t>
            </a:r>
            <a:r>
              <a:rPr lang="it-IT" altLang="it-IT" sz="2400" dirty="0">
                <a:latin typeface="Garamond" panose="02020404030301010803" pitchFamily="18" charset="0"/>
              </a:rPr>
              <a:t>Tor Vergata</a:t>
            </a:r>
            <a:r>
              <a:rPr lang="it-IT" altLang="en-US" sz="2400" dirty="0">
                <a:latin typeface="Garamond" panose="02020404030301010803" pitchFamily="18" charset="0"/>
              </a:rPr>
              <a:t>”</a:t>
            </a:r>
            <a:endParaRPr lang="it-IT" altLang="it-IT" sz="2400" dirty="0">
              <a:latin typeface="Garamond" panose="02020404030301010803" pitchFamily="18" charset="0"/>
            </a:endParaRPr>
          </a:p>
          <a:p>
            <a:pPr algn="ctr" eaLnBrk="1" hangingPunct="1">
              <a:lnSpc>
                <a:spcPct val="70000"/>
              </a:lnSpc>
              <a:spcBef>
                <a:spcPct val="50000"/>
              </a:spcBef>
              <a:buFontTx/>
              <a:buNone/>
            </a:pPr>
            <a:r>
              <a:rPr lang="it-IT" altLang="it-IT" sz="2400" dirty="0">
                <a:latin typeface="Garamond" panose="02020404030301010803" pitchFamily="18" charset="0"/>
              </a:rPr>
              <a:t>anno accademico 2023-2024</a:t>
            </a:r>
          </a:p>
        </p:txBody>
      </p:sp>
      <p:sp>
        <p:nvSpPr>
          <p:cNvPr id="15365" name="Text Box 6">
            <a:extLst>
              <a:ext uri="{FF2B5EF4-FFF2-40B4-BE49-F238E27FC236}">
                <a16:creationId xmlns:a16="http://schemas.microsoft.com/office/drawing/2014/main" id="{F7D95EE7-35DD-E04A-9CE9-D4BB2B86FD07}"/>
              </a:ext>
            </a:extLst>
          </p:cNvPr>
          <p:cNvSpPr txBox="1">
            <a:spLocks noChangeArrowheads="1"/>
          </p:cNvSpPr>
          <p:nvPr/>
        </p:nvSpPr>
        <p:spPr bwMode="auto">
          <a:xfrm>
            <a:off x="2124075" y="3933825"/>
            <a:ext cx="57594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dirty="0">
                <a:latin typeface="Garamond" panose="02020404030301010803" pitchFamily="18" charset="0"/>
              </a:rPr>
              <a:t>Slides no. 1    I Fallimenti di mercato </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EB13C73E-F038-AD42-984A-278B9AA6B1F7}"/>
              </a:ext>
            </a:extLst>
          </p:cNvPr>
          <p:cNvSpPr>
            <a:spLocks noGrp="1" noChangeArrowheads="1"/>
          </p:cNvSpPr>
          <p:nvPr>
            <p:ph type="title"/>
          </p:nvPr>
        </p:nvSpPr>
        <p:spPr/>
        <p:txBody>
          <a:bodyPr/>
          <a:lstStyle/>
          <a:p>
            <a:pPr eaLnBrk="1" hangingPunct="1">
              <a:defRPr/>
            </a:pPr>
            <a:r>
              <a:rPr lang="it-IT" sz="2800" b="1" dirty="0">
                <a:solidFill>
                  <a:srgbClr val="0000FF"/>
                </a:solidFill>
                <a:latin typeface="Garamond" panose="02020404030301010803" pitchFamily="18" charset="0"/>
                <a:ea typeface="+mj-ea"/>
                <a:cs typeface="+mj-cs"/>
              </a:rPr>
              <a:t>Programma del corso 2023-2024</a:t>
            </a:r>
          </a:p>
        </p:txBody>
      </p:sp>
      <p:sp>
        <p:nvSpPr>
          <p:cNvPr id="17410" name="Rectangle 3">
            <a:extLst>
              <a:ext uri="{FF2B5EF4-FFF2-40B4-BE49-F238E27FC236}">
                <a16:creationId xmlns:a16="http://schemas.microsoft.com/office/drawing/2014/main" id="{28F5B48E-33F8-2944-9FC1-20CF74A75D15}"/>
              </a:ext>
            </a:extLst>
          </p:cNvPr>
          <p:cNvSpPr>
            <a:spLocks noGrp="1" noChangeArrowheads="1"/>
          </p:cNvSpPr>
          <p:nvPr>
            <p:ph idx="1"/>
          </p:nvPr>
        </p:nvSpPr>
        <p:spPr>
          <a:xfrm>
            <a:off x="457200" y="1268413"/>
            <a:ext cx="8229600" cy="4857750"/>
          </a:xfrm>
        </p:spPr>
        <p:txBody>
          <a:bodyPr/>
          <a:lstStyle/>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Analisi economica delle istituzioni e i fallimenti del mercato</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I costi di transazione e l'</a:t>
            </a:r>
            <a:r>
              <a:rPr lang="it-IT" altLang="ja-JP" sz="2800" dirty="0">
                <a:latin typeface="Garamond" panose="02020404030301010803" pitchFamily="18" charset="0"/>
                <a:cs typeface="MS PGothic" panose="020B0600070205080204" pitchFamily="34" charset="-128"/>
              </a:rPr>
              <a:t>impresa </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Economia della corruzione</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Teoria dei contratti </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I diritti di proprietà</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Economia della burocrazia</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Il capitale sociale e il capitale naturale</a:t>
            </a: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Economia delle reti: Big Data, Google e </a:t>
            </a:r>
            <a:r>
              <a:rPr lang="it-IT" altLang="it-IT" sz="2800" dirty="0" err="1">
                <a:latin typeface="Garamond" panose="02020404030301010803" pitchFamily="18" charset="0"/>
                <a:cs typeface="MS PGothic" panose="020B0600070205080204" pitchFamily="34" charset="-128"/>
              </a:rPr>
              <a:t>Facebook</a:t>
            </a:r>
            <a:endParaRPr lang="it-IT" altLang="it-IT" sz="2800" dirty="0">
              <a:latin typeface="Garamond" panose="02020404030301010803" pitchFamily="18" charset="0"/>
              <a:cs typeface="MS PGothic" panose="020B0600070205080204" pitchFamily="34" charset="-128"/>
            </a:endParaRPr>
          </a:p>
          <a:p>
            <a:pPr marL="609600" indent="-609600" eaLnBrk="1" hangingPunct="1">
              <a:lnSpc>
                <a:spcPct val="90000"/>
              </a:lnSpc>
              <a:buFontTx/>
              <a:buAutoNum type="arabicPeriod"/>
            </a:pPr>
            <a:r>
              <a:rPr lang="it-IT" altLang="it-IT" sz="2800" dirty="0">
                <a:latin typeface="Garamond" panose="02020404030301010803" pitchFamily="18" charset="0"/>
                <a:cs typeface="MS PGothic" panose="020B0600070205080204" pitchFamily="34" charset="-128"/>
              </a:rPr>
              <a:t>I mercati dell</a:t>
            </a:r>
            <a:r>
              <a:rPr lang="it-IT" altLang="en-US" sz="2800" dirty="0">
                <a:latin typeface="Garamond" panose="02020404030301010803" pitchFamily="18" charset="0"/>
                <a:cs typeface="MS PGothic" panose="020B0600070205080204" pitchFamily="34" charset="-128"/>
              </a:rPr>
              <a:t>’</a:t>
            </a:r>
            <a:r>
              <a:rPr lang="it-IT" altLang="it-IT" sz="2800" dirty="0">
                <a:latin typeface="Garamond" panose="02020404030301010803" pitchFamily="18" charset="0"/>
                <a:cs typeface="MS PGothic" panose="020B0600070205080204" pitchFamily="34" charset="-128"/>
              </a:rPr>
              <a:t>informazione: </a:t>
            </a:r>
            <a:r>
              <a:rPr lang="it-IT" altLang="it-IT" sz="2800" dirty="0" err="1">
                <a:latin typeface="Garamond" panose="02020404030301010803" pitchFamily="18" charset="0"/>
                <a:cs typeface="MS PGothic" panose="020B0600070205080204" pitchFamily="34" charset="-128"/>
              </a:rPr>
              <a:t>fake</a:t>
            </a:r>
            <a:r>
              <a:rPr lang="it-IT" altLang="it-IT" sz="2800" dirty="0">
                <a:latin typeface="Garamond" panose="02020404030301010803" pitchFamily="18" charset="0"/>
                <a:cs typeface="MS PGothic" panose="020B0600070205080204" pitchFamily="34" charset="-128"/>
              </a:rPr>
              <a:t> news e democrazia</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2">
            <a:extLst>
              <a:ext uri="{FF2B5EF4-FFF2-40B4-BE49-F238E27FC236}">
                <a16:creationId xmlns:a16="http://schemas.microsoft.com/office/drawing/2014/main" id="{68F0AD4A-C832-BA47-A905-A8232634E178}"/>
              </a:ext>
            </a:extLst>
          </p:cNvPr>
          <p:cNvSpPr txBox="1">
            <a:spLocks noChangeArrowheads="1"/>
          </p:cNvSpPr>
          <p:nvPr/>
        </p:nvSpPr>
        <p:spPr bwMode="auto">
          <a:xfrm>
            <a:off x="395288" y="476250"/>
            <a:ext cx="8208962" cy="5601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en-US" altLang="it-IT" sz="2400" b="1" dirty="0">
                <a:solidFill>
                  <a:srgbClr val="0000FF"/>
                </a:solidFill>
                <a:latin typeface="Garamond" panose="02020404030301010803" pitchFamily="18" charset="0"/>
              </a:rPr>
              <a:t>Libri:</a:t>
            </a:r>
          </a:p>
          <a:p>
            <a:pPr eaLnBrk="1" hangingPunct="1">
              <a:spcBef>
                <a:spcPct val="50000"/>
              </a:spcBef>
              <a:buFontTx/>
              <a:buAutoNum type="arabicParenR"/>
            </a:pPr>
            <a:r>
              <a:rPr lang="it-IT" altLang="it-IT" sz="2000" b="1" dirty="0">
                <a:latin typeface="Garamond" panose="02020404030301010803" pitchFamily="18" charset="0"/>
              </a:rPr>
              <a:t>C. SHAPIRO, H. VARIAN, </a:t>
            </a:r>
            <a:r>
              <a:rPr lang="it-IT" altLang="it-IT" sz="2000" b="1" dirty="0">
                <a:solidFill>
                  <a:srgbClr val="0066FF"/>
                </a:solidFill>
                <a:latin typeface="Garamond" panose="02020404030301010803" pitchFamily="18" charset="0"/>
              </a:rPr>
              <a:t>Information Rules</a:t>
            </a:r>
            <a:r>
              <a:rPr lang="it-IT" altLang="it-IT" sz="2000" b="1" dirty="0">
                <a:latin typeface="Garamond" panose="02020404030301010803" pitchFamily="18" charset="0"/>
              </a:rPr>
              <a:t>, Milano, </a:t>
            </a:r>
            <a:r>
              <a:rPr lang="it-IT" altLang="it-IT" sz="2000" b="1" dirty="0" err="1">
                <a:latin typeface="Garamond" panose="02020404030301010803" pitchFamily="18" charset="0"/>
              </a:rPr>
              <a:t>Etas</a:t>
            </a:r>
            <a:r>
              <a:rPr lang="it-IT" altLang="it-IT" sz="2000" b="1" dirty="0">
                <a:latin typeface="Garamond" panose="02020404030301010803" pitchFamily="18" charset="0"/>
              </a:rPr>
              <a:t> Libri, 1999 (capitoli 1-7; pp. 1-275)</a:t>
            </a:r>
            <a:endParaRPr lang="en-US" altLang="it-IT" sz="2000" b="1" dirty="0">
              <a:latin typeface="Garamond" panose="02020404030301010803" pitchFamily="18" charset="0"/>
            </a:endParaRPr>
          </a:p>
          <a:p>
            <a:pPr algn="just" eaLnBrk="1" hangingPunct="1">
              <a:spcBef>
                <a:spcPct val="0"/>
              </a:spcBef>
              <a:buFontTx/>
              <a:buNone/>
            </a:pPr>
            <a:r>
              <a:rPr lang="en-US" altLang="it-IT" sz="2000" b="1" dirty="0">
                <a:latin typeface="Garamond" panose="02020404030301010803" pitchFamily="18" charset="0"/>
              </a:rPr>
              <a:t> </a:t>
            </a:r>
          </a:p>
          <a:p>
            <a:pPr algn="just" eaLnBrk="1" hangingPunct="1">
              <a:spcBef>
                <a:spcPct val="0"/>
              </a:spcBef>
              <a:buFontTx/>
              <a:buNone/>
            </a:pPr>
            <a:r>
              <a:rPr lang="en-US" altLang="it-IT" sz="2000" b="1" dirty="0">
                <a:latin typeface="Garamond" panose="02020404030301010803" pitchFamily="18" charset="0"/>
              </a:rPr>
              <a:t>2) T. Nichols, </a:t>
            </a:r>
            <a:r>
              <a:rPr lang="en-US" altLang="it-IT" sz="2000" b="1" dirty="0">
                <a:solidFill>
                  <a:srgbClr val="FF0000"/>
                </a:solidFill>
                <a:latin typeface="Garamond" panose="02020404030301010803" pitchFamily="18" charset="0"/>
              </a:rPr>
              <a:t>La </a:t>
            </a:r>
            <a:r>
              <a:rPr lang="en-US" altLang="it-IT" sz="2000" b="1" dirty="0" err="1">
                <a:solidFill>
                  <a:srgbClr val="FF0000"/>
                </a:solidFill>
                <a:latin typeface="Garamond" panose="02020404030301010803" pitchFamily="18" charset="0"/>
              </a:rPr>
              <a:t>conoscenza</a:t>
            </a:r>
            <a:r>
              <a:rPr lang="en-US" altLang="it-IT" sz="2000" b="1" dirty="0">
                <a:solidFill>
                  <a:srgbClr val="FF0000"/>
                </a:solidFill>
                <a:latin typeface="Garamond" panose="02020404030301010803" pitchFamily="18" charset="0"/>
              </a:rPr>
              <a:t> e </a:t>
            </a:r>
            <a:r>
              <a:rPr lang="en-US" altLang="it-IT" sz="2000" b="1" dirty="0" err="1">
                <a:solidFill>
                  <a:srgbClr val="FF0000"/>
                </a:solidFill>
                <a:latin typeface="Garamond" panose="02020404030301010803" pitchFamily="18" charset="0"/>
              </a:rPr>
              <a:t>i</a:t>
            </a:r>
            <a:r>
              <a:rPr lang="en-US" altLang="it-IT" sz="2000" b="1" dirty="0">
                <a:solidFill>
                  <a:srgbClr val="FF0000"/>
                </a:solidFill>
                <a:latin typeface="Garamond" panose="02020404030301010803" pitchFamily="18" charset="0"/>
              </a:rPr>
              <a:t> </a:t>
            </a:r>
            <a:r>
              <a:rPr lang="en-US" altLang="it-IT" sz="2000" b="1" dirty="0" err="1">
                <a:solidFill>
                  <a:srgbClr val="FF0000"/>
                </a:solidFill>
                <a:latin typeface="Garamond" panose="02020404030301010803" pitchFamily="18" charset="0"/>
              </a:rPr>
              <a:t>suoi</a:t>
            </a:r>
            <a:r>
              <a:rPr lang="en-US" altLang="it-IT" sz="2000" b="1" dirty="0">
                <a:solidFill>
                  <a:srgbClr val="FF0000"/>
                </a:solidFill>
                <a:latin typeface="Garamond" panose="02020404030301010803" pitchFamily="18" charset="0"/>
              </a:rPr>
              <a:t> </a:t>
            </a:r>
            <a:r>
              <a:rPr lang="en-US" altLang="it-IT" sz="2000" b="1" dirty="0" err="1">
                <a:solidFill>
                  <a:srgbClr val="FF0000"/>
                </a:solidFill>
                <a:latin typeface="Garamond" panose="02020404030301010803" pitchFamily="18" charset="0"/>
              </a:rPr>
              <a:t>nemici</a:t>
            </a:r>
            <a:r>
              <a:rPr lang="en-US" altLang="it-IT" sz="2000" b="1" dirty="0">
                <a:solidFill>
                  <a:srgbClr val="FF0000"/>
                </a:solidFill>
                <a:latin typeface="Garamond" panose="02020404030301010803" pitchFamily="18" charset="0"/>
              </a:rPr>
              <a:t>. </a:t>
            </a:r>
            <a:r>
              <a:rPr lang="en-US" altLang="it-IT" sz="2000" b="1" dirty="0" err="1">
                <a:solidFill>
                  <a:srgbClr val="FF0000"/>
                </a:solidFill>
                <a:latin typeface="Garamond" panose="02020404030301010803" pitchFamily="18" charset="0"/>
              </a:rPr>
              <a:t>L’era</a:t>
            </a:r>
            <a:r>
              <a:rPr lang="en-US" altLang="it-IT" sz="2000" b="1" dirty="0">
                <a:solidFill>
                  <a:srgbClr val="FF0000"/>
                </a:solidFill>
                <a:latin typeface="Garamond" panose="02020404030301010803" pitchFamily="18" charset="0"/>
              </a:rPr>
              <a:t> </a:t>
            </a:r>
            <a:r>
              <a:rPr lang="en-US" altLang="it-IT" sz="2000" b="1" dirty="0" err="1">
                <a:solidFill>
                  <a:srgbClr val="FF0000"/>
                </a:solidFill>
                <a:latin typeface="Garamond" panose="02020404030301010803" pitchFamily="18" charset="0"/>
              </a:rPr>
              <a:t>dell’incompetenza</a:t>
            </a:r>
            <a:r>
              <a:rPr lang="en-US" altLang="it-IT" sz="2000" b="1" dirty="0">
                <a:solidFill>
                  <a:srgbClr val="FF0000"/>
                </a:solidFill>
                <a:latin typeface="Garamond" panose="02020404030301010803" pitchFamily="18" charset="0"/>
              </a:rPr>
              <a:t> e </a:t>
            </a:r>
            <a:r>
              <a:rPr lang="en-US" altLang="it-IT" sz="2000" b="1" dirty="0" err="1">
                <a:solidFill>
                  <a:srgbClr val="FF0000"/>
                </a:solidFill>
                <a:latin typeface="Garamond" panose="02020404030301010803" pitchFamily="18" charset="0"/>
              </a:rPr>
              <a:t>i</a:t>
            </a:r>
            <a:r>
              <a:rPr lang="en-US" altLang="it-IT" sz="2000" b="1" dirty="0">
                <a:solidFill>
                  <a:srgbClr val="FF0000"/>
                </a:solidFill>
                <a:latin typeface="Garamond" panose="02020404030301010803" pitchFamily="18" charset="0"/>
              </a:rPr>
              <a:t> </a:t>
            </a:r>
            <a:r>
              <a:rPr lang="en-US" altLang="it-IT" sz="2000" b="1" dirty="0" err="1">
                <a:solidFill>
                  <a:srgbClr val="FF0000"/>
                </a:solidFill>
                <a:latin typeface="Garamond" panose="02020404030301010803" pitchFamily="18" charset="0"/>
              </a:rPr>
              <a:t>pericoli</a:t>
            </a:r>
            <a:r>
              <a:rPr lang="en-US" altLang="it-IT" sz="2000" b="1" dirty="0">
                <a:solidFill>
                  <a:srgbClr val="FF0000"/>
                </a:solidFill>
                <a:latin typeface="Garamond" panose="02020404030301010803" pitchFamily="18" charset="0"/>
              </a:rPr>
              <a:t> per la </a:t>
            </a:r>
            <a:r>
              <a:rPr lang="en-US" altLang="it-IT" sz="2000" b="1" dirty="0" err="1">
                <a:solidFill>
                  <a:srgbClr val="FF0000"/>
                </a:solidFill>
                <a:latin typeface="Garamond" panose="02020404030301010803" pitchFamily="18" charset="0"/>
              </a:rPr>
              <a:t>democrazia</a:t>
            </a:r>
            <a:r>
              <a:rPr lang="en-US" altLang="it-IT" sz="2000" b="1" dirty="0">
                <a:latin typeface="Garamond" panose="02020404030301010803" pitchFamily="18" charset="0"/>
              </a:rPr>
              <a:t>. </a:t>
            </a:r>
            <a:r>
              <a:rPr lang="en-US" altLang="it-IT" sz="2000" b="1" dirty="0" err="1">
                <a:latin typeface="Garamond" panose="02020404030301010803" pitchFamily="18" charset="0"/>
              </a:rPr>
              <a:t>Luiss</a:t>
            </a:r>
            <a:r>
              <a:rPr lang="en-US" altLang="it-IT" sz="2000" b="1" dirty="0">
                <a:latin typeface="Garamond" panose="02020404030301010803" pitchFamily="18" charset="0"/>
              </a:rPr>
              <a:t> University Press 2017</a:t>
            </a:r>
          </a:p>
          <a:p>
            <a:pPr algn="just" eaLnBrk="1" hangingPunct="1">
              <a:spcBef>
                <a:spcPct val="0"/>
              </a:spcBef>
              <a:buFontTx/>
              <a:buNone/>
            </a:pPr>
            <a:r>
              <a:rPr lang="en-US" altLang="it-IT" sz="2000" b="1" dirty="0">
                <a:latin typeface="Garamond" panose="02020404030301010803" pitchFamily="18" charset="0"/>
              </a:rPr>
              <a:t>  </a:t>
            </a:r>
          </a:p>
          <a:p>
            <a:pPr algn="just" eaLnBrk="1" hangingPunct="1">
              <a:spcBef>
                <a:spcPct val="0"/>
              </a:spcBef>
              <a:buFontTx/>
              <a:buNone/>
            </a:pPr>
            <a:r>
              <a:rPr lang="en-US" altLang="it-IT" sz="2000" b="1" dirty="0">
                <a:latin typeface="Garamond" panose="02020404030301010803" pitchFamily="18" charset="0"/>
              </a:rPr>
              <a:t>3) O. WILLIAMSON, I </a:t>
            </a:r>
            <a:r>
              <a:rPr lang="en-US" altLang="it-IT" sz="2000" b="1" dirty="0" err="1">
                <a:latin typeface="Garamond" panose="02020404030301010803" pitchFamily="18" charset="0"/>
              </a:rPr>
              <a:t>meccanismi</a:t>
            </a:r>
            <a:r>
              <a:rPr lang="en-US" altLang="it-IT" sz="2000" b="1" dirty="0">
                <a:latin typeface="Garamond" panose="02020404030301010803" pitchFamily="18" charset="0"/>
              </a:rPr>
              <a:t> del </a:t>
            </a:r>
            <a:r>
              <a:rPr lang="en-US" altLang="it-IT" sz="2000" b="1" dirty="0" err="1">
                <a:latin typeface="Garamond" panose="02020404030301010803" pitchFamily="18" charset="0"/>
              </a:rPr>
              <a:t>governo</a:t>
            </a:r>
            <a:r>
              <a:rPr lang="en-US" altLang="it-IT" sz="2000" b="1" dirty="0">
                <a:latin typeface="Garamond" panose="02020404030301010803" pitchFamily="18" charset="0"/>
              </a:rPr>
              <a:t>. </a:t>
            </a:r>
            <a:r>
              <a:rPr lang="en-US" altLang="it-IT" sz="2000" b="1" dirty="0" err="1">
                <a:latin typeface="Garamond" panose="02020404030301010803" pitchFamily="18" charset="0"/>
              </a:rPr>
              <a:t>L</a:t>
            </a:r>
            <a:r>
              <a:rPr lang="en-US" altLang="en-US" sz="2000" b="1" dirty="0" err="1">
                <a:latin typeface="Garamond" panose="02020404030301010803" pitchFamily="18" charset="0"/>
              </a:rPr>
              <a:t>’</a:t>
            </a:r>
            <a:r>
              <a:rPr lang="en-US" altLang="it-IT" sz="2000" b="1" dirty="0" err="1">
                <a:latin typeface="Garamond" panose="02020404030301010803" pitchFamily="18" charset="0"/>
              </a:rPr>
              <a:t>economia</a:t>
            </a:r>
            <a:r>
              <a:rPr lang="en-US" altLang="it-IT" sz="2000" b="1" dirty="0">
                <a:latin typeface="Garamond" panose="02020404030301010803" pitchFamily="18" charset="0"/>
              </a:rPr>
              <a:t> </a:t>
            </a:r>
            <a:r>
              <a:rPr lang="en-US" altLang="it-IT" sz="2000" b="1" dirty="0" err="1">
                <a:latin typeface="Garamond" panose="02020404030301010803" pitchFamily="18" charset="0"/>
              </a:rPr>
              <a:t>dei</a:t>
            </a:r>
            <a:r>
              <a:rPr lang="en-US" altLang="it-IT" sz="2000" b="1" dirty="0">
                <a:latin typeface="Garamond" panose="02020404030301010803" pitchFamily="18" charset="0"/>
              </a:rPr>
              <a:t> </a:t>
            </a:r>
            <a:r>
              <a:rPr lang="en-US" altLang="it-IT" sz="2000" b="1" dirty="0" err="1">
                <a:latin typeface="Garamond" panose="02020404030301010803" pitchFamily="18" charset="0"/>
              </a:rPr>
              <a:t>costi</a:t>
            </a:r>
            <a:r>
              <a:rPr lang="en-US" altLang="it-IT" sz="2000" b="1" dirty="0">
                <a:latin typeface="Garamond" panose="02020404030301010803" pitchFamily="18" charset="0"/>
              </a:rPr>
              <a:t> di </a:t>
            </a:r>
            <a:r>
              <a:rPr lang="en-US" altLang="it-IT" sz="2000" b="1" dirty="0" err="1">
                <a:latin typeface="Garamond" panose="02020404030301010803" pitchFamily="18" charset="0"/>
              </a:rPr>
              <a:t>transazione</a:t>
            </a:r>
            <a:r>
              <a:rPr lang="en-US" altLang="it-IT" sz="2000" b="1" dirty="0">
                <a:latin typeface="Garamond" panose="02020404030301010803" pitchFamily="18" charset="0"/>
              </a:rPr>
              <a:t>. </a:t>
            </a:r>
            <a:r>
              <a:rPr lang="en-US" altLang="it-IT" sz="2000" b="1" dirty="0" err="1">
                <a:latin typeface="Garamond" panose="02020404030301010803" pitchFamily="18" charset="0"/>
              </a:rPr>
              <a:t>Concetti</a:t>
            </a:r>
            <a:r>
              <a:rPr lang="en-US" altLang="it-IT" sz="2000" b="1" dirty="0">
                <a:latin typeface="Garamond" panose="02020404030301010803" pitchFamily="18" charset="0"/>
              </a:rPr>
              <a:t>, </a:t>
            </a:r>
            <a:r>
              <a:rPr lang="en-US" altLang="it-IT" sz="2000" b="1" dirty="0" err="1">
                <a:latin typeface="Garamond" panose="02020404030301010803" pitchFamily="18" charset="0"/>
              </a:rPr>
              <a:t>strumenti</a:t>
            </a:r>
            <a:r>
              <a:rPr lang="en-US" altLang="it-IT" sz="2000" b="1" dirty="0">
                <a:latin typeface="Garamond" panose="02020404030301010803" pitchFamily="18" charset="0"/>
              </a:rPr>
              <a:t>, </a:t>
            </a:r>
            <a:r>
              <a:rPr lang="en-US" altLang="it-IT" sz="2000" b="1" dirty="0" err="1">
                <a:latin typeface="Garamond" panose="02020404030301010803" pitchFamily="18" charset="0"/>
              </a:rPr>
              <a:t>applicazioni</a:t>
            </a:r>
            <a:r>
              <a:rPr lang="en-US" altLang="it-IT" sz="2000" b="1" dirty="0">
                <a:latin typeface="Garamond" panose="02020404030301010803" pitchFamily="18" charset="0"/>
              </a:rPr>
              <a:t>, Milano, Franco </a:t>
            </a:r>
            <a:r>
              <a:rPr lang="en-US" altLang="it-IT" sz="2000" b="1" dirty="0" err="1">
                <a:latin typeface="Garamond" panose="02020404030301010803" pitchFamily="18" charset="0"/>
              </a:rPr>
              <a:t>Angeli</a:t>
            </a:r>
            <a:r>
              <a:rPr lang="en-US" altLang="it-IT" sz="2000" b="1" dirty="0">
                <a:latin typeface="Garamond" panose="02020404030301010803" pitchFamily="18" charset="0"/>
              </a:rPr>
              <a:t>, 1998</a:t>
            </a:r>
          </a:p>
          <a:p>
            <a:pPr algn="just" eaLnBrk="1" hangingPunct="1">
              <a:spcBef>
                <a:spcPct val="0"/>
              </a:spcBef>
              <a:buFontTx/>
              <a:buNone/>
            </a:pPr>
            <a:endParaRPr lang="en-US" altLang="it-IT" sz="2000" b="1" dirty="0">
              <a:latin typeface="Garamond" panose="02020404030301010803" pitchFamily="18" charset="0"/>
            </a:endParaRPr>
          </a:p>
          <a:p>
            <a:pPr algn="just" eaLnBrk="1" hangingPunct="1">
              <a:spcBef>
                <a:spcPct val="0"/>
              </a:spcBef>
              <a:buFontTx/>
              <a:buNone/>
            </a:pPr>
            <a:r>
              <a:rPr lang="en-US" altLang="it-IT" sz="2000" b="1" dirty="0">
                <a:latin typeface="Garamond" panose="02020404030301010803" pitchFamily="18" charset="0"/>
              </a:rPr>
              <a:t>4) M. </a:t>
            </a:r>
            <a:r>
              <a:rPr lang="en-US" altLang="it-IT" sz="2000" b="1" dirty="0" err="1">
                <a:latin typeface="Garamond" panose="02020404030301010803" pitchFamily="18" charset="0"/>
              </a:rPr>
              <a:t>Delmastro</a:t>
            </a:r>
            <a:r>
              <a:rPr lang="en-US" altLang="it-IT" sz="2000" b="1" dirty="0">
                <a:latin typeface="Garamond" panose="02020404030301010803" pitchFamily="18" charset="0"/>
              </a:rPr>
              <a:t>, A. </a:t>
            </a:r>
            <a:r>
              <a:rPr lang="en-US" altLang="it-IT" sz="2000" b="1" dirty="0" err="1">
                <a:latin typeface="Garamond" panose="02020404030301010803" pitchFamily="18" charset="0"/>
              </a:rPr>
              <a:t>Nicita</a:t>
            </a:r>
            <a:r>
              <a:rPr lang="en-US" altLang="it-IT" sz="2000" b="1" dirty="0">
                <a:latin typeface="Garamond" panose="02020404030301010803" pitchFamily="18" charset="0"/>
              </a:rPr>
              <a:t>, </a:t>
            </a:r>
            <a:r>
              <a:rPr lang="en-US" altLang="it-IT" sz="2000" b="1" dirty="0">
                <a:solidFill>
                  <a:srgbClr val="FF0000"/>
                </a:solidFill>
                <a:latin typeface="Garamond" panose="02020404030301010803" pitchFamily="18" charset="0"/>
              </a:rPr>
              <a:t>Big Data. Come </a:t>
            </a:r>
            <a:r>
              <a:rPr lang="en-US" altLang="it-IT" sz="2000" b="1" dirty="0" err="1">
                <a:solidFill>
                  <a:srgbClr val="FF0000"/>
                </a:solidFill>
                <a:latin typeface="Garamond" panose="02020404030301010803" pitchFamily="18" charset="0"/>
              </a:rPr>
              <a:t>stanno</a:t>
            </a:r>
            <a:r>
              <a:rPr lang="en-US" altLang="it-IT" sz="2000" b="1" dirty="0">
                <a:solidFill>
                  <a:srgbClr val="FF0000"/>
                </a:solidFill>
                <a:latin typeface="Garamond" panose="02020404030301010803" pitchFamily="18" charset="0"/>
              </a:rPr>
              <a:t> </a:t>
            </a:r>
            <a:r>
              <a:rPr lang="en-US" altLang="it-IT" sz="2000" b="1" dirty="0" err="1">
                <a:solidFill>
                  <a:srgbClr val="FF0000"/>
                </a:solidFill>
                <a:latin typeface="Garamond" panose="02020404030301010803" pitchFamily="18" charset="0"/>
              </a:rPr>
              <a:t>cambiando</a:t>
            </a:r>
            <a:r>
              <a:rPr lang="en-US" altLang="it-IT" sz="2000" b="1" dirty="0">
                <a:solidFill>
                  <a:srgbClr val="FF0000"/>
                </a:solidFill>
                <a:latin typeface="Garamond" panose="02020404030301010803" pitchFamily="18" charset="0"/>
              </a:rPr>
              <a:t> il nostro mondo</a:t>
            </a:r>
            <a:r>
              <a:rPr lang="en-US" altLang="it-IT" sz="2000" b="1" dirty="0">
                <a:latin typeface="Garamond" panose="02020404030301010803" pitchFamily="18" charset="0"/>
              </a:rPr>
              <a:t>, Bologna, Il Mulino 2019</a:t>
            </a:r>
          </a:p>
          <a:p>
            <a:pPr algn="just" eaLnBrk="1" hangingPunct="1">
              <a:spcBef>
                <a:spcPct val="0"/>
              </a:spcBef>
              <a:buFontTx/>
              <a:buNone/>
            </a:pPr>
            <a:endParaRPr lang="en-US" altLang="it-IT" sz="2000" b="1" dirty="0">
              <a:latin typeface="Garamond" panose="02020404030301010803" pitchFamily="18" charset="0"/>
            </a:endParaRPr>
          </a:p>
          <a:p>
            <a:pPr algn="just" eaLnBrk="1" hangingPunct="1">
              <a:spcBef>
                <a:spcPct val="0"/>
              </a:spcBef>
              <a:buFontTx/>
              <a:buNone/>
            </a:pPr>
            <a:r>
              <a:rPr lang="en-US" altLang="it-IT" sz="2000" b="1" dirty="0" err="1">
                <a:solidFill>
                  <a:srgbClr val="3366FF"/>
                </a:solidFill>
                <a:latin typeface="Garamond" panose="02020404030301010803" pitchFamily="18" charset="0"/>
              </a:rPr>
              <a:t>Materiali</a:t>
            </a:r>
            <a:r>
              <a:rPr lang="en-US" altLang="it-IT" sz="2000" b="1" dirty="0">
                <a:solidFill>
                  <a:srgbClr val="3366FF"/>
                </a:solidFill>
                <a:latin typeface="Garamond" panose="02020404030301010803" pitchFamily="18" charset="0"/>
              </a:rPr>
              <a:t> </a:t>
            </a:r>
            <a:r>
              <a:rPr lang="en-US" altLang="it-IT" sz="2000" b="1" dirty="0" err="1">
                <a:solidFill>
                  <a:srgbClr val="3366FF"/>
                </a:solidFill>
                <a:latin typeface="Garamond" panose="02020404030301010803" pitchFamily="18" charset="0"/>
              </a:rPr>
              <a:t>didattici</a:t>
            </a:r>
            <a:r>
              <a:rPr lang="en-US" altLang="it-IT" sz="2000" b="1" dirty="0">
                <a:solidFill>
                  <a:srgbClr val="3366FF"/>
                </a:solidFill>
                <a:latin typeface="Garamond" panose="02020404030301010803" pitchFamily="18" charset="0"/>
              </a:rPr>
              <a:t> </a:t>
            </a:r>
            <a:r>
              <a:rPr lang="en-US" altLang="it-IT" sz="2000" b="1" dirty="0" err="1">
                <a:solidFill>
                  <a:srgbClr val="3366FF"/>
                </a:solidFill>
                <a:latin typeface="Garamond" panose="02020404030301010803" pitchFamily="18" charset="0"/>
              </a:rPr>
              <a:t>importanti</a:t>
            </a:r>
            <a:r>
              <a:rPr lang="en-US" altLang="it-IT" sz="2000" b="1" dirty="0">
                <a:latin typeface="Garamond" panose="02020404030301010803" pitchFamily="18" charset="0"/>
              </a:rPr>
              <a:t>:</a:t>
            </a:r>
          </a:p>
          <a:p>
            <a:pPr algn="just" eaLnBrk="1" hangingPunct="1">
              <a:spcBef>
                <a:spcPct val="0"/>
              </a:spcBef>
              <a:buFontTx/>
              <a:buNone/>
            </a:pPr>
            <a:r>
              <a:rPr lang="en-US" altLang="it-IT" sz="2000" b="1" dirty="0">
                <a:latin typeface="Garamond" panose="02020404030301010803" pitchFamily="18" charset="0"/>
              </a:rPr>
              <a:t>Slides </a:t>
            </a:r>
            <a:r>
              <a:rPr lang="en-US" altLang="it-IT" sz="2000" b="1" dirty="0" err="1">
                <a:latin typeface="Garamond" panose="02020404030301010803" pitchFamily="18" charset="0"/>
              </a:rPr>
              <a:t>lezioni</a:t>
            </a:r>
            <a:r>
              <a:rPr lang="en-US" altLang="it-IT" sz="2000" b="1" dirty="0">
                <a:latin typeface="Garamond" panose="02020404030301010803" pitchFamily="18" charset="0"/>
              </a:rPr>
              <a:t> del </a:t>
            </a:r>
            <a:r>
              <a:rPr lang="en-US" altLang="it-IT" sz="2000" b="1" dirty="0" err="1">
                <a:latin typeface="Garamond" panose="02020404030301010803" pitchFamily="18" charset="0"/>
              </a:rPr>
              <a:t>corso</a:t>
            </a:r>
            <a:r>
              <a:rPr lang="en-US" altLang="it-IT" sz="2000" b="1" dirty="0">
                <a:latin typeface="Garamond" panose="02020404030301010803" pitchFamily="18" charset="0"/>
              </a:rPr>
              <a:t> </a:t>
            </a:r>
            <a:r>
              <a:rPr lang="en-US" altLang="it-IT" sz="2000" b="1" dirty="0" err="1">
                <a:latin typeface="Garamond" panose="02020404030301010803" pitchFamily="18" charset="0"/>
              </a:rPr>
              <a:t>scaricabili</a:t>
            </a:r>
            <a:r>
              <a:rPr lang="en-US" altLang="it-IT" sz="2000" b="1" dirty="0">
                <a:latin typeface="Garamond" panose="02020404030301010803" pitchFamily="18" charset="0"/>
              </a:rPr>
              <a:t> dal </a:t>
            </a:r>
            <a:r>
              <a:rPr lang="en-US" altLang="it-IT" sz="2000" b="1" dirty="0" err="1">
                <a:latin typeface="Garamond" panose="02020404030301010803" pitchFamily="18" charset="0"/>
              </a:rPr>
              <a:t>sito</a:t>
            </a:r>
            <a:r>
              <a:rPr lang="en-US" altLang="it-IT" sz="2000" b="1" dirty="0">
                <a:latin typeface="Garamond" panose="02020404030301010803" pitchFamily="18" charset="0"/>
              </a:rPr>
              <a:t> </a:t>
            </a:r>
            <a:r>
              <a:rPr lang="en-US" altLang="it-IT" sz="2000" b="1" dirty="0" err="1">
                <a:latin typeface="Garamond" panose="02020404030301010803" pitchFamily="18" charset="0"/>
              </a:rPr>
              <a:t>della</a:t>
            </a:r>
            <a:r>
              <a:rPr lang="en-US" altLang="it-IT" sz="2000" b="1" dirty="0">
                <a:latin typeface="Garamond" panose="02020404030301010803" pitchFamily="18" charset="0"/>
              </a:rPr>
              <a:t> </a:t>
            </a:r>
            <a:r>
              <a:rPr lang="en-US" altLang="it-IT" sz="2000" b="1" dirty="0" err="1">
                <a:latin typeface="Garamond" panose="02020404030301010803" pitchFamily="18" charset="0"/>
              </a:rPr>
              <a:t>materia</a:t>
            </a:r>
            <a:endParaRPr lang="en-US" altLang="it-IT" sz="2000" b="1" dirty="0">
              <a:latin typeface="Garamond" panose="02020404030301010803" pitchFamily="18" charset="0"/>
            </a:endParaRPr>
          </a:p>
          <a:p>
            <a:pPr algn="just" eaLnBrk="1" hangingPunct="1">
              <a:spcBef>
                <a:spcPct val="0"/>
              </a:spcBef>
              <a:buFontTx/>
              <a:buNone/>
            </a:pPr>
            <a:endParaRPr lang="en-US" altLang="it-IT" sz="2400" b="1" dirty="0">
              <a:latin typeface="Garamond" panose="02020404030301010803"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 Box 4">
            <a:extLst>
              <a:ext uri="{FF2B5EF4-FFF2-40B4-BE49-F238E27FC236}">
                <a16:creationId xmlns:a16="http://schemas.microsoft.com/office/drawing/2014/main" id="{1DCDB2F5-DD38-284D-AD44-DB055A69BA8C}"/>
              </a:ext>
            </a:extLst>
          </p:cNvPr>
          <p:cNvSpPr txBox="1">
            <a:spLocks noChangeArrowheads="1"/>
          </p:cNvSpPr>
          <p:nvPr/>
        </p:nvSpPr>
        <p:spPr bwMode="auto">
          <a:xfrm>
            <a:off x="549958" y="1674989"/>
            <a:ext cx="734536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en-US" sz="2000" i="1" dirty="0">
                <a:latin typeface="Garamond" panose="02020404030301010803" pitchFamily="18" charset="0"/>
              </a:rPr>
              <a:t>“</a:t>
            </a:r>
            <a:r>
              <a:rPr lang="it-IT" altLang="it-IT" sz="2000" i="1" dirty="0" err="1">
                <a:latin typeface="Garamond" panose="02020404030301010803" pitchFamily="18" charset="0"/>
              </a:rPr>
              <a:t>Laissez</a:t>
            </a:r>
            <a:r>
              <a:rPr lang="it-IT" altLang="it-IT" sz="2000" i="1" dirty="0">
                <a:latin typeface="Garamond" panose="02020404030301010803" pitchFamily="18" charset="0"/>
              </a:rPr>
              <a:t>-nous </a:t>
            </a:r>
            <a:r>
              <a:rPr lang="it-IT" altLang="it-IT" sz="2000" i="1" dirty="0" err="1">
                <a:latin typeface="Garamond" panose="02020404030301010803" pitchFamily="18" charset="0"/>
              </a:rPr>
              <a:t>faire</a:t>
            </a:r>
            <a:r>
              <a:rPr lang="it-IT" altLang="en-US" sz="2000" i="1" dirty="0">
                <a:latin typeface="Garamond" panose="02020404030301010803" pitchFamily="18" charset="0"/>
              </a:rPr>
              <a:t>”</a:t>
            </a:r>
            <a:r>
              <a:rPr lang="it-IT" altLang="it-IT" sz="2000" i="1" dirty="0">
                <a:latin typeface="Garamond" panose="02020404030301010803" pitchFamily="18" charset="0"/>
              </a:rPr>
              <a:t>,</a:t>
            </a:r>
            <a:r>
              <a:rPr lang="it-IT" altLang="it-IT" sz="2000" dirty="0">
                <a:latin typeface="Garamond" panose="02020404030301010803" pitchFamily="18" charset="0"/>
              </a:rPr>
              <a:t> risposta data dai mercanti alla domanda del ministro Colbert che chiedeva cosa potesse fare per loro</a:t>
            </a:r>
          </a:p>
        </p:txBody>
      </p:sp>
      <p:sp>
        <p:nvSpPr>
          <p:cNvPr id="20482" name="Text Box 5">
            <a:extLst>
              <a:ext uri="{FF2B5EF4-FFF2-40B4-BE49-F238E27FC236}">
                <a16:creationId xmlns:a16="http://schemas.microsoft.com/office/drawing/2014/main" id="{3E7E2AA3-708F-9A44-AE80-27983FCDA71C}"/>
              </a:ext>
            </a:extLst>
          </p:cNvPr>
          <p:cNvSpPr txBox="1">
            <a:spLocks noChangeArrowheads="1"/>
          </p:cNvSpPr>
          <p:nvPr/>
        </p:nvSpPr>
        <p:spPr bwMode="auto">
          <a:xfrm>
            <a:off x="612006" y="938381"/>
            <a:ext cx="7561212"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dirty="0">
                <a:latin typeface="Garamond" panose="02020404030301010803" pitchFamily="18" charset="0"/>
              </a:rPr>
              <a:t>La grande alternativa fra Stato e Mercato, pubblico o privato?</a:t>
            </a:r>
          </a:p>
          <a:p>
            <a:pPr eaLnBrk="1" hangingPunct="1">
              <a:spcBef>
                <a:spcPct val="50000"/>
              </a:spcBef>
              <a:buFontTx/>
              <a:buNone/>
            </a:pPr>
            <a:r>
              <a:rPr lang="it-IT" altLang="it-IT" sz="2000" dirty="0">
                <a:latin typeface="Garamond" panose="02020404030301010803" pitchFamily="18" charset="0"/>
              </a:rPr>
              <a:t>Nella storia: </a:t>
            </a:r>
          </a:p>
        </p:txBody>
      </p:sp>
      <p:sp>
        <p:nvSpPr>
          <p:cNvPr id="9222" name="Rectangle 6">
            <a:extLst>
              <a:ext uri="{FF2B5EF4-FFF2-40B4-BE49-F238E27FC236}">
                <a16:creationId xmlns:a16="http://schemas.microsoft.com/office/drawing/2014/main" id="{27ADAAF5-4232-4C43-B5A1-84DD55B6542F}"/>
              </a:ext>
            </a:extLst>
          </p:cNvPr>
          <p:cNvSpPr>
            <a:spLocks noChangeArrowheads="1"/>
          </p:cNvSpPr>
          <p:nvPr/>
        </p:nvSpPr>
        <p:spPr bwMode="auto">
          <a:xfrm>
            <a:off x="549959" y="2370197"/>
            <a:ext cx="734536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buFontTx/>
              <a:buNone/>
            </a:pPr>
            <a:r>
              <a:rPr lang="it-IT" altLang="en-US" sz="2000" i="1" dirty="0">
                <a:latin typeface="Garamond" panose="02020404030301010803" pitchFamily="18" charset="0"/>
              </a:rPr>
              <a:t>“</a:t>
            </a:r>
            <a:r>
              <a:rPr lang="it-IT" altLang="it-IT" sz="2000" i="1" dirty="0" err="1">
                <a:latin typeface="Garamond" panose="02020404030301010803" pitchFamily="18" charset="0"/>
              </a:rPr>
              <a:t>Faire</a:t>
            </a:r>
            <a:r>
              <a:rPr lang="it-IT" altLang="it-IT" sz="2000" i="1" dirty="0">
                <a:latin typeface="Garamond" panose="02020404030301010803" pitchFamily="18" charset="0"/>
              </a:rPr>
              <a:t> </a:t>
            </a:r>
            <a:r>
              <a:rPr lang="it-IT" altLang="it-IT" sz="2000" i="1" dirty="0" err="1">
                <a:latin typeface="Garamond" panose="02020404030301010803" pitchFamily="18" charset="0"/>
              </a:rPr>
              <a:t>bien</a:t>
            </a:r>
            <a:r>
              <a:rPr lang="it-IT" altLang="it-IT" sz="2000" i="1" dirty="0">
                <a:latin typeface="Garamond" panose="02020404030301010803" pitchFamily="18" charset="0"/>
              </a:rPr>
              <a:t> et </a:t>
            </a:r>
            <a:r>
              <a:rPr lang="it-IT" altLang="it-IT" sz="2000" i="1" dirty="0" err="1">
                <a:latin typeface="Garamond" panose="02020404030301010803" pitchFamily="18" charset="0"/>
              </a:rPr>
              <a:t>laisser</a:t>
            </a:r>
            <a:r>
              <a:rPr lang="it-IT" altLang="it-IT" sz="2000" i="1" dirty="0">
                <a:latin typeface="Garamond" panose="02020404030301010803" pitchFamily="18" charset="0"/>
              </a:rPr>
              <a:t> dire</a:t>
            </a:r>
            <a:r>
              <a:rPr lang="it-IT" altLang="en-US" sz="2000" i="1" dirty="0">
                <a:latin typeface="Garamond" panose="02020404030301010803" pitchFamily="18" charset="0"/>
              </a:rPr>
              <a:t>”</a:t>
            </a:r>
            <a:r>
              <a:rPr lang="it-IT" altLang="ja-JP" sz="2000" dirty="0">
                <a:latin typeface="Garamond" panose="02020404030301010803" pitchFamily="18" charset="0"/>
              </a:rPr>
              <a:t>, iscrizione sotto una meridiana del XVII sec., Aosta </a:t>
            </a:r>
            <a:endParaRPr lang="it-IT" altLang="it-IT" sz="2000" dirty="0">
              <a:latin typeface="Garamond" panose="02020404030301010803" pitchFamily="18" charset="0"/>
            </a:endParaRPr>
          </a:p>
        </p:txBody>
      </p:sp>
      <p:sp>
        <p:nvSpPr>
          <p:cNvPr id="9223" name="Text Box 7">
            <a:extLst>
              <a:ext uri="{FF2B5EF4-FFF2-40B4-BE49-F238E27FC236}">
                <a16:creationId xmlns:a16="http://schemas.microsoft.com/office/drawing/2014/main" id="{E0B00741-267B-F545-A27F-44596D6ECB86}"/>
              </a:ext>
            </a:extLst>
          </p:cNvPr>
          <p:cNvSpPr txBox="1">
            <a:spLocks noChangeArrowheads="1"/>
          </p:cNvSpPr>
          <p:nvPr/>
        </p:nvSpPr>
        <p:spPr bwMode="auto">
          <a:xfrm>
            <a:off x="557665" y="2986405"/>
            <a:ext cx="77057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pPr>
            <a:r>
              <a:rPr lang="it-IT" altLang="it-IT" sz="2000" dirty="0">
                <a:latin typeface="Garamond" panose="02020404030301010803" pitchFamily="18" charset="0"/>
              </a:rPr>
              <a:t> la prima ricorda che il mercato può funzionare da solo, senza interventi dello stato</a:t>
            </a:r>
          </a:p>
          <a:p>
            <a:pPr algn="just" eaLnBrk="1" hangingPunct="1">
              <a:spcBef>
                <a:spcPct val="0"/>
              </a:spcBef>
            </a:pPr>
            <a:r>
              <a:rPr lang="it-IT" altLang="it-IT" sz="2000" dirty="0">
                <a:latin typeface="Garamond" panose="02020404030301010803" pitchFamily="18" charset="0"/>
              </a:rPr>
              <a:t> la seconda che le buone azioni intenzionali sono eticamente superiori a quelle non intenzionali collettive</a:t>
            </a:r>
          </a:p>
        </p:txBody>
      </p:sp>
      <p:sp>
        <p:nvSpPr>
          <p:cNvPr id="20485" name="Text Box 8">
            <a:extLst>
              <a:ext uri="{FF2B5EF4-FFF2-40B4-BE49-F238E27FC236}">
                <a16:creationId xmlns:a16="http://schemas.microsoft.com/office/drawing/2014/main" id="{99A12633-2CFB-8F44-8CF2-F4923AFAB7CD}"/>
              </a:ext>
            </a:extLst>
          </p:cNvPr>
          <p:cNvSpPr txBox="1">
            <a:spLocks noChangeArrowheads="1"/>
          </p:cNvSpPr>
          <p:nvPr/>
        </p:nvSpPr>
        <p:spPr bwMode="auto">
          <a:xfrm>
            <a:off x="1403350" y="549275"/>
            <a:ext cx="583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400" b="1">
                <a:latin typeface="Garamond" panose="02020404030301010803" pitchFamily="18" charset="0"/>
              </a:rPr>
              <a:t>IL MERCATO E I SUOI FALLIMENTI</a:t>
            </a:r>
          </a:p>
        </p:txBody>
      </p:sp>
      <p:sp>
        <p:nvSpPr>
          <p:cNvPr id="2" name="CasellaDiTesto 1">
            <a:extLst>
              <a:ext uri="{FF2B5EF4-FFF2-40B4-BE49-F238E27FC236}">
                <a16:creationId xmlns:a16="http://schemas.microsoft.com/office/drawing/2014/main" id="{3CA700E5-1173-2C7E-1E05-C0D5CB420FAC}"/>
              </a:ext>
            </a:extLst>
          </p:cNvPr>
          <p:cNvSpPr txBox="1"/>
          <p:nvPr/>
        </p:nvSpPr>
        <p:spPr>
          <a:xfrm>
            <a:off x="540086" y="4525942"/>
            <a:ext cx="7921253" cy="1015663"/>
          </a:xfrm>
          <a:prstGeom prst="rect">
            <a:avLst/>
          </a:prstGeom>
          <a:noFill/>
        </p:spPr>
        <p:txBody>
          <a:bodyPr wrap="square" rtlCol="0" anchor="t">
            <a:spAutoFit/>
          </a:bodyPr>
          <a:lstStyle/>
          <a:p>
            <a:pPr algn="just"/>
            <a:r>
              <a:rPr lang="it-IT" sz="2000" dirty="0">
                <a:latin typeface="Garamond" panose="02020404030301010803" pitchFamily="18" charset="0"/>
                <a:sym typeface="+mn-ea"/>
              </a:rPr>
              <a:t>Secondo </a:t>
            </a:r>
            <a:r>
              <a:rPr lang="it-IT" sz="2000" dirty="0" err="1">
                <a:latin typeface="Garamond" panose="02020404030301010803" pitchFamily="18" charset="0"/>
                <a:sym typeface="+mn-ea"/>
              </a:rPr>
              <a:t>Tirole</a:t>
            </a:r>
            <a:r>
              <a:rPr lang="it-IT" sz="2000" dirty="0">
                <a:latin typeface="Garamond" panose="02020404030301010803" pitchFamily="18" charset="0"/>
                <a:sym typeface="+mn-ea"/>
              </a:rPr>
              <a:t>, questa alternativa è scorretta: stato e mercato sono complementari, non mutualmente esclusivi, perché il mercato ha bisogno di regolazione, e lo stato di concorrenza e corretti incentivi</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checkerboard(across)">
                                      <p:cBhvr>
                                        <p:cTn id="7" dur="500"/>
                                        <p:tgtEl>
                                          <p:spTgt spid="92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222"/>
                                        </p:tgtEl>
                                        <p:attrNameLst>
                                          <p:attrName>style.visibility</p:attrName>
                                        </p:attrNameLst>
                                      </p:cBhvr>
                                      <p:to>
                                        <p:strVal val="visible"/>
                                      </p:to>
                                    </p:set>
                                    <p:animEffect transition="in" filter="checkerboard(across)">
                                      <p:cBhvr>
                                        <p:cTn id="12" dur="500"/>
                                        <p:tgtEl>
                                          <p:spTgt spid="92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9223">
                                            <p:txEl>
                                              <p:pRg st="0" end="0"/>
                                            </p:txEl>
                                          </p:spTgt>
                                        </p:tgtEl>
                                        <p:attrNameLst>
                                          <p:attrName>style.visibility</p:attrName>
                                        </p:attrNameLst>
                                      </p:cBhvr>
                                      <p:to>
                                        <p:strVal val="visible"/>
                                      </p:to>
                                    </p:set>
                                    <p:anim calcmode="lin" valueType="num">
                                      <p:cBhvr additive="base">
                                        <p:cTn id="17" dur="500" fill="hold"/>
                                        <p:tgtEl>
                                          <p:spTgt spid="922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2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9223">
                                            <p:txEl>
                                              <p:pRg st="1" end="1"/>
                                            </p:txEl>
                                          </p:spTgt>
                                        </p:tgtEl>
                                        <p:attrNameLst>
                                          <p:attrName>style.visibility</p:attrName>
                                        </p:attrNameLst>
                                      </p:cBhvr>
                                      <p:to>
                                        <p:strVal val="visible"/>
                                      </p:to>
                                    </p:set>
                                    <p:anim calcmode="lin" valueType="num">
                                      <p:cBhvr additive="base">
                                        <p:cTn id="23" dur="500" fill="hold"/>
                                        <p:tgtEl>
                                          <p:spTgt spid="922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22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Rectangle 6">
            <a:extLst>
              <a:ext uri="{FF2B5EF4-FFF2-40B4-BE49-F238E27FC236}">
                <a16:creationId xmlns:a16="http://schemas.microsoft.com/office/drawing/2014/main" id="{D59A39CC-6711-6340-BF7F-7C80519BDDC1}"/>
              </a:ext>
            </a:extLst>
          </p:cNvPr>
          <p:cNvSpPr>
            <a:spLocks noChangeArrowheads="1"/>
          </p:cNvSpPr>
          <p:nvPr/>
        </p:nvSpPr>
        <p:spPr bwMode="auto">
          <a:xfrm>
            <a:off x="539750" y="1268413"/>
            <a:ext cx="76327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Il mercato, la </a:t>
            </a:r>
            <a:r>
              <a:rPr lang="it-IT" altLang="it-IT" sz="2000" b="1" dirty="0">
                <a:latin typeface="Garamond" panose="02020404030301010803" pitchFamily="18" charset="0"/>
              </a:rPr>
              <a:t>mano invisibile</a:t>
            </a:r>
            <a:r>
              <a:rPr lang="it-IT" altLang="it-IT" sz="2000" dirty="0">
                <a:latin typeface="Garamond" panose="02020404030301010803" pitchFamily="18" charset="0"/>
              </a:rPr>
              <a:t> di Adam Smith, è quel meccanismo collettivo </a:t>
            </a:r>
            <a:r>
              <a:rPr lang="it-IT" altLang="it-IT" sz="2000" i="1" dirty="0">
                <a:latin typeface="Garamond" panose="02020404030301010803" pitchFamily="18" charset="0"/>
              </a:rPr>
              <a:t>non intenzionale</a:t>
            </a:r>
            <a:r>
              <a:rPr lang="it-IT" altLang="it-IT" sz="2000" dirty="0">
                <a:latin typeface="Garamond" panose="02020404030301010803" pitchFamily="18" charset="0"/>
              </a:rPr>
              <a:t> che spinge l</a:t>
            </a:r>
            <a:r>
              <a:rPr lang="it-IT" altLang="en-US" sz="2000" dirty="0">
                <a:latin typeface="Garamond" panose="02020404030301010803" pitchFamily="18" charset="0"/>
              </a:rPr>
              <a:t>’</a:t>
            </a:r>
            <a:r>
              <a:rPr lang="it-IT" altLang="it-IT" sz="2000" dirty="0">
                <a:latin typeface="Garamond" panose="02020404030301010803" pitchFamily="18" charset="0"/>
              </a:rPr>
              <a:t>individuo, che persegue unicamente il proprio interesse privato, a comportarsi in modo da favorire l</a:t>
            </a:r>
            <a:r>
              <a:rPr lang="it-IT" altLang="en-US" sz="2000" dirty="0">
                <a:latin typeface="Garamond" panose="02020404030301010803" pitchFamily="18" charset="0"/>
              </a:rPr>
              <a:t>’</a:t>
            </a:r>
            <a:r>
              <a:rPr lang="it-IT" altLang="it-IT" sz="2000" dirty="0">
                <a:latin typeface="Garamond" panose="02020404030301010803" pitchFamily="18" charset="0"/>
              </a:rPr>
              <a:t>interesse pubblico.</a:t>
            </a:r>
          </a:p>
          <a:p>
            <a:pPr algn="just" eaLnBrk="1" hangingPunct="1">
              <a:spcBef>
                <a:spcPct val="50000"/>
              </a:spcBef>
              <a:buFontTx/>
              <a:buNone/>
            </a:pPr>
            <a:r>
              <a:rPr lang="it-IT" altLang="it-IT" sz="2000" dirty="0">
                <a:latin typeface="Garamond" panose="02020404030301010803" pitchFamily="18" charset="0"/>
              </a:rPr>
              <a:t>L</a:t>
            </a:r>
            <a:r>
              <a:rPr lang="it-IT" altLang="en-US" sz="2000" dirty="0">
                <a:latin typeface="Garamond" panose="02020404030301010803" pitchFamily="18" charset="0"/>
              </a:rPr>
              <a:t>’</a:t>
            </a:r>
            <a:r>
              <a:rPr lang="it-IT" altLang="it-IT" sz="2000" dirty="0">
                <a:latin typeface="Garamond" panose="02020404030301010803" pitchFamily="18" charset="0"/>
              </a:rPr>
              <a:t>intuizione è semplice: se esiste un bene che gli individui considerano di valore che però non è prodotto da nessuno, sorgerà una domanda, ossia una certa </a:t>
            </a:r>
            <a:r>
              <a:rPr lang="it-IT" altLang="it-IT" sz="2000" b="1" dirty="0">
                <a:latin typeface="Garamond" panose="02020404030301010803" pitchFamily="18" charset="0"/>
              </a:rPr>
              <a:t>disponibilità a pagare</a:t>
            </a:r>
            <a:r>
              <a:rPr lang="it-IT" altLang="it-IT" sz="2000" dirty="0">
                <a:latin typeface="Garamond" panose="02020404030301010803" pitchFamily="18" charset="0"/>
              </a:rPr>
              <a:t> (</a:t>
            </a:r>
            <a:r>
              <a:rPr lang="it-IT" altLang="it-IT" sz="2000" i="1" dirty="0" err="1">
                <a:latin typeface="Garamond" panose="02020404030301010803" pitchFamily="18" charset="0"/>
              </a:rPr>
              <a:t>willingness</a:t>
            </a:r>
            <a:r>
              <a:rPr lang="it-IT" altLang="it-IT" sz="2000" i="1" dirty="0">
                <a:latin typeface="Garamond" panose="02020404030301010803" pitchFamily="18" charset="0"/>
              </a:rPr>
              <a:t> to </a:t>
            </a:r>
            <a:r>
              <a:rPr lang="it-IT" altLang="it-IT" sz="2000" i="1" dirty="0" err="1">
                <a:latin typeface="Garamond" panose="02020404030301010803" pitchFamily="18" charset="0"/>
              </a:rPr>
              <a:t>pay</a:t>
            </a:r>
            <a:r>
              <a:rPr lang="it-IT" altLang="it-IT" sz="2000" dirty="0">
                <a:latin typeface="Garamond" panose="02020404030301010803" pitchFamily="18" charset="0"/>
              </a:rPr>
              <a:t>) da parte di qualche consumatore potenziale. Gli imprenditori, in cerca di opportunità di profitto, cercheranno di produrre questo bene.</a:t>
            </a:r>
          </a:p>
          <a:p>
            <a:pPr algn="just" eaLnBrk="1" hangingPunct="1">
              <a:spcBef>
                <a:spcPct val="50000"/>
              </a:spcBef>
              <a:buFontTx/>
              <a:buNone/>
            </a:pPr>
            <a:r>
              <a:rPr lang="it-IT" altLang="it-IT" sz="2000" dirty="0">
                <a:latin typeface="Garamond" panose="02020404030301010803" pitchFamily="18" charset="0"/>
              </a:rPr>
              <a:t>Una volta che il bene esiste sul mercato, se qualcuno scopre un modo più economico per produrlo, spiazza il primo produttore vendendo il bene ad un prezzo inferiore. Se poi un terzo soggetto riesce a produrre a costi ancora più bassi mantenendo alta la qualità, mette fuori mercato il secondo, e così via. Questo processo migliora il benessere dei consumatori (prezzi più bassi, nuovi prodotti sul mercato) e quindi dell</a:t>
            </a:r>
            <a:r>
              <a:rPr lang="it-IT" altLang="en-US" sz="2000" dirty="0">
                <a:latin typeface="Garamond" panose="02020404030301010803" pitchFamily="18" charset="0"/>
              </a:rPr>
              <a:t>’</a:t>
            </a:r>
            <a:r>
              <a:rPr lang="it-IT" altLang="it-IT" sz="2000" dirty="0">
                <a:latin typeface="Garamond" panose="02020404030301010803" pitchFamily="18" charset="0"/>
              </a:rPr>
              <a:t>intera collettività.</a:t>
            </a:r>
          </a:p>
        </p:txBody>
      </p:sp>
      <p:sp>
        <p:nvSpPr>
          <p:cNvPr id="22530" name="Text Box 7">
            <a:extLst>
              <a:ext uri="{FF2B5EF4-FFF2-40B4-BE49-F238E27FC236}">
                <a16:creationId xmlns:a16="http://schemas.microsoft.com/office/drawing/2014/main" id="{6DB3FEF2-3F58-A949-88B4-6BD93C1F0F1B}"/>
              </a:ext>
            </a:extLst>
          </p:cNvPr>
          <p:cNvSpPr txBox="1">
            <a:spLocks noChangeArrowheads="1"/>
          </p:cNvSpPr>
          <p:nvPr/>
        </p:nvSpPr>
        <p:spPr bwMode="auto">
          <a:xfrm>
            <a:off x="827088" y="565150"/>
            <a:ext cx="6769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400" b="1">
                <a:latin typeface="Garamond" panose="02020404030301010803" pitchFamily="18" charset="0"/>
              </a:rPr>
              <a:t>Come funziona il mercato nella teoria  neoclassica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62">
                                            <p:txEl>
                                              <p:pRg st="1" end="1"/>
                                            </p:txEl>
                                          </p:spTgt>
                                        </p:tgtEl>
                                        <p:attrNameLst>
                                          <p:attrName>style.visibility</p:attrName>
                                        </p:attrNameLst>
                                      </p:cBhvr>
                                      <p:to>
                                        <p:strVal val="visible"/>
                                      </p:to>
                                    </p:set>
                                    <p:anim calcmode="lin" valueType="num">
                                      <p:cBhvr additive="base">
                                        <p:cTn id="7" dur="500" fill="hold"/>
                                        <p:tgtEl>
                                          <p:spTgt spid="1946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6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462">
                                            <p:txEl>
                                              <p:pRg st="2" end="2"/>
                                            </p:txEl>
                                          </p:spTgt>
                                        </p:tgtEl>
                                        <p:attrNameLst>
                                          <p:attrName>style.visibility</p:attrName>
                                        </p:attrNameLst>
                                      </p:cBhvr>
                                      <p:to>
                                        <p:strVal val="visible"/>
                                      </p:to>
                                    </p:set>
                                    <p:anim calcmode="lin" valueType="num">
                                      <p:cBhvr additive="base">
                                        <p:cTn id="13" dur="500" fill="hold"/>
                                        <p:tgtEl>
                                          <p:spTgt spid="1946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6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1">
            <a:extLst>
              <a:ext uri="{FF2B5EF4-FFF2-40B4-BE49-F238E27FC236}">
                <a16:creationId xmlns:a16="http://schemas.microsoft.com/office/drawing/2014/main" id="{4FA264A5-2D7A-014D-BC24-03121BABD5C7}"/>
              </a:ext>
            </a:extLst>
          </p:cNvPr>
          <p:cNvSpPr txBox="1">
            <a:spLocks noChangeArrowheads="1"/>
          </p:cNvSpPr>
          <p:nvPr/>
        </p:nvSpPr>
        <p:spPr bwMode="auto">
          <a:xfrm>
            <a:off x="925512" y="1630154"/>
            <a:ext cx="72929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a:spcBef>
                <a:spcPct val="0"/>
              </a:spcBef>
              <a:buFontTx/>
              <a:buNone/>
            </a:pPr>
            <a:r>
              <a:rPr lang="it-IT" altLang="it-IT" sz="2000" dirty="0">
                <a:latin typeface="Garamond" panose="02020404030301010803" pitchFamily="18" charset="0"/>
              </a:rPr>
              <a:t>L'esempio classico di descrizione dell'equilibrio è quello delle file alle casse di un supermercato. Quando abbiamo concluso gli acquisti, ci rechiamo alle casse per pagare e dobbiamo scegliere in pochi secondi in quale fila accodarci. Scegliamo quella che ci appare più corta, ma </a:t>
            </a:r>
            <a:r>
              <a:rPr lang="it-IT" altLang="it-IT" sz="2000" i="1" dirty="0">
                <a:latin typeface="Garamond" panose="02020404030301010803" pitchFamily="18" charset="0"/>
              </a:rPr>
              <a:t>in equilibrio</a:t>
            </a:r>
            <a:r>
              <a:rPr lang="it-IT" altLang="it-IT" sz="2000" dirty="0">
                <a:latin typeface="Garamond" panose="02020404030301010803" pitchFamily="18" charset="0"/>
              </a:rPr>
              <a:t> tutte le file hanno lunghezza identica.</a:t>
            </a:r>
          </a:p>
          <a:p>
            <a:pPr>
              <a:spcBef>
                <a:spcPct val="0"/>
              </a:spcBef>
              <a:buFontTx/>
              <a:buNone/>
            </a:pPr>
            <a:endParaRPr lang="it-IT" altLang="it-IT" sz="2000" dirty="0">
              <a:latin typeface="Garamond" panose="02020404030301010803" pitchFamily="18" charset="0"/>
            </a:endParaRPr>
          </a:p>
          <a:p>
            <a:pPr algn="just">
              <a:spcBef>
                <a:spcPct val="0"/>
              </a:spcBef>
              <a:buFontTx/>
              <a:buNone/>
            </a:pPr>
            <a:r>
              <a:rPr lang="it-IT" altLang="it-IT" sz="2000" dirty="0">
                <a:latin typeface="Garamond" panose="02020404030301010803" pitchFamily="18" charset="0"/>
              </a:rPr>
              <a:t>L'analisi dell'equilibrio è fondamentale per capire come funzionano i diversi mercati, ma anche, e soprattutto, quando e perché non funzionano: per ovviare al loro mancato o cattivo funzionamento debbono quindi provvedervi le</a:t>
            </a:r>
            <a:r>
              <a:rPr lang="it-IT" altLang="it-IT" sz="2000" b="1" dirty="0">
                <a:latin typeface="Garamond" panose="02020404030301010803" pitchFamily="18" charset="0"/>
              </a:rPr>
              <a:t> Istituzioni</a:t>
            </a:r>
            <a:r>
              <a:rPr lang="it-IT" altLang="it-IT" sz="2000" dirty="0">
                <a:latin typeface="Garamond" panose="02020404030301010803" pitchFamily="18" charset="0"/>
              </a:rPr>
              <a:t>, che debbono essere sostenibili nel tempo attraverso opportuni provvedimenti</a:t>
            </a:r>
            <a:endParaRPr lang="en-US" altLang="zh-CN" sz="2000" dirty="0"/>
          </a:p>
        </p:txBody>
      </p:sp>
      <p:sp>
        <p:nvSpPr>
          <p:cNvPr id="24578" name="Rettangolo 1">
            <a:extLst>
              <a:ext uri="{FF2B5EF4-FFF2-40B4-BE49-F238E27FC236}">
                <a16:creationId xmlns:a16="http://schemas.microsoft.com/office/drawing/2014/main" id="{9D9830FB-2B24-DA4C-A7C9-070D85304D34}"/>
              </a:ext>
            </a:extLst>
          </p:cNvPr>
          <p:cNvSpPr>
            <a:spLocks noChangeArrowheads="1"/>
          </p:cNvSpPr>
          <p:nvPr/>
        </p:nvSpPr>
        <p:spPr bwMode="auto">
          <a:xfrm>
            <a:off x="1116013" y="620713"/>
            <a:ext cx="70564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solidFill>
                  <a:srgbClr val="000000"/>
                </a:solidFill>
                <a:latin typeface="Garamond" panose="02020404030301010803" pitchFamily="18" charset="0"/>
              </a:rPr>
              <a:t>La teoria economica spiega il meccanismo di incontro fra domanda e offerta attraverso la nozione di </a:t>
            </a:r>
            <a:r>
              <a:rPr lang="it-IT" altLang="it-IT" sz="2000" b="1" u="sng">
                <a:solidFill>
                  <a:srgbClr val="000000"/>
                </a:solidFill>
                <a:latin typeface="Garamond" panose="02020404030301010803" pitchFamily="18" charset="0"/>
              </a:rPr>
              <a:t>equilibrio di mercato</a:t>
            </a:r>
            <a:r>
              <a:rPr lang="it-IT" altLang="it-IT" sz="2000">
                <a:solidFill>
                  <a:srgbClr val="000000"/>
                </a:solidFill>
                <a:latin typeface="Garamond" panose="02020404030301010803" pitchFamily="18" charset="0"/>
              </a:rPr>
              <a:t>. </a:t>
            </a:r>
          </a:p>
          <a:p>
            <a:pPr eaLnBrk="1" hangingPunct="1">
              <a:spcBef>
                <a:spcPct val="0"/>
              </a:spcBef>
              <a:buFontTx/>
              <a:buNone/>
            </a:pPr>
            <a:endParaRPr lang="it-IT" altLang="it-IT" sz="2000">
              <a:solidFill>
                <a:srgbClr val="000000"/>
              </a:solidFill>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7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1">
            <a:extLst>
              <a:ext uri="{FF2B5EF4-FFF2-40B4-BE49-F238E27FC236}">
                <a16:creationId xmlns:a16="http://schemas.microsoft.com/office/drawing/2014/main" id="{1A024E31-F936-C247-9EE7-D6F274567F24}"/>
              </a:ext>
            </a:extLst>
          </p:cNvPr>
          <p:cNvSpPr txBox="1">
            <a:spLocks noChangeArrowheads="1"/>
          </p:cNvSpPr>
          <p:nvPr/>
        </p:nvSpPr>
        <p:spPr bwMode="auto">
          <a:xfrm>
            <a:off x="575469" y="4612739"/>
            <a:ext cx="7993062"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a:spcBef>
                <a:spcPct val="0"/>
              </a:spcBef>
              <a:buFontTx/>
              <a:buNone/>
            </a:pPr>
            <a:r>
              <a:rPr lang="it-IT" altLang="it-IT" sz="2000" dirty="0">
                <a:latin typeface="Garamond" panose="02020404030301010803" pitchFamily="18" charset="0"/>
              </a:rPr>
              <a:t>Definire il bene comune – la nostra aspirazione collettiva per la società – richiede dei giudizi di valore, spesso complessi perché riflettono le preferenze individuali, le informazioni disponibili, la nostra posizione nella società, l’importanza relativa dell’equità, il potere d’acquisto, l’ambiente, il rapporto fra vita privata e vita pubblica, i valori morali, religiosi, spirituali</a:t>
            </a:r>
          </a:p>
        </p:txBody>
      </p:sp>
      <p:sp>
        <p:nvSpPr>
          <p:cNvPr id="25602" name="Rettangolo 1">
            <a:extLst>
              <a:ext uri="{FF2B5EF4-FFF2-40B4-BE49-F238E27FC236}">
                <a16:creationId xmlns:a16="http://schemas.microsoft.com/office/drawing/2014/main" id="{2F063E46-6CEB-0849-9014-C166CC5A331E}"/>
              </a:ext>
            </a:extLst>
          </p:cNvPr>
          <p:cNvSpPr>
            <a:spLocks noChangeArrowheads="1"/>
          </p:cNvSpPr>
          <p:nvPr/>
        </p:nvSpPr>
        <p:spPr bwMode="auto">
          <a:xfrm>
            <a:off x="611188" y="620713"/>
            <a:ext cx="799306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buFontTx/>
              <a:buNone/>
            </a:pPr>
            <a:r>
              <a:rPr lang="it-IT" altLang="it-IT" sz="2000" dirty="0">
                <a:solidFill>
                  <a:srgbClr val="000000"/>
                </a:solidFill>
                <a:latin typeface="Garamond" panose="02020404030301010803" pitchFamily="18" charset="0"/>
              </a:rPr>
              <a:t>Oggi, però, un numero crescente di persone, per ragioni diverse, ritiene che il bene comune, ovvero il principio guida dell’intervento pubblico, sia stato sacrificato sull’altare del mercato guidato da un nuovo ordine economico. Nel mondo la supremazia del mercato è vista con crescente disappunto e disprezzo. </a:t>
            </a:r>
            <a:endParaRPr lang="it-IT" altLang="it-IT" sz="2000" i="1" dirty="0">
              <a:solidFill>
                <a:srgbClr val="000000"/>
              </a:solidFill>
              <a:latin typeface="Garamond" panose="02020404030301010803" pitchFamily="18" charset="0"/>
            </a:endParaRPr>
          </a:p>
          <a:p>
            <a:pPr algn="ctr" eaLnBrk="1" hangingPunct="1">
              <a:spcBef>
                <a:spcPct val="0"/>
              </a:spcBef>
              <a:buFontTx/>
              <a:buNone/>
            </a:pPr>
            <a:endParaRPr lang="it-IT" altLang="it-IT" sz="2000" i="1" dirty="0">
              <a:solidFill>
                <a:srgbClr val="000000"/>
              </a:solidFill>
              <a:latin typeface="Garamond" panose="02020404030301010803" pitchFamily="18" charset="0"/>
            </a:endParaRPr>
          </a:p>
          <a:p>
            <a:pPr algn="ctr" eaLnBrk="1" hangingPunct="1">
              <a:spcBef>
                <a:spcPct val="0"/>
              </a:spcBef>
              <a:buFontTx/>
              <a:buNone/>
            </a:pPr>
            <a:r>
              <a:rPr lang="it-IT" altLang="it-IT" sz="2000" i="1" dirty="0">
                <a:solidFill>
                  <a:srgbClr val="000000"/>
                </a:solidFill>
                <a:latin typeface="Garamond" panose="02020404030301010803" pitchFamily="18" charset="0"/>
              </a:rPr>
              <a:t>«Il mondo non è in vendita»</a:t>
            </a:r>
          </a:p>
          <a:p>
            <a:pPr algn="just" eaLnBrk="1" hangingPunct="1">
              <a:spcBef>
                <a:spcPct val="0"/>
              </a:spcBef>
              <a:buFontTx/>
              <a:buNone/>
            </a:pPr>
            <a:endParaRPr lang="it-IT" altLang="it-IT" sz="2000" dirty="0">
              <a:solidFill>
                <a:srgbClr val="000000"/>
              </a:solidFill>
              <a:latin typeface="Garamond" panose="02020404030301010803" pitchFamily="18" charset="0"/>
            </a:endParaRPr>
          </a:p>
          <a:p>
            <a:pPr algn="just" eaLnBrk="1" hangingPunct="1">
              <a:spcBef>
                <a:spcPct val="0"/>
              </a:spcBef>
              <a:buFontTx/>
              <a:buNone/>
            </a:pPr>
            <a:r>
              <a:rPr lang="it-IT" altLang="it-IT" sz="2000" dirty="0">
                <a:solidFill>
                  <a:srgbClr val="000000"/>
                </a:solidFill>
                <a:latin typeface="Garamond" panose="02020404030301010803" pitchFamily="18" charset="0"/>
              </a:rPr>
              <a:t>La crisi finanziaria, la disoccupazione e le diseguaglianze crescenti, l’inettitudine o l’incapacità dei leader politici a gestire i cambiamenti climatici, la crisi del progetto europeo, l’instabilità geopolitica e la risultante crisi migratoria, la crescita del populismo nel mondo e la guerra in Ucraina sono tutti temi che allontanano dalla nostra vista l’idea dell’esistenza di un </a:t>
            </a:r>
            <a:r>
              <a:rPr lang="it-IT" altLang="it-IT" sz="2000" u="sng" dirty="0">
                <a:solidFill>
                  <a:srgbClr val="000000"/>
                </a:solidFill>
                <a:latin typeface="Garamond" panose="02020404030301010803" pitchFamily="18" charset="0"/>
              </a:rPr>
              <a:t>bene comune</a:t>
            </a:r>
            <a:r>
              <a:rPr lang="it-IT" altLang="it-IT" sz="2000" dirty="0">
                <a:solidFill>
                  <a:srgbClr val="000000"/>
                </a:solidFill>
                <a:latin typeface="Garamond" panose="02020404030301010803"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7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ttangolo 1">
            <a:extLst>
              <a:ext uri="{FF2B5EF4-FFF2-40B4-BE49-F238E27FC236}">
                <a16:creationId xmlns:a16="http://schemas.microsoft.com/office/drawing/2014/main" id="{AF10ED21-EB03-7B49-BC03-1B27D9628733}"/>
              </a:ext>
            </a:extLst>
          </p:cNvPr>
          <p:cNvSpPr>
            <a:spLocks noChangeArrowheads="1"/>
          </p:cNvSpPr>
          <p:nvPr/>
        </p:nvSpPr>
        <p:spPr bwMode="auto">
          <a:xfrm>
            <a:off x="611188" y="620713"/>
            <a:ext cx="7993062"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dirty="0">
                <a:solidFill>
                  <a:srgbClr val="000000"/>
                </a:solidFill>
                <a:latin typeface="Garamond" panose="02020404030301010803" pitchFamily="18" charset="0"/>
              </a:rPr>
              <a:t>Jean </a:t>
            </a:r>
            <a:r>
              <a:rPr lang="it-IT" altLang="it-IT" sz="2000" dirty="0" err="1">
                <a:solidFill>
                  <a:srgbClr val="000000"/>
                </a:solidFill>
                <a:latin typeface="Garamond" panose="02020404030301010803" pitchFamily="18" charset="0"/>
              </a:rPr>
              <a:t>Tirole</a:t>
            </a:r>
            <a:r>
              <a:rPr lang="it-IT" altLang="it-IT" sz="2000" dirty="0">
                <a:solidFill>
                  <a:srgbClr val="000000"/>
                </a:solidFill>
                <a:latin typeface="Garamond" panose="02020404030301010803" pitchFamily="18" charset="0"/>
              </a:rPr>
              <a:t>, nel suo libro </a:t>
            </a:r>
            <a:r>
              <a:rPr lang="it-IT" altLang="it-IT" sz="2000" i="1" dirty="0" err="1">
                <a:solidFill>
                  <a:srgbClr val="000000"/>
                </a:solidFill>
                <a:latin typeface="Garamond" panose="02020404030301010803" pitchFamily="18" charset="0"/>
              </a:rPr>
              <a:t>Economics</a:t>
            </a:r>
            <a:r>
              <a:rPr lang="it-IT" altLang="it-IT" sz="2000" i="1" dirty="0">
                <a:solidFill>
                  <a:srgbClr val="000000"/>
                </a:solidFill>
                <a:latin typeface="Garamond" panose="02020404030301010803" pitchFamily="18" charset="0"/>
              </a:rPr>
              <a:t> for the Common </a:t>
            </a:r>
            <a:r>
              <a:rPr lang="it-IT" altLang="it-IT" sz="2000" i="1" dirty="0" err="1">
                <a:solidFill>
                  <a:srgbClr val="000000"/>
                </a:solidFill>
                <a:latin typeface="Garamond" panose="02020404030301010803" pitchFamily="18" charset="0"/>
              </a:rPr>
              <a:t>Goods</a:t>
            </a:r>
            <a:r>
              <a:rPr lang="it-IT" altLang="it-IT" sz="2000" i="1" dirty="0">
                <a:solidFill>
                  <a:srgbClr val="000000"/>
                </a:solidFill>
                <a:latin typeface="Garamond" panose="02020404030301010803" pitchFamily="18" charset="0"/>
              </a:rPr>
              <a:t> </a:t>
            </a:r>
            <a:r>
              <a:rPr lang="it-IT" altLang="it-IT" sz="2000" dirty="0">
                <a:solidFill>
                  <a:srgbClr val="000000"/>
                </a:solidFill>
                <a:latin typeface="Garamond" panose="02020404030301010803" pitchFamily="18" charset="0"/>
              </a:rPr>
              <a:t>(2017) per definire il bene comune, propone uno schema interessante, basato su un esperimento ipotetico. </a:t>
            </a:r>
          </a:p>
          <a:p>
            <a:pPr eaLnBrk="1" hangingPunct="1">
              <a:spcBef>
                <a:spcPct val="0"/>
              </a:spcBef>
              <a:buFontTx/>
              <a:buNone/>
            </a:pPr>
            <a:endParaRPr lang="it-IT" altLang="it-IT" sz="2000" dirty="0">
              <a:solidFill>
                <a:srgbClr val="000000"/>
              </a:solidFill>
              <a:latin typeface="Garamond" panose="02020404030301010803" pitchFamily="18" charset="0"/>
            </a:endParaRPr>
          </a:p>
          <a:p>
            <a:pPr algn="just" eaLnBrk="1" hangingPunct="1">
              <a:spcBef>
                <a:spcPct val="0"/>
              </a:spcBef>
              <a:buFontTx/>
              <a:buNone/>
            </a:pPr>
            <a:r>
              <a:rPr lang="it-IT" altLang="it-IT" sz="2000" dirty="0">
                <a:solidFill>
                  <a:srgbClr val="000000"/>
                </a:solidFill>
                <a:latin typeface="Garamond" panose="02020404030301010803" pitchFamily="18" charset="0"/>
              </a:rPr>
              <a:t>Supponiamo che voi non siate nati, e dunque non sappiate che posto avrete nella società, quali saranno i vostri geni o le vostre famiglie, né l’ambiente sociale, etnico, religioso in cui vivrete. </a:t>
            </a:r>
          </a:p>
          <a:p>
            <a:pPr eaLnBrk="1" hangingPunct="1">
              <a:spcBef>
                <a:spcPct val="0"/>
              </a:spcBef>
              <a:buFontTx/>
              <a:buNone/>
            </a:pPr>
            <a:endParaRPr lang="it-IT" altLang="it-IT" sz="2000" dirty="0">
              <a:solidFill>
                <a:srgbClr val="000000"/>
              </a:solidFill>
              <a:latin typeface="Garamond" panose="02020404030301010803" pitchFamily="18" charset="0"/>
            </a:endParaRPr>
          </a:p>
          <a:p>
            <a:pPr eaLnBrk="1" hangingPunct="1">
              <a:spcBef>
                <a:spcPct val="0"/>
              </a:spcBef>
              <a:buFontTx/>
              <a:buNone/>
            </a:pPr>
            <a:r>
              <a:rPr lang="it-IT" altLang="it-IT" sz="2000" dirty="0">
                <a:solidFill>
                  <a:srgbClr val="000000"/>
                </a:solidFill>
                <a:latin typeface="Garamond" panose="02020404030301010803" pitchFamily="18" charset="0"/>
              </a:rPr>
              <a:t>A questo punto vi dovete domandare: « </a:t>
            </a:r>
            <a:r>
              <a:rPr lang="it-IT" altLang="it-IT" sz="2000" i="1" dirty="0">
                <a:solidFill>
                  <a:srgbClr val="000000"/>
                </a:solidFill>
                <a:latin typeface="Garamond" panose="02020404030301010803" pitchFamily="18" charset="0"/>
              </a:rPr>
              <a:t>In quale società vorrei vivere, sapendo che potrei essere uomo, donna o altro, in buona o cattiva salute, con famiglia ricca o povera, istruita o ignorante, ateo o religioso, cittadino di grande città o di campagna, con lavoro importante e apprezzato o con altro stile di vita</a:t>
            </a:r>
            <a:r>
              <a:rPr lang="it-IT" altLang="it-IT" sz="2000" dirty="0">
                <a:solidFill>
                  <a:srgbClr val="000000"/>
                </a:solidFill>
                <a:latin typeface="Garamond" panose="02020404030301010803" pitchFamily="18" charset="0"/>
              </a:rPr>
              <a:t>?». </a:t>
            </a:r>
          </a:p>
          <a:p>
            <a:pPr eaLnBrk="1" hangingPunct="1">
              <a:spcBef>
                <a:spcPct val="0"/>
              </a:spcBef>
              <a:buFontTx/>
              <a:buNone/>
            </a:pPr>
            <a:endParaRPr lang="it-IT" altLang="it-IT" sz="2000" dirty="0">
              <a:solidFill>
                <a:srgbClr val="000000"/>
              </a:solidFill>
              <a:latin typeface="Garamond" panose="02020404030301010803" pitchFamily="18" charset="0"/>
            </a:endParaRPr>
          </a:p>
          <a:p>
            <a:pPr eaLnBrk="1" hangingPunct="1">
              <a:spcBef>
                <a:spcPct val="0"/>
              </a:spcBef>
              <a:buFontTx/>
              <a:buNone/>
            </a:pPr>
            <a:r>
              <a:rPr lang="it-IT" altLang="it-IT" sz="2000" dirty="0">
                <a:solidFill>
                  <a:srgbClr val="000000"/>
                </a:solidFill>
                <a:latin typeface="Garamond" panose="02020404030301010803" pitchFamily="18" charset="0"/>
              </a:rPr>
              <a:t>La risposta a questa domanda tecnica ci costringe ad astrarci dai nostri attributi e dalle caratteristiche della società, e ci pone dietro il cosiddetto «</a:t>
            </a:r>
            <a:r>
              <a:rPr lang="it-IT" altLang="it-IT" sz="2000" i="1" dirty="0">
                <a:solidFill>
                  <a:srgbClr val="000000"/>
                </a:solidFill>
                <a:latin typeface="Garamond" panose="02020404030301010803" pitchFamily="18" charset="0"/>
              </a:rPr>
              <a:t>velo dell’ignoranza</a:t>
            </a:r>
            <a:r>
              <a:rPr lang="it-IT" altLang="it-IT" sz="2000" dirty="0">
                <a:solidFill>
                  <a:srgbClr val="000000"/>
                </a:solidFill>
                <a:latin typeface="Garamond" panose="02020404030301010803" pitchFamily="18" charset="0"/>
              </a:rPr>
              <a:t>» secondo un filone di pensiero che inizia con Hobbes, Locke, Kant, Rousseau, per concludersi con </a:t>
            </a:r>
            <a:r>
              <a:rPr lang="it-IT" altLang="it-IT" sz="2000" dirty="0" err="1">
                <a:solidFill>
                  <a:srgbClr val="000000"/>
                </a:solidFill>
                <a:latin typeface="Garamond" panose="02020404030301010803" pitchFamily="18" charset="0"/>
              </a:rPr>
              <a:t>Rawls</a:t>
            </a:r>
            <a:r>
              <a:rPr lang="it-IT" altLang="it-IT" sz="2000" dirty="0">
                <a:solidFill>
                  <a:srgbClr val="000000"/>
                </a:solidFill>
                <a:latin typeface="Garamond" panose="02020404030301010803" pitchFamily="18" charset="0"/>
              </a:rPr>
              <a:t> e </a:t>
            </a:r>
            <a:r>
              <a:rPr lang="it-IT" altLang="it-IT" sz="2000" dirty="0" err="1">
                <a:solidFill>
                  <a:srgbClr val="000000"/>
                </a:solidFill>
                <a:latin typeface="Garamond" panose="02020404030301010803" pitchFamily="18" charset="0"/>
              </a:rPr>
              <a:t>Harsanyi</a:t>
            </a:r>
            <a:r>
              <a:rPr lang="it-IT" altLang="it-IT" sz="2000" dirty="0">
                <a:solidFill>
                  <a:srgbClr val="000000"/>
                </a:solidFill>
                <a:latin typeface="Garamond" panose="02020404030301010803" pitchFamily="18"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ttangolo 2">
            <a:extLst>
              <a:ext uri="{FF2B5EF4-FFF2-40B4-BE49-F238E27FC236}">
                <a16:creationId xmlns:a16="http://schemas.microsoft.com/office/drawing/2014/main" id="{84F12F36-BEB4-9A46-B344-5598B6213428}"/>
              </a:ext>
            </a:extLst>
          </p:cNvPr>
          <p:cNvSpPr>
            <a:spLocks noChangeArrowheads="1"/>
          </p:cNvSpPr>
          <p:nvPr/>
        </p:nvSpPr>
        <p:spPr bwMode="auto">
          <a:xfrm>
            <a:off x="539750" y="836613"/>
            <a:ext cx="7561263"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dirty="0">
                <a:solidFill>
                  <a:srgbClr val="000000"/>
                </a:solidFill>
                <a:latin typeface="Garamond" panose="02020404030301010803" pitchFamily="18" charset="0"/>
                <a:cs typeface="Arial" panose="020B0604020202020204" pitchFamily="34" charset="0"/>
              </a:rPr>
              <a:t>Possiamo a questo punto riformulare con più precisione la domanda: </a:t>
            </a:r>
          </a:p>
          <a:p>
            <a:pPr eaLnBrk="1" hangingPunct="1">
              <a:spcBef>
                <a:spcPct val="0"/>
              </a:spcBef>
              <a:buFontTx/>
              <a:buNone/>
            </a:pPr>
            <a:r>
              <a:rPr lang="it-IT" altLang="it-IT" sz="2000" dirty="0">
                <a:solidFill>
                  <a:srgbClr val="000000"/>
                </a:solidFill>
                <a:latin typeface="Garamond" panose="02020404030301010803" pitchFamily="18" charset="0"/>
                <a:cs typeface="Arial" panose="020B0604020202020204" pitchFamily="34" charset="0"/>
              </a:rPr>
              <a:t>«</a:t>
            </a:r>
            <a:r>
              <a:rPr lang="it-IT" altLang="it-IT" sz="2000" i="1" dirty="0">
                <a:solidFill>
                  <a:srgbClr val="000000"/>
                </a:solidFill>
                <a:latin typeface="Garamond" panose="02020404030301010803" pitchFamily="18" charset="0"/>
                <a:cs typeface="Arial" panose="020B0604020202020204" pitchFamily="34" charset="0"/>
              </a:rPr>
              <a:t>in quale sistema sociale vorresti vivere</a:t>
            </a:r>
            <a:r>
              <a:rPr lang="it-IT" altLang="it-IT" sz="2000" dirty="0">
                <a:solidFill>
                  <a:srgbClr val="000000"/>
                </a:solidFill>
                <a:latin typeface="Garamond" panose="02020404030301010803" pitchFamily="18" charset="0"/>
                <a:cs typeface="Arial" panose="020B0604020202020204" pitchFamily="34" charset="0"/>
              </a:rPr>
              <a:t>?». </a:t>
            </a:r>
          </a:p>
          <a:p>
            <a:pPr eaLnBrk="1" hangingPunct="1">
              <a:spcBef>
                <a:spcPct val="0"/>
              </a:spcBef>
              <a:buFontTx/>
              <a:buNone/>
            </a:pPr>
            <a:endParaRPr lang="it-IT" altLang="it-IT" sz="2000" dirty="0">
              <a:solidFill>
                <a:srgbClr val="000000"/>
              </a:solidFill>
              <a:latin typeface="Garamond" panose="02020404030301010803" pitchFamily="18" charset="0"/>
              <a:cs typeface="Arial" panose="020B0604020202020204" pitchFamily="34" charset="0"/>
            </a:endParaRPr>
          </a:p>
          <a:p>
            <a:pPr eaLnBrk="1" hangingPunct="1">
              <a:spcBef>
                <a:spcPct val="0"/>
              </a:spcBef>
              <a:buFontTx/>
              <a:buNone/>
            </a:pPr>
            <a:r>
              <a:rPr lang="it-IT" altLang="it-IT" sz="2000" dirty="0">
                <a:solidFill>
                  <a:srgbClr val="000000"/>
                </a:solidFill>
                <a:latin typeface="Garamond" panose="02020404030301010803" pitchFamily="18" charset="0"/>
                <a:cs typeface="Arial" panose="020B0604020202020204" pitchFamily="34" charset="0"/>
              </a:rPr>
              <a:t>La risposta non riguarda la società ideale, ma quella concreta.</a:t>
            </a:r>
          </a:p>
          <a:p>
            <a:pPr eaLnBrk="1" hangingPunct="1">
              <a:spcBef>
                <a:spcPct val="0"/>
              </a:spcBef>
              <a:buFontTx/>
              <a:buNone/>
            </a:pPr>
            <a:endParaRPr lang="it-IT" altLang="it-IT" sz="2000" dirty="0">
              <a:solidFill>
                <a:srgbClr val="000000"/>
              </a:solidFill>
              <a:latin typeface="Garamond" panose="02020404030301010803" pitchFamily="18" charset="0"/>
              <a:cs typeface="Arial" panose="020B0604020202020204" pitchFamily="34" charset="0"/>
            </a:endParaRPr>
          </a:p>
          <a:p>
            <a:pPr algn="just" eaLnBrk="1" hangingPunct="1">
              <a:spcBef>
                <a:spcPct val="0"/>
              </a:spcBef>
              <a:buFontTx/>
              <a:buNone/>
            </a:pPr>
            <a:r>
              <a:rPr lang="it-IT" altLang="it-IT" sz="2000" dirty="0">
                <a:solidFill>
                  <a:srgbClr val="000000"/>
                </a:solidFill>
                <a:latin typeface="Garamond" panose="02020404030301010803" pitchFamily="18" charset="0"/>
                <a:cs typeface="Arial" panose="020B0604020202020204" pitchFamily="34" charset="0"/>
              </a:rPr>
              <a:t>Secondo </a:t>
            </a:r>
            <a:r>
              <a:rPr lang="it-IT" altLang="it-IT" sz="2000" dirty="0" err="1">
                <a:solidFill>
                  <a:srgbClr val="000000"/>
                </a:solidFill>
                <a:latin typeface="Garamond" panose="02020404030301010803" pitchFamily="18" charset="0"/>
                <a:cs typeface="Arial" panose="020B0604020202020204" pitchFamily="34" charset="0"/>
              </a:rPr>
              <a:t>Tirole</a:t>
            </a:r>
            <a:r>
              <a:rPr lang="it-IT" altLang="it-IT" sz="2000" dirty="0">
                <a:solidFill>
                  <a:srgbClr val="000000"/>
                </a:solidFill>
                <a:latin typeface="Garamond" panose="02020404030301010803" pitchFamily="18" charset="0"/>
                <a:cs typeface="Arial" panose="020B0604020202020204" pitchFamily="34" charset="0"/>
              </a:rPr>
              <a:t> gli individui reagiscono agli incentivi, materiali o sociali che, combinati con le loro preferenze, ne definiscono i comportamenti, che possono essere sia a favore che contro l’interesse pubblico. </a:t>
            </a:r>
          </a:p>
          <a:p>
            <a:pPr eaLnBrk="1" hangingPunct="1">
              <a:spcBef>
                <a:spcPct val="0"/>
              </a:spcBef>
              <a:buFontTx/>
              <a:buNone/>
            </a:pPr>
            <a:endParaRPr lang="it-IT" altLang="it-IT" sz="2000" dirty="0">
              <a:solidFill>
                <a:srgbClr val="000000"/>
              </a:solidFill>
              <a:latin typeface="Garamond" panose="02020404030301010803" pitchFamily="18" charset="0"/>
              <a:cs typeface="Arial" panose="020B0604020202020204" pitchFamily="34" charset="0"/>
            </a:endParaRPr>
          </a:p>
          <a:p>
            <a:pPr algn="just" eaLnBrk="1" hangingPunct="1">
              <a:spcBef>
                <a:spcPct val="0"/>
              </a:spcBef>
              <a:buFontTx/>
              <a:buNone/>
            </a:pPr>
            <a:r>
              <a:rPr lang="it-IT" altLang="it-IT" sz="2000" dirty="0">
                <a:solidFill>
                  <a:srgbClr val="000000"/>
                </a:solidFill>
                <a:latin typeface="Garamond" panose="02020404030301010803" pitchFamily="18" charset="0"/>
                <a:cs typeface="Arial" panose="020B0604020202020204" pitchFamily="34" charset="0"/>
              </a:rPr>
              <a:t>Le </a:t>
            </a:r>
            <a:r>
              <a:rPr lang="it-IT" altLang="it-IT" sz="2000" b="1" dirty="0">
                <a:latin typeface="Garamond" panose="02020404030301010803" pitchFamily="18" charset="0"/>
                <a:cs typeface="Arial" panose="020B0604020202020204" pitchFamily="34" charset="0"/>
              </a:rPr>
              <a:t>Istituzioni</a:t>
            </a:r>
            <a:r>
              <a:rPr lang="it-IT" altLang="it-IT" sz="2000" dirty="0">
                <a:latin typeface="Garamond" panose="02020404030301010803" pitchFamily="18" charset="0"/>
                <a:cs typeface="Arial" panose="020B0604020202020204" pitchFamily="34" charset="0"/>
              </a:rPr>
              <a:t> sono chiamate a riconciliare l’interesse individuale con quello pubblico, perché l’economia di mercato non è di per sé un fine, ma solo uno strumento, imperfetto, per riconciliare l’interesse comune con quelli privati. </a:t>
            </a:r>
          </a:p>
          <a:p>
            <a:pPr eaLnBrk="1" hangingPunct="1">
              <a:spcBef>
                <a:spcPct val="0"/>
              </a:spcBef>
              <a:buFontTx/>
              <a:buNone/>
            </a:pPr>
            <a:endParaRPr lang="it-IT" altLang="it-IT" sz="2000" dirty="0">
              <a:latin typeface="Garamond" panose="02020404030301010803" pitchFamily="18" charset="0"/>
              <a:cs typeface="Arial" panose="020B0604020202020204" pitchFamily="34" charset="0"/>
            </a:endParaRPr>
          </a:p>
          <a:p>
            <a:pPr algn="just" eaLnBrk="1" hangingPunct="1">
              <a:spcBef>
                <a:spcPct val="0"/>
              </a:spcBef>
              <a:buFontTx/>
              <a:buNone/>
            </a:pPr>
            <a:r>
              <a:rPr lang="it-IT" altLang="it-IT" sz="2000" dirty="0">
                <a:latin typeface="Garamond" panose="02020404030301010803" pitchFamily="18" charset="0"/>
                <a:cs typeface="Arial" panose="020B0604020202020204" pitchFamily="34" charset="0"/>
              </a:rPr>
              <a:t>L’esperimento di </a:t>
            </a:r>
            <a:r>
              <a:rPr lang="it-IT" altLang="it-IT" sz="2000" dirty="0" err="1">
                <a:latin typeface="Garamond" panose="02020404030301010803" pitchFamily="18" charset="0"/>
                <a:cs typeface="Arial" panose="020B0604020202020204" pitchFamily="34" charset="0"/>
              </a:rPr>
              <a:t>Tirole</a:t>
            </a:r>
            <a:r>
              <a:rPr lang="it-IT" altLang="it-IT" sz="2000" dirty="0">
                <a:latin typeface="Garamond" panose="02020404030301010803" pitchFamily="18" charset="0"/>
                <a:cs typeface="Arial" panose="020B0604020202020204" pitchFamily="34" charset="0"/>
              </a:rPr>
              <a:t> facilita la definizione di accordi capaci di allineare gli interessi altrimenti divergenti</a:t>
            </a:r>
            <a:endParaRPr lang="it-IT" altLang="it-IT" sz="2000" dirty="0">
              <a:solidFill>
                <a:srgbClr val="000000"/>
              </a:solidFill>
              <a:latin typeface="Garamond" panose="02020404030301010803" pitchFamily="18"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649">
                                            <p:txEl>
                                              <p:pRg st="3" end="3"/>
                                            </p:txEl>
                                          </p:spTgt>
                                        </p:tgtEl>
                                        <p:attrNameLst>
                                          <p:attrName>style.visibility</p:attrName>
                                        </p:attrNameLst>
                                      </p:cBhvr>
                                      <p:to>
                                        <p:strVal val="visible"/>
                                      </p:to>
                                    </p:set>
                                    <p:anim calcmode="lin" valueType="num">
                                      <p:cBhvr additive="base">
                                        <p:cTn id="7" dur="500" fill="hold"/>
                                        <p:tgtEl>
                                          <p:spTgt spid="2764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4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7649">
                                            <p:txEl>
                                              <p:pRg st="5" end="5"/>
                                            </p:txEl>
                                          </p:spTgt>
                                        </p:tgtEl>
                                        <p:attrNameLst>
                                          <p:attrName>style.visibility</p:attrName>
                                        </p:attrNameLst>
                                      </p:cBhvr>
                                      <p:to>
                                        <p:strVal val="visible"/>
                                      </p:to>
                                    </p:set>
                                    <p:anim calcmode="lin" valueType="num">
                                      <p:cBhvr additive="base">
                                        <p:cTn id="13" dur="500" fill="hold"/>
                                        <p:tgtEl>
                                          <p:spTgt spid="27649">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4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7649">
                                            <p:txEl>
                                              <p:pRg st="7" end="7"/>
                                            </p:txEl>
                                          </p:spTgt>
                                        </p:tgtEl>
                                        <p:attrNameLst>
                                          <p:attrName>style.visibility</p:attrName>
                                        </p:attrNameLst>
                                      </p:cBhvr>
                                      <p:to>
                                        <p:strVal val="visible"/>
                                      </p:to>
                                    </p:set>
                                    <p:anim calcmode="lin" valueType="num">
                                      <p:cBhvr additive="base">
                                        <p:cTn id="19" dur="500" fill="hold"/>
                                        <p:tgtEl>
                                          <p:spTgt spid="27649">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64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7649">
                                            <p:txEl>
                                              <p:pRg st="9" end="9"/>
                                            </p:txEl>
                                          </p:spTgt>
                                        </p:tgtEl>
                                        <p:attrNameLst>
                                          <p:attrName>style.visibility</p:attrName>
                                        </p:attrNameLst>
                                      </p:cBhvr>
                                      <p:to>
                                        <p:strVal val="visible"/>
                                      </p:to>
                                    </p:set>
                                    <p:anim calcmode="lin" valueType="num">
                                      <p:cBhvr additive="base">
                                        <p:cTn id="25" dur="500" fill="hold"/>
                                        <p:tgtEl>
                                          <p:spTgt spid="27649">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764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 Box 2">
            <a:extLst>
              <a:ext uri="{FF2B5EF4-FFF2-40B4-BE49-F238E27FC236}">
                <a16:creationId xmlns:a16="http://schemas.microsoft.com/office/drawing/2014/main" id="{3905F671-2FB1-BE45-BD43-2027DAF32869}"/>
              </a:ext>
            </a:extLst>
          </p:cNvPr>
          <p:cNvSpPr txBox="1">
            <a:spLocks noChangeArrowheads="1"/>
          </p:cNvSpPr>
          <p:nvPr/>
        </p:nvSpPr>
        <p:spPr bwMode="auto">
          <a:xfrm>
            <a:off x="539750" y="836613"/>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a:latin typeface="Garamond" panose="02020404030301010803" pitchFamily="18" charset="0"/>
              </a:rPr>
              <a:t>Dalle </a:t>
            </a:r>
            <a:r>
              <a:rPr lang="it-IT" altLang="it-IT" sz="2400" b="1">
                <a:latin typeface="Garamond" panose="02020404030301010803" pitchFamily="18" charset="0"/>
              </a:rPr>
              <a:t>cause di fallimento del mercato</a:t>
            </a:r>
            <a:r>
              <a:rPr lang="it-IT" altLang="it-IT" sz="2400">
                <a:latin typeface="Garamond" panose="02020404030301010803" pitchFamily="18" charset="0"/>
              </a:rPr>
              <a:t> possiamo comprendere la logica e il funzionamento delle istituzioni:</a:t>
            </a:r>
          </a:p>
        </p:txBody>
      </p:sp>
      <p:sp>
        <p:nvSpPr>
          <p:cNvPr id="56323" name="Rectangle 3">
            <a:extLst>
              <a:ext uri="{FF2B5EF4-FFF2-40B4-BE49-F238E27FC236}">
                <a16:creationId xmlns:a16="http://schemas.microsoft.com/office/drawing/2014/main" id="{6D45D43C-FF3D-2B44-8BC0-054F7F7E8FB8}"/>
              </a:ext>
            </a:extLst>
          </p:cNvPr>
          <p:cNvSpPr>
            <a:spLocks noChangeArrowheads="1"/>
          </p:cNvSpPr>
          <p:nvPr/>
        </p:nvSpPr>
        <p:spPr bwMode="auto">
          <a:xfrm>
            <a:off x="1062038" y="2201863"/>
            <a:ext cx="6769100"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buFont typeface="Wingdings" pitchFamily="2" charset="2"/>
              <a:buAutoNum type="arabicPeriod"/>
            </a:pPr>
            <a:r>
              <a:rPr lang="it-IT" altLang="it-IT" sz="1800" b="1"/>
              <a:t> </a:t>
            </a:r>
            <a:r>
              <a:rPr lang="it-IT" altLang="it-IT" sz="2400" b="1">
                <a:latin typeface="Garamond" panose="02020404030301010803" pitchFamily="18" charset="0"/>
              </a:rPr>
              <a:t>mancanza di concorrenza (monopolio)</a:t>
            </a:r>
          </a:p>
          <a:p>
            <a:pPr algn="just" eaLnBrk="1" hangingPunct="1">
              <a:spcBef>
                <a:spcPct val="0"/>
              </a:spcBef>
              <a:buFont typeface="Wingdings" pitchFamily="2" charset="2"/>
              <a:buAutoNum type="arabicPeriod"/>
            </a:pPr>
            <a:r>
              <a:rPr lang="it-IT" altLang="it-IT" sz="2400" b="1">
                <a:latin typeface="Garamond" panose="02020404030301010803" pitchFamily="18" charset="0"/>
              </a:rPr>
              <a:t> beni pubblici</a:t>
            </a:r>
          </a:p>
          <a:p>
            <a:pPr algn="just" eaLnBrk="1" hangingPunct="1">
              <a:spcBef>
                <a:spcPct val="0"/>
              </a:spcBef>
              <a:buFont typeface="Wingdings" pitchFamily="2" charset="2"/>
              <a:buAutoNum type="arabicPeriod"/>
            </a:pPr>
            <a:r>
              <a:rPr lang="it-IT" altLang="it-IT" sz="2400" b="1">
                <a:latin typeface="Garamond" panose="02020404030301010803" pitchFamily="18" charset="0"/>
              </a:rPr>
              <a:t> esternalità</a:t>
            </a:r>
          </a:p>
          <a:p>
            <a:pPr algn="just" eaLnBrk="1" hangingPunct="1">
              <a:spcBef>
                <a:spcPct val="0"/>
              </a:spcBef>
              <a:buFont typeface="Wingdings" pitchFamily="2" charset="2"/>
              <a:buAutoNum type="arabicPeriod"/>
            </a:pPr>
            <a:r>
              <a:rPr lang="it-IT" altLang="it-IT" sz="2400" b="1">
                <a:latin typeface="Garamond" panose="02020404030301010803" pitchFamily="18" charset="0"/>
              </a:rPr>
              <a:t> mercati incompleti</a:t>
            </a:r>
          </a:p>
          <a:p>
            <a:pPr algn="just" eaLnBrk="1" hangingPunct="1">
              <a:spcBef>
                <a:spcPct val="0"/>
              </a:spcBef>
              <a:buFont typeface="Wingdings" pitchFamily="2" charset="2"/>
              <a:buAutoNum type="arabicPeriod"/>
            </a:pPr>
            <a:r>
              <a:rPr lang="it-IT" altLang="it-IT" sz="2400" b="1">
                <a:latin typeface="Garamond" panose="02020404030301010803" pitchFamily="18" charset="0"/>
              </a:rPr>
              <a:t> informazione imperfetta </a:t>
            </a:r>
          </a:p>
          <a:p>
            <a:pPr algn="just" eaLnBrk="1" hangingPunct="1">
              <a:spcBef>
                <a:spcPct val="0"/>
              </a:spcBef>
              <a:buFont typeface="Wingdings" pitchFamily="2" charset="2"/>
              <a:buAutoNum type="arabicPeriod"/>
            </a:pPr>
            <a:r>
              <a:rPr lang="it-IT" altLang="it-IT" sz="2400" b="1">
                <a:latin typeface="Garamond" panose="02020404030301010803" pitchFamily="18" charset="0"/>
              </a:rPr>
              <a:t> costi di transazione</a:t>
            </a:r>
            <a:r>
              <a:rPr lang="it-IT" altLang="it-IT" sz="240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anim calcmode="lin" valueType="num">
                                      <p:cBhvr additive="base">
                                        <p:cTn id="7" dur="500" fill="hold"/>
                                        <p:tgtEl>
                                          <p:spTgt spid="563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63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6323">
                                            <p:txEl>
                                              <p:pRg st="1" end="1"/>
                                            </p:txEl>
                                          </p:spTgt>
                                        </p:tgtEl>
                                        <p:attrNameLst>
                                          <p:attrName>style.visibility</p:attrName>
                                        </p:attrNameLst>
                                      </p:cBhvr>
                                      <p:to>
                                        <p:strVal val="visible"/>
                                      </p:to>
                                    </p:set>
                                    <p:anim calcmode="lin" valueType="num">
                                      <p:cBhvr additive="base">
                                        <p:cTn id="13" dur="500" fill="hold"/>
                                        <p:tgtEl>
                                          <p:spTgt spid="5632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63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6323">
                                            <p:txEl>
                                              <p:pRg st="2" end="2"/>
                                            </p:txEl>
                                          </p:spTgt>
                                        </p:tgtEl>
                                        <p:attrNameLst>
                                          <p:attrName>style.visibility</p:attrName>
                                        </p:attrNameLst>
                                      </p:cBhvr>
                                      <p:to>
                                        <p:strVal val="visible"/>
                                      </p:to>
                                    </p:set>
                                    <p:anim calcmode="lin" valueType="num">
                                      <p:cBhvr additive="base">
                                        <p:cTn id="19" dur="500" fill="hold"/>
                                        <p:tgtEl>
                                          <p:spTgt spid="5632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63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6323">
                                            <p:txEl>
                                              <p:pRg st="3" end="3"/>
                                            </p:txEl>
                                          </p:spTgt>
                                        </p:tgtEl>
                                        <p:attrNameLst>
                                          <p:attrName>style.visibility</p:attrName>
                                        </p:attrNameLst>
                                      </p:cBhvr>
                                      <p:to>
                                        <p:strVal val="visible"/>
                                      </p:to>
                                    </p:set>
                                    <p:anim calcmode="lin" valueType="num">
                                      <p:cBhvr additive="base">
                                        <p:cTn id="25" dur="500" fill="hold"/>
                                        <p:tgtEl>
                                          <p:spTgt spid="5632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63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6323">
                                            <p:txEl>
                                              <p:pRg st="4" end="4"/>
                                            </p:txEl>
                                          </p:spTgt>
                                        </p:tgtEl>
                                        <p:attrNameLst>
                                          <p:attrName>style.visibility</p:attrName>
                                        </p:attrNameLst>
                                      </p:cBhvr>
                                      <p:to>
                                        <p:strVal val="visible"/>
                                      </p:to>
                                    </p:set>
                                    <p:anim calcmode="lin" valueType="num">
                                      <p:cBhvr additive="base">
                                        <p:cTn id="31" dur="500" fill="hold"/>
                                        <p:tgtEl>
                                          <p:spTgt spid="5632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632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56323">
                                            <p:txEl>
                                              <p:pRg st="5" end="5"/>
                                            </p:txEl>
                                          </p:spTgt>
                                        </p:tgtEl>
                                        <p:attrNameLst>
                                          <p:attrName>style.visibility</p:attrName>
                                        </p:attrNameLst>
                                      </p:cBhvr>
                                      <p:to>
                                        <p:strVal val="visible"/>
                                      </p:to>
                                    </p:set>
                                    <p:anim calcmode="lin" valueType="num">
                                      <p:cBhvr additive="base">
                                        <p:cTn id="37" dur="500" fill="hold"/>
                                        <p:tgtEl>
                                          <p:spTgt spid="5632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632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Line 2">
            <a:extLst>
              <a:ext uri="{FF2B5EF4-FFF2-40B4-BE49-F238E27FC236}">
                <a16:creationId xmlns:a16="http://schemas.microsoft.com/office/drawing/2014/main" id="{E32F6230-9A35-1B41-88CF-CC8D05CA3232}"/>
              </a:ext>
            </a:extLst>
          </p:cNvPr>
          <p:cNvSpPr>
            <a:spLocks noChangeShapeType="1"/>
          </p:cNvSpPr>
          <p:nvPr/>
        </p:nvSpPr>
        <p:spPr bwMode="auto">
          <a:xfrm>
            <a:off x="827088" y="404813"/>
            <a:ext cx="0" cy="54006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0722" name="Line 3">
            <a:extLst>
              <a:ext uri="{FF2B5EF4-FFF2-40B4-BE49-F238E27FC236}">
                <a16:creationId xmlns:a16="http://schemas.microsoft.com/office/drawing/2014/main" id="{6E5E9762-9C9D-5143-A0E1-0398F456F077}"/>
              </a:ext>
            </a:extLst>
          </p:cNvPr>
          <p:cNvSpPr>
            <a:spLocks noChangeShapeType="1"/>
          </p:cNvSpPr>
          <p:nvPr/>
        </p:nvSpPr>
        <p:spPr bwMode="auto">
          <a:xfrm>
            <a:off x="827088" y="5805488"/>
            <a:ext cx="72009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0723" name="Line 4">
            <a:extLst>
              <a:ext uri="{FF2B5EF4-FFF2-40B4-BE49-F238E27FC236}">
                <a16:creationId xmlns:a16="http://schemas.microsoft.com/office/drawing/2014/main" id="{2C53F94C-BF46-0F4D-B415-FC867A7FEA0A}"/>
              </a:ext>
            </a:extLst>
          </p:cNvPr>
          <p:cNvSpPr>
            <a:spLocks noChangeShapeType="1"/>
          </p:cNvSpPr>
          <p:nvPr/>
        </p:nvSpPr>
        <p:spPr bwMode="auto">
          <a:xfrm>
            <a:off x="827088" y="836613"/>
            <a:ext cx="6553200" cy="4897437"/>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2533" name="Line 5">
            <a:extLst>
              <a:ext uri="{FF2B5EF4-FFF2-40B4-BE49-F238E27FC236}">
                <a16:creationId xmlns:a16="http://schemas.microsoft.com/office/drawing/2014/main" id="{B272714B-6DFA-CC44-8FC4-3DCB04EB66CD}"/>
              </a:ext>
            </a:extLst>
          </p:cNvPr>
          <p:cNvSpPr>
            <a:spLocks noChangeShapeType="1"/>
          </p:cNvSpPr>
          <p:nvPr/>
        </p:nvSpPr>
        <p:spPr bwMode="auto">
          <a:xfrm>
            <a:off x="827088" y="836613"/>
            <a:ext cx="2952750" cy="4968875"/>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0725" name="Line 6">
            <a:extLst>
              <a:ext uri="{FF2B5EF4-FFF2-40B4-BE49-F238E27FC236}">
                <a16:creationId xmlns:a16="http://schemas.microsoft.com/office/drawing/2014/main" id="{9F6DFBE4-C2E6-4649-A475-D3BBAB20FD7E}"/>
              </a:ext>
            </a:extLst>
          </p:cNvPr>
          <p:cNvSpPr>
            <a:spLocks noChangeShapeType="1"/>
          </p:cNvSpPr>
          <p:nvPr/>
        </p:nvSpPr>
        <p:spPr bwMode="auto">
          <a:xfrm>
            <a:off x="827088" y="4724400"/>
            <a:ext cx="7129462" cy="0"/>
          </a:xfrm>
          <a:prstGeom prst="line">
            <a:avLst/>
          </a:prstGeom>
          <a:noFill/>
          <a:ln w="19050">
            <a:solidFill>
              <a:srgbClr val="66FF33"/>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0726" name="Text Box 7">
            <a:extLst>
              <a:ext uri="{FF2B5EF4-FFF2-40B4-BE49-F238E27FC236}">
                <a16:creationId xmlns:a16="http://schemas.microsoft.com/office/drawing/2014/main" id="{D31CE50D-CECB-DC48-947F-27DF49E5EF1F}"/>
              </a:ext>
            </a:extLst>
          </p:cNvPr>
          <p:cNvSpPr txBox="1">
            <a:spLocks noChangeArrowheads="1"/>
          </p:cNvSpPr>
          <p:nvPr/>
        </p:nvSpPr>
        <p:spPr bwMode="auto">
          <a:xfrm>
            <a:off x="7143750" y="5211763"/>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D</a:t>
            </a:r>
          </a:p>
        </p:txBody>
      </p:sp>
      <p:sp>
        <p:nvSpPr>
          <p:cNvPr id="22536" name="Text Box 8">
            <a:extLst>
              <a:ext uri="{FF2B5EF4-FFF2-40B4-BE49-F238E27FC236}">
                <a16:creationId xmlns:a16="http://schemas.microsoft.com/office/drawing/2014/main" id="{1FA551EF-94D3-D046-8BEF-8C67B6B11C8B}"/>
              </a:ext>
            </a:extLst>
          </p:cNvPr>
          <p:cNvSpPr txBox="1">
            <a:spLocks noChangeArrowheads="1"/>
          </p:cNvSpPr>
          <p:nvPr/>
        </p:nvSpPr>
        <p:spPr bwMode="auto">
          <a:xfrm>
            <a:off x="3832225" y="5283200"/>
            <a:ext cx="5588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Rmg</a:t>
            </a:r>
          </a:p>
        </p:txBody>
      </p:sp>
      <p:sp>
        <p:nvSpPr>
          <p:cNvPr id="30728" name="Text Box 9">
            <a:extLst>
              <a:ext uri="{FF2B5EF4-FFF2-40B4-BE49-F238E27FC236}">
                <a16:creationId xmlns:a16="http://schemas.microsoft.com/office/drawing/2014/main" id="{8AEDB22F-035B-5341-8169-A02761A0FD61}"/>
              </a:ext>
            </a:extLst>
          </p:cNvPr>
          <p:cNvSpPr txBox="1">
            <a:spLocks noChangeArrowheads="1"/>
          </p:cNvSpPr>
          <p:nvPr/>
        </p:nvSpPr>
        <p:spPr bwMode="auto">
          <a:xfrm>
            <a:off x="7216775" y="4275138"/>
            <a:ext cx="10953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CM = Cmg</a:t>
            </a:r>
          </a:p>
        </p:txBody>
      </p:sp>
      <p:sp>
        <p:nvSpPr>
          <p:cNvPr id="30729" name="Text Box 10">
            <a:extLst>
              <a:ext uri="{FF2B5EF4-FFF2-40B4-BE49-F238E27FC236}">
                <a16:creationId xmlns:a16="http://schemas.microsoft.com/office/drawing/2014/main" id="{FA6E9CFD-C2AF-1B4D-A38E-1DBA0072D4F1}"/>
              </a:ext>
            </a:extLst>
          </p:cNvPr>
          <p:cNvSpPr txBox="1">
            <a:spLocks noChangeArrowheads="1"/>
          </p:cNvSpPr>
          <p:nvPr/>
        </p:nvSpPr>
        <p:spPr bwMode="auto">
          <a:xfrm>
            <a:off x="7143750" y="5932488"/>
            <a:ext cx="3175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E</a:t>
            </a:r>
          </a:p>
        </p:txBody>
      </p:sp>
      <p:sp>
        <p:nvSpPr>
          <p:cNvPr id="30730" name="Text Box 11">
            <a:extLst>
              <a:ext uri="{FF2B5EF4-FFF2-40B4-BE49-F238E27FC236}">
                <a16:creationId xmlns:a16="http://schemas.microsoft.com/office/drawing/2014/main" id="{87B636AF-4660-F345-858A-FF131F22A71B}"/>
              </a:ext>
            </a:extLst>
          </p:cNvPr>
          <p:cNvSpPr txBox="1">
            <a:spLocks noChangeArrowheads="1"/>
          </p:cNvSpPr>
          <p:nvPr/>
        </p:nvSpPr>
        <p:spPr bwMode="auto">
          <a:xfrm>
            <a:off x="3616325" y="5932488"/>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G</a:t>
            </a:r>
          </a:p>
        </p:txBody>
      </p:sp>
      <p:sp>
        <p:nvSpPr>
          <p:cNvPr id="30731" name="Text Box 12">
            <a:extLst>
              <a:ext uri="{FF2B5EF4-FFF2-40B4-BE49-F238E27FC236}">
                <a16:creationId xmlns:a16="http://schemas.microsoft.com/office/drawing/2014/main" id="{6915E5F6-8AA5-EA47-BBC5-507E7AD4C01C}"/>
              </a:ext>
            </a:extLst>
          </p:cNvPr>
          <p:cNvSpPr txBox="1">
            <a:spLocks noChangeArrowheads="1"/>
          </p:cNvSpPr>
          <p:nvPr/>
        </p:nvSpPr>
        <p:spPr bwMode="auto">
          <a:xfrm>
            <a:off x="735013" y="5932488"/>
            <a:ext cx="3429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O</a:t>
            </a:r>
          </a:p>
        </p:txBody>
      </p:sp>
      <p:sp>
        <p:nvSpPr>
          <p:cNvPr id="30732" name="Line 13">
            <a:extLst>
              <a:ext uri="{FF2B5EF4-FFF2-40B4-BE49-F238E27FC236}">
                <a16:creationId xmlns:a16="http://schemas.microsoft.com/office/drawing/2014/main" id="{AE79A4E4-EADF-A341-999C-AD1D84336152}"/>
              </a:ext>
            </a:extLst>
          </p:cNvPr>
          <p:cNvSpPr>
            <a:spLocks noChangeShapeType="1"/>
          </p:cNvSpPr>
          <p:nvPr/>
        </p:nvSpPr>
        <p:spPr bwMode="auto">
          <a:xfrm>
            <a:off x="6011863" y="4724400"/>
            <a:ext cx="0" cy="10810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30733" name="Line 14">
            <a:extLst>
              <a:ext uri="{FF2B5EF4-FFF2-40B4-BE49-F238E27FC236}">
                <a16:creationId xmlns:a16="http://schemas.microsoft.com/office/drawing/2014/main" id="{32D10CCB-8975-B047-977C-31078182A998}"/>
              </a:ext>
            </a:extLst>
          </p:cNvPr>
          <p:cNvSpPr>
            <a:spLocks noChangeShapeType="1"/>
          </p:cNvSpPr>
          <p:nvPr/>
        </p:nvSpPr>
        <p:spPr bwMode="auto">
          <a:xfrm flipH="1">
            <a:off x="6156325" y="2924175"/>
            <a:ext cx="2232025" cy="1584325"/>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30734" name="Text Box 15">
            <a:extLst>
              <a:ext uri="{FF2B5EF4-FFF2-40B4-BE49-F238E27FC236}">
                <a16:creationId xmlns:a16="http://schemas.microsoft.com/office/drawing/2014/main" id="{E7A30C3B-C017-B64B-9C4E-6F9DE8E540EC}"/>
              </a:ext>
            </a:extLst>
          </p:cNvPr>
          <p:cNvSpPr txBox="1">
            <a:spLocks noChangeArrowheads="1"/>
          </p:cNvSpPr>
          <p:nvPr/>
        </p:nvSpPr>
        <p:spPr bwMode="auto">
          <a:xfrm>
            <a:off x="7983538" y="3213100"/>
            <a:ext cx="11604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solidFill>
                  <a:srgbClr val="FF0000"/>
                </a:solidFill>
                <a:latin typeface="Garamond" panose="02020404030301010803" pitchFamily="18" charset="0"/>
              </a:rPr>
              <a:t>P = Cmg</a:t>
            </a:r>
          </a:p>
        </p:txBody>
      </p:sp>
      <p:sp>
        <p:nvSpPr>
          <p:cNvPr id="30735" name="Text Box 16">
            <a:extLst>
              <a:ext uri="{FF2B5EF4-FFF2-40B4-BE49-F238E27FC236}">
                <a16:creationId xmlns:a16="http://schemas.microsoft.com/office/drawing/2014/main" id="{FB051A41-23E9-3E42-9443-2AB572CBD900}"/>
              </a:ext>
            </a:extLst>
          </p:cNvPr>
          <p:cNvSpPr txBox="1">
            <a:spLocks noChangeArrowheads="1"/>
          </p:cNvSpPr>
          <p:nvPr/>
        </p:nvSpPr>
        <p:spPr bwMode="auto">
          <a:xfrm>
            <a:off x="6011863" y="4508500"/>
            <a:ext cx="322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A</a:t>
            </a:r>
          </a:p>
        </p:txBody>
      </p:sp>
      <p:sp>
        <p:nvSpPr>
          <p:cNvPr id="22545" name="Text Box 17">
            <a:extLst>
              <a:ext uri="{FF2B5EF4-FFF2-40B4-BE49-F238E27FC236}">
                <a16:creationId xmlns:a16="http://schemas.microsoft.com/office/drawing/2014/main" id="{F2BAEE17-9EBE-664B-8815-E785108B428F}"/>
              </a:ext>
            </a:extLst>
          </p:cNvPr>
          <p:cNvSpPr txBox="1">
            <a:spLocks noChangeArrowheads="1"/>
          </p:cNvSpPr>
          <p:nvPr/>
        </p:nvSpPr>
        <p:spPr bwMode="auto">
          <a:xfrm>
            <a:off x="2700338" y="4437063"/>
            <a:ext cx="3095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B</a:t>
            </a:r>
          </a:p>
        </p:txBody>
      </p:sp>
      <p:sp>
        <p:nvSpPr>
          <p:cNvPr id="22546" name="Line 18">
            <a:extLst>
              <a:ext uri="{FF2B5EF4-FFF2-40B4-BE49-F238E27FC236}">
                <a16:creationId xmlns:a16="http://schemas.microsoft.com/office/drawing/2014/main" id="{550DCA02-673A-AB42-B4F7-6C39DA6A551F}"/>
              </a:ext>
            </a:extLst>
          </p:cNvPr>
          <p:cNvSpPr>
            <a:spLocks noChangeShapeType="1"/>
          </p:cNvSpPr>
          <p:nvPr/>
        </p:nvSpPr>
        <p:spPr bwMode="auto">
          <a:xfrm>
            <a:off x="3132138" y="2565400"/>
            <a:ext cx="0" cy="32400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2547" name="Line 19">
            <a:extLst>
              <a:ext uri="{FF2B5EF4-FFF2-40B4-BE49-F238E27FC236}">
                <a16:creationId xmlns:a16="http://schemas.microsoft.com/office/drawing/2014/main" id="{76F7D977-4EBC-FC41-B3E4-015C8B95786A}"/>
              </a:ext>
            </a:extLst>
          </p:cNvPr>
          <p:cNvSpPr>
            <a:spLocks noChangeShapeType="1"/>
          </p:cNvSpPr>
          <p:nvPr/>
        </p:nvSpPr>
        <p:spPr bwMode="auto">
          <a:xfrm flipH="1">
            <a:off x="827088" y="2565400"/>
            <a:ext cx="2305050"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2548" name="Line 20">
            <a:extLst>
              <a:ext uri="{FF2B5EF4-FFF2-40B4-BE49-F238E27FC236}">
                <a16:creationId xmlns:a16="http://schemas.microsoft.com/office/drawing/2014/main" id="{2859C45C-3696-5548-AAEF-26F155FB9E6B}"/>
              </a:ext>
            </a:extLst>
          </p:cNvPr>
          <p:cNvSpPr>
            <a:spLocks noChangeShapeType="1"/>
          </p:cNvSpPr>
          <p:nvPr/>
        </p:nvSpPr>
        <p:spPr bwMode="auto">
          <a:xfrm flipV="1">
            <a:off x="2339975" y="4868863"/>
            <a:ext cx="719138" cy="1296987"/>
          </a:xfrm>
          <a:prstGeom prst="line">
            <a:avLst/>
          </a:prstGeom>
          <a:noFill/>
          <a:ln w="2857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2549" name="Text Box 21">
            <a:extLst>
              <a:ext uri="{FF2B5EF4-FFF2-40B4-BE49-F238E27FC236}">
                <a16:creationId xmlns:a16="http://schemas.microsoft.com/office/drawing/2014/main" id="{0245D6CB-D17D-A443-B591-E609C0E6B93C}"/>
              </a:ext>
            </a:extLst>
          </p:cNvPr>
          <p:cNvSpPr txBox="1">
            <a:spLocks noChangeArrowheads="1"/>
          </p:cNvSpPr>
          <p:nvPr/>
        </p:nvSpPr>
        <p:spPr bwMode="auto">
          <a:xfrm>
            <a:off x="1743075" y="6291263"/>
            <a:ext cx="12620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solidFill>
                  <a:srgbClr val="0000FF"/>
                </a:solidFill>
                <a:latin typeface="Garamond" panose="02020404030301010803" pitchFamily="18" charset="0"/>
              </a:rPr>
              <a:t>Rmg = Cmg</a:t>
            </a:r>
          </a:p>
        </p:txBody>
      </p:sp>
      <p:sp>
        <p:nvSpPr>
          <p:cNvPr id="30741" name="Text Box 22">
            <a:extLst>
              <a:ext uri="{FF2B5EF4-FFF2-40B4-BE49-F238E27FC236}">
                <a16:creationId xmlns:a16="http://schemas.microsoft.com/office/drawing/2014/main" id="{1081428A-3680-6747-8287-6BF92D7B7412}"/>
              </a:ext>
            </a:extLst>
          </p:cNvPr>
          <p:cNvSpPr txBox="1">
            <a:spLocks noChangeArrowheads="1"/>
          </p:cNvSpPr>
          <p:nvPr/>
        </p:nvSpPr>
        <p:spPr bwMode="auto">
          <a:xfrm>
            <a:off x="5919788" y="5859463"/>
            <a:ext cx="4000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Q</a:t>
            </a:r>
            <a:r>
              <a:rPr lang="it-IT" altLang="it-IT" sz="1600" baseline="-25000">
                <a:latin typeface="Garamond" panose="02020404030301010803" pitchFamily="18" charset="0"/>
              </a:rPr>
              <a:t>c</a:t>
            </a:r>
            <a:endParaRPr lang="it-IT" altLang="it-IT" sz="1600">
              <a:latin typeface="Garamond" panose="02020404030301010803" pitchFamily="18" charset="0"/>
            </a:endParaRPr>
          </a:p>
        </p:txBody>
      </p:sp>
      <p:sp>
        <p:nvSpPr>
          <p:cNvPr id="30742" name="Text Box 23">
            <a:extLst>
              <a:ext uri="{FF2B5EF4-FFF2-40B4-BE49-F238E27FC236}">
                <a16:creationId xmlns:a16="http://schemas.microsoft.com/office/drawing/2014/main" id="{45736F06-4EF3-DD48-A1DB-363189B0BD98}"/>
              </a:ext>
            </a:extLst>
          </p:cNvPr>
          <p:cNvSpPr txBox="1">
            <a:spLocks noChangeArrowheads="1"/>
          </p:cNvSpPr>
          <p:nvPr/>
        </p:nvSpPr>
        <p:spPr bwMode="auto">
          <a:xfrm>
            <a:off x="376238" y="4491038"/>
            <a:ext cx="3571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P</a:t>
            </a:r>
            <a:r>
              <a:rPr lang="it-IT" altLang="it-IT" sz="1600" baseline="-25000">
                <a:latin typeface="Garamond" panose="02020404030301010803" pitchFamily="18" charset="0"/>
              </a:rPr>
              <a:t>c</a:t>
            </a:r>
            <a:endParaRPr lang="it-IT" altLang="it-IT" sz="1600">
              <a:latin typeface="Garamond" panose="02020404030301010803" pitchFamily="18" charset="0"/>
            </a:endParaRPr>
          </a:p>
        </p:txBody>
      </p:sp>
      <p:sp>
        <p:nvSpPr>
          <p:cNvPr id="22552" name="Text Box 24">
            <a:extLst>
              <a:ext uri="{FF2B5EF4-FFF2-40B4-BE49-F238E27FC236}">
                <a16:creationId xmlns:a16="http://schemas.microsoft.com/office/drawing/2014/main" id="{68A57EB9-257F-D942-A62B-AA3EFBEFBE32}"/>
              </a:ext>
            </a:extLst>
          </p:cNvPr>
          <p:cNvSpPr txBox="1">
            <a:spLocks noChangeArrowheads="1"/>
          </p:cNvSpPr>
          <p:nvPr/>
        </p:nvSpPr>
        <p:spPr bwMode="auto">
          <a:xfrm>
            <a:off x="2967038" y="5859463"/>
            <a:ext cx="449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Q</a:t>
            </a:r>
            <a:r>
              <a:rPr lang="it-IT" altLang="it-IT" sz="1600" baseline="-25000">
                <a:latin typeface="Garamond" panose="02020404030301010803" pitchFamily="18" charset="0"/>
              </a:rPr>
              <a:t>m</a:t>
            </a:r>
            <a:endParaRPr lang="it-IT" altLang="it-IT" sz="1600">
              <a:latin typeface="Garamond" panose="02020404030301010803" pitchFamily="18" charset="0"/>
            </a:endParaRPr>
          </a:p>
        </p:txBody>
      </p:sp>
      <p:sp>
        <p:nvSpPr>
          <p:cNvPr id="22553" name="Text Box 25">
            <a:extLst>
              <a:ext uri="{FF2B5EF4-FFF2-40B4-BE49-F238E27FC236}">
                <a16:creationId xmlns:a16="http://schemas.microsoft.com/office/drawing/2014/main" id="{1A4BD189-620C-D542-8CB1-8C582C1C5F79}"/>
              </a:ext>
            </a:extLst>
          </p:cNvPr>
          <p:cNvSpPr txBox="1">
            <a:spLocks noChangeArrowheads="1"/>
          </p:cNvSpPr>
          <p:nvPr/>
        </p:nvSpPr>
        <p:spPr bwMode="auto">
          <a:xfrm>
            <a:off x="376238" y="2403475"/>
            <a:ext cx="406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P</a:t>
            </a:r>
            <a:r>
              <a:rPr lang="it-IT" altLang="it-IT" sz="1600" baseline="-25000">
                <a:latin typeface="Garamond" panose="02020404030301010803" pitchFamily="18" charset="0"/>
              </a:rPr>
              <a:t>m</a:t>
            </a:r>
            <a:endParaRPr lang="it-IT" altLang="it-IT" sz="1600">
              <a:latin typeface="Garamond" panose="02020404030301010803" pitchFamily="18" charset="0"/>
            </a:endParaRPr>
          </a:p>
        </p:txBody>
      </p:sp>
      <p:sp>
        <p:nvSpPr>
          <p:cNvPr id="22554" name="Text Box 26">
            <a:extLst>
              <a:ext uri="{FF2B5EF4-FFF2-40B4-BE49-F238E27FC236}">
                <a16:creationId xmlns:a16="http://schemas.microsoft.com/office/drawing/2014/main" id="{BD2E3864-3F1D-3940-8A58-977B46446265}"/>
              </a:ext>
            </a:extLst>
          </p:cNvPr>
          <p:cNvSpPr txBox="1">
            <a:spLocks noChangeArrowheads="1"/>
          </p:cNvSpPr>
          <p:nvPr/>
        </p:nvSpPr>
        <p:spPr bwMode="auto">
          <a:xfrm>
            <a:off x="3132138" y="2276475"/>
            <a:ext cx="31273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a:t>
            </a:r>
          </a:p>
        </p:txBody>
      </p:sp>
      <p:sp>
        <p:nvSpPr>
          <p:cNvPr id="22555" name="Text Box 27">
            <a:extLst>
              <a:ext uri="{FF2B5EF4-FFF2-40B4-BE49-F238E27FC236}">
                <a16:creationId xmlns:a16="http://schemas.microsoft.com/office/drawing/2014/main" id="{3EA4F0F7-DB75-434A-BC54-17F6D34F9828}"/>
              </a:ext>
            </a:extLst>
          </p:cNvPr>
          <p:cNvSpPr txBox="1">
            <a:spLocks noChangeArrowheads="1"/>
          </p:cNvSpPr>
          <p:nvPr/>
        </p:nvSpPr>
        <p:spPr bwMode="auto">
          <a:xfrm>
            <a:off x="3276600" y="836613"/>
            <a:ext cx="532765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latin typeface="Garamond" panose="02020404030301010803" pitchFamily="18" charset="0"/>
              </a:rPr>
              <a:t>in </a:t>
            </a:r>
            <a:r>
              <a:rPr lang="it-IT" altLang="it-IT" sz="2000" b="1">
                <a:latin typeface="Garamond" panose="02020404030301010803" pitchFamily="18" charset="0"/>
              </a:rPr>
              <a:t>concorrenza perfetta</a:t>
            </a:r>
            <a:r>
              <a:rPr lang="it-IT" altLang="it-IT" sz="2000">
                <a:latin typeface="Garamond" panose="02020404030301010803" pitchFamily="18" charset="0"/>
              </a:rPr>
              <a:t>  </a:t>
            </a:r>
            <a:r>
              <a:rPr lang="it-IT" altLang="it-IT" sz="2000">
                <a:solidFill>
                  <a:srgbClr val="0000FF"/>
                </a:solidFill>
                <a:latin typeface="Garamond" panose="02020404030301010803" pitchFamily="18" charset="0"/>
              </a:rPr>
              <a:t>P = Cmg</a:t>
            </a:r>
            <a:r>
              <a:rPr lang="it-IT" altLang="it-IT" sz="2000">
                <a:latin typeface="Garamond" panose="02020404030301010803" pitchFamily="18" charset="0"/>
              </a:rPr>
              <a:t>   si produce  Qc   al prezzo Pc</a:t>
            </a:r>
          </a:p>
          <a:p>
            <a:pPr eaLnBrk="1" hangingPunct="1">
              <a:spcBef>
                <a:spcPct val="50000"/>
              </a:spcBef>
              <a:buFontTx/>
              <a:buNone/>
            </a:pPr>
            <a:r>
              <a:rPr lang="it-IT" altLang="it-IT" sz="2000">
                <a:latin typeface="Garamond" panose="02020404030301010803" pitchFamily="18" charset="0"/>
              </a:rPr>
              <a:t>in </a:t>
            </a:r>
            <a:r>
              <a:rPr lang="it-IT" altLang="it-IT" sz="2000" b="1">
                <a:latin typeface="Garamond" panose="02020404030301010803" pitchFamily="18" charset="0"/>
              </a:rPr>
              <a:t>monopolio</a:t>
            </a:r>
            <a:r>
              <a:rPr lang="it-IT" altLang="it-IT" sz="2000">
                <a:latin typeface="Garamond" panose="02020404030301010803" pitchFamily="18" charset="0"/>
              </a:rPr>
              <a:t>   (Rmg = Cmg)  il  prezzo sarà  P</a:t>
            </a:r>
            <a:r>
              <a:rPr lang="it-IT" altLang="it-IT" sz="2000" baseline="-25000">
                <a:latin typeface="Garamond" panose="02020404030301010803" pitchFamily="18" charset="0"/>
              </a:rPr>
              <a:t>m </a:t>
            </a:r>
            <a:r>
              <a:rPr lang="it-IT" altLang="it-IT" sz="2000">
                <a:latin typeface="Garamond" panose="02020404030301010803" pitchFamily="18" charset="0"/>
              </a:rPr>
              <a:t> e la quantità  Q</a:t>
            </a:r>
            <a:r>
              <a:rPr lang="it-IT" altLang="it-IT" sz="2000" baseline="-25000">
                <a:latin typeface="Garamond" panose="02020404030301010803" pitchFamily="18" charset="0"/>
              </a:rPr>
              <a:t>m</a:t>
            </a:r>
          </a:p>
        </p:txBody>
      </p:sp>
      <p:sp>
        <p:nvSpPr>
          <p:cNvPr id="30747" name="Text Box 28">
            <a:extLst>
              <a:ext uri="{FF2B5EF4-FFF2-40B4-BE49-F238E27FC236}">
                <a16:creationId xmlns:a16="http://schemas.microsoft.com/office/drawing/2014/main" id="{E0BE925A-85B4-614F-88E4-B20B11ED192C}"/>
              </a:ext>
            </a:extLst>
          </p:cNvPr>
          <p:cNvSpPr txBox="1">
            <a:spLocks noChangeArrowheads="1"/>
          </p:cNvSpPr>
          <p:nvPr/>
        </p:nvSpPr>
        <p:spPr bwMode="auto">
          <a:xfrm>
            <a:off x="2051050" y="404813"/>
            <a:ext cx="54006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a:solidFill>
                  <a:srgbClr val="FF0000"/>
                </a:solidFill>
                <a:latin typeface="Garamond" panose="02020404030301010803" pitchFamily="18" charset="0"/>
              </a:rPr>
              <a:t>1. MONOPOLIO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555">
                                            <p:txEl>
                                              <p:pRg st="1" end="1"/>
                                            </p:txEl>
                                          </p:spTgt>
                                        </p:tgtEl>
                                        <p:attrNameLst>
                                          <p:attrName>style.visibility</p:attrName>
                                        </p:attrNameLst>
                                      </p:cBhvr>
                                      <p:to>
                                        <p:strVal val="visible"/>
                                      </p:to>
                                    </p:set>
                                    <p:anim calcmode="lin" valueType="num">
                                      <p:cBhvr additive="base">
                                        <p:cTn id="7" dur="500" fill="hold"/>
                                        <p:tgtEl>
                                          <p:spTgt spid="2255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5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533"/>
                                        </p:tgtEl>
                                        <p:attrNameLst>
                                          <p:attrName>style.visibility</p:attrName>
                                        </p:attrNameLst>
                                      </p:cBhvr>
                                      <p:to>
                                        <p:strVal val="visible"/>
                                      </p:to>
                                    </p:set>
                                    <p:anim calcmode="lin" valueType="num">
                                      <p:cBhvr additive="base">
                                        <p:cTn id="11" dur="500" fill="hold"/>
                                        <p:tgtEl>
                                          <p:spTgt spid="22533"/>
                                        </p:tgtEl>
                                        <p:attrNameLst>
                                          <p:attrName>ppt_x</p:attrName>
                                        </p:attrNameLst>
                                      </p:cBhvr>
                                      <p:tavLst>
                                        <p:tav tm="0">
                                          <p:val>
                                            <p:strVal val="#ppt_x"/>
                                          </p:val>
                                        </p:tav>
                                        <p:tav tm="100000">
                                          <p:val>
                                            <p:strVal val="#ppt_x"/>
                                          </p:val>
                                        </p:tav>
                                      </p:tavLst>
                                    </p:anim>
                                    <p:anim calcmode="lin" valueType="num">
                                      <p:cBhvr additive="base">
                                        <p:cTn id="12" dur="500" fill="hold"/>
                                        <p:tgtEl>
                                          <p:spTgt spid="2253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536"/>
                                        </p:tgtEl>
                                        <p:attrNameLst>
                                          <p:attrName>style.visibility</p:attrName>
                                        </p:attrNameLst>
                                      </p:cBhvr>
                                      <p:to>
                                        <p:strVal val="visible"/>
                                      </p:to>
                                    </p:set>
                                    <p:anim calcmode="lin" valueType="num">
                                      <p:cBhvr additive="base">
                                        <p:cTn id="15" dur="500" fill="hold"/>
                                        <p:tgtEl>
                                          <p:spTgt spid="22536"/>
                                        </p:tgtEl>
                                        <p:attrNameLst>
                                          <p:attrName>ppt_x</p:attrName>
                                        </p:attrNameLst>
                                      </p:cBhvr>
                                      <p:tavLst>
                                        <p:tav tm="0">
                                          <p:val>
                                            <p:strVal val="#ppt_x"/>
                                          </p:val>
                                        </p:tav>
                                        <p:tav tm="100000">
                                          <p:val>
                                            <p:strVal val="#ppt_x"/>
                                          </p:val>
                                        </p:tav>
                                      </p:tavLst>
                                    </p:anim>
                                    <p:anim calcmode="lin" valueType="num">
                                      <p:cBhvr additive="base">
                                        <p:cTn id="16" dur="500" fill="hold"/>
                                        <p:tgtEl>
                                          <p:spTgt spid="22536"/>
                                        </p:tgtEl>
                                        <p:attrNameLst>
                                          <p:attrName>ppt_y</p:attrName>
                                        </p:attrNameLst>
                                      </p:cBhvr>
                                      <p:tavLst>
                                        <p:tav tm="0">
                                          <p:val>
                                            <p:strVal val="1+#ppt_h/2"/>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2545"/>
                                        </p:tgtEl>
                                        <p:attrNameLst>
                                          <p:attrName>style.visibility</p:attrName>
                                        </p:attrNameLst>
                                      </p:cBhvr>
                                      <p:to>
                                        <p:strVal val="visible"/>
                                      </p:to>
                                    </p:set>
                                    <p:animEffect transition="in" filter="slide(fromBottom)">
                                      <p:cBhvr>
                                        <p:cTn id="19" dur="500"/>
                                        <p:tgtEl>
                                          <p:spTgt spid="22545"/>
                                        </p:tgtEl>
                                      </p:cBhvr>
                                    </p:animEffect>
                                  </p:childTnLst>
                                </p:cTn>
                              </p:par>
                              <p:par>
                                <p:cTn id="20" presetID="9" presetClass="entr" presetSubtype="0" fill="hold" nodeType="withEffect">
                                  <p:stCondLst>
                                    <p:cond delay="0"/>
                                  </p:stCondLst>
                                  <p:childTnLst>
                                    <p:set>
                                      <p:cBhvr>
                                        <p:cTn id="21" dur="1" fill="hold">
                                          <p:stCondLst>
                                            <p:cond delay="0"/>
                                          </p:stCondLst>
                                        </p:cTn>
                                        <p:tgtEl>
                                          <p:spTgt spid="22548"/>
                                        </p:tgtEl>
                                        <p:attrNameLst>
                                          <p:attrName>style.visibility</p:attrName>
                                        </p:attrNameLst>
                                      </p:cBhvr>
                                      <p:to>
                                        <p:strVal val="visible"/>
                                      </p:to>
                                    </p:set>
                                    <p:animEffect transition="in" filter="dissolve">
                                      <p:cBhvr>
                                        <p:cTn id="22" dur="500"/>
                                        <p:tgtEl>
                                          <p:spTgt spid="22548"/>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22549"/>
                                        </p:tgtEl>
                                        <p:attrNameLst>
                                          <p:attrName>style.visibility</p:attrName>
                                        </p:attrNameLst>
                                      </p:cBhvr>
                                      <p:to>
                                        <p:strVal val="visible"/>
                                      </p:to>
                                    </p:set>
                                    <p:animEffect transition="in" filter="dissolve">
                                      <p:cBhvr>
                                        <p:cTn id="25" dur="500"/>
                                        <p:tgtEl>
                                          <p:spTgt spid="22549"/>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22554"/>
                                        </p:tgtEl>
                                        <p:attrNameLst>
                                          <p:attrName>style.visibility</p:attrName>
                                        </p:attrNameLst>
                                      </p:cBhvr>
                                      <p:to>
                                        <p:strVal val="visible"/>
                                      </p:to>
                                    </p:set>
                                    <p:animEffect transition="in" filter="slide(fromBottom)">
                                      <p:cBhvr>
                                        <p:cTn id="28" dur="500"/>
                                        <p:tgtEl>
                                          <p:spTgt spid="22554"/>
                                        </p:tgtEl>
                                      </p:cBhvr>
                                    </p:animEffect>
                                  </p:childTnLst>
                                </p:cTn>
                              </p:par>
                              <p:par>
                                <p:cTn id="29" presetID="12" presetClass="entr" presetSubtype="4" fill="hold" nodeType="withEffect">
                                  <p:stCondLst>
                                    <p:cond delay="0"/>
                                  </p:stCondLst>
                                  <p:childTnLst>
                                    <p:set>
                                      <p:cBhvr>
                                        <p:cTn id="30" dur="1" fill="hold">
                                          <p:stCondLst>
                                            <p:cond delay="0"/>
                                          </p:stCondLst>
                                        </p:cTn>
                                        <p:tgtEl>
                                          <p:spTgt spid="22546"/>
                                        </p:tgtEl>
                                        <p:attrNameLst>
                                          <p:attrName>style.visibility</p:attrName>
                                        </p:attrNameLst>
                                      </p:cBhvr>
                                      <p:to>
                                        <p:strVal val="visible"/>
                                      </p:to>
                                    </p:set>
                                    <p:animEffect transition="in" filter="slide(fromBottom)">
                                      <p:cBhvr>
                                        <p:cTn id="31" dur="500"/>
                                        <p:tgtEl>
                                          <p:spTgt spid="22546"/>
                                        </p:tgtEl>
                                      </p:cBhvr>
                                    </p:animEffect>
                                  </p:childTnLst>
                                </p:cTn>
                              </p:par>
                              <p:par>
                                <p:cTn id="32" presetID="12" presetClass="entr" presetSubtype="4" fill="hold" nodeType="withEffect">
                                  <p:stCondLst>
                                    <p:cond delay="0"/>
                                  </p:stCondLst>
                                  <p:childTnLst>
                                    <p:set>
                                      <p:cBhvr>
                                        <p:cTn id="33" dur="1" fill="hold">
                                          <p:stCondLst>
                                            <p:cond delay="0"/>
                                          </p:stCondLst>
                                        </p:cTn>
                                        <p:tgtEl>
                                          <p:spTgt spid="22547"/>
                                        </p:tgtEl>
                                        <p:attrNameLst>
                                          <p:attrName>style.visibility</p:attrName>
                                        </p:attrNameLst>
                                      </p:cBhvr>
                                      <p:to>
                                        <p:strVal val="visible"/>
                                      </p:to>
                                    </p:set>
                                    <p:animEffect transition="in" filter="slide(fromBottom)">
                                      <p:cBhvr>
                                        <p:cTn id="34" dur="500"/>
                                        <p:tgtEl>
                                          <p:spTgt spid="22547"/>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22552"/>
                                        </p:tgtEl>
                                        <p:attrNameLst>
                                          <p:attrName>style.visibility</p:attrName>
                                        </p:attrNameLst>
                                      </p:cBhvr>
                                      <p:to>
                                        <p:strVal val="visible"/>
                                      </p:to>
                                    </p:set>
                                    <p:animEffect transition="in" filter="slide(fromBottom)">
                                      <p:cBhvr>
                                        <p:cTn id="37" dur="500"/>
                                        <p:tgtEl>
                                          <p:spTgt spid="22552"/>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22553"/>
                                        </p:tgtEl>
                                        <p:attrNameLst>
                                          <p:attrName>style.visibility</p:attrName>
                                        </p:attrNameLst>
                                      </p:cBhvr>
                                      <p:to>
                                        <p:strVal val="visible"/>
                                      </p:to>
                                    </p:set>
                                    <p:animEffect transition="in" filter="slide(fromBottom)">
                                      <p:cBhvr>
                                        <p:cTn id="40" dur="500"/>
                                        <p:tgtEl>
                                          <p:spTgt spid="225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6" grpId="0"/>
      <p:bldP spid="22545" grpId="0"/>
      <p:bldP spid="22549" grpId="0"/>
      <p:bldP spid="22552" grpId="0"/>
      <p:bldP spid="22553" grpId="0"/>
      <p:bldP spid="225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Line 2">
            <a:extLst>
              <a:ext uri="{FF2B5EF4-FFF2-40B4-BE49-F238E27FC236}">
                <a16:creationId xmlns:a16="http://schemas.microsoft.com/office/drawing/2014/main" id="{9CE01D56-5FAF-C645-95D9-EFBE3A31C5A8}"/>
              </a:ext>
            </a:extLst>
          </p:cNvPr>
          <p:cNvSpPr>
            <a:spLocks noChangeShapeType="1"/>
          </p:cNvSpPr>
          <p:nvPr/>
        </p:nvSpPr>
        <p:spPr bwMode="auto">
          <a:xfrm>
            <a:off x="827088" y="404813"/>
            <a:ext cx="0" cy="54006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2770" name="Line 3">
            <a:extLst>
              <a:ext uri="{FF2B5EF4-FFF2-40B4-BE49-F238E27FC236}">
                <a16:creationId xmlns:a16="http://schemas.microsoft.com/office/drawing/2014/main" id="{E074E282-B6F8-C146-9438-F60A17BC8A30}"/>
              </a:ext>
            </a:extLst>
          </p:cNvPr>
          <p:cNvSpPr>
            <a:spLocks noChangeShapeType="1"/>
          </p:cNvSpPr>
          <p:nvPr/>
        </p:nvSpPr>
        <p:spPr bwMode="auto">
          <a:xfrm>
            <a:off x="827088" y="5805488"/>
            <a:ext cx="72009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2771" name="Line 4">
            <a:extLst>
              <a:ext uri="{FF2B5EF4-FFF2-40B4-BE49-F238E27FC236}">
                <a16:creationId xmlns:a16="http://schemas.microsoft.com/office/drawing/2014/main" id="{EFBAA8BA-670C-F947-8025-5AEE78D4D979}"/>
              </a:ext>
            </a:extLst>
          </p:cNvPr>
          <p:cNvSpPr>
            <a:spLocks noChangeShapeType="1"/>
          </p:cNvSpPr>
          <p:nvPr/>
        </p:nvSpPr>
        <p:spPr bwMode="auto">
          <a:xfrm>
            <a:off x="827088" y="836613"/>
            <a:ext cx="6553200" cy="4897437"/>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2772" name="Line 5">
            <a:extLst>
              <a:ext uri="{FF2B5EF4-FFF2-40B4-BE49-F238E27FC236}">
                <a16:creationId xmlns:a16="http://schemas.microsoft.com/office/drawing/2014/main" id="{96A0953A-9A14-FE40-8A87-7E3E8734D980}"/>
              </a:ext>
            </a:extLst>
          </p:cNvPr>
          <p:cNvSpPr>
            <a:spLocks noChangeShapeType="1"/>
          </p:cNvSpPr>
          <p:nvPr/>
        </p:nvSpPr>
        <p:spPr bwMode="auto">
          <a:xfrm>
            <a:off x="827088" y="836613"/>
            <a:ext cx="2952750" cy="4968875"/>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2773" name="Line 6">
            <a:extLst>
              <a:ext uri="{FF2B5EF4-FFF2-40B4-BE49-F238E27FC236}">
                <a16:creationId xmlns:a16="http://schemas.microsoft.com/office/drawing/2014/main" id="{39AF6345-71B0-994D-ADA3-B9D578744516}"/>
              </a:ext>
            </a:extLst>
          </p:cNvPr>
          <p:cNvSpPr>
            <a:spLocks noChangeShapeType="1"/>
          </p:cNvSpPr>
          <p:nvPr/>
        </p:nvSpPr>
        <p:spPr bwMode="auto">
          <a:xfrm>
            <a:off x="827088" y="4724400"/>
            <a:ext cx="7129462" cy="0"/>
          </a:xfrm>
          <a:prstGeom prst="line">
            <a:avLst/>
          </a:prstGeom>
          <a:noFill/>
          <a:ln w="19050">
            <a:solidFill>
              <a:srgbClr val="66FF33"/>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2774" name="Text Box 7">
            <a:extLst>
              <a:ext uri="{FF2B5EF4-FFF2-40B4-BE49-F238E27FC236}">
                <a16:creationId xmlns:a16="http://schemas.microsoft.com/office/drawing/2014/main" id="{2E5AB371-6E90-0E4F-84B1-F77A066851A5}"/>
              </a:ext>
            </a:extLst>
          </p:cNvPr>
          <p:cNvSpPr txBox="1">
            <a:spLocks noChangeArrowheads="1"/>
          </p:cNvSpPr>
          <p:nvPr/>
        </p:nvSpPr>
        <p:spPr bwMode="auto">
          <a:xfrm>
            <a:off x="7143750" y="5211763"/>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D</a:t>
            </a:r>
          </a:p>
        </p:txBody>
      </p:sp>
      <p:sp>
        <p:nvSpPr>
          <p:cNvPr id="32775" name="Text Box 8">
            <a:extLst>
              <a:ext uri="{FF2B5EF4-FFF2-40B4-BE49-F238E27FC236}">
                <a16:creationId xmlns:a16="http://schemas.microsoft.com/office/drawing/2014/main" id="{9040273D-58C0-8F4F-8FFE-05573DE608AB}"/>
              </a:ext>
            </a:extLst>
          </p:cNvPr>
          <p:cNvSpPr txBox="1">
            <a:spLocks noChangeArrowheads="1"/>
          </p:cNvSpPr>
          <p:nvPr/>
        </p:nvSpPr>
        <p:spPr bwMode="auto">
          <a:xfrm>
            <a:off x="3832225" y="5283200"/>
            <a:ext cx="5588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Rmg</a:t>
            </a:r>
          </a:p>
        </p:txBody>
      </p:sp>
      <p:sp>
        <p:nvSpPr>
          <p:cNvPr id="32776" name="Text Box 9">
            <a:extLst>
              <a:ext uri="{FF2B5EF4-FFF2-40B4-BE49-F238E27FC236}">
                <a16:creationId xmlns:a16="http://schemas.microsoft.com/office/drawing/2014/main" id="{5893E9D1-58BB-7C45-8F53-A72A0D5F4A29}"/>
              </a:ext>
            </a:extLst>
          </p:cNvPr>
          <p:cNvSpPr txBox="1">
            <a:spLocks noChangeArrowheads="1"/>
          </p:cNvSpPr>
          <p:nvPr/>
        </p:nvSpPr>
        <p:spPr bwMode="auto">
          <a:xfrm>
            <a:off x="7216775" y="4275138"/>
            <a:ext cx="10953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CM = Cmg</a:t>
            </a:r>
          </a:p>
        </p:txBody>
      </p:sp>
      <p:sp>
        <p:nvSpPr>
          <p:cNvPr id="32777" name="Text Box 10">
            <a:extLst>
              <a:ext uri="{FF2B5EF4-FFF2-40B4-BE49-F238E27FC236}">
                <a16:creationId xmlns:a16="http://schemas.microsoft.com/office/drawing/2014/main" id="{FD386DF7-028B-BF4C-8D5E-63E89D14B56D}"/>
              </a:ext>
            </a:extLst>
          </p:cNvPr>
          <p:cNvSpPr txBox="1">
            <a:spLocks noChangeArrowheads="1"/>
          </p:cNvSpPr>
          <p:nvPr/>
        </p:nvSpPr>
        <p:spPr bwMode="auto">
          <a:xfrm>
            <a:off x="7143750" y="5932488"/>
            <a:ext cx="3175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E</a:t>
            </a:r>
          </a:p>
        </p:txBody>
      </p:sp>
      <p:sp>
        <p:nvSpPr>
          <p:cNvPr id="32778" name="Text Box 11">
            <a:extLst>
              <a:ext uri="{FF2B5EF4-FFF2-40B4-BE49-F238E27FC236}">
                <a16:creationId xmlns:a16="http://schemas.microsoft.com/office/drawing/2014/main" id="{E90AB30E-BB50-1344-A0A1-476F537EFDB2}"/>
              </a:ext>
            </a:extLst>
          </p:cNvPr>
          <p:cNvSpPr txBox="1">
            <a:spLocks noChangeArrowheads="1"/>
          </p:cNvSpPr>
          <p:nvPr/>
        </p:nvSpPr>
        <p:spPr bwMode="auto">
          <a:xfrm>
            <a:off x="3616325" y="5932488"/>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G</a:t>
            </a:r>
          </a:p>
        </p:txBody>
      </p:sp>
      <p:sp>
        <p:nvSpPr>
          <p:cNvPr id="32779" name="Text Box 12">
            <a:extLst>
              <a:ext uri="{FF2B5EF4-FFF2-40B4-BE49-F238E27FC236}">
                <a16:creationId xmlns:a16="http://schemas.microsoft.com/office/drawing/2014/main" id="{ED1B4225-5ABD-7E4C-BECE-F342DB39B9AF}"/>
              </a:ext>
            </a:extLst>
          </p:cNvPr>
          <p:cNvSpPr txBox="1">
            <a:spLocks noChangeArrowheads="1"/>
          </p:cNvSpPr>
          <p:nvPr/>
        </p:nvSpPr>
        <p:spPr bwMode="auto">
          <a:xfrm>
            <a:off x="735013" y="5932488"/>
            <a:ext cx="3429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O</a:t>
            </a:r>
          </a:p>
        </p:txBody>
      </p:sp>
      <p:sp>
        <p:nvSpPr>
          <p:cNvPr id="32780" name="Line 13">
            <a:extLst>
              <a:ext uri="{FF2B5EF4-FFF2-40B4-BE49-F238E27FC236}">
                <a16:creationId xmlns:a16="http://schemas.microsoft.com/office/drawing/2014/main" id="{573E2D78-F467-8B45-9B8B-13AAA37E8866}"/>
              </a:ext>
            </a:extLst>
          </p:cNvPr>
          <p:cNvSpPr>
            <a:spLocks noChangeShapeType="1"/>
          </p:cNvSpPr>
          <p:nvPr/>
        </p:nvSpPr>
        <p:spPr bwMode="auto">
          <a:xfrm>
            <a:off x="6011863" y="4724400"/>
            <a:ext cx="0" cy="10810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32781" name="Line 14">
            <a:extLst>
              <a:ext uri="{FF2B5EF4-FFF2-40B4-BE49-F238E27FC236}">
                <a16:creationId xmlns:a16="http://schemas.microsoft.com/office/drawing/2014/main" id="{1C049FF9-25CD-2949-9922-CF127C08A26D}"/>
              </a:ext>
            </a:extLst>
          </p:cNvPr>
          <p:cNvSpPr>
            <a:spLocks noChangeShapeType="1"/>
          </p:cNvSpPr>
          <p:nvPr/>
        </p:nvSpPr>
        <p:spPr bwMode="auto">
          <a:xfrm flipH="1">
            <a:off x="6156325" y="2924175"/>
            <a:ext cx="2232025" cy="1584325"/>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32782" name="Text Box 15">
            <a:extLst>
              <a:ext uri="{FF2B5EF4-FFF2-40B4-BE49-F238E27FC236}">
                <a16:creationId xmlns:a16="http://schemas.microsoft.com/office/drawing/2014/main" id="{82124480-A75F-E948-BC50-D6FFD7AB12A2}"/>
              </a:ext>
            </a:extLst>
          </p:cNvPr>
          <p:cNvSpPr txBox="1">
            <a:spLocks noChangeArrowheads="1"/>
          </p:cNvSpPr>
          <p:nvPr/>
        </p:nvSpPr>
        <p:spPr bwMode="auto">
          <a:xfrm>
            <a:off x="7983538" y="3213100"/>
            <a:ext cx="11604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solidFill>
                  <a:srgbClr val="FF0000"/>
                </a:solidFill>
                <a:latin typeface="Garamond" panose="02020404030301010803" pitchFamily="18" charset="0"/>
              </a:rPr>
              <a:t>P = Cmg</a:t>
            </a:r>
          </a:p>
        </p:txBody>
      </p:sp>
      <p:sp>
        <p:nvSpPr>
          <p:cNvPr id="32783" name="Text Box 16">
            <a:extLst>
              <a:ext uri="{FF2B5EF4-FFF2-40B4-BE49-F238E27FC236}">
                <a16:creationId xmlns:a16="http://schemas.microsoft.com/office/drawing/2014/main" id="{0860A1EB-8B39-4F42-9281-05984807F262}"/>
              </a:ext>
            </a:extLst>
          </p:cNvPr>
          <p:cNvSpPr txBox="1">
            <a:spLocks noChangeArrowheads="1"/>
          </p:cNvSpPr>
          <p:nvPr/>
        </p:nvSpPr>
        <p:spPr bwMode="auto">
          <a:xfrm>
            <a:off x="6011863" y="4508500"/>
            <a:ext cx="322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A</a:t>
            </a:r>
          </a:p>
        </p:txBody>
      </p:sp>
      <p:sp>
        <p:nvSpPr>
          <p:cNvPr id="32784" name="Text Box 17">
            <a:extLst>
              <a:ext uri="{FF2B5EF4-FFF2-40B4-BE49-F238E27FC236}">
                <a16:creationId xmlns:a16="http://schemas.microsoft.com/office/drawing/2014/main" id="{2D240510-4440-8E43-8443-3DF7CE0773D0}"/>
              </a:ext>
            </a:extLst>
          </p:cNvPr>
          <p:cNvSpPr txBox="1">
            <a:spLocks noChangeArrowheads="1"/>
          </p:cNvSpPr>
          <p:nvPr/>
        </p:nvSpPr>
        <p:spPr bwMode="auto">
          <a:xfrm>
            <a:off x="2700338" y="4724400"/>
            <a:ext cx="3095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B</a:t>
            </a:r>
          </a:p>
        </p:txBody>
      </p:sp>
      <p:sp>
        <p:nvSpPr>
          <p:cNvPr id="32785" name="Line 18">
            <a:extLst>
              <a:ext uri="{FF2B5EF4-FFF2-40B4-BE49-F238E27FC236}">
                <a16:creationId xmlns:a16="http://schemas.microsoft.com/office/drawing/2014/main" id="{6CBB0976-0717-FF4D-894B-755ED8889DB4}"/>
              </a:ext>
            </a:extLst>
          </p:cNvPr>
          <p:cNvSpPr>
            <a:spLocks noChangeShapeType="1"/>
          </p:cNvSpPr>
          <p:nvPr/>
        </p:nvSpPr>
        <p:spPr bwMode="auto">
          <a:xfrm>
            <a:off x="3132138" y="2565400"/>
            <a:ext cx="0" cy="32400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32786" name="Line 19">
            <a:extLst>
              <a:ext uri="{FF2B5EF4-FFF2-40B4-BE49-F238E27FC236}">
                <a16:creationId xmlns:a16="http://schemas.microsoft.com/office/drawing/2014/main" id="{D05F3854-ECDB-AE4F-8034-843AD209C6ED}"/>
              </a:ext>
            </a:extLst>
          </p:cNvPr>
          <p:cNvSpPr>
            <a:spLocks noChangeShapeType="1"/>
          </p:cNvSpPr>
          <p:nvPr/>
        </p:nvSpPr>
        <p:spPr bwMode="auto">
          <a:xfrm flipH="1">
            <a:off x="827088" y="2565400"/>
            <a:ext cx="2305050"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32787" name="Line 20">
            <a:extLst>
              <a:ext uri="{FF2B5EF4-FFF2-40B4-BE49-F238E27FC236}">
                <a16:creationId xmlns:a16="http://schemas.microsoft.com/office/drawing/2014/main" id="{241AD8A6-521C-A144-A4F9-6F12BA241146}"/>
              </a:ext>
            </a:extLst>
          </p:cNvPr>
          <p:cNvSpPr>
            <a:spLocks noChangeShapeType="1"/>
          </p:cNvSpPr>
          <p:nvPr/>
        </p:nvSpPr>
        <p:spPr bwMode="auto">
          <a:xfrm flipV="1">
            <a:off x="2339975" y="4868863"/>
            <a:ext cx="719138" cy="1296987"/>
          </a:xfrm>
          <a:prstGeom prst="line">
            <a:avLst/>
          </a:prstGeom>
          <a:noFill/>
          <a:ln w="2857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32788" name="Text Box 21">
            <a:extLst>
              <a:ext uri="{FF2B5EF4-FFF2-40B4-BE49-F238E27FC236}">
                <a16:creationId xmlns:a16="http://schemas.microsoft.com/office/drawing/2014/main" id="{D48497A2-98C8-C748-ABAC-FFC26CD86072}"/>
              </a:ext>
            </a:extLst>
          </p:cNvPr>
          <p:cNvSpPr txBox="1">
            <a:spLocks noChangeArrowheads="1"/>
          </p:cNvSpPr>
          <p:nvPr/>
        </p:nvSpPr>
        <p:spPr bwMode="auto">
          <a:xfrm>
            <a:off x="1743075" y="6291263"/>
            <a:ext cx="12620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solidFill>
                  <a:srgbClr val="0000FF"/>
                </a:solidFill>
                <a:latin typeface="Garamond" panose="02020404030301010803" pitchFamily="18" charset="0"/>
              </a:rPr>
              <a:t>Rmg = Cmg</a:t>
            </a:r>
          </a:p>
        </p:txBody>
      </p:sp>
      <p:sp>
        <p:nvSpPr>
          <p:cNvPr id="32789" name="Text Box 22">
            <a:extLst>
              <a:ext uri="{FF2B5EF4-FFF2-40B4-BE49-F238E27FC236}">
                <a16:creationId xmlns:a16="http://schemas.microsoft.com/office/drawing/2014/main" id="{96A2AB34-EB1A-E743-B217-E4E3010AC1E7}"/>
              </a:ext>
            </a:extLst>
          </p:cNvPr>
          <p:cNvSpPr txBox="1">
            <a:spLocks noChangeArrowheads="1"/>
          </p:cNvSpPr>
          <p:nvPr/>
        </p:nvSpPr>
        <p:spPr bwMode="auto">
          <a:xfrm>
            <a:off x="5919788" y="5859463"/>
            <a:ext cx="4000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Q</a:t>
            </a:r>
            <a:r>
              <a:rPr lang="it-IT" altLang="it-IT" sz="1600" baseline="-25000">
                <a:latin typeface="Garamond" panose="02020404030301010803" pitchFamily="18" charset="0"/>
              </a:rPr>
              <a:t>c</a:t>
            </a:r>
            <a:endParaRPr lang="it-IT" altLang="it-IT" sz="1600">
              <a:latin typeface="Garamond" panose="02020404030301010803" pitchFamily="18" charset="0"/>
            </a:endParaRPr>
          </a:p>
        </p:txBody>
      </p:sp>
      <p:sp>
        <p:nvSpPr>
          <p:cNvPr id="32790" name="Text Box 23">
            <a:extLst>
              <a:ext uri="{FF2B5EF4-FFF2-40B4-BE49-F238E27FC236}">
                <a16:creationId xmlns:a16="http://schemas.microsoft.com/office/drawing/2014/main" id="{527A894E-62AA-4D40-9117-88EB88096D15}"/>
              </a:ext>
            </a:extLst>
          </p:cNvPr>
          <p:cNvSpPr txBox="1">
            <a:spLocks noChangeArrowheads="1"/>
          </p:cNvSpPr>
          <p:nvPr/>
        </p:nvSpPr>
        <p:spPr bwMode="auto">
          <a:xfrm>
            <a:off x="376238" y="4491038"/>
            <a:ext cx="3571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P</a:t>
            </a:r>
            <a:r>
              <a:rPr lang="it-IT" altLang="it-IT" sz="1600" baseline="-25000">
                <a:latin typeface="Garamond" panose="02020404030301010803" pitchFamily="18" charset="0"/>
              </a:rPr>
              <a:t>c</a:t>
            </a:r>
            <a:endParaRPr lang="it-IT" altLang="it-IT" sz="1600">
              <a:latin typeface="Garamond" panose="02020404030301010803" pitchFamily="18" charset="0"/>
            </a:endParaRPr>
          </a:p>
        </p:txBody>
      </p:sp>
      <p:sp>
        <p:nvSpPr>
          <p:cNvPr id="32791" name="Text Box 24">
            <a:extLst>
              <a:ext uri="{FF2B5EF4-FFF2-40B4-BE49-F238E27FC236}">
                <a16:creationId xmlns:a16="http://schemas.microsoft.com/office/drawing/2014/main" id="{07BCC42D-3FBD-F14D-BC29-A63E2F049C42}"/>
              </a:ext>
            </a:extLst>
          </p:cNvPr>
          <p:cNvSpPr txBox="1">
            <a:spLocks noChangeArrowheads="1"/>
          </p:cNvSpPr>
          <p:nvPr/>
        </p:nvSpPr>
        <p:spPr bwMode="auto">
          <a:xfrm>
            <a:off x="2967038" y="5859463"/>
            <a:ext cx="449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Q</a:t>
            </a:r>
            <a:r>
              <a:rPr lang="it-IT" altLang="it-IT" sz="1600" baseline="-25000">
                <a:latin typeface="Garamond" panose="02020404030301010803" pitchFamily="18" charset="0"/>
              </a:rPr>
              <a:t>m</a:t>
            </a:r>
            <a:endParaRPr lang="it-IT" altLang="it-IT" sz="1600">
              <a:latin typeface="Garamond" panose="02020404030301010803" pitchFamily="18" charset="0"/>
            </a:endParaRPr>
          </a:p>
        </p:txBody>
      </p:sp>
      <p:sp>
        <p:nvSpPr>
          <p:cNvPr id="32792" name="Text Box 25">
            <a:extLst>
              <a:ext uri="{FF2B5EF4-FFF2-40B4-BE49-F238E27FC236}">
                <a16:creationId xmlns:a16="http://schemas.microsoft.com/office/drawing/2014/main" id="{0CC28D39-EA01-7844-88FD-218DCF5E84E4}"/>
              </a:ext>
            </a:extLst>
          </p:cNvPr>
          <p:cNvSpPr txBox="1">
            <a:spLocks noChangeArrowheads="1"/>
          </p:cNvSpPr>
          <p:nvPr/>
        </p:nvSpPr>
        <p:spPr bwMode="auto">
          <a:xfrm>
            <a:off x="376238" y="2403475"/>
            <a:ext cx="406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P</a:t>
            </a:r>
            <a:r>
              <a:rPr lang="it-IT" altLang="it-IT" sz="1600" baseline="-25000">
                <a:latin typeface="Garamond" panose="02020404030301010803" pitchFamily="18" charset="0"/>
              </a:rPr>
              <a:t>m</a:t>
            </a:r>
            <a:endParaRPr lang="it-IT" altLang="it-IT" sz="1600">
              <a:latin typeface="Garamond" panose="02020404030301010803" pitchFamily="18" charset="0"/>
            </a:endParaRPr>
          </a:p>
        </p:txBody>
      </p:sp>
      <p:sp>
        <p:nvSpPr>
          <p:cNvPr id="32793" name="Text Box 26">
            <a:extLst>
              <a:ext uri="{FF2B5EF4-FFF2-40B4-BE49-F238E27FC236}">
                <a16:creationId xmlns:a16="http://schemas.microsoft.com/office/drawing/2014/main" id="{5D811227-AEF2-FC4D-9C53-03B24178021F}"/>
              </a:ext>
            </a:extLst>
          </p:cNvPr>
          <p:cNvSpPr txBox="1">
            <a:spLocks noChangeArrowheads="1"/>
          </p:cNvSpPr>
          <p:nvPr/>
        </p:nvSpPr>
        <p:spPr bwMode="auto">
          <a:xfrm>
            <a:off x="3132138" y="2276475"/>
            <a:ext cx="31273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a:t>
            </a:r>
          </a:p>
        </p:txBody>
      </p:sp>
      <p:sp>
        <p:nvSpPr>
          <p:cNvPr id="32794" name="Text Box 27">
            <a:extLst>
              <a:ext uri="{FF2B5EF4-FFF2-40B4-BE49-F238E27FC236}">
                <a16:creationId xmlns:a16="http://schemas.microsoft.com/office/drawing/2014/main" id="{D8A9DE7B-EC19-604D-AAC4-5B9912792964}"/>
              </a:ext>
            </a:extLst>
          </p:cNvPr>
          <p:cNvSpPr txBox="1">
            <a:spLocks noChangeArrowheads="1"/>
          </p:cNvSpPr>
          <p:nvPr/>
        </p:nvSpPr>
        <p:spPr bwMode="auto">
          <a:xfrm>
            <a:off x="1763713" y="333375"/>
            <a:ext cx="18732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a:latin typeface="Garamond" panose="02020404030301010803" pitchFamily="18" charset="0"/>
              </a:rPr>
              <a:t>      </a:t>
            </a:r>
            <a:r>
              <a:rPr lang="it-IT" altLang="it-IT" sz="2000" b="1">
                <a:solidFill>
                  <a:srgbClr val="0000FF"/>
                </a:solidFill>
                <a:latin typeface="Garamond" panose="02020404030301010803" pitchFamily="18" charset="0"/>
              </a:rPr>
              <a:t>P</a:t>
            </a:r>
            <a:r>
              <a:rPr lang="it-IT" altLang="it-IT" sz="2000" b="1" baseline="-25000">
                <a:solidFill>
                  <a:srgbClr val="0000FF"/>
                </a:solidFill>
                <a:latin typeface="Garamond" panose="02020404030301010803" pitchFamily="18" charset="0"/>
              </a:rPr>
              <a:t>M</a:t>
            </a:r>
            <a:r>
              <a:rPr lang="it-IT" altLang="it-IT" sz="2000" b="1">
                <a:solidFill>
                  <a:srgbClr val="0000FF"/>
                </a:solidFill>
                <a:latin typeface="Garamond" panose="02020404030301010803" pitchFamily="18" charset="0"/>
              </a:rPr>
              <a:t>  &gt;  P</a:t>
            </a:r>
            <a:r>
              <a:rPr lang="it-IT" altLang="it-IT" sz="2000" b="1" baseline="-25000">
                <a:solidFill>
                  <a:srgbClr val="0000FF"/>
                </a:solidFill>
                <a:latin typeface="Garamond" panose="02020404030301010803" pitchFamily="18" charset="0"/>
              </a:rPr>
              <a:t>C</a:t>
            </a:r>
          </a:p>
          <a:p>
            <a:pPr eaLnBrk="1" hangingPunct="1">
              <a:spcBef>
                <a:spcPct val="50000"/>
              </a:spcBef>
              <a:buFontTx/>
              <a:buNone/>
            </a:pPr>
            <a:r>
              <a:rPr lang="it-IT" altLang="it-IT" sz="2000" b="1">
                <a:solidFill>
                  <a:srgbClr val="0000FF"/>
                </a:solidFill>
                <a:latin typeface="Garamond" panose="02020404030301010803" pitchFamily="18" charset="0"/>
              </a:rPr>
              <a:t>      Q</a:t>
            </a:r>
            <a:r>
              <a:rPr lang="it-IT" altLang="it-IT" sz="2000" b="1" baseline="-25000">
                <a:solidFill>
                  <a:srgbClr val="0000FF"/>
                </a:solidFill>
                <a:latin typeface="Garamond" panose="02020404030301010803" pitchFamily="18" charset="0"/>
              </a:rPr>
              <a:t>M</a:t>
            </a:r>
            <a:r>
              <a:rPr lang="it-IT" altLang="it-IT" sz="2000" b="1">
                <a:solidFill>
                  <a:srgbClr val="0000FF"/>
                </a:solidFill>
                <a:latin typeface="Garamond" panose="02020404030301010803" pitchFamily="18" charset="0"/>
              </a:rPr>
              <a:t>  &lt;  Q</a:t>
            </a:r>
            <a:r>
              <a:rPr lang="it-IT" altLang="it-IT" sz="2000" b="1" baseline="-25000">
                <a:solidFill>
                  <a:srgbClr val="0000FF"/>
                </a:solidFill>
                <a:latin typeface="Garamond" panose="02020404030301010803" pitchFamily="18" charset="0"/>
              </a:rPr>
              <a:t>C</a:t>
            </a:r>
            <a:endParaRPr lang="it-IT" altLang="it-IT" sz="2000" b="1">
              <a:solidFill>
                <a:srgbClr val="0000FF"/>
              </a:solidFill>
              <a:latin typeface="Garamond" panose="02020404030301010803" pitchFamily="18" charset="0"/>
            </a:endParaRPr>
          </a:p>
        </p:txBody>
      </p:sp>
      <p:sp>
        <p:nvSpPr>
          <p:cNvPr id="23580" name="Text Box 28">
            <a:extLst>
              <a:ext uri="{FF2B5EF4-FFF2-40B4-BE49-F238E27FC236}">
                <a16:creationId xmlns:a16="http://schemas.microsoft.com/office/drawing/2014/main" id="{A0DA8541-BD1B-F44C-AA66-1B220C08641F}"/>
              </a:ext>
            </a:extLst>
          </p:cNvPr>
          <p:cNvSpPr txBox="1">
            <a:spLocks noChangeArrowheads="1"/>
          </p:cNvSpPr>
          <p:nvPr/>
        </p:nvSpPr>
        <p:spPr bwMode="auto">
          <a:xfrm>
            <a:off x="4500563" y="404813"/>
            <a:ext cx="43195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solidFill>
                  <a:srgbClr val="0000FF"/>
                </a:solidFill>
                <a:latin typeface="Garamond" panose="02020404030301010803" pitchFamily="18" charset="0"/>
              </a:rPr>
              <a:t>Profitto monopolista</a:t>
            </a:r>
          </a:p>
          <a:p>
            <a:pPr eaLnBrk="1" hangingPunct="1">
              <a:spcBef>
                <a:spcPct val="0"/>
              </a:spcBef>
              <a:buFontTx/>
              <a:buNone/>
            </a:pPr>
            <a:r>
              <a:rPr lang="it-IT" altLang="it-IT" sz="2000" b="1">
                <a:solidFill>
                  <a:srgbClr val="0000FF"/>
                </a:solidFill>
                <a:latin typeface="Garamond" panose="02020404030301010803" pitchFamily="18" charset="0"/>
              </a:rPr>
              <a:t>P</a:t>
            </a:r>
            <a:r>
              <a:rPr lang="it-IT" altLang="it-IT" sz="2000" b="1" baseline="-25000">
                <a:solidFill>
                  <a:srgbClr val="0000FF"/>
                </a:solidFill>
                <a:latin typeface="Garamond" panose="02020404030301010803" pitchFamily="18" charset="0"/>
              </a:rPr>
              <a:t>c</a:t>
            </a:r>
            <a:r>
              <a:rPr lang="it-IT" altLang="it-IT" sz="2000" b="1">
                <a:solidFill>
                  <a:srgbClr val="0000FF"/>
                </a:solidFill>
                <a:latin typeface="Garamond" panose="02020404030301010803" pitchFamily="18" charset="0"/>
              </a:rPr>
              <a:t>  P</a:t>
            </a:r>
            <a:r>
              <a:rPr lang="it-IT" altLang="it-IT" sz="2000" b="1" baseline="-25000">
                <a:solidFill>
                  <a:srgbClr val="0000FF"/>
                </a:solidFill>
                <a:latin typeface="Garamond" panose="02020404030301010803" pitchFamily="18" charset="0"/>
              </a:rPr>
              <a:t>m</a:t>
            </a:r>
            <a:r>
              <a:rPr lang="it-IT" altLang="it-IT" sz="2000" b="1">
                <a:solidFill>
                  <a:srgbClr val="0000FF"/>
                </a:solidFill>
                <a:latin typeface="Garamond" panose="02020404030301010803" pitchFamily="18" charset="0"/>
              </a:rPr>
              <a:t> C B = RT - CT</a:t>
            </a:r>
            <a:endParaRPr lang="it-IT" altLang="it-IT" sz="1600">
              <a:solidFill>
                <a:srgbClr val="FF0000"/>
              </a:solidFill>
              <a:latin typeface="Garamond" panose="02020404030301010803" pitchFamily="18" charset="0"/>
            </a:endParaRPr>
          </a:p>
        </p:txBody>
      </p:sp>
      <p:sp>
        <p:nvSpPr>
          <p:cNvPr id="23581" name="Rectangle 29" descr="Diagonali larghe verso l'alto">
            <a:extLst>
              <a:ext uri="{FF2B5EF4-FFF2-40B4-BE49-F238E27FC236}">
                <a16:creationId xmlns:a16="http://schemas.microsoft.com/office/drawing/2014/main" id="{D5E684E6-9A44-724D-82D8-4E5AF8032289}"/>
              </a:ext>
            </a:extLst>
          </p:cNvPr>
          <p:cNvSpPr>
            <a:spLocks noChangeArrowheads="1"/>
          </p:cNvSpPr>
          <p:nvPr/>
        </p:nvSpPr>
        <p:spPr bwMode="auto">
          <a:xfrm>
            <a:off x="827088" y="2565400"/>
            <a:ext cx="2305050" cy="2159000"/>
          </a:xfrm>
          <a:prstGeom prst="rect">
            <a:avLst/>
          </a:prstGeom>
          <a:blipFill dpi="0" rotWithShape="0">
            <a:blip r:embed="rId3"/>
            <a:srcRect/>
            <a:tile tx="0" ty="0" sx="100000" sy="100000" flip="none" algn="tl"/>
          </a:blipFill>
          <a:ln w="9525">
            <a:solidFill>
              <a:srgbClr val="66FF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0"/>
              </a:spcBef>
              <a:buFontTx/>
              <a:buNone/>
            </a:pPr>
            <a:r>
              <a:rPr lang="el-GR" altLang="it-IT" sz="2400" b="1">
                <a:latin typeface="Garamond" panose="02020404030301010803" pitchFamily="18" charset="0"/>
              </a:rPr>
              <a:t>Π</a:t>
            </a:r>
          </a:p>
        </p:txBody>
      </p:sp>
      <p:sp>
        <p:nvSpPr>
          <p:cNvPr id="23582" name="AutoShape 30" descr="Linee orizzontali scure">
            <a:extLst>
              <a:ext uri="{FF2B5EF4-FFF2-40B4-BE49-F238E27FC236}">
                <a16:creationId xmlns:a16="http://schemas.microsoft.com/office/drawing/2014/main" id="{5275789A-C105-0642-84D6-38EC04D32F2E}"/>
              </a:ext>
            </a:extLst>
          </p:cNvPr>
          <p:cNvSpPr>
            <a:spLocks noChangeArrowheads="1"/>
          </p:cNvSpPr>
          <p:nvPr/>
        </p:nvSpPr>
        <p:spPr bwMode="auto">
          <a:xfrm>
            <a:off x="3132138" y="2565400"/>
            <a:ext cx="2879725" cy="2159000"/>
          </a:xfrm>
          <a:prstGeom prst="rtTriangle">
            <a:avLst/>
          </a:prstGeom>
          <a:blipFill dpi="0" rotWithShape="0">
            <a:blip r:embed="rId4"/>
            <a:srcRect/>
            <a:tile tx="0" ty="0" sx="100000" sy="100000" flip="none" algn="tl"/>
          </a:blip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0"/>
              </a:spcBef>
              <a:buFontTx/>
              <a:buNone/>
            </a:pPr>
            <a:r>
              <a:rPr lang="it-IT" altLang="it-IT" sz="2000" b="1">
                <a:solidFill>
                  <a:srgbClr val="0000FF"/>
                </a:solidFill>
                <a:latin typeface="Garamond" panose="02020404030301010803" pitchFamily="18" charset="0"/>
              </a:rPr>
              <a:t>DWL</a:t>
            </a:r>
          </a:p>
        </p:txBody>
      </p:sp>
      <p:sp>
        <p:nvSpPr>
          <p:cNvPr id="32798" name="Text Box 31">
            <a:extLst>
              <a:ext uri="{FF2B5EF4-FFF2-40B4-BE49-F238E27FC236}">
                <a16:creationId xmlns:a16="http://schemas.microsoft.com/office/drawing/2014/main" id="{D063613D-D568-2342-90E9-A305D5F55958}"/>
              </a:ext>
            </a:extLst>
          </p:cNvPr>
          <p:cNvSpPr txBox="1">
            <a:spLocks noChangeArrowheads="1"/>
          </p:cNvSpPr>
          <p:nvPr/>
        </p:nvSpPr>
        <p:spPr bwMode="auto">
          <a:xfrm>
            <a:off x="592138" y="603250"/>
            <a:ext cx="30003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en-US" altLang="zh-CN" sz="1600">
                <a:latin typeface="Garamond" panose="02020404030301010803" pitchFamily="18" charset="0"/>
              </a:rPr>
              <a:t>L</a:t>
            </a:r>
          </a:p>
        </p:txBody>
      </p:sp>
      <p:sp>
        <p:nvSpPr>
          <p:cNvPr id="23584" name="Text Box 32">
            <a:extLst>
              <a:ext uri="{FF2B5EF4-FFF2-40B4-BE49-F238E27FC236}">
                <a16:creationId xmlns:a16="http://schemas.microsoft.com/office/drawing/2014/main" id="{9D76AD44-BFAF-2C42-ACA0-1A2B1FFD09DF}"/>
              </a:ext>
            </a:extLst>
          </p:cNvPr>
          <p:cNvSpPr txBox="1">
            <a:spLocks noChangeArrowheads="1"/>
          </p:cNvSpPr>
          <p:nvPr/>
        </p:nvSpPr>
        <p:spPr bwMode="auto">
          <a:xfrm>
            <a:off x="5105400" y="1447800"/>
            <a:ext cx="1676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solidFill>
                  <a:srgbClr val="FF0000"/>
                </a:solidFill>
                <a:latin typeface="Garamond" panose="02020404030301010803" pitchFamily="18" charset="0"/>
              </a:rPr>
              <a:t>DWL  = ABC</a:t>
            </a:r>
            <a:endParaRPr lang="it-IT" altLang="it-IT" sz="140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581"/>
                                        </p:tgtEl>
                                        <p:attrNameLst>
                                          <p:attrName>style.visibility</p:attrName>
                                        </p:attrNameLst>
                                      </p:cBhvr>
                                      <p:to>
                                        <p:strVal val="visible"/>
                                      </p:to>
                                    </p:set>
                                    <p:animEffect transition="in" filter="dissolve">
                                      <p:cBhvr>
                                        <p:cTn id="7" dur="500"/>
                                        <p:tgtEl>
                                          <p:spTgt spid="23581"/>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3580"/>
                                        </p:tgtEl>
                                        <p:attrNameLst>
                                          <p:attrName>style.visibility</p:attrName>
                                        </p:attrNameLst>
                                      </p:cBhvr>
                                      <p:to>
                                        <p:strVal val="visible"/>
                                      </p:to>
                                    </p:set>
                                    <p:animEffect transition="in" filter="slide(fromBottom)">
                                      <p:cBhvr>
                                        <p:cTn id="10" dur="500"/>
                                        <p:tgtEl>
                                          <p:spTgt spid="2358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3582"/>
                                        </p:tgtEl>
                                        <p:attrNameLst>
                                          <p:attrName>style.visibility</p:attrName>
                                        </p:attrNameLst>
                                      </p:cBhvr>
                                      <p:to>
                                        <p:strVal val="visible"/>
                                      </p:to>
                                    </p:set>
                                    <p:animEffect transition="in" filter="dissolve">
                                      <p:cBhvr>
                                        <p:cTn id="15" dur="500"/>
                                        <p:tgtEl>
                                          <p:spTgt spid="23582"/>
                                        </p:tgtEl>
                                      </p:cBhvr>
                                    </p:animEffect>
                                  </p:childTnLst>
                                </p:cTn>
                              </p:par>
                              <p:par>
                                <p:cTn id="16" presetID="2" presetClass="entr" presetSubtype="8" fill="hold" grpId="0" nodeType="withEffect">
                                  <p:stCondLst>
                                    <p:cond delay="0"/>
                                  </p:stCondLst>
                                  <p:childTnLst>
                                    <p:set>
                                      <p:cBhvr>
                                        <p:cTn id="17" dur="1" fill="hold">
                                          <p:stCondLst>
                                            <p:cond delay="0"/>
                                          </p:stCondLst>
                                        </p:cTn>
                                        <p:tgtEl>
                                          <p:spTgt spid="23584"/>
                                        </p:tgtEl>
                                        <p:attrNameLst>
                                          <p:attrName>style.visibility</p:attrName>
                                        </p:attrNameLst>
                                      </p:cBhvr>
                                      <p:to>
                                        <p:strVal val="visible"/>
                                      </p:to>
                                    </p:set>
                                    <p:anim calcmode="lin" valueType="num">
                                      <p:cBhvr additive="base">
                                        <p:cTn id="18" dur="500" fill="hold"/>
                                        <p:tgtEl>
                                          <p:spTgt spid="23584"/>
                                        </p:tgtEl>
                                        <p:attrNameLst>
                                          <p:attrName>ppt_x</p:attrName>
                                        </p:attrNameLst>
                                      </p:cBhvr>
                                      <p:tavLst>
                                        <p:tav tm="0">
                                          <p:val>
                                            <p:strVal val="0-#ppt_w/2"/>
                                          </p:val>
                                        </p:tav>
                                        <p:tav tm="100000">
                                          <p:val>
                                            <p:strVal val="#ppt_x"/>
                                          </p:val>
                                        </p:tav>
                                      </p:tavLst>
                                    </p:anim>
                                    <p:anim calcmode="lin" valueType="num">
                                      <p:cBhvr additive="base">
                                        <p:cTn id="19" dur="500" fill="hold"/>
                                        <p:tgtEl>
                                          <p:spTgt spid="235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0" grpId="0"/>
      <p:bldP spid="23581" grpId="0" animBg="1"/>
      <p:bldP spid="23582" grpId="0" animBg="1"/>
      <p:bldP spid="2358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a:extLst>
              <a:ext uri="{FF2B5EF4-FFF2-40B4-BE49-F238E27FC236}">
                <a16:creationId xmlns:a16="http://schemas.microsoft.com/office/drawing/2014/main" id="{4F9B4184-45E9-6542-8110-5B76C2A35274}"/>
              </a:ext>
            </a:extLst>
          </p:cNvPr>
          <p:cNvSpPr txBox="1">
            <a:spLocks noChangeArrowheads="1"/>
          </p:cNvSpPr>
          <p:nvPr/>
        </p:nvSpPr>
        <p:spPr bwMode="auto">
          <a:xfrm>
            <a:off x="755650" y="836613"/>
            <a:ext cx="7345363"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Perché nei mercati in monopolio </a:t>
            </a:r>
            <a:r>
              <a:rPr lang="it-IT" altLang="it-IT" sz="2000" dirty="0" err="1">
                <a:latin typeface="Garamond" panose="02020404030301010803" pitchFamily="18" charset="0"/>
              </a:rPr>
              <a:t>P</a:t>
            </a:r>
            <a:r>
              <a:rPr lang="it-IT" altLang="it-IT" sz="2000" dirty="0">
                <a:latin typeface="Garamond" panose="02020404030301010803" pitchFamily="18" charset="0"/>
              </a:rPr>
              <a:t> = RM ? </a:t>
            </a:r>
          </a:p>
          <a:p>
            <a:pPr algn="just" eaLnBrk="1" hangingPunct="1">
              <a:spcBef>
                <a:spcPct val="50000"/>
              </a:spcBef>
              <a:buFontTx/>
              <a:buNone/>
            </a:pPr>
            <a:r>
              <a:rPr lang="it-IT" altLang="it-IT" sz="2000" dirty="0">
                <a:latin typeface="Garamond" panose="02020404030301010803" pitchFamily="18" charset="0"/>
              </a:rPr>
              <a:t>Per vendere una </a:t>
            </a:r>
            <a:r>
              <a:rPr lang="it-IT" altLang="it-IT" sz="2000" dirty="0" err="1">
                <a:latin typeface="Garamond" panose="02020404030301010803" pitchFamily="18" charset="0"/>
              </a:rPr>
              <a:t>q</a:t>
            </a:r>
            <a:r>
              <a:rPr lang="it-IT" altLang="it-IT" sz="2000" dirty="0">
                <a:latin typeface="Garamond" panose="02020404030301010803" pitchFamily="18" charset="0"/>
              </a:rPr>
              <a:t> extra &gt;</a:t>
            </a:r>
            <a:r>
              <a:rPr lang="it-IT" altLang="it-IT" sz="2000" dirty="0" err="1">
                <a:latin typeface="Garamond" panose="02020404030301010803" pitchFamily="18" charset="0"/>
              </a:rPr>
              <a:t>Qm</a:t>
            </a:r>
            <a:r>
              <a:rPr lang="it-IT" altLang="it-IT" sz="2000" dirty="0">
                <a:latin typeface="Garamond" panose="02020404030301010803" pitchFamily="18" charset="0"/>
              </a:rPr>
              <a:t> il produttore dovrebbe ridurre il prezzo di tutto il prodotto, non solo della </a:t>
            </a:r>
            <a:r>
              <a:rPr lang="it-IT" altLang="it-IT" sz="2000" dirty="0" err="1">
                <a:latin typeface="Garamond" panose="02020404030301010803" pitchFamily="18" charset="0"/>
              </a:rPr>
              <a:t>q</a:t>
            </a:r>
            <a:r>
              <a:rPr lang="it-IT" altLang="it-IT" sz="2000" dirty="0">
                <a:latin typeface="Garamond" panose="02020404030301010803" pitchFamily="18" charset="0"/>
              </a:rPr>
              <a:t> extra, e quindi non riuscirebbe a massimizzare il profitto </a:t>
            </a:r>
          </a:p>
        </p:txBody>
      </p:sp>
      <p:sp>
        <p:nvSpPr>
          <p:cNvPr id="24579" name="Text Box 3">
            <a:extLst>
              <a:ext uri="{FF2B5EF4-FFF2-40B4-BE49-F238E27FC236}">
                <a16:creationId xmlns:a16="http://schemas.microsoft.com/office/drawing/2014/main" id="{73147D36-67DC-F040-A6AB-775284513F74}"/>
              </a:ext>
            </a:extLst>
          </p:cNvPr>
          <p:cNvSpPr txBox="1">
            <a:spLocks noChangeArrowheads="1"/>
          </p:cNvSpPr>
          <p:nvPr/>
        </p:nvSpPr>
        <p:spPr bwMode="auto">
          <a:xfrm>
            <a:off x="755650" y="2298665"/>
            <a:ext cx="7343775"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Questo è il motivo per cui il monopolista cerca sempre di seguire la politica di </a:t>
            </a:r>
            <a:r>
              <a:rPr lang="it-IT" altLang="it-IT" sz="2000" u="sng" dirty="0">
                <a:latin typeface="Garamond" panose="02020404030301010803" pitchFamily="18" charset="0"/>
              </a:rPr>
              <a:t>discriminazione del prezzo</a:t>
            </a:r>
            <a:r>
              <a:rPr lang="it-IT" altLang="it-IT" sz="2000" dirty="0">
                <a:latin typeface="Garamond" panose="02020404030301010803" pitchFamily="18" charset="0"/>
              </a:rPr>
              <a:t>, cioè far pagare a ciascun richiedente il bene il prezzo corrispondente alla sua massima disponibilità a pagare</a:t>
            </a:r>
          </a:p>
          <a:p>
            <a:pPr algn="just" eaLnBrk="1" hangingPunct="1">
              <a:spcBef>
                <a:spcPct val="50000"/>
              </a:spcBef>
              <a:buFontTx/>
              <a:buNone/>
            </a:pPr>
            <a:r>
              <a:rPr lang="it-IT" altLang="it-IT" sz="2000" i="1" dirty="0">
                <a:latin typeface="Garamond" panose="02020404030301010803" pitchFamily="18" charset="0"/>
              </a:rPr>
              <a:t>Es. siete un un medico, alcuni dei vostri pazienti sono poveri e altri benestanti: fate pagare lo stesso prezzo delle visite a tutti, oppure fate prezzi diversi? </a:t>
            </a:r>
          </a:p>
          <a:p>
            <a:pPr algn="just" eaLnBrk="1" hangingPunct="1">
              <a:spcBef>
                <a:spcPct val="50000"/>
              </a:spcBef>
              <a:buFontTx/>
              <a:buNone/>
            </a:pPr>
            <a:r>
              <a:rPr lang="it-IT" altLang="it-IT" sz="2000" dirty="0">
                <a:latin typeface="Garamond" panose="02020404030301010803" pitchFamily="18" charset="0"/>
              </a:rPr>
              <a:t>In tal modo il monopolista riesce ad appropriarsi di una parte della DWL (e quindi può essere socialmente efficiente) ma sorgono altri problemi:</a:t>
            </a:r>
          </a:p>
          <a:p>
            <a:pPr algn="just" eaLnBrk="1" hangingPunct="1">
              <a:spcBef>
                <a:spcPct val="50000"/>
              </a:spcBef>
              <a:buFontTx/>
              <a:buNone/>
            </a:pPr>
            <a:r>
              <a:rPr lang="it-IT" altLang="it-IT" sz="2000" dirty="0">
                <a:latin typeface="Garamond" panose="02020404030301010803" pitchFamily="18" charset="0"/>
              </a:rPr>
              <a:t>Con la profilatura on-line degli utenti, la discriminazione diventa «perfetta» – </a:t>
            </a:r>
            <a:r>
              <a:rPr lang="it-IT" altLang="it-IT" sz="2000" dirty="0" err="1">
                <a:latin typeface="Garamond" panose="02020404030301010803" pitchFamily="18" charset="0"/>
              </a:rPr>
              <a:t>Varian</a:t>
            </a:r>
            <a:r>
              <a:rPr lang="it-IT" altLang="it-IT" sz="2000" dirty="0">
                <a:latin typeface="Garamond" panose="02020404030301010803" pitchFamily="18" charset="0"/>
              </a:rPr>
              <a:t> chiama questa situazione «</a:t>
            </a:r>
            <a:r>
              <a:rPr lang="it-IT" altLang="it-IT" sz="2000" b="1" i="1" dirty="0">
                <a:latin typeface="Garamond" panose="02020404030301010803" pitchFamily="18" charset="0"/>
              </a:rPr>
              <a:t>market for </a:t>
            </a:r>
            <a:r>
              <a:rPr lang="it-IT" altLang="it-IT" sz="2000" b="1" i="1" dirty="0" err="1">
                <a:latin typeface="Garamond" panose="02020404030301010803" pitchFamily="18" charset="0"/>
              </a:rPr>
              <a:t>one</a:t>
            </a:r>
            <a:r>
              <a:rPr lang="it-IT" altLang="it-IT" sz="2000" dirty="0">
                <a:latin typeface="Garamond" panose="02020404030301010803" pitchFamily="18" charset="0"/>
              </a:rPr>
              <a:t>» - in cui ci sono rischi di discriminazione sociale ed economica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78">
                                            <p:txEl>
                                              <p:pRg st="1" end="1"/>
                                            </p:txEl>
                                          </p:spTgt>
                                        </p:tgtEl>
                                        <p:attrNameLst>
                                          <p:attrName>style.visibility</p:attrName>
                                        </p:attrNameLst>
                                      </p:cBhvr>
                                      <p:to>
                                        <p:strVal val="visible"/>
                                      </p:to>
                                    </p:set>
                                    <p:anim calcmode="lin" valueType="num">
                                      <p:cBhvr additive="base">
                                        <p:cTn id="7" dur="500" fill="hold"/>
                                        <p:tgtEl>
                                          <p:spTgt spid="2457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9">
                                            <p:txEl>
                                              <p:pRg st="0" end="0"/>
                                            </p:txEl>
                                          </p:spTgt>
                                        </p:tgtEl>
                                        <p:attrNameLst>
                                          <p:attrName>style.visibility</p:attrName>
                                        </p:attrNameLst>
                                      </p:cBhvr>
                                      <p:to>
                                        <p:strVal val="visible"/>
                                      </p:to>
                                    </p:set>
                                    <p:anim calcmode="lin" valueType="num">
                                      <p:cBhvr additive="base">
                                        <p:cTn id="13"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4579">
                                            <p:txEl>
                                              <p:pRg st="1" end="1"/>
                                            </p:txEl>
                                          </p:spTgt>
                                        </p:tgtEl>
                                        <p:attrNameLst>
                                          <p:attrName>style.visibility</p:attrName>
                                        </p:attrNameLst>
                                      </p:cBhvr>
                                      <p:to>
                                        <p:strVal val="visible"/>
                                      </p:to>
                                    </p:set>
                                    <p:anim calcmode="lin" valueType="num">
                                      <p:cBhvr additive="base">
                                        <p:cTn id="17"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457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4579">
                                            <p:txEl>
                                              <p:pRg st="2" end="2"/>
                                            </p:txEl>
                                          </p:spTgt>
                                        </p:tgtEl>
                                        <p:attrNameLst>
                                          <p:attrName>style.visibility</p:attrName>
                                        </p:attrNameLst>
                                      </p:cBhvr>
                                      <p:to>
                                        <p:strVal val="visible"/>
                                      </p:to>
                                    </p:set>
                                    <p:anim calcmode="lin" valueType="num">
                                      <p:cBhvr additive="base">
                                        <p:cTn id="23"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457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24579">
                                            <p:txEl>
                                              <p:pRg st="3" end="3"/>
                                            </p:txEl>
                                          </p:spTgt>
                                        </p:tgtEl>
                                        <p:attrNameLst>
                                          <p:attrName>style.visibility</p:attrName>
                                        </p:attrNameLst>
                                      </p:cBhvr>
                                      <p:to>
                                        <p:strVal val="visible"/>
                                      </p:to>
                                    </p:set>
                                    <p:anim calcmode="lin" valueType="num">
                                      <p:cBhvr additive="base">
                                        <p:cTn id="29"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457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a:extLst>
              <a:ext uri="{FF2B5EF4-FFF2-40B4-BE49-F238E27FC236}">
                <a16:creationId xmlns:a16="http://schemas.microsoft.com/office/drawing/2014/main" id="{F40375FE-EC5B-E54A-9414-40C2CBC9883E}"/>
              </a:ext>
            </a:extLst>
          </p:cNvPr>
          <p:cNvSpPr>
            <a:spLocks noChangeShapeType="1"/>
          </p:cNvSpPr>
          <p:nvPr/>
        </p:nvSpPr>
        <p:spPr bwMode="auto">
          <a:xfrm>
            <a:off x="611188" y="549275"/>
            <a:ext cx="0" cy="568801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64515" name="Line 3">
            <a:extLst>
              <a:ext uri="{FF2B5EF4-FFF2-40B4-BE49-F238E27FC236}">
                <a16:creationId xmlns:a16="http://schemas.microsoft.com/office/drawing/2014/main" id="{A83C9905-2820-A84B-9269-7FF0F1843F4E}"/>
              </a:ext>
            </a:extLst>
          </p:cNvPr>
          <p:cNvSpPr>
            <a:spLocks noChangeShapeType="1"/>
          </p:cNvSpPr>
          <p:nvPr/>
        </p:nvSpPr>
        <p:spPr bwMode="auto">
          <a:xfrm>
            <a:off x="611188" y="6237288"/>
            <a:ext cx="71294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64516" name="Freeform 4">
            <a:extLst>
              <a:ext uri="{FF2B5EF4-FFF2-40B4-BE49-F238E27FC236}">
                <a16:creationId xmlns:a16="http://schemas.microsoft.com/office/drawing/2014/main" id="{D2EFE25E-231E-7A4E-8710-F14E4BEEB31E}"/>
              </a:ext>
            </a:extLst>
          </p:cNvPr>
          <p:cNvSpPr>
            <a:spLocks/>
          </p:cNvSpPr>
          <p:nvPr/>
        </p:nvSpPr>
        <p:spPr bwMode="auto">
          <a:xfrm rot="1002089">
            <a:off x="1258888" y="4437063"/>
            <a:ext cx="5803900" cy="862012"/>
          </a:xfrm>
          <a:custGeom>
            <a:avLst/>
            <a:gdLst>
              <a:gd name="T0" fmla="*/ 0 w 4173"/>
              <a:gd name="T1" fmla="*/ 0 h 786"/>
              <a:gd name="T2" fmla="*/ 2147483646 w 4173"/>
              <a:gd name="T3" fmla="*/ 2147483646 h 786"/>
              <a:gd name="T4" fmla="*/ 2147483646 w 4173"/>
              <a:gd name="T5" fmla="*/ 2147483646 h 786"/>
              <a:gd name="T6" fmla="*/ 0 60000 65536"/>
              <a:gd name="T7" fmla="*/ 0 60000 65536"/>
              <a:gd name="T8" fmla="*/ 0 60000 65536"/>
            </a:gdLst>
            <a:ahLst/>
            <a:cxnLst>
              <a:cxn ang="T6">
                <a:pos x="T0" y="T1"/>
              </a:cxn>
              <a:cxn ang="T7">
                <a:pos x="T2" y="T3"/>
              </a:cxn>
              <a:cxn ang="T8">
                <a:pos x="T4" y="T5"/>
              </a:cxn>
            </a:cxnLst>
            <a:rect l="0" t="0" r="r" b="b"/>
            <a:pathLst>
              <a:path w="4173" h="786">
                <a:moveTo>
                  <a:pt x="0" y="0"/>
                </a:moveTo>
                <a:cubicBezTo>
                  <a:pt x="446" y="378"/>
                  <a:pt x="892" y="756"/>
                  <a:pt x="1587" y="771"/>
                </a:cubicBezTo>
                <a:cubicBezTo>
                  <a:pt x="2282" y="786"/>
                  <a:pt x="3227" y="438"/>
                  <a:pt x="4173" y="90"/>
                </a:cubicBezTo>
              </a:path>
            </a:pathLst>
          </a:custGeom>
          <a:noFill/>
          <a:ln w="28575" cmpd="sng">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64517" name="Freeform 5">
            <a:extLst>
              <a:ext uri="{FF2B5EF4-FFF2-40B4-BE49-F238E27FC236}">
                <a16:creationId xmlns:a16="http://schemas.microsoft.com/office/drawing/2014/main" id="{CF9604A5-C10D-1947-8663-3C92D18A60E4}"/>
              </a:ext>
            </a:extLst>
          </p:cNvPr>
          <p:cNvSpPr>
            <a:spLocks/>
          </p:cNvSpPr>
          <p:nvPr/>
        </p:nvSpPr>
        <p:spPr bwMode="auto">
          <a:xfrm rot="494036">
            <a:off x="3492500" y="5516563"/>
            <a:ext cx="3509963" cy="500062"/>
          </a:xfrm>
          <a:custGeom>
            <a:avLst/>
            <a:gdLst>
              <a:gd name="T0" fmla="*/ 0 w 2948"/>
              <a:gd name="T1" fmla="*/ 2147483646 h 801"/>
              <a:gd name="T2" fmla="*/ 2147483646 w 2948"/>
              <a:gd name="T3" fmla="*/ 2147483646 h 801"/>
              <a:gd name="T4" fmla="*/ 2147483646 w 2948"/>
              <a:gd name="T5" fmla="*/ 0 h 801"/>
              <a:gd name="T6" fmla="*/ 0 60000 65536"/>
              <a:gd name="T7" fmla="*/ 0 60000 65536"/>
              <a:gd name="T8" fmla="*/ 0 60000 65536"/>
            </a:gdLst>
            <a:ahLst/>
            <a:cxnLst>
              <a:cxn ang="T6">
                <a:pos x="T0" y="T1"/>
              </a:cxn>
              <a:cxn ang="T7">
                <a:pos x="T2" y="T3"/>
              </a:cxn>
              <a:cxn ang="T8">
                <a:pos x="T4" y="T5"/>
              </a:cxn>
            </a:cxnLst>
            <a:rect l="0" t="0" r="r" b="b"/>
            <a:pathLst>
              <a:path w="2948" h="801">
                <a:moveTo>
                  <a:pt x="0" y="453"/>
                </a:moveTo>
                <a:cubicBezTo>
                  <a:pt x="140" y="627"/>
                  <a:pt x="280" y="801"/>
                  <a:pt x="771" y="726"/>
                </a:cubicBezTo>
                <a:cubicBezTo>
                  <a:pt x="1262" y="651"/>
                  <a:pt x="2578" y="121"/>
                  <a:pt x="2948" y="0"/>
                </a:cubicBezTo>
              </a:path>
            </a:pathLst>
          </a:custGeom>
          <a:noFill/>
          <a:ln w="28575"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64518" name="Text Box 6">
            <a:extLst>
              <a:ext uri="{FF2B5EF4-FFF2-40B4-BE49-F238E27FC236}">
                <a16:creationId xmlns:a16="http://schemas.microsoft.com/office/drawing/2014/main" id="{465FB471-5B5E-AF43-89CD-20871F5E2B4F}"/>
              </a:ext>
            </a:extLst>
          </p:cNvPr>
          <p:cNvSpPr txBox="1">
            <a:spLocks noChangeArrowheads="1"/>
          </p:cNvSpPr>
          <p:nvPr/>
        </p:nvSpPr>
        <p:spPr bwMode="auto">
          <a:xfrm>
            <a:off x="7308850" y="4941888"/>
            <a:ext cx="5492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solidFill>
                  <a:srgbClr val="0000FF"/>
                </a:solidFill>
                <a:latin typeface="Garamond" panose="02020404030301010803" pitchFamily="18" charset="0"/>
              </a:rPr>
              <a:t>CM</a:t>
            </a:r>
          </a:p>
        </p:txBody>
      </p:sp>
      <p:sp>
        <p:nvSpPr>
          <p:cNvPr id="64519" name="Text Box 7">
            <a:extLst>
              <a:ext uri="{FF2B5EF4-FFF2-40B4-BE49-F238E27FC236}">
                <a16:creationId xmlns:a16="http://schemas.microsoft.com/office/drawing/2014/main" id="{85A8CC21-1630-2148-9D16-ABE81086C2EE}"/>
              </a:ext>
            </a:extLst>
          </p:cNvPr>
          <p:cNvSpPr txBox="1">
            <a:spLocks noChangeArrowheads="1"/>
          </p:cNvSpPr>
          <p:nvPr/>
        </p:nvSpPr>
        <p:spPr bwMode="auto">
          <a:xfrm>
            <a:off x="7164388" y="5516563"/>
            <a:ext cx="6572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Cmg</a:t>
            </a:r>
          </a:p>
        </p:txBody>
      </p:sp>
      <p:sp>
        <p:nvSpPr>
          <p:cNvPr id="64520" name="Text Box 8">
            <a:extLst>
              <a:ext uri="{FF2B5EF4-FFF2-40B4-BE49-F238E27FC236}">
                <a16:creationId xmlns:a16="http://schemas.microsoft.com/office/drawing/2014/main" id="{FF272297-FC41-AB4B-806E-76AA37C56345}"/>
              </a:ext>
            </a:extLst>
          </p:cNvPr>
          <p:cNvSpPr txBox="1">
            <a:spLocks noChangeArrowheads="1"/>
          </p:cNvSpPr>
          <p:nvPr/>
        </p:nvSpPr>
        <p:spPr bwMode="auto">
          <a:xfrm>
            <a:off x="4119563" y="4902200"/>
            <a:ext cx="3349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A</a:t>
            </a:r>
          </a:p>
        </p:txBody>
      </p:sp>
      <p:sp>
        <p:nvSpPr>
          <p:cNvPr id="64521" name="Text Box 9">
            <a:extLst>
              <a:ext uri="{FF2B5EF4-FFF2-40B4-BE49-F238E27FC236}">
                <a16:creationId xmlns:a16="http://schemas.microsoft.com/office/drawing/2014/main" id="{9B0B3E30-46DB-2844-86AC-E3E7BB37CEC0}"/>
              </a:ext>
            </a:extLst>
          </p:cNvPr>
          <p:cNvSpPr txBox="1">
            <a:spLocks noChangeArrowheads="1"/>
          </p:cNvSpPr>
          <p:nvPr/>
        </p:nvSpPr>
        <p:spPr bwMode="auto">
          <a:xfrm>
            <a:off x="1763713" y="1484313"/>
            <a:ext cx="7156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buFontTx/>
              <a:buNone/>
            </a:pPr>
            <a:r>
              <a:rPr lang="it-IT" altLang="it-IT" sz="1800">
                <a:latin typeface="Garamond" panose="02020404030301010803" pitchFamily="18" charset="0"/>
              </a:rPr>
              <a:t>Una volta si riteneva che la presenza economie di scala, ossia di costi medi decrescenti, fosse sufficiente per indicare il monopolio naturale </a:t>
            </a:r>
          </a:p>
        </p:txBody>
      </p:sp>
      <p:sp>
        <p:nvSpPr>
          <p:cNvPr id="64523" name="Line 11">
            <a:extLst>
              <a:ext uri="{FF2B5EF4-FFF2-40B4-BE49-F238E27FC236}">
                <a16:creationId xmlns:a16="http://schemas.microsoft.com/office/drawing/2014/main" id="{E32AF070-83FA-B649-88EF-91B9ECB70B2B}"/>
              </a:ext>
            </a:extLst>
          </p:cNvPr>
          <p:cNvSpPr>
            <a:spLocks noChangeShapeType="1"/>
          </p:cNvSpPr>
          <p:nvPr/>
        </p:nvSpPr>
        <p:spPr bwMode="auto">
          <a:xfrm>
            <a:off x="1476375" y="2420938"/>
            <a:ext cx="3527425" cy="381635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7898" name="Text Box 14">
            <a:extLst>
              <a:ext uri="{FF2B5EF4-FFF2-40B4-BE49-F238E27FC236}">
                <a16:creationId xmlns:a16="http://schemas.microsoft.com/office/drawing/2014/main" id="{FEDE4597-F916-324D-8130-843D6991A5EF}"/>
              </a:ext>
            </a:extLst>
          </p:cNvPr>
          <p:cNvSpPr txBox="1">
            <a:spLocks noChangeArrowheads="1"/>
          </p:cNvSpPr>
          <p:nvPr/>
        </p:nvSpPr>
        <p:spPr bwMode="auto">
          <a:xfrm>
            <a:off x="971550" y="476250"/>
            <a:ext cx="7559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b="1">
                <a:latin typeface="Garamond" panose="02020404030301010803" pitchFamily="18" charset="0"/>
              </a:rPr>
              <a:t>Monopolio Naturale = quando un mercato lasciato a se stesso tende </a:t>
            </a:r>
            <a:r>
              <a:rPr lang="it-IT" altLang="it-IT" sz="2000" b="1" i="1">
                <a:latin typeface="Garamond" panose="02020404030301010803" pitchFamily="18" charset="0"/>
              </a:rPr>
              <a:t>naturalmente</a:t>
            </a:r>
            <a:r>
              <a:rPr lang="it-IT" altLang="it-IT" sz="2000" b="1">
                <a:latin typeface="Garamond" panose="02020404030301010803" pitchFamily="18" charset="0"/>
              </a:rPr>
              <a:t> a diventare un monopolio</a:t>
            </a:r>
          </a:p>
        </p:txBody>
      </p:sp>
      <p:sp>
        <p:nvSpPr>
          <p:cNvPr id="64527" name="Text Box 15">
            <a:extLst>
              <a:ext uri="{FF2B5EF4-FFF2-40B4-BE49-F238E27FC236}">
                <a16:creationId xmlns:a16="http://schemas.microsoft.com/office/drawing/2014/main" id="{53CE2346-C46F-384E-9D64-B0FC6622DB45}"/>
              </a:ext>
            </a:extLst>
          </p:cNvPr>
          <p:cNvSpPr txBox="1">
            <a:spLocks noChangeArrowheads="1"/>
          </p:cNvSpPr>
          <p:nvPr/>
        </p:nvSpPr>
        <p:spPr bwMode="auto">
          <a:xfrm>
            <a:off x="4957763" y="5870575"/>
            <a:ext cx="3635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solidFill>
                  <a:srgbClr val="FF3300"/>
                </a:solidFill>
                <a:latin typeface="Garamond" panose="02020404030301010803" pitchFamily="18" charset="0"/>
              </a:rPr>
              <a:t>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4521"/>
                                        </p:tgtEl>
                                        <p:attrNameLst>
                                          <p:attrName>style.visibility</p:attrName>
                                        </p:attrNameLst>
                                      </p:cBhvr>
                                      <p:to>
                                        <p:strVal val="visible"/>
                                      </p:to>
                                    </p:set>
                                    <p:anim calcmode="lin" valueType="num">
                                      <p:cBhvr additive="base">
                                        <p:cTn id="7" dur="500" fill="hold"/>
                                        <p:tgtEl>
                                          <p:spTgt spid="64521"/>
                                        </p:tgtEl>
                                        <p:attrNameLst>
                                          <p:attrName>ppt_x</p:attrName>
                                        </p:attrNameLst>
                                      </p:cBhvr>
                                      <p:tavLst>
                                        <p:tav tm="0">
                                          <p:val>
                                            <p:strVal val="#ppt_x"/>
                                          </p:val>
                                        </p:tav>
                                        <p:tav tm="100000">
                                          <p:val>
                                            <p:strVal val="#ppt_x"/>
                                          </p:val>
                                        </p:tav>
                                      </p:tavLst>
                                    </p:anim>
                                    <p:anim calcmode="lin" valueType="num">
                                      <p:cBhvr additive="base">
                                        <p:cTn id="8" dur="500" fill="hold"/>
                                        <p:tgtEl>
                                          <p:spTgt spid="64521"/>
                                        </p:tgtEl>
                                        <p:attrNameLst>
                                          <p:attrName>ppt_y</p:attrName>
                                        </p:attrNameLst>
                                      </p:cBhvr>
                                      <p:tavLst>
                                        <p:tav tm="0">
                                          <p:val>
                                            <p:strVal val="1+#ppt_h/2"/>
                                          </p:val>
                                        </p:tav>
                                        <p:tav tm="100000">
                                          <p:val>
                                            <p:strVal val="#ppt_y"/>
                                          </p:val>
                                        </p:tav>
                                      </p:tavLst>
                                    </p:anim>
                                  </p:childTnLst>
                                </p:cTn>
                              </p:par>
                              <p:par>
                                <p:cTn id="9" presetID="12" presetClass="entr" presetSubtype="4" fill="hold" nodeType="withEffect">
                                  <p:stCondLst>
                                    <p:cond delay="0"/>
                                  </p:stCondLst>
                                  <p:childTnLst>
                                    <p:set>
                                      <p:cBhvr>
                                        <p:cTn id="10" dur="1" fill="hold">
                                          <p:stCondLst>
                                            <p:cond delay="0"/>
                                          </p:stCondLst>
                                        </p:cTn>
                                        <p:tgtEl>
                                          <p:spTgt spid="64515"/>
                                        </p:tgtEl>
                                        <p:attrNameLst>
                                          <p:attrName>style.visibility</p:attrName>
                                        </p:attrNameLst>
                                      </p:cBhvr>
                                      <p:to>
                                        <p:strVal val="visible"/>
                                      </p:to>
                                    </p:set>
                                    <p:animEffect transition="in" filter="slide(fromBottom)">
                                      <p:cBhvr>
                                        <p:cTn id="11" dur="500"/>
                                        <p:tgtEl>
                                          <p:spTgt spid="64515"/>
                                        </p:tgtEl>
                                      </p:cBhvr>
                                    </p:animEffect>
                                  </p:childTnLst>
                                </p:cTn>
                              </p:par>
                              <p:par>
                                <p:cTn id="12" presetID="12" presetClass="entr" presetSubtype="4" fill="hold" nodeType="withEffect">
                                  <p:stCondLst>
                                    <p:cond delay="0"/>
                                  </p:stCondLst>
                                  <p:childTnLst>
                                    <p:set>
                                      <p:cBhvr>
                                        <p:cTn id="13" dur="1" fill="hold">
                                          <p:stCondLst>
                                            <p:cond delay="0"/>
                                          </p:stCondLst>
                                        </p:cTn>
                                        <p:tgtEl>
                                          <p:spTgt spid="64514"/>
                                        </p:tgtEl>
                                        <p:attrNameLst>
                                          <p:attrName>style.visibility</p:attrName>
                                        </p:attrNameLst>
                                      </p:cBhvr>
                                      <p:to>
                                        <p:strVal val="visible"/>
                                      </p:to>
                                    </p:set>
                                    <p:animEffect transition="in" filter="slide(fromBottom)">
                                      <p:cBhvr>
                                        <p:cTn id="14" dur="500"/>
                                        <p:tgtEl>
                                          <p:spTgt spid="6451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64516"/>
                                        </p:tgtEl>
                                        <p:attrNameLst>
                                          <p:attrName>style.visibility</p:attrName>
                                        </p:attrNameLst>
                                      </p:cBhvr>
                                      <p:to>
                                        <p:strVal val="visible"/>
                                      </p:to>
                                    </p:set>
                                    <p:animEffect transition="in" filter="dissolve">
                                      <p:cBhvr>
                                        <p:cTn id="19" dur="500"/>
                                        <p:tgtEl>
                                          <p:spTgt spid="64516"/>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64518"/>
                                        </p:tgtEl>
                                        <p:attrNameLst>
                                          <p:attrName>style.visibility</p:attrName>
                                        </p:attrNameLst>
                                      </p:cBhvr>
                                      <p:to>
                                        <p:strVal val="visible"/>
                                      </p:to>
                                    </p:set>
                                    <p:animEffect transition="in" filter="slide(fromBottom)">
                                      <p:cBhvr>
                                        <p:cTn id="22" dur="500"/>
                                        <p:tgtEl>
                                          <p:spTgt spid="6451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4517"/>
                                        </p:tgtEl>
                                        <p:attrNameLst>
                                          <p:attrName>style.visibility</p:attrName>
                                        </p:attrNameLst>
                                      </p:cBhvr>
                                      <p:to>
                                        <p:strVal val="visible"/>
                                      </p:to>
                                    </p:set>
                                    <p:animEffect transition="in" filter="dissolve">
                                      <p:cBhvr>
                                        <p:cTn id="27" dur="500"/>
                                        <p:tgtEl>
                                          <p:spTgt spid="64517"/>
                                        </p:tgtEl>
                                      </p:cBhvr>
                                    </p:animEffect>
                                  </p:childTnLst>
                                </p:cTn>
                              </p:par>
                              <p:par>
                                <p:cTn id="28" presetID="12" presetClass="entr" presetSubtype="4" fill="hold" grpId="0" nodeType="withEffect">
                                  <p:stCondLst>
                                    <p:cond delay="0"/>
                                  </p:stCondLst>
                                  <p:childTnLst>
                                    <p:set>
                                      <p:cBhvr>
                                        <p:cTn id="29" dur="1" fill="hold">
                                          <p:stCondLst>
                                            <p:cond delay="0"/>
                                          </p:stCondLst>
                                        </p:cTn>
                                        <p:tgtEl>
                                          <p:spTgt spid="64519"/>
                                        </p:tgtEl>
                                        <p:attrNameLst>
                                          <p:attrName>style.visibility</p:attrName>
                                        </p:attrNameLst>
                                      </p:cBhvr>
                                      <p:to>
                                        <p:strVal val="visible"/>
                                      </p:to>
                                    </p:set>
                                    <p:animEffect transition="in" filter="slide(fromBottom)">
                                      <p:cBhvr>
                                        <p:cTn id="30" dur="500"/>
                                        <p:tgtEl>
                                          <p:spTgt spid="64519"/>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64523"/>
                                        </p:tgtEl>
                                        <p:attrNameLst>
                                          <p:attrName>style.visibility</p:attrName>
                                        </p:attrNameLst>
                                      </p:cBhvr>
                                      <p:to>
                                        <p:strVal val="visible"/>
                                      </p:to>
                                    </p:set>
                                    <p:anim calcmode="lin" valueType="num">
                                      <p:cBhvr additive="base">
                                        <p:cTn id="35" dur="500" fill="hold"/>
                                        <p:tgtEl>
                                          <p:spTgt spid="64523"/>
                                        </p:tgtEl>
                                        <p:attrNameLst>
                                          <p:attrName>ppt_x</p:attrName>
                                        </p:attrNameLst>
                                      </p:cBhvr>
                                      <p:tavLst>
                                        <p:tav tm="0">
                                          <p:val>
                                            <p:strVal val="#ppt_x"/>
                                          </p:val>
                                        </p:tav>
                                        <p:tav tm="100000">
                                          <p:val>
                                            <p:strVal val="#ppt_x"/>
                                          </p:val>
                                        </p:tav>
                                      </p:tavLst>
                                    </p:anim>
                                    <p:anim calcmode="lin" valueType="num">
                                      <p:cBhvr additive="base">
                                        <p:cTn id="36" dur="500" fill="hold"/>
                                        <p:tgtEl>
                                          <p:spTgt spid="64523"/>
                                        </p:tgtEl>
                                        <p:attrNameLst>
                                          <p:attrName>ppt_y</p:attrName>
                                        </p:attrNameLst>
                                      </p:cBhvr>
                                      <p:tavLst>
                                        <p:tav tm="0">
                                          <p:val>
                                            <p:strVal val="1+#ppt_h/2"/>
                                          </p:val>
                                        </p:tav>
                                        <p:tav tm="100000">
                                          <p:val>
                                            <p:strVal val="#ppt_y"/>
                                          </p:val>
                                        </p:tav>
                                      </p:tavLst>
                                    </p:anim>
                                  </p:childTnLst>
                                </p:cTn>
                              </p:par>
                              <p:par>
                                <p:cTn id="37" presetID="12" presetClass="entr" presetSubtype="4" fill="hold" grpId="0" nodeType="withEffect">
                                  <p:stCondLst>
                                    <p:cond delay="0"/>
                                  </p:stCondLst>
                                  <p:childTnLst>
                                    <p:set>
                                      <p:cBhvr>
                                        <p:cTn id="38" dur="1" fill="hold">
                                          <p:stCondLst>
                                            <p:cond delay="0"/>
                                          </p:stCondLst>
                                        </p:cTn>
                                        <p:tgtEl>
                                          <p:spTgt spid="64527"/>
                                        </p:tgtEl>
                                        <p:attrNameLst>
                                          <p:attrName>style.visibility</p:attrName>
                                        </p:attrNameLst>
                                      </p:cBhvr>
                                      <p:to>
                                        <p:strVal val="visible"/>
                                      </p:to>
                                    </p:set>
                                    <p:animEffect transition="in" filter="slide(fromBottom)">
                                      <p:cBhvr>
                                        <p:cTn id="39" dur="500"/>
                                        <p:tgtEl>
                                          <p:spTgt spid="64527"/>
                                        </p:tgtEl>
                                      </p:cBhvr>
                                    </p:animEffect>
                                  </p:childTnLst>
                                </p:cTn>
                              </p:par>
                              <p:par>
                                <p:cTn id="40" presetID="12" presetClass="entr" presetSubtype="4" fill="hold" grpId="0" nodeType="withEffect">
                                  <p:stCondLst>
                                    <p:cond delay="0"/>
                                  </p:stCondLst>
                                  <p:childTnLst>
                                    <p:set>
                                      <p:cBhvr>
                                        <p:cTn id="41" dur="1" fill="hold">
                                          <p:stCondLst>
                                            <p:cond delay="0"/>
                                          </p:stCondLst>
                                        </p:cTn>
                                        <p:tgtEl>
                                          <p:spTgt spid="64520"/>
                                        </p:tgtEl>
                                        <p:attrNameLst>
                                          <p:attrName>style.visibility</p:attrName>
                                        </p:attrNameLst>
                                      </p:cBhvr>
                                      <p:to>
                                        <p:strVal val="visible"/>
                                      </p:to>
                                    </p:set>
                                    <p:animEffect transition="in" filter="slide(fromBottom)">
                                      <p:cBhvr>
                                        <p:cTn id="42" dur="500"/>
                                        <p:tgtEl>
                                          <p:spTgt spid="64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8" grpId="0"/>
      <p:bldP spid="64519" grpId="0"/>
      <p:bldP spid="64520" grpId="0"/>
      <p:bldP spid="64521" grpId="0"/>
      <p:bldP spid="645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Line 2">
            <a:extLst>
              <a:ext uri="{FF2B5EF4-FFF2-40B4-BE49-F238E27FC236}">
                <a16:creationId xmlns:a16="http://schemas.microsoft.com/office/drawing/2014/main" id="{F0FB442B-09E5-2941-A7B7-F7D0B62DE5B8}"/>
              </a:ext>
            </a:extLst>
          </p:cNvPr>
          <p:cNvSpPr>
            <a:spLocks noChangeShapeType="1"/>
          </p:cNvSpPr>
          <p:nvPr/>
        </p:nvSpPr>
        <p:spPr bwMode="auto">
          <a:xfrm flipH="1">
            <a:off x="1187450" y="2852738"/>
            <a:ext cx="0" cy="34559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9938" name="Line 3">
            <a:extLst>
              <a:ext uri="{FF2B5EF4-FFF2-40B4-BE49-F238E27FC236}">
                <a16:creationId xmlns:a16="http://schemas.microsoft.com/office/drawing/2014/main" id="{6AAF59FF-577A-454E-A7CE-0A86D5FB5438}"/>
              </a:ext>
            </a:extLst>
          </p:cNvPr>
          <p:cNvSpPr>
            <a:spLocks noChangeShapeType="1"/>
          </p:cNvSpPr>
          <p:nvPr/>
        </p:nvSpPr>
        <p:spPr bwMode="auto">
          <a:xfrm>
            <a:off x="1187450" y="6237288"/>
            <a:ext cx="727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04" name="Text Box 4">
            <a:extLst>
              <a:ext uri="{FF2B5EF4-FFF2-40B4-BE49-F238E27FC236}">
                <a16:creationId xmlns:a16="http://schemas.microsoft.com/office/drawing/2014/main" id="{CBAFBB96-705E-D04C-87AD-67964AA02527}"/>
              </a:ext>
            </a:extLst>
          </p:cNvPr>
          <p:cNvSpPr txBox="1">
            <a:spLocks noChangeArrowheads="1"/>
          </p:cNvSpPr>
          <p:nvPr/>
        </p:nvSpPr>
        <p:spPr bwMode="auto">
          <a:xfrm>
            <a:off x="8343900" y="4149725"/>
            <a:ext cx="549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CM</a:t>
            </a:r>
          </a:p>
        </p:txBody>
      </p:sp>
      <p:sp>
        <p:nvSpPr>
          <p:cNvPr id="25605" name="Text Box 5">
            <a:extLst>
              <a:ext uri="{FF2B5EF4-FFF2-40B4-BE49-F238E27FC236}">
                <a16:creationId xmlns:a16="http://schemas.microsoft.com/office/drawing/2014/main" id="{9375F702-F70E-F34E-9326-EF9255C16FFE}"/>
              </a:ext>
            </a:extLst>
          </p:cNvPr>
          <p:cNvSpPr txBox="1">
            <a:spLocks noChangeArrowheads="1"/>
          </p:cNvSpPr>
          <p:nvPr/>
        </p:nvSpPr>
        <p:spPr bwMode="auto">
          <a:xfrm>
            <a:off x="611188" y="5734050"/>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latin typeface="Garamond" panose="02020404030301010803" pitchFamily="18" charset="0"/>
              </a:rPr>
              <a:t>CM</a:t>
            </a:r>
            <a:r>
              <a:rPr lang="it-IT" altLang="it-IT" sz="1600" b="1" baseline="-25000">
                <a:latin typeface="Garamond" panose="02020404030301010803" pitchFamily="18" charset="0"/>
              </a:rPr>
              <a:t>1</a:t>
            </a:r>
            <a:endParaRPr lang="it-IT" altLang="it-IT" sz="1600" b="1">
              <a:latin typeface="Garamond" panose="02020404030301010803" pitchFamily="18" charset="0"/>
            </a:endParaRPr>
          </a:p>
        </p:txBody>
      </p:sp>
      <p:sp>
        <p:nvSpPr>
          <p:cNvPr id="39941" name="Text Box 6">
            <a:extLst>
              <a:ext uri="{FF2B5EF4-FFF2-40B4-BE49-F238E27FC236}">
                <a16:creationId xmlns:a16="http://schemas.microsoft.com/office/drawing/2014/main" id="{D80E04F0-348E-A34E-8009-740CB2EDF7BD}"/>
              </a:ext>
            </a:extLst>
          </p:cNvPr>
          <p:cNvSpPr txBox="1">
            <a:spLocks noChangeArrowheads="1"/>
          </p:cNvSpPr>
          <p:nvPr/>
        </p:nvSpPr>
        <p:spPr bwMode="auto">
          <a:xfrm>
            <a:off x="1060450" y="6197600"/>
            <a:ext cx="3651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O</a:t>
            </a:r>
          </a:p>
        </p:txBody>
      </p:sp>
      <p:sp>
        <p:nvSpPr>
          <p:cNvPr id="25607" name="Text Box 7">
            <a:extLst>
              <a:ext uri="{FF2B5EF4-FFF2-40B4-BE49-F238E27FC236}">
                <a16:creationId xmlns:a16="http://schemas.microsoft.com/office/drawing/2014/main" id="{BC65CBB1-9429-DF42-B09A-84832E949712}"/>
              </a:ext>
            </a:extLst>
          </p:cNvPr>
          <p:cNvSpPr txBox="1">
            <a:spLocks noChangeArrowheads="1"/>
          </p:cNvSpPr>
          <p:nvPr/>
        </p:nvSpPr>
        <p:spPr bwMode="auto">
          <a:xfrm>
            <a:off x="6227763" y="6237288"/>
            <a:ext cx="5048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Q</a:t>
            </a:r>
            <a:r>
              <a:rPr lang="it-IT" altLang="it-IT" sz="1800" b="1" baseline="-25000">
                <a:latin typeface="Garamond" panose="02020404030301010803" pitchFamily="18" charset="0"/>
              </a:rPr>
              <a:t>1</a:t>
            </a:r>
            <a:endParaRPr lang="it-IT" altLang="it-IT" sz="1800" b="1">
              <a:latin typeface="Garamond" panose="02020404030301010803" pitchFamily="18" charset="0"/>
            </a:endParaRPr>
          </a:p>
        </p:txBody>
      </p:sp>
      <p:sp>
        <p:nvSpPr>
          <p:cNvPr id="25608" name="Text Box 8">
            <a:extLst>
              <a:ext uri="{FF2B5EF4-FFF2-40B4-BE49-F238E27FC236}">
                <a16:creationId xmlns:a16="http://schemas.microsoft.com/office/drawing/2014/main" id="{505750D7-3914-164E-A9B9-4D06F13791AF}"/>
              </a:ext>
            </a:extLst>
          </p:cNvPr>
          <p:cNvSpPr txBox="1">
            <a:spLocks noChangeArrowheads="1"/>
          </p:cNvSpPr>
          <p:nvPr/>
        </p:nvSpPr>
        <p:spPr bwMode="auto">
          <a:xfrm>
            <a:off x="5651500" y="3789363"/>
            <a:ext cx="3635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D</a:t>
            </a:r>
          </a:p>
        </p:txBody>
      </p:sp>
      <p:sp>
        <p:nvSpPr>
          <p:cNvPr id="25609" name="Line 9">
            <a:extLst>
              <a:ext uri="{FF2B5EF4-FFF2-40B4-BE49-F238E27FC236}">
                <a16:creationId xmlns:a16="http://schemas.microsoft.com/office/drawing/2014/main" id="{FB3D19D8-BC42-9544-BBBD-5AAB00FE23E0}"/>
              </a:ext>
            </a:extLst>
          </p:cNvPr>
          <p:cNvSpPr>
            <a:spLocks noChangeShapeType="1"/>
          </p:cNvSpPr>
          <p:nvPr/>
        </p:nvSpPr>
        <p:spPr bwMode="auto">
          <a:xfrm>
            <a:off x="6443663" y="5661025"/>
            <a:ext cx="0" cy="576263"/>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5610" name="Line 10">
            <a:extLst>
              <a:ext uri="{FF2B5EF4-FFF2-40B4-BE49-F238E27FC236}">
                <a16:creationId xmlns:a16="http://schemas.microsoft.com/office/drawing/2014/main" id="{4A15F566-6DFB-1A42-BE21-B1A3B7F3E610}"/>
              </a:ext>
            </a:extLst>
          </p:cNvPr>
          <p:cNvSpPr>
            <a:spLocks noChangeShapeType="1"/>
          </p:cNvSpPr>
          <p:nvPr/>
        </p:nvSpPr>
        <p:spPr bwMode="auto">
          <a:xfrm flipH="1">
            <a:off x="1187450" y="5661025"/>
            <a:ext cx="5256213"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5611" name="Line 11">
            <a:extLst>
              <a:ext uri="{FF2B5EF4-FFF2-40B4-BE49-F238E27FC236}">
                <a16:creationId xmlns:a16="http://schemas.microsoft.com/office/drawing/2014/main" id="{4C6362BC-E414-AB41-B8A4-E9CFC8FD10BF}"/>
              </a:ext>
            </a:extLst>
          </p:cNvPr>
          <p:cNvSpPr>
            <a:spLocks noChangeShapeType="1"/>
          </p:cNvSpPr>
          <p:nvPr/>
        </p:nvSpPr>
        <p:spPr bwMode="auto">
          <a:xfrm>
            <a:off x="5580063" y="5876925"/>
            <a:ext cx="0" cy="360363"/>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5612" name="Text Box 12">
            <a:extLst>
              <a:ext uri="{FF2B5EF4-FFF2-40B4-BE49-F238E27FC236}">
                <a16:creationId xmlns:a16="http://schemas.microsoft.com/office/drawing/2014/main" id="{7B16CBBF-6BCD-B741-9254-B9BE408FC1A5}"/>
              </a:ext>
            </a:extLst>
          </p:cNvPr>
          <p:cNvSpPr txBox="1">
            <a:spLocks noChangeArrowheads="1"/>
          </p:cNvSpPr>
          <p:nvPr/>
        </p:nvSpPr>
        <p:spPr bwMode="auto">
          <a:xfrm>
            <a:off x="5430838" y="6237288"/>
            <a:ext cx="4365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Q</a:t>
            </a:r>
            <a:r>
              <a:rPr lang="it-IT" altLang="it-IT" sz="1800" b="1" baseline="-25000">
                <a:latin typeface="Garamond" panose="02020404030301010803" pitchFamily="18" charset="0"/>
              </a:rPr>
              <a:t>0</a:t>
            </a:r>
            <a:endParaRPr lang="it-IT" altLang="it-IT" sz="1800" b="1">
              <a:latin typeface="Garamond" panose="02020404030301010803" pitchFamily="18" charset="0"/>
            </a:endParaRPr>
          </a:p>
        </p:txBody>
      </p:sp>
      <p:sp>
        <p:nvSpPr>
          <p:cNvPr id="25613" name="Text Box 13">
            <a:extLst>
              <a:ext uri="{FF2B5EF4-FFF2-40B4-BE49-F238E27FC236}">
                <a16:creationId xmlns:a16="http://schemas.microsoft.com/office/drawing/2014/main" id="{B3C171E7-855C-0E4C-B363-4D549890EB02}"/>
              </a:ext>
            </a:extLst>
          </p:cNvPr>
          <p:cNvSpPr txBox="1">
            <a:spLocks noChangeArrowheads="1"/>
          </p:cNvSpPr>
          <p:nvPr/>
        </p:nvSpPr>
        <p:spPr bwMode="auto">
          <a:xfrm>
            <a:off x="6608763" y="5583238"/>
            <a:ext cx="33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B</a:t>
            </a:r>
          </a:p>
        </p:txBody>
      </p:sp>
      <p:sp>
        <p:nvSpPr>
          <p:cNvPr id="25614" name="Text Box 14">
            <a:extLst>
              <a:ext uri="{FF2B5EF4-FFF2-40B4-BE49-F238E27FC236}">
                <a16:creationId xmlns:a16="http://schemas.microsoft.com/office/drawing/2014/main" id="{12243CD8-EADE-0C4E-8E70-88F763CB70B6}"/>
              </a:ext>
            </a:extLst>
          </p:cNvPr>
          <p:cNvSpPr txBox="1">
            <a:spLocks noChangeArrowheads="1"/>
          </p:cNvSpPr>
          <p:nvPr/>
        </p:nvSpPr>
        <p:spPr bwMode="auto">
          <a:xfrm>
            <a:off x="3551238" y="6237288"/>
            <a:ext cx="660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Q</a:t>
            </a:r>
            <a:r>
              <a:rPr lang="it-IT" altLang="it-IT" sz="1800" b="1" baseline="-25000">
                <a:latin typeface="Garamond" panose="02020404030301010803" pitchFamily="18" charset="0"/>
              </a:rPr>
              <a:t>1</a:t>
            </a:r>
            <a:r>
              <a:rPr lang="it-IT" altLang="it-IT" sz="1800" b="1">
                <a:latin typeface="Garamond" panose="02020404030301010803" pitchFamily="18" charset="0"/>
              </a:rPr>
              <a:t>/2</a:t>
            </a:r>
          </a:p>
        </p:txBody>
      </p:sp>
      <p:sp>
        <p:nvSpPr>
          <p:cNvPr id="25615" name="Text Box 15">
            <a:extLst>
              <a:ext uri="{FF2B5EF4-FFF2-40B4-BE49-F238E27FC236}">
                <a16:creationId xmlns:a16="http://schemas.microsoft.com/office/drawing/2014/main" id="{A53CE5CE-95BF-D14F-AF30-6E36B065D531}"/>
              </a:ext>
            </a:extLst>
          </p:cNvPr>
          <p:cNvSpPr txBox="1">
            <a:spLocks noChangeArrowheads="1"/>
          </p:cNvSpPr>
          <p:nvPr/>
        </p:nvSpPr>
        <p:spPr bwMode="auto">
          <a:xfrm>
            <a:off x="611188" y="5468938"/>
            <a:ext cx="5730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latin typeface="Garamond" panose="02020404030301010803" pitchFamily="18" charset="0"/>
              </a:rPr>
              <a:t>CM</a:t>
            </a:r>
            <a:r>
              <a:rPr lang="it-IT" altLang="it-IT" sz="1600" b="1" baseline="-25000">
                <a:latin typeface="Garamond" panose="02020404030301010803" pitchFamily="18" charset="0"/>
              </a:rPr>
              <a:t>2</a:t>
            </a:r>
            <a:endParaRPr lang="it-IT" altLang="it-IT" sz="1600" b="1">
              <a:latin typeface="Garamond" panose="02020404030301010803" pitchFamily="18" charset="0"/>
            </a:endParaRPr>
          </a:p>
        </p:txBody>
      </p:sp>
      <p:sp>
        <p:nvSpPr>
          <p:cNvPr id="39951" name="Text Box 16">
            <a:extLst>
              <a:ext uri="{FF2B5EF4-FFF2-40B4-BE49-F238E27FC236}">
                <a16:creationId xmlns:a16="http://schemas.microsoft.com/office/drawing/2014/main" id="{81B9E0A4-F07C-564D-8CD4-F696BC49A078}"/>
              </a:ext>
            </a:extLst>
          </p:cNvPr>
          <p:cNvSpPr txBox="1">
            <a:spLocks noChangeArrowheads="1"/>
          </p:cNvSpPr>
          <p:nvPr/>
        </p:nvSpPr>
        <p:spPr bwMode="auto">
          <a:xfrm>
            <a:off x="1042988" y="333375"/>
            <a:ext cx="74898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800" b="1">
                <a:latin typeface="Garamond" panose="02020404030301010803" pitchFamily="18" charset="0"/>
              </a:rPr>
              <a:t>Condizioni di monopolio naturale, ma ….</a:t>
            </a:r>
            <a:r>
              <a:rPr lang="it-IT" altLang="it-IT" sz="2400" b="1">
                <a:latin typeface="Garamond" panose="02020404030301010803" pitchFamily="18" charset="0"/>
              </a:rPr>
              <a:t> </a:t>
            </a:r>
          </a:p>
        </p:txBody>
      </p:sp>
      <p:sp>
        <p:nvSpPr>
          <p:cNvPr id="39952" name="Line 17">
            <a:extLst>
              <a:ext uri="{FF2B5EF4-FFF2-40B4-BE49-F238E27FC236}">
                <a16:creationId xmlns:a16="http://schemas.microsoft.com/office/drawing/2014/main" id="{522DBAE4-3C1F-2F49-8545-F4F497CE503C}"/>
              </a:ext>
            </a:extLst>
          </p:cNvPr>
          <p:cNvSpPr>
            <a:spLocks noChangeShapeType="1"/>
          </p:cNvSpPr>
          <p:nvPr/>
        </p:nvSpPr>
        <p:spPr bwMode="auto">
          <a:xfrm>
            <a:off x="1187450" y="6237288"/>
            <a:ext cx="11509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18" name="Line 18">
            <a:extLst>
              <a:ext uri="{FF2B5EF4-FFF2-40B4-BE49-F238E27FC236}">
                <a16:creationId xmlns:a16="http://schemas.microsoft.com/office/drawing/2014/main" id="{07F995B8-D1D0-7344-AB3E-FBBF056B74C7}"/>
              </a:ext>
            </a:extLst>
          </p:cNvPr>
          <p:cNvSpPr>
            <a:spLocks noChangeShapeType="1"/>
          </p:cNvSpPr>
          <p:nvPr/>
        </p:nvSpPr>
        <p:spPr bwMode="auto">
          <a:xfrm flipV="1">
            <a:off x="2051050" y="3860800"/>
            <a:ext cx="0" cy="23764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5619" name="Text Box 19">
            <a:extLst>
              <a:ext uri="{FF2B5EF4-FFF2-40B4-BE49-F238E27FC236}">
                <a16:creationId xmlns:a16="http://schemas.microsoft.com/office/drawing/2014/main" id="{EA9BA28B-9512-2449-92A5-752D8600F6FA}"/>
              </a:ext>
            </a:extLst>
          </p:cNvPr>
          <p:cNvSpPr txBox="1">
            <a:spLocks noChangeArrowheads="1"/>
          </p:cNvSpPr>
          <p:nvPr/>
        </p:nvSpPr>
        <p:spPr bwMode="auto">
          <a:xfrm>
            <a:off x="614363" y="3740150"/>
            <a:ext cx="5730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latin typeface="Garamond" panose="02020404030301010803" pitchFamily="18" charset="0"/>
              </a:rPr>
              <a:t>CM</a:t>
            </a:r>
            <a:r>
              <a:rPr lang="it-IT" altLang="it-IT" sz="1600" b="1" baseline="-25000">
                <a:latin typeface="Garamond" panose="02020404030301010803" pitchFamily="18" charset="0"/>
              </a:rPr>
              <a:t>4</a:t>
            </a:r>
            <a:endParaRPr lang="it-IT" altLang="it-IT" sz="1600" b="1">
              <a:latin typeface="Garamond" panose="02020404030301010803" pitchFamily="18" charset="0"/>
            </a:endParaRPr>
          </a:p>
        </p:txBody>
      </p:sp>
      <p:sp>
        <p:nvSpPr>
          <p:cNvPr id="25620" name="Line 20">
            <a:extLst>
              <a:ext uri="{FF2B5EF4-FFF2-40B4-BE49-F238E27FC236}">
                <a16:creationId xmlns:a16="http://schemas.microsoft.com/office/drawing/2014/main" id="{8BFF894A-22DD-5141-9785-C4ED0EC4FFD0}"/>
              </a:ext>
            </a:extLst>
          </p:cNvPr>
          <p:cNvSpPr>
            <a:spLocks noChangeShapeType="1"/>
          </p:cNvSpPr>
          <p:nvPr/>
        </p:nvSpPr>
        <p:spPr bwMode="auto">
          <a:xfrm flipV="1">
            <a:off x="3779838" y="5229225"/>
            <a:ext cx="0" cy="1008063"/>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5621" name="Freeform 21">
            <a:extLst>
              <a:ext uri="{FF2B5EF4-FFF2-40B4-BE49-F238E27FC236}">
                <a16:creationId xmlns:a16="http://schemas.microsoft.com/office/drawing/2014/main" id="{902E0351-1BB3-604A-B6A1-5292B5B268DF}"/>
              </a:ext>
            </a:extLst>
          </p:cNvPr>
          <p:cNvSpPr>
            <a:spLocks/>
          </p:cNvSpPr>
          <p:nvPr/>
        </p:nvSpPr>
        <p:spPr bwMode="auto">
          <a:xfrm>
            <a:off x="1258888" y="3141663"/>
            <a:ext cx="7056437" cy="2903537"/>
          </a:xfrm>
          <a:custGeom>
            <a:avLst/>
            <a:gdLst>
              <a:gd name="T0" fmla="*/ 0 w 4445"/>
              <a:gd name="T1" fmla="*/ 0 h 1829"/>
              <a:gd name="T2" fmla="*/ 2147483646 w 4445"/>
              <a:gd name="T3" fmla="*/ 2147483646 h 1829"/>
              <a:gd name="T4" fmla="*/ 2147483646 w 4445"/>
              <a:gd name="T5" fmla="*/ 2147483646 h 1829"/>
              <a:gd name="T6" fmla="*/ 0 60000 65536"/>
              <a:gd name="T7" fmla="*/ 0 60000 65536"/>
              <a:gd name="T8" fmla="*/ 0 60000 65536"/>
            </a:gdLst>
            <a:ahLst/>
            <a:cxnLst>
              <a:cxn ang="T6">
                <a:pos x="T0" y="T1"/>
              </a:cxn>
              <a:cxn ang="T7">
                <a:pos x="T2" y="T3"/>
              </a:cxn>
              <a:cxn ang="T8">
                <a:pos x="T4" y="T5"/>
              </a:cxn>
            </a:cxnLst>
            <a:rect l="0" t="0" r="r" b="b"/>
            <a:pathLst>
              <a:path w="4445" h="1829">
                <a:moveTo>
                  <a:pt x="0" y="0"/>
                </a:moveTo>
                <a:cubicBezTo>
                  <a:pt x="831" y="763"/>
                  <a:pt x="1663" y="1527"/>
                  <a:pt x="2404" y="1678"/>
                </a:cubicBezTo>
                <a:cubicBezTo>
                  <a:pt x="3145" y="1829"/>
                  <a:pt x="3795" y="1368"/>
                  <a:pt x="4445" y="907"/>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25622" name="Line 22">
            <a:extLst>
              <a:ext uri="{FF2B5EF4-FFF2-40B4-BE49-F238E27FC236}">
                <a16:creationId xmlns:a16="http://schemas.microsoft.com/office/drawing/2014/main" id="{9920ABF1-8835-BD4A-845D-944F0B33AEAF}"/>
              </a:ext>
            </a:extLst>
          </p:cNvPr>
          <p:cNvSpPr>
            <a:spLocks noChangeShapeType="1"/>
          </p:cNvSpPr>
          <p:nvPr/>
        </p:nvSpPr>
        <p:spPr bwMode="auto">
          <a:xfrm>
            <a:off x="5651500" y="4076700"/>
            <a:ext cx="1008063" cy="20161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23" name="Line 23">
            <a:extLst>
              <a:ext uri="{FF2B5EF4-FFF2-40B4-BE49-F238E27FC236}">
                <a16:creationId xmlns:a16="http://schemas.microsoft.com/office/drawing/2014/main" id="{14C78761-1EA6-1740-9878-D2B005FC52BF}"/>
              </a:ext>
            </a:extLst>
          </p:cNvPr>
          <p:cNvSpPr>
            <a:spLocks noChangeShapeType="1"/>
          </p:cNvSpPr>
          <p:nvPr/>
        </p:nvSpPr>
        <p:spPr bwMode="auto">
          <a:xfrm>
            <a:off x="7308850" y="4221163"/>
            <a:ext cx="1008063" cy="2016125"/>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25624" name="Text Box 24">
            <a:extLst>
              <a:ext uri="{FF2B5EF4-FFF2-40B4-BE49-F238E27FC236}">
                <a16:creationId xmlns:a16="http://schemas.microsoft.com/office/drawing/2014/main" id="{2396A539-2ACB-634F-BE28-FCC5127048BE}"/>
              </a:ext>
            </a:extLst>
          </p:cNvPr>
          <p:cNvSpPr txBox="1">
            <a:spLocks noChangeArrowheads="1"/>
          </p:cNvSpPr>
          <p:nvPr/>
        </p:nvSpPr>
        <p:spPr bwMode="auto">
          <a:xfrm>
            <a:off x="7092950" y="3789363"/>
            <a:ext cx="4206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D</a:t>
            </a:r>
            <a:r>
              <a:rPr lang="it-IT" altLang="en-US" sz="1800" b="1">
                <a:latin typeface="Garamond" panose="02020404030301010803" pitchFamily="18" charset="0"/>
              </a:rPr>
              <a:t>’</a:t>
            </a:r>
            <a:endParaRPr lang="it-IT" altLang="it-IT" sz="1800" b="1">
              <a:latin typeface="Garamond" panose="02020404030301010803" pitchFamily="18" charset="0"/>
            </a:endParaRPr>
          </a:p>
        </p:txBody>
      </p:sp>
      <p:sp>
        <p:nvSpPr>
          <p:cNvPr id="25625" name="Text Box 25">
            <a:extLst>
              <a:ext uri="{FF2B5EF4-FFF2-40B4-BE49-F238E27FC236}">
                <a16:creationId xmlns:a16="http://schemas.microsoft.com/office/drawing/2014/main" id="{8E3BDB5E-6516-5E41-9523-2FF635905A0E}"/>
              </a:ext>
            </a:extLst>
          </p:cNvPr>
          <p:cNvSpPr txBox="1">
            <a:spLocks noChangeArrowheads="1"/>
          </p:cNvSpPr>
          <p:nvPr/>
        </p:nvSpPr>
        <p:spPr bwMode="auto">
          <a:xfrm>
            <a:off x="611188" y="5037138"/>
            <a:ext cx="5730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latin typeface="Garamond" panose="02020404030301010803" pitchFamily="18" charset="0"/>
              </a:rPr>
              <a:t>CM</a:t>
            </a:r>
            <a:r>
              <a:rPr lang="it-IT" altLang="it-IT" sz="1600" b="1" baseline="-25000">
                <a:latin typeface="Garamond" panose="02020404030301010803" pitchFamily="18" charset="0"/>
              </a:rPr>
              <a:t>3</a:t>
            </a:r>
            <a:endParaRPr lang="it-IT" altLang="it-IT" sz="1600" b="1">
              <a:latin typeface="Garamond" panose="02020404030301010803" pitchFamily="18" charset="0"/>
            </a:endParaRPr>
          </a:p>
        </p:txBody>
      </p:sp>
      <p:sp>
        <p:nvSpPr>
          <p:cNvPr id="25626" name="Line 26">
            <a:extLst>
              <a:ext uri="{FF2B5EF4-FFF2-40B4-BE49-F238E27FC236}">
                <a16:creationId xmlns:a16="http://schemas.microsoft.com/office/drawing/2014/main" id="{088D83A8-907E-5447-9BE0-CDD1C6B377EE}"/>
              </a:ext>
            </a:extLst>
          </p:cNvPr>
          <p:cNvSpPr>
            <a:spLocks noChangeShapeType="1"/>
          </p:cNvSpPr>
          <p:nvPr/>
        </p:nvSpPr>
        <p:spPr bwMode="auto">
          <a:xfrm flipH="1">
            <a:off x="1187450" y="5876925"/>
            <a:ext cx="439261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27" name="Line 27">
            <a:extLst>
              <a:ext uri="{FF2B5EF4-FFF2-40B4-BE49-F238E27FC236}">
                <a16:creationId xmlns:a16="http://schemas.microsoft.com/office/drawing/2014/main" id="{111F1F01-43AA-C24B-A840-06539AC0BCCF}"/>
              </a:ext>
            </a:extLst>
          </p:cNvPr>
          <p:cNvSpPr>
            <a:spLocks noChangeShapeType="1"/>
          </p:cNvSpPr>
          <p:nvPr/>
        </p:nvSpPr>
        <p:spPr bwMode="auto">
          <a:xfrm>
            <a:off x="7667625" y="4941888"/>
            <a:ext cx="0" cy="12954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5628" name="Text Box 28">
            <a:extLst>
              <a:ext uri="{FF2B5EF4-FFF2-40B4-BE49-F238E27FC236}">
                <a16:creationId xmlns:a16="http://schemas.microsoft.com/office/drawing/2014/main" id="{A914352D-6742-ED40-9859-77D08E3772D8}"/>
              </a:ext>
            </a:extLst>
          </p:cNvPr>
          <p:cNvSpPr txBox="1">
            <a:spLocks noChangeArrowheads="1"/>
          </p:cNvSpPr>
          <p:nvPr/>
        </p:nvSpPr>
        <p:spPr bwMode="auto">
          <a:xfrm>
            <a:off x="7523163" y="6237288"/>
            <a:ext cx="5048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latin typeface="Garamond" panose="02020404030301010803" pitchFamily="18" charset="0"/>
              </a:rPr>
              <a:t>Q</a:t>
            </a:r>
            <a:r>
              <a:rPr lang="it-IT" altLang="it-IT" sz="1800" b="1" baseline="-25000">
                <a:latin typeface="Garamond" panose="02020404030301010803" pitchFamily="18" charset="0"/>
              </a:rPr>
              <a:t>2</a:t>
            </a:r>
          </a:p>
        </p:txBody>
      </p:sp>
      <p:sp>
        <p:nvSpPr>
          <p:cNvPr id="39964" name="Rectangle 29">
            <a:extLst>
              <a:ext uri="{FF2B5EF4-FFF2-40B4-BE49-F238E27FC236}">
                <a16:creationId xmlns:a16="http://schemas.microsoft.com/office/drawing/2014/main" id="{43E19917-D1A4-244D-BEBF-10A76458D528}"/>
              </a:ext>
            </a:extLst>
          </p:cNvPr>
          <p:cNvSpPr>
            <a:spLocks noChangeArrowheads="1"/>
          </p:cNvSpPr>
          <p:nvPr/>
        </p:nvSpPr>
        <p:spPr bwMode="auto">
          <a:xfrm>
            <a:off x="0" y="4437063"/>
            <a:ext cx="8112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latin typeface="Garamond" panose="02020404030301010803" pitchFamily="18" charset="0"/>
              </a:rPr>
              <a:t>prezzo,</a:t>
            </a:r>
          </a:p>
          <a:p>
            <a:pPr eaLnBrk="1" hangingPunct="1">
              <a:spcBef>
                <a:spcPct val="0"/>
              </a:spcBef>
              <a:buFontTx/>
              <a:buNone/>
            </a:pPr>
            <a:r>
              <a:rPr lang="it-IT" altLang="it-IT" sz="1600" b="1">
                <a:latin typeface="Garamond" panose="02020404030301010803" pitchFamily="18" charset="0"/>
              </a:rPr>
              <a:t> costo</a:t>
            </a:r>
          </a:p>
        </p:txBody>
      </p:sp>
      <p:sp>
        <p:nvSpPr>
          <p:cNvPr id="25630" name="Line 30">
            <a:extLst>
              <a:ext uri="{FF2B5EF4-FFF2-40B4-BE49-F238E27FC236}">
                <a16:creationId xmlns:a16="http://schemas.microsoft.com/office/drawing/2014/main" id="{25E65D1C-5486-B344-9670-9F58918CF008}"/>
              </a:ext>
            </a:extLst>
          </p:cNvPr>
          <p:cNvSpPr>
            <a:spLocks noChangeShapeType="1"/>
          </p:cNvSpPr>
          <p:nvPr/>
        </p:nvSpPr>
        <p:spPr bwMode="auto">
          <a:xfrm>
            <a:off x="1187450" y="3860800"/>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31" name="Line 31">
            <a:extLst>
              <a:ext uri="{FF2B5EF4-FFF2-40B4-BE49-F238E27FC236}">
                <a16:creationId xmlns:a16="http://schemas.microsoft.com/office/drawing/2014/main" id="{ACADE9B2-99FE-0644-B504-9248E6925CF6}"/>
              </a:ext>
            </a:extLst>
          </p:cNvPr>
          <p:cNvSpPr>
            <a:spLocks noChangeShapeType="1"/>
          </p:cNvSpPr>
          <p:nvPr/>
        </p:nvSpPr>
        <p:spPr bwMode="auto">
          <a:xfrm flipH="1">
            <a:off x="1187450" y="5229225"/>
            <a:ext cx="25923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32" name="Line 32">
            <a:extLst>
              <a:ext uri="{FF2B5EF4-FFF2-40B4-BE49-F238E27FC236}">
                <a16:creationId xmlns:a16="http://schemas.microsoft.com/office/drawing/2014/main" id="{7F5AB9C1-C21D-9A40-B3FD-5463C0A467CB}"/>
              </a:ext>
            </a:extLst>
          </p:cNvPr>
          <p:cNvSpPr>
            <a:spLocks noChangeShapeType="1"/>
          </p:cNvSpPr>
          <p:nvPr/>
        </p:nvSpPr>
        <p:spPr bwMode="auto">
          <a:xfrm>
            <a:off x="5580063" y="6237288"/>
            <a:ext cx="863600"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5633" name="Line 33">
            <a:extLst>
              <a:ext uri="{FF2B5EF4-FFF2-40B4-BE49-F238E27FC236}">
                <a16:creationId xmlns:a16="http://schemas.microsoft.com/office/drawing/2014/main" id="{1AD87444-D75F-044D-AFBE-B2FCD7FAE03F}"/>
              </a:ext>
            </a:extLst>
          </p:cNvPr>
          <p:cNvSpPr>
            <a:spLocks noChangeShapeType="1"/>
          </p:cNvSpPr>
          <p:nvPr/>
        </p:nvSpPr>
        <p:spPr bwMode="auto">
          <a:xfrm>
            <a:off x="1187450" y="6237288"/>
            <a:ext cx="863600"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39969" name="Text Box 34">
            <a:extLst>
              <a:ext uri="{FF2B5EF4-FFF2-40B4-BE49-F238E27FC236}">
                <a16:creationId xmlns:a16="http://schemas.microsoft.com/office/drawing/2014/main" id="{3C6B7D36-1A23-7E4E-ACC5-B3A07CB57E66}"/>
              </a:ext>
            </a:extLst>
          </p:cNvPr>
          <p:cNvSpPr txBox="1">
            <a:spLocks noChangeArrowheads="1"/>
          </p:cNvSpPr>
          <p:nvPr/>
        </p:nvSpPr>
        <p:spPr bwMode="auto">
          <a:xfrm>
            <a:off x="8101013" y="6381750"/>
            <a:ext cx="7921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400" b="1" i="1"/>
              <a:t>Quant.</a:t>
            </a:r>
          </a:p>
        </p:txBody>
      </p:sp>
      <p:sp>
        <p:nvSpPr>
          <p:cNvPr id="25635" name="Rectangle 35">
            <a:extLst>
              <a:ext uri="{FF2B5EF4-FFF2-40B4-BE49-F238E27FC236}">
                <a16:creationId xmlns:a16="http://schemas.microsoft.com/office/drawing/2014/main" id="{7C4C2D4E-E54A-114C-A6EC-B4607E37EAD8}"/>
              </a:ext>
            </a:extLst>
          </p:cNvPr>
          <p:cNvSpPr>
            <a:spLocks noChangeArrowheads="1"/>
          </p:cNvSpPr>
          <p:nvPr/>
        </p:nvSpPr>
        <p:spPr bwMode="auto">
          <a:xfrm>
            <a:off x="755650" y="981075"/>
            <a:ext cx="8208963"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b="1" dirty="0">
                <a:latin typeface="Garamond" panose="02020404030301010803" pitchFamily="18" charset="0"/>
              </a:rPr>
              <a:t>può accadere che il monopolio naturale diventi </a:t>
            </a:r>
            <a:r>
              <a:rPr lang="it-IT" altLang="it-IT" sz="2400" b="1" dirty="0">
                <a:solidFill>
                  <a:srgbClr val="FF0000"/>
                </a:solidFill>
                <a:latin typeface="Garamond" panose="02020404030301010803" pitchFamily="18" charset="0"/>
              </a:rPr>
              <a:t>non sostenibile</a:t>
            </a:r>
            <a:r>
              <a:rPr lang="it-IT" altLang="it-IT" sz="2400" b="1" dirty="0">
                <a:latin typeface="Garamond" panose="02020404030301010803" pitchFamily="18" charset="0"/>
              </a:rPr>
              <a:t>. Ciò avviene se è possibile la scrematura del mercato, ossia se si fa entrare una nuova impresa che produce solo 0 Q</a:t>
            </a:r>
            <a:r>
              <a:rPr lang="it-IT" altLang="it-IT" sz="2400" b="1" baseline="-25000" dirty="0">
                <a:latin typeface="Garamond" panose="02020404030301010803" pitchFamily="18" charset="0"/>
              </a:rPr>
              <a:t>0 </a:t>
            </a:r>
            <a:r>
              <a:rPr lang="it-IT" altLang="it-IT" sz="2400" b="1" dirty="0">
                <a:latin typeface="Garamond" panose="02020404030301010803" pitchFamily="18" charset="0"/>
              </a:rPr>
              <a:t>al costo</a:t>
            </a:r>
            <a:r>
              <a:rPr lang="it-IT" altLang="it-IT" sz="2400" b="1" baseline="-25000" dirty="0">
                <a:latin typeface="Garamond" panose="02020404030301010803" pitchFamily="18" charset="0"/>
              </a:rPr>
              <a:t> </a:t>
            </a:r>
            <a:r>
              <a:rPr lang="it-IT" altLang="it-IT" sz="2400" b="1" dirty="0">
                <a:latin typeface="Garamond" panose="02020404030301010803" pitchFamily="18" charset="0"/>
              </a:rPr>
              <a:t>CM</a:t>
            </a:r>
            <a:r>
              <a:rPr lang="it-IT" altLang="it-IT" sz="2400" b="1" baseline="-25000" dirty="0">
                <a:latin typeface="Garamond" panose="02020404030301010803" pitchFamily="18" charset="0"/>
              </a:rPr>
              <a:t>1,</a:t>
            </a:r>
            <a:r>
              <a:rPr lang="it-IT" altLang="it-IT" sz="2400" b="1" dirty="0">
                <a:latin typeface="Garamond" panose="02020404030301010803" pitchFamily="18" charset="0"/>
              </a:rPr>
              <a:t> si costringe l</a:t>
            </a:r>
            <a:r>
              <a:rPr lang="it-IT" altLang="en-US" sz="2400" b="1" dirty="0">
                <a:latin typeface="Garamond" panose="02020404030301010803" pitchFamily="18" charset="0"/>
              </a:rPr>
              <a:t>’</a:t>
            </a:r>
            <a:r>
              <a:rPr lang="it-IT" altLang="it-IT" sz="2400" b="1" dirty="0">
                <a:latin typeface="Garamond" panose="02020404030301010803" pitchFamily="18" charset="0"/>
              </a:rPr>
              <a:t>ex monopolista a produrre Q</a:t>
            </a:r>
            <a:r>
              <a:rPr lang="it-IT" altLang="it-IT" sz="2400" b="1" baseline="-25000" dirty="0">
                <a:latin typeface="Garamond" panose="02020404030301010803" pitchFamily="18" charset="0"/>
              </a:rPr>
              <a:t>0</a:t>
            </a:r>
            <a:r>
              <a:rPr lang="it-IT" altLang="it-IT" sz="2400" b="1" dirty="0">
                <a:latin typeface="Garamond" panose="02020404030301010803" pitchFamily="18" charset="0"/>
              </a:rPr>
              <a:t>-Q</a:t>
            </a:r>
            <a:r>
              <a:rPr lang="it-IT" altLang="it-IT" sz="2400" b="1" baseline="-25000" dirty="0">
                <a:latin typeface="Garamond" panose="02020404030301010803" pitchFamily="18" charset="0"/>
              </a:rPr>
              <a:t>1</a:t>
            </a:r>
            <a:r>
              <a:rPr lang="it-IT" altLang="it-IT" sz="2400" b="1" dirty="0">
                <a:latin typeface="Garamond" panose="02020404030301010803" pitchFamily="18" charset="0"/>
              </a:rPr>
              <a:t>, al costo CM</a:t>
            </a:r>
            <a:r>
              <a:rPr lang="it-IT" altLang="it-IT" sz="2400" b="1" baseline="-25000" dirty="0">
                <a:latin typeface="Garamond" panose="02020404030301010803" pitchFamily="18" charset="0"/>
              </a:rPr>
              <a:t>4</a:t>
            </a:r>
          </a:p>
        </p:txBody>
      </p:sp>
      <p:sp>
        <p:nvSpPr>
          <p:cNvPr id="25636" name="Text Box 36">
            <a:extLst>
              <a:ext uri="{FF2B5EF4-FFF2-40B4-BE49-F238E27FC236}">
                <a16:creationId xmlns:a16="http://schemas.microsoft.com/office/drawing/2014/main" id="{B8C7B79C-E1D4-3B4D-A833-7504CC2ECFC2}"/>
              </a:ext>
            </a:extLst>
          </p:cNvPr>
          <p:cNvSpPr txBox="1">
            <a:spLocks noChangeArrowheads="1"/>
          </p:cNvSpPr>
          <p:nvPr/>
        </p:nvSpPr>
        <p:spPr bwMode="auto">
          <a:xfrm>
            <a:off x="3348038" y="2852738"/>
            <a:ext cx="431958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400" b="1">
                <a:solidFill>
                  <a:schemeClr val="accent2"/>
                </a:solidFill>
                <a:latin typeface="Garamond" panose="02020404030301010803" pitchFamily="18" charset="0"/>
              </a:rPr>
              <a:t>ma attenzione!  se D → D</a:t>
            </a:r>
            <a:r>
              <a:rPr lang="it-IT" altLang="en-US" sz="2400" b="1">
                <a:solidFill>
                  <a:schemeClr val="accent2"/>
                </a:solidFill>
                <a:latin typeface="Garamond" panose="02020404030301010803" pitchFamily="18" charset="0"/>
              </a:rPr>
              <a:t>’</a:t>
            </a:r>
            <a:r>
              <a:rPr lang="it-IT" altLang="it-IT" sz="2400" b="1">
                <a:solidFill>
                  <a:schemeClr val="accent2"/>
                </a:solidFill>
                <a:latin typeface="Garamond" panose="02020404030301010803" pitchFamily="18" charset="0"/>
              </a:rPr>
              <a:t> la condizione non vale più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621"/>
                                        </p:tgtEl>
                                        <p:attrNameLst>
                                          <p:attrName>style.visibility</p:attrName>
                                        </p:attrNameLst>
                                      </p:cBhvr>
                                      <p:to>
                                        <p:strVal val="visible"/>
                                      </p:to>
                                    </p:set>
                                    <p:anim calcmode="lin" valueType="num">
                                      <p:cBhvr additive="base">
                                        <p:cTn id="7" dur="500" fill="hold"/>
                                        <p:tgtEl>
                                          <p:spTgt spid="25621"/>
                                        </p:tgtEl>
                                        <p:attrNameLst>
                                          <p:attrName>ppt_x</p:attrName>
                                        </p:attrNameLst>
                                      </p:cBhvr>
                                      <p:tavLst>
                                        <p:tav tm="0">
                                          <p:val>
                                            <p:strVal val="#ppt_x"/>
                                          </p:val>
                                        </p:tav>
                                        <p:tav tm="100000">
                                          <p:val>
                                            <p:strVal val="#ppt_x"/>
                                          </p:val>
                                        </p:tav>
                                      </p:tavLst>
                                    </p:anim>
                                    <p:anim calcmode="lin" valueType="num">
                                      <p:cBhvr additive="base">
                                        <p:cTn id="8" dur="500" fill="hold"/>
                                        <p:tgtEl>
                                          <p:spTgt spid="256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604"/>
                                        </p:tgtEl>
                                        <p:attrNameLst>
                                          <p:attrName>style.visibility</p:attrName>
                                        </p:attrNameLst>
                                      </p:cBhvr>
                                      <p:to>
                                        <p:strVal val="visible"/>
                                      </p:to>
                                    </p:set>
                                    <p:anim calcmode="lin" valueType="num">
                                      <p:cBhvr additive="base">
                                        <p:cTn id="11" dur="500" fill="hold"/>
                                        <p:tgtEl>
                                          <p:spTgt spid="25604"/>
                                        </p:tgtEl>
                                        <p:attrNameLst>
                                          <p:attrName>ppt_x</p:attrName>
                                        </p:attrNameLst>
                                      </p:cBhvr>
                                      <p:tavLst>
                                        <p:tav tm="0">
                                          <p:val>
                                            <p:strVal val="#ppt_x"/>
                                          </p:val>
                                        </p:tav>
                                        <p:tav tm="100000">
                                          <p:val>
                                            <p:strVal val="#ppt_x"/>
                                          </p:val>
                                        </p:tav>
                                      </p:tavLst>
                                    </p:anim>
                                    <p:anim calcmode="lin" valueType="num">
                                      <p:cBhvr additive="base">
                                        <p:cTn id="12" dur="500" fill="hold"/>
                                        <p:tgtEl>
                                          <p:spTgt spid="2560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5622"/>
                                        </p:tgtEl>
                                        <p:attrNameLst>
                                          <p:attrName>style.visibility</p:attrName>
                                        </p:attrNameLst>
                                      </p:cBhvr>
                                      <p:to>
                                        <p:strVal val="visible"/>
                                      </p:to>
                                    </p:set>
                                    <p:anim calcmode="lin" valueType="num">
                                      <p:cBhvr additive="base">
                                        <p:cTn id="15" dur="500" fill="hold"/>
                                        <p:tgtEl>
                                          <p:spTgt spid="25622"/>
                                        </p:tgtEl>
                                        <p:attrNameLst>
                                          <p:attrName>ppt_x</p:attrName>
                                        </p:attrNameLst>
                                      </p:cBhvr>
                                      <p:tavLst>
                                        <p:tav tm="0">
                                          <p:val>
                                            <p:strVal val="#ppt_x"/>
                                          </p:val>
                                        </p:tav>
                                        <p:tav tm="100000">
                                          <p:val>
                                            <p:strVal val="#ppt_x"/>
                                          </p:val>
                                        </p:tav>
                                      </p:tavLst>
                                    </p:anim>
                                    <p:anim calcmode="lin" valueType="num">
                                      <p:cBhvr additive="base">
                                        <p:cTn id="16" dur="500" fill="hold"/>
                                        <p:tgtEl>
                                          <p:spTgt spid="256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5608"/>
                                        </p:tgtEl>
                                        <p:attrNameLst>
                                          <p:attrName>style.visibility</p:attrName>
                                        </p:attrNameLst>
                                      </p:cBhvr>
                                      <p:to>
                                        <p:strVal val="visible"/>
                                      </p:to>
                                    </p:set>
                                    <p:anim calcmode="lin" valueType="num">
                                      <p:cBhvr additive="base">
                                        <p:cTn id="19" dur="500" fill="hold"/>
                                        <p:tgtEl>
                                          <p:spTgt spid="25608"/>
                                        </p:tgtEl>
                                        <p:attrNameLst>
                                          <p:attrName>ppt_x</p:attrName>
                                        </p:attrNameLst>
                                      </p:cBhvr>
                                      <p:tavLst>
                                        <p:tav tm="0">
                                          <p:val>
                                            <p:strVal val="#ppt_x"/>
                                          </p:val>
                                        </p:tav>
                                        <p:tav tm="100000">
                                          <p:val>
                                            <p:strVal val="#ppt_x"/>
                                          </p:val>
                                        </p:tav>
                                      </p:tavLst>
                                    </p:anim>
                                    <p:anim calcmode="lin" valueType="num">
                                      <p:cBhvr additive="base">
                                        <p:cTn id="20" dur="500" fill="hold"/>
                                        <p:tgtEl>
                                          <p:spTgt spid="2560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5613"/>
                                        </p:tgtEl>
                                        <p:attrNameLst>
                                          <p:attrName>style.visibility</p:attrName>
                                        </p:attrNameLst>
                                      </p:cBhvr>
                                      <p:to>
                                        <p:strVal val="visible"/>
                                      </p:to>
                                    </p:set>
                                    <p:anim calcmode="lin" valueType="num">
                                      <p:cBhvr additive="base">
                                        <p:cTn id="23" dur="500" fill="hold"/>
                                        <p:tgtEl>
                                          <p:spTgt spid="25613"/>
                                        </p:tgtEl>
                                        <p:attrNameLst>
                                          <p:attrName>ppt_x</p:attrName>
                                        </p:attrNameLst>
                                      </p:cBhvr>
                                      <p:tavLst>
                                        <p:tav tm="0">
                                          <p:val>
                                            <p:strVal val="#ppt_x"/>
                                          </p:val>
                                        </p:tav>
                                        <p:tav tm="100000">
                                          <p:val>
                                            <p:strVal val="#ppt_x"/>
                                          </p:val>
                                        </p:tav>
                                      </p:tavLst>
                                    </p:anim>
                                    <p:anim calcmode="lin" valueType="num">
                                      <p:cBhvr additive="base">
                                        <p:cTn id="24" dur="500" fill="hold"/>
                                        <p:tgtEl>
                                          <p:spTgt spid="256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5609"/>
                                        </p:tgtEl>
                                        <p:attrNameLst>
                                          <p:attrName>style.visibility</p:attrName>
                                        </p:attrNameLst>
                                      </p:cBhvr>
                                      <p:to>
                                        <p:strVal val="visible"/>
                                      </p:to>
                                    </p:set>
                                    <p:anim calcmode="lin" valueType="num">
                                      <p:cBhvr additive="base">
                                        <p:cTn id="27" dur="500" fill="hold"/>
                                        <p:tgtEl>
                                          <p:spTgt spid="25609"/>
                                        </p:tgtEl>
                                        <p:attrNameLst>
                                          <p:attrName>ppt_x</p:attrName>
                                        </p:attrNameLst>
                                      </p:cBhvr>
                                      <p:tavLst>
                                        <p:tav tm="0">
                                          <p:val>
                                            <p:strVal val="#ppt_x"/>
                                          </p:val>
                                        </p:tav>
                                        <p:tav tm="100000">
                                          <p:val>
                                            <p:strVal val="#ppt_x"/>
                                          </p:val>
                                        </p:tav>
                                      </p:tavLst>
                                    </p:anim>
                                    <p:anim calcmode="lin" valueType="num">
                                      <p:cBhvr additive="base">
                                        <p:cTn id="28" dur="500" fill="hold"/>
                                        <p:tgtEl>
                                          <p:spTgt spid="2560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5610"/>
                                        </p:tgtEl>
                                        <p:attrNameLst>
                                          <p:attrName>style.visibility</p:attrName>
                                        </p:attrNameLst>
                                      </p:cBhvr>
                                      <p:to>
                                        <p:strVal val="visible"/>
                                      </p:to>
                                    </p:set>
                                    <p:anim calcmode="lin" valueType="num">
                                      <p:cBhvr additive="base">
                                        <p:cTn id="31" dur="500" fill="hold"/>
                                        <p:tgtEl>
                                          <p:spTgt spid="25610"/>
                                        </p:tgtEl>
                                        <p:attrNameLst>
                                          <p:attrName>ppt_x</p:attrName>
                                        </p:attrNameLst>
                                      </p:cBhvr>
                                      <p:tavLst>
                                        <p:tav tm="0">
                                          <p:val>
                                            <p:strVal val="#ppt_x"/>
                                          </p:val>
                                        </p:tav>
                                        <p:tav tm="100000">
                                          <p:val>
                                            <p:strVal val="#ppt_x"/>
                                          </p:val>
                                        </p:tav>
                                      </p:tavLst>
                                    </p:anim>
                                    <p:anim calcmode="lin" valueType="num">
                                      <p:cBhvr additive="base">
                                        <p:cTn id="32" dur="500" fill="hold"/>
                                        <p:tgtEl>
                                          <p:spTgt spid="256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5607"/>
                                        </p:tgtEl>
                                        <p:attrNameLst>
                                          <p:attrName>style.visibility</p:attrName>
                                        </p:attrNameLst>
                                      </p:cBhvr>
                                      <p:to>
                                        <p:strVal val="visible"/>
                                      </p:to>
                                    </p:set>
                                    <p:anim calcmode="lin" valueType="num">
                                      <p:cBhvr additive="base">
                                        <p:cTn id="37" dur="500" fill="hold"/>
                                        <p:tgtEl>
                                          <p:spTgt spid="25607"/>
                                        </p:tgtEl>
                                        <p:attrNameLst>
                                          <p:attrName>ppt_x</p:attrName>
                                        </p:attrNameLst>
                                      </p:cBhvr>
                                      <p:tavLst>
                                        <p:tav tm="0">
                                          <p:val>
                                            <p:strVal val="#ppt_x"/>
                                          </p:val>
                                        </p:tav>
                                        <p:tav tm="100000">
                                          <p:val>
                                            <p:strVal val="#ppt_x"/>
                                          </p:val>
                                        </p:tav>
                                      </p:tavLst>
                                    </p:anim>
                                    <p:anim calcmode="lin" valueType="num">
                                      <p:cBhvr additive="base">
                                        <p:cTn id="38" dur="500" fill="hold"/>
                                        <p:tgtEl>
                                          <p:spTgt spid="2560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5615"/>
                                        </p:tgtEl>
                                        <p:attrNameLst>
                                          <p:attrName>style.visibility</p:attrName>
                                        </p:attrNameLst>
                                      </p:cBhvr>
                                      <p:to>
                                        <p:strVal val="visible"/>
                                      </p:to>
                                    </p:set>
                                    <p:anim calcmode="lin" valueType="num">
                                      <p:cBhvr additive="base">
                                        <p:cTn id="41" dur="500" fill="hold"/>
                                        <p:tgtEl>
                                          <p:spTgt spid="25615"/>
                                        </p:tgtEl>
                                        <p:attrNameLst>
                                          <p:attrName>ppt_x</p:attrName>
                                        </p:attrNameLst>
                                      </p:cBhvr>
                                      <p:tavLst>
                                        <p:tav tm="0">
                                          <p:val>
                                            <p:strVal val="#ppt_x"/>
                                          </p:val>
                                        </p:tav>
                                        <p:tav tm="100000">
                                          <p:val>
                                            <p:strVal val="#ppt_x"/>
                                          </p:val>
                                        </p:tav>
                                      </p:tavLst>
                                    </p:anim>
                                    <p:anim calcmode="lin" valueType="num">
                                      <p:cBhvr additive="base">
                                        <p:cTn id="42" dur="500" fill="hold"/>
                                        <p:tgtEl>
                                          <p:spTgt spid="256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635"/>
                                        </p:tgtEl>
                                        <p:attrNameLst>
                                          <p:attrName>style.visibility</p:attrName>
                                        </p:attrNameLst>
                                      </p:cBhvr>
                                      <p:to>
                                        <p:strVal val="visible"/>
                                      </p:to>
                                    </p:set>
                                    <p:anim calcmode="lin" valueType="num">
                                      <p:cBhvr additive="base">
                                        <p:cTn id="45" dur="500" fill="hold"/>
                                        <p:tgtEl>
                                          <p:spTgt spid="25635"/>
                                        </p:tgtEl>
                                        <p:attrNameLst>
                                          <p:attrName>ppt_x</p:attrName>
                                        </p:attrNameLst>
                                      </p:cBhvr>
                                      <p:tavLst>
                                        <p:tav tm="0">
                                          <p:val>
                                            <p:strVal val="#ppt_x"/>
                                          </p:val>
                                        </p:tav>
                                        <p:tav tm="100000">
                                          <p:val>
                                            <p:strVal val="#ppt_x"/>
                                          </p:val>
                                        </p:tav>
                                      </p:tavLst>
                                    </p:anim>
                                    <p:anim calcmode="lin" valueType="num">
                                      <p:cBhvr additive="base">
                                        <p:cTn id="46" dur="500" fill="hold"/>
                                        <p:tgtEl>
                                          <p:spTgt spid="2563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5620"/>
                                        </p:tgtEl>
                                        <p:attrNameLst>
                                          <p:attrName>style.visibility</p:attrName>
                                        </p:attrNameLst>
                                      </p:cBhvr>
                                      <p:to>
                                        <p:strVal val="visible"/>
                                      </p:to>
                                    </p:set>
                                    <p:anim calcmode="lin" valueType="num">
                                      <p:cBhvr additive="base">
                                        <p:cTn id="51" dur="500" fill="hold"/>
                                        <p:tgtEl>
                                          <p:spTgt spid="25620"/>
                                        </p:tgtEl>
                                        <p:attrNameLst>
                                          <p:attrName>ppt_x</p:attrName>
                                        </p:attrNameLst>
                                      </p:cBhvr>
                                      <p:tavLst>
                                        <p:tav tm="0">
                                          <p:val>
                                            <p:strVal val="#ppt_x"/>
                                          </p:val>
                                        </p:tav>
                                        <p:tav tm="100000">
                                          <p:val>
                                            <p:strVal val="#ppt_x"/>
                                          </p:val>
                                        </p:tav>
                                      </p:tavLst>
                                    </p:anim>
                                    <p:anim calcmode="lin" valueType="num">
                                      <p:cBhvr additive="base">
                                        <p:cTn id="52" dur="500" fill="hold"/>
                                        <p:tgtEl>
                                          <p:spTgt spid="256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5614"/>
                                        </p:tgtEl>
                                        <p:attrNameLst>
                                          <p:attrName>style.visibility</p:attrName>
                                        </p:attrNameLst>
                                      </p:cBhvr>
                                      <p:to>
                                        <p:strVal val="visible"/>
                                      </p:to>
                                    </p:set>
                                    <p:anim calcmode="lin" valueType="num">
                                      <p:cBhvr additive="base">
                                        <p:cTn id="55" dur="500" fill="hold"/>
                                        <p:tgtEl>
                                          <p:spTgt spid="25614"/>
                                        </p:tgtEl>
                                        <p:attrNameLst>
                                          <p:attrName>ppt_x</p:attrName>
                                        </p:attrNameLst>
                                      </p:cBhvr>
                                      <p:tavLst>
                                        <p:tav tm="0">
                                          <p:val>
                                            <p:strVal val="#ppt_x"/>
                                          </p:val>
                                        </p:tav>
                                        <p:tav tm="100000">
                                          <p:val>
                                            <p:strVal val="#ppt_x"/>
                                          </p:val>
                                        </p:tav>
                                      </p:tavLst>
                                    </p:anim>
                                    <p:anim calcmode="lin" valueType="num">
                                      <p:cBhvr additive="base">
                                        <p:cTn id="56" dur="500" fill="hold"/>
                                        <p:tgtEl>
                                          <p:spTgt spid="256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5631"/>
                                        </p:tgtEl>
                                        <p:attrNameLst>
                                          <p:attrName>style.visibility</p:attrName>
                                        </p:attrNameLst>
                                      </p:cBhvr>
                                      <p:to>
                                        <p:strVal val="visible"/>
                                      </p:to>
                                    </p:set>
                                    <p:anim calcmode="lin" valueType="num">
                                      <p:cBhvr additive="base">
                                        <p:cTn id="59" dur="500" fill="hold"/>
                                        <p:tgtEl>
                                          <p:spTgt spid="25631"/>
                                        </p:tgtEl>
                                        <p:attrNameLst>
                                          <p:attrName>ppt_x</p:attrName>
                                        </p:attrNameLst>
                                      </p:cBhvr>
                                      <p:tavLst>
                                        <p:tav tm="0">
                                          <p:val>
                                            <p:strVal val="#ppt_x"/>
                                          </p:val>
                                        </p:tav>
                                        <p:tav tm="100000">
                                          <p:val>
                                            <p:strVal val="#ppt_x"/>
                                          </p:val>
                                        </p:tav>
                                      </p:tavLst>
                                    </p:anim>
                                    <p:anim calcmode="lin" valueType="num">
                                      <p:cBhvr additive="base">
                                        <p:cTn id="60" dur="500" fill="hold"/>
                                        <p:tgtEl>
                                          <p:spTgt spid="2563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5625"/>
                                        </p:tgtEl>
                                        <p:attrNameLst>
                                          <p:attrName>style.visibility</p:attrName>
                                        </p:attrNameLst>
                                      </p:cBhvr>
                                      <p:to>
                                        <p:strVal val="visible"/>
                                      </p:to>
                                    </p:set>
                                    <p:anim calcmode="lin" valueType="num">
                                      <p:cBhvr additive="base">
                                        <p:cTn id="63" dur="500" fill="hold"/>
                                        <p:tgtEl>
                                          <p:spTgt spid="25625"/>
                                        </p:tgtEl>
                                        <p:attrNameLst>
                                          <p:attrName>ppt_x</p:attrName>
                                        </p:attrNameLst>
                                      </p:cBhvr>
                                      <p:tavLst>
                                        <p:tav tm="0">
                                          <p:val>
                                            <p:strVal val="#ppt_x"/>
                                          </p:val>
                                        </p:tav>
                                        <p:tav tm="100000">
                                          <p:val>
                                            <p:strVal val="#ppt_x"/>
                                          </p:val>
                                        </p:tav>
                                      </p:tavLst>
                                    </p:anim>
                                    <p:anim calcmode="lin" valueType="num">
                                      <p:cBhvr additive="base">
                                        <p:cTn id="64" dur="500" fill="hold"/>
                                        <p:tgtEl>
                                          <p:spTgt spid="25625"/>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25626"/>
                                        </p:tgtEl>
                                        <p:attrNameLst>
                                          <p:attrName>style.visibility</p:attrName>
                                        </p:attrNameLst>
                                      </p:cBhvr>
                                      <p:to>
                                        <p:strVal val="visible"/>
                                      </p:to>
                                    </p:set>
                                    <p:anim calcmode="lin" valueType="num">
                                      <p:cBhvr additive="base">
                                        <p:cTn id="69" dur="500" fill="hold"/>
                                        <p:tgtEl>
                                          <p:spTgt spid="25626"/>
                                        </p:tgtEl>
                                        <p:attrNameLst>
                                          <p:attrName>ppt_x</p:attrName>
                                        </p:attrNameLst>
                                      </p:cBhvr>
                                      <p:tavLst>
                                        <p:tav tm="0">
                                          <p:val>
                                            <p:strVal val="#ppt_x"/>
                                          </p:val>
                                        </p:tav>
                                        <p:tav tm="100000">
                                          <p:val>
                                            <p:strVal val="#ppt_x"/>
                                          </p:val>
                                        </p:tav>
                                      </p:tavLst>
                                    </p:anim>
                                    <p:anim calcmode="lin" valueType="num">
                                      <p:cBhvr additive="base">
                                        <p:cTn id="70" dur="500" fill="hold"/>
                                        <p:tgtEl>
                                          <p:spTgt spid="256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5605"/>
                                        </p:tgtEl>
                                        <p:attrNameLst>
                                          <p:attrName>style.visibility</p:attrName>
                                        </p:attrNameLst>
                                      </p:cBhvr>
                                      <p:to>
                                        <p:strVal val="visible"/>
                                      </p:to>
                                    </p:set>
                                    <p:anim calcmode="lin" valueType="num">
                                      <p:cBhvr additive="base">
                                        <p:cTn id="73" dur="500" fill="hold"/>
                                        <p:tgtEl>
                                          <p:spTgt spid="25605"/>
                                        </p:tgtEl>
                                        <p:attrNameLst>
                                          <p:attrName>ppt_x</p:attrName>
                                        </p:attrNameLst>
                                      </p:cBhvr>
                                      <p:tavLst>
                                        <p:tav tm="0">
                                          <p:val>
                                            <p:strVal val="#ppt_x"/>
                                          </p:val>
                                        </p:tav>
                                        <p:tav tm="100000">
                                          <p:val>
                                            <p:strVal val="#ppt_x"/>
                                          </p:val>
                                        </p:tav>
                                      </p:tavLst>
                                    </p:anim>
                                    <p:anim calcmode="lin" valueType="num">
                                      <p:cBhvr additive="base">
                                        <p:cTn id="74" dur="500" fill="hold"/>
                                        <p:tgtEl>
                                          <p:spTgt spid="2560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5611"/>
                                        </p:tgtEl>
                                        <p:attrNameLst>
                                          <p:attrName>style.visibility</p:attrName>
                                        </p:attrNameLst>
                                      </p:cBhvr>
                                      <p:to>
                                        <p:strVal val="visible"/>
                                      </p:to>
                                    </p:set>
                                    <p:anim calcmode="lin" valueType="num">
                                      <p:cBhvr additive="base">
                                        <p:cTn id="77" dur="500" fill="hold"/>
                                        <p:tgtEl>
                                          <p:spTgt spid="25611"/>
                                        </p:tgtEl>
                                        <p:attrNameLst>
                                          <p:attrName>ppt_x</p:attrName>
                                        </p:attrNameLst>
                                      </p:cBhvr>
                                      <p:tavLst>
                                        <p:tav tm="0">
                                          <p:val>
                                            <p:strVal val="#ppt_x"/>
                                          </p:val>
                                        </p:tav>
                                        <p:tav tm="100000">
                                          <p:val>
                                            <p:strVal val="#ppt_x"/>
                                          </p:val>
                                        </p:tav>
                                      </p:tavLst>
                                    </p:anim>
                                    <p:anim calcmode="lin" valueType="num">
                                      <p:cBhvr additive="base">
                                        <p:cTn id="78" dur="500" fill="hold"/>
                                        <p:tgtEl>
                                          <p:spTgt spid="2561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5612"/>
                                        </p:tgtEl>
                                        <p:attrNameLst>
                                          <p:attrName>style.visibility</p:attrName>
                                        </p:attrNameLst>
                                      </p:cBhvr>
                                      <p:to>
                                        <p:strVal val="visible"/>
                                      </p:to>
                                    </p:set>
                                    <p:anim calcmode="lin" valueType="num">
                                      <p:cBhvr additive="base">
                                        <p:cTn id="81" dur="500" fill="hold"/>
                                        <p:tgtEl>
                                          <p:spTgt spid="25612"/>
                                        </p:tgtEl>
                                        <p:attrNameLst>
                                          <p:attrName>ppt_x</p:attrName>
                                        </p:attrNameLst>
                                      </p:cBhvr>
                                      <p:tavLst>
                                        <p:tav tm="0">
                                          <p:val>
                                            <p:strVal val="#ppt_x"/>
                                          </p:val>
                                        </p:tav>
                                        <p:tav tm="100000">
                                          <p:val>
                                            <p:strVal val="#ppt_x"/>
                                          </p:val>
                                        </p:tav>
                                      </p:tavLst>
                                    </p:anim>
                                    <p:anim calcmode="lin" valueType="num">
                                      <p:cBhvr additive="base">
                                        <p:cTn id="82" dur="500" fill="hold"/>
                                        <p:tgtEl>
                                          <p:spTgt spid="25612"/>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25632"/>
                                        </p:tgtEl>
                                        <p:attrNameLst>
                                          <p:attrName>style.visibility</p:attrName>
                                        </p:attrNameLst>
                                      </p:cBhvr>
                                      <p:to>
                                        <p:strVal val="visible"/>
                                      </p:to>
                                    </p:set>
                                    <p:anim calcmode="lin" valueType="num">
                                      <p:cBhvr additive="base">
                                        <p:cTn id="87" dur="500" fill="hold"/>
                                        <p:tgtEl>
                                          <p:spTgt spid="25632"/>
                                        </p:tgtEl>
                                        <p:attrNameLst>
                                          <p:attrName>ppt_x</p:attrName>
                                        </p:attrNameLst>
                                      </p:cBhvr>
                                      <p:tavLst>
                                        <p:tav tm="0">
                                          <p:val>
                                            <p:strVal val="#ppt_x"/>
                                          </p:val>
                                        </p:tav>
                                        <p:tav tm="100000">
                                          <p:val>
                                            <p:strVal val="#ppt_x"/>
                                          </p:val>
                                        </p:tav>
                                      </p:tavLst>
                                    </p:anim>
                                    <p:anim calcmode="lin" valueType="num">
                                      <p:cBhvr additive="base">
                                        <p:cTn id="88" dur="500" fill="hold"/>
                                        <p:tgtEl>
                                          <p:spTgt spid="25632"/>
                                        </p:tgtEl>
                                        <p:attrNameLst>
                                          <p:attrName>ppt_y</p:attrName>
                                        </p:attrNameLst>
                                      </p:cBhvr>
                                      <p:tavLst>
                                        <p:tav tm="0">
                                          <p:val>
                                            <p:strVal val="1+#ppt_h/2"/>
                                          </p:val>
                                        </p:tav>
                                        <p:tav tm="100000">
                                          <p:val>
                                            <p:strVal val="#ppt_y"/>
                                          </p:val>
                                        </p:tav>
                                      </p:tavLst>
                                    </p:anim>
                                  </p:childTnLst>
                                </p:cTn>
                              </p:par>
                            </p:childTnLst>
                          </p:cTn>
                        </p:par>
                      </p:childTnLst>
                    </p:cTn>
                  </p:par>
                  <p:par>
                    <p:cTn id="89" fill="hold" nodeType="clickPar">
                      <p:stCondLst>
                        <p:cond delay="indefinite"/>
                      </p:stCondLst>
                      <p:childTnLst>
                        <p:par>
                          <p:cTn id="90" fill="hold" nodeType="withGroup">
                            <p:stCondLst>
                              <p:cond delay="0"/>
                            </p:stCondLst>
                            <p:childTnLst>
                              <p:par>
                                <p:cTn id="91" presetID="2" presetClass="entr" presetSubtype="4" fill="hold" nodeType="clickEffect">
                                  <p:stCondLst>
                                    <p:cond delay="0"/>
                                  </p:stCondLst>
                                  <p:childTnLst>
                                    <p:set>
                                      <p:cBhvr>
                                        <p:cTn id="92" dur="1" fill="hold">
                                          <p:stCondLst>
                                            <p:cond delay="0"/>
                                          </p:stCondLst>
                                        </p:cTn>
                                        <p:tgtEl>
                                          <p:spTgt spid="25633"/>
                                        </p:tgtEl>
                                        <p:attrNameLst>
                                          <p:attrName>style.visibility</p:attrName>
                                        </p:attrNameLst>
                                      </p:cBhvr>
                                      <p:to>
                                        <p:strVal val="visible"/>
                                      </p:to>
                                    </p:set>
                                    <p:anim calcmode="lin" valueType="num">
                                      <p:cBhvr additive="base">
                                        <p:cTn id="93" dur="500" fill="hold"/>
                                        <p:tgtEl>
                                          <p:spTgt spid="25633"/>
                                        </p:tgtEl>
                                        <p:attrNameLst>
                                          <p:attrName>ppt_x</p:attrName>
                                        </p:attrNameLst>
                                      </p:cBhvr>
                                      <p:tavLst>
                                        <p:tav tm="0">
                                          <p:val>
                                            <p:strVal val="#ppt_x"/>
                                          </p:val>
                                        </p:tav>
                                        <p:tav tm="100000">
                                          <p:val>
                                            <p:strVal val="#ppt_x"/>
                                          </p:val>
                                        </p:tav>
                                      </p:tavLst>
                                    </p:anim>
                                    <p:anim calcmode="lin" valueType="num">
                                      <p:cBhvr additive="base">
                                        <p:cTn id="94" dur="500" fill="hold"/>
                                        <p:tgtEl>
                                          <p:spTgt spid="25633"/>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618"/>
                                        </p:tgtEl>
                                        <p:attrNameLst>
                                          <p:attrName>style.visibility</p:attrName>
                                        </p:attrNameLst>
                                      </p:cBhvr>
                                      <p:to>
                                        <p:strVal val="visible"/>
                                      </p:to>
                                    </p:set>
                                    <p:anim calcmode="lin" valueType="num">
                                      <p:cBhvr additive="base">
                                        <p:cTn id="97" dur="500" fill="hold"/>
                                        <p:tgtEl>
                                          <p:spTgt spid="25618"/>
                                        </p:tgtEl>
                                        <p:attrNameLst>
                                          <p:attrName>ppt_x</p:attrName>
                                        </p:attrNameLst>
                                      </p:cBhvr>
                                      <p:tavLst>
                                        <p:tav tm="0">
                                          <p:val>
                                            <p:strVal val="#ppt_x"/>
                                          </p:val>
                                        </p:tav>
                                        <p:tav tm="100000">
                                          <p:val>
                                            <p:strVal val="#ppt_x"/>
                                          </p:val>
                                        </p:tav>
                                      </p:tavLst>
                                    </p:anim>
                                    <p:anim calcmode="lin" valueType="num">
                                      <p:cBhvr additive="base">
                                        <p:cTn id="98" dur="500" fill="hold"/>
                                        <p:tgtEl>
                                          <p:spTgt spid="25618"/>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5630"/>
                                        </p:tgtEl>
                                        <p:attrNameLst>
                                          <p:attrName>style.visibility</p:attrName>
                                        </p:attrNameLst>
                                      </p:cBhvr>
                                      <p:to>
                                        <p:strVal val="visible"/>
                                      </p:to>
                                    </p:set>
                                    <p:anim calcmode="lin" valueType="num">
                                      <p:cBhvr additive="base">
                                        <p:cTn id="101" dur="500" fill="hold"/>
                                        <p:tgtEl>
                                          <p:spTgt spid="25630"/>
                                        </p:tgtEl>
                                        <p:attrNameLst>
                                          <p:attrName>ppt_x</p:attrName>
                                        </p:attrNameLst>
                                      </p:cBhvr>
                                      <p:tavLst>
                                        <p:tav tm="0">
                                          <p:val>
                                            <p:strVal val="#ppt_x"/>
                                          </p:val>
                                        </p:tav>
                                        <p:tav tm="100000">
                                          <p:val>
                                            <p:strVal val="#ppt_x"/>
                                          </p:val>
                                        </p:tav>
                                      </p:tavLst>
                                    </p:anim>
                                    <p:anim calcmode="lin" valueType="num">
                                      <p:cBhvr additive="base">
                                        <p:cTn id="102" dur="500" fill="hold"/>
                                        <p:tgtEl>
                                          <p:spTgt spid="25630"/>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5619"/>
                                        </p:tgtEl>
                                        <p:attrNameLst>
                                          <p:attrName>style.visibility</p:attrName>
                                        </p:attrNameLst>
                                      </p:cBhvr>
                                      <p:to>
                                        <p:strVal val="visible"/>
                                      </p:to>
                                    </p:set>
                                    <p:anim calcmode="lin" valueType="num">
                                      <p:cBhvr additive="base">
                                        <p:cTn id="105" dur="500" fill="hold"/>
                                        <p:tgtEl>
                                          <p:spTgt spid="25619"/>
                                        </p:tgtEl>
                                        <p:attrNameLst>
                                          <p:attrName>ppt_x</p:attrName>
                                        </p:attrNameLst>
                                      </p:cBhvr>
                                      <p:tavLst>
                                        <p:tav tm="0">
                                          <p:val>
                                            <p:strVal val="#ppt_x"/>
                                          </p:val>
                                        </p:tav>
                                        <p:tav tm="100000">
                                          <p:val>
                                            <p:strVal val="#ppt_x"/>
                                          </p:val>
                                        </p:tav>
                                      </p:tavLst>
                                    </p:anim>
                                    <p:anim calcmode="lin" valueType="num">
                                      <p:cBhvr additive="base">
                                        <p:cTn id="106" dur="500" fill="hold"/>
                                        <p:tgtEl>
                                          <p:spTgt spid="25619"/>
                                        </p:tgtEl>
                                        <p:attrNameLst>
                                          <p:attrName>ppt_y</p:attrName>
                                        </p:attrNameLst>
                                      </p:cBhvr>
                                      <p:tavLst>
                                        <p:tav tm="0">
                                          <p:val>
                                            <p:strVal val="1+#ppt_h/2"/>
                                          </p:val>
                                        </p:tav>
                                        <p:tav tm="100000">
                                          <p:val>
                                            <p:strVal val="#ppt_y"/>
                                          </p:val>
                                        </p:tav>
                                      </p:tavLst>
                                    </p:anim>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5636"/>
                                        </p:tgtEl>
                                        <p:attrNameLst>
                                          <p:attrName>style.visibility</p:attrName>
                                        </p:attrNameLst>
                                      </p:cBhvr>
                                      <p:to>
                                        <p:strVal val="visible"/>
                                      </p:to>
                                    </p:set>
                                    <p:anim calcmode="lin" valueType="num">
                                      <p:cBhvr additive="base">
                                        <p:cTn id="111" dur="500" fill="hold"/>
                                        <p:tgtEl>
                                          <p:spTgt spid="25636"/>
                                        </p:tgtEl>
                                        <p:attrNameLst>
                                          <p:attrName>ppt_x</p:attrName>
                                        </p:attrNameLst>
                                      </p:cBhvr>
                                      <p:tavLst>
                                        <p:tav tm="0">
                                          <p:val>
                                            <p:strVal val="#ppt_x"/>
                                          </p:val>
                                        </p:tav>
                                        <p:tav tm="100000">
                                          <p:val>
                                            <p:strVal val="#ppt_x"/>
                                          </p:val>
                                        </p:tav>
                                      </p:tavLst>
                                    </p:anim>
                                    <p:anim calcmode="lin" valueType="num">
                                      <p:cBhvr additive="base">
                                        <p:cTn id="112" dur="500" fill="hold"/>
                                        <p:tgtEl>
                                          <p:spTgt spid="25636"/>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5624"/>
                                        </p:tgtEl>
                                        <p:attrNameLst>
                                          <p:attrName>style.visibility</p:attrName>
                                        </p:attrNameLst>
                                      </p:cBhvr>
                                      <p:to>
                                        <p:strVal val="visible"/>
                                      </p:to>
                                    </p:set>
                                    <p:anim calcmode="lin" valueType="num">
                                      <p:cBhvr additive="base">
                                        <p:cTn id="115" dur="500" fill="hold"/>
                                        <p:tgtEl>
                                          <p:spTgt spid="25624"/>
                                        </p:tgtEl>
                                        <p:attrNameLst>
                                          <p:attrName>ppt_x</p:attrName>
                                        </p:attrNameLst>
                                      </p:cBhvr>
                                      <p:tavLst>
                                        <p:tav tm="0">
                                          <p:val>
                                            <p:strVal val="#ppt_x"/>
                                          </p:val>
                                        </p:tav>
                                        <p:tav tm="100000">
                                          <p:val>
                                            <p:strVal val="#ppt_x"/>
                                          </p:val>
                                        </p:tav>
                                      </p:tavLst>
                                    </p:anim>
                                    <p:anim calcmode="lin" valueType="num">
                                      <p:cBhvr additive="base">
                                        <p:cTn id="116" dur="500" fill="hold"/>
                                        <p:tgtEl>
                                          <p:spTgt spid="25624"/>
                                        </p:tgtEl>
                                        <p:attrNameLst>
                                          <p:attrName>ppt_y</p:attrName>
                                        </p:attrNameLst>
                                      </p:cBhvr>
                                      <p:tavLst>
                                        <p:tav tm="0">
                                          <p:val>
                                            <p:strVal val="1+#ppt_h/2"/>
                                          </p:val>
                                        </p:tav>
                                        <p:tav tm="100000">
                                          <p:val>
                                            <p:strVal val="#ppt_y"/>
                                          </p:val>
                                        </p:tav>
                                      </p:tavLst>
                                    </p:anim>
                                  </p:childTnLst>
                                </p:cTn>
                              </p:par>
                            </p:childTnLst>
                          </p:cTn>
                        </p:par>
                      </p:childTnLst>
                    </p:cTn>
                  </p:par>
                  <p:par>
                    <p:cTn id="117" fill="hold" nodeType="clickPar">
                      <p:stCondLst>
                        <p:cond delay="indefinite"/>
                      </p:stCondLst>
                      <p:childTnLst>
                        <p:par>
                          <p:cTn id="118" fill="hold" nodeType="withGroup">
                            <p:stCondLst>
                              <p:cond delay="0"/>
                            </p:stCondLst>
                            <p:childTnLst>
                              <p:par>
                                <p:cTn id="119" presetID="2" presetClass="entr" presetSubtype="4" fill="hold" nodeType="clickEffect">
                                  <p:stCondLst>
                                    <p:cond delay="0"/>
                                  </p:stCondLst>
                                  <p:childTnLst>
                                    <p:set>
                                      <p:cBhvr>
                                        <p:cTn id="120" dur="1" fill="hold">
                                          <p:stCondLst>
                                            <p:cond delay="0"/>
                                          </p:stCondLst>
                                        </p:cTn>
                                        <p:tgtEl>
                                          <p:spTgt spid="25623"/>
                                        </p:tgtEl>
                                        <p:attrNameLst>
                                          <p:attrName>style.visibility</p:attrName>
                                        </p:attrNameLst>
                                      </p:cBhvr>
                                      <p:to>
                                        <p:strVal val="visible"/>
                                      </p:to>
                                    </p:set>
                                    <p:anim calcmode="lin" valueType="num">
                                      <p:cBhvr additive="base">
                                        <p:cTn id="121" dur="500" fill="hold"/>
                                        <p:tgtEl>
                                          <p:spTgt spid="25623"/>
                                        </p:tgtEl>
                                        <p:attrNameLst>
                                          <p:attrName>ppt_x</p:attrName>
                                        </p:attrNameLst>
                                      </p:cBhvr>
                                      <p:tavLst>
                                        <p:tav tm="0">
                                          <p:val>
                                            <p:strVal val="#ppt_x"/>
                                          </p:val>
                                        </p:tav>
                                        <p:tav tm="100000">
                                          <p:val>
                                            <p:strVal val="#ppt_x"/>
                                          </p:val>
                                        </p:tav>
                                      </p:tavLst>
                                    </p:anim>
                                    <p:anim calcmode="lin" valueType="num">
                                      <p:cBhvr additive="base">
                                        <p:cTn id="122" dur="500" fill="hold"/>
                                        <p:tgtEl>
                                          <p:spTgt spid="25623"/>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5627"/>
                                        </p:tgtEl>
                                        <p:attrNameLst>
                                          <p:attrName>style.visibility</p:attrName>
                                        </p:attrNameLst>
                                      </p:cBhvr>
                                      <p:to>
                                        <p:strVal val="visible"/>
                                      </p:to>
                                    </p:set>
                                    <p:anim calcmode="lin" valueType="num">
                                      <p:cBhvr additive="base">
                                        <p:cTn id="125" dur="500" fill="hold"/>
                                        <p:tgtEl>
                                          <p:spTgt spid="25627"/>
                                        </p:tgtEl>
                                        <p:attrNameLst>
                                          <p:attrName>ppt_x</p:attrName>
                                        </p:attrNameLst>
                                      </p:cBhvr>
                                      <p:tavLst>
                                        <p:tav tm="0">
                                          <p:val>
                                            <p:strVal val="#ppt_x"/>
                                          </p:val>
                                        </p:tav>
                                        <p:tav tm="100000">
                                          <p:val>
                                            <p:strVal val="#ppt_x"/>
                                          </p:val>
                                        </p:tav>
                                      </p:tavLst>
                                    </p:anim>
                                    <p:anim calcmode="lin" valueType="num">
                                      <p:cBhvr additive="base">
                                        <p:cTn id="126" dur="500" fill="hold"/>
                                        <p:tgtEl>
                                          <p:spTgt spid="25627"/>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25628"/>
                                        </p:tgtEl>
                                        <p:attrNameLst>
                                          <p:attrName>style.visibility</p:attrName>
                                        </p:attrNameLst>
                                      </p:cBhvr>
                                      <p:to>
                                        <p:strVal val="visible"/>
                                      </p:to>
                                    </p:set>
                                    <p:anim calcmode="lin" valueType="num">
                                      <p:cBhvr additive="base">
                                        <p:cTn id="129" dur="500" fill="hold"/>
                                        <p:tgtEl>
                                          <p:spTgt spid="25628"/>
                                        </p:tgtEl>
                                        <p:attrNameLst>
                                          <p:attrName>ppt_x</p:attrName>
                                        </p:attrNameLst>
                                      </p:cBhvr>
                                      <p:tavLst>
                                        <p:tav tm="0">
                                          <p:val>
                                            <p:strVal val="#ppt_x"/>
                                          </p:val>
                                        </p:tav>
                                        <p:tav tm="100000">
                                          <p:val>
                                            <p:strVal val="#ppt_x"/>
                                          </p:val>
                                        </p:tav>
                                      </p:tavLst>
                                    </p:anim>
                                    <p:anim calcmode="lin" valueType="num">
                                      <p:cBhvr additive="base">
                                        <p:cTn id="130" dur="500" fill="hold"/>
                                        <p:tgtEl>
                                          <p:spTgt spid="25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25605" grpId="0"/>
      <p:bldP spid="25607" grpId="0"/>
      <p:bldP spid="25608" grpId="0"/>
      <p:bldP spid="25612" grpId="0"/>
      <p:bldP spid="25613" grpId="0"/>
      <p:bldP spid="25614" grpId="0"/>
      <p:bldP spid="25615" grpId="0"/>
      <p:bldP spid="25619" grpId="0"/>
      <p:bldP spid="25624" grpId="0"/>
      <p:bldP spid="25625" grpId="0"/>
      <p:bldP spid="25628" grpId="0"/>
      <p:bldP spid="25635" grpId="0"/>
      <p:bldP spid="256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 Box 2">
            <a:extLst>
              <a:ext uri="{FF2B5EF4-FFF2-40B4-BE49-F238E27FC236}">
                <a16:creationId xmlns:a16="http://schemas.microsoft.com/office/drawing/2014/main" id="{618F7EC4-28EF-1F4A-ABEC-3917FCF662AE}"/>
              </a:ext>
            </a:extLst>
          </p:cNvPr>
          <p:cNvSpPr txBox="1">
            <a:spLocks noChangeArrowheads="1"/>
          </p:cNvSpPr>
          <p:nvPr/>
        </p:nvSpPr>
        <p:spPr bwMode="auto">
          <a:xfrm>
            <a:off x="304800" y="533400"/>
            <a:ext cx="8305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800" b="1">
                <a:solidFill>
                  <a:srgbClr val="FF0000"/>
                </a:solidFill>
                <a:latin typeface="Garamond" panose="02020404030301010803" pitchFamily="18" charset="0"/>
              </a:rPr>
              <a:t>2. I Beni pubblici</a:t>
            </a:r>
          </a:p>
        </p:txBody>
      </p:sp>
      <p:sp>
        <p:nvSpPr>
          <p:cNvPr id="27651" name="Text Box 3">
            <a:extLst>
              <a:ext uri="{FF2B5EF4-FFF2-40B4-BE49-F238E27FC236}">
                <a16:creationId xmlns:a16="http://schemas.microsoft.com/office/drawing/2014/main" id="{B60180D4-256A-324E-A6E7-4FD5906AF358}"/>
              </a:ext>
            </a:extLst>
          </p:cNvPr>
          <p:cNvSpPr txBox="1">
            <a:spLocks noChangeArrowheads="1"/>
          </p:cNvSpPr>
          <p:nvPr/>
        </p:nvSpPr>
        <p:spPr bwMode="auto">
          <a:xfrm>
            <a:off x="762000" y="1828800"/>
            <a:ext cx="712311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200" b="1" dirty="0">
                <a:solidFill>
                  <a:srgbClr val="3333FF"/>
                </a:solidFill>
                <a:latin typeface="Garamond" panose="02020404030301010803" pitchFamily="18" charset="0"/>
              </a:rPr>
              <a:t>Definizione</a:t>
            </a:r>
            <a:r>
              <a:rPr lang="it-IT" altLang="it-IT" sz="2200" dirty="0">
                <a:latin typeface="Garamond" panose="02020404030301010803" pitchFamily="18" charset="0"/>
              </a:rPr>
              <a:t>: un bene pubblico si ha quando i benefici che derivano dalla sua offerta sono indivisibili e non rivali</a:t>
            </a:r>
          </a:p>
        </p:txBody>
      </p:sp>
      <p:sp>
        <p:nvSpPr>
          <p:cNvPr id="27652" name="Text Box 4">
            <a:extLst>
              <a:ext uri="{FF2B5EF4-FFF2-40B4-BE49-F238E27FC236}">
                <a16:creationId xmlns:a16="http://schemas.microsoft.com/office/drawing/2014/main" id="{FD1792CB-B33A-2A4D-91B3-26401FF6A6E8}"/>
              </a:ext>
            </a:extLst>
          </p:cNvPr>
          <p:cNvSpPr txBox="1">
            <a:spLocks noChangeArrowheads="1"/>
          </p:cNvSpPr>
          <p:nvPr/>
        </p:nvSpPr>
        <p:spPr bwMode="auto">
          <a:xfrm>
            <a:off x="762000" y="3048000"/>
            <a:ext cx="6172200"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200" b="1">
                <a:solidFill>
                  <a:srgbClr val="3333FF"/>
                </a:solidFill>
                <a:latin typeface="Garamond" panose="02020404030301010803" pitchFamily="18" charset="0"/>
              </a:rPr>
              <a:t>2 caratteristiche fondamentali</a:t>
            </a:r>
            <a:r>
              <a:rPr lang="it-IT" altLang="it-IT" sz="2200">
                <a:solidFill>
                  <a:srgbClr val="3333FF"/>
                </a:solidFill>
                <a:latin typeface="Garamond" panose="02020404030301010803" pitchFamily="18" charset="0"/>
              </a:rPr>
              <a:t>:</a:t>
            </a:r>
          </a:p>
          <a:p>
            <a:pPr algn="just" eaLnBrk="1" hangingPunct="1">
              <a:spcBef>
                <a:spcPct val="50000"/>
              </a:spcBef>
              <a:buFontTx/>
              <a:buAutoNum type="arabicPeriod"/>
            </a:pPr>
            <a:r>
              <a:rPr lang="it-IT" altLang="it-IT" sz="2200">
                <a:solidFill>
                  <a:srgbClr val="FF0000"/>
                </a:solidFill>
                <a:latin typeface="Garamond" panose="02020404030301010803" pitchFamily="18" charset="0"/>
              </a:rPr>
              <a:t>non rivalità nel consumo</a:t>
            </a:r>
          </a:p>
          <a:p>
            <a:pPr algn="just" eaLnBrk="1" hangingPunct="1">
              <a:spcBef>
                <a:spcPct val="50000"/>
              </a:spcBef>
              <a:buFontTx/>
              <a:buAutoNum type="arabicPeriod"/>
            </a:pPr>
            <a:r>
              <a:rPr lang="it-IT" altLang="it-IT" sz="2200">
                <a:solidFill>
                  <a:srgbClr val="FF0000"/>
                </a:solidFill>
                <a:latin typeface="Garamond" panose="02020404030301010803" pitchFamily="18" charset="0"/>
              </a:rPr>
              <a:t>non escludibilità dal consumo</a:t>
            </a:r>
            <a:endParaRPr lang="it-IT" altLang="it-IT" sz="1800"/>
          </a:p>
        </p:txBody>
      </p:sp>
      <p:sp>
        <p:nvSpPr>
          <p:cNvPr id="27653" name="Text Box 5">
            <a:extLst>
              <a:ext uri="{FF2B5EF4-FFF2-40B4-BE49-F238E27FC236}">
                <a16:creationId xmlns:a16="http://schemas.microsoft.com/office/drawing/2014/main" id="{9CD68E46-28B7-9742-B4DE-C1CD20368D31}"/>
              </a:ext>
            </a:extLst>
          </p:cNvPr>
          <p:cNvSpPr txBox="1">
            <a:spLocks noChangeArrowheads="1"/>
          </p:cNvSpPr>
          <p:nvPr/>
        </p:nvSpPr>
        <p:spPr bwMode="auto">
          <a:xfrm>
            <a:off x="914400" y="4648200"/>
            <a:ext cx="6019800" cy="195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200" b="1">
                <a:solidFill>
                  <a:srgbClr val="3333FF"/>
                </a:solidFill>
                <a:latin typeface="Garamond" panose="02020404030301010803" pitchFamily="18" charset="0"/>
              </a:rPr>
              <a:t>Beni privati</a:t>
            </a:r>
            <a:r>
              <a:rPr lang="it-IT" altLang="it-IT" sz="2200">
                <a:latin typeface="Garamond" panose="02020404030301010803" pitchFamily="18" charset="0"/>
              </a:rPr>
              <a:t>  =  rivali  + escludibili  (es. fetta di torta, biglietto ferroviario o aereo)</a:t>
            </a:r>
          </a:p>
          <a:p>
            <a:pPr algn="just" eaLnBrk="1" hangingPunct="1">
              <a:spcBef>
                <a:spcPct val="50000"/>
              </a:spcBef>
              <a:buFontTx/>
              <a:buNone/>
            </a:pPr>
            <a:r>
              <a:rPr lang="it-IT" altLang="it-IT" sz="2200" b="1">
                <a:solidFill>
                  <a:srgbClr val="FF0000"/>
                </a:solidFill>
                <a:latin typeface="Garamond" panose="02020404030301010803" pitchFamily="18" charset="0"/>
              </a:rPr>
              <a:t>Beni pubblici</a:t>
            </a:r>
            <a:r>
              <a:rPr lang="it-IT" altLang="it-IT" sz="2200">
                <a:latin typeface="Garamond" panose="02020404030301010803" pitchFamily="18" charset="0"/>
              </a:rPr>
              <a:t>  =  non rivali   + non escludibili (es. aria, paesaggio, le leggi, protezione nucleare, sicurezza)</a:t>
            </a:r>
            <a:endParaRPr lang="it-IT" altLang="it-IT"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additive="base">
                                        <p:cTn id="7" dur="500" fill="hold"/>
                                        <p:tgtEl>
                                          <p:spTgt spid="27651"/>
                                        </p:tgtEl>
                                        <p:attrNameLst>
                                          <p:attrName>ppt_x</p:attrName>
                                        </p:attrNameLst>
                                      </p:cBhvr>
                                      <p:tavLst>
                                        <p:tav tm="0">
                                          <p:val>
                                            <p:strVal val="0-#ppt_w/2"/>
                                          </p:val>
                                        </p:tav>
                                        <p:tav tm="100000">
                                          <p:val>
                                            <p:strVal val="#ppt_x"/>
                                          </p:val>
                                        </p:tav>
                                      </p:tavLst>
                                    </p:anim>
                                    <p:anim calcmode="lin" valueType="num">
                                      <p:cBhvr additive="base">
                                        <p:cTn id="8" dur="500" fill="hold"/>
                                        <p:tgtEl>
                                          <p:spTgt spid="2765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2"/>
                                        </p:tgtEl>
                                        <p:attrNameLst>
                                          <p:attrName>style.visibility</p:attrName>
                                        </p:attrNameLst>
                                      </p:cBhvr>
                                      <p:to>
                                        <p:strVal val="visible"/>
                                      </p:to>
                                    </p:set>
                                    <p:anim calcmode="lin" valueType="num">
                                      <p:cBhvr additive="base">
                                        <p:cTn id="13" dur="500" fill="hold"/>
                                        <p:tgtEl>
                                          <p:spTgt spid="27652"/>
                                        </p:tgtEl>
                                        <p:attrNameLst>
                                          <p:attrName>ppt_x</p:attrName>
                                        </p:attrNameLst>
                                      </p:cBhvr>
                                      <p:tavLst>
                                        <p:tav tm="0">
                                          <p:val>
                                            <p:strVal val="0-#ppt_w/2"/>
                                          </p:val>
                                        </p:tav>
                                        <p:tav tm="100000">
                                          <p:val>
                                            <p:strVal val="#ppt_x"/>
                                          </p:val>
                                        </p:tav>
                                      </p:tavLst>
                                    </p:anim>
                                    <p:anim calcmode="lin" valueType="num">
                                      <p:cBhvr additive="base">
                                        <p:cTn id="14" dur="500" fill="hold"/>
                                        <p:tgtEl>
                                          <p:spTgt spid="2765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3"/>
                                        </p:tgtEl>
                                        <p:attrNameLst>
                                          <p:attrName>style.visibility</p:attrName>
                                        </p:attrNameLst>
                                      </p:cBhvr>
                                      <p:to>
                                        <p:strVal val="visible"/>
                                      </p:to>
                                    </p:set>
                                    <p:anim calcmode="lin" valueType="num">
                                      <p:cBhvr additive="base">
                                        <p:cTn id="19" dur="500" fill="hold"/>
                                        <p:tgtEl>
                                          <p:spTgt spid="27653"/>
                                        </p:tgtEl>
                                        <p:attrNameLst>
                                          <p:attrName>ppt_x</p:attrName>
                                        </p:attrNameLst>
                                      </p:cBhvr>
                                      <p:tavLst>
                                        <p:tav tm="0">
                                          <p:val>
                                            <p:strVal val="0-#ppt_w/2"/>
                                          </p:val>
                                        </p:tav>
                                        <p:tav tm="100000">
                                          <p:val>
                                            <p:strVal val="#ppt_x"/>
                                          </p:val>
                                        </p:tav>
                                      </p:tavLst>
                                    </p:anim>
                                    <p:anim calcmode="lin" valueType="num">
                                      <p:cBhvr additive="base">
                                        <p:cTn id="20" dur="500" fill="hold"/>
                                        <p:tgtEl>
                                          <p:spTgt spid="276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276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a:extLst>
              <a:ext uri="{FF2B5EF4-FFF2-40B4-BE49-F238E27FC236}">
                <a16:creationId xmlns:a16="http://schemas.microsoft.com/office/drawing/2014/main" id="{A4932D12-1E35-B845-9245-F5BE9FC4CCF4}"/>
              </a:ext>
            </a:extLst>
          </p:cNvPr>
          <p:cNvSpPr txBox="1">
            <a:spLocks noChangeArrowheads="1"/>
          </p:cNvSpPr>
          <p:nvPr/>
        </p:nvSpPr>
        <p:spPr bwMode="auto">
          <a:xfrm>
            <a:off x="533400" y="381000"/>
            <a:ext cx="835977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Se il beneficio derivante da un bene pubblico è indivisibile, allora non è possibile </a:t>
            </a:r>
            <a:r>
              <a:rPr lang="it-IT" altLang="it-IT" sz="2000" dirty="0">
                <a:solidFill>
                  <a:srgbClr val="3333FF"/>
                </a:solidFill>
                <a:latin typeface="Garamond" panose="02020404030301010803" pitchFamily="18" charset="0"/>
              </a:rPr>
              <a:t>stabilirne un prezzo</a:t>
            </a:r>
          </a:p>
          <a:p>
            <a:pPr algn="just" eaLnBrk="1" hangingPunct="1">
              <a:spcBef>
                <a:spcPct val="50000"/>
              </a:spcBef>
              <a:buFontTx/>
              <a:buNone/>
            </a:pPr>
            <a:r>
              <a:rPr lang="it-IT" altLang="it-IT" sz="2000" dirty="0">
                <a:latin typeface="Garamond" panose="02020404030301010803" pitchFamily="18" charset="0"/>
              </a:rPr>
              <a:t>Se non c</a:t>
            </a:r>
            <a:r>
              <a:rPr lang="it-IT" altLang="en-US" sz="2000" dirty="0">
                <a:latin typeface="Garamond" panose="02020404030301010803" pitchFamily="18" charset="0"/>
              </a:rPr>
              <a:t>’</a:t>
            </a:r>
            <a:r>
              <a:rPr lang="it-IT" altLang="it-IT" sz="2000" dirty="0">
                <a:latin typeface="Garamond" panose="02020404030301010803" pitchFamily="18" charset="0"/>
              </a:rPr>
              <a:t>è prezzo, </a:t>
            </a:r>
            <a:r>
              <a:rPr lang="it-IT" altLang="it-IT" sz="2000" b="1" dirty="0">
                <a:solidFill>
                  <a:srgbClr val="FF3300"/>
                </a:solidFill>
                <a:latin typeface="Garamond" panose="02020404030301010803" pitchFamily="18" charset="0"/>
              </a:rPr>
              <a:t>non c</a:t>
            </a:r>
            <a:r>
              <a:rPr lang="it-IT" altLang="en-US" sz="2000" b="1" dirty="0">
                <a:solidFill>
                  <a:srgbClr val="FF3300"/>
                </a:solidFill>
                <a:latin typeface="Garamond" panose="02020404030301010803" pitchFamily="18" charset="0"/>
              </a:rPr>
              <a:t>’</a:t>
            </a:r>
            <a:r>
              <a:rPr lang="it-IT" altLang="it-IT" sz="2000" b="1" dirty="0">
                <a:solidFill>
                  <a:srgbClr val="FF3300"/>
                </a:solidFill>
                <a:latin typeface="Garamond" panose="02020404030301010803" pitchFamily="18" charset="0"/>
              </a:rPr>
              <a:t>è scambio, </a:t>
            </a:r>
            <a:r>
              <a:rPr lang="it-IT" altLang="it-IT" sz="2000" dirty="0">
                <a:latin typeface="Garamond" panose="02020404030301010803" pitchFamily="18" charset="0"/>
              </a:rPr>
              <a:t>quindi il </a:t>
            </a:r>
            <a:r>
              <a:rPr lang="it-IT" altLang="it-IT" sz="2000" b="1" dirty="0">
                <a:solidFill>
                  <a:srgbClr val="3333FF"/>
                </a:solidFill>
                <a:latin typeface="Garamond" panose="02020404030301010803" pitchFamily="18" charset="0"/>
              </a:rPr>
              <a:t>mercato fallisce, </a:t>
            </a:r>
            <a:r>
              <a:rPr lang="it-IT" altLang="it-IT" sz="2000" dirty="0">
                <a:latin typeface="Garamond" panose="02020404030301010803" pitchFamily="18" charset="0"/>
              </a:rPr>
              <a:t>non c</a:t>
            </a:r>
            <a:r>
              <a:rPr lang="it-IT" altLang="en-US" sz="2000" dirty="0">
                <a:latin typeface="Garamond" panose="02020404030301010803" pitchFamily="18" charset="0"/>
              </a:rPr>
              <a:t>’</a:t>
            </a:r>
            <a:r>
              <a:rPr lang="it-IT" altLang="it-IT" sz="2000" dirty="0">
                <a:latin typeface="Garamond" panose="02020404030301010803" pitchFamily="18" charset="0"/>
              </a:rPr>
              <a:t>è ottimo paretiano</a:t>
            </a:r>
          </a:p>
          <a:p>
            <a:pPr algn="just" eaLnBrk="1" hangingPunct="1">
              <a:spcBef>
                <a:spcPct val="50000"/>
              </a:spcBef>
              <a:buFontTx/>
              <a:buNone/>
            </a:pPr>
            <a:r>
              <a:rPr lang="it-IT" altLang="it-IT" sz="2000" i="1" dirty="0">
                <a:latin typeface="Garamond" panose="02020404030301010803" pitchFamily="18" charset="0"/>
              </a:rPr>
              <a:t>attenzione: se l</a:t>
            </a:r>
            <a:r>
              <a:rPr lang="it-IT" altLang="en-US" sz="2000" i="1" dirty="0">
                <a:latin typeface="Garamond" panose="02020404030301010803" pitchFamily="18" charset="0"/>
              </a:rPr>
              <a:t>’</a:t>
            </a:r>
            <a:r>
              <a:rPr lang="it-IT" altLang="it-IT" sz="2000" i="1" dirty="0">
                <a:latin typeface="Garamond" panose="02020404030301010803" pitchFamily="18" charset="0"/>
              </a:rPr>
              <a:t>esternalità è compensabile da una transazione economica con prezzo, allora il mercato non fallisce!</a:t>
            </a:r>
          </a:p>
          <a:p>
            <a:pPr algn="just" eaLnBrk="1" hangingPunct="1">
              <a:spcBef>
                <a:spcPct val="50000"/>
              </a:spcBef>
              <a:buFontTx/>
              <a:buNone/>
            </a:pPr>
            <a:r>
              <a:rPr lang="it-IT" altLang="it-IT" sz="2000" b="1" dirty="0">
                <a:solidFill>
                  <a:srgbClr val="3333FF"/>
                </a:solidFill>
                <a:latin typeface="Garamond" panose="02020404030301010803" pitchFamily="18" charset="0"/>
              </a:rPr>
              <a:t>Indivisibilità benefici</a:t>
            </a:r>
            <a:r>
              <a:rPr lang="it-IT" altLang="it-IT" sz="2000" dirty="0">
                <a:latin typeface="Garamond" panose="02020404030301010803" pitchFamily="18" charset="0"/>
              </a:rPr>
              <a:t>: non è possibile individuare in quale misura il beneficio del servizio affluisce a un individuo</a:t>
            </a:r>
          </a:p>
          <a:p>
            <a:pPr algn="ctr" eaLnBrk="1" hangingPunct="1">
              <a:spcBef>
                <a:spcPct val="50000"/>
              </a:spcBef>
              <a:buFontTx/>
              <a:buNone/>
            </a:pPr>
            <a:r>
              <a:rPr lang="it-IT" altLang="it-IT" sz="2000" b="1" dirty="0">
                <a:latin typeface="Garamond" panose="02020404030301010803" pitchFamily="18" charset="0"/>
              </a:rPr>
              <a:t>Le due caratteristiche fondamentali del bene pubblico</a:t>
            </a:r>
          </a:p>
          <a:p>
            <a:pPr algn="just" eaLnBrk="1" hangingPunct="1">
              <a:spcBef>
                <a:spcPct val="50000"/>
              </a:spcBef>
              <a:buFontTx/>
              <a:buNone/>
            </a:pPr>
            <a:r>
              <a:rPr lang="it-IT" altLang="it-IT" sz="2000" b="1" dirty="0">
                <a:solidFill>
                  <a:srgbClr val="FF0000"/>
                </a:solidFill>
                <a:latin typeface="Garamond" panose="02020404030301010803" pitchFamily="18" charset="0"/>
              </a:rPr>
              <a:t>Non rivalità</a:t>
            </a:r>
            <a:r>
              <a:rPr lang="it-IT" altLang="it-IT" sz="2000" dirty="0">
                <a:latin typeface="Garamond" panose="02020404030301010803" pitchFamily="18" charset="0"/>
              </a:rPr>
              <a:t>: il consumo di un servizio da parte di un individuo può essere condiviso anche da parte di un altro soggetto</a:t>
            </a:r>
          </a:p>
          <a:p>
            <a:pPr algn="just" eaLnBrk="1" hangingPunct="1">
              <a:spcBef>
                <a:spcPct val="50000"/>
              </a:spcBef>
              <a:buFontTx/>
              <a:buNone/>
            </a:pPr>
            <a:r>
              <a:rPr lang="it-IT" altLang="it-IT" sz="2000" dirty="0">
                <a:latin typeface="Garamond" panose="02020404030301010803" pitchFamily="18" charset="0"/>
              </a:rPr>
              <a:t>  </a:t>
            </a:r>
            <a:r>
              <a:rPr lang="it-IT" altLang="it-IT" sz="2000" b="1" dirty="0">
                <a:solidFill>
                  <a:schemeClr val="hlink"/>
                </a:solidFill>
                <a:latin typeface="Garamond" panose="02020404030301010803" pitchFamily="18" charset="0"/>
              </a:rPr>
              <a:t>(nei mercati dell</a:t>
            </a:r>
            <a:r>
              <a:rPr lang="it-IT" altLang="en-US" sz="2000" b="1" dirty="0">
                <a:solidFill>
                  <a:schemeClr val="hlink"/>
                </a:solidFill>
                <a:latin typeface="Garamond" panose="02020404030301010803" pitchFamily="18" charset="0"/>
              </a:rPr>
              <a:t>’</a:t>
            </a:r>
            <a:r>
              <a:rPr lang="it-IT" altLang="it-IT" sz="2000" b="1" dirty="0">
                <a:solidFill>
                  <a:schemeClr val="hlink"/>
                </a:solidFill>
                <a:latin typeface="Garamond" panose="02020404030301010803" pitchFamily="18" charset="0"/>
              </a:rPr>
              <a:t>informazione è quasi sempre così)</a:t>
            </a:r>
          </a:p>
          <a:p>
            <a:pPr algn="just" eaLnBrk="1" hangingPunct="1">
              <a:spcBef>
                <a:spcPct val="50000"/>
              </a:spcBef>
              <a:buFontTx/>
              <a:buNone/>
            </a:pPr>
            <a:r>
              <a:rPr lang="it-IT" altLang="it-IT" sz="2000" b="1" dirty="0">
                <a:solidFill>
                  <a:srgbClr val="FF0000"/>
                </a:solidFill>
                <a:latin typeface="Garamond" panose="02020404030301010803" pitchFamily="18" charset="0"/>
              </a:rPr>
              <a:t>Non escludibilità</a:t>
            </a:r>
            <a:r>
              <a:rPr lang="it-IT" altLang="it-IT" sz="2000" dirty="0">
                <a:latin typeface="Garamond" panose="02020404030301010803" pitchFamily="18" charset="0"/>
              </a:rPr>
              <a:t>: quando il consumo del bene non può essere regolamentato. Una volta prodotto, ne beneficiano tutti</a:t>
            </a:r>
          </a:p>
          <a:p>
            <a:pPr algn="just" eaLnBrk="1" hangingPunct="1">
              <a:spcBef>
                <a:spcPct val="50000"/>
              </a:spcBef>
              <a:buFontTx/>
              <a:buNone/>
            </a:pPr>
            <a:r>
              <a:rPr lang="it-IT" altLang="it-IT" sz="2000" dirty="0">
                <a:latin typeface="Garamond" panose="02020404030301010803" pitchFamily="18" charset="0"/>
              </a:rPr>
              <a:t>Tipico esempio: la difesa nazionale, strategica e convenzionale  (ma anche in parte la TV in chiaro)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animEffect transition="in" filter="dissolve">
                                      <p:cBhvr>
                                        <p:cTn id="7" dur="500"/>
                                        <p:tgtEl>
                                          <p:spTgt spid="2867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8674">
                                            <p:txEl>
                                              <p:pRg st="1" end="1"/>
                                            </p:txEl>
                                          </p:spTgt>
                                        </p:tgtEl>
                                        <p:attrNameLst>
                                          <p:attrName>style.visibility</p:attrName>
                                        </p:attrNameLst>
                                      </p:cBhvr>
                                      <p:to>
                                        <p:strVal val="visible"/>
                                      </p:to>
                                    </p:set>
                                    <p:anim calcmode="lin" valueType="num">
                                      <p:cBhvr additive="base">
                                        <p:cTn id="12" dur="500" fill="hold"/>
                                        <p:tgtEl>
                                          <p:spTgt spid="28674">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86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8674">
                                            <p:txEl>
                                              <p:pRg st="2" end="2"/>
                                            </p:txEl>
                                          </p:spTgt>
                                        </p:tgtEl>
                                        <p:attrNameLst>
                                          <p:attrName>style.visibility</p:attrName>
                                        </p:attrNameLst>
                                      </p:cBhvr>
                                      <p:to>
                                        <p:strVal val="visible"/>
                                      </p:to>
                                    </p:set>
                                    <p:animEffect transition="in" filter="dissolve">
                                      <p:cBhvr>
                                        <p:cTn id="18" dur="500"/>
                                        <p:tgtEl>
                                          <p:spTgt spid="28674">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8674">
                                            <p:txEl>
                                              <p:pRg st="3" end="3"/>
                                            </p:txEl>
                                          </p:spTgt>
                                        </p:tgtEl>
                                        <p:attrNameLst>
                                          <p:attrName>style.visibility</p:attrName>
                                        </p:attrNameLst>
                                      </p:cBhvr>
                                      <p:to>
                                        <p:strVal val="visible"/>
                                      </p:to>
                                    </p:set>
                                    <p:animEffect transition="in" filter="dissolve">
                                      <p:cBhvr>
                                        <p:cTn id="23" dur="500"/>
                                        <p:tgtEl>
                                          <p:spTgt spid="28674">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28674">
                                            <p:txEl>
                                              <p:pRg st="4" end="4"/>
                                            </p:txEl>
                                          </p:spTgt>
                                        </p:tgtEl>
                                        <p:attrNameLst>
                                          <p:attrName>style.visibility</p:attrName>
                                        </p:attrNameLst>
                                      </p:cBhvr>
                                      <p:to>
                                        <p:strVal val="visible"/>
                                      </p:to>
                                    </p:set>
                                    <p:anim calcmode="lin" valueType="num">
                                      <p:cBhvr additive="base">
                                        <p:cTn id="28" dur="500" fill="hold"/>
                                        <p:tgtEl>
                                          <p:spTgt spid="28674">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867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28674">
                                            <p:txEl>
                                              <p:pRg st="5" end="5"/>
                                            </p:txEl>
                                          </p:spTgt>
                                        </p:tgtEl>
                                        <p:attrNameLst>
                                          <p:attrName>style.visibility</p:attrName>
                                        </p:attrNameLst>
                                      </p:cBhvr>
                                      <p:to>
                                        <p:strVal val="visible"/>
                                      </p:to>
                                    </p:set>
                                    <p:animEffect transition="in" filter="dissolve">
                                      <p:cBhvr>
                                        <p:cTn id="34" dur="500"/>
                                        <p:tgtEl>
                                          <p:spTgt spid="28674">
                                            <p:txEl>
                                              <p:pRg st="5" end="5"/>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28674">
                                            <p:txEl>
                                              <p:pRg st="6" end="6"/>
                                            </p:txEl>
                                          </p:spTgt>
                                        </p:tgtEl>
                                        <p:attrNameLst>
                                          <p:attrName>style.visibility</p:attrName>
                                        </p:attrNameLst>
                                      </p:cBhvr>
                                      <p:to>
                                        <p:strVal val="visible"/>
                                      </p:to>
                                    </p:set>
                                    <p:animEffect transition="in" filter="dissolve">
                                      <p:cBhvr>
                                        <p:cTn id="39" dur="500"/>
                                        <p:tgtEl>
                                          <p:spTgt spid="28674">
                                            <p:txEl>
                                              <p:pRg st="6" end="6"/>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28674">
                                            <p:txEl>
                                              <p:pRg st="7" end="7"/>
                                            </p:txEl>
                                          </p:spTgt>
                                        </p:tgtEl>
                                        <p:attrNameLst>
                                          <p:attrName>style.visibility</p:attrName>
                                        </p:attrNameLst>
                                      </p:cBhvr>
                                      <p:to>
                                        <p:strVal val="visible"/>
                                      </p:to>
                                    </p:set>
                                    <p:animEffect transition="in" filter="dissolve">
                                      <p:cBhvr>
                                        <p:cTn id="44" dur="500"/>
                                        <p:tgtEl>
                                          <p:spTgt spid="28674">
                                            <p:txEl>
                                              <p:pRg st="7" end="7"/>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28674">
                                            <p:txEl>
                                              <p:pRg st="8" end="8"/>
                                            </p:txEl>
                                          </p:spTgt>
                                        </p:tgtEl>
                                        <p:attrNameLst>
                                          <p:attrName>style.visibility</p:attrName>
                                        </p:attrNameLst>
                                      </p:cBhvr>
                                      <p:to>
                                        <p:strVal val="visible"/>
                                      </p:to>
                                    </p:set>
                                    <p:animEffect transition="in" filter="dissolve">
                                      <p:cBhvr>
                                        <p:cTn id="49" dur="500"/>
                                        <p:tgtEl>
                                          <p:spTgt spid="2867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a:extLst>
              <a:ext uri="{FF2B5EF4-FFF2-40B4-BE49-F238E27FC236}">
                <a16:creationId xmlns:a16="http://schemas.microsoft.com/office/drawing/2014/main" id="{A7DB35CE-DA7C-CC48-AC73-B5BA7F4063A1}"/>
              </a:ext>
            </a:extLst>
          </p:cNvPr>
          <p:cNvSpPr txBox="1">
            <a:spLocks noChangeArrowheads="1"/>
          </p:cNvSpPr>
          <p:nvPr/>
        </p:nvSpPr>
        <p:spPr bwMode="auto">
          <a:xfrm>
            <a:off x="457200" y="487363"/>
            <a:ext cx="8382000"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200">
                <a:latin typeface="Garamond" panose="02020404030301010803" pitchFamily="18" charset="0"/>
              </a:rPr>
              <a:t>Vi sono </a:t>
            </a:r>
            <a:r>
              <a:rPr lang="it-IT" altLang="it-IT" sz="2200" b="1">
                <a:solidFill>
                  <a:srgbClr val="3333FF"/>
                </a:solidFill>
                <a:latin typeface="Garamond" panose="02020404030301010803" pitchFamily="18" charset="0"/>
              </a:rPr>
              <a:t>diversi gradi di purezza</a:t>
            </a:r>
            <a:r>
              <a:rPr lang="it-IT" altLang="it-IT" sz="2200">
                <a:latin typeface="Garamond" panose="02020404030301010803" pitchFamily="18" charset="0"/>
              </a:rPr>
              <a:t> dei beni pubblici</a:t>
            </a:r>
          </a:p>
          <a:p>
            <a:pPr eaLnBrk="1" hangingPunct="1">
              <a:spcBef>
                <a:spcPct val="50000"/>
              </a:spcBef>
              <a:buFontTx/>
              <a:buNone/>
            </a:pPr>
            <a:endParaRPr lang="it-IT" altLang="it-IT" sz="2200">
              <a:latin typeface="Garamond" panose="02020404030301010803" pitchFamily="18" charset="0"/>
            </a:endParaRPr>
          </a:p>
          <a:p>
            <a:pPr eaLnBrk="1" hangingPunct="1">
              <a:spcBef>
                <a:spcPct val="50000"/>
              </a:spcBef>
              <a:buFontTx/>
              <a:buNone/>
            </a:pPr>
            <a:r>
              <a:rPr lang="it-IT" altLang="it-IT" sz="2200">
                <a:latin typeface="Garamond" panose="02020404030301010803" pitchFamily="18" charset="0"/>
              </a:rPr>
              <a:t>Beni pubblici puri (aria, global warming, difesa, giustizia), impuri (beni pubblici locali, una piscina, illuminazione stradale, una strada) fino ai beni privati.</a:t>
            </a:r>
          </a:p>
        </p:txBody>
      </p:sp>
      <p:sp>
        <p:nvSpPr>
          <p:cNvPr id="29699" name="Line 3">
            <a:extLst>
              <a:ext uri="{FF2B5EF4-FFF2-40B4-BE49-F238E27FC236}">
                <a16:creationId xmlns:a16="http://schemas.microsoft.com/office/drawing/2014/main" id="{C9B016FD-E6BE-5A4C-B8DA-F1A52E2E70A4}"/>
              </a:ext>
            </a:extLst>
          </p:cNvPr>
          <p:cNvSpPr>
            <a:spLocks noChangeShapeType="1"/>
          </p:cNvSpPr>
          <p:nvPr/>
        </p:nvSpPr>
        <p:spPr bwMode="auto">
          <a:xfrm flipV="1">
            <a:off x="1619250" y="3860800"/>
            <a:ext cx="597693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00" name="Text Box 4">
            <a:extLst>
              <a:ext uri="{FF2B5EF4-FFF2-40B4-BE49-F238E27FC236}">
                <a16:creationId xmlns:a16="http://schemas.microsoft.com/office/drawing/2014/main" id="{86A8376C-9D9C-D440-B10F-8F68637E96EC}"/>
              </a:ext>
            </a:extLst>
          </p:cNvPr>
          <p:cNvSpPr txBox="1">
            <a:spLocks noChangeArrowheads="1"/>
          </p:cNvSpPr>
          <p:nvPr/>
        </p:nvSpPr>
        <p:spPr bwMode="auto">
          <a:xfrm>
            <a:off x="228600" y="3667125"/>
            <a:ext cx="13208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Bene pubblico</a:t>
            </a:r>
          </a:p>
          <a:p>
            <a:pPr eaLnBrk="1" hangingPunct="1">
              <a:spcBef>
                <a:spcPct val="0"/>
              </a:spcBef>
              <a:buFontTx/>
              <a:buNone/>
            </a:pPr>
            <a:r>
              <a:rPr lang="it-IT" altLang="it-IT" sz="1600">
                <a:latin typeface="Garamond" panose="02020404030301010803" pitchFamily="18" charset="0"/>
              </a:rPr>
              <a:t>puro</a:t>
            </a:r>
          </a:p>
        </p:txBody>
      </p:sp>
      <p:sp>
        <p:nvSpPr>
          <p:cNvPr id="29701" name="Text Box 5">
            <a:extLst>
              <a:ext uri="{FF2B5EF4-FFF2-40B4-BE49-F238E27FC236}">
                <a16:creationId xmlns:a16="http://schemas.microsoft.com/office/drawing/2014/main" id="{67DF025B-4779-6E44-AF5E-2F18E1544F30}"/>
              </a:ext>
            </a:extLst>
          </p:cNvPr>
          <p:cNvSpPr txBox="1">
            <a:spLocks noChangeArrowheads="1"/>
          </p:cNvSpPr>
          <p:nvPr/>
        </p:nvSpPr>
        <p:spPr bwMode="auto">
          <a:xfrm>
            <a:off x="7756525" y="3652838"/>
            <a:ext cx="118903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Bene privato</a:t>
            </a:r>
          </a:p>
          <a:p>
            <a:pPr eaLnBrk="1" hangingPunct="1">
              <a:spcBef>
                <a:spcPct val="0"/>
              </a:spcBef>
              <a:buFontTx/>
              <a:buNone/>
            </a:pPr>
            <a:r>
              <a:rPr lang="it-IT" altLang="it-IT" sz="1600">
                <a:latin typeface="Garamond" panose="02020404030301010803" pitchFamily="18" charset="0"/>
              </a:rPr>
              <a:t>puro</a:t>
            </a:r>
            <a:endParaRPr lang="it-IT" altLang="it-IT" sz="2400">
              <a:latin typeface="Garamond" panose="02020404030301010803" pitchFamily="18" charset="0"/>
            </a:endParaRPr>
          </a:p>
        </p:txBody>
      </p:sp>
      <p:sp>
        <p:nvSpPr>
          <p:cNvPr id="29702" name="Rectangle 6">
            <a:extLst>
              <a:ext uri="{FF2B5EF4-FFF2-40B4-BE49-F238E27FC236}">
                <a16:creationId xmlns:a16="http://schemas.microsoft.com/office/drawing/2014/main" id="{A5BF249F-9B47-7848-A0FA-827106959423}"/>
              </a:ext>
            </a:extLst>
          </p:cNvPr>
          <p:cNvSpPr>
            <a:spLocks noChangeArrowheads="1"/>
          </p:cNvSpPr>
          <p:nvPr/>
        </p:nvSpPr>
        <p:spPr bwMode="auto">
          <a:xfrm>
            <a:off x="228600" y="3581400"/>
            <a:ext cx="1390650" cy="8382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sp>
        <p:nvSpPr>
          <p:cNvPr id="29703" name="Rectangle 7">
            <a:extLst>
              <a:ext uri="{FF2B5EF4-FFF2-40B4-BE49-F238E27FC236}">
                <a16:creationId xmlns:a16="http://schemas.microsoft.com/office/drawing/2014/main" id="{AF78AC3C-15C6-9A4F-B0FB-E247C9629C57}"/>
              </a:ext>
            </a:extLst>
          </p:cNvPr>
          <p:cNvSpPr>
            <a:spLocks noChangeArrowheads="1"/>
          </p:cNvSpPr>
          <p:nvPr/>
        </p:nvSpPr>
        <p:spPr bwMode="auto">
          <a:xfrm>
            <a:off x="7620000" y="3581400"/>
            <a:ext cx="1371600" cy="9144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sp>
        <p:nvSpPr>
          <p:cNvPr id="29704" name="Line 8">
            <a:extLst>
              <a:ext uri="{FF2B5EF4-FFF2-40B4-BE49-F238E27FC236}">
                <a16:creationId xmlns:a16="http://schemas.microsoft.com/office/drawing/2014/main" id="{5013A2DD-F639-F443-B24C-B26C241CE6B4}"/>
              </a:ext>
            </a:extLst>
          </p:cNvPr>
          <p:cNvSpPr>
            <a:spLocks noChangeShapeType="1"/>
          </p:cNvSpPr>
          <p:nvPr/>
        </p:nvSpPr>
        <p:spPr bwMode="auto">
          <a:xfrm flipV="1">
            <a:off x="1476375" y="3962400"/>
            <a:ext cx="1495425" cy="2006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05" name="Line 9">
            <a:extLst>
              <a:ext uri="{FF2B5EF4-FFF2-40B4-BE49-F238E27FC236}">
                <a16:creationId xmlns:a16="http://schemas.microsoft.com/office/drawing/2014/main" id="{BC356899-8334-EB49-9A19-E9153FC35A4A}"/>
              </a:ext>
            </a:extLst>
          </p:cNvPr>
          <p:cNvSpPr>
            <a:spLocks noChangeShapeType="1"/>
          </p:cNvSpPr>
          <p:nvPr/>
        </p:nvSpPr>
        <p:spPr bwMode="auto">
          <a:xfrm flipH="1" flipV="1">
            <a:off x="5105400" y="3962400"/>
            <a:ext cx="1828800" cy="1676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06" name="Text Box 10">
            <a:extLst>
              <a:ext uri="{FF2B5EF4-FFF2-40B4-BE49-F238E27FC236}">
                <a16:creationId xmlns:a16="http://schemas.microsoft.com/office/drawing/2014/main" id="{0FE6CC8B-9BB0-D049-8261-AC0778885999}"/>
              </a:ext>
            </a:extLst>
          </p:cNvPr>
          <p:cNvSpPr txBox="1">
            <a:spLocks noChangeArrowheads="1"/>
          </p:cNvSpPr>
          <p:nvPr/>
        </p:nvSpPr>
        <p:spPr bwMode="auto">
          <a:xfrm>
            <a:off x="755650" y="5876925"/>
            <a:ext cx="19446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latin typeface="Times New Roman" panose="02020603050405020304" pitchFamily="18" charset="0"/>
              </a:rPr>
              <a:t>Strade normali, illuminazione</a:t>
            </a:r>
          </a:p>
        </p:txBody>
      </p:sp>
      <p:sp>
        <p:nvSpPr>
          <p:cNvPr id="29707" name="Text Box 11">
            <a:extLst>
              <a:ext uri="{FF2B5EF4-FFF2-40B4-BE49-F238E27FC236}">
                <a16:creationId xmlns:a16="http://schemas.microsoft.com/office/drawing/2014/main" id="{B1339617-0C73-414D-A361-AD257F7A0B5A}"/>
              </a:ext>
            </a:extLst>
          </p:cNvPr>
          <p:cNvSpPr txBox="1">
            <a:spLocks noChangeArrowheads="1"/>
          </p:cNvSpPr>
          <p:nvPr/>
        </p:nvSpPr>
        <p:spPr bwMode="auto">
          <a:xfrm>
            <a:off x="6011863" y="5805488"/>
            <a:ext cx="2916237"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lnSpc>
                <a:spcPct val="70000"/>
              </a:lnSpc>
              <a:spcBef>
                <a:spcPct val="50000"/>
              </a:spcBef>
              <a:buFontTx/>
              <a:buNone/>
            </a:pPr>
            <a:r>
              <a:rPr lang="it-IT" altLang="it-IT" sz="1800">
                <a:latin typeface="Times New Roman" panose="02020603050405020304" pitchFamily="18" charset="0"/>
              </a:rPr>
              <a:t>Piscina, stadio, autostrade</a:t>
            </a:r>
          </a:p>
          <a:p>
            <a:pPr eaLnBrk="1" hangingPunct="1">
              <a:lnSpc>
                <a:spcPct val="70000"/>
              </a:lnSpc>
              <a:spcBef>
                <a:spcPct val="50000"/>
              </a:spcBef>
              <a:buFontTx/>
              <a:buNone/>
            </a:pPr>
            <a:r>
              <a:rPr lang="it-IT" altLang="it-IT" sz="1800">
                <a:latin typeface="Times New Roman" panose="02020603050405020304" pitchFamily="18" charset="0"/>
              </a:rPr>
              <a:t>aula universitaria</a:t>
            </a:r>
          </a:p>
        </p:txBody>
      </p:sp>
      <p:sp>
        <p:nvSpPr>
          <p:cNvPr id="29708" name="Text Box 12">
            <a:extLst>
              <a:ext uri="{FF2B5EF4-FFF2-40B4-BE49-F238E27FC236}">
                <a16:creationId xmlns:a16="http://schemas.microsoft.com/office/drawing/2014/main" id="{08D548B4-A213-8D4A-9C4D-20517719BA54}"/>
              </a:ext>
            </a:extLst>
          </p:cNvPr>
          <p:cNvSpPr txBox="1">
            <a:spLocks noChangeArrowheads="1"/>
          </p:cNvSpPr>
          <p:nvPr/>
        </p:nvSpPr>
        <p:spPr bwMode="auto">
          <a:xfrm>
            <a:off x="1331913" y="4800600"/>
            <a:ext cx="33845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b="1">
                <a:latin typeface="Garamond" panose="02020404030301010803" pitchFamily="18" charset="0"/>
              </a:rPr>
              <a:t>Sentenza del giudice, giurisprudenza (bene pubblico)</a:t>
            </a:r>
          </a:p>
        </p:txBody>
      </p:sp>
      <p:sp>
        <p:nvSpPr>
          <p:cNvPr id="29709" name="Line 13">
            <a:extLst>
              <a:ext uri="{FF2B5EF4-FFF2-40B4-BE49-F238E27FC236}">
                <a16:creationId xmlns:a16="http://schemas.microsoft.com/office/drawing/2014/main" id="{9B327053-E497-014E-ABC2-A154EE39BB25}"/>
              </a:ext>
            </a:extLst>
          </p:cNvPr>
          <p:cNvSpPr>
            <a:spLocks noChangeShapeType="1"/>
          </p:cNvSpPr>
          <p:nvPr/>
        </p:nvSpPr>
        <p:spPr bwMode="auto">
          <a:xfrm flipH="1" flipV="1">
            <a:off x="1979613" y="3933825"/>
            <a:ext cx="763587" cy="8667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10" name="Text Box 14">
            <a:extLst>
              <a:ext uri="{FF2B5EF4-FFF2-40B4-BE49-F238E27FC236}">
                <a16:creationId xmlns:a16="http://schemas.microsoft.com/office/drawing/2014/main" id="{F431F24E-D1B3-D445-9DF1-435A581239E0}"/>
              </a:ext>
            </a:extLst>
          </p:cNvPr>
          <p:cNvSpPr txBox="1">
            <a:spLocks noChangeArrowheads="1"/>
          </p:cNvSpPr>
          <p:nvPr/>
        </p:nvSpPr>
        <p:spPr bwMode="auto">
          <a:xfrm>
            <a:off x="4648200" y="4797425"/>
            <a:ext cx="30194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b="1">
                <a:latin typeface="Garamond" panose="02020404030301010803" pitchFamily="18" charset="0"/>
              </a:rPr>
              <a:t>Conciliazione delle parti (bene privato)</a:t>
            </a:r>
          </a:p>
        </p:txBody>
      </p:sp>
      <p:sp>
        <p:nvSpPr>
          <p:cNvPr id="29711" name="Line 15">
            <a:extLst>
              <a:ext uri="{FF2B5EF4-FFF2-40B4-BE49-F238E27FC236}">
                <a16:creationId xmlns:a16="http://schemas.microsoft.com/office/drawing/2014/main" id="{58191B0D-B76F-EE48-B928-F7C7CEAD57D3}"/>
              </a:ext>
            </a:extLst>
          </p:cNvPr>
          <p:cNvSpPr>
            <a:spLocks noChangeShapeType="1"/>
          </p:cNvSpPr>
          <p:nvPr/>
        </p:nvSpPr>
        <p:spPr bwMode="auto">
          <a:xfrm flipV="1">
            <a:off x="5638800" y="3962400"/>
            <a:ext cx="817563"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12" name="Text Box 16">
            <a:extLst>
              <a:ext uri="{FF2B5EF4-FFF2-40B4-BE49-F238E27FC236}">
                <a16:creationId xmlns:a16="http://schemas.microsoft.com/office/drawing/2014/main" id="{665F283A-AB50-4642-A93C-C3D8949CC9F0}"/>
              </a:ext>
            </a:extLst>
          </p:cNvPr>
          <p:cNvSpPr txBox="1">
            <a:spLocks noChangeArrowheads="1"/>
          </p:cNvSpPr>
          <p:nvPr/>
        </p:nvSpPr>
        <p:spPr bwMode="auto">
          <a:xfrm>
            <a:off x="3132138" y="6015038"/>
            <a:ext cx="25066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b="1" dirty="0">
                <a:latin typeface="Garamond" panose="02020404030301010803" pitchFamily="18" charset="0"/>
              </a:rPr>
              <a:t>giustizia civile (ha due diverse componenti)</a:t>
            </a:r>
          </a:p>
        </p:txBody>
      </p:sp>
      <p:sp>
        <p:nvSpPr>
          <p:cNvPr id="29713" name="Line 17">
            <a:extLst>
              <a:ext uri="{FF2B5EF4-FFF2-40B4-BE49-F238E27FC236}">
                <a16:creationId xmlns:a16="http://schemas.microsoft.com/office/drawing/2014/main" id="{3343B39E-14F2-0442-B4CB-FA1E4D61978D}"/>
              </a:ext>
            </a:extLst>
          </p:cNvPr>
          <p:cNvSpPr>
            <a:spLocks noChangeShapeType="1"/>
          </p:cNvSpPr>
          <p:nvPr/>
        </p:nvSpPr>
        <p:spPr bwMode="auto">
          <a:xfrm flipH="1" flipV="1">
            <a:off x="3293651" y="5368925"/>
            <a:ext cx="868362" cy="581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14" name="Line 18">
            <a:extLst>
              <a:ext uri="{FF2B5EF4-FFF2-40B4-BE49-F238E27FC236}">
                <a16:creationId xmlns:a16="http://schemas.microsoft.com/office/drawing/2014/main" id="{E7C34807-32A7-6644-B992-45A0FCEB1D1C}"/>
              </a:ext>
            </a:extLst>
          </p:cNvPr>
          <p:cNvSpPr>
            <a:spLocks noChangeShapeType="1"/>
          </p:cNvSpPr>
          <p:nvPr/>
        </p:nvSpPr>
        <p:spPr bwMode="auto">
          <a:xfrm flipV="1">
            <a:off x="4572000" y="5486400"/>
            <a:ext cx="53340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9716" name="Text Box 20">
            <a:extLst>
              <a:ext uri="{FF2B5EF4-FFF2-40B4-BE49-F238E27FC236}">
                <a16:creationId xmlns:a16="http://schemas.microsoft.com/office/drawing/2014/main" id="{FB167F4B-1DD7-2646-B545-912DD082801B}"/>
              </a:ext>
            </a:extLst>
          </p:cNvPr>
          <p:cNvSpPr txBox="1">
            <a:spLocks noChangeArrowheads="1"/>
          </p:cNvSpPr>
          <p:nvPr/>
        </p:nvSpPr>
        <p:spPr bwMode="auto">
          <a:xfrm>
            <a:off x="1258888" y="2924175"/>
            <a:ext cx="70580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000" i="1">
                <a:latin typeface="Garamond" panose="02020404030301010803" pitchFamily="18" charset="0"/>
              </a:rPr>
              <a:t>Nella realtà i beni possiedono mix diversi di escludibilità e rivalità nel consumo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dissolve">
                                      <p:cBhvr>
                                        <p:cTn id="7" dur="500"/>
                                        <p:tgtEl>
                                          <p:spTgt spid="296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9698">
                                            <p:txEl>
                                              <p:pRg st="2" end="2"/>
                                            </p:txEl>
                                          </p:spTgt>
                                        </p:tgtEl>
                                        <p:attrNameLst>
                                          <p:attrName>style.visibility</p:attrName>
                                        </p:attrNameLst>
                                      </p:cBhvr>
                                      <p:to>
                                        <p:strVal val="visible"/>
                                      </p:to>
                                    </p:set>
                                    <p:animEffect transition="in" filter="dissolve">
                                      <p:cBhvr>
                                        <p:cTn id="12" dur="500"/>
                                        <p:tgtEl>
                                          <p:spTgt spid="2969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9700">
                                            <p:txEl>
                                              <p:pRg st="0" end="0"/>
                                            </p:txEl>
                                          </p:spTgt>
                                        </p:tgtEl>
                                        <p:attrNameLst>
                                          <p:attrName>style.visibility</p:attrName>
                                        </p:attrNameLst>
                                      </p:cBhvr>
                                      <p:to>
                                        <p:strVal val="visible"/>
                                      </p:to>
                                    </p:set>
                                    <p:animEffect transition="in" filter="dissolve">
                                      <p:cBhvr>
                                        <p:cTn id="17" dur="500"/>
                                        <p:tgtEl>
                                          <p:spTgt spid="29700">
                                            <p:txEl>
                                              <p:pRg st="0" end="0"/>
                                            </p:txEl>
                                          </p:spTgt>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29700">
                                            <p:txEl>
                                              <p:pRg st="1" end="1"/>
                                            </p:txEl>
                                          </p:spTgt>
                                        </p:tgtEl>
                                        <p:attrNameLst>
                                          <p:attrName>style.visibility</p:attrName>
                                        </p:attrNameLst>
                                      </p:cBhvr>
                                      <p:to>
                                        <p:strVal val="visible"/>
                                      </p:to>
                                    </p:set>
                                    <p:animEffect transition="in" filter="dissolve">
                                      <p:cBhvr>
                                        <p:cTn id="20" dur="500"/>
                                        <p:tgtEl>
                                          <p:spTgt spid="29700">
                                            <p:txEl>
                                              <p:pRg st="1" end="1"/>
                                            </p:txEl>
                                          </p:spTgt>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9702"/>
                                        </p:tgtEl>
                                        <p:attrNameLst>
                                          <p:attrName>style.visibility</p:attrName>
                                        </p:attrNameLst>
                                      </p:cBhvr>
                                      <p:to>
                                        <p:strVal val="visible"/>
                                      </p:to>
                                    </p:set>
                                    <p:animEffect transition="in" filter="dissolve">
                                      <p:cBhvr>
                                        <p:cTn id="23" dur="500"/>
                                        <p:tgtEl>
                                          <p:spTgt spid="2970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29701">
                                            <p:txEl>
                                              <p:pRg st="0" end="0"/>
                                            </p:txEl>
                                          </p:spTgt>
                                        </p:tgtEl>
                                        <p:attrNameLst>
                                          <p:attrName>style.visibility</p:attrName>
                                        </p:attrNameLst>
                                      </p:cBhvr>
                                      <p:to>
                                        <p:strVal val="visible"/>
                                      </p:to>
                                    </p:set>
                                    <p:animEffect transition="in" filter="dissolve">
                                      <p:cBhvr>
                                        <p:cTn id="28" dur="500"/>
                                        <p:tgtEl>
                                          <p:spTgt spid="29701">
                                            <p:txEl>
                                              <p:pRg st="0" end="0"/>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29701">
                                            <p:txEl>
                                              <p:pRg st="1" end="1"/>
                                            </p:txEl>
                                          </p:spTgt>
                                        </p:tgtEl>
                                        <p:attrNameLst>
                                          <p:attrName>style.visibility</p:attrName>
                                        </p:attrNameLst>
                                      </p:cBhvr>
                                      <p:to>
                                        <p:strVal val="visible"/>
                                      </p:to>
                                    </p:set>
                                    <p:animEffect transition="in" filter="dissolve">
                                      <p:cBhvr>
                                        <p:cTn id="31" dur="500"/>
                                        <p:tgtEl>
                                          <p:spTgt spid="29701">
                                            <p:txEl>
                                              <p:pRg st="1" end="1"/>
                                            </p:txEl>
                                          </p:spTgt>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29703"/>
                                        </p:tgtEl>
                                        <p:attrNameLst>
                                          <p:attrName>style.visibility</p:attrName>
                                        </p:attrNameLst>
                                      </p:cBhvr>
                                      <p:to>
                                        <p:strVal val="visible"/>
                                      </p:to>
                                    </p:set>
                                    <p:animEffect transition="in" filter="dissolve">
                                      <p:cBhvr>
                                        <p:cTn id="34" dur="500"/>
                                        <p:tgtEl>
                                          <p:spTgt spid="2970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9" presetClass="entr" presetSubtype="0" fill="hold" nodeType="clickEffect">
                                  <p:stCondLst>
                                    <p:cond delay="0"/>
                                  </p:stCondLst>
                                  <p:childTnLst>
                                    <p:set>
                                      <p:cBhvr>
                                        <p:cTn id="38" dur="1" fill="hold">
                                          <p:stCondLst>
                                            <p:cond delay="0"/>
                                          </p:stCondLst>
                                        </p:cTn>
                                        <p:tgtEl>
                                          <p:spTgt spid="29699"/>
                                        </p:tgtEl>
                                        <p:attrNameLst>
                                          <p:attrName>style.visibility</p:attrName>
                                        </p:attrNameLst>
                                      </p:cBhvr>
                                      <p:to>
                                        <p:strVal val="visible"/>
                                      </p:to>
                                    </p:set>
                                    <p:animEffect transition="in" filter="dissolve">
                                      <p:cBhvr>
                                        <p:cTn id="39" dur="500"/>
                                        <p:tgtEl>
                                          <p:spTgt spid="2969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9" presetClass="entr" presetSubtype="0" fill="hold" nodeType="clickEffect">
                                  <p:stCondLst>
                                    <p:cond delay="0"/>
                                  </p:stCondLst>
                                  <p:childTnLst>
                                    <p:set>
                                      <p:cBhvr>
                                        <p:cTn id="43" dur="1" fill="hold">
                                          <p:stCondLst>
                                            <p:cond delay="0"/>
                                          </p:stCondLst>
                                        </p:cTn>
                                        <p:tgtEl>
                                          <p:spTgt spid="29704"/>
                                        </p:tgtEl>
                                        <p:attrNameLst>
                                          <p:attrName>style.visibility</p:attrName>
                                        </p:attrNameLst>
                                      </p:cBhvr>
                                      <p:to>
                                        <p:strVal val="visible"/>
                                      </p:to>
                                    </p:set>
                                    <p:animEffect transition="in" filter="dissolve">
                                      <p:cBhvr>
                                        <p:cTn id="44" dur="500"/>
                                        <p:tgtEl>
                                          <p:spTgt spid="2970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nodeType="clickEffect">
                                  <p:stCondLst>
                                    <p:cond delay="0"/>
                                  </p:stCondLst>
                                  <p:childTnLst>
                                    <p:set>
                                      <p:cBhvr>
                                        <p:cTn id="48" dur="1" fill="hold">
                                          <p:stCondLst>
                                            <p:cond delay="0"/>
                                          </p:stCondLst>
                                        </p:cTn>
                                        <p:tgtEl>
                                          <p:spTgt spid="29705"/>
                                        </p:tgtEl>
                                        <p:attrNameLst>
                                          <p:attrName>style.visibility</p:attrName>
                                        </p:attrNameLst>
                                      </p:cBhvr>
                                      <p:to>
                                        <p:strVal val="visible"/>
                                      </p:to>
                                    </p:set>
                                    <p:animEffect transition="in" filter="dissolve">
                                      <p:cBhvr>
                                        <p:cTn id="49" dur="500"/>
                                        <p:tgtEl>
                                          <p:spTgt spid="29705"/>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29706">
                                            <p:txEl>
                                              <p:pRg st="0" end="0"/>
                                            </p:txEl>
                                          </p:spTgt>
                                        </p:tgtEl>
                                        <p:attrNameLst>
                                          <p:attrName>style.visibility</p:attrName>
                                        </p:attrNameLst>
                                      </p:cBhvr>
                                      <p:to>
                                        <p:strVal val="visible"/>
                                      </p:to>
                                    </p:set>
                                    <p:animEffect transition="in" filter="dissolve">
                                      <p:cBhvr>
                                        <p:cTn id="54" dur="500"/>
                                        <p:tgtEl>
                                          <p:spTgt spid="29706">
                                            <p:txEl>
                                              <p:pRg st="0" end="0"/>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29707">
                                            <p:txEl>
                                              <p:pRg st="0" end="0"/>
                                            </p:txEl>
                                          </p:spTgt>
                                        </p:tgtEl>
                                        <p:attrNameLst>
                                          <p:attrName>style.visibility</p:attrName>
                                        </p:attrNameLst>
                                      </p:cBhvr>
                                      <p:to>
                                        <p:strVal val="visible"/>
                                      </p:to>
                                    </p:set>
                                    <p:animEffect transition="in" filter="dissolve">
                                      <p:cBhvr>
                                        <p:cTn id="59" dur="500"/>
                                        <p:tgtEl>
                                          <p:spTgt spid="29707">
                                            <p:txEl>
                                              <p:pRg st="0" end="0"/>
                                            </p:txEl>
                                          </p:spTgt>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29707">
                                            <p:txEl>
                                              <p:pRg st="1" end="1"/>
                                            </p:txEl>
                                          </p:spTgt>
                                        </p:tgtEl>
                                        <p:attrNameLst>
                                          <p:attrName>style.visibility</p:attrName>
                                        </p:attrNameLst>
                                      </p:cBhvr>
                                      <p:to>
                                        <p:strVal val="visible"/>
                                      </p:to>
                                    </p:set>
                                    <p:animEffect transition="in" filter="dissolve">
                                      <p:cBhvr>
                                        <p:cTn id="64" dur="500"/>
                                        <p:tgtEl>
                                          <p:spTgt spid="29707">
                                            <p:txEl>
                                              <p:pRg st="1" end="1"/>
                                            </p:txEl>
                                          </p:spTgt>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29712"/>
                                        </p:tgtEl>
                                        <p:attrNameLst>
                                          <p:attrName>style.visibility</p:attrName>
                                        </p:attrNameLst>
                                      </p:cBhvr>
                                      <p:to>
                                        <p:strVal val="visible"/>
                                      </p:to>
                                    </p:set>
                                    <p:anim calcmode="lin" valueType="num">
                                      <p:cBhvr additive="base">
                                        <p:cTn id="69" dur="500" fill="hold"/>
                                        <p:tgtEl>
                                          <p:spTgt spid="29712"/>
                                        </p:tgtEl>
                                        <p:attrNameLst>
                                          <p:attrName>ppt_x</p:attrName>
                                        </p:attrNameLst>
                                      </p:cBhvr>
                                      <p:tavLst>
                                        <p:tav tm="0">
                                          <p:val>
                                            <p:strVal val="0-#ppt_w/2"/>
                                          </p:val>
                                        </p:tav>
                                        <p:tav tm="100000">
                                          <p:val>
                                            <p:strVal val="#ppt_x"/>
                                          </p:val>
                                        </p:tav>
                                      </p:tavLst>
                                    </p:anim>
                                    <p:anim calcmode="lin" valueType="num">
                                      <p:cBhvr additive="base">
                                        <p:cTn id="70" dur="500" fill="hold"/>
                                        <p:tgtEl>
                                          <p:spTgt spid="29712"/>
                                        </p:tgtEl>
                                        <p:attrNameLst>
                                          <p:attrName>ppt_y</p:attrName>
                                        </p:attrNameLst>
                                      </p:cBhvr>
                                      <p:tavLst>
                                        <p:tav tm="0">
                                          <p:val>
                                            <p:strVal val="#ppt_y"/>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2" presetClass="entr" presetSubtype="8" fill="hold" nodeType="clickEffect">
                                  <p:stCondLst>
                                    <p:cond delay="0"/>
                                  </p:stCondLst>
                                  <p:childTnLst>
                                    <p:set>
                                      <p:cBhvr>
                                        <p:cTn id="74" dur="1" fill="hold">
                                          <p:stCondLst>
                                            <p:cond delay="0"/>
                                          </p:stCondLst>
                                        </p:cTn>
                                        <p:tgtEl>
                                          <p:spTgt spid="29713"/>
                                        </p:tgtEl>
                                        <p:attrNameLst>
                                          <p:attrName>style.visibility</p:attrName>
                                        </p:attrNameLst>
                                      </p:cBhvr>
                                      <p:to>
                                        <p:strVal val="visible"/>
                                      </p:to>
                                    </p:set>
                                    <p:anim calcmode="lin" valueType="num">
                                      <p:cBhvr additive="base">
                                        <p:cTn id="75" dur="500" fill="hold"/>
                                        <p:tgtEl>
                                          <p:spTgt spid="29713"/>
                                        </p:tgtEl>
                                        <p:attrNameLst>
                                          <p:attrName>ppt_x</p:attrName>
                                        </p:attrNameLst>
                                      </p:cBhvr>
                                      <p:tavLst>
                                        <p:tav tm="0">
                                          <p:val>
                                            <p:strVal val="0-#ppt_w/2"/>
                                          </p:val>
                                        </p:tav>
                                        <p:tav tm="100000">
                                          <p:val>
                                            <p:strVal val="#ppt_x"/>
                                          </p:val>
                                        </p:tav>
                                      </p:tavLst>
                                    </p:anim>
                                    <p:anim calcmode="lin" valueType="num">
                                      <p:cBhvr additive="base">
                                        <p:cTn id="76" dur="500" fill="hold"/>
                                        <p:tgtEl>
                                          <p:spTgt spid="29713"/>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9714"/>
                                        </p:tgtEl>
                                        <p:attrNameLst>
                                          <p:attrName>style.visibility</p:attrName>
                                        </p:attrNameLst>
                                      </p:cBhvr>
                                      <p:to>
                                        <p:strVal val="visible"/>
                                      </p:to>
                                    </p:set>
                                    <p:anim calcmode="lin" valueType="num">
                                      <p:cBhvr additive="base">
                                        <p:cTn id="79" dur="500" fill="hold"/>
                                        <p:tgtEl>
                                          <p:spTgt spid="29714"/>
                                        </p:tgtEl>
                                        <p:attrNameLst>
                                          <p:attrName>ppt_x</p:attrName>
                                        </p:attrNameLst>
                                      </p:cBhvr>
                                      <p:tavLst>
                                        <p:tav tm="0">
                                          <p:val>
                                            <p:strVal val="0-#ppt_w/2"/>
                                          </p:val>
                                        </p:tav>
                                        <p:tav tm="100000">
                                          <p:val>
                                            <p:strVal val="#ppt_x"/>
                                          </p:val>
                                        </p:tav>
                                      </p:tavLst>
                                    </p:anim>
                                    <p:anim calcmode="lin" valueType="num">
                                      <p:cBhvr additive="base">
                                        <p:cTn id="80" dur="500" fill="hold"/>
                                        <p:tgtEl>
                                          <p:spTgt spid="29714"/>
                                        </p:tgtEl>
                                        <p:attrNameLst>
                                          <p:attrName>ppt_y</p:attrName>
                                        </p:attrNameLst>
                                      </p:cBhvr>
                                      <p:tavLst>
                                        <p:tav tm="0">
                                          <p:val>
                                            <p:strVal val="#ppt_y"/>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29708"/>
                                        </p:tgtEl>
                                        <p:attrNameLst>
                                          <p:attrName>style.visibility</p:attrName>
                                        </p:attrNameLst>
                                      </p:cBhvr>
                                      <p:to>
                                        <p:strVal val="visible"/>
                                      </p:to>
                                    </p:set>
                                    <p:anim calcmode="lin" valueType="num">
                                      <p:cBhvr additive="base">
                                        <p:cTn id="85" dur="500" fill="hold"/>
                                        <p:tgtEl>
                                          <p:spTgt spid="29708"/>
                                        </p:tgtEl>
                                        <p:attrNameLst>
                                          <p:attrName>ppt_x</p:attrName>
                                        </p:attrNameLst>
                                      </p:cBhvr>
                                      <p:tavLst>
                                        <p:tav tm="0">
                                          <p:val>
                                            <p:strVal val="0-#ppt_w/2"/>
                                          </p:val>
                                        </p:tav>
                                        <p:tav tm="100000">
                                          <p:val>
                                            <p:strVal val="#ppt_x"/>
                                          </p:val>
                                        </p:tav>
                                      </p:tavLst>
                                    </p:anim>
                                    <p:anim calcmode="lin" valueType="num">
                                      <p:cBhvr additive="base">
                                        <p:cTn id="86" dur="500" fill="hold"/>
                                        <p:tgtEl>
                                          <p:spTgt spid="29708"/>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9709"/>
                                        </p:tgtEl>
                                        <p:attrNameLst>
                                          <p:attrName>style.visibility</p:attrName>
                                        </p:attrNameLst>
                                      </p:cBhvr>
                                      <p:to>
                                        <p:strVal val="visible"/>
                                      </p:to>
                                    </p:set>
                                    <p:anim calcmode="lin" valueType="num">
                                      <p:cBhvr additive="base">
                                        <p:cTn id="89" dur="500" fill="hold"/>
                                        <p:tgtEl>
                                          <p:spTgt spid="29709"/>
                                        </p:tgtEl>
                                        <p:attrNameLst>
                                          <p:attrName>ppt_x</p:attrName>
                                        </p:attrNameLst>
                                      </p:cBhvr>
                                      <p:tavLst>
                                        <p:tav tm="0">
                                          <p:val>
                                            <p:strVal val="0-#ppt_w/2"/>
                                          </p:val>
                                        </p:tav>
                                        <p:tav tm="100000">
                                          <p:val>
                                            <p:strVal val="#ppt_x"/>
                                          </p:val>
                                        </p:tav>
                                      </p:tavLst>
                                    </p:anim>
                                    <p:anim calcmode="lin" valueType="num">
                                      <p:cBhvr additive="base">
                                        <p:cTn id="90" dur="500" fill="hold"/>
                                        <p:tgtEl>
                                          <p:spTgt spid="29709"/>
                                        </p:tgtEl>
                                        <p:attrNameLst>
                                          <p:attrName>ppt_y</p:attrName>
                                        </p:attrNameLst>
                                      </p:cBhvr>
                                      <p:tavLst>
                                        <p:tav tm="0">
                                          <p:val>
                                            <p:strVal val="#ppt_y"/>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2" presetClass="entr" presetSubtype="8" fill="hold" grpId="0" nodeType="clickEffect">
                                  <p:stCondLst>
                                    <p:cond delay="0"/>
                                  </p:stCondLst>
                                  <p:childTnLst>
                                    <p:set>
                                      <p:cBhvr>
                                        <p:cTn id="94" dur="1" fill="hold">
                                          <p:stCondLst>
                                            <p:cond delay="0"/>
                                          </p:stCondLst>
                                        </p:cTn>
                                        <p:tgtEl>
                                          <p:spTgt spid="29710"/>
                                        </p:tgtEl>
                                        <p:attrNameLst>
                                          <p:attrName>style.visibility</p:attrName>
                                        </p:attrNameLst>
                                      </p:cBhvr>
                                      <p:to>
                                        <p:strVal val="visible"/>
                                      </p:to>
                                    </p:set>
                                    <p:anim calcmode="lin" valueType="num">
                                      <p:cBhvr additive="base">
                                        <p:cTn id="95" dur="500" fill="hold"/>
                                        <p:tgtEl>
                                          <p:spTgt spid="29710"/>
                                        </p:tgtEl>
                                        <p:attrNameLst>
                                          <p:attrName>ppt_x</p:attrName>
                                        </p:attrNameLst>
                                      </p:cBhvr>
                                      <p:tavLst>
                                        <p:tav tm="0">
                                          <p:val>
                                            <p:strVal val="0-#ppt_w/2"/>
                                          </p:val>
                                        </p:tav>
                                        <p:tav tm="100000">
                                          <p:val>
                                            <p:strVal val="#ppt_x"/>
                                          </p:val>
                                        </p:tav>
                                      </p:tavLst>
                                    </p:anim>
                                    <p:anim calcmode="lin" valueType="num">
                                      <p:cBhvr additive="base">
                                        <p:cTn id="96" dur="500" fill="hold"/>
                                        <p:tgtEl>
                                          <p:spTgt spid="29710"/>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9711"/>
                                        </p:tgtEl>
                                        <p:attrNameLst>
                                          <p:attrName>style.visibility</p:attrName>
                                        </p:attrNameLst>
                                      </p:cBhvr>
                                      <p:to>
                                        <p:strVal val="visible"/>
                                      </p:to>
                                    </p:set>
                                    <p:anim calcmode="lin" valueType="num">
                                      <p:cBhvr additive="base">
                                        <p:cTn id="99" dur="500" fill="hold"/>
                                        <p:tgtEl>
                                          <p:spTgt spid="29711"/>
                                        </p:tgtEl>
                                        <p:attrNameLst>
                                          <p:attrName>ppt_x</p:attrName>
                                        </p:attrNameLst>
                                      </p:cBhvr>
                                      <p:tavLst>
                                        <p:tav tm="0">
                                          <p:val>
                                            <p:strVal val="0-#ppt_w/2"/>
                                          </p:val>
                                        </p:tav>
                                        <p:tav tm="100000">
                                          <p:val>
                                            <p:strVal val="#ppt_x"/>
                                          </p:val>
                                        </p:tav>
                                      </p:tavLst>
                                    </p:anim>
                                    <p:anim calcmode="lin" valueType="num">
                                      <p:cBhvr additive="base">
                                        <p:cTn id="100" dur="500" fill="hold"/>
                                        <p:tgtEl>
                                          <p:spTgt spid="29711"/>
                                        </p:tgtEl>
                                        <p:attrNameLst>
                                          <p:attrName>ppt_y</p:attrName>
                                        </p:attrNameLst>
                                      </p:cBhvr>
                                      <p:tavLst>
                                        <p:tav tm="0">
                                          <p:val>
                                            <p:strVal val="#ppt_y"/>
                                          </p:val>
                                        </p:tav>
                                        <p:tav tm="100000">
                                          <p:val>
                                            <p:strVal val="#ppt_y"/>
                                          </p:val>
                                        </p:tav>
                                      </p:tavLst>
                                    </p:anim>
                                  </p:childTnLst>
                                </p:cTn>
                              </p:par>
                            </p:childTnLst>
                          </p:cTn>
                        </p:par>
                      </p:childTnLst>
                    </p:cTn>
                  </p:par>
                  <p:par>
                    <p:cTn id="101" fill="hold" nodeType="clickPar">
                      <p:stCondLst>
                        <p:cond delay="indefinite"/>
                      </p:stCondLst>
                      <p:childTnLst>
                        <p:par>
                          <p:cTn id="102" fill="hold" nodeType="withGroup">
                            <p:stCondLst>
                              <p:cond delay="0"/>
                            </p:stCondLst>
                            <p:childTnLst>
                              <p:par>
                                <p:cTn id="103" presetID="2" presetClass="entr" presetSubtype="4" fill="hold" grpId="0" nodeType="clickEffect">
                                  <p:stCondLst>
                                    <p:cond delay="0"/>
                                  </p:stCondLst>
                                  <p:childTnLst>
                                    <p:set>
                                      <p:cBhvr>
                                        <p:cTn id="104" dur="1" fill="hold">
                                          <p:stCondLst>
                                            <p:cond delay="0"/>
                                          </p:stCondLst>
                                        </p:cTn>
                                        <p:tgtEl>
                                          <p:spTgt spid="29716"/>
                                        </p:tgtEl>
                                        <p:attrNameLst>
                                          <p:attrName>style.visibility</p:attrName>
                                        </p:attrNameLst>
                                      </p:cBhvr>
                                      <p:to>
                                        <p:strVal val="visible"/>
                                      </p:to>
                                    </p:set>
                                    <p:anim calcmode="lin" valueType="num">
                                      <p:cBhvr additive="base">
                                        <p:cTn id="105" dur="500" fill="hold"/>
                                        <p:tgtEl>
                                          <p:spTgt spid="29716"/>
                                        </p:tgtEl>
                                        <p:attrNameLst>
                                          <p:attrName>ppt_x</p:attrName>
                                        </p:attrNameLst>
                                      </p:cBhvr>
                                      <p:tavLst>
                                        <p:tav tm="0">
                                          <p:val>
                                            <p:strVal val="#ppt_x"/>
                                          </p:val>
                                        </p:tav>
                                        <p:tav tm="100000">
                                          <p:val>
                                            <p:strVal val="#ppt_x"/>
                                          </p:val>
                                        </p:tav>
                                      </p:tavLst>
                                    </p:anim>
                                    <p:anim calcmode="lin" valueType="num">
                                      <p:cBhvr additive="base">
                                        <p:cTn id="106" dur="500" fill="hold"/>
                                        <p:tgtEl>
                                          <p:spTgt spid="297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P spid="29700" grpId="0" build="p"/>
      <p:bldP spid="29701" grpId="0" build="p"/>
      <p:bldP spid="29702" grpId="0" animBg="1"/>
      <p:bldP spid="29703" grpId="0" animBg="1"/>
      <p:bldP spid="29706" grpId="0" build="p"/>
      <p:bldP spid="29707" grpId="0" build="p"/>
      <p:bldP spid="29708" grpId="0"/>
      <p:bldP spid="29710" grpId="0"/>
      <p:bldP spid="29712" grpId="0"/>
      <p:bldP spid="297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B927C73D-E864-8F43-B47E-2123348B4FC1}"/>
              </a:ext>
            </a:extLst>
          </p:cNvPr>
          <p:cNvSpPr txBox="1">
            <a:spLocks noChangeArrowheads="1"/>
          </p:cNvSpPr>
          <p:nvPr/>
        </p:nvSpPr>
        <p:spPr bwMode="auto">
          <a:xfrm>
            <a:off x="755650" y="908050"/>
            <a:ext cx="6931025"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a:latin typeface="Garamond" panose="02020404030301010803" pitchFamily="18" charset="0"/>
              </a:rPr>
              <a:t>Nel caso dei </a:t>
            </a:r>
            <a:r>
              <a:rPr lang="it-IT" altLang="it-IT" sz="2000">
                <a:solidFill>
                  <a:srgbClr val="3333FF"/>
                </a:solidFill>
                <a:latin typeface="Garamond" panose="02020404030301010803" pitchFamily="18" charset="0"/>
              </a:rPr>
              <a:t>beni pubblici</a:t>
            </a:r>
            <a:r>
              <a:rPr lang="it-IT" altLang="it-IT" sz="2000">
                <a:latin typeface="Garamond" panose="02020404030301010803" pitchFamily="18" charset="0"/>
              </a:rPr>
              <a:t> è necessario </a:t>
            </a:r>
            <a:r>
              <a:rPr lang="it-IT" altLang="it-IT" sz="2000">
                <a:solidFill>
                  <a:srgbClr val="3333FF"/>
                </a:solidFill>
                <a:latin typeface="Garamond" panose="02020404030301010803" pitchFamily="18" charset="0"/>
              </a:rPr>
              <a:t>l</a:t>
            </a:r>
            <a:r>
              <a:rPr lang="it-IT" altLang="en-US" sz="2000">
                <a:solidFill>
                  <a:srgbClr val="3333FF"/>
                </a:solidFill>
                <a:latin typeface="Garamond" panose="02020404030301010803" pitchFamily="18" charset="0"/>
              </a:rPr>
              <a:t>’</a:t>
            </a:r>
            <a:r>
              <a:rPr lang="it-IT" altLang="it-IT" sz="2000">
                <a:solidFill>
                  <a:srgbClr val="3333FF"/>
                </a:solidFill>
                <a:latin typeface="Garamond" panose="02020404030301010803" pitchFamily="18" charset="0"/>
              </a:rPr>
              <a:t>intervento pubblico</a:t>
            </a:r>
            <a:r>
              <a:rPr lang="it-IT" altLang="it-IT" sz="2000">
                <a:latin typeface="Garamond" panose="02020404030301010803" pitchFamily="18" charset="0"/>
              </a:rPr>
              <a:t> o forme di azione collettiva che consentano la loro fornitura</a:t>
            </a:r>
            <a:r>
              <a:rPr lang="it-IT" altLang="it-IT" sz="2400">
                <a:latin typeface="Times New Roman" panose="02020603050405020304" pitchFamily="18" charset="0"/>
              </a:rPr>
              <a:t> </a:t>
            </a:r>
            <a:endParaRPr lang="it-IT" altLang="it-IT" sz="2000">
              <a:latin typeface="Garamond" panose="02020404030301010803" pitchFamily="18" charset="0"/>
            </a:endParaRPr>
          </a:p>
          <a:p>
            <a:pPr algn="just" eaLnBrk="1" hangingPunct="1">
              <a:spcBef>
                <a:spcPct val="50000"/>
              </a:spcBef>
              <a:buFontTx/>
              <a:buNone/>
            </a:pPr>
            <a:endParaRPr lang="it-IT" altLang="it-IT" sz="2000">
              <a:latin typeface="Garamond" panose="02020404030301010803" pitchFamily="18" charset="0"/>
            </a:endParaRPr>
          </a:p>
          <a:p>
            <a:pPr algn="just" eaLnBrk="1" hangingPunct="1">
              <a:spcBef>
                <a:spcPct val="50000"/>
              </a:spcBef>
              <a:buFontTx/>
              <a:buNone/>
            </a:pPr>
            <a:r>
              <a:rPr lang="it-IT" altLang="it-IT" sz="2000">
                <a:latin typeface="Garamond" panose="02020404030301010803" pitchFamily="18" charset="0"/>
              </a:rPr>
              <a:t>Altrimenti individui non avrebbero incentivo alla loro offerta. Il bene non verrebbe offerto, tutti si comporterebbero da </a:t>
            </a:r>
            <a:r>
              <a:rPr lang="it-IT" altLang="it-IT" sz="2000" i="1">
                <a:latin typeface="Garamond" panose="02020404030301010803" pitchFamily="18" charset="0"/>
              </a:rPr>
              <a:t>free rider</a:t>
            </a:r>
            <a:r>
              <a:rPr lang="it-IT" altLang="it-IT" sz="2000">
                <a:latin typeface="Garamond" panose="02020404030301010803" pitchFamily="18" charset="0"/>
              </a:rPr>
              <a:t>, sperando che siano gli altri ad offrire il bene. </a:t>
            </a:r>
            <a:r>
              <a:rPr lang="it-IT" altLang="it-IT" sz="2000">
                <a:solidFill>
                  <a:srgbClr val="3333FF"/>
                </a:solidFill>
                <a:latin typeface="Garamond" panose="02020404030301010803" pitchFamily="18" charset="0"/>
              </a:rPr>
              <a:t>Ma così nessuno lo offrirebbe e quindi non vi sarebbe bene pubblico</a:t>
            </a:r>
            <a:r>
              <a:rPr lang="it-IT" altLang="it-IT" sz="2000">
                <a:latin typeface="Garamond" panose="02020404030301010803" pitchFamily="18" charset="0"/>
              </a:rPr>
              <a:t>.</a:t>
            </a:r>
          </a:p>
          <a:p>
            <a:pPr algn="just" eaLnBrk="1" hangingPunct="1">
              <a:spcBef>
                <a:spcPct val="50000"/>
              </a:spcBef>
              <a:buFontTx/>
              <a:buNone/>
            </a:pPr>
            <a:r>
              <a:rPr lang="it-IT" altLang="it-IT" sz="2000">
                <a:latin typeface="Garamond" panose="02020404030301010803" pitchFamily="18" charset="0"/>
              </a:rPr>
              <a:t>Ciò deriva sempre da caratteristiche di non rivalità  + non escludibilità</a:t>
            </a:r>
          </a:p>
          <a:p>
            <a:pPr algn="just" eaLnBrk="1" hangingPunct="1">
              <a:spcBef>
                <a:spcPct val="50000"/>
              </a:spcBef>
              <a:buFontTx/>
              <a:buNone/>
            </a:pPr>
            <a:endParaRPr lang="it-IT" altLang="it-IT" sz="200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Effect transition="in" filter="dissolve">
                                      <p:cBhvr>
                                        <p:cTn id="7" dur="500"/>
                                        <p:tgtEl>
                                          <p:spTgt spid="3072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722">
                                            <p:txEl>
                                              <p:pRg st="2" end="2"/>
                                            </p:txEl>
                                          </p:spTgt>
                                        </p:tgtEl>
                                        <p:attrNameLst>
                                          <p:attrName>style.visibility</p:attrName>
                                        </p:attrNameLst>
                                      </p:cBhvr>
                                      <p:to>
                                        <p:strVal val="visible"/>
                                      </p:to>
                                    </p:set>
                                    <p:animEffect transition="in" filter="dissolve">
                                      <p:cBhvr>
                                        <p:cTn id="12" dur="500"/>
                                        <p:tgtEl>
                                          <p:spTgt spid="3072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0722">
                                            <p:txEl>
                                              <p:pRg st="3" end="3"/>
                                            </p:txEl>
                                          </p:spTgt>
                                        </p:tgtEl>
                                        <p:attrNameLst>
                                          <p:attrName>style.visibility</p:attrName>
                                        </p:attrNameLst>
                                      </p:cBhvr>
                                      <p:to>
                                        <p:strVal val="visible"/>
                                      </p:to>
                                    </p:set>
                                    <p:animEffect transition="in" filter="dissolve">
                                      <p:cBhvr>
                                        <p:cTn id="17" dur="500"/>
                                        <p:tgtEl>
                                          <p:spTgt spid="307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a:extLst>
              <a:ext uri="{FF2B5EF4-FFF2-40B4-BE49-F238E27FC236}">
                <a16:creationId xmlns:a16="http://schemas.microsoft.com/office/drawing/2014/main" id="{3E6CCCA4-B32B-7041-B748-AC97A169D66D}"/>
              </a:ext>
            </a:extLst>
          </p:cNvPr>
          <p:cNvSpPr txBox="1">
            <a:spLocks noChangeArrowheads="1"/>
          </p:cNvSpPr>
          <p:nvPr/>
        </p:nvSpPr>
        <p:spPr bwMode="auto">
          <a:xfrm>
            <a:off x="611188" y="620713"/>
            <a:ext cx="727233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en-US" altLang="zh-CN" sz="2000">
                <a:latin typeface="Garamond" panose="02020404030301010803" pitchFamily="18" charset="0"/>
              </a:rPr>
              <a:t>Esistono casi dove il </a:t>
            </a:r>
            <a:r>
              <a:rPr lang="en-US" altLang="zh-CN" sz="2000" b="1">
                <a:solidFill>
                  <a:srgbClr val="3333FF"/>
                </a:solidFill>
                <a:latin typeface="Garamond" panose="02020404030301010803" pitchFamily="18" charset="0"/>
              </a:rPr>
              <a:t>bene pubblico</a:t>
            </a:r>
            <a:r>
              <a:rPr lang="en-US" altLang="zh-CN" sz="2000">
                <a:latin typeface="Garamond" panose="02020404030301010803" pitchFamily="18" charset="0"/>
              </a:rPr>
              <a:t> diventa da </a:t>
            </a:r>
            <a:r>
              <a:rPr lang="en-US" altLang="zh-CN" sz="2000" b="1">
                <a:solidFill>
                  <a:srgbClr val="3333FF"/>
                </a:solidFill>
                <a:latin typeface="Garamond" panose="02020404030301010803" pitchFamily="18" charset="0"/>
              </a:rPr>
              <a:t>puro</a:t>
            </a:r>
            <a:r>
              <a:rPr lang="en-US" altLang="zh-CN" sz="2000">
                <a:latin typeface="Garamond" panose="02020404030301010803" pitchFamily="18" charset="0"/>
              </a:rPr>
              <a:t> </a:t>
            </a:r>
            <a:r>
              <a:rPr lang="en-US" altLang="zh-CN" sz="2000" b="1">
                <a:solidFill>
                  <a:srgbClr val="33CC33"/>
                </a:solidFill>
                <a:latin typeface="Garamond" panose="02020404030301010803" pitchFamily="18" charset="0"/>
              </a:rPr>
              <a:t>impuro</a:t>
            </a:r>
          </a:p>
          <a:p>
            <a:pPr eaLnBrk="1" hangingPunct="1">
              <a:spcBef>
                <a:spcPct val="0"/>
              </a:spcBef>
              <a:buFontTx/>
              <a:buNone/>
            </a:pPr>
            <a:endParaRPr lang="en-US" altLang="zh-CN" sz="2000" b="1">
              <a:solidFill>
                <a:srgbClr val="33CC33"/>
              </a:solidFill>
              <a:latin typeface="Garamond" panose="02020404030301010803" pitchFamily="18" charset="0"/>
            </a:endParaRPr>
          </a:p>
          <a:p>
            <a:pPr eaLnBrk="1" hangingPunct="1">
              <a:spcBef>
                <a:spcPct val="0"/>
              </a:spcBef>
              <a:buFontTx/>
              <a:buNone/>
            </a:pPr>
            <a:r>
              <a:rPr lang="en-US" altLang="zh-CN" sz="2000" b="1">
                <a:latin typeface="Garamond" panose="02020404030301010803" pitchFamily="18" charset="0"/>
              </a:rPr>
              <a:t>Es. Piscina, strada, illuminazione, autobus</a:t>
            </a:r>
          </a:p>
          <a:p>
            <a:pPr eaLnBrk="1" hangingPunct="1">
              <a:spcBef>
                <a:spcPct val="0"/>
              </a:spcBef>
              <a:buFontTx/>
              <a:buNone/>
            </a:pPr>
            <a:endParaRPr lang="en-US" altLang="zh-CN" sz="2000" b="1">
              <a:latin typeface="Garamond" panose="02020404030301010803" pitchFamily="18" charset="0"/>
            </a:endParaRPr>
          </a:p>
          <a:p>
            <a:pPr eaLnBrk="1" hangingPunct="1">
              <a:spcBef>
                <a:spcPct val="0"/>
              </a:spcBef>
              <a:buFontTx/>
              <a:buNone/>
            </a:pPr>
            <a:r>
              <a:rPr lang="en-US" altLang="zh-CN" sz="2000">
                <a:latin typeface="Garamond" panose="02020404030301010803" pitchFamily="18" charset="0"/>
              </a:rPr>
              <a:t>Si parla in questi casi di beni pubblici impuri o anche misti</a:t>
            </a:r>
          </a:p>
        </p:txBody>
      </p:sp>
      <p:sp>
        <p:nvSpPr>
          <p:cNvPr id="33795" name="Text Box 3">
            <a:extLst>
              <a:ext uri="{FF2B5EF4-FFF2-40B4-BE49-F238E27FC236}">
                <a16:creationId xmlns:a16="http://schemas.microsoft.com/office/drawing/2014/main" id="{36E59B7B-0633-6845-ABDD-9440D078C62A}"/>
              </a:ext>
            </a:extLst>
          </p:cNvPr>
          <p:cNvSpPr txBox="1">
            <a:spLocks noChangeArrowheads="1"/>
          </p:cNvSpPr>
          <p:nvPr/>
        </p:nvSpPr>
        <p:spPr bwMode="auto">
          <a:xfrm>
            <a:off x="755650" y="2781300"/>
            <a:ext cx="69405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pPr>
            <a:r>
              <a:rPr lang="it-IT" altLang="it-IT" sz="2000" dirty="0">
                <a:latin typeface="Garamond" panose="02020404030301010803" pitchFamily="18" charset="0"/>
              </a:rPr>
              <a:t> Nell</a:t>
            </a:r>
            <a:r>
              <a:rPr lang="it-IT" altLang="en-US" sz="2000" dirty="0">
                <a:latin typeface="Garamond" panose="02020404030301010803" pitchFamily="18" charset="0"/>
              </a:rPr>
              <a:t>’</a:t>
            </a:r>
            <a:r>
              <a:rPr lang="it-IT" altLang="it-IT" sz="2000" dirty="0">
                <a:latin typeface="Garamond" panose="02020404030301010803" pitchFamily="18" charset="0"/>
              </a:rPr>
              <a:t>analisi economica prima di iniziare lo studio di un mercato, di un business plan, di un certo prodotto o servizio,  è fondamentale analizzare con attenzione le possibili caratteristiche di pubblicità del bene in questione, perché beni pubblici e beni privati reagiscono, e di conseguenza vanno trattati, in modo molto diverso sia dal punto di vista sia delle politiche che delle strategie di marketing</a:t>
            </a:r>
          </a:p>
        </p:txBody>
      </p:sp>
      <p:sp>
        <p:nvSpPr>
          <p:cNvPr id="33796" name="Text Box 4">
            <a:extLst>
              <a:ext uri="{FF2B5EF4-FFF2-40B4-BE49-F238E27FC236}">
                <a16:creationId xmlns:a16="http://schemas.microsoft.com/office/drawing/2014/main" id="{D9CF95E4-F8F7-A24F-AAE4-3B6294AE271C}"/>
              </a:ext>
            </a:extLst>
          </p:cNvPr>
          <p:cNvSpPr txBox="1">
            <a:spLocks noChangeArrowheads="1"/>
          </p:cNvSpPr>
          <p:nvPr/>
        </p:nvSpPr>
        <p:spPr bwMode="auto">
          <a:xfrm>
            <a:off x="755650" y="5157788"/>
            <a:ext cx="69342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pPr>
            <a:r>
              <a:rPr lang="it-IT" altLang="it-IT" sz="2000">
                <a:latin typeface="Garamond" panose="02020404030301010803" pitchFamily="18" charset="0"/>
              </a:rPr>
              <a:t>  A volte – vedi caso giustizia civile – il servizio risulta composto da due diversi beni (l</a:t>
            </a:r>
            <a:r>
              <a:rPr lang="it-IT" altLang="en-US" sz="2000">
                <a:latin typeface="Garamond" panose="02020404030301010803" pitchFamily="18" charset="0"/>
              </a:rPr>
              <a:t>’</a:t>
            </a:r>
            <a:r>
              <a:rPr lang="it-IT" altLang="it-IT" sz="2000">
                <a:latin typeface="Garamond" panose="02020404030301010803" pitchFamily="18" charset="0"/>
              </a:rPr>
              <a:t>uno pubblico puro: la giurisprudenza; l</a:t>
            </a:r>
            <a:r>
              <a:rPr lang="it-IT" altLang="en-US" sz="2000">
                <a:latin typeface="Garamond" panose="02020404030301010803" pitchFamily="18" charset="0"/>
              </a:rPr>
              <a:t>’</a:t>
            </a:r>
            <a:r>
              <a:rPr lang="it-IT" altLang="it-IT" sz="2000">
                <a:latin typeface="Garamond" panose="02020404030301010803" pitchFamily="18" charset="0"/>
              </a:rPr>
              <a:t>altro privato quasi puro: la conciliazione fra le parti in causa)  da trattare in modo separato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3794">
                                            <p:txEl>
                                              <p:pRg st="2" end="2"/>
                                            </p:txEl>
                                          </p:spTgt>
                                        </p:tgtEl>
                                        <p:attrNameLst>
                                          <p:attrName>style.visibility</p:attrName>
                                        </p:attrNameLst>
                                      </p:cBhvr>
                                      <p:to>
                                        <p:strVal val="visible"/>
                                      </p:to>
                                    </p:set>
                                    <p:anim calcmode="lin" valueType="num">
                                      <p:cBhvr additive="base">
                                        <p:cTn id="13" dur="500" fill="hold"/>
                                        <p:tgtEl>
                                          <p:spTgt spid="3379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79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3794">
                                            <p:txEl>
                                              <p:pRg st="4" end="4"/>
                                            </p:txEl>
                                          </p:spTgt>
                                        </p:tgtEl>
                                        <p:attrNameLst>
                                          <p:attrName>style.visibility</p:attrName>
                                        </p:attrNameLst>
                                      </p:cBhvr>
                                      <p:to>
                                        <p:strVal val="visible"/>
                                      </p:to>
                                    </p:set>
                                    <p:anim calcmode="lin" valueType="num">
                                      <p:cBhvr additive="base">
                                        <p:cTn id="19" dur="500" fill="hold"/>
                                        <p:tgtEl>
                                          <p:spTgt spid="3379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379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3795"/>
                                        </p:tgtEl>
                                        <p:attrNameLst>
                                          <p:attrName>style.visibility</p:attrName>
                                        </p:attrNameLst>
                                      </p:cBhvr>
                                      <p:to>
                                        <p:strVal val="visible"/>
                                      </p:to>
                                    </p:set>
                                    <p:anim calcmode="lin" valueType="num">
                                      <p:cBhvr additive="base">
                                        <p:cTn id="25" dur="500" fill="hold"/>
                                        <p:tgtEl>
                                          <p:spTgt spid="33795"/>
                                        </p:tgtEl>
                                        <p:attrNameLst>
                                          <p:attrName>ppt_x</p:attrName>
                                        </p:attrNameLst>
                                      </p:cBhvr>
                                      <p:tavLst>
                                        <p:tav tm="0">
                                          <p:val>
                                            <p:strVal val="#ppt_x"/>
                                          </p:val>
                                        </p:tav>
                                        <p:tav tm="100000">
                                          <p:val>
                                            <p:strVal val="#ppt_x"/>
                                          </p:val>
                                        </p:tav>
                                      </p:tavLst>
                                    </p:anim>
                                    <p:anim calcmode="lin" valueType="num">
                                      <p:cBhvr additive="base">
                                        <p:cTn id="26" dur="500" fill="hold"/>
                                        <p:tgtEl>
                                          <p:spTgt spid="3379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796"/>
                                        </p:tgtEl>
                                        <p:attrNameLst>
                                          <p:attrName>style.visibility</p:attrName>
                                        </p:attrNameLst>
                                      </p:cBhvr>
                                      <p:to>
                                        <p:strVal val="visible"/>
                                      </p:to>
                                    </p:set>
                                    <p:anim calcmode="lin" valueType="num">
                                      <p:cBhvr additive="base">
                                        <p:cTn id="31" dur="500" fill="hold"/>
                                        <p:tgtEl>
                                          <p:spTgt spid="33796"/>
                                        </p:tgtEl>
                                        <p:attrNameLst>
                                          <p:attrName>ppt_x</p:attrName>
                                        </p:attrNameLst>
                                      </p:cBhvr>
                                      <p:tavLst>
                                        <p:tav tm="0">
                                          <p:val>
                                            <p:strVal val="#ppt_x"/>
                                          </p:val>
                                        </p:tav>
                                        <p:tav tm="100000">
                                          <p:val>
                                            <p:strVal val="#ppt_x"/>
                                          </p:val>
                                        </p:tav>
                                      </p:tavLst>
                                    </p:anim>
                                    <p:anim calcmode="lin" valueType="num">
                                      <p:cBhvr additive="base">
                                        <p:cTn id="32"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a:extLst>
              <a:ext uri="{FF2B5EF4-FFF2-40B4-BE49-F238E27FC236}">
                <a16:creationId xmlns:a16="http://schemas.microsoft.com/office/drawing/2014/main" id="{98CCB284-A19D-414E-8E63-D4885FDFC035}"/>
              </a:ext>
            </a:extLst>
          </p:cNvPr>
          <p:cNvSpPr txBox="1">
            <a:spLocks noChangeArrowheads="1"/>
          </p:cNvSpPr>
          <p:nvPr/>
        </p:nvSpPr>
        <p:spPr bwMode="auto">
          <a:xfrm>
            <a:off x="468313" y="315913"/>
            <a:ext cx="8532812" cy="655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buFontTx/>
              <a:buNone/>
            </a:pPr>
            <a:r>
              <a:rPr lang="it-IT" altLang="zh-CN" sz="2000" dirty="0">
                <a:latin typeface="Garamond" panose="02020404030301010803" pitchFamily="18" charset="0"/>
              </a:rPr>
              <a:t>La proprietà privata, fondamento del modello capitalistico occidentale, è radicata nelle proprietà materiali in cui i beni sono rivali ed escludibili. </a:t>
            </a:r>
          </a:p>
          <a:p>
            <a:pPr algn="just" eaLnBrk="1" hangingPunct="1">
              <a:spcBef>
                <a:spcPct val="0"/>
              </a:spcBef>
              <a:buFontTx/>
              <a:buNone/>
            </a:pPr>
            <a:endParaRPr lang="it-IT" altLang="zh-CN" sz="2000" dirty="0">
              <a:latin typeface="Garamond" panose="02020404030301010803" pitchFamily="18" charset="0"/>
            </a:endParaRPr>
          </a:p>
          <a:p>
            <a:pPr algn="just" eaLnBrk="1" hangingPunct="1">
              <a:spcBef>
                <a:spcPct val="0"/>
              </a:spcBef>
              <a:buFontTx/>
              <a:buNone/>
            </a:pPr>
            <a:r>
              <a:rPr lang="it-IT" altLang="zh-CN" sz="2000" dirty="0">
                <a:latin typeface="Garamond" panose="02020404030301010803" pitchFamily="18" charset="0"/>
              </a:rPr>
              <a:t>Secondo la tassonomia proposta dal giurista statunitense W.N. </a:t>
            </a:r>
            <a:r>
              <a:rPr lang="it-IT" altLang="zh-CN" sz="2000" dirty="0" err="1">
                <a:latin typeface="Garamond" panose="02020404030301010803" pitchFamily="18" charset="0"/>
              </a:rPr>
              <a:t>Hohfeldn</a:t>
            </a:r>
            <a:r>
              <a:rPr lang="it-IT" altLang="zh-CN" sz="2000" dirty="0">
                <a:latin typeface="Garamond" panose="02020404030301010803" pitchFamily="18" charset="0"/>
              </a:rPr>
              <a:t>, </a:t>
            </a:r>
          </a:p>
          <a:p>
            <a:pPr algn="just" eaLnBrk="1" hangingPunct="1">
              <a:spcBef>
                <a:spcPct val="0"/>
              </a:spcBef>
              <a:buFontTx/>
              <a:buNone/>
            </a:pPr>
            <a:r>
              <a:rPr lang="it-IT" altLang="zh-CN" sz="2000" dirty="0">
                <a:latin typeface="Garamond" panose="02020404030301010803" pitchFamily="18" charset="0"/>
              </a:rPr>
              <a:t>i beni sono portatori di </a:t>
            </a:r>
            <a:r>
              <a:rPr lang="it-IT" altLang="zh-CN" sz="2000" u="sng" dirty="0">
                <a:latin typeface="Garamond" panose="02020404030301010803" pitchFamily="18" charset="0"/>
              </a:rPr>
              <a:t>diritti</a:t>
            </a:r>
            <a:r>
              <a:rPr lang="it-IT" altLang="zh-CN" sz="2000" dirty="0">
                <a:latin typeface="Garamond" panose="02020404030301010803" pitchFamily="18" charset="0"/>
              </a:rPr>
              <a:t>, </a:t>
            </a:r>
            <a:r>
              <a:rPr lang="it-IT" altLang="zh-CN" sz="2000" u="sng" dirty="0">
                <a:latin typeface="Garamond" panose="02020404030301010803" pitchFamily="18" charset="0"/>
              </a:rPr>
              <a:t>immunità</a:t>
            </a:r>
            <a:r>
              <a:rPr lang="it-IT" altLang="zh-CN" sz="2000" dirty="0">
                <a:latin typeface="Garamond" panose="02020404030301010803" pitchFamily="18" charset="0"/>
              </a:rPr>
              <a:t>, </a:t>
            </a:r>
            <a:r>
              <a:rPr lang="it-IT" altLang="zh-CN" sz="2000" u="sng" dirty="0">
                <a:latin typeface="Garamond" panose="02020404030301010803" pitchFamily="18" charset="0"/>
              </a:rPr>
              <a:t>facoltà</a:t>
            </a:r>
            <a:r>
              <a:rPr lang="it-IT" altLang="zh-CN" sz="2000" dirty="0">
                <a:latin typeface="Garamond" panose="02020404030301010803" pitchFamily="18" charset="0"/>
              </a:rPr>
              <a:t> e </a:t>
            </a:r>
            <a:r>
              <a:rPr lang="it-IT" altLang="zh-CN" sz="2000" u="sng" dirty="0">
                <a:latin typeface="Garamond" panose="02020404030301010803" pitchFamily="18" charset="0"/>
              </a:rPr>
              <a:t>privilegi</a:t>
            </a:r>
            <a:r>
              <a:rPr lang="it-IT" altLang="zh-CN" sz="2000" dirty="0">
                <a:latin typeface="Garamond" panose="02020404030301010803" pitchFamily="18" charset="0"/>
              </a:rPr>
              <a:t>, definiti e codificati in leggi che si fondano su rivalità ed escludibilità. Tutto il sistema giuridico trova un fondamento in queste due caratteristiche.</a:t>
            </a:r>
          </a:p>
          <a:p>
            <a:pPr algn="just" eaLnBrk="1" hangingPunct="1">
              <a:spcBef>
                <a:spcPct val="0"/>
              </a:spcBef>
              <a:buFontTx/>
              <a:buNone/>
            </a:pPr>
            <a:endParaRPr lang="it-IT" altLang="zh-CN" sz="2000" dirty="0">
              <a:latin typeface="Garamond" panose="02020404030301010803" pitchFamily="18" charset="0"/>
            </a:endParaRPr>
          </a:p>
          <a:p>
            <a:pPr algn="just" eaLnBrk="1" hangingPunct="1">
              <a:spcBef>
                <a:spcPct val="0"/>
              </a:spcBef>
              <a:buFontTx/>
              <a:buNone/>
            </a:pPr>
            <a:r>
              <a:rPr lang="it-IT" altLang="zh-CN" sz="2000" dirty="0">
                <a:latin typeface="Garamond" panose="02020404030301010803" pitchFamily="18" charset="0"/>
              </a:rPr>
              <a:t>Il controllo dei beni nella dimensione immateriale, invece, non avviene sulla base di rivalità ed escludibilità. Una informazione, una volta che viene comunicata a un terzo, non diminuisce la possibilità di goderne da parte di chi la comunica, ma anzi la amplifica.</a:t>
            </a:r>
          </a:p>
          <a:p>
            <a:pPr algn="just" eaLnBrk="1" hangingPunct="1">
              <a:spcBef>
                <a:spcPct val="0"/>
              </a:spcBef>
              <a:buFontTx/>
              <a:buNone/>
            </a:pPr>
            <a:endParaRPr lang="it-IT" altLang="zh-CN" sz="2000" dirty="0">
              <a:latin typeface="Garamond" panose="02020404030301010803" pitchFamily="18" charset="0"/>
            </a:endParaRPr>
          </a:p>
          <a:p>
            <a:pPr algn="just" eaLnBrk="1" hangingPunct="1">
              <a:spcBef>
                <a:spcPct val="0"/>
              </a:spcBef>
              <a:buFontTx/>
              <a:buNone/>
            </a:pPr>
            <a:r>
              <a:rPr lang="it-IT" altLang="zh-CN" sz="2000" dirty="0">
                <a:latin typeface="Garamond" panose="02020404030301010803" pitchFamily="18" charset="0"/>
              </a:rPr>
              <a:t>Per mantenerne il controllo, un bene/servizio immateriale non viene posto nella piena disponibilità del ricevente; se modello di business e mercato lo consentono, viene erogato in modo connesso con un controllo centralizzato della sua fruizione, invariabilmente accompagnato da un contratto che disciplina in modo dettagliato diritti, immunità, facoltà e privilegi, che, in un braccio di ferro largamente asimmetrico, invariabilmente favorisce chi fornisce il bene/servizio rispetto a chi ne gode. </a:t>
            </a:r>
            <a:r>
              <a:rPr lang="it-IT" altLang="zh-CN" sz="2000" u="sng" dirty="0">
                <a:latin typeface="Garamond" panose="02020404030301010803" pitchFamily="18" charset="0"/>
              </a:rPr>
              <a:t>Nella dimensione immateriale, la proprietà privata degli utenti, semplicemente non esiste.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3794">
                                            <p:txEl>
                                              <p:pRg st="2" end="2"/>
                                            </p:txEl>
                                          </p:spTgt>
                                        </p:tgtEl>
                                        <p:attrNameLst>
                                          <p:attrName>style.visibility</p:attrName>
                                        </p:attrNameLst>
                                      </p:cBhvr>
                                      <p:to>
                                        <p:strVal val="visible"/>
                                      </p:to>
                                    </p:set>
                                    <p:anim calcmode="lin" valueType="num">
                                      <p:cBhvr additive="base">
                                        <p:cTn id="13" dur="500" fill="hold"/>
                                        <p:tgtEl>
                                          <p:spTgt spid="3379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79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3794">
                                            <p:txEl>
                                              <p:pRg st="3" end="3"/>
                                            </p:txEl>
                                          </p:spTgt>
                                        </p:tgtEl>
                                        <p:attrNameLst>
                                          <p:attrName>style.visibility</p:attrName>
                                        </p:attrNameLst>
                                      </p:cBhvr>
                                      <p:to>
                                        <p:strVal val="visible"/>
                                      </p:to>
                                    </p:set>
                                    <p:anim calcmode="lin" valueType="num">
                                      <p:cBhvr additive="base">
                                        <p:cTn id="19" dur="500" fill="hold"/>
                                        <p:tgtEl>
                                          <p:spTgt spid="3379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379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3794">
                                            <p:txEl>
                                              <p:pRg st="5" end="5"/>
                                            </p:txEl>
                                          </p:spTgt>
                                        </p:tgtEl>
                                        <p:attrNameLst>
                                          <p:attrName>style.visibility</p:attrName>
                                        </p:attrNameLst>
                                      </p:cBhvr>
                                      <p:to>
                                        <p:strVal val="visible"/>
                                      </p:to>
                                    </p:set>
                                    <p:anim calcmode="lin" valueType="num">
                                      <p:cBhvr additive="base">
                                        <p:cTn id="25" dur="500" fill="hold"/>
                                        <p:tgtEl>
                                          <p:spTgt spid="3379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379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3794">
                                            <p:txEl>
                                              <p:pRg st="7" end="7"/>
                                            </p:txEl>
                                          </p:spTgt>
                                        </p:tgtEl>
                                        <p:attrNameLst>
                                          <p:attrName>style.visibility</p:attrName>
                                        </p:attrNameLst>
                                      </p:cBhvr>
                                      <p:to>
                                        <p:strVal val="visible"/>
                                      </p:to>
                                    </p:set>
                                    <p:anim calcmode="lin" valueType="num">
                                      <p:cBhvr additive="base">
                                        <p:cTn id="31" dur="500" fill="hold"/>
                                        <p:tgtEl>
                                          <p:spTgt spid="33794">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379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AutoShape 2">
            <a:extLst>
              <a:ext uri="{FF2B5EF4-FFF2-40B4-BE49-F238E27FC236}">
                <a16:creationId xmlns:a16="http://schemas.microsoft.com/office/drawing/2014/main" id="{50255D27-DA87-CE41-AD72-CBC84DE0C64F}"/>
              </a:ext>
            </a:extLst>
          </p:cNvPr>
          <p:cNvSpPr>
            <a:spLocks noChangeArrowheads="1"/>
          </p:cNvSpPr>
          <p:nvPr/>
        </p:nvSpPr>
        <p:spPr bwMode="auto">
          <a:xfrm flipH="1" flipV="1">
            <a:off x="2700338" y="3357563"/>
            <a:ext cx="501650" cy="1366837"/>
          </a:xfrm>
          <a:prstGeom prst="rtTriangle">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sp>
        <p:nvSpPr>
          <p:cNvPr id="54274" name="AutoShape 3">
            <a:extLst>
              <a:ext uri="{FF2B5EF4-FFF2-40B4-BE49-F238E27FC236}">
                <a16:creationId xmlns:a16="http://schemas.microsoft.com/office/drawing/2014/main" id="{CABF431F-3D61-BA45-BC2C-D7D4954630FC}"/>
              </a:ext>
            </a:extLst>
          </p:cNvPr>
          <p:cNvSpPr>
            <a:spLocks noChangeArrowheads="1"/>
          </p:cNvSpPr>
          <p:nvPr/>
        </p:nvSpPr>
        <p:spPr bwMode="auto">
          <a:xfrm flipH="1" flipV="1">
            <a:off x="5580063" y="3357563"/>
            <a:ext cx="1439862" cy="1366837"/>
          </a:xfrm>
          <a:prstGeom prst="rtTriangle">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sp>
        <p:nvSpPr>
          <p:cNvPr id="54275" name="Line 4">
            <a:extLst>
              <a:ext uri="{FF2B5EF4-FFF2-40B4-BE49-F238E27FC236}">
                <a16:creationId xmlns:a16="http://schemas.microsoft.com/office/drawing/2014/main" id="{EA9239E0-A29E-5745-B7C2-3ED2B59A1A69}"/>
              </a:ext>
            </a:extLst>
          </p:cNvPr>
          <p:cNvSpPr>
            <a:spLocks noChangeShapeType="1"/>
          </p:cNvSpPr>
          <p:nvPr/>
        </p:nvSpPr>
        <p:spPr bwMode="auto">
          <a:xfrm>
            <a:off x="1547813" y="1341438"/>
            <a:ext cx="0" cy="33829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4276" name="Line 5">
            <a:extLst>
              <a:ext uri="{FF2B5EF4-FFF2-40B4-BE49-F238E27FC236}">
                <a16:creationId xmlns:a16="http://schemas.microsoft.com/office/drawing/2014/main" id="{481986D8-C94F-D747-921E-8C1277F79AAC}"/>
              </a:ext>
            </a:extLst>
          </p:cNvPr>
          <p:cNvSpPr>
            <a:spLocks noChangeShapeType="1"/>
          </p:cNvSpPr>
          <p:nvPr/>
        </p:nvSpPr>
        <p:spPr bwMode="auto">
          <a:xfrm>
            <a:off x="1547813" y="4724400"/>
            <a:ext cx="59769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4277" name="Text Box 6">
            <a:extLst>
              <a:ext uri="{FF2B5EF4-FFF2-40B4-BE49-F238E27FC236}">
                <a16:creationId xmlns:a16="http://schemas.microsoft.com/office/drawing/2014/main" id="{C04E56CB-5470-FF4C-8E3D-EC4AACA9CA26}"/>
              </a:ext>
            </a:extLst>
          </p:cNvPr>
          <p:cNvSpPr txBox="1">
            <a:spLocks noChangeArrowheads="1"/>
          </p:cNvSpPr>
          <p:nvPr/>
        </p:nvSpPr>
        <p:spPr bwMode="auto">
          <a:xfrm>
            <a:off x="1763713" y="1052513"/>
            <a:ext cx="18002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a:latin typeface="Garamond" panose="02020404030301010803" pitchFamily="18" charset="0"/>
              </a:rPr>
              <a:t>Curva di domanda bene A</a:t>
            </a:r>
          </a:p>
        </p:txBody>
      </p:sp>
      <p:sp>
        <p:nvSpPr>
          <p:cNvPr id="54278" name="Line 7">
            <a:extLst>
              <a:ext uri="{FF2B5EF4-FFF2-40B4-BE49-F238E27FC236}">
                <a16:creationId xmlns:a16="http://schemas.microsoft.com/office/drawing/2014/main" id="{7EE92E60-A672-5246-A96A-EF2CCAAF88E0}"/>
              </a:ext>
            </a:extLst>
          </p:cNvPr>
          <p:cNvSpPr>
            <a:spLocks noChangeShapeType="1"/>
          </p:cNvSpPr>
          <p:nvPr/>
        </p:nvSpPr>
        <p:spPr bwMode="auto">
          <a:xfrm>
            <a:off x="1547813" y="3357563"/>
            <a:ext cx="59769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4279" name="Text Box 8">
            <a:extLst>
              <a:ext uri="{FF2B5EF4-FFF2-40B4-BE49-F238E27FC236}">
                <a16:creationId xmlns:a16="http://schemas.microsoft.com/office/drawing/2014/main" id="{4B6A33BA-FFB8-3E41-89D4-21472C6916B3}"/>
              </a:ext>
            </a:extLst>
          </p:cNvPr>
          <p:cNvSpPr txBox="1">
            <a:spLocks noChangeArrowheads="1"/>
          </p:cNvSpPr>
          <p:nvPr/>
        </p:nvSpPr>
        <p:spPr bwMode="auto">
          <a:xfrm>
            <a:off x="7451725" y="3213100"/>
            <a:ext cx="13684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400" dirty="0">
                <a:latin typeface="Garamond" panose="02020404030301010803" pitchFamily="18" charset="0"/>
              </a:rPr>
              <a:t>Costo Marginale</a:t>
            </a:r>
          </a:p>
        </p:txBody>
      </p:sp>
      <p:sp>
        <p:nvSpPr>
          <p:cNvPr id="54280" name="Text Box 9">
            <a:extLst>
              <a:ext uri="{FF2B5EF4-FFF2-40B4-BE49-F238E27FC236}">
                <a16:creationId xmlns:a16="http://schemas.microsoft.com/office/drawing/2014/main" id="{94C960A2-82F5-2A46-8FBF-F7F9086B284F}"/>
              </a:ext>
            </a:extLst>
          </p:cNvPr>
          <p:cNvSpPr txBox="1">
            <a:spLocks noChangeArrowheads="1"/>
          </p:cNvSpPr>
          <p:nvPr/>
        </p:nvSpPr>
        <p:spPr bwMode="auto">
          <a:xfrm>
            <a:off x="1403350" y="981075"/>
            <a:ext cx="3603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latin typeface="Garamond" panose="02020404030301010803" pitchFamily="18" charset="0"/>
              </a:rPr>
              <a:t>P</a:t>
            </a:r>
          </a:p>
        </p:txBody>
      </p:sp>
      <p:sp>
        <p:nvSpPr>
          <p:cNvPr id="54281" name="Line 10">
            <a:extLst>
              <a:ext uri="{FF2B5EF4-FFF2-40B4-BE49-F238E27FC236}">
                <a16:creationId xmlns:a16="http://schemas.microsoft.com/office/drawing/2014/main" id="{F499462A-5E74-DA41-AEE8-F9C809DA9E72}"/>
              </a:ext>
            </a:extLst>
          </p:cNvPr>
          <p:cNvSpPr>
            <a:spLocks noChangeShapeType="1"/>
          </p:cNvSpPr>
          <p:nvPr/>
        </p:nvSpPr>
        <p:spPr bwMode="auto">
          <a:xfrm>
            <a:off x="2122488" y="1700213"/>
            <a:ext cx="1081087" cy="302418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4282" name="Line 11">
            <a:extLst>
              <a:ext uri="{FF2B5EF4-FFF2-40B4-BE49-F238E27FC236}">
                <a16:creationId xmlns:a16="http://schemas.microsoft.com/office/drawing/2014/main" id="{3B4D0555-B326-D34E-9E8B-0733BE411079}"/>
              </a:ext>
            </a:extLst>
          </p:cNvPr>
          <p:cNvSpPr>
            <a:spLocks noChangeShapeType="1"/>
          </p:cNvSpPr>
          <p:nvPr/>
        </p:nvSpPr>
        <p:spPr bwMode="auto">
          <a:xfrm flipV="1">
            <a:off x="2195513" y="2708275"/>
            <a:ext cx="1152525" cy="1152525"/>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54283" name="Text Box 12">
            <a:extLst>
              <a:ext uri="{FF2B5EF4-FFF2-40B4-BE49-F238E27FC236}">
                <a16:creationId xmlns:a16="http://schemas.microsoft.com/office/drawing/2014/main" id="{BF092D5B-70FA-AA45-A0EE-F173AA1F7B46}"/>
              </a:ext>
            </a:extLst>
          </p:cNvPr>
          <p:cNvSpPr txBox="1">
            <a:spLocks noChangeArrowheads="1"/>
          </p:cNvSpPr>
          <p:nvPr/>
        </p:nvSpPr>
        <p:spPr bwMode="auto">
          <a:xfrm>
            <a:off x="2627313" y="2200275"/>
            <a:ext cx="16557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a:latin typeface="Garamond" panose="02020404030301010803" pitchFamily="18" charset="0"/>
              </a:rPr>
              <a:t>Beneficio marginale sociale</a:t>
            </a:r>
          </a:p>
        </p:txBody>
      </p:sp>
      <p:sp>
        <p:nvSpPr>
          <p:cNvPr id="54284" name="Line 13">
            <a:extLst>
              <a:ext uri="{FF2B5EF4-FFF2-40B4-BE49-F238E27FC236}">
                <a16:creationId xmlns:a16="http://schemas.microsoft.com/office/drawing/2014/main" id="{570E8533-DDB3-6D4F-850E-E4A9A7773B11}"/>
              </a:ext>
            </a:extLst>
          </p:cNvPr>
          <p:cNvSpPr>
            <a:spLocks noChangeShapeType="1"/>
          </p:cNvSpPr>
          <p:nvPr/>
        </p:nvSpPr>
        <p:spPr bwMode="auto">
          <a:xfrm flipV="1">
            <a:off x="2555875" y="2852738"/>
            <a:ext cx="1152525" cy="1152525"/>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54285" name="Text Box 14">
            <a:extLst>
              <a:ext uri="{FF2B5EF4-FFF2-40B4-BE49-F238E27FC236}">
                <a16:creationId xmlns:a16="http://schemas.microsoft.com/office/drawing/2014/main" id="{BFB262B5-2C34-F640-BA47-0E16D64117F9}"/>
              </a:ext>
            </a:extLst>
          </p:cNvPr>
          <p:cNvSpPr txBox="1">
            <a:spLocks noChangeArrowheads="1"/>
          </p:cNvSpPr>
          <p:nvPr/>
        </p:nvSpPr>
        <p:spPr bwMode="auto">
          <a:xfrm>
            <a:off x="3708400" y="2632075"/>
            <a:ext cx="165576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a:latin typeface="Garamond" panose="02020404030301010803" pitchFamily="18" charset="0"/>
              </a:rPr>
              <a:t>Beneficio marginale privato</a:t>
            </a:r>
          </a:p>
        </p:txBody>
      </p:sp>
      <p:sp>
        <p:nvSpPr>
          <p:cNvPr id="54286" name="Line 15">
            <a:extLst>
              <a:ext uri="{FF2B5EF4-FFF2-40B4-BE49-F238E27FC236}">
                <a16:creationId xmlns:a16="http://schemas.microsoft.com/office/drawing/2014/main" id="{406FD645-6EAB-CC4F-A519-6635B25C7F8F}"/>
              </a:ext>
            </a:extLst>
          </p:cNvPr>
          <p:cNvSpPr>
            <a:spLocks noChangeShapeType="1"/>
          </p:cNvSpPr>
          <p:nvPr/>
        </p:nvSpPr>
        <p:spPr bwMode="auto">
          <a:xfrm>
            <a:off x="3203575" y="3357563"/>
            <a:ext cx="0" cy="1366837"/>
          </a:xfrm>
          <a:prstGeom prst="line">
            <a:avLst/>
          </a:prstGeom>
          <a:noFill/>
          <a:ln w="952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it-IT"/>
          </a:p>
        </p:txBody>
      </p:sp>
      <p:sp>
        <p:nvSpPr>
          <p:cNvPr id="54287" name="Text Box 16">
            <a:extLst>
              <a:ext uri="{FF2B5EF4-FFF2-40B4-BE49-F238E27FC236}">
                <a16:creationId xmlns:a16="http://schemas.microsoft.com/office/drawing/2014/main" id="{65108972-4CCB-0E4A-94E9-93A00940D398}"/>
              </a:ext>
            </a:extLst>
          </p:cNvPr>
          <p:cNvSpPr txBox="1">
            <a:spLocks noChangeArrowheads="1"/>
          </p:cNvSpPr>
          <p:nvPr/>
        </p:nvSpPr>
        <p:spPr bwMode="auto">
          <a:xfrm>
            <a:off x="3779838" y="5013325"/>
            <a:ext cx="2735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b="1">
                <a:latin typeface="Garamond" panose="02020404030301010803" pitchFamily="18" charset="0"/>
              </a:rPr>
              <a:t>Perdita di benessere causata dall</a:t>
            </a:r>
            <a:r>
              <a:rPr lang="it-IT" altLang="en-US" sz="1600" b="1">
                <a:latin typeface="Garamond" panose="02020404030301010803" pitchFamily="18" charset="0"/>
              </a:rPr>
              <a:t>’</a:t>
            </a:r>
            <a:r>
              <a:rPr lang="it-IT" altLang="it-IT" sz="1600" b="1">
                <a:latin typeface="Garamond" panose="02020404030301010803" pitchFamily="18" charset="0"/>
              </a:rPr>
              <a:t>eccesso di consumo</a:t>
            </a:r>
          </a:p>
        </p:txBody>
      </p:sp>
      <p:sp>
        <p:nvSpPr>
          <p:cNvPr id="54288" name="Line 17">
            <a:extLst>
              <a:ext uri="{FF2B5EF4-FFF2-40B4-BE49-F238E27FC236}">
                <a16:creationId xmlns:a16="http://schemas.microsoft.com/office/drawing/2014/main" id="{D043E381-6EF8-BA43-9D8D-5871BEA8CB82}"/>
              </a:ext>
            </a:extLst>
          </p:cNvPr>
          <p:cNvSpPr>
            <a:spLocks noChangeShapeType="1"/>
          </p:cNvSpPr>
          <p:nvPr/>
        </p:nvSpPr>
        <p:spPr bwMode="auto">
          <a:xfrm flipH="1" flipV="1">
            <a:off x="3059113" y="3789363"/>
            <a:ext cx="1008062" cy="1295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54289" name="Line 18">
            <a:extLst>
              <a:ext uri="{FF2B5EF4-FFF2-40B4-BE49-F238E27FC236}">
                <a16:creationId xmlns:a16="http://schemas.microsoft.com/office/drawing/2014/main" id="{54945111-5747-6440-BBDD-BB0992E3B2EF}"/>
              </a:ext>
            </a:extLst>
          </p:cNvPr>
          <p:cNvSpPr>
            <a:spLocks noChangeShapeType="1"/>
          </p:cNvSpPr>
          <p:nvPr/>
        </p:nvSpPr>
        <p:spPr bwMode="auto">
          <a:xfrm>
            <a:off x="3708400" y="1557338"/>
            <a:ext cx="3311525" cy="316706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4290" name="Text Box 19">
            <a:extLst>
              <a:ext uri="{FF2B5EF4-FFF2-40B4-BE49-F238E27FC236}">
                <a16:creationId xmlns:a16="http://schemas.microsoft.com/office/drawing/2014/main" id="{EBA25EF9-8059-A143-94CC-8A99136363F0}"/>
              </a:ext>
            </a:extLst>
          </p:cNvPr>
          <p:cNvSpPr txBox="1">
            <a:spLocks noChangeArrowheads="1"/>
          </p:cNvSpPr>
          <p:nvPr/>
        </p:nvSpPr>
        <p:spPr bwMode="auto">
          <a:xfrm>
            <a:off x="7092950" y="2271713"/>
            <a:ext cx="165576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a:latin typeface="Garamond" panose="02020404030301010803" pitchFamily="18" charset="0"/>
              </a:rPr>
              <a:t>Beneficio marginale privato</a:t>
            </a:r>
          </a:p>
        </p:txBody>
      </p:sp>
      <p:sp>
        <p:nvSpPr>
          <p:cNvPr id="54291" name="Line 20">
            <a:extLst>
              <a:ext uri="{FF2B5EF4-FFF2-40B4-BE49-F238E27FC236}">
                <a16:creationId xmlns:a16="http://schemas.microsoft.com/office/drawing/2014/main" id="{BB41AB77-4DB2-6446-A70D-1FE06D9D9D65}"/>
              </a:ext>
            </a:extLst>
          </p:cNvPr>
          <p:cNvSpPr>
            <a:spLocks noChangeShapeType="1"/>
          </p:cNvSpPr>
          <p:nvPr/>
        </p:nvSpPr>
        <p:spPr bwMode="auto">
          <a:xfrm flipV="1">
            <a:off x="6084888" y="2852738"/>
            <a:ext cx="1439862" cy="1439862"/>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54292" name="Line 21">
            <a:extLst>
              <a:ext uri="{FF2B5EF4-FFF2-40B4-BE49-F238E27FC236}">
                <a16:creationId xmlns:a16="http://schemas.microsoft.com/office/drawing/2014/main" id="{26981513-B548-6D43-907A-E2FBCB7172CA}"/>
              </a:ext>
            </a:extLst>
          </p:cNvPr>
          <p:cNvSpPr>
            <a:spLocks noChangeShapeType="1"/>
          </p:cNvSpPr>
          <p:nvPr/>
        </p:nvSpPr>
        <p:spPr bwMode="auto">
          <a:xfrm flipV="1">
            <a:off x="5003800" y="2276475"/>
            <a:ext cx="1655763" cy="165735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54293" name="Line 22">
            <a:extLst>
              <a:ext uri="{FF2B5EF4-FFF2-40B4-BE49-F238E27FC236}">
                <a16:creationId xmlns:a16="http://schemas.microsoft.com/office/drawing/2014/main" id="{F97B4958-7E5B-7045-8AFC-DAB0B4A1CF01}"/>
              </a:ext>
            </a:extLst>
          </p:cNvPr>
          <p:cNvSpPr>
            <a:spLocks noChangeShapeType="1"/>
          </p:cNvSpPr>
          <p:nvPr/>
        </p:nvSpPr>
        <p:spPr bwMode="auto">
          <a:xfrm>
            <a:off x="2700338" y="3357563"/>
            <a:ext cx="0" cy="1366837"/>
          </a:xfrm>
          <a:prstGeom prst="line">
            <a:avLst/>
          </a:prstGeom>
          <a:noFill/>
          <a:ln w="952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it-IT"/>
          </a:p>
        </p:txBody>
      </p:sp>
      <p:sp>
        <p:nvSpPr>
          <p:cNvPr id="54294" name="Line 23">
            <a:extLst>
              <a:ext uri="{FF2B5EF4-FFF2-40B4-BE49-F238E27FC236}">
                <a16:creationId xmlns:a16="http://schemas.microsoft.com/office/drawing/2014/main" id="{ED69F851-8A35-1D4D-B08F-3BB4ED76F762}"/>
              </a:ext>
            </a:extLst>
          </p:cNvPr>
          <p:cNvSpPr>
            <a:spLocks noChangeShapeType="1"/>
          </p:cNvSpPr>
          <p:nvPr/>
        </p:nvSpPr>
        <p:spPr bwMode="auto">
          <a:xfrm>
            <a:off x="5580063" y="3357563"/>
            <a:ext cx="0" cy="1366837"/>
          </a:xfrm>
          <a:prstGeom prst="line">
            <a:avLst/>
          </a:prstGeom>
          <a:noFill/>
          <a:ln w="952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it-IT"/>
          </a:p>
        </p:txBody>
      </p:sp>
      <p:sp>
        <p:nvSpPr>
          <p:cNvPr id="54295" name="Line 24">
            <a:extLst>
              <a:ext uri="{FF2B5EF4-FFF2-40B4-BE49-F238E27FC236}">
                <a16:creationId xmlns:a16="http://schemas.microsoft.com/office/drawing/2014/main" id="{BB480545-4F44-9848-8D5C-E41C501FE2A8}"/>
              </a:ext>
            </a:extLst>
          </p:cNvPr>
          <p:cNvSpPr>
            <a:spLocks noChangeShapeType="1"/>
          </p:cNvSpPr>
          <p:nvPr/>
        </p:nvSpPr>
        <p:spPr bwMode="auto">
          <a:xfrm>
            <a:off x="7019925" y="3357563"/>
            <a:ext cx="0" cy="1366837"/>
          </a:xfrm>
          <a:prstGeom prst="line">
            <a:avLst/>
          </a:prstGeom>
          <a:noFill/>
          <a:ln w="952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it-IT"/>
          </a:p>
        </p:txBody>
      </p:sp>
      <p:sp>
        <p:nvSpPr>
          <p:cNvPr id="54296" name="Text Box 25">
            <a:extLst>
              <a:ext uri="{FF2B5EF4-FFF2-40B4-BE49-F238E27FC236}">
                <a16:creationId xmlns:a16="http://schemas.microsoft.com/office/drawing/2014/main" id="{C66CD8DA-D89C-B04F-A4C9-B68A5C4B6B56}"/>
              </a:ext>
            </a:extLst>
          </p:cNvPr>
          <p:cNvSpPr txBox="1">
            <a:spLocks noChangeArrowheads="1"/>
          </p:cNvSpPr>
          <p:nvPr/>
        </p:nvSpPr>
        <p:spPr bwMode="auto">
          <a:xfrm>
            <a:off x="3492500" y="1196975"/>
            <a:ext cx="23764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a:latin typeface="Garamond" panose="02020404030301010803" pitchFamily="18" charset="0"/>
              </a:rPr>
              <a:t>Curva di domanda bene B</a:t>
            </a:r>
          </a:p>
        </p:txBody>
      </p:sp>
      <p:sp>
        <p:nvSpPr>
          <p:cNvPr id="54297" name="Line 26">
            <a:extLst>
              <a:ext uri="{FF2B5EF4-FFF2-40B4-BE49-F238E27FC236}">
                <a16:creationId xmlns:a16="http://schemas.microsoft.com/office/drawing/2014/main" id="{6C41EA2A-58BD-6349-9EAF-1805DD8102B1}"/>
              </a:ext>
            </a:extLst>
          </p:cNvPr>
          <p:cNvSpPr>
            <a:spLocks noChangeShapeType="1"/>
          </p:cNvSpPr>
          <p:nvPr/>
        </p:nvSpPr>
        <p:spPr bwMode="auto">
          <a:xfrm flipV="1">
            <a:off x="6156325" y="4005263"/>
            <a:ext cx="647700" cy="9366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54298" name="Text Box 27">
            <a:extLst>
              <a:ext uri="{FF2B5EF4-FFF2-40B4-BE49-F238E27FC236}">
                <a16:creationId xmlns:a16="http://schemas.microsoft.com/office/drawing/2014/main" id="{E52D429B-6FC7-7948-8DB8-90204C3A87FA}"/>
              </a:ext>
            </a:extLst>
          </p:cNvPr>
          <p:cNvSpPr txBox="1">
            <a:spLocks noChangeArrowheads="1"/>
          </p:cNvSpPr>
          <p:nvPr/>
        </p:nvSpPr>
        <p:spPr bwMode="auto">
          <a:xfrm>
            <a:off x="6805613" y="4652963"/>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latin typeface="Garamond" panose="02020404030301010803" pitchFamily="18" charset="0"/>
              </a:rPr>
              <a:t>Q</a:t>
            </a:r>
            <a:r>
              <a:rPr lang="it-IT" altLang="it-IT" sz="1800" baseline="-25000">
                <a:latin typeface="Garamond" panose="02020404030301010803" pitchFamily="18" charset="0"/>
              </a:rPr>
              <a:t>P</a:t>
            </a:r>
          </a:p>
        </p:txBody>
      </p:sp>
      <p:sp>
        <p:nvSpPr>
          <p:cNvPr id="54299" name="Text Box 28">
            <a:extLst>
              <a:ext uri="{FF2B5EF4-FFF2-40B4-BE49-F238E27FC236}">
                <a16:creationId xmlns:a16="http://schemas.microsoft.com/office/drawing/2014/main" id="{69C1214E-330B-E24F-8E14-26ED3DBC4C49}"/>
              </a:ext>
            </a:extLst>
          </p:cNvPr>
          <p:cNvSpPr txBox="1">
            <a:spLocks noChangeArrowheads="1"/>
          </p:cNvSpPr>
          <p:nvPr/>
        </p:nvSpPr>
        <p:spPr bwMode="auto">
          <a:xfrm>
            <a:off x="2989263" y="4652963"/>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latin typeface="Garamond" panose="02020404030301010803" pitchFamily="18" charset="0"/>
              </a:rPr>
              <a:t>Q</a:t>
            </a:r>
            <a:r>
              <a:rPr lang="it-IT" altLang="it-IT" sz="1800" baseline="-25000">
                <a:latin typeface="Garamond" panose="02020404030301010803" pitchFamily="18" charset="0"/>
              </a:rPr>
              <a:t>P</a:t>
            </a:r>
          </a:p>
        </p:txBody>
      </p:sp>
      <p:sp>
        <p:nvSpPr>
          <p:cNvPr id="54300" name="Text Box 29">
            <a:extLst>
              <a:ext uri="{FF2B5EF4-FFF2-40B4-BE49-F238E27FC236}">
                <a16:creationId xmlns:a16="http://schemas.microsoft.com/office/drawing/2014/main" id="{D7711050-4298-AF4F-8EEB-23171C57A9DD}"/>
              </a:ext>
            </a:extLst>
          </p:cNvPr>
          <p:cNvSpPr txBox="1">
            <a:spLocks noChangeArrowheads="1"/>
          </p:cNvSpPr>
          <p:nvPr/>
        </p:nvSpPr>
        <p:spPr bwMode="auto">
          <a:xfrm>
            <a:off x="5364163" y="4652963"/>
            <a:ext cx="5762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latin typeface="Garamond" panose="02020404030301010803" pitchFamily="18" charset="0"/>
              </a:rPr>
              <a:t>Q</a:t>
            </a:r>
            <a:r>
              <a:rPr lang="it-IT" altLang="it-IT" sz="1800" baseline="-25000">
                <a:latin typeface="Garamond" panose="02020404030301010803" pitchFamily="18" charset="0"/>
              </a:rPr>
              <a:t>SE</a:t>
            </a:r>
          </a:p>
        </p:txBody>
      </p:sp>
      <p:sp>
        <p:nvSpPr>
          <p:cNvPr id="54301" name="Text Box 30">
            <a:extLst>
              <a:ext uri="{FF2B5EF4-FFF2-40B4-BE49-F238E27FC236}">
                <a16:creationId xmlns:a16="http://schemas.microsoft.com/office/drawing/2014/main" id="{3313578E-28D5-404B-8231-3BC0DC28E451}"/>
              </a:ext>
            </a:extLst>
          </p:cNvPr>
          <p:cNvSpPr txBox="1">
            <a:spLocks noChangeArrowheads="1"/>
          </p:cNvSpPr>
          <p:nvPr/>
        </p:nvSpPr>
        <p:spPr bwMode="auto">
          <a:xfrm>
            <a:off x="2484438" y="4652963"/>
            <a:ext cx="5762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latin typeface="Garamond" panose="02020404030301010803" pitchFamily="18" charset="0"/>
              </a:rPr>
              <a:t>Q</a:t>
            </a:r>
            <a:r>
              <a:rPr lang="it-IT" altLang="it-IT" sz="1800" baseline="-25000">
                <a:latin typeface="Garamond" panose="02020404030301010803" pitchFamily="18" charset="0"/>
              </a:rPr>
              <a:t>SE</a:t>
            </a:r>
          </a:p>
        </p:txBody>
      </p:sp>
      <p:sp>
        <p:nvSpPr>
          <p:cNvPr id="54302" name="Text Box 31">
            <a:extLst>
              <a:ext uri="{FF2B5EF4-FFF2-40B4-BE49-F238E27FC236}">
                <a16:creationId xmlns:a16="http://schemas.microsoft.com/office/drawing/2014/main" id="{83576DEB-CD19-B34F-AA39-7A8ECEE3E098}"/>
              </a:ext>
            </a:extLst>
          </p:cNvPr>
          <p:cNvSpPr txBox="1">
            <a:spLocks noChangeArrowheads="1"/>
          </p:cNvSpPr>
          <p:nvPr/>
        </p:nvSpPr>
        <p:spPr bwMode="auto">
          <a:xfrm>
            <a:off x="5868988" y="1695450"/>
            <a:ext cx="16557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600" dirty="0">
                <a:latin typeface="Garamond" panose="02020404030301010803" pitchFamily="18" charset="0"/>
              </a:rPr>
              <a:t>Beneficio marginale sociale</a:t>
            </a:r>
          </a:p>
        </p:txBody>
      </p:sp>
      <p:sp>
        <p:nvSpPr>
          <p:cNvPr id="54303" name="Text Box 32">
            <a:extLst>
              <a:ext uri="{FF2B5EF4-FFF2-40B4-BE49-F238E27FC236}">
                <a16:creationId xmlns:a16="http://schemas.microsoft.com/office/drawing/2014/main" id="{44006717-AD63-1344-A3BD-DD2D956377C6}"/>
              </a:ext>
            </a:extLst>
          </p:cNvPr>
          <p:cNvSpPr txBox="1">
            <a:spLocks noChangeArrowheads="1"/>
          </p:cNvSpPr>
          <p:nvPr/>
        </p:nvSpPr>
        <p:spPr bwMode="auto">
          <a:xfrm>
            <a:off x="395536" y="404813"/>
            <a:ext cx="81369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400" b="1" dirty="0">
                <a:solidFill>
                  <a:srgbClr val="CC0000"/>
                </a:solidFill>
                <a:latin typeface="Garamond" panose="02020404030301010803" pitchFamily="18" charset="0"/>
              </a:rPr>
              <a:t>SE IL BENE PUBBLICO HA </a:t>
            </a:r>
            <a:r>
              <a:rPr lang="it-IT" altLang="it-IT" sz="1400" b="1" dirty="0" err="1">
                <a:solidFill>
                  <a:srgbClr val="CC0000"/>
                </a:solidFill>
                <a:latin typeface="Garamond" panose="02020404030301010803" pitchFamily="18" charset="0"/>
              </a:rPr>
              <a:t>P</a:t>
            </a:r>
            <a:r>
              <a:rPr lang="it-IT" altLang="it-IT" sz="1400" b="1" dirty="0">
                <a:solidFill>
                  <a:srgbClr val="CC0000"/>
                </a:solidFill>
                <a:latin typeface="Garamond" panose="02020404030301010803" pitchFamily="18" charset="0"/>
              </a:rPr>
              <a:t> = 0 INEVITABILMENTE SI GENERA IL SUO SOVRACONSUMO</a:t>
            </a:r>
          </a:p>
        </p:txBody>
      </p:sp>
      <p:sp>
        <p:nvSpPr>
          <p:cNvPr id="54304" name="CasellaDiTesto 1">
            <a:extLst>
              <a:ext uri="{FF2B5EF4-FFF2-40B4-BE49-F238E27FC236}">
                <a16:creationId xmlns:a16="http://schemas.microsoft.com/office/drawing/2014/main" id="{119CDB6A-2EBA-3449-8352-8DAB13A4B670}"/>
              </a:ext>
            </a:extLst>
          </p:cNvPr>
          <p:cNvSpPr txBox="1">
            <a:spLocks noChangeArrowheads="1"/>
          </p:cNvSpPr>
          <p:nvPr/>
        </p:nvSpPr>
        <p:spPr bwMode="auto">
          <a:xfrm>
            <a:off x="684213" y="5805488"/>
            <a:ext cx="77041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Con P=0, maggiore l</a:t>
            </a:r>
            <a:r>
              <a:rPr lang="it-IT" altLang="en-US" sz="1600">
                <a:latin typeface="Garamond" panose="02020404030301010803" pitchFamily="18" charset="0"/>
              </a:rPr>
              <a:t>’</a:t>
            </a:r>
            <a:r>
              <a:rPr lang="it-IT" altLang="it-IT" sz="1600">
                <a:latin typeface="Garamond" panose="02020404030301010803" pitchFamily="18" charset="0"/>
              </a:rPr>
              <a:t>elasticità della domanda al prezzo che i consumatori sarebbero disposti a pagare, maggiore la perdita di benessere: ciò dimostra che i beni pubblici impuri (as es. il parcheggio su strisce blu) vanno fatti pagare laddove è tecnicamente possibile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CasellaDiTesto 1">
            <a:extLst>
              <a:ext uri="{FF2B5EF4-FFF2-40B4-BE49-F238E27FC236}">
                <a16:creationId xmlns:a16="http://schemas.microsoft.com/office/drawing/2014/main" id="{02C25BC1-1429-4342-BDBD-2BC120890170}"/>
              </a:ext>
            </a:extLst>
          </p:cNvPr>
          <p:cNvSpPr txBox="1">
            <a:spLocks noChangeArrowheads="1"/>
          </p:cNvSpPr>
          <p:nvPr/>
        </p:nvSpPr>
        <p:spPr bwMode="auto">
          <a:xfrm>
            <a:off x="1116013" y="1052513"/>
            <a:ext cx="6335712"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a:spcBef>
                <a:spcPct val="0"/>
              </a:spcBef>
              <a:buFontTx/>
              <a:buNone/>
            </a:pPr>
            <a:r>
              <a:rPr lang="it-IT" altLang="it-IT" sz="2000" dirty="0">
                <a:latin typeface="Garamond" panose="02020404030301010803" pitchFamily="18" charset="0"/>
                <a:cs typeface="Arial" panose="020B0604020202020204" pitchFamily="34" charset="0"/>
                <a:sym typeface="+mn-ea" charset="0"/>
              </a:rPr>
              <a:t>La fertilità di una popolazione è nei paesi occidentali un bene pubblico: l’intera società ne beneficia (in termini di reddito, disponibilità, pagamento pensioni, ecc.) ma il costo di fare figli ricade interamente sugli individui, a meno di non promuovere interventi di spesa pubblica a supporto delle famiglie </a:t>
            </a:r>
          </a:p>
          <a:p>
            <a:pPr algn="just">
              <a:spcBef>
                <a:spcPct val="0"/>
              </a:spcBef>
              <a:buFontTx/>
              <a:buNone/>
            </a:pPr>
            <a:endParaRPr lang="it-IT" altLang="it-IT" sz="2000" dirty="0">
              <a:latin typeface="Garamond" panose="02020404030301010803" pitchFamily="18" charset="0"/>
              <a:cs typeface="Arial" panose="020B0604020202020204" pitchFamily="34" charset="0"/>
              <a:sym typeface="+mn-ea" charset="0"/>
            </a:endParaRPr>
          </a:p>
          <a:p>
            <a:pPr algn="just">
              <a:spcBef>
                <a:spcPct val="0"/>
              </a:spcBef>
              <a:buFontTx/>
              <a:buNone/>
            </a:pPr>
            <a:r>
              <a:rPr lang="it-IT" altLang="it-IT" sz="2000" i="1" dirty="0">
                <a:latin typeface="Garamond" panose="02020404030301010803" pitchFamily="18" charset="0"/>
                <a:cs typeface="Arial" panose="020B0604020202020204" pitchFamily="34" charset="0"/>
                <a:sym typeface="+mn-ea" charset="0"/>
              </a:rPr>
              <a:t>in Francia e nel Nord Europa c’è un welfare dedicato a chi fa figli: da noi si supportano solo i vecchi (vedi quota 100</a:t>
            </a:r>
            <a:r>
              <a:rPr lang="it-IT" altLang="it-IT" sz="2000" dirty="0">
                <a:latin typeface="Garamond" panose="02020404030301010803" pitchFamily="18" charset="0"/>
                <a:cs typeface="Arial" panose="020B0604020202020204" pitchFamily="34" charset="0"/>
                <a:sym typeface="+mn-ea" charset="0"/>
              </a:rPr>
              <a:t>), </a:t>
            </a:r>
            <a:r>
              <a:rPr lang="it-IT" altLang="it-IT" sz="2000" i="1" dirty="0">
                <a:latin typeface="Garamond" panose="02020404030301010803" pitchFamily="18" charset="0"/>
                <a:cs typeface="Arial" panose="020B0604020202020204" pitchFamily="34" charset="0"/>
                <a:sym typeface="+mn-ea" charset="0"/>
              </a:rPr>
              <a:t>salvo le briciole del bonus bebè</a:t>
            </a:r>
          </a:p>
          <a:p>
            <a:pPr algn="just">
              <a:spcBef>
                <a:spcPct val="0"/>
              </a:spcBef>
              <a:buFontTx/>
              <a:buNone/>
            </a:pPr>
            <a:r>
              <a:rPr lang="it-IT" altLang="it-IT" sz="2000" dirty="0">
                <a:latin typeface="Garamond" panose="02020404030301010803" pitchFamily="18" charset="0"/>
                <a:cs typeface="Arial" panose="020B0604020202020204" pitchFamily="34" charset="0"/>
                <a:sym typeface="+mn-ea" charset="0"/>
              </a:rPr>
              <a:t> </a:t>
            </a:r>
          </a:p>
          <a:p>
            <a:pPr algn="just">
              <a:spcBef>
                <a:spcPct val="0"/>
              </a:spcBef>
              <a:buFontTx/>
              <a:buNone/>
            </a:pPr>
            <a:r>
              <a:rPr lang="it-IT" altLang="it-IT" sz="2000" dirty="0">
                <a:latin typeface="Garamond" panose="02020404030301010803" pitchFamily="18" charset="0"/>
                <a:cs typeface="Arial" panose="020B0604020202020204" pitchFamily="34" charset="0"/>
                <a:sym typeface="+mn-ea" charset="0"/>
              </a:rPr>
              <a:t>Ovvero, il costo marginale privato di avere un/a figlio/a, non essendo sussidiato, eccede il beneficio marginale sociale e quindi si fanno sempre meno figli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ext Box 2">
            <a:extLst>
              <a:ext uri="{FF2B5EF4-FFF2-40B4-BE49-F238E27FC236}">
                <a16:creationId xmlns:a16="http://schemas.microsoft.com/office/drawing/2014/main" id="{457CA696-725D-3D46-91B0-AFC281D8B475}"/>
              </a:ext>
            </a:extLst>
          </p:cNvPr>
          <p:cNvSpPr txBox="1">
            <a:spLocks noChangeArrowheads="1"/>
          </p:cNvSpPr>
          <p:nvPr/>
        </p:nvSpPr>
        <p:spPr bwMode="auto">
          <a:xfrm>
            <a:off x="3635375" y="285750"/>
            <a:ext cx="2168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en-US" altLang="it-IT" sz="2800" b="1">
                <a:solidFill>
                  <a:schemeClr val="accent2"/>
                </a:solidFill>
                <a:latin typeface="Garamond" panose="02020404030301010803" pitchFamily="18" charset="0"/>
              </a:rPr>
              <a:t>3  Esternalità</a:t>
            </a:r>
          </a:p>
        </p:txBody>
      </p:sp>
      <p:sp>
        <p:nvSpPr>
          <p:cNvPr id="57346" name="Text Box 3">
            <a:extLst>
              <a:ext uri="{FF2B5EF4-FFF2-40B4-BE49-F238E27FC236}">
                <a16:creationId xmlns:a16="http://schemas.microsoft.com/office/drawing/2014/main" id="{1C4EEBDA-8A34-5747-83E0-C8DAA61EA81F}"/>
              </a:ext>
            </a:extLst>
          </p:cNvPr>
          <p:cNvSpPr txBox="1">
            <a:spLocks noChangeArrowheads="1"/>
          </p:cNvSpPr>
          <p:nvPr/>
        </p:nvSpPr>
        <p:spPr bwMode="auto">
          <a:xfrm>
            <a:off x="457200" y="990600"/>
            <a:ext cx="8351838"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en-US" altLang="it-IT" sz="2300" b="1">
                <a:solidFill>
                  <a:srgbClr val="3333FF"/>
                </a:solidFill>
                <a:latin typeface="Garamond" panose="02020404030301010803" pitchFamily="18" charset="0"/>
              </a:rPr>
              <a:t>Esternalità:</a:t>
            </a:r>
            <a:r>
              <a:rPr lang="en-US" altLang="it-IT" sz="2300">
                <a:latin typeface="Garamond" panose="02020404030301010803" pitchFamily="18" charset="0"/>
              </a:rPr>
              <a:t> </a:t>
            </a:r>
            <a:r>
              <a:rPr lang="en-US" altLang="it-IT" sz="2200">
                <a:latin typeface="Garamond" panose="02020404030301010803" pitchFamily="18" charset="0"/>
              </a:rPr>
              <a:t>interdipendenza tra le azioni dei soggetti economici</a:t>
            </a:r>
            <a:endParaRPr lang="en-US" altLang="it-IT" sz="2200">
              <a:solidFill>
                <a:srgbClr val="FFCC66"/>
              </a:solidFill>
              <a:latin typeface="Garamond" panose="02020404030301010803" pitchFamily="18" charset="0"/>
            </a:endParaRPr>
          </a:p>
        </p:txBody>
      </p:sp>
      <p:sp>
        <p:nvSpPr>
          <p:cNvPr id="35844" name="Text Box 4">
            <a:extLst>
              <a:ext uri="{FF2B5EF4-FFF2-40B4-BE49-F238E27FC236}">
                <a16:creationId xmlns:a16="http://schemas.microsoft.com/office/drawing/2014/main" id="{F026F0CE-F7D8-0E44-81A0-7703FF6C7AE2}"/>
              </a:ext>
            </a:extLst>
          </p:cNvPr>
          <p:cNvSpPr txBox="1">
            <a:spLocks noChangeArrowheads="1"/>
          </p:cNvSpPr>
          <p:nvPr/>
        </p:nvSpPr>
        <p:spPr bwMode="auto">
          <a:xfrm>
            <a:off x="762000" y="1600200"/>
            <a:ext cx="708660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en-US" altLang="it-IT" sz="2300" b="1">
                <a:solidFill>
                  <a:schemeClr val="hlink"/>
                </a:solidFill>
                <a:latin typeface="Garamond" panose="02020404030301010803" pitchFamily="18" charset="0"/>
              </a:rPr>
              <a:t>Quando una certa azione di un soggetto produce conseguenze su un altro soggetto senza che sia possibile, o quando è troppo costoso, internalizzarla in una transazione con un prezzo</a:t>
            </a:r>
            <a:endParaRPr lang="it-IT" altLang="it-IT" sz="1800"/>
          </a:p>
        </p:txBody>
      </p:sp>
      <p:sp>
        <p:nvSpPr>
          <p:cNvPr id="35845" name="Text Box 5">
            <a:extLst>
              <a:ext uri="{FF2B5EF4-FFF2-40B4-BE49-F238E27FC236}">
                <a16:creationId xmlns:a16="http://schemas.microsoft.com/office/drawing/2014/main" id="{4953037C-DA7E-2148-979C-EA24D2FB6236}"/>
              </a:ext>
            </a:extLst>
          </p:cNvPr>
          <p:cNvSpPr txBox="1">
            <a:spLocks noChangeArrowheads="1"/>
          </p:cNvSpPr>
          <p:nvPr/>
        </p:nvSpPr>
        <p:spPr bwMode="auto">
          <a:xfrm>
            <a:off x="1295400" y="3200400"/>
            <a:ext cx="624840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en-US" altLang="it-IT" sz="2300" b="1" dirty="0" err="1">
                <a:solidFill>
                  <a:srgbClr val="FF0000"/>
                </a:solidFill>
                <a:latin typeface="Garamond" panose="02020404030301010803" pitchFamily="18" charset="0"/>
              </a:rPr>
              <a:t>Esternalità</a:t>
            </a:r>
            <a:r>
              <a:rPr lang="en-US" altLang="it-IT" sz="2300" b="1" dirty="0">
                <a:solidFill>
                  <a:srgbClr val="FF0000"/>
                </a:solidFill>
                <a:latin typeface="Garamond" panose="02020404030301010803" pitchFamily="18" charset="0"/>
              </a:rPr>
              <a:t> </a:t>
            </a:r>
            <a:r>
              <a:rPr lang="en-US" altLang="it-IT" sz="2300" b="1" dirty="0" err="1">
                <a:solidFill>
                  <a:srgbClr val="FF0000"/>
                </a:solidFill>
                <a:latin typeface="Garamond" panose="02020404030301010803" pitchFamily="18" charset="0"/>
              </a:rPr>
              <a:t>pecuniarie</a:t>
            </a:r>
            <a:r>
              <a:rPr lang="en-US" altLang="it-IT" sz="2300" dirty="0">
                <a:latin typeface="Garamond" panose="02020404030301010803" pitchFamily="18" charset="0"/>
              </a:rPr>
              <a:t>: </a:t>
            </a:r>
            <a:r>
              <a:rPr lang="en-US" altLang="it-IT" sz="2200" dirty="0" err="1">
                <a:latin typeface="Garamond" panose="02020404030301010803" pitchFamily="18" charset="0"/>
              </a:rPr>
              <a:t>variazione</a:t>
            </a:r>
            <a:r>
              <a:rPr lang="en-US" altLang="it-IT" sz="2200" dirty="0">
                <a:latin typeface="Garamond" panose="02020404030301010803" pitchFamily="18" charset="0"/>
              </a:rPr>
              <a:t> </a:t>
            </a:r>
            <a:r>
              <a:rPr lang="en-US" altLang="it-IT" sz="2200" dirty="0" err="1">
                <a:latin typeface="Garamond" panose="02020404030301010803" pitchFamily="18" charset="0"/>
              </a:rPr>
              <a:t>dei</a:t>
            </a:r>
            <a:r>
              <a:rPr lang="en-US" altLang="it-IT" sz="2200" dirty="0">
                <a:latin typeface="Garamond" panose="02020404030301010803" pitchFamily="18" charset="0"/>
              </a:rPr>
              <a:t> </a:t>
            </a:r>
            <a:r>
              <a:rPr lang="en-US" altLang="it-IT" sz="2200" dirty="0" err="1">
                <a:latin typeface="Garamond" panose="02020404030301010803" pitchFamily="18" charset="0"/>
              </a:rPr>
              <a:t>prezzi</a:t>
            </a:r>
            <a:r>
              <a:rPr lang="en-US" altLang="it-IT" sz="2200" dirty="0">
                <a:latin typeface="Garamond" panose="02020404030301010803" pitchFamily="18" charset="0"/>
              </a:rPr>
              <a:t>; il </a:t>
            </a:r>
            <a:r>
              <a:rPr lang="en-US" altLang="it-IT" sz="2200" dirty="0" err="1">
                <a:latin typeface="Garamond" panose="02020404030301010803" pitchFamily="18" charset="0"/>
              </a:rPr>
              <a:t>mercato</a:t>
            </a:r>
            <a:r>
              <a:rPr lang="en-US" altLang="it-IT" sz="2200" dirty="0">
                <a:latin typeface="Garamond" panose="02020404030301010803" pitchFamily="18" charset="0"/>
              </a:rPr>
              <a:t> </a:t>
            </a:r>
            <a:r>
              <a:rPr lang="en-US" altLang="it-IT" sz="2200" b="1" dirty="0">
                <a:latin typeface="Garamond" panose="02020404030301010803" pitchFamily="18" charset="0"/>
              </a:rPr>
              <a:t>non</a:t>
            </a:r>
            <a:r>
              <a:rPr lang="en-US" altLang="it-IT" sz="2200" dirty="0">
                <a:latin typeface="Garamond" panose="02020404030301010803" pitchFamily="18" charset="0"/>
              </a:rPr>
              <a:t> </a:t>
            </a:r>
            <a:r>
              <a:rPr lang="en-US" altLang="it-IT" sz="2200" dirty="0" err="1">
                <a:latin typeface="Garamond" panose="02020404030301010803" pitchFamily="18" charset="0"/>
              </a:rPr>
              <a:t>fallisce</a:t>
            </a:r>
            <a:r>
              <a:rPr lang="en-US" altLang="it-IT" sz="2300" dirty="0">
                <a:latin typeface="Garamond" panose="02020404030301010803" pitchFamily="18" charset="0"/>
              </a:rPr>
              <a:t> </a:t>
            </a:r>
          </a:p>
          <a:p>
            <a:pPr algn="just" eaLnBrk="1" hangingPunct="1">
              <a:spcBef>
                <a:spcPct val="50000"/>
              </a:spcBef>
              <a:buFontTx/>
              <a:buNone/>
            </a:pPr>
            <a:r>
              <a:rPr lang="en-US" altLang="it-IT" sz="2300" b="1" dirty="0" err="1">
                <a:solidFill>
                  <a:srgbClr val="3333FF"/>
                </a:solidFill>
                <a:latin typeface="Garamond" panose="02020404030301010803" pitchFamily="18" charset="0"/>
              </a:rPr>
              <a:t>Esternalità</a:t>
            </a:r>
            <a:r>
              <a:rPr lang="en-US" altLang="it-IT" sz="2300" b="1" dirty="0">
                <a:solidFill>
                  <a:srgbClr val="3333FF"/>
                </a:solidFill>
                <a:latin typeface="Garamond" panose="02020404030301010803" pitchFamily="18" charset="0"/>
              </a:rPr>
              <a:t> </a:t>
            </a:r>
            <a:r>
              <a:rPr lang="en-US" altLang="it-IT" sz="2300" b="1" dirty="0" err="1">
                <a:solidFill>
                  <a:srgbClr val="3333FF"/>
                </a:solidFill>
                <a:latin typeface="Garamond" panose="02020404030301010803" pitchFamily="18" charset="0"/>
              </a:rPr>
              <a:t>tecnologiche</a:t>
            </a:r>
            <a:r>
              <a:rPr lang="en-US" altLang="it-IT" sz="2300" dirty="0">
                <a:latin typeface="Garamond" panose="02020404030301010803" pitchFamily="18" charset="0"/>
              </a:rPr>
              <a:t>: </a:t>
            </a:r>
            <a:r>
              <a:rPr lang="en-US" altLang="it-IT" sz="2200" dirty="0">
                <a:latin typeface="Garamond" panose="02020404030301010803" pitchFamily="18" charset="0"/>
              </a:rPr>
              <a:t>non c</a:t>
            </a:r>
            <a:r>
              <a:rPr lang="it-IT" altLang="en-US" sz="2200" dirty="0"/>
              <a:t>’</a:t>
            </a:r>
            <a:r>
              <a:rPr lang="en-US" altLang="ja-JP" sz="2200" dirty="0" err="1">
                <a:latin typeface="Garamond" panose="02020404030301010803" pitchFamily="18" charset="0"/>
              </a:rPr>
              <a:t>è</a:t>
            </a:r>
            <a:r>
              <a:rPr lang="en-US" altLang="ja-JP" sz="2200" dirty="0">
                <a:latin typeface="Garamond" panose="02020404030301010803" pitchFamily="18" charset="0"/>
              </a:rPr>
              <a:t> </a:t>
            </a:r>
            <a:r>
              <a:rPr lang="en-US" altLang="ja-JP" sz="2200" dirty="0" err="1">
                <a:latin typeface="Garamond" panose="02020404030301010803" pitchFamily="18" charset="0"/>
              </a:rPr>
              <a:t>variazione</a:t>
            </a:r>
            <a:r>
              <a:rPr lang="en-US" altLang="ja-JP" sz="2200" dirty="0">
                <a:latin typeface="Garamond" panose="02020404030301010803" pitchFamily="18" charset="0"/>
              </a:rPr>
              <a:t> </a:t>
            </a:r>
            <a:r>
              <a:rPr lang="en-US" altLang="ja-JP" sz="2200" dirty="0" err="1">
                <a:latin typeface="Garamond" panose="02020404030301010803" pitchFamily="18" charset="0"/>
              </a:rPr>
              <a:t>dei</a:t>
            </a:r>
            <a:r>
              <a:rPr lang="en-US" altLang="ja-JP" sz="2200" dirty="0">
                <a:latin typeface="Garamond" panose="02020404030301010803" pitchFamily="18" charset="0"/>
              </a:rPr>
              <a:t> </a:t>
            </a:r>
            <a:r>
              <a:rPr lang="en-US" altLang="ja-JP" sz="2200" dirty="0" err="1">
                <a:latin typeface="Garamond" panose="02020404030301010803" pitchFamily="18" charset="0"/>
              </a:rPr>
              <a:t>prezzi</a:t>
            </a:r>
            <a:r>
              <a:rPr lang="en-US" altLang="ja-JP" sz="2200" dirty="0">
                <a:latin typeface="Garamond" panose="02020404030301010803" pitchFamily="18" charset="0"/>
              </a:rPr>
              <a:t> di </a:t>
            </a:r>
            <a:r>
              <a:rPr lang="en-US" altLang="ja-JP" sz="2200" dirty="0" err="1">
                <a:latin typeface="Garamond" panose="02020404030301010803" pitchFamily="18" charset="0"/>
              </a:rPr>
              <a:t>mercato</a:t>
            </a:r>
            <a:r>
              <a:rPr lang="en-US" altLang="ja-JP" sz="2200" dirty="0">
                <a:latin typeface="Garamond" panose="02020404030301010803" pitchFamily="18" charset="0"/>
              </a:rPr>
              <a:t>, </a:t>
            </a:r>
            <a:r>
              <a:rPr lang="en-US" altLang="ja-JP" sz="2200" dirty="0" err="1">
                <a:latin typeface="Garamond" panose="02020404030301010803" pitchFamily="18" charset="0"/>
              </a:rPr>
              <a:t>quindi</a:t>
            </a:r>
            <a:r>
              <a:rPr lang="en-US" altLang="ja-JP" sz="2200" dirty="0">
                <a:latin typeface="Garamond" panose="02020404030301010803" pitchFamily="18" charset="0"/>
              </a:rPr>
              <a:t> il </a:t>
            </a:r>
            <a:r>
              <a:rPr lang="en-US" altLang="ja-JP" sz="2200" b="1" dirty="0" err="1">
                <a:latin typeface="Garamond" panose="02020404030301010803" pitchFamily="18" charset="0"/>
              </a:rPr>
              <a:t>mercato</a:t>
            </a:r>
            <a:r>
              <a:rPr lang="en-US" altLang="ja-JP" sz="2200" b="1" dirty="0">
                <a:latin typeface="Garamond" panose="02020404030301010803" pitchFamily="18" charset="0"/>
              </a:rPr>
              <a:t> </a:t>
            </a:r>
            <a:r>
              <a:rPr lang="en-US" altLang="ja-JP" sz="2200" b="1" dirty="0" err="1">
                <a:latin typeface="Garamond" panose="02020404030301010803" pitchFamily="18" charset="0"/>
              </a:rPr>
              <a:t>fallisce</a:t>
            </a:r>
            <a:r>
              <a:rPr lang="en-US" altLang="ja-JP" sz="2200" dirty="0">
                <a:latin typeface="Garamond" panose="02020404030301010803" pitchFamily="18" charset="0"/>
              </a:rPr>
              <a:t>  </a:t>
            </a:r>
            <a:endParaRPr lang="it-IT" altLang="it-IT" sz="1800" dirty="0"/>
          </a:p>
        </p:txBody>
      </p:sp>
      <p:sp>
        <p:nvSpPr>
          <p:cNvPr id="35846" name="Text Box 6">
            <a:extLst>
              <a:ext uri="{FF2B5EF4-FFF2-40B4-BE49-F238E27FC236}">
                <a16:creationId xmlns:a16="http://schemas.microsoft.com/office/drawing/2014/main" id="{D3CBC600-D863-5848-8146-AF4325EA45C4}"/>
              </a:ext>
            </a:extLst>
          </p:cNvPr>
          <p:cNvSpPr txBox="1">
            <a:spLocks noChangeArrowheads="1"/>
          </p:cNvSpPr>
          <p:nvPr/>
        </p:nvSpPr>
        <p:spPr bwMode="auto">
          <a:xfrm>
            <a:off x="2741613" y="5183188"/>
            <a:ext cx="28971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en-US" altLang="it-IT" sz="2200">
                <a:latin typeface="Garamond" panose="02020404030301010803" pitchFamily="18" charset="0"/>
              </a:rPr>
              <a:t>Esternalità sono di 2 tipi:</a:t>
            </a:r>
          </a:p>
          <a:p>
            <a:pPr eaLnBrk="1" hangingPunct="1">
              <a:spcBef>
                <a:spcPct val="50000"/>
              </a:spcBef>
              <a:buFontTx/>
              <a:buAutoNum type="alphaLcPeriod"/>
            </a:pPr>
            <a:r>
              <a:rPr lang="en-US" altLang="it-IT" sz="2200">
                <a:latin typeface="Garamond" panose="02020404030301010803" pitchFamily="18" charset="0"/>
              </a:rPr>
              <a:t>nel </a:t>
            </a:r>
            <a:r>
              <a:rPr lang="en-US" altLang="it-IT" sz="2200" b="1">
                <a:solidFill>
                  <a:srgbClr val="FF0000"/>
                </a:solidFill>
                <a:latin typeface="Garamond" panose="02020404030301010803" pitchFamily="18" charset="0"/>
              </a:rPr>
              <a:t>consumo</a:t>
            </a:r>
          </a:p>
          <a:p>
            <a:pPr eaLnBrk="1" hangingPunct="1">
              <a:spcBef>
                <a:spcPct val="50000"/>
              </a:spcBef>
              <a:buFontTx/>
              <a:buAutoNum type="alphaLcPeriod"/>
            </a:pPr>
            <a:r>
              <a:rPr lang="en-US" altLang="it-IT" sz="2200">
                <a:latin typeface="Garamond" panose="02020404030301010803" pitchFamily="18" charset="0"/>
              </a:rPr>
              <a:t>nella </a:t>
            </a:r>
            <a:r>
              <a:rPr lang="en-US" altLang="it-IT" sz="2200" b="1">
                <a:solidFill>
                  <a:srgbClr val="FFCC66"/>
                </a:solidFill>
                <a:latin typeface="Garamond" panose="02020404030301010803" pitchFamily="18" charset="0"/>
              </a:rPr>
              <a:t>produzione</a:t>
            </a:r>
            <a:endParaRPr lang="it-IT" altLang="it-IT"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4"/>
                                        </p:tgtEl>
                                        <p:attrNameLst>
                                          <p:attrName>style.visibility</p:attrName>
                                        </p:attrNameLst>
                                      </p:cBhvr>
                                      <p:to>
                                        <p:strVal val="visible"/>
                                      </p:to>
                                    </p:set>
                                    <p:anim calcmode="lin" valueType="num">
                                      <p:cBhvr additive="base">
                                        <p:cTn id="7" dur="500" fill="hold"/>
                                        <p:tgtEl>
                                          <p:spTgt spid="35844"/>
                                        </p:tgtEl>
                                        <p:attrNameLst>
                                          <p:attrName>ppt_x</p:attrName>
                                        </p:attrNameLst>
                                      </p:cBhvr>
                                      <p:tavLst>
                                        <p:tav tm="0">
                                          <p:val>
                                            <p:strVal val="0-#ppt_w/2"/>
                                          </p:val>
                                        </p:tav>
                                        <p:tav tm="100000">
                                          <p:val>
                                            <p:strVal val="#ppt_x"/>
                                          </p:val>
                                        </p:tav>
                                      </p:tavLst>
                                    </p:anim>
                                    <p:anim calcmode="lin" valueType="num">
                                      <p:cBhvr additive="base">
                                        <p:cTn id="8" dur="500" fill="hold"/>
                                        <p:tgtEl>
                                          <p:spTgt spid="3584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845"/>
                                        </p:tgtEl>
                                        <p:attrNameLst>
                                          <p:attrName>style.visibility</p:attrName>
                                        </p:attrNameLst>
                                      </p:cBhvr>
                                      <p:to>
                                        <p:strVal val="visible"/>
                                      </p:to>
                                    </p:set>
                                    <p:anim calcmode="lin" valueType="num">
                                      <p:cBhvr additive="base">
                                        <p:cTn id="13" dur="500" fill="hold"/>
                                        <p:tgtEl>
                                          <p:spTgt spid="35845"/>
                                        </p:tgtEl>
                                        <p:attrNameLst>
                                          <p:attrName>ppt_x</p:attrName>
                                        </p:attrNameLst>
                                      </p:cBhvr>
                                      <p:tavLst>
                                        <p:tav tm="0">
                                          <p:val>
                                            <p:strVal val="0-#ppt_w/2"/>
                                          </p:val>
                                        </p:tav>
                                        <p:tav tm="100000">
                                          <p:val>
                                            <p:strVal val="#ppt_x"/>
                                          </p:val>
                                        </p:tav>
                                      </p:tavLst>
                                    </p:anim>
                                    <p:anim calcmode="lin" valueType="num">
                                      <p:cBhvr additive="base">
                                        <p:cTn id="14" dur="500" fill="hold"/>
                                        <p:tgtEl>
                                          <p:spTgt spid="3584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846"/>
                                        </p:tgtEl>
                                        <p:attrNameLst>
                                          <p:attrName>style.visibility</p:attrName>
                                        </p:attrNameLst>
                                      </p:cBhvr>
                                      <p:to>
                                        <p:strVal val="visible"/>
                                      </p:to>
                                    </p:set>
                                    <p:anim calcmode="lin" valueType="num">
                                      <p:cBhvr additive="base">
                                        <p:cTn id="19" dur="500" fill="hold"/>
                                        <p:tgtEl>
                                          <p:spTgt spid="35846"/>
                                        </p:tgtEl>
                                        <p:attrNameLst>
                                          <p:attrName>ppt_x</p:attrName>
                                        </p:attrNameLst>
                                      </p:cBhvr>
                                      <p:tavLst>
                                        <p:tav tm="0">
                                          <p:val>
                                            <p:strVal val="0-#ppt_w/2"/>
                                          </p:val>
                                        </p:tav>
                                        <p:tav tm="100000">
                                          <p:val>
                                            <p:strVal val="#ppt_x"/>
                                          </p:val>
                                        </p:tav>
                                      </p:tavLst>
                                    </p:anim>
                                    <p:anim calcmode="lin" valueType="num">
                                      <p:cBhvr additive="base">
                                        <p:cTn id="20" dur="500" fill="hold"/>
                                        <p:tgtEl>
                                          <p:spTgt spid="358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P spid="35845" grpId="0"/>
      <p:bldP spid="3584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a:extLst>
              <a:ext uri="{FF2B5EF4-FFF2-40B4-BE49-F238E27FC236}">
                <a16:creationId xmlns:a16="http://schemas.microsoft.com/office/drawing/2014/main" id="{5EE20275-2267-6F44-8994-3110FD7B04F8}"/>
              </a:ext>
            </a:extLst>
          </p:cNvPr>
          <p:cNvSpPr txBox="1">
            <a:spLocks noChangeArrowheads="1"/>
          </p:cNvSpPr>
          <p:nvPr/>
        </p:nvSpPr>
        <p:spPr bwMode="auto">
          <a:xfrm>
            <a:off x="539750" y="404813"/>
            <a:ext cx="8351838" cy="521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en-US" altLang="it-IT" sz="2300">
                <a:latin typeface="Garamond" panose="02020404030301010803" pitchFamily="18" charset="0"/>
              </a:rPr>
              <a:t>  </a:t>
            </a:r>
          </a:p>
          <a:p>
            <a:pPr eaLnBrk="1" hangingPunct="1">
              <a:spcBef>
                <a:spcPct val="50000"/>
              </a:spcBef>
            </a:pPr>
            <a:r>
              <a:rPr lang="en-US" altLang="it-IT" sz="2300" b="1">
                <a:solidFill>
                  <a:srgbClr val="FF0000"/>
                </a:solidFill>
                <a:latin typeface="Garamond" panose="02020404030301010803" pitchFamily="18" charset="0"/>
              </a:rPr>
              <a:t>Esternalità nel consumo: </a:t>
            </a:r>
            <a:r>
              <a:rPr lang="en-US" altLang="it-IT" sz="2300">
                <a:latin typeface="Garamond" panose="02020404030301010803" pitchFamily="18" charset="0"/>
              </a:rPr>
              <a:t>quando influenzano la funzione di utilità degli individui </a:t>
            </a:r>
            <a:r>
              <a:rPr lang="en-US" altLang="it-IT" sz="2300" b="1">
                <a:solidFill>
                  <a:srgbClr val="FF0000"/>
                </a:solidFill>
                <a:latin typeface="Garamond" panose="02020404030301010803" pitchFamily="18" charset="0"/>
              </a:rPr>
              <a:t> </a:t>
            </a:r>
            <a:endParaRPr lang="en-US" altLang="it-IT" sz="2300">
              <a:latin typeface="Garamond" panose="02020404030301010803" pitchFamily="18" charset="0"/>
            </a:endParaRPr>
          </a:p>
          <a:p>
            <a:pPr eaLnBrk="1" hangingPunct="1">
              <a:spcBef>
                <a:spcPct val="50000"/>
              </a:spcBef>
            </a:pPr>
            <a:r>
              <a:rPr lang="en-US" altLang="it-IT" sz="2300" b="1">
                <a:solidFill>
                  <a:srgbClr val="3333FF"/>
                </a:solidFill>
                <a:latin typeface="Garamond" panose="02020404030301010803" pitchFamily="18" charset="0"/>
              </a:rPr>
              <a:t>Esternalità nella produzione</a:t>
            </a:r>
            <a:r>
              <a:rPr lang="en-US" altLang="it-IT" sz="2300">
                <a:latin typeface="Garamond" panose="02020404030301010803" pitchFamily="18" charset="0"/>
              </a:rPr>
              <a:t>: quando influenzano la funzione di produzione delle imprese</a:t>
            </a:r>
          </a:p>
          <a:p>
            <a:pPr eaLnBrk="1" hangingPunct="1">
              <a:spcBef>
                <a:spcPct val="50000"/>
              </a:spcBef>
            </a:pPr>
            <a:endParaRPr lang="en-US" altLang="it-IT" sz="2200">
              <a:latin typeface="Garamond" panose="02020404030301010803" pitchFamily="18" charset="0"/>
            </a:endParaRPr>
          </a:p>
          <a:p>
            <a:pPr eaLnBrk="1" hangingPunct="1">
              <a:spcBef>
                <a:spcPct val="50000"/>
              </a:spcBef>
              <a:buFontTx/>
              <a:buNone/>
            </a:pPr>
            <a:r>
              <a:rPr lang="en-US" altLang="it-IT" sz="2200">
                <a:latin typeface="Garamond" panose="02020404030301010803" pitchFamily="18" charset="0"/>
              </a:rPr>
              <a:t>Esternalità possono essere quindi di 4 tipi:</a:t>
            </a:r>
          </a:p>
          <a:p>
            <a:pPr eaLnBrk="1" hangingPunct="1">
              <a:spcBef>
                <a:spcPct val="50000"/>
              </a:spcBef>
              <a:buFontTx/>
              <a:buAutoNum type="alphaLcPeriod"/>
            </a:pPr>
            <a:r>
              <a:rPr lang="en-US" altLang="it-IT" sz="2200" b="1">
                <a:solidFill>
                  <a:srgbClr val="3333FF"/>
                </a:solidFill>
                <a:latin typeface="Garamond" panose="02020404030301010803" pitchFamily="18" charset="0"/>
              </a:rPr>
              <a:t>Consumo-consumo</a:t>
            </a:r>
          </a:p>
          <a:p>
            <a:pPr eaLnBrk="1" hangingPunct="1">
              <a:spcBef>
                <a:spcPct val="50000"/>
              </a:spcBef>
              <a:buFontTx/>
              <a:buAutoNum type="alphaLcPeriod"/>
            </a:pPr>
            <a:r>
              <a:rPr lang="en-US" altLang="it-IT" sz="2200" b="1">
                <a:solidFill>
                  <a:srgbClr val="3333FF"/>
                </a:solidFill>
                <a:latin typeface="Garamond" panose="02020404030301010803" pitchFamily="18" charset="0"/>
              </a:rPr>
              <a:t>Produzione-consumo </a:t>
            </a:r>
          </a:p>
          <a:p>
            <a:pPr eaLnBrk="1" hangingPunct="1">
              <a:spcBef>
                <a:spcPct val="50000"/>
              </a:spcBef>
              <a:buFontTx/>
              <a:buAutoNum type="alphaLcPeriod"/>
            </a:pPr>
            <a:r>
              <a:rPr lang="en-US" altLang="it-IT" sz="2200" b="1">
                <a:solidFill>
                  <a:srgbClr val="3333FF"/>
                </a:solidFill>
                <a:latin typeface="Garamond" panose="02020404030301010803" pitchFamily="18" charset="0"/>
              </a:rPr>
              <a:t>Produzione-produzione</a:t>
            </a:r>
          </a:p>
          <a:p>
            <a:pPr eaLnBrk="1" hangingPunct="1">
              <a:spcBef>
                <a:spcPct val="50000"/>
              </a:spcBef>
              <a:buFontTx/>
              <a:buAutoNum type="alphaLcPeriod"/>
            </a:pPr>
            <a:r>
              <a:rPr lang="en-US" altLang="it-IT" sz="2200" b="1">
                <a:solidFill>
                  <a:srgbClr val="3333FF"/>
                </a:solidFill>
                <a:latin typeface="Garamond" panose="02020404030301010803" pitchFamily="18" charset="0"/>
              </a:rPr>
              <a:t>Consumo-produzione</a:t>
            </a:r>
            <a:r>
              <a:rPr lang="en-US" altLang="it-IT" sz="2200">
                <a:latin typeface="Garamond" panose="02020404030301010803"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66">
                                            <p:txEl>
                                              <p:pRg st="1" end="1"/>
                                            </p:txEl>
                                          </p:spTgt>
                                        </p:tgtEl>
                                        <p:attrNameLst>
                                          <p:attrName>style.visibility</p:attrName>
                                        </p:attrNameLst>
                                      </p:cBhvr>
                                      <p:to>
                                        <p:strVal val="visible"/>
                                      </p:to>
                                    </p:set>
                                    <p:animEffect transition="in" filter="fade">
                                      <p:cBhvr>
                                        <p:cTn id="7" dur="2000"/>
                                        <p:tgtEl>
                                          <p:spTgt spid="36866">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6866">
                                            <p:txEl>
                                              <p:pRg st="2" end="2"/>
                                            </p:txEl>
                                          </p:spTgt>
                                        </p:tgtEl>
                                        <p:attrNameLst>
                                          <p:attrName>style.visibility</p:attrName>
                                        </p:attrNameLst>
                                      </p:cBhvr>
                                      <p:to>
                                        <p:strVal val="visible"/>
                                      </p:to>
                                    </p:set>
                                    <p:animEffect transition="in" filter="fade">
                                      <p:cBhvr>
                                        <p:cTn id="12" dur="2000"/>
                                        <p:tgtEl>
                                          <p:spTgt spid="3686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6866">
                                            <p:txEl>
                                              <p:pRg st="4" end="4"/>
                                            </p:txEl>
                                          </p:spTgt>
                                        </p:tgtEl>
                                        <p:attrNameLst>
                                          <p:attrName>style.visibility</p:attrName>
                                        </p:attrNameLst>
                                      </p:cBhvr>
                                      <p:to>
                                        <p:strVal val="visible"/>
                                      </p:to>
                                    </p:set>
                                    <p:animEffect transition="in" filter="fade">
                                      <p:cBhvr>
                                        <p:cTn id="17" dur="2000"/>
                                        <p:tgtEl>
                                          <p:spTgt spid="36866">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6866">
                                            <p:txEl>
                                              <p:pRg st="5" end="5"/>
                                            </p:txEl>
                                          </p:spTgt>
                                        </p:tgtEl>
                                        <p:attrNameLst>
                                          <p:attrName>style.visibility</p:attrName>
                                        </p:attrNameLst>
                                      </p:cBhvr>
                                      <p:to>
                                        <p:strVal val="visible"/>
                                      </p:to>
                                    </p:set>
                                    <p:animEffect transition="in" filter="fade">
                                      <p:cBhvr>
                                        <p:cTn id="22" dur="2000"/>
                                        <p:tgtEl>
                                          <p:spTgt spid="36866">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6866">
                                            <p:txEl>
                                              <p:pRg st="6" end="6"/>
                                            </p:txEl>
                                          </p:spTgt>
                                        </p:tgtEl>
                                        <p:attrNameLst>
                                          <p:attrName>style.visibility</p:attrName>
                                        </p:attrNameLst>
                                      </p:cBhvr>
                                      <p:to>
                                        <p:strVal val="visible"/>
                                      </p:to>
                                    </p:set>
                                    <p:animEffect transition="in" filter="fade">
                                      <p:cBhvr>
                                        <p:cTn id="27" dur="2000"/>
                                        <p:tgtEl>
                                          <p:spTgt spid="36866">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36866">
                                            <p:txEl>
                                              <p:pRg st="7" end="7"/>
                                            </p:txEl>
                                          </p:spTgt>
                                        </p:tgtEl>
                                        <p:attrNameLst>
                                          <p:attrName>style.visibility</p:attrName>
                                        </p:attrNameLst>
                                      </p:cBhvr>
                                      <p:to>
                                        <p:strVal val="visible"/>
                                      </p:to>
                                    </p:set>
                                    <p:anim calcmode="lin" valueType="num">
                                      <p:cBhvr additive="base">
                                        <p:cTn id="32" dur="500" fill="hold"/>
                                        <p:tgtEl>
                                          <p:spTgt spid="36866">
                                            <p:txEl>
                                              <p:pRg st="7" end="7"/>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686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36866">
                                            <p:txEl>
                                              <p:pRg st="8" end="8"/>
                                            </p:txEl>
                                          </p:spTgt>
                                        </p:tgtEl>
                                        <p:attrNameLst>
                                          <p:attrName>style.visibility</p:attrName>
                                        </p:attrNameLst>
                                      </p:cBhvr>
                                      <p:to>
                                        <p:strVal val="visible"/>
                                      </p:to>
                                    </p:set>
                                    <p:anim calcmode="lin" valueType="num">
                                      <p:cBhvr additive="base">
                                        <p:cTn id="38" dur="500" fill="hold"/>
                                        <p:tgtEl>
                                          <p:spTgt spid="36866">
                                            <p:txEl>
                                              <p:pRg st="8" end="8"/>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686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a:extLst>
              <a:ext uri="{FF2B5EF4-FFF2-40B4-BE49-F238E27FC236}">
                <a16:creationId xmlns:a16="http://schemas.microsoft.com/office/drawing/2014/main" id="{C378ED45-6642-2C46-8370-3B95D9DE19A0}"/>
              </a:ext>
            </a:extLst>
          </p:cNvPr>
          <p:cNvSpPr txBox="1">
            <a:spLocks noChangeArrowheads="1"/>
          </p:cNvSpPr>
          <p:nvPr/>
        </p:nvSpPr>
        <p:spPr bwMode="auto">
          <a:xfrm>
            <a:off x="539750" y="404813"/>
            <a:ext cx="8351838"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en-US" altLang="it-IT" sz="2300" dirty="0">
                <a:latin typeface="Garamond" panose="02020404030301010803" pitchFamily="18" charset="0"/>
              </a:rPr>
              <a:t>  </a:t>
            </a:r>
            <a:r>
              <a:rPr lang="it-IT" altLang="it-IT" sz="2300" dirty="0">
                <a:latin typeface="Garamond" panose="02020404030301010803" pitchFamily="18" charset="0"/>
              </a:rPr>
              <a:t>Esternalità soprattutto possono essere:</a:t>
            </a:r>
          </a:p>
          <a:p>
            <a:pPr eaLnBrk="1" hangingPunct="1">
              <a:spcBef>
                <a:spcPct val="50000"/>
              </a:spcBef>
            </a:pPr>
            <a:r>
              <a:rPr lang="it-IT" altLang="it-IT" sz="2300" b="1" dirty="0">
                <a:solidFill>
                  <a:srgbClr val="FF0000"/>
                </a:solidFill>
                <a:latin typeface="Garamond" panose="02020404030301010803" pitchFamily="18" charset="0"/>
              </a:rPr>
              <a:t>Esternalità negative: </a:t>
            </a:r>
            <a:r>
              <a:rPr lang="it-IT" altLang="it-IT" sz="2300" dirty="0">
                <a:latin typeface="Garamond" panose="02020404030301010803" pitchFamily="18" charset="0"/>
              </a:rPr>
              <a:t>riducono il benessere del soggetto colpito  </a:t>
            </a:r>
            <a:r>
              <a:rPr lang="it-IT" altLang="it-IT" sz="2300" b="1" dirty="0">
                <a:solidFill>
                  <a:srgbClr val="FF0000"/>
                </a:solidFill>
                <a:latin typeface="Garamond" panose="02020404030301010803" pitchFamily="18" charset="0"/>
              </a:rPr>
              <a:t> </a:t>
            </a:r>
            <a:endParaRPr lang="it-IT" altLang="it-IT" sz="2300" dirty="0">
              <a:latin typeface="Garamond" panose="02020404030301010803" pitchFamily="18" charset="0"/>
            </a:endParaRPr>
          </a:p>
          <a:p>
            <a:pPr eaLnBrk="1" hangingPunct="1">
              <a:spcBef>
                <a:spcPct val="50000"/>
              </a:spcBef>
            </a:pPr>
            <a:r>
              <a:rPr lang="it-IT" altLang="it-IT" sz="2300" b="1" dirty="0">
                <a:solidFill>
                  <a:srgbClr val="3333FF"/>
                </a:solidFill>
                <a:latin typeface="Garamond" panose="02020404030301010803" pitchFamily="18" charset="0"/>
              </a:rPr>
              <a:t>Esternalità positive</a:t>
            </a:r>
            <a:r>
              <a:rPr lang="it-IT" altLang="it-IT" sz="2300" dirty="0">
                <a:latin typeface="Garamond" panose="02020404030301010803" pitchFamily="18" charset="0"/>
              </a:rPr>
              <a:t>: aumentano il benessere del soggetto colpito</a:t>
            </a:r>
          </a:p>
          <a:p>
            <a:pPr eaLnBrk="1" hangingPunct="1">
              <a:spcBef>
                <a:spcPct val="50000"/>
              </a:spcBef>
            </a:pPr>
            <a:endParaRPr lang="it-IT" altLang="it-IT" sz="2200" dirty="0">
              <a:latin typeface="Garamond" panose="02020404030301010803" pitchFamily="18" charset="0"/>
            </a:endParaRPr>
          </a:p>
          <a:p>
            <a:pPr eaLnBrk="1" hangingPunct="1">
              <a:spcBef>
                <a:spcPct val="50000"/>
              </a:spcBef>
              <a:buFontTx/>
              <a:buNone/>
            </a:pPr>
            <a:r>
              <a:rPr lang="it-IT" altLang="it-IT" sz="2200" dirty="0">
                <a:latin typeface="Garamond" panose="02020404030301010803" pitchFamily="18" charset="0"/>
              </a:rPr>
              <a:t> Esempio: esternalità </a:t>
            </a:r>
            <a:r>
              <a:rPr lang="it-IT" altLang="it-IT" sz="2200" b="1" dirty="0">
                <a:latin typeface="Garamond" panose="02020404030301010803" pitchFamily="18" charset="0"/>
              </a:rPr>
              <a:t>produzione</a:t>
            </a:r>
            <a:r>
              <a:rPr lang="it-IT" altLang="it-IT" sz="2200" dirty="0">
                <a:latin typeface="Garamond" panose="02020404030301010803" pitchFamily="18" charset="0"/>
              </a:rPr>
              <a:t> </a:t>
            </a:r>
            <a:r>
              <a:rPr lang="it-IT" altLang="it-IT" sz="2200" b="1" dirty="0">
                <a:latin typeface="Garamond" panose="02020404030301010803" pitchFamily="18" charset="0"/>
              </a:rPr>
              <a:t>→ produzione</a:t>
            </a:r>
          </a:p>
          <a:p>
            <a:pPr eaLnBrk="1" hangingPunct="1">
              <a:spcBef>
                <a:spcPct val="50000"/>
              </a:spcBef>
              <a:buFontTx/>
              <a:buNone/>
            </a:pPr>
            <a:r>
              <a:rPr lang="it-IT" altLang="it-IT" sz="2200" b="1" dirty="0">
                <a:latin typeface="Garamond" panose="02020404030301010803" pitchFamily="18" charset="0"/>
              </a:rPr>
              <a:t>Industria A </a:t>
            </a:r>
            <a:r>
              <a:rPr lang="it-IT" altLang="it-IT" sz="1600" b="1" dirty="0">
                <a:latin typeface="Garamond" panose="02020404030301010803" pitchFamily="18" charset="0"/>
              </a:rPr>
              <a:t>→ </a:t>
            </a:r>
            <a:r>
              <a:rPr lang="it-IT" altLang="it-IT" sz="2200" dirty="0">
                <a:latin typeface="Garamond" panose="02020404030301010803" pitchFamily="18" charset="0"/>
              </a:rPr>
              <a:t>inquina e danneggia attività agricola dell’</a:t>
            </a:r>
            <a:r>
              <a:rPr lang="it-IT" altLang="it-IT" sz="2200" b="1" dirty="0">
                <a:latin typeface="Garamond" panose="02020404030301010803" pitchFamily="18" charset="0"/>
              </a:rPr>
              <a:t>industria B</a:t>
            </a:r>
          </a:p>
          <a:p>
            <a:pPr eaLnBrk="1" hangingPunct="1">
              <a:spcBef>
                <a:spcPct val="50000"/>
              </a:spcBef>
              <a:buFontTx/>
              <a:buNone/>
            </a:pPr>
            <a:endParaRPr lang="it-IT" altLang="it-IT" sz="2200" b="1" dirty="0">
              <a:latin typeface="Garamond" panose="02020404030301010803" pitchFamily="18" charset="0"/>
            </a:endParaRPr>
          </a:p>
          <a:p>
            <a:pPr eaLnBrk="1" hangingPunct="1">
              <a:spcBef>
                <a:spcPct val="50000"/>
              </a:spcBef>
              <a:buFontTx/>
              <a:buNone/>
            </a:pPr>
            <a:r>
              <a:rPr lang="it-IT" altLang="it-IT" sz="2200" b="1" dirty="0">
                <a:latin typeface="Garamond" panose="02020404030301010803" pitchFamily="18" charset="0"/>
              </a:rPr>
              <a:t>Esternalità negativa</a:t>
            </a:r>
          </a:p>
          <a:p>
            <a:pPr eaLnBrk="1" hangingPunct="1">
              <a:spcBef>
                <a:spcPct val="50000"/>
              </a:spcBef>
              <a:buFontTx/>
              <a:buNone/>
            </a:pPr>
            <a:endParaRPr lang="en-US" altLang="it-IT" sz="2200" b="1" dirty="0">
              <a:latin typeface="Garamond" panose="02020404030301010803" pitchFamily="18" charset="0"/>
            </a:endParaRPr>
          </a:p>
        </p:txBody>
      </p:sp>
      <p:graphicFrame>
        <p:nvGraphicFramePr>
          <p:cNvPr id="37891" name="Object 3">
            <a:extLst>
              <a:ext uri="{FF2B5EF4-FFF2-40B4-BE49-F238E27FC236}">
                <a16:creationId xmlns:a16="http://schemas.microsoft.com/office/drawing/2014/main" id="{54D96644-A244-F74C-B131-A4A3EC40A6D6}"/>
              </a:ext>
            </a:extLst>
          </p:cNvPr>
          <p:cNvGraphicFramePr>
            <a:graphicFrameLocks noChangeAspect="1"/>
          </p:cNvGraphicFramePr>
          <p:nvPr/>
        </p:nvGraphicFramePr>
        <p:xfrm>
          <a:off x="3635375" y="3716338"/>
          <a:ext cx="2693988" cy="1223962"/>
        </p:xfrm>
        <a:graphic>
          <a:graphicData uri="http://schemas.openxmlformats.org/presentationml/2006/ole">
            <mc:AlternateContent xmlns:mc="http://schemas.openxmlformats.org/markup-compatibility/2006">
              <mc:Choice xmlns:v="urn:schemas-microsoft-com:vml" Requires="v">
                <p:oleObj r:id="rId3" imgW="24282400" imgH="15214600" progId="Equation.3">
                  <p:embed/>
                </p:oleObj>
              </mc:Choice>
              <mc:Fallback>
                <p:oleObj r:id="rId3" imgW="24282400" imgH="152146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3716338"/>
                        <a:ext cx="2693988"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7892" name="Text Box 4">
            <a:extLst>
              <a:ext uri="{FF2B5EF4-FFF2-40B4-BE49-F238E27FC236}">
                <a16:creationId xmlns:a16="http://schemas.microsoft.com/office/drawing/2014/main" id="{BBD27D3A-18AA-1046-8928-844319EC1191}"/>
              </a:ext>
            </a:extLst>
          </p:cNvPr>
          <p:cNvSpPr txBox="1">
            <a:spLocks noChangeArrowheads="1"/>
          </p:cNvSpPr>
          <p:nvPr/>
        </p:nvSpPr>
        <p:spPr bwMode="auto">
          <a:xfrm>
            <a:off x="519113" y="5454650"/>
            <a:ext cx="707866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en-US" altLang="it-IT" sz="2000">
                <a:latin typeface="Garamond" panose="02020404030301010803" pitchFamily="18" charset="0"/>
              </a:rPr>
              <a:t>Dove Q</a:t>
            </a:r>
            <a:r>
              <a:rPr lang="en-US" altLang="it-IT" sz="2000" baseline="-25000">
                <a:latin typeface="Garamond" panose="02020404030301010803" pitchFamily="18" charset="0"/>
              </a:rPr>
              <a:t>a</a:t>
            </a:r>
            <a:r>
              <a:rPr lang="en-US" altLang="it-IT" sz="2000">
                <a:latin typeface="Garamond" panose="02020404030301010803" pitchFamily="18" charset="0"/>
              </a:rPr>
              <a:t> e Q</a:t>
            </a:r>
            <a:r>
              <a:rPr lang="en-US" altLang="it-IT" sz="2000" baseline="-25000">
                <a:latin typeface="Garamond" panose="02020404030301010803" pitchFamily="18" charset="0"/>
              </a:rPr>
              <a:t>b</a:t>
            </a:r>
            <a:r>
              <a:rPr lang="en-US" altLang="it-IT" sz="2000">
                <a:latin typeface="Garamond" panose="02020404030301010803" pitchFamily="18" charset="0"/>
              </a:rPr>
              <a:t> sono i </a:t>
            </a:r>
            <a:r>
              <a:rPr lang="en-US" altLang="it-IT" sz="2000">
                <a:solidFill>
                  <a:srgbClr val="3333FF"/>
                </a:solidFill>
                <a:latin typeface="Garamond" panose="02020404030301010803" pitchFamily="18" charset="0"/>
              </a:rPr>
              <a:t>livelli di produzione</a:t>
            </a:r>
            <a:r>
              <a:rPr lang="en-US" altLang="it-IT" sz="2000">
                <a:latin typeface="Garamond" panose="02020404030301010803" pitchFamily="18" charset="0"/>
              </a:rPr>
              <a:t> di A e B     </a:t>
            </a:r>
            <a:r>
              <a:rPr lang="en-US" altLang="it-IT" sz="2000" b="1">
                <a:solidFill>
                  <a:srgbClr val="3333FF"/>
                </a:solidFill>
                <a:latin typeface="Garamond" panose="02020404030301010803" pitchFamily="18" charset="0"/>
              </a:rPr>
              <a:t>Costo</a:t>
            </a:r>
            <a:r>
              <a:rPr lang="en-US" altLang="it-IT" sz="2000">
                <a:latin typeface="Garamond" panose="02020404030301010803" pitchFamily="18" charset="0"/>
              </a:rPr>
              <a:t> di B, C</a:t>
            </a:r>
            <a:r>
              <a:rPr lang="en-US" altLang="it-IT" sz="2000" baseline="-25000">
                <a:latin typeface="Garamond" panose="02020404030301010803" pitchFamily="18" charset="0"/>
              </a:rPr>
              <a:t>b</a:t>
            </a:r>
          </a:p>
          <a:p>
            <a:pPr eaLnBrk="1" hangingPunct="1">
              <a:spcBef>
                <a:spcPct val="0"/>
              </a:spcBef>
              <a:buFontTx/>
              <a:buNone/>
            </a:pPr>
            <a:endParaRPr lang="en-US" altLang="it-IT" sz="1600">
              <a:latin typeface="Garamond" panose="02020404030301010803" pitchFamily="18" charset="0"/>
            </a:endParaRPr>
          </a:p>
          <a:p>
            <a:pPr eaLnBrk="1" hangingPunct="1">
              <a:spcBef>
                <a:spcPct val="0"/>
              </a:spcBef>
              <a:buFontTx/>
              <a:buNone/>
            </a:pPr>
            <a:r>
              <a:rPr lang="en-US" altLang="it-IT" sz="2000">
                <a:latin typeface="Garamond" panose="02020404030301010803" pitchFamily="18" charset="0"/>
              </a:rPr>
              <a:t>C</a:t>
            </a:r>
            <a:r>
              <a:rPr lang="en-US" altLang="it-IT" sz="1600" baseline="-25000">
                <a:latin typeface="Garamond" panose="02020404030301010803" pitchFamily="18" charset="0"/>
              </a:rPr>
              <a:t>b</a:t>
            </a:r>
            <a:r>
              <a:rPr lang="en-US" altLang="it-IT" sz="2000">
                <a:latin typeface="Garamond" panose="02020404030301010803" pitchFamily="18" charset="0"/>
              </a:rPr>
              <a:t> funzione di costo di B dipende anche quantità prodotta industria 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wipe(down)">
                                      <p:cBhvr>
                                        <p:cTn id="7" dur="580">
                                          <p:stCondLst>
                                            <p:cond delay="0"/>
                                          </p:stCondLst>
                                        </p:cTn>
                                        <p:tgtEl>
                                          <p:spTgt spid="37890">
                                            <p:txEl>
                                              <p:pRg st="0" end="0"/>
                                            </p:txEl>
                                          </p:spTgt>
                                        </p:tgtEl>
                                      </p:cBhvr>
                                    </p:animEffect>
                                    <p:anim calcmode="lin" valueType="num">
                                      <p:cBhvr>
                                        <p:cTn id="8" dur="1822" tmFilter="0,0; 0.14,0.36; 0.43,0.73; 0.71,0.91; 1.0,1.0">
                                          <p:stCondLst>
                                            <p:cond delay="0"/>
                                          </p:stCondLst>
                                        </p:cTn>
                                        <p:tgtEl>
                                          <p:spTgt spid="37890">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7890">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7890">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7890">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7890">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7890">
                                            <p:txEl>
                                              <p:pRg st="0" end="0"/>
                                            </p:txEl>
                                          </p:spTgt>
                                        </p:tgtEl>
                                      </p:cBhvr>
                                      <p:to x="100000" y="60000"/>
                                    </p:animScale>
                                    <p:animScale>
                                      <p:cBhvr>
                                        <p:cTn id="14" dur="166" decel="50000">
                                          <p:stCondLst>
                                            <p:cond delay="676"/>
                                          </p:stCondLst>
                                        </p:cTn>
                                        <p:tgtEl>
                                          <p:spTgt spid="37890">
                                            <p:txEl>
                                              <p:pRg st="0" end="0"/>
                                            </p:txEl>
                                          </p:spTgt>
                                        </p:tgtEl>
                                      </p:cBhvr>
                                      <p:to x="100000" y="100000"/>
                                    </p:animScale>
                                    <p:animScale>
                                      <p:cBhvr>
                                        <p:cTn id="15" dur="26">
                                          <p:stCondLst>
                                            <p:cond delay="1312"/>
                                          </p:stCondLst>
                                        </p:cTn>
                                        <p:tgtEl>
                                          <p:spTgt spid="37890">
                                            <p:txEl>
                                              <p:pRg st="0" end="0"/>
                                            </p:txEl>
                                          </p:spTgt>
                                        </p:tgtEl>
                                      </p:cBhvr>
                                      <p:to x="100000" y="80000"/>
                                    </p:animScale>
                                    <p:animScale>
                                      <p:cBhvr>
                                        <p:cTn id="16" dur="166" decel="50000">
                                          <p:stCondLst>
                                            <p:cond delay="1338"/>
                                          </p:stCondLst>
                                        </p:cTn>
                                        <p:tgtEl>
                                          <p:spTgt spid="37890">
                                            <p:txEl>
                                              <p:pRg st="0" end="0"/>
                                            </p:txEl>
                                          </p:spTgt>
                                        </p:tgtEl>
                                      </p:cBhvr>
                                      <p:to x="100000" y="100000"/>
                                    </p:animScale>
                                    <p:animScale>
                                      <p:cBhvr>
                                        <p:cTn id="17" dur="26">
                                          <p:stCondLst>
                                            <p:cond delay="1642"/>
                                          </p:stCondLst>
                                        </p:cTn>
                                        <p:tgtEl>
                                          <p:spTgt spid="37890">
                                            <p:txEl>
                                              <p:pRg st="0" end="0"/>
                                            </p:txEl>
                                          </p:spTgt>
                                        </p:tgtEl>
                                      </p:cBhvr>
                                      <p:to x="100000" y="90000"/>
                                    </p:animScale>
                                    <p:animScale>
                                      <p:cBhvr>
                                        <p:cTn id="18" dur="166" decel="50000">
                                          <p:stCondLst>
                                            <p:cond delay="1668"/>
                                          </p:stCondLst>
                                        </p:cTn>
                                        <p:tgtEl>
                                          <p:spTgt spid="37890">
                                            <p:txEl>
                                              <p:pRg st="0" end="0"/>
                                            </p:txEl>
                                          </p:spTgt>
                                        </p:tgtEl>
                                      </p:cBhvr>
                                      <p:to x="100000" y="100000"/>
                                    </p:animScale>
                                    <p:animScale>
                                      <p:cBhvr>
                                        <p:cTn id="19" dur="26">
                                          <p:stCondLst>
                                            <p:cond delay="1808"/>
                                          </p:stCondLst>
                                        </p:cTn>
                                        <p:tgtEl>
                                          <p:spTgt spid="37890">
                                            <p:txEl>
                                              <p:pRg st="0" end="0"/>
                                            </p:txEl>
                                          </p:spTgt>
                                        </p:tgtEl>
                                      </p:cBhvr>
                                      <p:to x="100000" y="95000"/>
                                    </p:animScale>
                                    <p:animScale>
                                      <p:cBhvr>
                                        <p:cTn id="20" dur="166" decel="50000">
                                          <p:stCondLst>
                                            <p:cond delay="1834"/>
                                          </p:stCondLst>
                                        </p:cTn>
                                        <p:tgtEl>
                                          <p:spTgt spid="37890">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7890">
                                            <p:txEl>
                                              <p:pRg st="1" end="1"/>
                                            </p:txEl>
                                          </p:spTgt>
                                        </p:tgtEl>
                                        <p:attrNameLst>
                                          <p:attrName>style.visibility</p:attrName>
                                        </p:attrNameLst>
                                      </p:cBhvr>
                                      <p:to>
                                        <p:strVal val="visible"/>
                                      </p:to>
                                    </p:set>
                                    <p:animEffect transition="in" filter="wipe(down)">
                                      <p:cBhvr>
                                        <p:cTn id="23" dur="580">
                                          <p:stCondLst>
                                            <p:cond delay="0"/>
                                          </p:stCondLst>
                                        </p:cTn>
                                        <p:tgtEl>
                                          <p:spTgt spid="37890">
                                            <p:txEl>
                                              <p:pRg st="1" end="1"/>
                                            </p:txEl>
                                          </p:spTgt>
                                        </p:tgtEl>
                                      </p:cBhvr>
                                    </p:animEffect>
                                    <p:anim calcmode="lin" valueType="num">
                                      <p:cBhvr>
                                        <p:cTn id="24" dur="1822" tmFilter="0,0; 0.14,0.36; 0.43,0.73; 0.71,0.91; 1.0,1.0">
                                          <p:stCondLst>
                                            <p:cond delay="0"/>
                                          </p:stCondLst>
                                        </p:cTn>
                                        <p:tgtEl>
                                          <p:spTgt spid="37890">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7890">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7890">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7890">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7890">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7890">
                                            <p:txEl>
                                              <p:pRg st="1" end="1"/>
                                            </p:txEl>
                                          </p:spTgt>
                                        </p:tgtEl>
                                      </p:cBhvr>
                                      <p:to x="100000" y="60000"/>
                                    </p:animScale>
                                    <p:animScale>
                                      <p:cBhvr>
                                        <p:cTn id="30" dur="166" decel="50000">
                                          <p:stCondLst>
                                            <p:cond delay="676"/>
                                          </p:stCondLst>
                                        </p:cTn>
                                        <p:tgtEl>
                                          <p:spTgt spid="37890">
                                            <p:txEl>
                                              <p:pRg st="1" end="1"/>
                                            </p:txEl>
                                          </p:spTgt>
                                        </p:tgtEl>
                                      </p:cBhvr>
                                      <p:to x="100000" y="100000"/>
                                    </p:animScale>
                                    <p:animScale>
                                      <p:cBhvr>
                                        <p:cTn id="31" dur="26">
                                          <p:stCondLst>
                                            <p:cond delay="1312"/>
                                          </p:stCondLst>
                                        </p:cTn>
                                        <p:tgtEl>
                                          <p:spTgt spid="37890">
                                            <p:txEl>
                                              <p:pRg st="1" end="1"/>
                                            </p:txEl>
                                          </p:spTgt>
                                        </p:tgtEl>
                                      </p:cBhvr>
                                      <p:to x="100000" y="80000"/>
                                    </p:animScale>
                                    <p:animScale>
                                      <p:cBhvr>
                                        <p:cTn id="32" dur="166" decel="50000">
                                          <p:stCondLst>
                                            <p:cond delay="1338"/>
                                          </p:stCondLst>
                                        </p:cTn>
                                        <p:tgtEl>
                                          <p:spTgt spid="37890">
                                            <p:txEl>
                                              <p:pRg st="1" end="1"/>
                                            </p:txEl>
                                          </p:spTgt>
                                        </p:tgtEl>
                                      </p:cBhvr>
                                      <p:to x="100000" y="100000"/>
                                    </p:animScale>
                                    <p:animScale>
                                      <p:cBhvr>
                                        <p:cTn id="33" dur="26">
                                          <p:stCondLst>
                                            <p:cond delay="1642"/>
                                          </p:stCondLst>
                                        </p:cTn>
                                        <p:tgtEl>
                                          <p:spTgt spid="37890">
                                            <p:txEl>
                                              <p:pRg st="1" end="1"/>
                                            </p:txEl>
                                          </p:spTgt>
                                        </p:tgtEl>
                                      </p:cBhvr>
                                      <p:to x="100000" y="90000"/>
                                    </p:animScale>
                                    <p:animScale>
                                      <p:cBhvr>
                                        <p:cTn id="34" dur="166" decel="50000">
                                          <p:stCondLst>
                                            <p:cond delay="1668"/>
                                          </p:stCondLst>
                                        </p:cTn>
                                        <p:tgtEl>
                                          <p:spTgt spid="37890">
                                            <p:txEl>
                                              <p:pRg st="1" end="1"/>
                                            </p:txEl>
                                          </p:spTgt>
                                        </p:tgtEl>
                                      </p:cBhvr>
                                      <p:to x="100000" y="100000"/>
                                    </p:animScale>
                                    <p:animScale>
                                      <p:cBhvr>
                                        <p:cTn id="35" dur="26">
                                          <p:stCondLst>
                                            <p:cond delay="1808"/>
                                          </p:stCondLst>
                                        </p:cTn>
                                        <p:tgtEl>
                                          <p:spTgt spid="37890">
                                            <p:txEl>
                                              <p:pRg st="1" end="1"/>
                                            </p:txEl>
                                          </p:spTgt>
                                        </p:tgtEl>
                                      </p:cBhvr>
                                      <p:to x="100000" y="95000"/>
                                    </p:animScale>
                                    <p:animScale>
                                      <p:cBhvr>
                                        <p:cTn id="36" dur="166" decel="50000">
                                          <p:stCondLst>
                                            <p:cond delay="1834"/>
                                          </p:stCondLst>
                                        </p:cTn>
                                        <p:tgtEl>
                                          <p:spTgt spid="37890">
                                            <p:txEl>
                                              <p:pRg st="1" end="1"/>
                                            </p:txEl>
                                          </p:spTgt>
                                        </p:tgtEl>
                                      </p:cBhvr>
                                      <p:to x="100000" y="100000"/>
                                    </p:animScale>
                                  </p:childTnLst>
                                </p:cTn>
                              </p:par>
                            </p:childTnLst>
                          </p:cTn>
                        </p:par>
                      </p:childTnLst>
                    </p:cTn>
                  </p:par>
                  <p:par>
                    <p:cTn id="37" fill="hold" nodeType="clickPar">
                      <p:stCondLst>
                        <p:cond delay="indefinite"/>
                      </p:stCondLst>
                      <p:childTnLst>
                        <p:par>
                          <p:cTn id="38" fill="hold" nodeType="withGroup">
                            <p:stCondLst>
                              <p:cond delay="0"/>
                            </p:stCondLst>
                            <p:childTnLst>
                              <p:par>
                                <p:cTn id="39" presetID="26" presetClass="entr" presetSubtype="0" fill="hold" nodeType="clickEffect">
                                  <p:stCondLst>
                                    <p:cond delay="0"/>
                                  </p:stCondLst>
                                  <p:childTnLst>
                                    <p:set>
                                      <p:cBhvr>
                                        <p:cTn id="40" dur="1" fill="hold">
                                          <p:stCondLst>
                                            <p:cond delay="0"/>
                                          </p:stCondLst>
                                        </p:cTn>
                                        <p:tgtEl>
                                          <p:spTgt spid="37890">
                                            <p:txEl>
                                              <p:pRg st="2" end="2"/>
                                            </p:txEl>
                                          </p:spTgt>
                                        </p:tgtEl>
                                        <p:attrNameLst>
                                          <p:attrName>style.visibility</p:attrName>
                                        </p:attrNameLst>
                                      </p:cBhvr>
                                      <p:to>
                                        <p:strVal val="visible"/>
                                      </p:to>
                                    </p:set>
                                    <p:animEffect transition="in" filter="wipe(down)">
                                      <p:cBhvr>
                                        <p:cTn id="41" dur="580">
                                          <p:stCondLst>
                                            <p:cond delay="0"/>
                                          </p:stCondLst>
                                        </p:cTn>
                                        <p:tgtEl>
                                          <p:spTgt spid="37890">
                                            <p:txEl>
                                              <p:pRg st="2" end="2"/>
                                            </p:txEl>
                                          </p:spTgt>
                                        </p:tgtEl>
                                      </p:cBhvr>
                                    </p:animEffect>
                                    <p:anim calcmode="lin" valueType="num">
                                      <p:cBhvr>
                                        <p:cTn id="42" dur="1822" tmFilter="0,0; 0.14,0.36; 0.43,0.73; 0.71,0.91; 1.0,1.0">
                                          <p:stCondLst>
                                            <p:cond delay="0"/>
                                          </p:stCondLst>
                                        </p:cTn>
                                        <p:tgtEl>
                                          <p:spTgt spid="37890">
                                            <p:txEl>
                                              <p:pRg st="2" end="2"/>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7890">
                                            <p:txEl>
                                              <p:pRg st="2" end="2"/>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7890">
                                            <p:txEl>
                                              <p:pRg st="2" end="2"/>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7890">
                                            <p:txEl>
                                              <p:pRg st="2" end="2"/>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7890">
                                            <p:txEl>
                                              <p:pRg st="2" end="2"/>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7890">
                                            <p:txEl>
                                              <p:pRg st="2" end="2"/>
                                            </p:txEl>
                                          </p:spTgt>
                                        </p:tgtEl>
                                      </p:cBhvr>
                                      <p:to x="100000" y="60000"/>
                                    </p:animScale>
                                    <p:animScale>
                                      <p:cBhvr>
                                        <p:cTn id="48" dur="166" decel="50000">
                                          <p:stCondLst>
                                            <p:cond delay="676"/>
                                          </p:stCondLst>
                                        </p:cTn>
                                        <p:tgtEl>
                                          <p:spTgt spid="37890">
                                            <p:txEl>
                                              <p:pRg st="2" end="2"/>
                                            </p:txEl>
                                          </p:spTgt>
                                        </p:tgtEl>
                                      </p:cBhvr>
                                      <p:to x="100000" y="100000"/>
                                    </p:animScale>
                                    <p:animScale>
                                      <p:cBhvr>
                                        <p:cTn id="49" dur="26">
                                          <p:stCondLst>
                                            <p:cond delay="1312"/>
                                          </p:stCondLst>
                                        </p:cTn>
                                        <p:tgtEl>
                                          <p:spTgt spid="37890">
                                            <p:txEl>
                                              <p:pRg st="2" end="2"/>
                                            </p:txEl>
                                          </p:spTgt>
                                        </p:tgtEl>
                                      </p:cBhvr>
                                      <p:to x="100000" y="80000"/>
                                    </p:animScale>
                                    <p:animScale>
                                      <p:cBhvr>
                                        <p:cTn id="50" dur="166" decel="50000">
                                          <p:stCondLst>
                                            <p:cond delay="1338"/>
                                          </p:stCondLst>
                                        </p:cTn>
                                        <p:tgtEl>
                                          <p:spTgt spid="37890">
                                            <p:txEl>
                                              <p:pRg st="2" end="2"/>
                                            </p:txEl>
                                          </p:spTgt>
                                        </p:tgtEl>
                                      </p:cBhvr>
                                      <p:to x="100000" y="100000"/>
                                    </p:animScale>
                                    <p:animScale>
                                      <p:cBhvr>
                                        <p:cTn id="51" dur="26">
                                          <p:stCondLst>
                                            <p:cond delay="1642"/>
                                          </p:stCondLst>
                                        </p:cTn>
                                        <p:tgtEl>
                                          <p:spTgt spid="37890">
                                            <p:txEl>
                                              <p:pRg st="2" end="2"/>
                                            </p:txEl>
                                          </p:spTgt>
                                        </p:tgtEl>
                                      </p:cBhvr>
                                      <p:to x="100000" y="90000"/>
                                    </p:animScale>
                                    <p:animScale>
                                      <p:cBhvr>
                                        <p:cTn id="52" dur="166" decel="50000">
                                          <p:stCondLst>
                                            <p:cond delay="1668"/>
                                          </p:stCondLst>
                                        </p:cTn>
                                        <p:tgtEl>
                                          <p:spTgt spid="37890">
                                            <p:txEl>
                                              <p:pRg st="2" end="2"/>
                                            </p:txEl>
                                          </p:spTgt>
                                        </p:tgtEl>
                                      </p:cBhvr>
                                      <p:to x="100000" y="100000"/>
                                    </p:animScale>
                                    <p:animScale>
                                      <p:cBhvr>
                                        <p:cTn id="53" dur="26">
                                          <p:stCondLst>
                                            <p:cond delay="1808"/>
                                          </p:stCondLst>
                                        </p:cTn>
                                        <p:tgtEl>
                                          <p:spTgt spid="37890">
                                            <p:txEl>
                                              <p:pRg st="2" end="2"/>
                                            </p:txEl>
                                          </p:spTgt>
                                        </p:tgtEl>
                                      </p:cBhvr>
                                      <p:to x="100000" y="95000"/>
                                    </p:animScale>
                                    <p:animScale>
                                      <p:cBhvr>
                                        <p:cTn id="54" dur="166" decel="50000">
                                          <p:stCondLst>
                                            <p:cond delay="1834"/>
                                          </p:stCondLst>
                                        </p:cTn>
                                        <p:tgtEl>
                                          <p:spTgt spid="37890">
                                            <p:txEl>
                                              <p:pRg st="2" end="2"/>
                                            </p:txEl>
                                          </p:spTgt>
                                        </p:tgtEl>
                                      </p:cBhvr>
                                      <p:to x="100000" y="100000"/>
                                    </p:animScale>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37890">
                                            <p:txEl>
                                              <p:pRg st="4" end="4"/>
                                            </p:txEl>
                                          </p:spTgt>
                                        </p:tgtEl>
                                        <p:attrNameLst>
                                          <p:attrName>style.visibility</p:attrName>
                                        </p:attrNameLst>
                                      </p:cBhvr>
                                      <p:to>
                                        <p:strVal val="visible"/>
                                      </p:to>
                                    </p:set>
                                    <p:anim calcmode="lin" valueType="num">
                                      <p:cBhvr additive="base">
                                        <p:cTn id="59" dur="500" fill="hold"/>
                                        <p:tgtEl>
                                          <p:spTgt spid="37890">
                                            <p:txEl>
                                              <p:pRg st="4" end="4"/>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78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37890">
                                            <p:txEl>
                                              <p:pRg st="5" end="5"/>
                                            </p:txEl>
                                          </p:spTgt>
                                        </p:tgtEl>
                                        <p:attrNameLst>
                                          <p:attrName>style.visibility</p:attrName>
                                        </p:attrNameLst>
                                      </p:cBhvr>
                                      <p:to>
                                        <p:strVal val="visible"/>
                                      </p:to>
                                    </p:set>
                                    <p:anim calcmode="lin" valueType="num">
                                      <p:cBhvr additive="base">
                                        <p:cTn id="65" dur="500" fill="hold"/>
                                        <p:tgtEl>
                                          <p:spTgt spid="37890">
                                            <p:txEl>
                                              <p:pRg st="5" end="5"/>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78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nodeType="clickEffect">
                                  <p:stCondLst>
                                    <p:cond delay="0"/>
                                  </p:stCondLst>
                                  <p:childTnLst>
                                    <p:set>
                                      <p:cBhvr>
                                        <p:cTn id="70" dur="1" fill="hold">
                                          <p:stCondLst>
                                            <p:cond delay="0"/>
                                          </p:stCondLst>
                                        </p:cTn>
                                        <p:tgtEl>
                                          <p:spTgt spid="37890">
                                            <p:txEl>
                                              <p:pRg st="7" end="7"/>
                                            </p:txEl>
                                          </p:spTgt>
                                        </p:tgtEl>
                                        <p:attrNameLst>
                                          <p:attrName>style.visibility</p:attrName>
                                        </p:attrNameLst>
                                      </p:cBhvr>
                                      <p:to>
                                        <p:strVal val="visible"/>
                                      </p:to>
                                    </p:set>
                                    <p:anim calcmode="lin" valueType="num">
                                      <p:cBhvr additive="base">
                                        <p:cTn id="71" dur="500" fill="hold"/>
                                        <p:tgtEl>
                                          <p:spTgt spid="37890">
                                            <p:txEl>
                                              <p:pRg st="7" end="7"/>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789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nodeType="clickEffect">
                                  <p:stCondLst>
                                    <p:cond delay="0"/>
                                  </p:stCondLst>
                                  <p:childTnLst>
                                    <p:set>
                                      <p:cBhvr>
                                        <p:cTn id="76" dur="1" fill="hold">
                                          <p:stCondLst>
                                            <p:cond delay="0"/>
                                          </p:stCondLst>
                                        </p:cTn>
                                        <p:tgtEl>
                                          <p:spTgt spid="37891"/>
                                        </p:tgtEl>
                                        <p:attrNameLst>
                                          <p:attrName>style.visibility</p:attrName>
                                        </p:attrNameLst>
                                      </p:cBhvr>
                                      <p:to>
                                        <p:strVal val="visible"/>
                                      </p:to>
                                    </p:set>
                                    <p:animEffect transition="in" filter="fade">
                                      <p:cBhvr>
                                        <p:cTn id="77" dur="2000"/>
                                        <p:tgtEl>
                                          <p:spTgt spid="37891"/>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 presetClass="entr" presetSubtype="4" fill="hold" nodeType="clickEffect">
                                  <p:stCondLst>
                                    <p:cond delay="0"/>
                                  </p:stCondLst>
                                  <p:childTnLst>
                                    <p:set>
                                      <p:cBhvr>
                                        <p:cTn id="81" dur="1" fill="hold">
                                          <p:stCondLst>
                                            <p:cond delay="0"/>
                                          </p:stCondLst>
                                        </p:cTn>
                                        <p:tgtEl>
                                          <p:spTgt spid="37892">
                                            <p:txEl>
                                              <p:pRg st="0" end="0"/>
                                            </p:txEl>
                                          </p:spTgt>
                                        </p:tgtEl>
                                        <p:attrNameLst>
                                          <p:attrName>style.visibility</p:attrName>
                                        </p:attrNameLst>
                                      </p:cBhvr>
                                      <p:to>
                                        <p:strVal val="visible"/>
                                      </p:to>
                                    </p:set>
                                    <p:anim calcmode="lin" valueType="num">
                                      <p:cBhvr additive="base">
                                        <p:cTn id="82" dur="500" fill="hold"/>
                                        <p:tgtEl>
                                          <p:spTgt spid="37892">
                                            <p:txEl>
                                              <p:pRg st="0" end="0"/>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3789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nodeType="clickEffect">
                                  <p:stCondLst>
                                    <p:cond delay="0"/>
                                  </p:stCondLst>
                                  <p:childTnLst>
                                    <p:set>
                                      <p:cBhvr>
                                        <p:cTn id="87" dur="1" fill="hold">
                                          <p:stCondLst>
                                            <p:cond delay="0"/>
                                          </p:stCondLst>
                                        </p:cTn>
                                        <p:tgtEl>
                                          <p:spTgt spid="37892">
                                            <p:txEl>
                                              <p:pRg st="2" end="2"/>
                                            </p:txEl>
                                          </p:spTgt>
                                        </p:tgtEl>
                                        <p:attrNameLst>
                                          <p:attrName>style.visibility</p:attrName>
                                        </p:attrNameLst>
                                      </p:cBhvr>
                                      <p:to>
                                        <p:strVal val="visible"/>
                                      </p:to>
                                    </p:set>
                                    <p:anim calcmode="lin" valueType="num">
                                      <p:cBhvr additive="base">
                                        <p:cTn id="88" dur="500" fill="hold"/>
                                        <p:tgtEl>
                                          <p:spTgt spid="37892">
                                            <p:txEl>
                                              <p:pRg st="2" end="2"/>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3789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a:extLst>
              <a:ext uri="{FF2B5EF4-FFF2-40B4-BE49-F238E27FC236}">
                <a16:creationId xmlns:a16="http://schemas.microsoft.com/office/drawing/2014/main" id="{A95960CA-9DD7-2B42-A3AD-EBCD2452E815}"/>
              </a:ext>
            </a:extLst>
          </p:cNvPr>
          <p:cNvSpPr txBox="1">
            <a:spLocks noChangeArrowheads="1"/>
          </p:cNvSpPr>
          <p:nvPr/>
        </p:nvSpPr>
        <p:spPr bwMode="auto">
          <a:xfrm>
            <a:off x="539552" y="551289"/>
            <a:ext cx="8351838" cy="5755422"/>
          </a:xfrm>
          <a:prstGeom prst="rect">
            <a:avLst/>
          </a:prstGeom>
          <a:noFill/>
          <a:ln>
            <a:noFill/>
          </a:ln>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defRPr/>
            </a:pPr>
            <a:r>
              <a:rPr lang="it-IT" altLang="it-IT" sz="2300" dirty="0">
                <a:latin typeface="Garamond" panose="02020404030301010803" pitchFamily="18" charset="0"/>
              </a:rPr>
              <a:t>  </a:t>
            </a:r>
            <a:r>
              <a:rPr lang="it-IT" altLang="it-IT" sz="2300" b="1" dirty="0">
                <a:solidFill>
                  <a:srgbClr val="3333FF"/>
                </a:solidFill>
                <a:latin typeface="Garamond" panose="02020404030301010803" pitchFamily="18" charset="0"/>
              </a:rPr>
              <a:t>Esternalità positive</a:t>
            </a:r>
            <a:r>
              <a:rPr lang="it-IT" altLang="it-IT" sz="2300" dirty="0">
                <a:latin typeface="Garamond" panose="02020404030301010803" pitchFamily="18" charset="0"/>
              </a:rPr>
              <a:t>: aumentano il benessere del soggetto colpito, ma il mercato fallisce ugualmente, perché non c</a:t>
            </a:r>
            <a:r>
              <a:rPr lang="it-IT" altLang="en-US" sz="2300" dirty="0">
                <a:latin typeface="Garamond" panose="02020404030301010803" pitchFamily="18" charset="0"/>
              </a:rPr>
              <a:t>’</a:t>
            </a:r>
            <a:r>
              <a:rPr lang="it-IT" altLang="it-IT" sz="2300" dirty="0">
                <a:latin typeface="Garamond" panose="02020404030301010803" pitchFamily="18" charset="0"/>
              </a:rPr>
              <a:t>è scambio economico</a:t>
            </a:r>
          </a:p>
          <a:p>
            <a:pPr eaLnBrk="1" hangingPunct="1">
              <a:spcBef>
                <a:spcPct val="50000"/>
              </a:spcBef>
              <a:buFontTx/>
              <a:buNone/>
              <a:defRPr/>
            </a:pPr>
            <a:r>
              <a:rPr lang="it-IT" altLang="it-IT" sz="2300" i="1" dirty="0">
                <a:latin typeface="Garamond" panose="02020404030301010803" pitchFamily="18" charset="0"/>
              </a:rPr>
              <a:t>es. Gli imperatori romani effettuavano regolarmente una distribuzione gratuita di grano ai cittadini di Roma. Questi ultimi godevano privatamente del regalo, ma questo li disincentivava a lavorare</a:t>
            </a:r>
          </a:p>
          <a:p>
            <a:pPr eaLnBrk="1" hangingPunct="1">
              <a:spcBef>
                <a:spcPct val="50000"/>
              </a:spcBef>
              <a:buFontTx/>
              <a:buNone/>
              <a:defRPr/>
            </a:pPr>
            <a:r>
              <a:rPr lang="it-IT" altLang="it-IT" sz="2300" dirty="0">
                <a:latin typeface="Garamond" panose="02020404030301010803" pitchFamily="18" charset="0"/>
              </a:rPr>
              <a:t>	(</a:t>
            </a:r>
            <a:r>
              <a:rPr lang="it-IT" altLang="it-IT" sz="2139" i="1" dirty="0">
                <a:latin typeface="Garamond" panose="02020404030301010803" pitchFamily="18" charset="0"/>
              </a:rPr>
              <a:t>oggi molti e l’attuale governo di destra pensano che il reddito di cittadinanza sia simile</a:t>
            </a:r>
            <a:r>
              <a:rPr lang="it-IT" altLang="it-IT" sz="2300" dirty="0">
                <a:latin typeface="Garamond" panose="02020404030301010803" pitchFamily="18" charset="0"/>
              </a:rPr>
              <a:t>)</a:t>
            </a:r>
          </a:p>
          <a:p>
            <a:pPr algn="just" eaLnBrk="1" hangingPunct="1">
              <a:spcBef>
                <a:spcPct val="50000"/>
              </a:spcBef>
              <a:buFontTx/>
              <a:buNone/>
              <a:defRPr/>
            </a:pPr>
            <a:r>
              <a:rPr lang="it-IT" altLang="it-IT" sz="2300" dirty="0">
                <a:latin typeface="Garamond" panose="02020404030301010803" pitchFamily="18" charset="0"/>
              </a:rPr>
              <a:t>Tutti i regali sono quindi inefficienti? Non necessariamente: dipende dal grado informazione, dalla trasparenza, dall</a:t>
            </a:r>
            <a:r>
              <a:rPr lang="it-IT" altLang="en-US" sz="2300" dirty="0"/>
              <a:t>’</a:t>
            </a:r>
            <a:r>
              <a:rPr lang="it-IT" altLang="ja-JP" sz="2300" dirty="0">
                <a:latin typeface="Garamond" panose="02020404030301010803" pitchFamily="18" charset="0"/>
              </a:rPr>
              <a:t>esistenza di scambi nascosti.</a:t>
            </a:r>
          </a:p>
          <a:p>
            <a:pPr eaLnBrk="1" hangingPunct="1">
              <a:spcBef>
                <a:spcPct val="50000"/>
              </a:spcBef>
              <a:buFontTx/>
              <a:buNone/>
              <a:defRPr/>
            </a:pPr>
            <a:r>
              <a:rPr lang="it-IT" altLang="it-IT" sz="2300" b="1" dirty="0">
                <a:solidFill>
                  <a:srgbClr val="3333FF"/>
                </a:solidFill>
                <a:latin typeface="Garamond" panose="02020404030301010803" pitchFamily="18" charset="0"/>
              </a:rPr>
              <a:t>Esternalità tecnologiche</a:t>
            </a:r>
            <a:r>
              <a:rPr lang="it-IT" altLang="it-IT" sz="2300" b="1" dirty="0">
                <a:latin typeface="Garamond" panose="02020404030301010803" pitchFamily="18" charset="0"/>
              </a:rPr>
              <a:t>: </a:t>
            </a:r>
            <a:r>
              <a:rPr lang="it-IT" altLang="it-IT" sz="2300" dirty="0">
                <a:latin typeface="Garamond" panose="02020404030301010803" pitchFamily="18" charset="0"/>
              </a:rPr>
              <a:t>oggi le più importanti sono quelle di rete, sia pecuniarie che non pecuniarie, e sono capaci di condizionare i mercati specie quelli digitali ma anche la politica (effetto di </a:t>
            </a:r>
            <a:r>
              <a:rPr lang="it-IT" altLang="en-US" sz="2300" dirty="0">
                <a:latin typeface="Garamond" panose="02020404030301010803" pitchFamily="18" charset="0"/>
              </a:rPr>
              <a:t>“</a:t>
            </a:r>
            <a:r>
              <a:rPr lang="it-IT" altLang="ja-JP" sz="2300" dirty="0">
                <a:latin typeface="Garamond" panose="02020404030301010803" pitchFamily="18" charset="0"/>
              </a:rPr>
              <a:t>illusione della maggioranza</a:t>
            </a:r>
            <a:r>
              <a:rPr lang="it-IT" altLang="en-US" sz="2300" dirty="0">
                <a:latin typeface="Garamond" panose="02020404030301010803" pitchFamily="18" charset="0"/>
              </a:rPr>
              <a:t>”</a:t>
            </a:r>
            <a:r>
              <a:rPr lang="it-IT" altLang="ja-JP" sz="2300" dirty="0">
                <a:latin typeface="Garamond" panose="02020404030301010803" pitchFamily="18" charset="0"/>
              </a:rPr>
              <a:t>, si vedano slides no. 2)</a:t>
            </a:r>
            <a:endParaRPr lang="it-IT" altLang="it-IT" sz="2300" dirty="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92162">
                                            <p:txEl>
                                              <p:pRg st="0" end="0"/>
                                            </p:txEl>
                                          </p:spTgt>
                                        </p:tgtEl>
                                        <p:attrNameLst>
                                          <p:attrName>style.visibility</p:attrName>
                                        </p:attrNameLst>
                                      </p:cBhvr>
                                      <p:to>
                                        <p:strVal val="visible"/>
                                      </p:to>
                                    </p:set>
                                    <p:animEffect transition="in" filter="wipe(down)">
                                      <p:cBhvr>
                                        <p:cTn id="7" dur="580">
                                          <p:stCondLst>
                                            <p:cond delay="0"/>
                                          </p:stCondLst>
                                        </p:cTn>
                                        <p:tgtEl>
                                          <p:spTgt spid="92162">
                                            <p:txEl>
                                              <p:pRg st="0" end="0"/>
                                            </p:txEl>
                                          </p:spTgt>
                                        </p:tgtEl>
                                      </p:cBhvr>
                                    </p:animEffect>
                                    <p:anim calcmode="lin" valueType="num">
                                      <p:cBhvr>
                                        <p:cTn id="8" dur="1822" tmFilter="0,0; 0.14,0.36; 0.43,0.73; 0.71,0.91; 1.0,1.0">
                                          <p:stCondLst>
                                            <p:cond delay="0"/>
                                          </p:stCondLst>
                                        </p:cTn>
                                        <p:tgtEl>
                                          <p:spTgt spid="9216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216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216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216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216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92162">
                                            <p:txEl>
                                              <p:pRg st="0" end="0"/>
                                            </p:txEl>
                                          </p:spTgt>
                                        </p:tgtEl>
                                      </p:cBhvr>
                                      <p:to x="100000" y="60000"/>
                                    </p:animScale>
                                    <p:animScale>
                                      <p:cBhvr>
                                        <p:cTn id="14" dur="166" decel="50000">
                                          <p:stCondLst>
                                            <p:cond delay="676"/>
                                          </p:stCondLst>
                                        </p:cTn>
                                        <p:tgtEl>
                                          <p:spTgt spid="92162">
                                            <p:txEl>
                                              <p:pRg st="0" end="0"/>
                                            </p:txEl>
                                          </p:spTgt>
                                        </p:tgtEl>
                                      </p:cBhvr>
                                      <p:to x="100000" y="100000"/>
                                    </p:animScale>
                                    <p:animScale>
                                      <p:cBhvr>
                                        <p:cTn id="15" dur="26">
                                          <p:stCondLst>
                                            <p:cond delay="1312"/>
                                          </p:stCondLst>
                                        </p:cTn>
                                        <p:tgtEl>
                                          <p:spTgt spid="92162">
                                            <p:txEl>
                                              <p:pRg st="0" end="0"/>
                                            </p:txEl>
                                          </p:spTgt>
                                        </p:tgtEl>
                                      </p:cBhvr>
                                      <p:to x="100000" y="80000"/>
                                    </p:animScale>
                                    <p:animScale>
                                      <p:cBhvr>
                                        <p:cTn id="16" dur="166" decel="50000">
                                          <p:stCondLst>
                                            <p:cond delay="1338"/>
                                          </p:stCondLst>
                                        </p:cTn>
                                        <p:tgtEl>
                                          <p:spTgt spid="92162">
                                            <p:txEl>
                                              <p:pRg st="0" end="0"/>
                                            </p:txEl>
                                          </p:spTgt>
                                        </p:tgtEl>
                                      </p:cBhvr>
                                      <p:to x="100000" y="100000"/>
                                    </p:animScale>
                                    <p:animScale>
                                      <p:cBhvr>
                                        <p:cTn id="17" dur="26">
                                          <p:stCondLst>
                                            <p:cond delay="1642"/>
                                          </p:stCondLst>
                                        </p:cTn>
                                        <p:tgtEl>
                                          <p:spTgt spid="92162">
                                            <p:txEl>
                                              <p:pRg st="0" end="0"/>
                                            </p:txEl>
                                          </p:spTgt>
                                        </p:tgtEl>
                                      </p:cBhvr>
                                      <p:to x="100000" y="90000"/>
                                    </p:animScale>
                                    <p:animScale>
                                      <p:cBhvr>
                                        <p:cTn id="18" dur="166" decel="50000">
                                          <p:stCondLst>
                                            <p:cond delay="1668"/>
                                          </p:stCondLst>
                                        </p:cTn>
                                        <p:tgtEl>
                                          <p:spTgt spid="92162">
                                            <p:txEl>
                                              <p:pRg st="0" end="0"/>
                                            </p:txEl>
                                          </p:spTgt>
                                        </p:tgtEl>
                                      </p:cBhvr>
                                      <p:to x="100000" y="100000"/>
                                    </p:animScale>
                                    <p:animScale>
                                      <p:cBhvr>
                                        <p:cTn id="19" dur="26">
                                          <p:stCondLst>
                                            <p:cond delay="1808"/>
                                          </p:stCondLst>
                                        </p:cTn>
                                        <p:tgtEl>
                                          <p:spTgt spid="92162">
                                            <p:txEl>
                                              <p:pRg st="0" end="0"/>
                                            </p:txEl>
                                          </p:spTgt>
                                        </p:tgtEl>
                                      </p:cBhvr>
                                      <p:to x="100000" y="95000"/>
                                    </p:animScale>
                                    <p:animScale>
                                      <p:cBhvr>
                                        <p:cTn id="20" dur="166" decel="50000">
                                          <p:stCondLst>
                                            <p:cond delay="1834"/>
                                          </p:stCondLst>
                                        </p:cTn>
                                        <p:tgtEl>
                                          <p:spTgt spid="92162">
                                            <p:txEl>
                                              <p:pRg st="0" end="0"/>
                                            </p:txEl>
                                          </p:spTgt>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92162">
                                            <p:txEl>
                                              <p:pRg st="1" end="1"/>
                                            </p:txEl>
                                          </p:spTgt>
                                        </p:tgtEl>
                                        <p:attrNameLst>
                                          <p:attrName>style.visibility</p:attrName>
                                        </p:attrNameLst>
                                      </p:cBhvr>
                                      <p:to>
                                        <p:strVal val="visible"/>
                                      </p:to>
                                    </p:set>
                                    <p:animEffect transition="in" filter="wipe(down)">
                                      <p:cBhvr>
                                        <p:cTn id="25" dur="580">
                                          <p:stCondLst>
                                            <p:cond delay="0"/>
                                          </p:stCondLst>
                                        </p:cTn>
                                        <p:tgtEl>
                                          <p:spTgt spid="92162">
                                            <p:txEl>
                                              <p:pRg st="1" end="1"/>
                                            </p:txEl>
                                          </p:spTgt>
                                        </p:tgtEl>
                                      </p:cBhvr>
                                    </p:animEffect>
                                    <p:anim calcmode="lin" valueType="num">
                                      <p:cBhvr>
                                        <p:cTn id="26" dur="1822" tmFilter="0,0; 0.14,0.36; 0.43,0.73; 0.71,0.91; 1.0,1.0">
                                          <p:stCondLst>
                                            <p:cond delay="0"/>
                                          </p:stCondLst>
                                        </p:cTn>
                                        <p:tgtEl>
                                          <p:spTgt spid="92162">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92162">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92162">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92162">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92162">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92162">
                                            <p:txEl>
                                              <p:pRg st="1" end="1"/>
                                            </p:txEl>
                                          </p:spTgt>
                                        </p:tgtEl>
                                      </p:cBhvr>
                                      <p:to x="100000" y="60000"/>
                                    </p:animScale>
                                    <p:animScale>
                                      <p:cBhvr>
                                        <p:cTn id="32" dur="166" decel="50000">
                                          <p:stCondLst>
                                            <p:cond delay="676"/>
                                          </p:stCondLst>
                                        </p:cTn>
                                        <p:tgtEl>
                                          <p:spTgt spid="92162">
                                            <p:txEl>
                                              <p:pRg st="1" end="1"/>
                                            </p:txEl>
                                          </p:spTgt>
                                        </p:tgtEl>
                                      </p:cBhvr>
                                      <p:to x="100000" y="100000"/>
                                    </p:animScale>
                                    <p:animScale>
                                      <p:cBhvr>
                                        <p:cTn id="33" dur="26">
                                          <p:stCondLst>
                                            <p:cond delay="1312"/>
                                          </p:stCondLst>
                                        </p:cTn>
                                        <p:tgtEl>
                                          <p:spTgt spid="92162">
                                            <p:txEl>
                                              <p:pRg st="1" end="1"/>
                                            </p:txEl>
                                          </p:spTgt>
                                        </p:tgtEl>
                                      </p:cBhvr>
                                      <p:to x="100000" y="80000"/>
                                    </p:animScale>
                                    <p:animScale>
                                      <p:cBhvr>
                                        <p:cTn id="34" dur="166" decel="50000">
                                          <p:stCondLst>
                                            <p:cond delay="1338"/>
                                          </p:stCondLst>
                                        </p:cTn>
                                        <p:tgtEl>
                                          <p:spTgt spid="92162">
                                            <p:txEl>
                                              <p:pRg st="1" end="1"/>
                                            </p:txEl>
                                          </p:spTgt>
                                        </p:tgtEl>
                                      </p:cBhvr>
                                      <p:to x="100000" y="100000"/>
                                    </p:animScale>
                                    <p:animScale>
                                      <p:cBhvr>
                                        <p:cTn id="35" dur="26">
                                          <p:stCondLst>
                                            <p:cond delay="1642"/>
                                          </p:stCondLst>
                                        </p:cTn>
                                        <p:tgtEl>
                                          <p:spTgt spid="92162">
                                            <p:txEl>
                                              <p:pRg st="1" end="1"/>
                                            </p:txEl>
                                          </p:spTgt>
                                        </p:tgtEl>
                                      </p:cBhvr>
                                      <p:to x="100000" y="90000"/>
                                    </p:animScale>
                                    <p:animScale>
                                      <p:cBhvr>
                                        <p:cTn id="36" dur="166" decel="50000">
                                          <p:stCondLst>
                                            <p:cond delay="1668"/>
                                          </p:stCondLst>
                                        </p:cTn>
                                        <p:tgtEl>
                                          <p:spTgt spid="92162">
                                            <p:txEl>
                                              <p:pRg st="1" end="1"/>
                                            </p:txEl>
                                          </p:spTgt>
                                        </p:tgtEl>
                                      </p:cBhvr>
                                      <p:to x="100000" y="100000"/>
                                    </p:animScale>
                                    <p:animScale>
                                      <p:cBhvr>
                                        <p:cTn id="37" dur="26">
                                          <p:stCondLst>
                                            <p:cond delay="1808"/>
                                          </p:stCondLst>
                                        </p:cTn>
                                        <p:tgtEl>
                                          <p:spTgt spid="92162">
                                            <p:txEl>
                                              <p:pRg st="1" end="1"/>
                                            </p:txEl>
                                          </p:spTgt>
                                        </p:tgtEl>
                                      </p:cBhvr>
                                      <p:to x="100000" y="95000"/>
                                    </p:animScale>
                                    <p:animScale>
                                      <p:cBhvr>
                                        <p:cTn id="38" dur="166" decel="50000">
                                          <p:stCondLst>
                                            <p:cond delay="1834"/>
                                          </p:stCondLst>
                                        </p:cTn>
                                        <p:tgtEl>
                                          <p:spTgt spid="92162">
                                            <p:txEl>
                                              <p:pRg st="1" end="1"/>
                                            </p:txEl>
                                          </p:spTgt>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nodeType="clickEffect">
                                  <p:stCondLst>
                                    <p:cond delay="0"/>
                                  </p:stCondLst>
                                  <p:childTnLst>
                                    <p:set>
                                      <p:cBhvr>
                                        <p:cTn id="42" dur="1" fill="hold">
                                          <p:stCondLst>
                                            <p:cond delay="0"/>
                                          </p:stCondLst>
                                        </p:cTn>
                                        <p:tgtEl>
                                          <p:spTgt spid="92162">
                                            <p:txEl>
                                              <p:pRg st="2" end="2"/>
                                            </p:txEl>
                                          </p:spTgt>
                                        </p:tgtEl>
                                        <p:attrNameLst>
                                          <p:attrName>style.visibility</p:attrName>
                                        </p:attrNameLst>
                                      </p:cBhvr>
                                      <p:to>
                                        <p:strVal val="visible"/>
                                      </p:to>
                                    </p:set>
                                    <p:animEffect transition="in" filter="wipe(down)">
                                      <p:cBhvr>
                                        <p:cTn id="43" dur="580">
                                          <p:stCondLst>
                                            <p:cond delay="0"/>
                                          </p:stCondLst>
                                        </p:cTn>
                                        <p:tgtEl>
                                          <p:spTgt spid="92162">
                                            <p:txEl>
                                              <p:pRg st="2" end="2"/>
                                            </p:txEl>
                                          </p:spTgt>
                                        </p:tgtEl>
                                      </p:cBhvr>
                                    </p:animEffect>
                                    <p:anim calcmode="lin" valueType="num">
                                      <p:cBhvr>
                                        <p:cTn id="44" dur="1822" tmFilter="0,0; 0.14,0.36; 0.43,0.73; 0.71,0.91; 1.0,1.0">
                                          <p:stCondLst>
                                            <p:cond delay="0"/>
                                          </p:stCondLst>
                                        </p:cTn>
                                        <p:tgtEl>
                                          <p:spTgt spid="92162">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92162">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92162">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92162">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92162">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92162">
                                            <p:txEl>
                                              <p:pRg st="2" end="2"/>
                                            </p:txEl>
                                          </p:spTgt>
                                        </p:tgtEl>
                                      </p:cBhvr>
                                      <p:to x="100000" y="60000"/>
                                    </p:animScale>
                                    <p:animScale>
                                      <p:cBhvr>
                                        <p:cTn id="50" dur="166" decel="50000">
                                          <p:stCondLst>
                                            <p:cond delay="676"/>
                                          </p:stCondLst>
                                        </p:cTn>
                                        <p:tgtEl>
                                          <p:spTgt spid="92162">
                                            <p:txEl>
                                              <p:pRg st="2" end="2"/>
                                            </p:txEl>
                                          </p:spTgt>
                                        </p:tgtEl>
                                      </p:cBhvr>
                                      <p:to x="100000" y="100000"/>
                                    </p:animScale>
                                    <p:animScale>
                                      <p:cBhvr>
                                        <p:cTn id="51" dur="26">
                                          <p:stCondLst>
                                            <p:cond delay="1312"/>
                                          </p:stCondLst>
                                        </p:cTn>
                                        <p:tgtEl>
                                          <p:spTgt spid="92162">
                                            <p:txEl>
                                              <p:pRg st="2" end="2"/>
                                            </p:txEl>
                                          </p:spTgt>
                                        </p:tgtEl>
                                      </p:cBhvr>
                                      <p:to x="100000" y="80000"/>
                                    </p:animScale>
                                    <p:animScale>
                                      <p:cBhvr>
                                        <p:cTn id="52" dur="166" decel="50000">
                                          <p:stCondLst>
                                            <p:cond delay="1338"/>
                                          </p:stCondLst>
                                        </p:cTn>
                                        <p:tgtEl>
                                          <p:spTgt spid="92162">
                                            <p:txEl>
                                              <p:pRg st="2" end="2"/>
                                            </p:txEl>
                                          </p:spTgt>
                                        </p:tgtEl>
                                      </p:cBhvr>
                                      <p:to x="100000" y="100000"/>
                                    </p:animScale>
                                    <p:animScale>
                                      <p:cBhvr>
                                        <p:cTn id="53" dur="26">
                                          <p:stCondLst>
                                            <p:cond delay="1642"/>
                                          </p:stCondLst>
                                        </p:cTn>
                                        <p:tgtEl>
                                          <p:spTgt spid="92162">
                                            <p:txEl>
                                              <p:pRg st="2" end="2"/>
                                            </p:txEl>
                                          </p:spTgt>
                                        </p:tgtEl>
                                      </p:cBhvr>
                                      <p:to x="100000" y="90000"/>
                                    </p:animScale>
                                    <p:animScale>
                                      <p:cBhvr>
                                        <p:cTn id="54" dur="166" decel="50000">
                                          <p:stCondLst>
                                            <p:cond delay="1668"/>
                                          </p:stCondLst>
                                        </p:cTn>
                                        <p:tgtEl>
                                          <p:spTgt spid="92162">
                                            <p:txEl>
                                              <p:pRg st="2" end="2"/>
                                            </p:txEl>
                                          </p:spTgt>
                                        </p:tgtEl>
                                      </p:cBhvr>
                                      <p:to x="100000" y="100000"/>
                                    </p:animScale>
                                    <p:animScale>
                                      <p:cBhvr>
                                        <p:cTn id="55" dur="26">
                                          <p:stCondLst>
                                            <p:cond delay="1808"/>
                                          </p:stCondLst>
                                        </p:cTn>
                                        <p:tgtEl>
                                          <p:spTgt spid="92162">
                                            <p:txEl>
                                              <p:pRg st="2" end="2"/>
                                            </p:txEl>
                                          </p:spTgt>
                                        </p:tgtEl>
                                      </p:cBhvr>
                                      <p:to x="100000" y="95000"/>
                                    </p:animScale>
                                    <p:animScale>
                                      <p:cBhvr>
                                        <p:cTn id="56" dur="166" decel="50000">
                                          <p:stCondLst>
                                            <p:cond delay="1834"/>
                                          </p:stCondLst>
                                        </p:cTn>
                                        <p:tgtEl>
                                          <p:spTgt spid="92162">
                                            <p:txEl>
                                              <p:pRg st="2" end="2"/>
                                            </p:txEl>
                                          </p:spTgt>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nodeType="clickEffect">
                                  <p:stCondLst>
                                    <p:cond delay="0"/>
                                  </p:stCondLst>
                                  <p:childTnLst>
                                    <p:set>
                                      <p:cBhvr>
                                        <p:cTn id="60" dur="1" fill="hold">
                                          <p:stCondLst>
                                            <p:cond delay="0"/>
                                          </p:stCondLst>
                                        </p:cTn>
                                        <p:tgtEl>
                                          <p:spTgt spid="92162">
                                            <p:txEl>
                                              <p:pRg st="3" end="3"/>
                                            </p:txEl>
                                          </p:spTgt>
                                        </p:tgtEl>
                                        <p:attrNameLst>
                                          <p:attrName>style.visibility</p:attrName>
                                        </p:attrNameLst>
                                      </p:cBhvr>
                                      <p:to>
                                        <p:strVal val="visible"/>
                                      </p:to>
                                    </p:set>
                                    <p:animEffect transition="in" filter="wipe(down)">
                                      <p:cBhvr>
                                        <p:cTn id="61" dur="580">
                                          <p:stCondLst>
                                            <p:cond delay="0"/>
                                          </p:stCondLst>
                                        </p:cTn>
                                        <p:tgtEl>
                                          <p:spTgt spid="92162">
                                            <p:txEl>
                                              <p:pRg st="3" end="3"/>
                                            </p:txEl>
                                          </p:spTgt>
                                        </p:tgtEl>
                                      </p:cBhvr>
                                    </p:animEffect>
                                    <p:anim calcmode="lin" valueType="num">
                                      <p:cBhvr>
                                        <p:cTn id="62" dur="1822" tmFilter="0,0; 0.14,0.36; 0.43,0.73; 0.71,0.91; 1.0,1.0">
                                          <p:stCondLst>
                                            <p:cond delay="0"/>
                                          </p:stCondLst>
                                        </p:cTn>
                                        <p:tgtEl>
                                          <p:spTgt spid="92162">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92162">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92162">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92162">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92162">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92162">
                                            <p:txEl>
                                              <p:pRg st="3" end="3"/>
                                            </p:txEl>
                                          </p:spTgt>
                                        </p:tgtEl>
                                      </p:cBhvr>
                                      <p:to x="100000" y="60000"/>
                                    </p:animScale>
                                    <p:animScale>
                                      <p:cBhvr>
                                        <p:cTn id="68" dur="166" decel="50000">
                                          <p:stCondLst>
                                            <p:cond delay="676"/>
                                          </p:stCondLst>
                                        </p:cTn>
                                        <p:tgtEl>
                                          <p:spTgt spid="92162">
                                            <p:txEl>
                                              <p:pRg st="3" end="3"/>
                                            </p:txEl>
                                          </p:spTgt>
                                        </p:tgtEl>
                                      </p:cBhvr>
                                      <p:to x="100000" y="100000"/>
                                    </p:animScale>
                                    <p:animScale>
                                      <p:cBhvr>
                                        <p:cTn id="69" dur="26">
                                          <p:stCondLst>
                                            <p:cond delay="1312"/>
                                          </p:stCondLst>
                                        </p:cTn>
                                        <p:tgtEl>
                                          <p:spTgt spid="92162">
                                            <p:txEl>
                                              <p:pRg st="3" end="3"/>
                                            </p:txEl>
                                          </p:spTgt>
                                        </p:tgtEl>
                                      </p:cBhvr>
                                      <p:to x="100000" y="80000"/>
                                    </p:animScale>
                                    <p:animScale>
                                      <p:cBhvr>
                                        <p:cTn id="70" dur="166" decel="50000">
                                          <p:stCondLst>
                                            <p:cond delay="1338"/>
                                          </p:stCondLst>
                                        </p:cTn>
                                        <p:tgtEl>
                                          <p:spTgt spid="92162">
                                            <p:txEl>
                                              <p:pRg st="3" end="3"/>
                                            </p:txEl>
                                          </p:spTgt>
                                        </p:tgtEl>
                                      </p:cBhvr>
                                      <p:to x="100000" y="100000"/>
                                    </p:animScale>
                                    <p:animScale>
                                      <p:cBhvr>
                                        <p:cTn id="71" dur="26">
                                          <p:stCondLst>
                                            <p:cond delay="1642"/>
                                          </p:stCondLst>
                                        </p:cTn>
                                        <p:tgtEl>
                                          <p:spTgt spid="92162">
                                            <p:txEl>
                                              <p:pRg st="3" end="3"/>
                                            </p:txEl>
                                          </p:spTgt>
                                        </p:tgtEl>
                                      </p:cBhvr>
                                      <p:to x="100000" y="90000"/>
                                    </p:animScale>
                                    <p:animScale>
                                      <p:cBhvr>
                                        <p:cTn id="72" dur="166" decel="50000">
                                          <p:stCondLst>
                                            <p:cond delay="1668"/>
                                          </p:stCondLst>
                                        </p:cTn>
                                        <p:tgtEl>
                                          <p:spTgt spid="92162">
                                            <p:txEl>
                                              <p:pRg st="3" end="3"/>
                                            </p:txEl>
                                          </p:spTgt>
                                        </p:tgtEl>
                                      </p:cBhvr>
                                      <p:to x="100000" y="100000"/>
                                    </p:animScale>
                                    <p:animScale>
                                      <p:cBhvr>
                                        <p:cTn id="73" dur="26">
                                          <p:stCondLst>
                                            <p:cond delay="1808"/>
                                          </p:stCondLst>
                                        </p:cTn>
                                        <p:tgtEl>
                                          <p:spTgt spid="92162">
                                            <p:txEl>
                                              <p:pRg st="3" end="3"/>
                                            </p:txEl>
                                          </p:spTgt>
                                        </p:tgtEl>
                                      </p:cBhvr>
                                      <p:to x="100000" y="95000"/>
                                    </p:animScale>
                                    <p:animScale>
                                      <p:cBhvr>
                                        <p:cTn id="74" dur="166" decel="50000">
                                          <p:stCondLst>
                                            <p:cond delay="1834"/>
                                          </p:stCondLst>
                                        </p:cTn>
                                        <p:tgtEl>
                                          <p:spTgt spid="92162">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92162">
                                            <p:txEl>
                                              <p:pRg st="4" end="4"/>
                                            </p:txEl>
                                          </p:spTgt>
                                        </p:tgtEl>
                                        <p:attrNameLst>
                                          <p:attrName>style.visibility</p:attrName>
                                        </p:attrNameLst>
                                      </p:cBhvr>
                                      <p:to>
                                        <p:strVal val="visible"/>
                                      </p:to>
                                    </p:set>
                                    <p:animEffect transition="in" filter="wipe(down)">
                                      <p:cBhvr>
                                        <p:cTn id="79" dur="580">
                                          <p:stCondLst>
                                            <p:cond delay="0"/>
                                          </p:stCondLst>
                                        </p:cTn>
                                        <p:tgtEl>
                                          <p:spTgt spid="92162">
                                            <p:txEl>
                                              <p:pRg st="4" end="4"/>
                                            </p:txEl>
                                          </p:spTgt>
                                        </p:tgtEl>
                                      </p:cBhvr>
                                    </p:animEffect>
                                    <p:anim calcmode="lin" valueType="num">
                                      <p:cBhvr>
                                        <p:cTn id="80" dur="1822" tmFilter="0,0; 0.14,0.36; 0.43,0.73; 0.71,0.91; 1.0,1.0">
                                          <p:stCondLst>
                                            <p:cond delay="0"/>
                                          </p:stCondLst>
                                        </p:cTn>
                                        <p:tgtEl>
                                          <p:spTgt spid="92162">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92162">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92162">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92162">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92162">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92162">
                                            <p:txEl>
                                              <p:pRg st="4" end="4"/>
                                            </p:txEl>
                                          </p:spTgt>
                                        </p:tgtEl>
                                      </p:cBhvr>
                                      <p:to x="100000" y="60000"/>
                                    </p:animScale>
                                    <p:animScale>
                                      <p:cBhvr>
                                        <p:cTn id="86" dur="166" decel="50000">
                                          <p:stCondLst>
                                            <p:cond delay="676"/>
                                          </p:stCondLst>
                                        </p:cTn>
                                        <p:tgtEl>
                                          <p:spTgt spid="92162">
                                            <p:txEl>
                                              <p:pRg st="4" end="4"/>
                                            </p:txEl>
                                          </p:spTgt>
                                        </p:tgtEl>
                                      </p:cBhvr>
                                      <p:to x="100000" y="100000"/>
                                    </p:animScale>
                                    <p:animScale>
                                      <p:cBhvr>
                                        <p:cTn id="87" dur="26">
                                          <p:stCondLst>
                                            <p:cond delay="1312"/>
                                          </p:stCondLst>
                                        </p:cTn>
                                        <p:tgtEl>
                                          <p:spTgt spid="92162">
                                            <p:txEl>
                                              <p:pRg st="4" end="4"/>
                                            </p:txEl>
                                          </p:spTgt>
                                        </p:tgtEl>
                                      </p:cBhvr>
                                      <p:to x="100000" y="80000"/>
                                    </p:animScale>
                                    <p:animScale>
                                      <p:cBhvr>
                                        <p:cTn id="88" dur="166" decel="50000">
                                          <p:stCondLst>
                                            <p:cond delay="1338"/>
                                          </p:stCondLst>
                                        </p:cTn>
                                        <p:tgtEl>
                                          <p:spTgt spid="92162">
                                            <p:txEl>
                                              <p:pRg st="4" end="4"/>
                                            </p:txEl>
                                          </p:spTgt>
                                        </p:tgtEl>
                                      </p:cBhvr>
                                      <p:to x="100000" y="100000"/>
                                    </p:animScale>
                                    <p:animScale>
                                      <p:cBhvr>
                                        <p:cTn id="89" dur="26">
                                          <p:stCondLst>
                                            <p:cond delay="1642"/>
                                          </p:stCondLst>
                                        </p:cTn>
                                        <p:tgtEl>
                                          <p:spTgt spid="92162">
                                            <p:txEl>
                                              <p:pRg st="4" end="4"/>
                                            </p:txEl>
                                          </p:spTgt>
                                        </p:tgtEl>
                                      </p:cBhvr>
                                      <p:to x="100000" y="90000"/>
                                    </p:animScale>
                                    <p:animScale>
                                      <p:cBhvr>
                                        <p:cTn id="90" dur="166" decel="50000">
                                          <p:stCondLst>
                                            <p:cond delay="1668"/>
                                          </p:stCondLst>
                                        </p:cTn>
                                        <p:tgtEl>
                                          <p:spTgt spid="92162">
                                            <p:txEl>
                                              <p:pRg st="4" end="4"/>
                                            </p:txEl>
                                          </p:spTgt>
                                        </p:tgtEl>
                                      </p:cBhvr>
                                      <p:to x="100000" y="100000"/>
                                    </p:animScale>
                                    <p:animScale>
                                      <p:cBhvr>
                                        <p:cTn id="91" dur="26">
                                          <p:stCondLst>
                                            <p:cond delay="1808"/>
                                          </p:stCondLst>
                                        </p:cTn>
                                        <p:tgtEl>
                                          <p:spTgt spid="92162">
                                            <p:txEl>
                                              <p:pRg st="4" end="4"/>
                                            </p:txEl>
                                          </p:spTgt>
                                        </p:tgtEl>
                                      </p:cBhvr>
                                      <p:to x="100000" y="95000"/>
                                    </p:animScale>
                                    <p:animScale>
                                      <p:cBhvr>
                                        <p:cTn id="92" dur="166" decel="50000">
                                          <p:stCondLst>
                                            <p:cond delay="1834"/>
                                          </p:stCondLst>
                                        </p:cTn>
                                        <p:tgtEl>
                                          <p:spTgt spid="92162">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ext Box 2">
            <a:extLst>
              <a:ext uri="{FF2B5EF4-FFF2-40B4-BE49-F238E27FC236}">
                <a16:creationId xmlns:a16="http://schemas.microsoft.com/office/drawing/2014/main" id="{62990D4E-9059-C941-B850-BAA6D03291E8}"/>
              </a:ext>
            </a:extLst>
          </p:cNvPr>
          <p:cNvSpPr txBox="1">
            <a:spLocks noChangeArrowheads="1"/>
          </p:cNvSpPr>
          <p:nvPr/>
        </p:nvSpPr>
        <p:spPr bwMode="auto">
          <a:xfrm>
            <a:off x="827088" y="404813"/>
            <a:ext cx="7507287"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dirty="0">
                <a:solidFill>
                  <a:srgbClr val="3333FF"/>
                </a:solidFill>
                <a:latin typeface="Garamond" panose="02020404030301010803" pitchFamily="18" charset="0"/>
              </a:rPr>
              <a:t>Esternalità</a:t>
            </a:r>
            <a:r>
              <a:rPr lang="en-US" altLang="it-IT" sz="2000" b="1" dirty="0">
                <a:solidFill>
                  <a:srgbClr val="3333FF"/>
                </a:solidFill>
                <a:latin typeface="Garamond" panose="02020404030301010803" pitchFamily="18" charset="0"/>
              </a:rPr>
              <a:t> </a:t>
            </a:r>
            <a:r>
              <a:rPr lang="it-IT" altLang="it-IT" sz="2000" b="1" dirty="0">
                <a:solidFill>
                  <a:srgbClr val="3333FF"/>
                </a:solidFill>
                <a:latin typeface="Garamond" panose="02020404030301010803" pitchFamily="18" charset="0"/>
              </a:rPr>
              <a:t>sociali: il caso delle vaccinazioni</a:t>
            </a:r>
          </a:p>
          <a:p>
            <a:pPr eaLnBrk="1" hangingPunct="1">
              <a:spcBef>
                <a:spcPct val="0"/>
              </a:spcBef>
              <a:buFontTx/>
              <a:buNone/>
            </a:pPr>
            <a:r>
              <a:rPr lang="it-IT" altLang="it-IT" sz="2000" dirty="0">
                <a:latin typeface="Garamond" panose="02020404030301010803" pitchFamily="18" charset="0"/>
              </a:rPr>
              <a:t>E' un tema oggi</a:t>
            </a:r>
            <a:r>
              <a:rPr lang="en-US" altLang="it-IT" sz="2000" dirty="0">
                <a:latin typeface="Garamond" panose="02020404030301010803" pitchFamily="18" charset="0"/>
              </a:rPr>
              <a:t> </a:t>
            </a:r>
            <a:r>
              <a:rPr lang="it-IT" altLang="it-IT" sz="2000" dirty="0">
                <a:latin typeface="Garamond" panose="02020404030301010803" pitchFamily="18" charset="0"/>
              </a:rPr>
              <a:t>fortemente dibattuto, con il movimento </a:t>
            </a:r>
            <a:r>
              <a:rPr lang="it-IT" altLang="it-IT" sz="2000" i="1" dirty="0">
                <a:latin typeface="Garamond" panose="02020404030301010803" pitchFamily="18" charset="0"/>
              </a:rPr>
              <a:t>No </a:t>
            </a:r>
            <a:r>
              <a:rPr lang="it-IT" altLang="it-IT" sz="2000" i="1" dirty="0" err="1">
                <a:latin typeface="Garamond" panose="02020404030301010803" pitchFamily="18" charset="0"/>
              </a:rPr>
              <a:t>Wax</a:t>
            </a:r>
            <a:r>
              <a:rPr lang="it-IT" altLang="it-IT" sz="2000" dirty="0">
                <a:latin typeface="Garamond" panose="02020404030301010803" pitchFamily="18" charset="0"/>
              </a:rPr>
              <a:t> che sostiene l'inutilità delle vaccinazioni, i suoi rischi e soprattutto il diritto dell'individuo di scegliere</a:t>
            </a:r>
            <a:r>
              <a:rPr lang="en-US" altLang="it-IT" sz="2000" dirty="0">
                <a:latin typeface="Garamond" panose="02020404030301010803" pitchFamily="18" charset="0"/>
              </a:rPr>
              <a:t> </a:t>
            </a:r>
            <a:r>
              <a:rPr lang="it-IT" altLang="it-IT" sz="2000" dirty="0">
                <a:latin typeface="Garamond" panose="02020404030301010803" pitchFamily="18" charset="0"/>
              </a:rPr>
              <a:t>se vaccinarsi o far vaccinare i propri figli o meno.</a:t>
            </a:r>
          </a:p>
          <a:p>
            <a:pPr algn="just" eaLnBrk="1" hangingPunct="1">
              <a:spcBef>
                <a:spcPct val="0"/>
              </a:spcBef>
              <a:buFontTx/>
              <a:buNone/>
            </a:pPr>
            <a:r>
              <a:rPr lang="it-IT" altLang="it-IT" sz="2000" dirty="0">
                <a:latin typeface="Garamond" panose="02020404030301010803" pitchFamily="18" charset="0"/>
              </a:rPr>
              <a:t>Cosa può dire al proposito l'analisi economica?</a:t>
            </a:r>
          </a:p>
          <a:p>
            <a:pPr algn="just" eaLnBrk="1" hangingPunct="1">
              <a:spcBef>
                <a:spcPct val="0"/>
              </a:spcBef>
              <a:buFontTx/>
              <a:buNone/>
            </a:pPr>
            <a:r>
              <a:rPr lang="it-IT" altLang="it-IT" sz="2000" dirty="0">
                <a:latin typeface="Garamond" panose="02020404030301010803" pitchFamily="18" charset="0"/>
              </a:rPr>
              <a:t>In un mondo astratto dove gli individui non si incontrano mai, il principio della libertà di scelta potrebbe essere salvaguardato, ma nel mondo reale entriamo sempre in contatto con qualcuno. </a:t>
            </a:r>
          </a:p>
          <a:p>
            <a:pPr algn="just" eaLnBrk="1" hangingPunct="1">
              <a:spcBef>
                <a:spcPct val="0"/>
              </a:spcBef>
              <a:buFontTx/>
              <a:buNone/>
            </a:pPr>
            <a:r>
              <a:rPr lang="it-IT" altLang="it-IT" sz="2000" dirty="0">
                <a:latin typeface="Garamond" panose="02020404030301010803" pitchFamily="18" charset="0"/>
              </a:rPr>
              <a:t>Qui sorgono gli effetti negativi esterni della mancata vaccinazione. Infatti gli individui non vaccinati diventano strumenti di diffusione delle malattie infettando tutti coloro che, per qualsiasi motivo, o non l'hanno ancora fatto o non possono </a:t>
            </a:r>
            <a:r>
              <a:rPr lang="it-IT" altLang="it-IT" sz="2000" dirty="0">
                <a:latin typeface="Garamond" panose="02020404030301010803" pitchFamily="18" charset="0"/>
                <a:sym typeface="MS PGothic" panose="020B0600070205080204" pitchFamily="34" charset="-128"/>
              </a:rPr>
              <a:t>farlo </a:t>
            </a:r>
            <a:r>
              <a:rPr lang="it-IT" altLang="it-IT" sz="2000" dirty="0">
                <a:latin typeface="Garamond" panose="02020404030301010803" pitchFamily="18" charset="0"/>
              </a:rPr>
              <a:t>per ragioni sanitarie.</a:t>
            </a:r>
          </a:p>
          <a:p>
            <a:pPr algn="just" eaLnBrk="1" hangingPunct="1">
              <a:spcBef>
                <a:spcPct val="0"/>
              </a:spcBef>
              <a:buFontTx/>
              <a:buNone/>
            </a:pPr>
            <a:endParaRPr lang="it-IT" altLang="it-IT" sz="2000" dirty="0">
              <a:latin typeface="Garamond" panose="02020404030301010803" pitchFamily="18" charset="0"/>
            </a:endParaRPr>
          </a:p>
          <a:p>
            <a:pPr algn="just" eaLnBrk="1" hangingPunct="1">
              <a:spcBef>
                <a:spcPct val="0"/>
              </a:spcBef>
              <a:buFontTx/>
              <a:buNone/>
            </a:pPr>
            <a:r>
              <a:rPr lang="it-IT" altLang="it-IT" sz="2000" dirty="0">
                <a:latin typeface="Garamond" panose="02020404030301010803" pitchFamily="18" charset="0"/>
              </a:rPr>
              <a:t>Ovvero, la mancata vaccinazione di un individuo impone un costo sociale ed economico all'intera collettività, un'esternalità negativa non compensabile attraverso uno scambio economico.</a:t>
            </a:r>
          </a:p>
          <a:p>
            <a:pPr algn="just" eaLnBrk="1" hangingPunct="1">
              <a:spcBef>
                <a:spcPct val="0"/>
              </a:spcBef>
              <a:buFontTx/>
              <a:buNone/>
            </a:pPr>
            <a:r>
              <a:rPr lang="it-IT" altLang="it-IT" sz="2000" dirty="0">
                <a:latin typeface="Garamond" panose="02020404030301010803" pitchFamily="18" charset="0"/>
              </a:rPr>
              <a:t> </a:t>
            </a:r>
          </a:p>
          <a:p>
            <a:pPr algn="just" eaLnBrk="1" hangingPunct="1">
              <a:spcBef>
                <a:spcPct val="0"/>
              </a:spcBef>
              <a:buFontTx/>
              <a:buNone/>
            </a:pPr>
            <a:r>
              <a:rPr lang="it-IT" altLang="it-IT" sz="2000" i="1" dirty="0">
                <a:latin typeface="Garamond" panose="02020404030301010803" pitchFamily="18" charset="0"/>
              </a:rPr>
              <a:t>Il caso di mia figlia che contrasse la pertosse nella clinica dove era nata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8369">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8369">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8369">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836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Text Box 4">
            <a:extLst>
              <a:ext uri="{FF2B5EF4-FFF2-40B4-BE49-F238E27FC236}">
                <a16:creationId xmlns:a16="http://schemas.microsoft.com/office/drawing/2014/main" id="{66D81192-8CE3-C440-8B6E-7E8CC9577A0B}"/>
              </a:ext>
            </a:extLst>
          </p:cNvPr>
          <p:cNvSpPr txBox="1">
            <a:spLocks noChangeArrowheads="1"/>
          </p:cNvSpPr>
          <p:nvPr/>
        </p:nvSpPr>
        <p:spPr bwMode="auto">
          <a:xfrm>
            <a:off x="900113" y="981075"/>
            <a:ext cx="7056437"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400" b="1">
                <a:solidFill>
                  <a:srgbClr val="FF3300"/>
                </a:solidFill>
                <a:latin typeface="Garamond" panose="02020404030301010803" pitchFamily="18" charset="0"/>
              </a:rPr>
              <a:t>4. Mercati Incompleti</a:t>
            </a:r>
          </a:p>
          <a:p>
            <a:pPr algn="just" eaLnBrk="1" hangingPunct="1">
              <a:spcBef>
                <a:spcPct val="50000"/>
              </a:spcBef>
              <a:buFontTx/>
              <a:buNone/>
            </a:pPr>
            <a:r>
              <a:rPr lang="it-IT" altLang="it-IT" sz="2400">
                <a:latin typeface="Garamond" panose="02020404030301010803" pitchFamily="18" charset="0"/>
              </a:rPr>
              <a:t>Quando, a fronte di una certa (positiva) disponibilità a pagare da parte di individui per un determinato bene, non corrisponde un</a:t>
            </a:r>
            <a:r>
              <a:rPr lang="it-IT" altLang="en-US" sz="2400">
                <a:latin typeface="Garamond" panose="02020404030301010803" pitchFamily="18" charset="0"/>
              </a:rPr>
              <a:t>’</a:t>
            </a:r>
            <a:r>
              <a:rPr lang="it-IT" altLang="it-IT" sz="2400">
                <a:latin typeface="Garamond" panose="02020404030301010803" pitchFamily="18" charset="0"/>
              </a:rPr>
              <a:t>equivalente offerta di questo stesso bene sul mercato, ci troviamo di fronte ad una situazione di </a:t>
            </a:r>
            <a:r>
              <a:rPr lang="it-IT" altLang="it-IT" sz="2400" i="1">
                <a:latin typeface="Garamond" panose="02020404030301010803" pitchFamily="18" charset="0"/>
              </a:rPr>
              <a:t>incompletezza di mercato</a:t>
            </a:r>
            <a:endParaRPr lang="it-IT" altLang="it-IT" sz="2400">
              <a:latin typeface="Garamond" panose="02020404030301010803" pitchFamily="18" charset="0"/>
            </a:endParaRPr>
          </a:p>
          <a:p>
            <a:pPr algn="just" eaLnBrk="1" hangingPunct="1">
              <a:spcBef>
                <a:spcPct val="50000"/>
              </a:spcBef>
              <a:buFontTx/>
              <a:buNone/>
            </a:pPr>
            <a:r>
              <a:rPr lang="it-IT" altLang="it-IT" sz="2400">
                <a:latin typeface="Garamond" panose="02020404030301010803" pitchFamily="18" charset="0"/>
              </a:rPr>
              <a:t>Esempi classici: alcuni mercati assicurativi o previdenziali, servizi di vaccinazione e profilassi</a:t>
            </a:r>
          </a:p>
          <a:p>
            <a:pPr algn="just" eaLnBrk="1" hangingPunct="1">
              <a:spcBef>
                <a:spcPct val="50000"/>
              </a:spcBef>
              <a:buFontTx/>
              <a:buNone/>
            </a:pPr>
            <a:r>
              <a:rPr lang="it-IT" altLang="it-IT" sz="2400">
                <a:latin typeface="Garamond" panose="02020404030301010803" pitchFamily="18" charset="0"/>
              </a:rPr>
              <a:t>in assenza di intervento pubblico (che obbliga ad esempio al versamento dei contributi sociali, all</a:t>
            </a:r>
            <a:r>
              <a:rPr lang="it-IT" altLang="en-US" sz="2400">
                <a:latin typeface="Garamond" panose="02020404030301010803" pitchFamily="18" charset="0"/>
              </a:rPr>
              <a:t>’</a:t>
            </a:r>
            <a:r>
              <a:rPr lang="it-IT" altLang="it-IT" sz="2400">
                <a:latin typeface="Garamond" panose="02020404030301010803" pitchFamily="18" charset="0"/>
              </a:rPr>
              <a:t>assicurazione dell</a:t>
            </a:r>
            <a:r>
              <a:rPr lang="it-IT" altLang="en-US" sz="2400">
                <a:latin typeface="Garamond" panose="02020404030301010803" pitchFamily="18" charset="0"/>
              </a:rPr>
              <a:t>’</a:t>
            </a:r>
            <a:r>
              <a:rPr lang="it-IT" altLang="it-IT" sz="2400">
                <a:latin typeface="Garamond" panose="02020404030301010803" pitchFamily="18" charset="0"/>
              </a:rPr>
              <a:t>auto per danni a terzi o a vaccinarsi) vi sarebbe un</a:t>
            </a:r>
            <a:r>
              <a:rPr lang="it-IT" altLang="en-US" sz="2400">
                <a:latin typeface="Garamond" panose="02020404030301010803" pitchFamily="18" charset="0"/>
              </a:rPr>
              <a:t>’</a:t>
            </a:r>
            <a:r>
              <a:rPr lang="it-IT" altLang="it-IT" sz="2400">
                <a:latin typeface="Garamond" panose="02020404030301010803" pitchFamily="18" charset="0"/>
              </a:rPr>
              <a:t>insufficiente fornitura del bene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7588">
                                            <p:txEl>
                                              <p:pRg st="1" end="1"/>
                                            </p:txEl>
                                          </p:spTgt>
                                        </p:tgtEl>
                                        <p:attrNameLst>
                                          <p:attrName>style.visibility</p:attrName>
                                        </p:attrNameLst>
                                      </p:cBhvr>
                                      <p:to>
                                        <p:strVal val="visible"/>
                                      </p:to>
                                    </p:set>
                                    <p:anim calcmode="lin" valueType="num">
                                      <p:cBhvr additive="base">
                                        <p:cTn id="7" dur="500" fill="hold"/>
                                        <p:tgtEl>
                                          <p:spTgt spid="6758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7588">
                                            <p:txEl>
                                              <p:pRg st="2" end="2"/>
                                            </p:txEl>
                                          </p:spTgt>
                                        </p:tgtEl>
                                        <p:attrNameLst>
                                          <p:attrName>style.visibility</p:attrName>
                                        </p:attrNameLst>
                                      </p:cBhvr>
                                      <p:to>
                                        <p:strVal val="visible"/>
                                      </p:to>
                                    </p:set>
                                    <p:anim calcmode="lin" valueType="num">
                                      <p:cBhvr additive="base">
                                        <p:cTn id="13" dur="500" fill="hold"/>
                                        <p:tgtEl>
                                          <p:spTgt spid="6758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758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7588">
                                            <p:txEl>
                                              <p:pRg st="3" end="3"/>
                                            </p:txEl>
                                          </p:spTgt>
                                        </p:tgtEl>
                                        <p:attrNameLst>
                                          <p:attrName>style.visibility</p:attrName>
                                        </p:attrNameLst>
                                      </p:cBhvr>
                                      <p:to>
                                        <p:strVal val="visible"/>
                                      </p:to>
                                    </p:set>
                                    <p:anim calcmode="lin" valueType="num">
                                      <p:cBhvr additive="base">
                                        <p:cTn id="19" dur="500" fill="hold"/>
                                        <p:tgtEl>
                                          <p:spTgt spid="6758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758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 Box 4">
            <a:extLst>
              <a:ext uri="{FF2B5EF4-FFF2-40B4-BE49-F238E27FC236}">
                <a16:creationId xmlns:a16="http://schemas.microsoft.com/office/drawing/2014/main" id="{46E6FC26-9669-AD43-835E-088DD955A6B1}"/>
              </a:ext>
            </a:extLst>
          </p:cNvPr>
          <p:cNvSpPr txBox="1">
            <a:spLocks noChangeArrowheads="1"/>
          </p:cNvSpPr>
          <p:nvPr/>
        </p:nvSpPr>
        <p:spPr bwMode="auto">
          <a:xfrm>
            <a:off x="539750" y="476250"/>
            <a:ext cx="7704138"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400" b="1" dirty="0">
                <a:solidFill>
                  <a:srgbClr val="FF3300"/>
                </a:solidFill>
                <a:latin typeface="Garamond" panose="02020404030301010803" pitchFamily="18" charset="0"/>
              </a:rPr>
              <a:t>5. Imperfetta informazione</a:t>
            </a:r>
          </a:p>
          <a:p>
            <a:pPr algn="just" eaLnBrk="1" hangingPunct="1">
              <a:spcBef>
                <a:spcPct val="50000"/>
              </a:spcBef>
              <a:buFontTx/>
              <a:buNone/>
            </a:pPr>
            <a:r>
              <a:rPr lang="it-IT" altLang="it-IT" sz="2000" dirty="0">
                <a:latin typeface="Garamond" panose="02020404030301010803" pitchFamily="18" charset="0"/>
              </a:rPr>
              <a:t>Descritta per la prima volta da Arrow (1963) in relazione al rapporto medico-paziente. Nel 1970 </a:t>
            </a:r>
            <a:r>
              <a:rPr lang="it-IT" altLang="it-IT" sz="2000" dirty="0" err="1">
                <a:latin typeface="Garamond" panose="02020404030301010803" pitchFamily="18" charset="0"/>
              </a:rPr>
              <a:t>Akerlof</a:t>
            </a:r>
            <a:r>
              <a:rPr lang="it-IT" altLang="it-IT" sz="2000" dirty="0">
                <a:latin typeface="Garamond" panose="02020404030301010803" pitchFamily="18" charset="0"/>
              </a:rPr>
              <a:t> descrisse come </a:t>
            </a:r>
            <a:r>
              <a:rPr lang="it-IT" altLang="it-IT" sz="2000" i="1" dirty="0">
                <a:latin typeface="Garamond" panose="02020404030301010803" pitchFamily="18" charset="0"/>
              </a:rPr>
              <a:t>market for </a:t>
            </a:r>
            <a:r>
              <a:rPr lang="it-IT" altLang="it-IT" sz="2000" i="1" dirty="0" err="1">
                <a:latin typeface="Garamond" panose="02020404030301010803" pitchFamily="18" charset="0"/>
              </a:rPr>
              <a:t>lemons</a:t>
            </a:r>
            <a:r>
              <a:rPr lang="it-IT" altLang="it-IT" sz="2000" dirty="0">
                <a:latin typeface="Garamond" panose="02020404030301010803" pitchFamily="18" charset="0"/>
              </a:rPr>
              <a:t>, il mercato dei bidoni di auto usate, in cui non c</a:t>
            </a:r>
            <a:r>
              <a:rPr lang="it-IT" altLang="en-US" sz="2000" dirty="0">
                <a:latin typeface="Garamond" panose="02020404030301010803" pitchFamily="18" charset="0"/>
              </a:rPr>
              <a:t>’</a:t>
            </a:r>
            <a:r>
              <a:rPr lang="it-IT" altLang="it-IT" sz="2000" dirty="0">
                <a:latin typeface="Garamond" panose="02020404030301010803" pitchFamily="18" charset="0"/>
              </a:rPr>
              <a:t>è alcuna convenienza ad immettere sul mercato auto di buona qualità, perché questa non può essere riconosciuta dagli acquirenti in un prezzo più elevato. Nel mercato, così, entrano solo auto bidone, che lo distruggono. </a:t>
            </a:r>
          </a:p>
          <a:p>
            <a:pPr algn="just" eaLnBrk="1" hangingPunct="1">
              <a:spcBef>
                <a:spcPct val="50000"/>
              </a:spcBef>
              <a:buFontTx/>
              <a:buNone/>
            </a:pPr>
            <a:r>
              <a:rPr lang="it-IT" altLang="it-IT" sz="2000" i="1" dirty="0">
                <a:latin typeface="Garamond" panose="02020404030301010803" pitchFamily="18" charset="0"/>
              </a:rPr>
              <a:t>Oggi in Italia il mercato delle badanti che assistono gli anziani presenta diversi caratteri di imperfetta informazione</a:t>
            </a:r>
          </a:p>
          <a:p>
            <a:pPr algn="just" eaLnBrk="1" hangingPunct="1">
              <a:spcBef>
                <a:spcPct val="50000"/>
              </a:spcBef>
              <a:buFontTx/>
              <a:buNone/>
            </a:pPr>
            <a:r>
              <a:rPr lang="it-IT" altLang="it-IT" sz="2000" dirty="0">
                <a:latin typeface="Garamond" panose="02020404030301010803" pitchFamily="18" charset="0"/>
              </a:rPr>
              <a:t>L</a:t>
            </a:r>
            <a:r>
              <a:rPr lang="it-IT" altLang="en-US" sz="2000" dirty="0">
                <a:latin typeface="Garamond" panose="02020404030301010803" pitchFamily="18" charset="0"/>
              </a:rPr>
              <a:t>’</a:t>
            </a:r>
            <a:r>
              <a:rPr lang="it-IT" altLang="it-IT" sz="2000" dirty="0">
                <a:latin typeface="Garamond" panose="02020404030301010803" pitchFamily="18" charset="0"/>
              </a:rPr>
              <a:t>asimmetria informativa nasce da un rapporto diretto o indiretto di delega fra un principale (colui che delega il compito) e un agente (il soggetto incaricato di eseguirla). </a:t>
            </a:r>
          </a:p>
        </p:txBody>
      </p:sp>
      <p:sp>
        <p:nvSpPr>
          <p:cNvPr id="68613" name="Text Box 5">
            <a:extLst>
              <a:ext uri="{FF2B5EF4-FFF2-40B4-BE49-F238E27FC236}">
                <a16:creationId xmlns:a16="http://schemas.microsoft.com/office/drawing/2014/main" id="{8BCCA6D8-D077-D042-B420-0C01B22765FB}"/>
              </a:ext>
            </a:extLst>
          </p:cNvPr>
          <p:cNvSpPr txBox="1">
            <a:spLocks noChangeArrowheads="1"/>
          </p:cNvSpPr>
          <p:nvPr/>
        </p:nvSpPr>
        <p:spPr bwMode="auto">
          <a:xfrm>
            <a:off x="539750" y="5157788"/>
            <a:ext cx="748823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Il rapporto presenta due caratteristiche fondamentali:</a:t>
            </a:r>
          </a:p>
          <a:p>
            <a:pPr eaLnBrk="1" hangingPunct="1">
              <a:spcBef>
                <a:spcPct val="50000"/>
              </a:spcBef>
            </a:pPr>
            <a:r>
              <a:rPr lang="it-IT" altLang="it-IT" sz="2000" b="1" i="1" dirty="0">
                <a:latin typeface="Garamond" panose="02020404030301010803" pitchFamily="18" charset="0"/>
              </a:rPr>
              <a:t> Informazione nascosta (include la Selezione Avversa)</a:t>
            </a:r>
          </a:p>
          <a:p>
            <a:pPr eaLnBrk="1" hangingPunct="1">
              <a:spcBef>
                <a:spcPct val="50000"/>
              </a:spcBef>
            </a:pPr>
            <a:r>
              <a:rPr lang="it-IT" altLang="it-IT" sz="2000" b="1" i="1" dirty="0">
                <a:latin typeface="Garamond" panose="02020404030301010803" pitchFamily="18" charset="0"/>
              </a:rPr>
              <a:t> Azione nascosta </a:t>
            </a:r>
            <a:r>
              <a:rPr lang="it-IT" altLang="it-IT" sz="2000" dirty="0">
                <a:latin typeface="Garamond" panose="02020404030301010803" pitchFamily="18" charset="0"/>
              </a:rPr>
              <a:t>ovvero</a:t>
            </a:r>
            <a:r>
              <a:rPr lang="it-IT" altLang="it-IT" sz="2000" b="1" i="1" dirty="0">
                <a:latin typeface="Garamond" panose="02020404030301010803" pitchFamily="18" charset="0"/>
              </a:rPr>
              <a:t> Azzardo morale</a:t>
            </a:r>
            <a:endParaRPr lang="it-IT" altLang="it-IT" sz="2000" dirty="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8612">
                                            <p:txEl>
                                              <p:pRg st="3" end="3"/>
                                            </p:txEl>
                                          </p:spTgt>
                                        </p:tgtEl>
                                        <p:attrNameLst>
                                          <p:attrName>style.visibility</p:attrName>
                                        </p:attrNameLst>
                                      </p:cBhvr>
                                      <p:to>
                                        <p:strVal val="visible"/>
                                      </p:to>
                                    </p:set>
                                    <p:anim calcmode="lin" valueType="num">
                                      <p:cBhvr additive="base">
                                        <p:cTn id="7" dur="500" fill="hold"/>
                                        <p:tgtEl>
                                          <p:spTgt spid="6861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86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8613">
                                            <p:txEl>
                                              <p:pRg st="0" end="0"/>
                                            </p:txEl>
                                          </p:spTgt>
                                        </p:tgtEl>
                                        <p:attrNameLst>
                                          <p:attrName>style.visibility</p:attrName>
                                        </p:attrNameLst>
                                      </p:cBhvr>
                                      <p:to>
                                        <p:strVal val="visible"/>
                                      </p:to>
                                    </p:set>
                                    <p:anim calcmode="lin" valueType="num">
                                      <p:cBhvr additive="base">
                                        <p:cTn id="13" dur="500" fill="hold"/>
                                        <p:tgtEl>
                                          <p:spTgt spid="686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86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8613">
                                            <p:txEl>
                                              <p:pRg st="1" end="1"/>
                                            </p:txEl>
                                          </p:spTgt>
                                        </p:tgtEl>
                                        <p:attrNameLst>
                                          <p:attrName>style.visibility</p:attrName>
                                        </p:attrNameLst>
                                      </p:cBhvr>
                                      <p:to>
                                        <p:strVal val="visible"/>
                                      </p:to>
                                    </p:set>
                                    <p:anim calcmode="lin" valueType="num">
                                      <p:cBhvr additive="base">
                                        <p:cTn id="19" dur="500" fill="hold"/>
                                        <p:tgtEl>
                                          <p:spTgt spid="686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86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8613">
                                            <p:txEl>
                                              <p:pRg st="2" end="2"/>
                                            </p:txEl>
                                          </p:spTgt>
                                        </p:tgtEl>
                                        <p:attrNameLst>
                                          <p:attrName>style.visibility</p:attrName>
                                        </p:attrNameLst>
                                      </p:cBhvr>
                                      <p:to>
                                        <p:strVal val="visible"/>
                                      </p:to>
                                    </p:set>
                                    <p:anim calcmode="lin" valueType="num">
                                      <p:cBhvr additive="base">
                                        <p:cTn id="25" dur="500" fill="hold"/>
                                        <p:tgtEl>
                                          <p:spTgt spid="686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86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7" name="Text Box 5">
            <a:extLst>
              <a:ext uri="{FF2B5EF4-FFF2-40B4-BE49-F238E27FC236}">
                <a16:creationId xmlns:a16="http://schemas.microsoft.com/office/drawing/2014/main" id="{193E73B4-071A-D549-9F10-DD0F129FCB1C}"/>
              </a:ext>
            </a:extLst>
          </p:cNvPr>
          <p:cNvSpPr txBox="1">
            <a:spLocks noChangeArrowheads="1"/>
          </p:cNvSpPr>
          <p:nvPr/>
        </p:nvSpPr>
        <p:spPr bwMode="auto">
          <a:xfrm>
            <a:off x="250825" y="404813"/>
            <a:ext cx="849788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b="1" i="1" dirty="0">
                <a:latin typeface="Garamond" panose="02020404030301010803" pitchFamily="18" charset="0"/>
              </a:rPr>
              <a:t>1. Informazione nascosta</a:t>
            </a:r>
            <a:r>
              <a:rPr lang="it-IT" altLang="it-IT" sz="2400" dirty="0">
                <a:latin typeface="Garamond" panose="02020404030301010803" pitchFamily="18" charset="0"/>
              </a:rPr>
              <a:t>. Il principale non sa o fa fatica a conoscere l</a:t>
            </a:r>
            <a:r>
              <a:rPr lang="it-IT" altLang="en-US" sz="2400" dirty="0">
                <a:latin typeface="Garamond" panose="02020404030301010803" pitchFamily="18" charset="0"/>
              </a:rPr>
              <a:t>’</a:t>
            </a:r>
            <a:r>
              <a:rPr lang="it-IT" altLang="it-IT" sz="2400" dirty="0">
                <a:latin typeface="Garamond" panose="02020404030301010803" pitchFamily="18" charset="0"/>
              </a:rPr>
              <a:t>intenzionalità dell</a:t>
            </a:r>
            <a:r>
              <a:rPr lang="it-IT" altLang="en-US" sz="2400" dirty="0">
                <a:latin typeface="Garamond" panose="02020404030301010803" pitchFamily="18" charset="0"/>
              </a:rPr>
              <a:t>’</a:t>
            </a:r>
            <a:r>
              <a:rPr lang="it-IT" altLang="it-IT" sz="2400" dirty="0">
                <a:latin typeface="Garamond" panose="02020404030301010803" pitchFamily="18" charset="0"/>
              </a:rPr>
              <a:t>agente (sforzo profuso, se ha una funzione d</a:t>
            </a:r>
            <a:r>
              <a:rPr lang="it-IT" altLang="en-US" sz="2400" dirty="0">
                <a:latin typeface="Garamond" panose="02020404030301010803" pitchFamily="18" charset="0"/>
              </a:rPr>
              <a:t>’</a:t>
            </a:r>
            <a:r>
              <a:rPr lang="it-IT" altLang="it-IT" sz="2400" dirty="0">
                <a:latin typeface="Garamond" panose="02020404030301010803" pitchFamily="18" charset="0"/>
              </a:rPr>
              <a:t>utilità uguale o compatibile con la sua, ecc.). Quest</a:t>
            </a:r>
            <a:r>
              <a:rPr lang="it-IT" altLang="en-US" sz="2400" dirty="0">
                <a:latin typeface="Garamond" panose="02020404030301010803" pitchFamily="18" charset="0"/>
              </a:rPr>
              <a:t>’</a:t>
            </a:r>
            <a:r>
              <a:rPr lang="it-IT" altLang="it-IT" sz="2400" dirty="0">
                <a:latin typeface="Garamond" panose="02020404030301010803" pitchFamily="18" charset="0"/>
              </a:rPr>
              <a:t>ultimo nasconde volutamente le informazioni al principale.</a:t>
            </a:r>
          </a:p>
          <a:p>
            <a:pPr algn="just" eaLnBrk="1" hangingPunct="1">
              <a:spcBef>
                <a:spcPct val="50000"/>
              </a:spcBef>
              <a:buFontTx/>
              <a:buNone/>
            </a:pPr>
            <a:r>
              <a:rPr lang="it-IT" altLang="it-IT" sz="2400" i="1" dirty="0">
                <a:latin typeface="Garamond" panose="02020404030301010803" pitchFamily="18" charset="0"/>
              </a:rPr>
              <a:t>es. medico evita di comunicare al paziente se la sua malattia è facile o meno da curare, se c</a:t>
            </a:r>
            <a:r>
              <a:rPr lang="it-IT" altLang="en-US" sz="2400" i="1" dirty="0">
                <a:latin typeface="Garamond" panose="02020404030301010803" pitchFamily="18" charset="0"/>
              </a:rPr>
              <a:t>’</a:t>
            </a:r>
            <a:r>
              <a:rPr lang="it-IT" altLang="it-IT" sz="2400" i="1" dirty="0">
                <a:latin typeface="Garamond" panose="02020404030301010803" pitchFamily="18" charset="0"/>
              </a:rPr>
              <a:t>è reale necessità del ricovero in clinica privata anziché in ospedale, o se le cure proposte sono realmente efficaci.</a:t>
            </a:r>
          </a:p>
        </p:txBody>
      </p:sp>
      <p:sp>
        <p:nvSpPr>
          <p:cNvPr id="69639" name="Rectangle 7">
            <a:extLst>
              <a:ext uri="{FF2B5EF4-FFF2-40B4-BE49-F238E27FC236}">
                <a16:creationId xmlns:a16="http://schemas.microsoft.com/office/drawing/2014/main" id="{9D314BAC-E22B-8244-A9F3-576BEDE592BA}"/>
              </a:ext>
            </a:extLst>
          </p:cNvPr>
          <p:cNvSpPr>
            <a:spLocks noChangeArrowheads="1"/>
          </p:cNvSpPr>
          <p:nvPr/>
        </p:nvSpPr>
        <p:spPr bwMode="auto">
          <a:xfrm>
            <a:off x="282994" y="3453772"/>
            <a:ext cx="864076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b="1" dirty="0">
                <a:latin typeface="Garamond" panose="02020404030301010803" pitchFamily="18" charset="0"/>
              </a:rPr>
              <a:t>Selezione avversa</a:t>
            </a:r>
            <a:r>
              <a:rPr lang="it-IT" altLang="it-IT" sz="2400" dirty="0">
                <a:latin typeface="Garamond" panose="02020404030301010803" pitchFamily="18" charset="0"/>
              </a:rPr>
              <a:t> = quando un agente è in grado di selezionare la componente dell</a:t>
            </a:r>
            <a:r>
              <a:rPr lang="it-IT" altLang="en-US" sz="2400" dirty="0">
                <a:latin typeface="Garamond" panose="02020404030301010803" pitchFamily="18" charset="0"/>
              </a:rPr>
              <a:t>’</a:t>
            </a:r>
            <a:r>
              <a:rPr lang="it-IT" altLang="it-IT" sz="2400" dirty="0">
                <a:latin typeface="Garamond" panose="02020404030301010803" pitchFamily="18" charset="0"/>
              </a:rPr>
              <a:t>incarico per lui favorevole (perché meno faticosa o costosa da compiere) e lasciare da parte quella meno favorevole</a:t>
            </a:r>
          </a:p>
          <a:p>
            <a:pPr algn="just" eaLnBrk="1" hangingPunct="1">
              <a:spcBef>
                <a:spcPct val="50000"/>
              </a:spcBef>
              <a:buFontTx/>
              <a:buNone/>
            </a:pPr>
            <a:r>
              <a:rPr lang="it-IT" altLang="it-IT" sz="2400" dirty="0">
                <a:latin typeface="Garamond" panose="02020404030301010803" pitchFamily="18" charset="0"/>
              </a:rPr>
              <a:t>es. medico che seleziona i pazienti facili da trattare o quelli da cui può trarre profitto, o l</a:t>
            </a:r>
            <a:r>
              <a:rPr lang="it-IT" altLang="en-US" sz="2400" dirty="0">
                <a:latin typeface="Garamond" panose="02020404030301010803" pitchFamily="18" charset="0"/>
              </a:rPr>
              <a:t>’</a:t>
            </a:r>
            <a:r>
              <a:rPr lang="it-IT" altLang="it-IT" sz="2400" dirty="0">
                <a:latin typeface="Garamond" panose="02020404030301010803" pitchFamily="18" charset="0"/>
              </a:rPr>
              <a:t>assicurazione che sceglie solo clienti senza precedenti penali o sequestri di patente (assicurazione auto) o senza un passato di malattie gravi (assicurazioni sulla vita)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9637">
                                            <p:txEl>
                                              <p:pRg st="0" end="0"/>
                                            </p:txEl>
                                          </p:spTgt>
                                        </p:tgtEl>
                                        <p:attrNameLst>
                                          <p:attrName>style.visibility</p:attrName>
                                        </p:attrNameLst>
                                      </p:cBhvr>
                                      <p:to>
                                        <p:strVal val="visible"/>
                                      </p:to>
                                    </p:set>
                                    <p:anim calcmode="lin" valueType="num">
                                      <p:cBhvr additive="base">
                                        <p:cTn id="7" dur="500" fill="hold"/>
                                        <p:tgtEl>
                                          <p:spTgt spid="6963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963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9637">
                                            <p:txEl>
                                              <p:pRg st="1" end="1"/>
                                            </p:txEl>
                                          </p:spTgt>
                                        </p:tgtEl>
                                        <p:attrNameLst>
                                          <p:attrName>style.visibility</p:attrName>
                                        </p:attrNameLst>
                                      </p:cBhvr>
                                      <p:to>
                                        <p:strVal val="visible"/>
                                      </p:to>
                                    </p:set>
                                    <p:anim calcmode="lin" valueType="num">
                                      <p:cBhvr additive="base">
                                        <p:cTn id="13" dur="500" fill="hold"/>
                                        <p:tgtEl>
                                          <p:spTgt spid="6963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963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9639">
                                            <p:txEl>
                                              <p:pRg st="0" end="0"/>
                                            </p:txEl>
                                          </p:spTgt>
                                        </p:tgtEl>
                                        <p:attrNameLst>
                                          <p:attrName>style.visibility</p:attrName>
                                        </p:attrNameLst>
                                      </p:cBhvr>
                                      <p:to>
                                        <p:strVal val="visible"/>
                                      </p:to>
                                    </p:set>
                                    <p:anim calcmode="lin" valueType="num">
                                      <p:cBhvr additive="base">
                                        <p:cTn id="19" dur="500" fill="hold"/>
                                        <p:tgtEl>
                                          <p:spTgt spid="6963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96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9639">
                                            <p:txEl>
                                              <p:pRg st="1" end="1"/>
                                            </p:txEl>
                                          </p:spTgt>
                                        </p:tgtEl>
                                        <p:attrNameLst>
                                          <p:attrName>style.visibility</p:attrName>
                                        </p:attrNameLst>
                                      </p:cBhvr>
                                      <p:to>
                                        <p:strVal val="visible"/>
                                      </p:to>
                                    </p:set>
                                    <p:anim calcmode="lin" valueType="num">
                                      <p:cBhvr additive="base">
                                        <p:cTn id="25" dur="500" fill="hold"/>
                                        <p:tgtEl>
                                          <p:spTgt spid="6963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963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Text Box 4">
            <a:extLst>
              <a:ext uri="{FF2B5EF4-FFF2-40B4-BE49-F238E27FC236}">
                <a16:creationId xmlns:a16="http://schemas.microsoft.com/office/drawing/2014/main" id="{27B46BF1-C63A-A04A-B3DD-D4FBA7D64CF5}"/>
              </a:ext>
            </a:extLst>
          </p:cNvPr>
          <p:cNvSpPr txBox="1">
            <a:spLocks noChangeArrowheads="1"/>
          </p:cNvSpPr>
          <p:nvPr/>
        </p:nvSpPr>
        <p:spPr bwMode="auto">
          <a:xfrm>
            <a:off x="684213" y="765175"/>
            <a:ext cx="727233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b="1" i="1" dirty="0">
                <a:latin typeface="Garamond" panose="02020404030301010803" pitchFamily="18" charset="0"/>
              </a:rPr>
              <a:t>2. Azione nascosta (moral hazard) </a:t>
            </a:r>
            <a:r>
              <a:rPr lang="it-IT" altLang="it-IT" sz="2400" dirty="0">
                <a:latin typeface="Garamond" panose="02020404030301010803" pitchFamily="18" charset="0"/>
              </a:rPr>
              <a:t>Quando l</a:t>
            </a:r>
            <a:r>
              <a:rPr lang="it-IT" altLang="en-US" sz="2400" dirty="0">
                <a:latin typeface="Garamond" panose="02020404030301010803" pitchFamily="18" charset="0"/>
              </a:rPr>
              <a:t>’</a:t>
            </a:r>
            <a:r>
              <a:rPr lang="it-IT" altLang="it-IT" sz="2400" dirty="0">
                <a:latin typeface="Garamond" panose="02020404030301010803" pitchFamily="18" charset="0"/>
              </a:rPr>
              <a:t>agente, approfittando dell</a:t>
            </a:r>
            <a:r>
              <a:rPr lang="it-IT" altLang="en-US" sz="2400" dirty="0">
                <a:latin typeface="Garamond" panose="02020404030301010803" pitchFamily="18" charset="0"/>
              </a:rPr>
              <a:t>’</a:t>
            </a:r>
            <a:r>
              <a:rPr lang="it-IT" altLang="it-IT" sz="2400" dirty="0">
                <a:latin typeface="Garamond" panose="02020404030301010803" pitchFamily="18" charset="0"/>
              </a:rPr>
              <a:t>informazione nascosta che solo lui possiede, agisce a detrimento del principale, senza che quest</a:t>
            </a:r>
            <a:r>
              <a:rPr lang="it-IT" altLang="en-US" sz="2400" dirty="0">
                <a:latin typeface="Garamond" panose="02020404030301010803" pitchFamily="18" charset="0"/>
              </a:rPr>
              <a:t>’</a:t>
            </a:r>
            <a:r>
              <a:rPr lang="it-IT" altLang="it-IT" sz="2400" dirty="0">
                <a:latin typeface="Garamond" panose="02020404030301010803" pitchFamily="18" charset="0"/>
              </a:rPr>
              <a:t>ultimo se ne accorga in tempo</a:t>
            </a:r>
          </a:p>
          <a:p>
            <a:pPr algn="just" eaLnBrk="1" hangingPunct="1">
              <a:spcBef>
                <a:spcPct val="50000"/>
              </a:spcBef>
              <a:buFontTx/>
              <a:buNone/>
            </a:pPr>
            <a:r>
              <a:rPr lang="it-IT" altLang="it-IT" sz="2400" dirty="0">
                <a:latin typeface="Garamond" panose="02020404030301010803" pitchFamily="18" charset="0"/>
              </a:rPr>
              <a:t>nell</a:t>
            </a:r>
            <a:r>
              <a:rPr lang="it-IT" altLang="en-US" sz="2400" dirty="0">
                <a:latin typeface="Garamond" panose="02020404030301010803" pitchFamily="18" charset="0"/>
              </a:rPr>
              <a:t>’</a:t>
            </a:r>
            <a:r>
              <a:rPr lang="it-IT" altLang="it-IT" sz="2400" dirty="0">
                <a:latin typeface="Garamond" panose="02020404030301010803" pitchFamily="18" charset="0"/>
              </a:rPr>
              <a:t>es. precedente, il medico fa fare al paziente esami e ricoveri inutili, il dipendente esce a fare la spesa durante l</a:t>
            </a:r>
            <a:r>
              <a:rPr lang="it-IT" altLang="en-US" sz="2400" dirty="0">
                <a:latin typeface="Garamond" panose="02020404030301010803" pitchFamily="18" charset="0"/>
              </a:rPr>
              <a:t>’</a:t>
            </a:r>
            <a:r>
              <a:rPr lang="it-IT" altLang="it-IT" sz="2400" dirty="0">
                <a:latin typeface="Garamond" panose="02020404030301010803" pitchFamily="18" charset="0"/>
              </a:rPr>
              <a:t>orario di lavoro o non mette l</a:t>
            </a:r>
            <a:r>
              <a:rPr lang="it-IT" altLang="en-US" sz="2400" dirty="0">
                <a:latin typeface="Garamond" panose="02020404030301010803" pitchFamily="18" charset="0"/>
              </a:rPr>
              <a:t>’</a:t>
            </a:r>
            <a:r>
              <a:rPr lang="it-IT" altLang="it-IT" sz="2400" dirty="0">
                <a:latin typeface="Garamond" panose="02020404030301010803" pitchFamily="18" charset="0"/>
              </a:rPr>
              <a:t>impegno richiesto</a:t>
            </a:r>
          </a:p>
          <a:p>
            <a:pPr algn="just" eaLnBrk="1" hangingPunct="1">
              <a:spcBef>
                <a:spcPct val="50000"/>
              </a:spcBef>
              <a:buFontTx/>
              <a:buNone/>
            </a:pPr>
            <a:r>
              <a:rPr lang="it-IT" altLang="it-IT" sz="2400" dirty="0">
                <a:latin typeface="Garamond" panose="02020404030301010803" pitchFamily="18" charset="0"/>
              </a:rPr>
              <a:t>Il punto rilevante è che l</a:t>
            </a:r>
            <a:r>
              <a:rPr lang="it-IT" altLang="en-US" sz="2400" dirty="0">
                <a:latin typeface="Garamond" panose="02020404030301010803" pitchFamily="18" charset="0"/>
              </a:rPr>
              <a:t>’</a:t>
            </a:r>
            <a:r>
              <a:rPr lang="it-IT" altLang="it-IT" sz="2400" dirty="0">
                <a:latin typeface="Garamond" panose="02020404030301010803" pitchFamily="18" charset="0"/>
              </a:rPr>
              <a:t>agente si comporta in modo da soddisfare la propria utilità, e non quella del principale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0">
                                            <p:txEl>
                                              <p:pRg st="1" end="1"/>
                                            </p:txEl>
                                          </p:spTgt>
                                        </p:tgtEl>
                                        <p:attrNameLst>
                                          <p:attrName>style.visibility</p:attrName>
                                        </p:attrNameLst>
                                      </p:cBhvr>
                                      <p:to>
                                        <p:strVal val="visible"/>
                                      </p:to>
                                    </p:set>
                                    <p:anim calcmode="lin" valueType="num">
                                      <p:cBhvr additive="base">
                                        <p:cTn id="7" dur="500" fill="hold"/>
                                        <p:tgtEl>
                                          <p:spTgt spid="7066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066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0660">
                                            <p:txEl>
                                              <p:pRg st="2" end="2"/>
                                            </p:txEl>
                                          </p:spTgt>
                                        </p:tgtEl>
                                        <p:attrNameLst>
                                          <p:attrName>style.visibility</p:attrName>
                                        </p:attrNameLst>
                                      </p:cBhvr>
                                      <p:to>
                                        <p:strVal val="visible"/>
                                      </p:to>
                                    </p:set>
                                    <p:anim calcmode="lin" valueType="num">
                                      <p:cBhvr additive="base">
                                        <p:cTn id="13" dur="500" fill="hold"/>
                                        <p:tgtEl>
                                          <p:spTgt spid="7066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066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ext Box 4">
            <a:extLst>
              <a:ext uri="{FF2B5EF4-FFF2-40B4-BE49-F238E27FC236}">
                <a16:creationId xmlns:a16="http://schemas.microsoft.com/office/drawing/2014/main" id="{DE67DE42-1918-C641-8C74-B0A9903A07A2}"/>
              </a:ext>
            </a:extLst>
          </p:cNvPr>
          <p:cNvSpPr txBox="1">
            <a:spLocks noChangeArrowheads="1"/>
          </p:cNvSpPr>
          <p:nvPr/>
        </p:nvSpPr>
        <p:spPr bwMode="auto">
          <a:xfrm>
            <a:off x="1042988" y="692150"/>
            <a:ext cx="67691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400" b="1" i="1">
                <a:latin typeface="Garamond" panose="02020404030301010803" pitchFamily="18" charset="0"/>
              </a:rPr>
              <a:t>Strategie e comportamenti connessi all</a:t>
            </a:r>
            <a:r>
              <a:rPr lang="it-IT" altLang="en-US" sz="2400" b="1" i="1">
                <a:latin typeface="Garamond" panose="02020404030301010803" pitchFamily="18" charset="0"/>
              </a:rPr>
              <a:t>’</a:t>
            </a:r>
            <a:r>
              <a:rPr lang="it-IT" altLang="it-IT" sz="2400" b="1" i="1">
                <a:latin typeface="Garamond" panose="02020404030301010803" pitchFamily="18" charset="0"/>
              </a:rPr>
              <a:t>asimmetria informativa</a:t>
            </a:r>
          </a:p>
        </p:txBody>
      </p:sp>
      <p:sp>
        <p:nvSpPr>
          <p:cNvPr id="71685" name="Text Box 5">
            <a:extLst>
              <a:ext uri="{FF2B5EF4-FFF2-40B4-BE49-F238E27FC236}">
                <a16:creationId xmlns:a16="http://schemas.microsoft.com/office/drawing/2014/main" id="{8F80493C-0648-A844-8A28-3055ADFEA83F}"/>
              </a:ext>
            </a:extLst>
          </p:cNvPr>
          <p:cNvSpPr txBox="1">
            <a:spLocks noChangeArrowheads="1"/>
          </p:cNvSpPr>
          <p:nvPr/>
        </p:nvSpPr>
        <p:spPr bwMode="auto">
          <a:xfrm>
            <a:off x="684213" y="1484313"/>
            <a:ext cx="74898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i="1" dirty="0">
                <a:latin typeface="Garamond" panose="02020404030301010803" pitchFamily="18" charset="0"/>
              </a:rPr>
              <a:t>L</a:t>
            </a:r>
            <a:r>
              <a:rPr lang="it-IT" altLang="en-US" sz="2400" i="1" dirty="0">
                <a:latin typeface="Garamond" panose="02020404030301010803" pitchFamily="18" charset="0"/>
              </a:rPr>
              <a:t>’</a:t>
            </a:r>
            <a:r>
              <a:rPr lang="it-IT" altLang="it-IT" sz="2400" i="1" dirty="0">
                <a:latin typeface="Garamond" panose="02020404030301010803" pitchFamily="18" charset="0"/>
              </a:rPr>
              <a:t>esperienza del socialismo in Unione Sovietica fallì soprattutto a causa dell</a:t>
            </a:r>
            <a:r>
              <a:rPr lang="it-IT" altLang="en-US" sz="2400" i="1" dirty="0">
                <a:latin typeface="Garamond" panose="02020404030301010803" pitchFamily="18" charset="0"/>
              </a:rPr>
              <a:t>’</a:t>
            </a:r>
            <a:r>
              <a:rPr lang="it-IT" altLang="it-IT" sz="2400" i="1" dirty="0">
                <a:latin typeface="Garamond" panose="02020404030301010803" pitchFamily="18" charset="0"/>
              </a:rPr>
              <a:t>adozione di un</a:t>
            </a:r>
            <a:r>
              <a:rPr lang="it-IT" altLang="en-US" sz="2400" i="1" dirty="0">
                <a:latin typeface="Garamond" panose="02020404030301010803" pitchFamily="18" charset="0"/>
              </a:rPr>
              <a:t>’</a:t>
            </a:r>
            <a:r>
              <a:rPr lang="it-IT" altLang="it-IT" sz="2400" i="1" dirty="0">
                <a:latin typeface="Garamond" panose="02020404030301010803" pitchFamily="18" charset="0"/>
              </a:rPr>
              <a:t>economia esclusivamente pianificata dall</a:t>
            </a:r>
            <a:r>
              <a:rPr lang="it-IT" altLang="en-US" sz="2400" i="1" dirty="0">
                <a:latin typeface="Garamond" panose="02020404030301010803" pitchFamily="18" charset="0"/>
              </a:rPr>
              <a:t>’</a:t>
            </a:r>
            <a:r>
              <a:rPr lang="it-IT" altLang="it-IT" sz="2400" i="1" dirty="0">
                <a:latin typeface="Garamond" panose="02020404030301010803" pitchFamily="18" charset="0"/>
              </a:rPr>
              <a:t>alto, in cui lo Stato decideva ex-ante le quantità di beni da produrre e quelle da consumare, ma i prezzi non svolgevano il ruolo di aggiustamento della domanda e dell</a:t>
            </a:r>
            <a:r>
              <a:rPr lang="it-IT" altLang="en-US" sz="2400" i="1" dirty="0">
                <a:latin typeface="Garamond" panose="02020404030301010803" pitchFamily="18" charset="0"/>
              </a:rPr>
              <a:t>’</a:t>
            </a:r>
            <a:r>
              <a:rPr lang="it-IT" altLang="it-IT" sz="2400" i="1" dirty="0">
                <a:latin typeface="Garamond" panose="02020404030301010803" pitchFamily="18" charset="0"/>
              </a:rPr>
              <a:t>offerta, e soprattutto era assente qualsiasi utilizzo di incentivi. In questo piano non erano considerati gli incentivi dei singoli soggetti: quando i Kulaki (contadini benestanti con molta terra) scoprirono che l</a:t>
            </a:r>
            <a:r>
              <a:rPr lang="it-IT" altLang="en-US" sz="2400" i="1" dirty="0">
                <a:latin typeface="Garamond" panose="02020404030301010803" pitchFamily="18" charset="0"/>
              </a:rPr>
              <a:t>’</a:t>
            </a:r>
            <a:r>
              <a:rPr lang="it-IT" altLang="it-IT" sz="2400" i="1" dirty="0">
                <a:latin typeface="Garamond" panose="02020404030301010803" pitchFamily="18" charset="0"/>
              </a:rPr>
              <a:t>eventuale eccedenza di prodotto realizzato rispetto alle quantità assegnate dal piano veniva loro confiscata, ridussero l</a:t>
            </a:r>
            <a:r>
              <a:rPr lang="it-IT" altLang="en-US" sz="2400" i="1" dirty="0">
                <a:latin typeface="Garamond" panose="02020404030301010803" pitchFamily="18" charset="0"/>
              </a:rPr>
              <a:t>’</a:t>
            </a:r>
            <a:r>
              <a:rPr lang="it-IT" altLang="it-IT" sz="2400" i="1" dirty="0">
                <a:latin typeface="Garamond" panose="02020404030301010803" pitchFamily="18" charset="0"/>
              </a:rPr>
              <a:t>estensione delle coltivazioni, contribuendo a creare la carestia. Il Partito non ammetteva che il piano potesse sbagliare, e attribuì al carattere antinazionale dei Kulaki la causa della carestia.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1685">
                                            <p:txEl>
                                              <p:pRg st="0" end="0"/>
                                            </p:txEl>
                                          </p:spTgt>
                                        </p:tgtEl>
                                        <p:attrNameLst>
                                          <p:attrName>style.visibility</p:attrName>
                                        </p:attrNameLst>
                                      </p:cBhvr>
                                      <p:to>
                                        <p:strVal val="visible"/>
                                      </p:to>
                                    </p:set>
                                    <p:anim calcmode="lin" valueType="num">
                                      <p:cBhvr additive="base">
                                        <p:cTn id="7" dur="500" fill="hold"/>
                                        <p:tgtEl>
                                          <p:spTgt spid="7168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68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Text Box 4">
            <a:extLst>
              <a:ext uri="{FF2B5EF4-FFF2-40B4-BE49-F238E27FC236}">
                <a16:creationId xmlns:a16="http://schemas.microsoft.com/office/drawing/2014/main" id="{5ADF802C-DB3E-134B-A660-EAB5FFB0CCD7}"/>
              </a:ext>
            </a:extLst>
          </p:cNvPr>
          <p:cNvSpPr txBox="1">
            <a:spLocks noChangeArrowheads="1"/>
          </p:cNvSpPr>
          <p:nvPr/>
        </p:nvSpPr>
        <p:spPr bwMode="auto">
          <a:xfrm>
            <a:off x="684213" y="476250"/>
            <a:ext cx="7488237" cy="587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400" b="1" i="1" dirty="0">
                <a:latin typeface="Garamond" panose="02020404030301010803" pitchFamily="18" charset="0"/>
              </a:rPr>
              <a:t>Autoselezione</a:t>
            </a:r>
            <a:endParaRPr lang="it-IT" altLang="it-IT" sz="2400" dirty="0">
              <a:latin typeface="Garamond" panose="02020404030301010803" pitchFamily="18" charset="0"/>
            </a:endParaRPr>
          </a:p>
          <a:p>
            <a:pPr algn="just" eaLnBrk="1" hangingPunct="1">
              <a:spcBef>
                <a:spcPct val="50000"/>
              </a:spcBef>
              <a:buFontTx/>
              <a:buNone/>
            </a:pPr>
            <a:r>
              <a:rPr lang="it-IT" altLang="it-IT" sz="2200" dirty="0">
                <a:latin typeface="Garamond" panose="02020404030301010803" pitchFamily="18" charset="0"/>
              </a:rPr>
              <a:t>Quando i più capaci, più avversi al rischio e più affidabili seguono comportamenti in modo da essere osservati rispetto ai meno capaci, più amanti del rischio o meno affidabili, allora diviene possibile definire un set di scelte corrispondenti alle diverse caratteristiche che si evidenziano attraverso meccanismo di </a:t>
            </a:r>
            <a:r>
              <a:rPr lang="it-IT" altLang="it-IT" sz="2200" i="1" dirty="0">
                <a:latin typeface="Garamond" panose="02020404030301010803" pitchFamily="18" charset="0"/>
              </a:rPr>
              <a:t>autoselezione</a:t>
            </a:r>
            <a:r>
              <a:rPr lang="it-IT" altLang="it-IT" sz="2200" dirty="0">
                <a:latin typeface="Garamond" panose="02020404030301010803" pitchFamily="18" charset="0"/>
              </a:rPr>
              <a:t>. </a:t>
            </a:r>
          </a:p>
          <a:p>
            <a:pPr algn="just" eaLnBrk="1" hangingPunct="1">
              <a:spcBef>
                <a:spcPct val="50000"/>
              </a:spcBef>
              <a:buFontTx/>
              <a:buNone/>
            </a:pPr>
            <a:r>
              <a:rPr lang="it-IT" altLang="it-IT" sz="2200" dirty="0">
                <a:latin typeface="Garamond" panose="02020404030301010803" pitchFamily="18" charset="0"/>
              </a:rPr>
              <a:t>Es. assicurazioni. Gli individui che sanno di avere minori probabilità di avere un incidente sono anche più disponibili ad accettare un</a:t>
            </a:r>
            <a:r>
              <a:rPr lang="it-IT" altLang="en-US" sz="2200" dirty="0">
                <a:latin typeface="Garamond" panose="02020404030301010803" pitchFamily="18" charset="0"/>
              </a:rPr>
              <a:t>’</a:t>
            </a:r>
            <a:r>
              <a:rPr lang="it-IT" altLang="it-IT" sz="2200" dirty="0">
                <a:latin typeface="Garamond" panose="02020404030301010803" pitchFamily="18" charset="0"/>
              </a:rPr>
              <a:t>elevata franchigia. Le compagnie assicurative possono così offrire due tipi di contratto: uno con basso premio ed alta franchigia ed un secondo con alto premio e bassa franchigia. Scegliendo l</a:t>
            </a:r>
            <a:r>
              <a:rPr lang="it-IT" altLang="en-US" sz="2200" dirty="0">
                <a:latin typeface="Garamond" panose="02020404030301010803" pitchFamily="18" charset="0"/>
              </a:rPr>
              <a:t>’</a:t>
            </a:r>
            <a:r>
              <a:rPr lang="it-IT" altLang="it-IT" sz="2200" dirty="0">
                <a:latin typeface="Garamond" panose="02020404030301010803" pitchFamily="18" charset="0"/>
              </a:rPr>
              <a:t>uno o l</a:t>
            </a:r>
            <a:r>
              <a:rPr lang="it-IT" altLang="en-US" sz="2200" dirty="0">
                <a:latin typeface="Garamond" panose="02020404030301010803" pitchFamily="18" charset="0"/>
              </a:rPr>
              <a:t>’</a:t>
            </a:r>
            <a:r>
              <a:rPr lang="it-IT" altLang="it-IT" sz="2200" dirty="0">
                <a:latin typeface="Garamond" panose="02020404030301010803" pitchFamily="18" charset="0"/>
              </a:rPr>
              <a:t>altro l</a:t>
            </a:r>
            <a:r>
              <a:rPr lang="it-IT" altLang="en-US" sz="2200" dirty="0">
                <a:latin typeface="Garamond" panose="02020404030301010803" pitchFamily="18" charset="0"/>
              </a:rPr>
              <a:t>’</a:t>
            </a:r>
            <a:r>
              <a:rPr lang="it-IT" altLang="it-IT" sz="2200" dirty="0">
                <a:latin typeface="Garamond" panose="02020404030301010803" pitchFamily="18" charset="0"/>
              </a:rPr>
              <a:t>individuo </a:t>
            </a:r>
            <a:r>
              <a:rPr lang="it-IT" altLang="it-IT" sz="2200" i="1" dirty="0">
                <a:latin typeface="Garamond" panose="02020404030301010803" pitchFamily="18" charset="0"/>
              </a:rPr>
              <a:t>segnala</a:t>
            </a:r>
            <a:r>
              <a:rPr lang="it-IT" altLang="it-IT" sz="2200" dirty="0">
                <a:latin typeface="Garamond" panose="02020404030301010803" pitchFamily="18" charset="0"/>
              </a:rPr>
              <a:t> di appartenere alla classe ad elevato o basso rischio. Oggi l</a:t>
            </a:r>
            <a:r>
              <a:rPr lang="it-IT" altLang="en-US" sz="2200" dirty="0">
                <a:latin typeface="Garamond" panose="02020404030301010803" pitchFamily="18" charset="0"/>
              </a:rPr>
              <a:t>’</a:t>
            </a:r>
            <a:r>
              <a:rPr lang="it-IT" altLang="it-IT" sz="2200" dirty="0">
                <a:latin typeface="Garamond" panose="02020404030301010803" pitchFamily="18" charset="0"/>
              </a:rPr>
              <a:t>adozione della cd. scatola nera montata sull</a:t>
            </a:r>
            <a:r>
              <a:rPr lang="it-IT" altLang="en-US" sz="2200" dirty="0">
                <a:latin typeface="Garamond" panose="02020404030301010803" pitchFamily="18" charset="0"/>
              </a:rPr>
              <a:t>’</a:t>
            </a:r>
            <a:r>
              <a:rPr lang="it-IT" altLang="it-IT" sz="2200" dirty="0">
                <a:latin typeface="Garamond" panose="02020404030301010803" pitchFamily="18" charset="0"/>
              </a:rPr>
              <a:t>autovettura dovrebbe consente agli automobilisti onesti di ridurre il premio (purtroppo non succede)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2708">
                                            <p:txEl>
                                              <p:pRg st="1" end="1"/>
                                            </p:txEl>
                                          </p:spTgt>
                                        </p:tgtEl>
                                        <p:attrNameLst>
                                          <p:attrName>style.visibility</p:attrName>
                                        </p:attrNameLst>
                                      </p:cBhvr>
                                      <p:to>
                                        <p:strVal val="visible"/>
                                      </p:to>
                                    </p:set>
                                    <p:anim calcmode="lin" valueType="num">
                                      <p:cBhvr additive="base">
                                        <p:cTn id="7" dur="500" fill="hold"/>
                                        <p:tgtEl>
                                          <p:spTgt spid="7270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70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2708">
                                            <p:txEl>
                                              <p:pRg st="2" end="2"/>
                                            </p:txEl>
                                          </p:spTgt>
                                        </p:tgtEl>
                                        <p:attrNameLst>
                                          <p:attrName>style.visibility</p:attrName>
                                        </p:attrNameLst>
                                      </p:cBhvr>
                                      <p:to>
                                        <p:strVal val="visible"/>
                                      </p:to>
                                    </p:set>
                                    <p:anim calcmode="lin" valueType="num">
                                      <p:cBhvr additive="base">
                                        <p:cTn id="13" dur="500" fill="hold"/>
                                        <p:tgtEl>
                                          <p:spTgt spid="7270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70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ext Box 4">
            <a:extLst>
              <a:ext uri="{FF2B5EF4-FFF2-40B4-BE49-F238E27FC236}">
                <a16:creationId xmlns:a16="http://schemas.microsoft.com/office/drawing/2014/main" id="{B237BBBD-3FF4-0845-9A15-5560B0C9C87E}"/>
              </a:ext>
            </a:extLst>
          </p:cNvPr>
          <p:cNvSpPr txBox="1">
            <a:spLocks noChangeArrowheads="1"/>
          </p:cNvSpPr>
          <p:nvPr/>
        </p:nvSpPr>
        <p:spPr bwMode="auto">
          <a:xfrm>
            <a:off x="539750" y="765175"/>
            <a:ext cx="770413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400" dirty="0">
                <a:latin typeface="Garamond" panose="02020404030301010803" pitchFamily="18" charset="0"/>
              </a:rPr>
              <a:t>Es. assunzione dirigenti imprese. Talvolta assumendo dirigenti le imprese offrono due tipi di contratto: retribuzione più elevata per contratti a termine anche se rinnovabile (tipicamente triennali) o retribuzione più bassa a tempo indeterminato. I soggetti che optano per la prima </a:t>
            </a:r>
            <a:r>
              <a:rPr lang="it-IT" altLang="it-IT" sz="2400" i="1" dirty="0">
                <a:latin typeface="Garamond" panose="02020404030301010803" pitchFamily="18" charset="0"/>
              </a:rPr>
              <a:t>segnalano</a:t>
            </a:r>
            <a:r>
              <a:rPr lang="it-IT" altLang="it-IT" sz="2400" dirty="0">
                <a:latin typeface="Garamond" panose="02020404030301010803" pitchFamily="18" charset="0"/>
              </a:rPr>
              <a:t> di accettare la sfida professionale sentendosi sicuri delle loro capacità, quelli che preferiscono la seconda </a:t>
            </a:r>
            <a:r>
              <a:rPr lang="it-IT" altLang="it-IT" sz="2400" i="1" dirty="0">
                <a:latin typeface="Garamond" panose="02020404030301010803" pitchFamily="18" charset="0"/>
              </a:rPr>
              <a:t>segnalano</a:t>
            </a:r>
            <a:r>
              <a:rPr lang="it-IT" altLang="it-IT" sz="2400" dirty="0">
                <a:latin typeface="Garamond" panose="02020404030301010803" pitchFamily="18" charset="0"/>
              </a:rPr>
              <a:t> di avere una più bassa fiducia in loro stessi e nella capacità dell</a:t>
            </a:r>
            <a:r>
              <a:rPr lang="it-IT" altLang="en-US" sz="2400" dirty="0">
                <a:latin typeface="Garamond" panose="02020404030301010803" pitchFamily="18" charset="0"/>
              </a:rPr>
              <a:t>’</a:t>
            </a:r>
            <a:r>
              <a:rPr lang="it-IT" altLang="it-IT" sz="2400" dirty="0">
                <a:latin typeface="Garamond" panose="02020404030301010803" pitchFamily="18" charset="0"/>
              </a:rPr>
              <a:t>impresa di valorizzarli</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Text Box 4">
            <a:extLst>
              <a:ext uri="{FF2B5EF4-FFF2-40B4-BE49-F238E27FC236}">
                <a16:creationId xmlns:a16="http://schemas.microsoft.com/office/drawing/2014/main" id="{B6C9D67E-02A1-A645-9950-89C61B8B1609}"/>
              </a:ext>
            </a:extLst>
          </p:cNvPr>
          <p:cNvSpPr txBox="1">
            <a:spLocks noChangeArrowheads="1"/>
          </p:cNvSpPr>
          <p:nvPr/>
        </p:nvSpPr>
        <p:spPr bwMode="auto">
          <a:xfrm>
            <a:off x="539750" y="404813"/>
            <a:ext cx="7561263" cy="520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50000"/>
              </a:spcBef>
              <a:buFontTx/>
              <a:buNone/>
            </a:pPr>
            <a:r>
              <a:rPr lang="it-IT" altLang="it-IT" sz="2400" b="1" dirty="0">
                <a:solidFill>
                  <a:srgbClr val="FF3300"/>
                </a:solidFill>
                <a:latin typeface="Garamond" panose="02020404030301010803" pitchFamily="18" charset="0"/>
              </a:rPr>
              <a:t>5. I Costi di transazione</a:t>
            </a:r>
          </a:p>
          <a:p>
            <a:pPr algn="just" eaLnBrk="1" hangingPunct="1">
              <a:spcBef>
                <a:spcPct val="50000"/>
              </a:spcBef>
              <a:buFontTx/>
              <a:buNone/>
            </a:pPr>
            <a:r>
              <a:rPr lang="it-IT" altLang="it-IT" sz="2200" dirty="0">
                <a:latin typeface="Garamond" panose="02020404030301010803" pitchFamily="18" charset="0"/>
              </a:rPr>
              <a:t>Costituiscono la principale causa di imperfezione del mercato: in prima approssimazione li possiamo definire come i suoi </a:t>
            </a:r>
            <a:r>
              <a:rPr lang="it-IT" altLang="it-IT" sz="2200" u="sng" dirty="0">
                <a:latin typeface="Garamond" panose="02020404030301010803" pitchFamily="18" charset="0"/>
              </a:rPr>
              <a:t>costi di funzionamento</a:t>
            </a:r>
            <a:r>
              <a:rPr lang="it-IT" altLang="it-IT" sz="2200" dirty="0">
                <a:latin typeface="Garamond" panose="02020404030301010803" pitchFamily="18" charset="0"/>
              </a:rPr>
              <a:t> </a:t>
            </a:r>
          </a:p>
          <a:p>
            <a:pPr algn="just" eaLnBrk="1" hangingPunct="1">
              <a:spcBef>
                <a:spcPct val="50000"/>
              </a:spcBef>
              <a:buFontTx/>
              <a:buNone/>
            </a:pPr>
            <a:r>
              <a:rPr lang="it-IT" altLang="it-IT" sz="2200" dirty="0">
                <a:latin typeface="Garamond" panose="02020404030301010803" pitchFamily="18" charset="0"/>
              </a:rPr>
              <a:t>Quando aveva solo 22 anni, Ronald </a:t>
            </a:r>
            <a:r>
              <a:rPr lang="it-IT" altLang="it-IT" sz="2200" dirty="0" err="1">
                <a:latin typeface="Garamond" panose="02020404030301010803" pitchFamily="18" charset="0"/>
              </a:rPr>
              <a:t>Coase</a:t>
            </a:r>
            <a:r>
              <a:rPr lang="it-IT" altLang="it-IT" sz="2200" dirty="0">
                <a:latin typeface="Garamond" panose="02020404030301010803" pitchFamily="18" charset="0"/>
              </a:rPr>
              <a:t> scrisse un saggio (pubblicato nel 1937, 5 anni dopo) dal titolo </a:t>
            </a:r>
            <a:r>
              <a:rPr lang="it-IT" altLang="en-US" sz="2200" dirty="0">
                <a:latin typeface="Garamond" panose="02020404030301010803" pitchFamily="18" charset="0"/>
              </a:rPr>
              <a:t>“</a:t>
            </a:r>
            <a:r>
              <a:rPr lang="it-IT" altLang="ja-JP" sz="2200" i="1" dirty="0">
                <a:latin typeface="Garamond" panose="02020404030301010803" pitchFamily="18" charset="0"/>
              </a:rPr>
              <a:t>La nascita dell</a:t>
            </a:r>
            <a:r>
              <a:rPr lang="it-IT" altLang="en-US" sz="2200" i="1" dirty="0">
                <a:latin typeface="Garamond" panose="02020404030301010803" pitchFamily="18" charset="0"/>
              </a:rPr>
              <a:t>’</a:t>
            </a:r>
            <a:r>
              <a:rPr lang="it-IT" altLang="ja-JP" sz="2200" i="1" dirty="0">
                <a:latin typeface="Garamond" panose="02020404030301010803" pitchFamily="18" charset="0"/>
              </a:rPr>
              <a:t>impresa</a:t>
            </a:r>
            <a:r>
              <a:rPr lang="it-IT" altLang="en-US" sz="2200" dirty="0">
                <a:latin typeface="Garamond" panose="02020404030301010803" pitchFamily="18" charset="0"/>
              </a:rPr>
              <a:t>”</a:t>
            </a:r>
            <a:r>
              <a:rPr lang="it-IT" altLang="ja-JP" sz="2200" dirty="0">
                <a:latin typeface="Garamond" panose="02020404030301010803" pitchFamily="18" charset="0"/>
              </a:rPr>
              <a:t>, che forniva una spiegazione teorica convincente del perché nascessero le imprese e in che cosa si differenziassero dal mercato. </a:t>
            </a:r>
          </a:p>
          <a:p>
            <a:pPr algn="just" eaLnBrk="1" hangingPunct="1">
              <a:spcBef>
                <a:spcPct val="50000"/>
              </a:spcBef>
              <a:buFontTx/>
              <a:buNone/>
            </a:pPr>
            <a:r>
              <a:rPr lang="it-IT" altLang="it-IT" sz="2200" dirty="0">
                <a:latin typeface="Garamond" panose="02020404030301010803" pitchFamily="18" charset="0"/>
              </a:rPr>
              <a:t>Fino ad allora un mercato era considerato semplicemente come la somma di tutte le imprese che vi operano e dei consumatori</a:t>
            </a:r>
          </a:p>
          <a:p>
            <a:pPr algn="just" eaLnBrk="1" hangingPunct="1">
              <a:spcBef>
                <a:spcPct val="50000"/>
              </a:spcBef>
              <a:buFontTx/>
              <a:buNone/>
            </a:pPr>
            <a:r>
              <a:rPr lang="it-IT" altLang="it-IT" sz="2200" dirty="0">
                <a:latin typeface="Garamond" panose="02020404030301010803" pitchFamily="18" charset="0"/>
              </a:rPr>
              <a:t>La sua intuizione fu stimolata dall</a:t>
            </a:r>
            <a:r>
              <a:rPr lang="it-IT" altLang="en-US" sz="2200" dirty="0">
                <a:latin typeface="Garamond" panose="02020404030301010803" pitchFamily="18" charset="0"/>
              </a:rPr>
              <a:t>’</a:t>
            </a:r>
            <a:r>
              <a:rPr lang="it-IT" altLang="it-IT" sz="2200" dirty="0">
                <a:latin typeface="Garamond" panose="02020404030301010803" pitchFamily="18" charset="0"/>
              </a:rPr>
              <a:t>esperienza del socialismo sovietico, che indubbiamente costituiva anche per i non comunisti un fenomeno sociale nuovo da studiare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4756">
                                            <p:txEl>
                                              <p:pRg st="2" end="2"/>
                                            </p:txEl>
                                          </p:spTgt>
                                        </p:tgtEl>
                                        <p:attrNameLst>
                                          <p:attrName>style.visibility</p:attrName>
                                        </p:attrNameLst>
                                      </p:cBhvr>
                                      <p:to>
                                        <p:strVal val="visible"/>
                                      </p:to>
                                    </p:set>
                                    <p:anim calcmode="lin" valueType="num">
                                      <p:cBhvr additive="base">
                                        <p:cTn id="7" dur="500" fill="hold"/>
                                        <p:tgtEl>
                                          <p:spTgt spid="7475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475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4756">
                                            <p:txEl>
                                              <p:pRg st="3" end="3"/>
                                            </p:txEl>
                                          </p:spTgt>
                                        </p:tgtEl>
                                        <p:attrNameLst>
                                          <p:attrName>style.visibility</p:attrName>
                                        </p:attrNameLst>
                                      </p:cBhvr>
                                      <p:to>
                                        <p:strVal val="visible"/>
                                      </p:to>
                                    </p:set>
                                    <p:anim calcmode="lin" valueType="num">
                                      <p:cBhvr additive="base">
                                        <p:cTn id="13" dur="500" fill="hold"/>
                                        <p:tgtEl>
                                          <p:spTgt spid="7475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475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4756">
                                            <p:txEl>
                                              <p:pRg st="4" end="4"/>
                                            </p:txEl>
                                          </p:spTgt>
                                        </p:tgtEl>
                                        <p:attrNameLst>
                                          <p:attrName>style.visibility</p:attrName>
                                        </p:attrNameLst>
                                      </p:cBhvr>
                                      <p:to>
                                        <p:strVal val="visible"/>
                                      </p:to>
                                    </p:set>
                                    <p:anim calcmode="lin" valueType="num">
                                      <p:cBhvr additive="base">
                                        <p:cTn id="19" dur="500" fill="hold"/>
                                        <p:tgtEl>
                                          <p:spTgt spid="7475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475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a:extLst>
              <a:ext uri="{FF2B5EF4-FFF2-40B4-BE49-F238E27FC236}">
                <a16:creationId xmlns:a16="http://schemas.microsoft.com/office/drawing/2014/main" id="{640F9731-2439-2D4F-B070-2E8D4F19C129}"/>
              </a:ext>
            </a:extLst>
          </p:cNvPr>
          <p:cNvSpPr>
            <a:spLocks noGrp="1" noChangeArrowheads="1"/>
          </p:cNvSpPr>
          <p:nvPr>
            <p:ph idx="1"/>
          </p:nvPr>
        </p:nvSpPr>
        <p:spPr>
          <a:xfrm>
            <a:off x="395288" y="549275"/>
            <a:ext cx="8424862" cy="5616575"/>
          </a:xfrm>
        </p:spPr>
        <p:txBody>
          <a:bodyPr/>
          <a:lstStyle/>
          <a:p>
            <a:pPr algn="just" eaLnBrk="1" hangingPunct="1">
              <a:lnSpc>
                <a:spcPct val="80000"/>
              </a:lnSpc>
              <a:spcBef>
                <a:spcPct val="50000"/>
              </a:spcBef>
              <a:buFontTx/>
              <a:buNone/>
            </a:pPr>
            <a:r>
              <a:rPr lang="it-IT" altLang="it-IT" sz="2000">
                <a:latin typeface="Garamond" panose="02020404030301010803" pitchFamily="18" charset="0"/>
                <a:cs typeface="MS PGothic" panose="020B0600070205080204" pitchFamily="34" charset="-128"/>
              </a:rPr>
              <a:t>Sul mercato esistono diversi costi di funzionamento (costi di transazione), fra cui:</a:t>
            </a:r>
          </a:p>
          <a:p>
            <a:pPr lvl="1" algn="just" eaLnBrk="1" hangingPunct="1">
              <a:lnSpc>
                <a:spcPct val="80000"/>
              </a:lnSpc>
              <a:spcBef>
                <a:spcPct val="50000"/>
              </a:spcBef>
              <a:buFont typeface="Symbol" pitchFamily="2" charset="2"/>
              <a:buChar char="·"/>
            </a:pPr>
            <a:r>
              <a:rPr lang="it-IT" altLang="it-IT" sz="2000">
                <a:latin typeface="Garamond" panose="02020404030301010803" pitchFamily="18" charset="0"/>
              </a:rPr>
              <a:t>prendere le informazioni sul </a:t>
            </a:r>
            <a:r>
              <a:rPr lang="it-IT" altLang="en-US" sz="2000">
                <a:latin typeface="Garamond" panose="02020404030301010803" pitchFamily="18" charset="0"/>
              </a:rPr>
              <a:t>“</a:t>
            </a:r>
            <a:r>
              <a:rPr lang="it-IT" altLang="it-IT" sz="2000">
                <a:latin typeface="Garamond" panose="02020404030301010803" pitchFamily="18" charset="0"/>
              </a:rPr>
              <a:t>prezzo giusto</a:t>
            </a:r>
            <a:r>
              <a:rPr lang="it-IT" altLang="en-US" sz="2000">
                <a:latin typeface="Garamond" panose="02020404030301010803" pitchFamily="18" charset="0"/>
              </a:rPr>
              <a:t>”</a:t>
            </a:r>
            <a:endParaRPr lang="it-IT" altLang="it-IT" sz="2000">
              <a:latin typeface="Garamond" panose="02020404030301010803" pitchFamily="18" charset="0"/>
            </a:endParaRPr>
          </a:p>
          <a:p>
            <a:pPr lvl="1" eaLnBrk="1" hangingPunct="1">
              <a:lnSpc>
                <a:spcPct val="80000"/>
              </a:lnSpc>
              <a:spcBef>
                <a:spcPct val="50000"/>
              </a:spcBef>
              <a:buFont typeface="Symbol" pitchFamily="2" charset="2"/>
              <a:buChar char="·"/>
            </a:pPr>
            <a:r>
              <a:rPr lang="it-IT" altLang="it-IT" sz="2000">
                <a:latin typeface="Garamond" panose="02020404030301010803" pitchFamily="18" charset="0"/>
              </a:rPr>
              <a:t>applicare e far rispettare leggi e contratti</a:t>
            </a:r>
          </a:p>
          <a:p>
            <a:pPr lvl="1" eaLnBrk="1" hangingPunct="1">
              <a:lnSpc>
                <a:spcPct val="80000"/>
              </a:lnSpc>
              <a:spcBef>
                <a:spcPct val="50000"/>
              </a:spcBef>
              <a:buFont typeface="Symbol" pitchFamily="2" charset="2"/>
              <a:buChar char="·"/>
            </a:pPr>
            <a:r>
              <a:rPr lang="it-IT" altLang="it-IT" sz="2000">
                <a:latin typeface="Garamond" panose="02020404030301010803" pitchFamily="18" charset="0"/>
              </a:rPr>
              <a:t>stimare correttamente eventi futuri</a:t>
            </a:r>
          </a:p>
          <a:p>
            <a:pPr lvl="1" eaLnBrk="1" hangingPunct="1">
              <a:lnSpc>
                <a:spcPct val="80000"/>
              </a:lnSpc>
              <a:spcBef>
                <a:spcPct val="50000"/>
              </a:spcBef>
              <a:buFont typeface="Symbol" pitchFamily="2" charset="2"/>
              <a:buChar char="·"/>
            </a:pPr>
            <a:r>
              <a:rPr lang="it-IT" altLang="it-IT" sz="2000">
                <a:latin typeface="Garamond" panose="02020404030301010803" pitchFamily="18" charset="0"/>
              </a:rPr>
              <a:t>evitare rischi di comportamenti opportunisti da parte della controparte e di altri operatori</a:t>
            </a:r>
          </a:p>
          <a:p>
            <a:pPr lvl="1" eaLnBrk="1" hangingPunct="1">
              <a:lnSpc>
                <a:spcPct val="80000"/>
              </a:lnSpc>
              <a:spcBef>
                <a:spcPct val="50000"/>
              </a:spcBef>
              <a:buFont typeface="Symbol" pitchFamily="2" charset="2"/>
              <a:buChar char="·"/>
            </a:pPr>
            <a:r>
              <a:rPr lang="it-IT" altLang="it-IT" sz="2000">
                <a:latin typeface="Garamond" panose="02020404030301010803" pitchFamily="18" charset="0"/>
              </a:rPr>
              <a:t>rischi di razionalità limitata dei soggetti contraenti</a:t>
            </a:r>
          </a:p>
          <a:p>
            <a:pPr lvl="1" eaLnBrk="1" hangingPunct="1">
              <a:lnSpc>
                <a:spcPct val="80000"/>
              </a:lnSpc>
              <a:spcBef>
                <a:spcPct val="50000"/>
              </a:spcBef>
              <a:buFont typeface="Symbol" pitchFamily="2" charset="2"/>
              <a:buNone/>
            </a:pPr>
            <a:endParaRPr lang="it-IT" altLang="it-IT" sz="2000">
              <a:latin typeface="Garamond" panose="02020404030301010803" pitchFamily="18" charset="0"/>
            </a:endParaRPr>
          </a:p>
          <a:p>
            <a:pPr lvl="1" eaLnBrk="1" hangingPunct="1">
              <a:lnSpc>
                <a:spcPct val="80000"/>
              </a:lnSpc>
              <a:spcBef>
                <a:spcPct val="50000"/>
              </a:spcBef>
              <a:buFont typeface="Symbol" pitchFamily="2" charset="2"/>
              <a:buNone/>
            </a:pPr>
            <a:r>
              <a:rPr lang="it-IT" altLang="it-IT" sz="2000">
                <a:latin typeface="Garamond" panose="02020404030301010803" pitchFamily="18" charset="0"/>
              </a:rPr>
              <a:t>Il nocciolo del ragionamento di Coase:</a:t>
            </a:r>
          </a:p>
          <a:p>
            <a:pPr algn="just" eaLnBrk="1" hangingPunct="1">
              <a:lnSpc>
                <a:spcPct val="80000"/>
              </a:lnSpc>
              <a:spcBef>
                <a:spcPct val="50000"/>
              </a:spcBef>
              <a:buFontTx/>
              <a:buNone/>
            </a:pPr>
            <a:r>
              <a:rPr lang="it-IT" altLang="it-IT" sz="2000">
                <a:latin typeface="Garamond" panose="02020404030301010803" pitchFamily="18" charset="0"/>
                <a:cs typeface="MS PGothic" panose="020B0600070205080204" pitchFamily="34" charset="-128"/>
              </a:rPr>
              <a:t>Se un imprenditore riesce a produrre a costi totali (costi di produzione + costi di transazione) inferiori ai prezzi esistenti sul mercato, ha creato un</a:t>
            </a:r>
            <a:r>
              <a:rPr lang="it-IT" altLang="en-US" sz="2000">
                <a:latin typeface="Garamond" panose="02020404030301010803" pitchFamily="18" charset="0"/>
                <a:cs typeface="MS PGothic" panose="020B0600070205080204" pitchFamily="34" charset="-128"/>
              </a:rPr>
              <a:t>’</a:t>
            </a:r>
            <a:r>
              <a:rPr lang="it-IT" altLang="it-IT" sz="2000">
                <a:latin typeface="Garamond" panose="02020404030301010803" pitchFamily="18" charset="0"/>
                <a:cs typeface="MS PGothic" panose="020B0600070205080204" pitchFamily="34" charset="-128"/>
              </a:rPr>
              <a:t>impresa che si sostiene sul mercato.</a:t>
            </a:r>
          </a:p>
          <a:p>
            <a:pPr algn="just" eaLnBrk="1" hangingPunct="1">
              <a:lnSpc>
                <a:spcPct val="80000"/>
              </a:lnSpc>
              <a:spcBef>
                <a:spcPct val="50000"/>
              </a:spcBef>
              <a:buFontTx/>
              <a:buNone/>
            </a:pPr>
            <a:r>
              <a:rPr lang="it-IT" altLang="it-IT" sz="2000">
                <a:latin typeface="Garamond" panose="02020404030301010803" pitchFamily="18" charset="0"/>
                <a:cs typeface="MS PGothic" panose="020B0600070205080204" pitchFamily="34" charset="-128"/>
              </a:rPr>
              <a:t>Perché un</a:t>
            </a:r>
            <a:r>
              <a:rPr lang="it-IT" altLang="en-US" sz="2000">
                <a:latin typeface="Garamond" panose="02020404030301010803" pitchFamily="18" charset="0"/>
                <a:cs typeface="MS PGothic" panose="020B0600070205080204" pitchFamily="34" charset="-128"/>
              </a:rPr>
              <a:t>’</a:t>
            </a:r>
            <a:r>
              <a:rPr lang="it-IT" altLang="it-IT" sz="2000">
                <a:latin typeface="Garamond" panose="02020404030301010803" pitchFamily="18" charset="0"/>
                <a:cs typeface="MS PGothic" panose="020B0600070205080204" pitchFamily="34" charset="-128"/>
              </a:rPr>
              <a:t>impresa economizza costi di transazione rispetto al mercato? Perché trasforma una relazione di mercato in un rapporto contrattuale, di delega o gerarchico, ovvero </a:t>
            </a:r>
            <a:r>
              <a:rPr lang="it-IT" altLang="it-IT" sz="2000" i="1">
                <a:latin typeface="Garamond" panose="02020404030301010803" pitchFamily="18" charset="0"/>
                <a:cs typeface="MS PGothic" panose="020B0600070205080204" pitchFamily="34" charset="-128"/>
              </a:rPr>
              <a:t>internalizza </a:t>
            </a:r>
            <a:r>
              <a:rPr lang="it-IT" altLang="it-IT" sz="2000">
                <a:latin typeface="Garamond" panose="02020404030301010803" pitchFamily="18" charset="0"/>
                <a:cs typeface="MS PGothic" panose="020B0600070205080204" pitchFamily="34" charset="-128"/>
              </a:rPr>
              <a:t>lo scambio all</a:t>
            </a:r>
            <a:r>
              <a:rPr lang="it-IT" altLang="en-US" sz="2000">
                <a:latin typeface="Garamond" panose="02020404030301010803" pitchFamily="18" charset="0"/>
                <a:cs typeface="MS PGothic" panose="020B0600070205080204" pitchFamily="34" charset="-128"/>
              </a:rPr>
              <a:t>’</a:t>
            </a:r>
            <a:r>
              <a:rPr lang="it-IT" altLang="it-IT" sz="2000">
                <a:latin typeface="Garamond" panose="02020404030301010803" pitchFamily="18" charset="0"/>
                <a:cs typeface="MS PGothic" panose="020B0600070205080204" pitchFamily="34" charset="-128"/>
              </a:rPr>
              <a:t>interno di un</a:t>
            </a:r>
            <a:r>
              <a:rPr lang="it-IT" altLang="en-US" sz="2000">
                <a:latin typeface="Garamond" panose="02020404030301010803" pitchFamily="18" charset="0"/>
                <a:cs typeface="MS PGothic" panose="020B0600070205080204" pitchFamily="34" charset="-128"/>
              </a:rPr>
              <a:t>’</a:t>
            </a:r>
            <a:r>
              <a:rPr lang="it-IT" altLang="it-IT" sz="2000">
                <a:latin typeface="Garamond" panose="02020404030301010803" pitchFamily="18" charset="0"/>
                <a:cs typeface="MS PGothic" panose="020B0600070205080204" pitchFamily="34" charset="-128"/>
              </a:rPr>
              <a:t>organizzazione, riducendone – ma non necessariamente annullandone – i costi di transazione.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5779">
                                            <p:txEl>
                                              <p:pRg st="1" end="1"/>
                                            </p:txEl>
                                          </p:spTgt>
                                        </p:tgtEl>
                                        <p:attrNameLst>
                                          <p:attrName>style.visibility</p:attrName>
                                        </p:attrNameLst>
                                      </p:cBhvr>
                                      <p:to>
                                        <p:strVal val="visible"/>
                                      </p:to>
                                    </p:set>
                                    <p:anim calcmode="lin" valueType="num">
                                      <p:cBhvr additive="base">
                                        <p:cTn id="7" dur="500" fill="hold"/>
                                        <p:tgtEl>
                                          <p:spTgt spid="7577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577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5779">
                                            <p:txEl>
                                              <p:pRg st="2" end="2"/>
                                            </p:txEl>
                                          </p:spTgt>
                                        </p:tgtEl>
                                        <p:attrNameLst>
                                          <p:attrName>style.visibility</p:attrName>
                                        </p:attrNameLst>
                                      </p:cBhvr>
                                      <p:to>
                                        <p:strVal val="visible"/>
                                      </p:to>
                                    </p:set>
                                    <p:anim calcmode="lin" valueType="num">
                                      <p:cBhvr additive="base">
                                        <p:cTn id="13" dur="500" fill="hold"/>
                                        <p:tgtEl>
                                          <p:spTgt spid="7577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577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5779">
                                            <p:txEl>
                                              <p:pRg st="3" end="3"/>
                                            </p:txEl>
                                          </p:spTgt>
                                        </p:tgtEl>
                                        <p:attrNameLst>
                                          <p:attrName>style.visibility</p:attrName>
                                        </p:attrNameLst>
                                      </p:cBhvr>
                                      <p:to>
                                        <p:strVal val="visible"/>
                                      </p:to>
                                    </p:set>
                                    <p:anim calcmode="lin" valueType="num">
                                      <p:cBhvr additive="base">
                                        <p:cTn id="19" dur="500" fill="hold"/>
                                        <p:tgtEl>
                                          <p:spTgt spid="7577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577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75779">
                                            <p:txEl>
                                              <p:pRg st="4" end="4"/>
                                            </p:txEl>
                                          </p:spTgt>
                                        </p:tgtEl>
                                        <p:attrNameLst>
                                          <p:attrName>style.visibility</p:attrName>
                                        </p:attrNameLst>
                                      </p:cBhvr>
                                      <p:to>
                                        <p:strVal val="visible"/>
                                      </p:to>
                                    </p:set>
                                    <p:anim calcmode="lin" valueType="num">
                                      <p:cBhvr additive="base">
                                        <p:cTn id="25" dur="500" fill="hold"/>
                                        <p:tgtEl>
                                          <p:spTgt spid="7577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577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75779">
                                            <p:txEl>
                                              <p:pRg st="5" end="5"/>
                                            </p:txEl>
                                          </p:spTgt>
                                        </p:tgtEl>
                                        <p:attrNameLst>
                                          <p:attrName>style.visibility</p:attrName>
                                        </p:attrNameLst>
                                      </p:cBhvr>
                                      <p:to>
                                        <p:strVal val="visible"/>
                                      </p:to>
                                    </p:set>
                                    <p:anim calcmode="lin" valueType="num">
                                      <p:cBhvr additive="base">
                                        <p:cTn id="31" dur="500" fill="hold"/>
                                        <p:tgtEl>
                                          <p:spTgt spid="7577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577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75779">
                                            <p:txEl>
                                              <p:pRg st="7" end="7"/>
                                            </p:txEl>
                                          </p:spTgt>
                                        </p:tgtEl>
                                        <p:attrNameLst>
                                          <p:attrName>style.visibility</p:attrName>
                                        </p:attrNameLst>
                                      </p:cBhvr>
                                      <p:to>
                                        <p:strVal val="visible"/>
                                      </p:to>
                                    </p:set>
                                    <p:anim calcmode="lin" valueType="num">
                                      <p:cBhvr additive="base">
                                        <p:cTn id="37" dur="500" fill="hold"/>
                                        <p:tgtEl>
                                          <p:spTgt spid="75779">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577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75779">
                                            <p:txEl>
                                              <p:pRg st="8" end="8"/>
                                            </p:txEl>
                                          </p:spTgt>
                                        </p:tgtEl>
                                        <p:attrNameLst>
                                          <p:attrName>style.visibility</p:attrName>
                                        </p:attrNameLst>
                                      </p:cBhvr>
                                      <p:to>
                                        <p:strVal val="visible"/>
                                      </p:to>
                                    </p:set>
                                    <p:anim calcmode="lin" valueType="num">
                                      <p:cBhvr additive="base">
                                        <p:cTn id="43" dur="500" fill="hold"/>
                                        <p:tgtEl>
                                          <p:spTgt spid="75779">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577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75779">
                                            <p:txEl>
                                              <p:pRg st="9" end="9"/>
                                            </p:txEl>
                                          </p:spTgt>
                                        </p:tgtEl>
                                        <p:attrNameLst>
                                          <p:attrName>style.visibility</p:attrName>
                                        </p:attrNameLst>
                                      </p:cBhvr>
                                      <p:to>
                                        <p:strVal val="visible"/>
                                      </p:to>
                                    </p:set>
                                    <p:anim calcmode="lin" valueType="num">
                                      <p:cBhvr additive="base">
                                        <p:cTn id="49" dur="500" fill="hold"/>
                                        <p:tgtEl>
                                          <p:spTgt spid="75779">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577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Text Box 4">
            <a:extLst>
              <a:ext uri="{FF2B5EF4-FFF2-40B4-BE49-F238E27FC236}">
                <a16:creationId xmlns:a16="http://schemas.microsoft.com/office/drawing/2014/main" id="{6A04540B-4CA1-D747-90A6-7DF278703FA1}"/>
              </a:ext>
            </a:extLst>
          </p:cNvPr>
          <p:cNvSpPr txBox="1">
            <a:spLocks noChangeArrowheads="1"/>
          </p:cNvSpPr>
          <p:nvPr/>
        </p:nvSpPr>
        <p:spPr bwMode="auto">
          <a:xfrm>
            <a:off x="395288" y="549275"/>
            <a:ext cx="7921625" cy="5757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lnSpc>
                <a:spcPct val="80000"/>
              </a:lnSpc>
              <a:spcBef>
                <a:spcPct val="50000"/>
              </a:spcBef>
              <a:buFontTx/>
              <a:buNone/>
            </a:pPr>
            <a:r>
              <a:rPr lang="it-IT" altLang="it-IT" sz="2200" dirty="0">
                <a:latin typeface="Garamond" panose="02020404030301010803" pitchFamily="18" charset="0"/>
              </a:rPr>
              <a:t>esempio classico dell</a:t>
            </a:r>
            <a:r>
              <a:rPr lang="it-IT" altLang="en-US" sz="2200" dirty="0">
                <a:latin typeface="Garamond" panose="02020404030301010803" pitchFamily="18" charset="0"/>
              </a:rPr>
              <a:t>’</a:t>
            </a:r>
            <a:r>
              <a:rPr lang="it-IT" altLang="it-IT" sz="2200" dirty="0">
                <a:latin typeface="Garamond" panose="02020404030301010803" pitchFamily="18" charset="0"/>
              </a:rPr>
              <a:t>imprenditore agroindustriale che per anni aveva acquistato dai contadini i prodotti di base, sopportando costi di misurazione, monitoraggio, rischio di caduta della qualità, ecc. L’imprenditore decide di semplificare il rapporto assumendoli come dipendenti. Gli ex contadini autonomi, se correttamente remunerati, non hanno ora più interesse a comportarsi in modo opportunistico nella scelta dei prezzi, della qualità e delle quantità prodotte.</a:t>
            </a:r>
          </a:p>
          <a:p>
            <a:pPr algn="just" eaLnBrk="1" hangingPunct="1">
              <a:lnSpc>
                <a:spcPct val="80000"/>
              </a:lnSpc>
              <a:spcBef>
                <a:spcPct val="50000"/>
              </a:spcBef>
              <a:buFontTx/>
              <a:buNone/>
            </a:pPr>
            <a:r>
              <a:rPr lang="it-IT" altLang="it-IT" sz="2200" dirty="0">
                <a:latin typeface="Garamond" panose="02020404030301010803" pitchFamily="18" charset="0"/>
              </a:rPr>
              <a:t>In questa azione, che Williamson chiama </a:t>
            </a:r>
            <a:r>
              <a:rPr lang="it-IT" altLang="it-IT" sz="2200" b="1" dirty="0">
                <a:latin typeface="Garamond" panose="02020404030301010803" pitchFamily="18" charset="0"/>
              </a:rPr>
              <a:t>trasformazione fondamentale</a:t>
            </a:r>
            <a:r>
              <a:rPr lang="it-IT" altLang="it-IT" sz="2200" dirty="0">
                <a:latin typeface="Garamond" panose="02020404030301010803" pitchFamily="18" charset="0"/>
              </a:rPr>
              <a:t>, si affievoliscono gli incentivi di mercato, cresce la discrezione, e quindi aumentano i costi di funzionamento interno, i costi burocratici degli adempimenti, che invece sono bassi o assenti nella relazione di mercato</a:t>
            </a:r>
          </a:p>
          <a:p>
            <a:pPr algn="just" eaLnBrk="1" hangingPunct="1">
              <a:lnSpc>
                <a:spcPct val="80000"/>
              </a:lnSpc>
              <a:spcBef>
                <a:spcPct val="50000"/>
              </a:spcBef>
              <a:buFontTx/>
              <a:buNone/>
            </a:pPr>
            <a:r>
              <a:rPr lang="it-IT" altLang="it-IT" sz="2200" dirty="0">
                <a:latin typeface="Garamond" panose="02020404030301010803" pitchFamily="18" charset="0"/>
              </a:rPr>
              <a:t>Esiste sempre un punto d</a:t>
            </a:r>
            <a:r>
              <a:rPr lang="it-IT" altLang="en-US" sz="2200" dirty="0">
                <a:latin typeface="Garamond" panose="02020404030301010803" pitchFamily="18" charset="0"/>
              </a:rPr>
              <a:t>’</a:t>
            </a:r>
            <a:r>
              <a:rPr lang="it-IT" altLang="it-IT" sz="2200" dirty="0">
                <a:latin typeface="Garamond" panose="02020404030301010803" pitchFamily="18" charset="0"/>
              </a:rPr>
              <a:t>equilibrio nel bilanciamento dell</a:t>
            </a:r>
            <a:r>
              <a:rPr lang="it-IT" altLang="en-US" sz="2200" dirty="0">
                <a:latin typeface="Garamond" panose="02020404030301010803" pitchFamily="18" charset="0"/>
              </a:rPr>
              <a:t>’</a:t>
            </a:r>
            <a:r>
              <a:rPr lang="it-IT" altLang="it-IT" sz="2200" dirty="0">
                <a:latin typeface="Garamond" panose="02020404030301010803" pitchFamily="18" charset="0"/>
              </a:rPr>
              <a:t>efficienza interna ed esterna dell</a:t>
            </a:r>
            <a:r>
              <a:rPr lang="it-IT" altLang="en-US" sz="2200" dirty="0">
                <a:latin typeface="Garamond" panose="02020404030301010803" pitchFamily="18" charset="0"/>
              </a:rPr>
              <a:t>’</a:t>
            </a:r>
            <a:r>
              <a:rPr lang="it-IT" altLang="it-IT" sz="2200" dirty="0">
                <a:latin typeface="Garamond" panose="02020404030301010803" pitchFamily="18" charset="0"/>
              </a:rPr>
              <a:t>impresa e delle Istituzioni, che ne determina la dimensione ottimale dal punto di vista dei costi di transazione</a:t>
            </a:r>
          </a:p>
          <a:p>
            <a:pPr algn="just" eaLnBrk="1" hangingPunct="1">
              <a:lnSpc>
                <a:spcPct val="80000"/>
              </a:lnSpc>
              <a:spcBef>
                <a:spcPct val="50000"/>
              </a:spcBef>
              <a:buFontTx/>
              <a:buNone/>
            </a:pPr>
            <a:r>
              <a:rPr lang="it-IT" altLang="it-IT" sz="2200" dirty="0">
                <a:latin typeface="Garamond" panose="02020404030301010803" pitchFamily="18" charset="0"/>
              </a:rPr>
              <a:t>In Unione Sovietica tutte le attività economiche venivano internalizzate in un’unica, enorme, entità: lo Stato, che infatti era (e lo è ancora oggi, burocratizzato, con regole discrezionali e soggetto a fortissimi rischi di corruzione)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6804">
                                            <p:txEl>
                                              <p:pRg st="0" end="0"/>
                                            </p:txEl>
                                          </p:spTgt>
                                        </p:tgtEl>
                                        <p:attrNameLst>
                                          <p:attrName>style.visibility</p:attrName>
                                        </p:attrNameLst>
                                      </p:cBhvr>
                                      <p:to>
                                        <p:strVal val="visible"/>
                                      </p:to>
                                    </p:set>
                                    <p:animEffect transition="in" filter="slide(fromBottom)">
                                      <p:cBhvr>
                                        <p:cTn id="7" dur="500"/>
                                        <p:tgtEl>
                                          <p:spTgt spid="7680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76804">
                                            <p:txEl>
                                              <p:pRg st="1" end="1"/>
                                            </p:txEl>
                                          </p:spTgt>
                                        </p:tgtEl>
                                        <p:attrNameLst>
                                          <p:attrName>style.visibility</p:attrName>
                                        </p:attrNameLst>
                                      </p:cBhvr>
                                      <p:to>
                                        <p:strVal val="visible"/>
                                      </p:to>
                                    </p:set>
                                    <p:animEffect transition="in" filter="slide(fromBottom)">
                                      <p:cBhvr>
                                        <p:cTn id="12" dur="500"/>
                                        <p:tgtEl>
                                          <p:spTgt spid="7680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76804">
                                            <p:txEl>
                                              <p:pRg st="2" end="2"/>
                                            </p:txEl>
                                          </p:spTgt>
                                        </p:tgtEl>
                                        <p:attrNameLst>
                                          <p:attrName>style.visibility</p:attrName>
                                        </p:attrNameLst>
                                      </p:cBhvr>
                                      <p:to>
                                        <p:strVal val="visible"/>
                                      </p:to>
                                    </p:set>
                                    <p:animEffect transition="in" filter="slide(fromBottom)">
                                      <p:cBhvr>
                                        <p:cTn id="17" dur="500"/>
                                        <p:tgtEl>
                                          <p:spTgt spid="7680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6804">
                                            <p:txEl>
                                              <p:pRg st="3" end="3"/>
                                            </p:txEl>
                                          </p:spTgt>
                                        </p:tgtEl>
                                        <p:attrNameLst>
                                          <p:attrName>style.visibility</p:attrName>
                                        </p:attrNameLst>
                                      </p:cBhvr>
                                      <p:to>
                                        <p:strVal val="visible"/>
                                      </p:to>
                                    </p:set>
                                    <p:animEffect transition="in" filter="slide(fromBottom)">
                                      <p:cBhvr>
                                        <p:cTn id="22" dur="500"/>
                                        <p:tgtEl>
                                          <p:spTgt spid="7680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Text Box 4">
            <a:extLst>
              <a:ext uri="{FF2B5EF4-FFF2-40B4-BE49-F238E27FC236}">
                <a16:creationId xmlns:a16="http://schemas.microsoft.com/office/drawing/2014/main" id="{E7D8DE16-3478-1644-B1CA-977C54944173}"/>
              </a:ext>
            </a:extLst>
          </p:cNvPr>
          <p:cNvSpPr txBox="1">
            <a:spLocks noChangeArrowheads="1"/>
          </p:cNvSpPr>
          <p:nvPr/>
        </p:nvSpPr>
        <p:spPr bwMode="auto">
          <a:xfrm>
            <a:off x="468313" y="692150"/>
            <a:ext cx="7343775" cy="4130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lnSpc>
                <a:spcPct val="80000"/>
              </a:lnSpc>
              <a:spcBef>
                <a:spcPct val="50000"/>
              </a:spcBef>
              <a:buFontTx/>
              <a:buNone/>
            </a:pPr>
            <a:r>
              <a:rPr lang="it-IT" altLang="it-IT" sz="2400" dirty="0">
                <a:latin typeface="Garamond" panose="02020404030301010803" pitchFamily="18" charset="0"/>
              </a:rPr>
              <a:t>Le imprese effettuano continuamente la scelta fra </a:t>
            </a:r>
            <a:r>
              <a:rPr lang="it-IT" altLang="it-IT" sz="2400" i="1" dirty="0">
                <a:latin typeface="Garamond" panose="02020404030301010803" pitchFamily="18" charset="0"/>
              </a:rPr>
              <a:t>make or </a:t>
            </a:r>
            <a:r>
              <a:rPr lang="it-IT" altLang="it-IT" sz="2400" i="1" dirty="0" err="1">
                <a:latin typeface="Garamond" panose="02020404030301010803" pitchFamily="18" charset="0"/>
              </a:rPr>
              <a:t>buy</a:t>
            </a:r>
            <a:r>
              <a:rPr lang="it-IT" altLang="it-IT" sz="2400" dirty="0">
                <a:latin typeface="Garamond" panose="02020404030301010803" pitchFamily="18" charset="0"/>
              </a:rPr>
              <a:t>, in cui bilanciano le esigenze contrapposte dei vantaggi derivanti da fusioni o integrazioni verticali (che consentono il godimento di economie di scala e/o di scopo se l</a:t>
            </a:r>
            <a:r>
              <a:rPr lang="it-IT" altLang="en-US" sz="2400" dirty="0">
                <a:latin typeface="Garamond" panose="02020404030301010803" pitchFamily="18" charset="0"/>
              </a:rPr>
              <a:t>’</a:t>
            </a:r>
            <a:r>
              <a:rPr lang="it-IT" altLang="it-IT" sz="2400" dirty="0">
                <a:latin typeface="Garamond" panose="02020404030301010803" pitchFamily="18" charset="0"/>
              </a:rPr>
              <a:t>impresa è multiprodotto) con quelle derivanti dall</a:t>
            </a:r>
            <a:r>
              <a:rPr lang="it-IT" altLang="en-US" sz="2400" dirty="0">
                <a:latin typeface="Garamond" panose="02020404030301010803" pitchFamily="18" charset="0"/>
              </a:rPr>
              <a:t>’</a:t>
            </a:r>
            <a:r>
              <a:rPr lang="it-IT" altLang="ja-JP" sz="2400" i="1" dirty="0">
                <a:latin typeface="Garamond" panose="02020404030301010803" pitchFamily="18" charset="0"/>
              </a:rPr>
              <a:t>outsourcing</a:t>
            </a:r>
            <a:r>
              <a:rPr lang="it-IT" altLang="ja-JP" sz="2400" dirty="0">
                <a:latin typeface="Garamond" panose="02020404030301010803" pitchFamily="18" charset="0"/>
              </a:rPr>
              <a:t> a terzi di attività non strategiche, i cui costi non sono sempre inferiori, ma hanno il grande vantaggio di </a:t>
            </a:r>
            <a:r>
              <a:rPr lang="it-IT" altLang="ja-JP" sz="2400" u="sng" dirty="0">
                <a:latin typeface="Garamond" panose="02020404030301010803" pitchFamily="18" charset="0"/>
              </a:rPr>
              <a:t>essere interamente variabili</a:t>
            </a:r>
            <a:endParaRPr lang="it-IT" altLang="ja-JP" sz="2400" dirty="0">
              <a:latin typeface="Garamond" panose="02020404030301010803" pitchFamily="18" charset="0"/>
            </a:endParaRPr>
          </a:p>
          <a:p>
            <a:pPr algn="just" eaLnBrk="1" hangingPunct="1">
              <a:lnSpc>
                <a:spcPct val="80000"/>
              </a:lnSpc>
              <a:spcBef>
                <a:spcPct val="50000"/>
              </a:spcBef>
              <a:buFontTx/>
              <a:buNone/>
            </a:pPr>
            <a:r>
              <a:rPr lang="it-IT" altLang="it-IT" sz="2400" i="1" dirty="0">
                <a:latin typeface="Garamond" panose="02020404030301010803" pitchFamily="18" charset="0"/>
              </a:rPr>
              <a:t>perché è fallita l</a:t>
            </a:r>
            <a:r>
              <a:rPr lang="it-IT" altLang="en-US" sz="2400" i="1" dirty="0">
                <a:latin typeface="Garamond" panose="02020404030301010803" pitchFamily="18" charset="0"/>
              </a:rPr>
              <a:t>’</a:t>
            </a:r>
            <a:r>
              <a:rPr lang="it-IT" altLang="it-IT" sz="2400" i="1" dirty="0">
                <a:latin typeface="Garamond" panose="02020404030301010803" pitchFamily="18" charset="0"/>
              </a:rPr>
              <a:t>esperienza del socialismo: creando un</a:t>
            </a:r>
            <a:r>
              <a:rPr lang="it-IT" altLang="en-US" sz="2400" i="1" dirty="0">
                <a:latin typeface="Garamond" panose="02020404030301010803" pitchFamily="18" charset="0"/>
              </a:rPr>
              <a:t>’</a:t>
            </a:r>
            <a:r>
              <a:rPr lang="it-IT" altLang="it-IT" sz="2400" i="1" dirty="0">
                <a:latin typeface="Garamond" panose="02020404030301010803" pitchFamily="18" charset="0"/>
              </a:rPr>
              <a:t>unica, enorme organizzazione che gestisce tutto e che di tutto è proprietaria – lo Stato – non ha tenuto conto dei costi di transazione interni, ovvero della burocrazia e della sua discrezionalità, che si traduce in una gigantesca corruzione (per una descrizione di com</a:t>
            </a:r>
            <a:r>
              <a:rPr lang="it-IT" altLang="en-US" sz="2400" i="1" dirty="0">
                <a:latin typeface="Garamond" panose="02020404030301010803" pitchFamily="18" charset="0"/>
              </a:rPr>
              <a:t>’</a:t>
            </a:r>
            <a:r>
              <a:rPr lang="it-IT" altLang="it-IT" sz="2400" i="1" dirty="0">
                <a:latin typeface="Garamond" panose="02020404030301010803" pitchFamily="18" charset="0"/>
              </a:rPr>
              <a:t>è un ideale stato burocratico, si veda </a:t>
            </a:r>
            <a:r>
              <a:rPr lang="it-IT" altLang="it-IT" sz="2400" i="1" u="sng" dirty="0">
                <a:latin typeface="Garamond" panose="02020404030301010803" pitchFamily="18" charset="0"/>
              </a:rPr>
              <a:t>Il Castello</a:t>
            </a:r>
            <a:r>
              <a:rPr lang="it-IT" altLang="it-IT" sz="2400" i="1" dirty="0">
                <a:latin typeface="Garamond" panose="02020404030301010803" pitchFamily="18" charset="0"/>
              </a:rPr>
              <a:t> di F. Kafka, o </a:t>
            </a:r>
            <a:r>
              <a:rPr lang="it-IT" altLang="it-IT" sz="2400" i="1" u="sng" dirty="0">
                <a:latin typeface="Garamond" panose="02020404030301010803" pitchFamily="18" charset="0"/>
              </a:rPr>
              <a:t>Vita e destino</a:t>
            </a:r>
            <a:r>
              <a:rPr lang="it-IT" altLang="it-IT" sz="2400" dirty="0">
                <a:latin typeface="Garamond" panose="02020404030301010803" pitchFamily="18" charset="0"/>
              </a:rPr>
              <a:t> </a:t>
            </a:r>
            <a:r>
              <a:rPr lang="it-IT" altLang="it-IT" sz="2400" i="1" dirty="0">
                <a:latin typeface="Garamond" panose="02020404030301010803" pitchFamily="18" charset="0"/>
              </a:rPr>
              <a:t>di Vasilij Grossman). </a:t>
            </a:r>
          </a:p>
        </p:txBody>
      </p:sp>
      <p:sp>
        <p:nvSpPr>
          <p:cNvPr id="77829" name="Text Box 5">
            <a:extLst>
              <a:ext uri="{FF2B5EF4-FFF2-40B4-BE49-F238E27FC236}">
                <a16:creationId xmlns:a16="http://schemas.microsoft.com/office/drawing/2014/main" id="{F0196B51-D042-9740-A669-4D90F0A7EBDE}"/>
              </a:ext>
            </a:extLst>
          </p:cNvPr>
          <p:cNvSpPr txBox="1">
            <a:spLocks noChangeArrowheads="1"/>
          </p:cNvSpPr>
          <p:nvPr/>
        </p:nvSpPr>
        <p:spPr bwMode="auto">
          <a:xfrm>
            <a:off x="468313" y="5157788"/>
            <a:ext cx="7343775" cy="1286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lnSpc>
                <a:spcPct val="80000"/>
              </a:lnSpc>
              <a:spcBef>
                <a:spcPct val="50000"/>
              </a:spcBef>
              <a:buFontTx/>
              <a:buNone/>
            </a:pPr>
            <a:r>
              <a:rPr lang="it-IT" altLang="it-IT" sz="2400" b="1" dirty="0">
                <a:latin typeface="Garamond" panose="02020404030301010803" pitchFamily="18" charset="0"/>
              </a:rPr>
              <a:t>I costi di transazione, nelle diverse forme di carenze d</a:t>
            </a:r>
            <a:r>
              <a:rPr lang="it-IT" altLang="en-US" sz="2400" b="1" dirty="0">
                <a:latin typeface="Garamond" panose="02020404030301010803" pitchFamily="18" charset="0"/>
              </a:rPr>
              <a:t>’</a:t>
            </a:r>
            <a:r>
              <a:rPr lang="it-IT" altLang="it-IT" sz="2400" b="1" dirty="0">
                <a:latin typeface="Garamond" panose="02020404030301010803" pitchFamily="18" charset="0"/>
              </a:rPr>
              <a:t>informazione, di opportunismo, di burocrazia, di razionalità limitata, possono facilmente far fallire il mercato e le sue Istituzioni</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7828">
                                            <p:txEl>
                                              <p:pRg st="1" end="1"/>
                                            </p:txEl>
                                          </p:spTgt>
                                        </p:tgtEl>
                                        <p:attrNameLst>
                                          <p:attrName>style.visibility</p:attrName>
                                        </p:attrNameLst>
                                      </p:cBhvr>
                                      <p:to>
                                        <p:strVal val="visible"/>
                                      </p:to>
                                    </p:set>
                                    <p:anim calcmode="lin" valueType="num">
                                      <p:cBhvr additive="base">
                                        <p:cTn id="7" dur="500" fill="hold"/>
                                        <p:tgtEl>
                                          <p:spTgt spid="7782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782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7829"/>
                                        </p:tgtEl>
                                        <p:attrNameLst>
                                          <p:attrName>style.visibility</p:attrName>
                                        </p:attrNameLst>
                                      </p:cBhvr>
                                      <p:to>
                                        <p:strVal val="visible"/>
                                      </p:to>
                                    </p:set>
                                    <p:anim calcmode="lin" valueType="num">
                                      <p:cBhvr additive="base">
                                        <p:cTn id="13" dur="500" fill="hold"/>
                                        <p:tgtEl>
                                          <p:spTgt spid="77829"/>
                                        </p:tgtEl>
                                        <p:attrNameLst>
                                          <p:attrName>ppt_x</p:attrName>
                                        </p:attrNameLst>
                                      </p:cBhvr>
                                      <p:tavLst>
                                        <p:tav tm="0">
                                          <p:val>
                                            <p:strVal val="#ppt_x"/>
                                          </p:val>
                                        </p:tav>
                                        <p:tav tm="100000">
                                          <p:val>
                                            <p:strVal val="#ppt_x"/>
                                          </p:val>
                                        </p:tav>
                                      </p:tavLst>
                                    </p:anim>
                                    <p:anim calcmode="lin" valueType="num">
                                      <p:cBhvr additive="base">
                                        <p:cTn id="14" dur="500" fill="hold"/>
                                        <p:tgtEl>
                                          <p:spTgt spid="778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9242A3EF-3A41-664C-A81E-50A3A6B34EC6}"/>
              </a:ext>
            </a:extLst>
          </p:cNvPr>
          <p:cNvSpPr>
            <a:spLocks noChangeArrowheads="1"/>
          </p:cNvSpPr>
          <p:nvPr/>
        </p:nvSpPr>
        <p:spPr bwMode="auto">
          <a:xfrm>
            <a:off x="468313" y="620713"/>
            <a:ext cx="8207375" cy="588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b="1" dirty="0">
                <a:solidFill>
                  <a:schemeClr val="accent2"/>
                </a:solidFill>
                <a:latin typeface="Garamond" panose="02020404030301010803" pitchFamily="18" charset="0"/>
              </a:rPr>
              <a:t>CONCLUSIONI SUI FALLIMENTI DI MERCATO E LE ISTITUZIONI</a:t>
            </a:r>
          </a:p>
          <a:p>
            <a:pPr algn="just" eaLnBrk="1" hangingPunct="1">
              <a:spcBef>
                <a:spcPct val="50000"/>
              </a:spcBef>
              <a:buFontTx/>
              <a:buNone/>
            </a:pPr>
            <a:r>
              <a:rPr lang="it-IT" altLang="it-IT" sz="2000" dirty="0">
                <a:latin typeface="Garamond" panose="02020404030301010803" pitchFamily="18" charset="0"/>
              </a:rPr>
              <a:t>Cosa possono fare le istituzioni per migliorare il benessere sociale? Alcune decisione collettive non di mercato debbono comunque essere prese. Ma come valutare queste decisioni dal punto di vista economico? Attraverso il criterio di Pareto, ovvero l</a:t>
            </a:r>
            <a:r>
              <a:rPr lang="it-IT" altLang="en-US" sz="2000" dirty="0">
                <a:latin typeface="Garamond" panose="02020404030301010803" pitchFamily="18" charset="0"/>
              </a:rPr>
              <a:t>’</a:t>
            </a:r>
            <a:r>
              <a:rPr lang="it-IT" altLang="it-IT" sz="2000" dirty="0">
                <a:latin typeface="Garamond" panose="02020404030301010803" pitchFamily="18" charset="0"/>
              </a:rPr>
              <a:t>efficiente allocazione paretiana delle risorse</a:t>
            </a:r>
          </a:p>
          <a:p>
            <a:pPr algn="just" eaLnBrk="1" hangingPunct="1">
              <a:spcBef>
                <a:spcPct val="50000"/>
              </a:spcBef>
              <a:buFontTx/>
              <a:buNone/>
            </a:pPr>
            <a:r>
              <a:rPr lang="it-IT" altLang="it-IT" sz="2000" dirty="0">
                <a:latin typeface="Garamond" panose="02020404030301010803" pitchFamily="18" charset="0"/>
              </a:rPr>
              <a:t>L</a:t>
            </a:r>
            <a:r>
              <a:rPr lang="it-IT" altLang="en-US" sz="2000" dirty="0">
                <a:latin typeface="Garamond" panose="02020404030301010803" pitchFamily="18" charset="0"/>
              </a:rPr>
              <a:t>’</a:t>
            </a:r>
            <a:r>
              <a:rPr lang="it-IT" altLang="it-IT" sz="2000" dirty="0">
                <a:latin typeface="Garamond" panose="02020404030301010803" pitchFamily="18" charset="0"/>
              </a:rPr>
              <a:t>allocazione delle risorse (o la politica pubblica) che presenti </a:t>
            </a:r>
            <a:r>
              <a:rPr lang="it-IT" altLang="it-IT" sz="2000" u="sng" dirty="0">
                <a:latin typeface="Garamond" panose="02020404030301010803" pitchFamily="18" charset="0"/>
              </a:rPr>
              <a:t>la proprietà di non poter far stare meglio nessuno senza che qualcun altro stia peggio</a:t>
            </a:r>
            <a:r>
              <a:rPr lang="it-IT" altLang="it-IT" sz="2000" dirty="0">
                <a:latin typeface="Garamond" panose="02020404030301010803" pitchFamily="18" charset="0"/>
              </a:rPr>
              <a:t> è detta Pareto efficiente o Pareto ottimale</a:t>
            </a:r>
          </a:p>
          <a:p>
            <a:pPr algn="just" eaLnBrk="1" hangingPunct="1">
              <a:spcBef>
                <a:spcPct val="50000"/>
              </a:spcBef>
              <a:buFontTx/>
              <a:buNone/>
            </a:pPr>
            <a:r>
              <a:rPr lang="it-IT" altLang="it-IT" sz="2000" dirty="0">
                <a:latin typeface="Garamond" panose="02020404030301010803" pitchFamily="18" charset="0"/>
              </a:rPr>
              <a:t>Ma il criterio di Pareto ha un limite:</a:t>
            </a:r>
          </a:p>
          <a:p>
            <a:pPr algn="just" eaLnBrk="1" hangingPunct="1">
              <a:spcBef>
                <a:spcPct val="50000"/>
              </a:spcBef>
              <a:buFontTx/>
              <a:buNone/>
            </a:pPr>
            <a:r>
              <a:rPr lang="it-IT" altLang="it-IT" sz="2000" dirty="0">
                <a:latin typeface="Garamond" panose="02020404030301010803" pitchFamily="18" charset="0"/>
              </a:rPr>
              <a:t>• è individualistico, riguarda il benessere di ciascun individuo ma non considera le diseguaglianze (una politica che rende i ricchi più ricchi lasciando inalterati i poveri, è Pareto efficiente)</a:t>
            </a:r>
          </a:p>
          <a:p>
            <a:pPr algn="just" eaLnBrk="1" hangingPunct="1">
              <a:spcBef>
                <a:spcPct val="50000"/>
              </a:spcBef>
              <a:buFontTx/>
              <a:buNone/>
            </a:pPr>
            <a:r>
              <a:rPr lang="it-IT" altLang="it-IT" sz="2000" dirty="0">
                <a:latin typeface="Garamond" panose="02020404030301010803" pitchFamily="18" charset="0"/>
              </a:rPr>
              <a:t>• riguarda il benessere </a:t>
            </a:r>
            <a:r>
              <a:rPr lang="it-IT" altLang="it-IT" sz="2000" i="1" dirty="0">
                <a:latin typeface="Garamond" panose="02020404030301010803" pitchFamily="18" charset="0"/>
              </a:rPr>
              <a:t>percepito</a:t>
            </a:r>
            <a:r>
              <a:rPr lang="it-IT" altLang="it-IT" sz="2000" dirty="0">
                <a:latin typeface="Garamond" panose="02020404030301010803" pitchFamily="18" charset="0"/>
              </a:rPr>
              <a:t> del consumatore, nell</a:t>
            </a:r>
            <a:r>
              <a:rPr lang="it-IT" altLang="en-US" sz="2000" dirty="0">
                <a:latin typeface="Garamond" panose="02020404030301010803" pitchFamily="18" charset="0"/>
              </a:rPr>
              <a:t>’</a:t>
            </a:r>
            <a:r>
              <a:rPr lang="it-IT" altLang="it-IT" sz="2000" dirty="0">
                <a:latin typeface="Garamond" panose="02020404030301010803" pitchFamily="18" charset="0"/>
              </a:rPr>
              <a:t>ipotesi che l</a:t>
            </a:r>
            <a:r>
              <a:rPr lang="it-IT" altLang="en-US" sz="2000" dirty="0">
                <a:latin typeface="Garamond" panose="02020404030301010803" pitchFamily="18" charset="0"/>
              </a:rPr>
              <a:t>’</a:t>
            </a:r>
            <a:r>
              <a:rPr lang="it-IT" altLang="it-IT" sz="2000" dirty="0">
                <a:latin typeface="Garamond" panose="02020404030301010803" pitchFamily="18" charset="0"/>
              </a:rPr>
              <a:t>individuo sia il miglior giudice di se stesso, ma questo non sempre è vero</a:t>
            </a:r>
          </a:p>
          <a:p>
            <a:pPr algn="just" eaLnBrk="1" hangingPunct="1">
              <a:spcBef>
                <a:spcPct val="50000"/>
              </a:spcBef>
              <a:buFontTx/>
              <a:buNone/>
            </a:pPr>
            <a:endParaRPr lang="it-IT" altLang="it-IT" sz="2000" dirty="0">
              <a:latin typeface="Garamond" panose="020204040303010108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80898">
                                            <p:txEl>
                                              <p:pRg st="2" end="2"/>
                                            </p:txEl>
                                          </p:spTgt>
                                        </p:tgtEl>
                                        <p:attrNameLst>
                                          <p:attrName>style.visibility</p:attrName>
                                        </p:attrNameLst>
                                      </p:cBhvr>
                                      <p:to>
                                        <p:strVal val="visible"/>
                                      </p:to>
                                    </p:set>
                                    <p:animEffect transition="in" filter="slide(fromBottom)">
                                      <p:cBhvr>
                                        <p:cTn id="7" dur="500"/>
                                        <p:tgtEl>
                                          <p:spTgt spid="80898">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80898">
                                            <p:txEl>
                                              <p:pRg st="3" end="3"/>
                                            </p:txEl>
                                          </p:spTgt>
                                        </p:tgtEl>
                                        <p:attrNameLst>
                                          <p:attrName>style.visibility</p:attrName>
                                        </p:attrNameLst>
                                      </p:cBhvr>
                                      <p:to>
                                        <p:strVal val="visible"/>
                                      </p:to>
                                    </p:set>
                                    <p:animEffect transition="in" filter="slide(fromBottom)">
                                      <p:cBhvr>
                                        <p:cTn id="12" dur="500"/>
                                        <p:tgtEl>
                                          <p:spTgt spid="80898">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80898">
                                            <p:txEl>
                                              <p:pRg st="4" end="4"/>
                                            </p:txEl>
                                          </p:spTgt>
                                        </p:tgtEl>
                                        <p:attrNameLst>
                                          <p:attrName>style.visibility</p:attrName>
                                        </p:attrNameLst>
                                      </p:cBhvr>
                                      <p:to>
                                        <p:strVal val="visible"/>
                                      </p:to>
                                    </p:set>
                                    <p:animEffect transition="in" filter="slide(fromBottom)">
                                      <p:cBhvr>
                                        <p:cTn id="17" dur="500"/>
                                        <p:tgtEl>
                                          <p:spTgt spid="80898">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80898">
                                            <p:txEl>
                                              <p:pRg st="5" end="5"/>
                                            </p:txEl>
                                          </p:spTgt>
                                        </p:tgtEl>
                                        <p:attrNameLst>
                                          <p:attrName>style.visibility</p:attrName>
                                        </p:attrNameLst>
                                      </p:cBhvr>
                                      <p:to>
                                        <p:strVal val="visible"/>
                                      </p:to>
                                    </p:set>
                                    <p:animEffect transition="in" filter="slide(fromBottom)">
                                      <p:cBhvr>
                                        <p:cTn id="22" dur="500"/>
                                        <p:tgtEl>
                                          <p:spTgt spid="8089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4">
            <a:extLst>
              <a:ext uri="{FF2B5EF4-FFF2-40B4-BE49-F238E27FC236}">
                <a16:creationId xmlns:a16="http://schemas.microsoft.com/office/drawing/2014/main" id="{7D5FB1E0-5117-9C47-A3B3-9AE314DBCED4}"/>
              </a:ext>
            </a:extLst>
          </p:cNvPr>
          <p:cNvSpPr>
            <a:spLocks noChangeArrowheads="1"/>
          </p:cNvSpPr>
          <p:nvPr/>
        </p:nvSpPr>
        <p:spPr bwMode="auto">
          <a:xfrm>
            <a:off x="395288" y="620713"/>
            <a:ext cx="79216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a:latin typeface="Garamond" panose="02020404030301010803" pitchFamily="18" charset="0"/>
              </a:rPr>
              <a:t>Nella realtà raramente abbiamo a che fare con situazioni Pareto-efficienti, ma non è detto che la politica le preferisca </a:t>
            </a:r>
          </a:p>
        </p:txBody>
      </p:sp>
      <p:sp>
        <p:nvSpPr>
          <p:cNvPr id="79877" name="Rectangle 5">
            <a:extLst>
              <a:ext uri="{FF2B5EF4-FFF2-40B4-BE49-F238E27FC236}">
                <a16:creationId xmlns:a16="http://schemas.microsoft.com/office/drawing/2014/main" id="{851AD2CC-8499-0244-A284-35CD75D0C1EF}"/>
              </a:ext>
            </a:extLst>
          </p:cNvPr>
          <p:cNvSpPr>
            <a:spLocks noChangeArrowheads="1"/>
          </p:cNvSpPr>
          <p:nvPr/>
        </p:nvSpPr>
        <p:spPr bwMode="auto">
          <a:xfrm>
            <a:off x="684213" y="1844675"/>
            <a:ext cx="763270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i="1">
                <a:latin typeface="Garamond" panose="02020404030301010803" pitchFamily="18" charset="0"/>
              </a:rPr>
              <a:t>Un esempio di politiche Pareto efficienti fallite: l</a:t>
            </a:r>
            <a:r>
              <a:rPr lang="it-IT" altLang="en-US" sz="2000" i="1">
                <a:latin typeface="Garamond" panose="02020404030301010803" pitchFamily="18" charset="0"/>
              </a:rPr>
              <a:t>’</a:t>
            </a:r>
            <a:r>
              <a:rPr lang="it-IT" altLang="it-IT" sz="2000" i="1">
                <a:latin typeface="Garamond" panose="02020404030301010803" pitchFamily="18" charset="0"/>
              </a:rPr>
              <a:t>energia idroelettrica in USA</a:t>
            </a:r>
          </a:p>
          <a:p>
            <a:pPr eaLnBrk="1" hangingPunct="1">
              <a:spcBef>
                <a:spcPct val="0"/>
              </a:spcBef>
              <a:buFontTx/>
              <a:buNone/>
            </a:pPr>
            <a:endParaRPr lang="it-IT" altLang="it-IT" sz="2000" i="1">
              <a:latin typeface="Garamond" panose="02020404030301010803" pitchFamily="18" charset="0"/>
            </a:endParaRPr>
          </a:p>
          <a:p>
            <a:pPr algn="just" eaLnBrk="1" hangingPunct="1">
              <a:spcBef>
                <a:spcPct val="0"/>
              </a:spcBef>
              <a:buFontTx/>
              <a:buNone/>
            </a:pPr>
            <a:r>
              <a:rPr lang="it-IT" altLang="it-IT" sz="2000" b="1">
                <a:latin typeface="Garamond" panose="02020404030301010803" pitchFamily="18" charset="0"/>
              </a:rPr>
              <a:t>Le centrali idroelettriche in USA</a:t>
            </a:r>
          </a:p>
          <a:p>
            <a:pPr algn="just" eaLnBrk="1" hangingPunct="1">
              <a:spcBef>
                <a:spcPct val="0"/>
              </a:spcBef>
              <a:buFontTx/>
              <a:buNone/>
            </a:pPr>
            <a:r>
              <a:rPr lang="it-IT" altLang="it-IT" sz="2000">
                <a:latin typeface="Garamond" panose="02020404030301010803" pitchFamily="18" charset="0"/>
              </a:rPr>
              <a:t>Joseph Stiglitz, premio Nobel ha raccontato in un saggio la sua esperienza di Capo Economista dello staff del presidente Clinton prima e della Banca Mondiale poi. Le centrali sono gestite da imprese pubbliche di proprietà di enti locali (chiamate Muni, cioè aziende municipalizzate). Le aziende idroelettriche necessitano di forti investimenti per migliorare la loro efficienza tecnica e accrescere il livello di produzione, ma hanno difficoltà a reperire sul mercato le risorse necessarie per gli opportuni investimenti. Inoltre vendono </a:t>
            </a:r>
            <a:r>
              <a:rPr lang="it-IT" altLang="it-IT" sz="2000" u="sng">
                <a:latin typeface="Garamond" panose="02020404030301010803" pitchFamily="18" charset="0"/>
              </a:rPr>
              <a:t>a prezzi inferiori a quelli di mercato</a:t>
            </a:r>
            <a:r>
              <a:rPr lang="it-IT" altLang="it-IT" sz="2000">
                <a:latin typeface="Garamond" panose="02020404030301010803" pitchFamily="18" charset="0"/>
              </a:rPr>
              <a:t>, grazie al basso costo di produzione dell</a:t>
            </a:r>
            <a:r>
              <a:rPr lang="it-IT" altLang="en-US" sz="2000">
                <a:latin typeface="Garamond" panose="02020404030301010803" pitchFamily="18" charset="0"/>
              </a:rPr>
              <a:t>’</a:t>
            </a:r>
            <a:r>
              <a:rPr lang="it-IT" altLang="it-IT" sz="2000">
                <a:latin typeface="Garamond" panose="02020404030301010803" pitchFamily="18" charset="0"/>
              </a:rPr>
              <a:t>energia idroelettrica ad imprese locali insediatesi nelle vicinanze degli impianti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9877">
                                            <p:txEl>
                                              <p:pRg st="0" end="0"/>
                                            </p:txEl>
                                          </p:spTgt>
                                        </p:tgtEl>
                                        <p:attrNameLst>
                                          <p:attrName>style.visibility</p:attrName>
                                        </p:attrNameLst>
                                      </p:cBhvr>
                                      <p:to>
                                        <p:strVal val="visible"/>
                                      </p:to>
                                    </p:set>
                                    <p:animEffect transition="in" filter="slide(fromBottom)">
                                      <p:cBhvr>
                                        <p:cTn id="7" dur="500"/>
                                        <p:tgtEl>
                                          <p:spTgt spid="7987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79877">
                                            <p:txEl>
                                              <p:pRg st="2" end="2"/>
                                            </p:txEl>
                                          </p:spTgt>
                                        </p:tgtEl>
                                        <p:attrNameLst>
                                          <p:attrName>style.visibility</p:attrName>
                                        </p:attrNameLst>
                                      </p:cBhvr>
                                      <p:to>
                                        <p:strVal val="visible"/>
                                      </p:to>
                                    </p:set>
                                    <p:animEffect transition="in" filter="slide(fromBottom)">
                                      <p:cBhvr>
                                        <p:cTn id="12" dur="500"/>
                                        <p:tgtEl>
                                          <p:spTgt spid="7987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79877">
                                            <p:txEl>
                                              <p:pRg st="3" end="3"/>
                                            </p:txEl>
                                          </p:spTgt>
                                        </p:tgtEl>
                                        <p:attrNameLst>
                                          <p:attrName>style.visibility</p:attrName>
                                        </p:attrNameLst>
                                      </p:cBhvr>
                                      <p:to>
                                        <p:strVal val="visible"/>
                                      </p:to>
                                    </p:set>
                                    <p:animEffect transition="in" filter="slide(fromBottom)">
                                      <p:cBhvr>
                                        <p:cTn id="17" dur="500"/>
                                        <p:tgtEl>
                                          <p:spTgt spid="7987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5" name="Rectangle 5">
            <a:extLst>
              <a:ext uri="{FF2B5EF4-FFF2-40B4-BE49-F238E27FC236}">
                <a16:creationId xmlns:a16="http://schemas.microsoft.com/office/drawing/2014/main" id="{5AECA0AA-3546-8849-9E24-DB3B58FDCE8D}"/>
              </a:ext>
            </a:extLst>
          </p:cNvPr>
          <p:cNvSpPr>
            <a:spLocks noChangeArrowheads="1"/>
          </p:cNvSpPr>
          <p:nvPr/>
        </p:nvSpPr>
        <p:spPr bwMode="auto">
          <a:xfrm>
            <a:off x="755650" y="404813"/>
            <a:ext cx="7704138" cy="61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Stiglitz individua set di politiche paretiane: </a:t>
            </a:r>
          </a:p>
          <a:p>
            <a:pPr algn="just" eaLnBrk="1" hangingPunct="1">
              <a:spcBef>
                <a:spcPct val="50000"/>
              </a:spcBef>
            </a:pPr>
            <a:r>
              <a:rPr lang="it-IT" altLang="it-IT" sz="2000" dirty="0">
                <a:latin typeface="Garamond" panose="02020404030301010803" pitchFamily="18" charset="0"/>
              </a:rPr>
              <a:t> privatizzazione delle imprese e conseguente libertà di reperire risorse sul mercato dei capitali</a:t>
            </a:r>
          </a:p>
          <a:p>
            <a:pPr algn="just" eaLnBrk="1" hangingPunct="1">
              <a:spcBef>
                <a:spcPct val="50000"/>
              </a:spcBef>
            </a:pPr>
            <a:r>
              <a:rPr lang="it-IT" altLang="it-IT" sz="2000" dirty="0">
                <a:latin typeface="Garamond" panose="02020404030301010803" pitchFamily="18" charset="0"/>
              </a:rPr>
              <a:t> vendita dell</a:t>
            </a:r>
            <a:r>
              <a:rPr lang="it-IT" altLang="en-US" sz="2000" dirty="0">
                <a:latin typeface="Garamond" panose="02020404030301010803" pitchFamily="18" charset="0"/>
              </a:rPr>
              <a:t>’</a:t>
            </a:r>
            <a:r>
              <a:rPr lang="it-IT" altLang="it-IT" sz="2000" dirty="0">
                <a:latin typeface="Garamond" panose="02020404030301010803" pitchFamily="18" charset="0"/>
              </a:rPr>
              <a:t>energia a prezzi di mercato</a:t>
            </a:r>
          </a:p>
          <a:p>
            <a:pPr algn="just" eaLnBrk="1" hangingPunct="1">
              <a:spcBef>
                <a:spcPct val="50000"/>
              </a:spcBef>
            </a:pPr>
            <a:r>
              <a:rPr lang="it-IT" altLang="it-IT" sz="2000" dirty="0">
                <a:latin typeface="Garamond" panose="02020404030301010803" pitchFamily="18" charset="0"/>
              </a:rPr>
              <a:t> trasformazione dei vecchi prezzi politici in sussidi diretti alle imprese beneficiate da questi ultimi</a:t>
            </a:r>
          </a:p>
          <a:p>
            <a:pPr algn="just" eaLnBrk="1" hangingPunct="1">
              <a:spcBef>
                <a:spcPct val="50000"/>
              </a:spcBef>
              <a:buFontTx/>
              <a:buNone/>
            </a:pPr>
            <a:r>
              <a:rPr lang="it-IT" altLang="it-IT" sz="2000" dirty="0">
                <a:latin typeface="Garamond" panose="02020404030301010803" pitchFamily="18" charset="0"/>
              </a:rPr>
              <a:t>Adottare queste misure avrebbe consentito a: 1) alle Muni di migliorare la propria posizione, 2) agli enti locali proprietari di valorizzare le loro aziende, 3) ai consumatori di migliorare il benessere con prezzi più bassi 4) ai grandi clienti beneficiari dei sussidi di mantenere inalterato il proprio beneficio. </a:t>
            </a:r>
          </a:p>
          <a:p>
            <a:pPr algn="just" eaLnBrk="1" hangingPunct="1">
              <a:spcBef>
                <a:spcPct val="50000"/>
              </a:spcBef>
              <a:buFontTx/>
              <a:buNone/>
            </a:pPr>
            <a:r>
              <a:rPr lang="it-IT" altLang="it-IT" sz="2000" dirty="0">
                <a:latin typeface="Garamond" panose="02020404030301010803" pitchFamily="18" charset="0"/>
              </a:rPr>
              <a:t>Stiglitz si accorge subito che il sistema politico rifiuta il progetto</a:t>
            </a:r>
          </a:p>
          <a:p>
            <a:pPr algn="just" eaLnBrk="1" hangingPunct="1">
              <a:spcBef>
                <a:spcPct val="50000"/>
              </a:spcBef>
              <a:buFontTx/>
              <a:buNone/>
            </a:pPr>
            <a:r>
              <a:rPr lang="it-IT" altLang="it-IT" sz="2000" dirty="0">
                <a:latin typeface="Garamond" panose="02020404030301010803" pitchFamily="18" charset="0"/>
              </a:rPr>
              <a:t>Perché? La ragione è di </a:t>
            </a:r>
            <a:r>
              <a:rPr lang="it-IT" altLang="it-IT" sz="2000" i="1" dirty="0" err="1">
                <a:latin typeface="Garamond" panose="02020404030301010803" pitchFamily="18" charset="0"/>
              </a:rPr>
              <a:t>political</a:t>
            </a:r>
            <a:r>
              <a:rPr lang="it-IT" altLang="it-IT" sz="2000" i="1" dirty="0">
                <a:latin typeface="Garamond" panose="02020404030301010803" pitchFamily="18" charset="0"/>
              </a:rPr>
              <a:t> economy</a:t>
            </a:r>
            <a:r>
              <a:rPr lang="it-IT" altLang="it-IT" sz="2000" dirty="0">
                <a:latin typeface="Garamond" panose="02020404030301010803" pitchFamily="18" charset="0"/>
              </a:rPr>
              <a:t>, ovvero le coalizioni di interessi organizzati sono capaci di prevalere sull</a:t>
            </a:r>
            <a:r>
              <a:rPr lang="it-IT" altLang="en-US" sz="2000" dirty="0">
                <a:latin typeface="Garamond" panose="02020404030301010803" pitchFamily="18" charset="0"/>
              </a:rPr>
              <a:t>’</a:t>
            </a:r>
            <a:r>
              <a:rPr lang="it-IT" altLang="it-IT" sz="2000" dirty="0">
                <a:latin typeface="Garamond" panose="02020404030301010803" pitchFamily="18" charset="0"/>
              </a:rPr>
              <a:t>interesse pubblico. Si opponevano alla riforma le imprese beneficiarie dei prezzi politici dell</a:t>
            </a:r>
            <a:r>
              <a:rPr lang="it-IT" altLang="en-US" sz="2000" dirty="0">
                <a:latin typeface="Garamond" panose="02020404030301010803" pitchFamily="18" charset="0"/>
              </a:rPr>
              <a:t>’</a:t>
            </a:r>
            <a:r>
              <a:rPr lang="it-IT" altLang="it-IT" sz="2000" dirty="0">
                <a:latin typeface="Garamond" panose="02020404030301010803" pitchFamily="18" charset="0"/>
              </a:rPr>
              <a:t>energia, che non desideravano affatto vedere trasformato questo sussidio implicito (sotterraneo perché non percepito dall</a:t>
            </a:r>
            <a:r>
              <a:rPr lang="it-IT" altLang="en-US" sz="2000" dirty="0">
                <a:latin typeface="Garamond" panose="02020404030301010803" pitchFamily="18" charset="0"/>
              </a:rPr>
              <a:t>’</a:t>
            </a:r>
            <a:r>
              <a:rPr lang="it-IT" altLang="it-IT" sz="2000" dirty="0">
                <a:latin typeface="Garamond" panose="02020404030301010803" pitchFamily="18" charset="0"/>
              </a:rPr>
              <a:t>elettorato) in un trasferimento pubblico ben più visibile e quindi cancellabile in futuro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81925">
                                            <p:txEl>
                                              <p:pRg st="1" end="1"/>
                                            </p:txEl>
                                          </p:spTgt>
                                        </p:tgtEl>
                                        <p:attrNameLst>
                                          <p:attrName>style.visibility</p:attrName>
                                        </p:attrNameLst>
                                      </p:cBhvr>
                                      <p:to>
                                        <p:strVal val="visible"/>
                                      </p:to>
                                    </p:set>
                                    <p:animEffect transition="in" filter="slide(fromBottom)">
                                      <p:cBhvr>
                                        <p:cTn id="7" dur="500"/>
                                        <p:tgtEl>
                                          <p:spTgt spid="8192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81925">
                                            <p:txEl>
                                              <p:pRg st="2" end="2"/>
                                            </p:txEl>
                                          </p:spTgt>
                                        </p:tgtEl>
                                        <p:attrNameLst>
                                          <p:attrName>style.visibility</p:attrName>
                                        </p:attrNameLst>
                                      </p:cBhvr>
                                      <p:to>
                                        <p:strVal val="visible"/>
                                      </p:to>
                                    </p:set>
                                    <p:animEffect transition="in" filter="slide(fromBottom)">
                                      <p:cBhvr>
                                        <p:cTn id="12" dur="500"/>
                                        <p:tgtEl>
                                          <p:spTgt spid="8192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81925">
                                            <p:txEl>
                                              <p:pRg st="3" end="3"/>
                                            </p:txEl>
                                          </p:spTgt>
                                        </p:tgtEl>
                                        <p:attrNameLst>
                                          <p:attrName>style.visibility</p:attrName>
                                        </p:attrNameLst>
                                      </p:cBhvr>
                                      <p:to>
                                        <p:strVal val="visible"/>
                                      </p:to>
                                    </p:set>
                                    <p:animEffect transition="in" filter="slide(fromBottom)">
                                      <p:cBhvr>
                                        <p:cTn id="17" dur="500"/>
                                        <p:tgtEl>
                                          <p:spTgt spid="8192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81925">
                                            <p:txEl>
                                              <p:pRg st="4" end="4"/>
                                            </p:txEl>
                                          </p:spTgt>
                                        </p:tgtEl>
                                        <p:attrNameLst>
                                          <p:attrName>style.visibility</p:attrName>
                                        </p:attrNameLst>
                                      </p:cBhvr>
                                      <p:to>
                                        <p:strVal val="visible"/>
                                      </p:to>
                                    </p:set>
                                    <p:animEffect transition="in" filter="slide(fromBottom)">
                                      <p:cBhvr>
                                        <p:cTn id="22" dur="500"/>
                                        <p:tgtEl>
                                          <p:spTgt spid="8192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81925">
                                            <p:txEl>
                                              <p:pRg st="5" end="5"/>
                                            </p:txEl>
                                          </p:spTgt>
                                        </p:tgtEl>
                                        <p:attrNameLst>
                                          <p:attrName>style.visibility</p:attrName>
                                        </p:attrNameLst>
                                      </p:cBhvr>
                                      <p:to>
                                        <p:strVal val="visible"/>
                                      </p:to>
                                    </p:set>
                                    <p:animEffect transition="in" filter="slide(fromBottom)">
                                      <p:cBhvr>
                                        <p:cTn id="27" dur="500"/>
                                        <p:tgtEl>
                                          <p:spTgt spid="81925">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81925">
                                            <p:txEl>
                                              <p:pRg st="6" end="6"/>
                                            </p:txEl>
                                          </p:spTgt>
                                        </p:tgtEl>
                                        <p:attrNameLst>
                                          <p:attrName>style.visibility</p:attrName>
                                        </p:attrNameLst>
                                      </p:cBhvr>
                                      <p:to>
                                        <p:strVal val="visible"/>
                                      </p:to>
                                    </p:set>
                                    <p:animEffect transition="in" filter="slide(fromBottom)">
                                      <p:cBhvr>
                                        <p:cTn id="32" dur="500"/>
                                        <p:tgtEl>
                                          <p:spTgt spid="819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D7233AC1-79F9-4847-B986-2B0DC28D5C75}"/>
              </a:ext>
            </a:extLst>
          </p:cNvPr>
          <p:cNvSpPr>
            <a:spLocks noChangeArrowheads="1"/>
          </p:cNvSpPr>
          <p:nvPr/>
        </p:nvSpPr>
        <p:spPr bwMode="auto">
          <a:xfrm>
            <a:off x="250825" y="825431"/>
            <a:ext cx="8497888"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0"/>
              </a:spcBef>
              <a:buFontTx/>
              <a:buNone/>
            </a:pPr>
            <a:r>
              <a:rPr lang="it-IT" altLang="it-IT" sz="2400" b="1" dirty="0">
                <a:solidFill>
                  <a:srgbClr val="0000FF"/>
                </a:solidFill>
                <a:latin typeface="Garamond" panose="02020404030301010803" pitchFamily="18" charset="0"/>
              </a:rPr>
              <a:t>Quando l</a:t>
            </a:r>
            <a:r>
              <a:rPr lang="it-IT" altLang="en-US" sz="2400" b="1" dirty="0">
                <a:solidFill>
                  <a:srgbClr val="0000FF"/>
                </a:solidFill>
                <a:latin typeface="Garamond" panose="02020404030301010803" pitchFamily="18" charset="0"/>
              </a:rPr>
              <a:t>’</a:t>
            </a:r>
            <a:r>
              <a:rPr lang="it-IT" altLang="it-IT" sz="2400" b="1" dirty="0">
                <a:solidFill>
                  <a:srgbClr val="0000FF"/>
                </a:solidFill>
                <a:latin typeface="Garamond" panose="02020404030301010803" pitchFamily="18" charset="0"/>
              </a:rPr>
              <a:t>intervento pubblico è un male: la teoria del </a:t>
            </a:r>
            <a:r>
              <a:rPr lang="it-IT" altLang="it-IT" sz="2400" b="1" i="1" dirty="0" err="1">
                <a:solidFill>
                  <a:srgbClr val="0000FF"/>
                </a:solidFill>
                <a:latin typeface="Garamond" panose="02020404030301010803" pitchFamily="18" charset="0"/>
              </a:rPr>
              <a:t>rent</a:t>
            </a:r>
            <a:r>
              <a:rPr lang="it-IT" altLang="it-IT" sz="2400" b="1" i="1" dirty="0">
                <a:solidFill>
                  <a:srgbClr val="0000FF"/>
                </a:solidFill>
                <a:latin typeface="Garamond" panose="02020404030301010803" pitchFamily="18" charset="0"/>
              </a:rPr>
              <a:t> </a:t>
            </a:r>
            <a:r>
              <a:rPr lang="it-IT" altLang="it-IT" sz="2400" b="1" i="1" dirty="0" err="1">
                <a:solidFill>
                  <a:srgbClr val="0000FF"/>
                </a:solidFill>
                <a:latin typeface="Garamond" panose="02020404030301010803" pitchFamily="18" charset="0"/>
              </a:rPr>
              <a:t>seeking</a:t>
            </a:r>
            <a:r>
              <a:rPr lang="it-IT" altLang="it-IT" sz="2000" dirty="0">
                <a:latin typeface="Garamond" panose="02020404030301010803" pitchFamily="18" charset="0"/>
              </a:rPr>
              <a:t> </a:t>
            </a:r>
          </a:p>
          <a:p>
            <a:pPr algn="just" eaLnBrk="1" hangingPunct="1">
              <a:spcBef>
                <a:spcPct val="0"/>
              </a:spcBef>
              <a:buFontTx/>
              <a:buNone/>
            </a:pPr>
            <a:endParaRPr lang="it-IT" altLang="it-IT" sz="2000" dirty="0">
              <a:latin typeface="Garamond" panose="02020404030301010803" pitchFamily="18" charset="0"/>
            </a:endParaRPr>
          </a:p>
          <a:p>
            <a:pPr algn="just" eaLnBrk="1" hangingPunct="1">
              <a:spcBef>
                <a:spcPct val="0"/>
              </a:spcBef>
              <a:buFontTx/>
              <a:buNone/>
            </a:pPr>
            <a:r>
              <a:rPr lang="it-IT" altLang="it-IT" sz="2000" dirty="0">
                <a:latin typeface="Garamond" panose="02020404030301010803" pitchFamily="18" charset="0"/>
              </a:rPr>
              <a:t>La scuola di </a:t>
            </a:r>
            <a:r>
              <a:rPr lang="it-IT" altLang="it-IT" sz="2000" i="1" dirty="0">
                <a:latin typeface="Garamond" panose="02020404030301010803" pitchFamily="18" charset="0"/>
              </a:rPr>
              <a:t>Public Choice (</a:t>
            </a:r>
            <a:r>
              <a:rPr lang="it-IT" altLang="it-IT" sz="2000" dirty="0">
                <a:latin typeface="Garamond" panose="02020404030301010803" pitchFamily="18" charset="0"/>
              </a:rPr>
              <a:t>Buchanan, </a:t>
            </a:r>
            <a:r>
              <a:rPr lang="it-IT" altLang="it-IT" sz="2000" dirty="0" err="1">
                <a:latin typeface="Garamond" panose="02020404030301010803" pitchFamily="18" charset="0"/>
              </a:rPr>
              <a:t>Tullock</a:t>
            </a:r>
            <a:r>
              <a:rPr lang="it-IT" altLang="it-IT" sz="2000" dirty="0">
                <a:latin typeface="Garamond" panose="02020404030301010803" pitchFamily="18" charset="0"/>
              </a:rPr>
              <a:t>, Downs, Olson) sostiene che l</a:t>
            </a:r>
            <a:r>
              <a:rPr lang="it-IT" altLang="en-US" sz="2000" dirty="0">
                <a:latin typeface="Garamond" panose="02020404030301010803" pitchFamily="18" charset="0"/>
              </a:rPr>
              <a:t>’</a:t>
            </a:r>
            <a:r>
              <a:rPr lang="it-IT" altLang="it-IT" sz="2000" dirty="0">
                <a:latin typeface="Garamond" panose="02020404030301010803" pitchFamily="18" charset="0"/>
              </a:rPr>
              <a:t>intervento pubblico e la regolazione dei mercati non servono, anzi distorcono solo il mercato. Infatti ritengono che la regolazione dia spazio ad attività di lobby di gruppi organizzati, in cui il beneficiato cercherà di difendere il suo profitto o la sua rendita, con attività di difesa – </a:t>
            </a:r>
            <a:r>
              <a:rPr lang="it-IT" altLang="it-IT" sz="2000" dirty="0" err="1">
                <a:latin typeface="Garamond" panose="02020404030301010803" pitchFamily="18" charset="0"/>
              </a:rPr>
              <a:t>rent</a:t>
            </a:r>
            <a:r>
              <a:rPr lang="it-IT" altLang="it-IT" sz="2000" dirty="0">
                <a:latin typeface="Garamond" panose="02020404030301010803" pitchFamily="18" charset="0"/>
              </a:rPr>
              <a:t> </a:t>
            </a:r>
            <a:r>
              <a:rPr lang="it-IT" altLang="it-IT" sz="2000" dirty="0" err="1">
                <a:latin typeface="Garamond" panose="02020404030301010803" pitchFamily="18" charset="0"/>
              </a:rPr>
              <a:t>seeking</a:t>
            </a:r>
            <a:r>
              <a:rPr lang="it-IT" altLang="it-IT" sz="2000" dirty="0">
                <a:latin typeface="Garamond" panose="02020404030301010803" pitchFamily="18" charset="0"/>
              </a:rPr>
              <a:t> e </a:t>
            </a:r>
            <a:r>
              <a:rPr lang="it-IT" altLang="it-IT" sz="2000" dirty="0" err="1">
                <a:latin typeface="Garamond" panose="02020404030301010803" pitchFamily="18" charset="0"/>
              </a:rPr>
              <a:t>defending</a:t>
            </a:r>
            <a:r>
              <a:rPr lang="it-IT" altLang="it-IT" sz="2000" dirty="0">
                <a:latin typeface="Garamond" panose="02020404030301010803" pitchFamily="18" charset="0"/>
              </a:rPr>
              <a:t> – come campagne pubblicitarie, avvocati e lobbying contro o a favore di antitrust e regolatori.</a:t>
            </a:r>
          </a:p>
          <a:p>
            <a:pPr algn="just" eaLnBrk="1" hangingPunct="1">
              <a:spcBef>
                <a:spcPct val="0"/>
              </a:spcBef>
              <a:buFontTx/>
              <a:buNone/>
            </a:pPr>
            <a:endParaRPr lang="it-IT" altLang="it-IT" sz="2000" dirty="0">
              <a:latin typeface="Garamond" panose="02020404030301010803" pitchFamily="18" charset="0"/>
            </a:endParaRPr>
          </a:p>
          <a:p>
            <a:pPr algn="just" eaLnBrk="1" hangingPunct="1">
              <a:spcBef>
                <a:spcPct val="0"/>
              </a:spcBef>
              <a:buFontTx/>
              <a:buNone/>
            </a:pPr>
            <a:r>
              <a:rPr lang="it-IT" altLang="it-IT" sz="2000" dirty="0">
                <a:latin typeface="Garamond" panose="02020404030301010803" pitchFamily="18" charset="0"/>
              </a:rPr>
              <a:t>Teoria dimostra che l</a:t>
            </a:r>
            <a:r>
              <a:rPr lang="it-IT" altLang="en-US" sz="2000" dirty="0">
                <a:latin typeface="Garamond" panose="02020404030301010803" pitchFamily="18" charset="0"/>
              </a:rPr>
              <a:t>’</a:t>
            </a:r>
            <a:r>
              <a:rPr lang="it-IT" altLang="it-IT" sz="2000" dirty="0">
                <a:latin typeface="Garamond" panose="02020404030301010803" pitchFamily="18" charset="0"/>
              </a:rPr>
              <a:t>intero profitto del monopolista potrebbe essere sprecato per difendere la rendita, in alcuni casi anche di più, ossia l</a:t>
            </a:r>
            <a:r>
              <a:rPr lang="it-IT" altLang="en-US" sz="2000" dirty="0">
                <a:latin typeface="Garamond" panose="02020404030301010803" pitchFamily="18" charset="0"/>
              </a:rPr>
              <a:t>’</a:t>
            </a:r>
            <a:r>
              <a:rPr lang="it-IT" altLang="it-IT" sz="2000" dirty="0">
                <a:latin typeface="Garamond" panose="02020404030301010803" pitchFamily="18" charset="0"/>
              </a:rPr>
              <a:t>impresa è disposta ad andare in deficit (per un breve periodo) pur di raggiungere l</a:t>
            </a:r>
            <a:r>
              <a:rPr lang="it-IT" altLang="en-US" sz="2000" dirty="0">
                <a:latin typeface="Garamond" panose="02020404030301010803" pitchFamily="18" charset="0"/>
              </a:rPr>
              <a:t>’</a:t>
            </a:r>
            <a:r>
              <a:rPr lang="it-IT" altLang="it-IT" sz="2000" dirty="0">
                <a:latin typeface="Garamond" panose="02020404030301010803" pitchFamily="18" charset="0"/>
              </a:rPr>
              <a:t>obiettivo </a:t>
            </a:r>
            <a:r>
              <a:rPr lang="it-IT" altLang="en-US" sz="2000" dirty="0">
                <a:latin typeface="Garamond" panose="02020404030301010803" pitchFamily="18" charset="0"/>
              </a:rPr>
              <a:t>“</a:t>
            </a:r>
            <a:r>
              <a:rPr lang="it-IT" altLang="it-IT" sz="2000" dirty="0">
                <a:latin typeface="Garamond" panose="02020404030301010803" pitchFamily="18" charset="0"/>
              </a:rPr>
              <a:t>politico</a:t>
            </a:r>
            <a:r>
              <a:rPr lang="it-IT" altLang="en-US" sz="2000" dirty="0">
                <a:latin typeface="Garamond" panose="02020404030301010803" pitchFamily="18" charset="0"/>
              </a:rPr>
              <a:t>”</a:t>
            </a:r>
            <a:r>
              <a:rPr lang="it-IT" altLang="it-IT" sz="2000" dirty="0">
                <a:latin typeface="Garamond" panose="02020404030301010803" pitchFamily="18" charset="0"/>
              </a:rPr>
              <a:t> desiderato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86018">
                                            <p:txEl>
                                              <p:pRg st="0" end="0"/>
                                            </p:txEl>
                                          </p:spTgt>
                                        </p:tgtEl>
                                        <p:attrNameLst>
                                          <p:attrName>style.visibility</p:attrName>
                                        </p:attrNameLst>
                                      </p:cBhvr>
                                      <p:to>
                                        <p:strVal val="visible"/>
                                      </p:to>
                                    </p:set>
                                    <p:animEffect transition="in" filter="slide(fromBottom)">
                                      <p:cBhvr>
                                        <p:cTn id="7" dur="500"/>
                                        <p:tgtEl>
                                          <p:spTgt spid="8601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86018">
                                            <p:txEl>
                                              <p:pRg st="2" end="2"/>
                                            </p:txEl>
                                          </p:spTgt>
                                        </p:tgtEl>
                                        <p:attrNameLst>
                                          <p:attrName>style.visibility</p:attrName>
                                        </p:attrNameLst>
                                      </p:cBhvr>
                                      <p:to>
                                        <p:strVal val="visible"/>
                                      </p:to>
                                    </p:set>
                                    <p:animEffect transition="in" filter="slide(fromBottom)">
                                      <p:cBhvr>
                                        <p:cTn id="12" dur="500"/>
                                        <p:tgtEl>
                                          <p:spTgt spid="8601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86018">
                                            <p:txEl>
                                              <p:pRg st="4" end="4"/>
                                            </p:txEl>
                                          </p:spTgt>
                                        </p:tgtEl>
                                        <p:attrNameLst>
                                          <p:attrName>style.visibility</p:attrName>
                                        </p:attrNameLst>
                                      </p:cBhvr>
                                      <p:to>
                                        <p:strVal val="visible"/>
                                      </p:to>
                                    </p:set>
                                    <p:animEffect transition="in" filter="slide(fromBottom)">
                                      <p:cBhvr>
                                        <p:cTn id="17" dur="500"/>
                                        <p:tgtEl>
                                          <p:spTgt spid="860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Line 2">
            <a:extLst>
              <a:ext uri="{FF2B5EF4-FFF2-40B4-BE49-F238E27FC236}">
                <a16:creationId xmlns:a16="http://schemas.microsoft.com/office/drawing/2014/main" id="{4401F415-87C1-B244-903E-9204A1BE48FE}"/>
              </a:ext>
            </a:extLst>
          </p:cNvPr>
          <p:cNvSpPr>
            <a:spLocks noChangeShapeType="1"/>
          </p:cNvSpPr>
          <p:nvPr/>
        </p:nvSpPr>
        <p:spPr bwMode="auto">
          <a:xfrm>
            <a:off x="827088" y="404813"/>
            <a:ext cx="0" cy="54006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7282" name="Line 3">
            <a:extLst>
              <a:ext uri="{FF2B5EF4-FFF2-40B4-BE49-F238E27FC236}">
                <a16:creationId xmlns:a16="http://schemas.microsoft.com/office/drawing/2014/main" id="{89CE9166-0E64-B74D-8B02-3135FEAB710D}"/>
              </a:ext>
            </a:extLst>
          </p:cNvPr>
          <p:cNvSpPr>
            <a:spLocks noChangeShapeType="1"/>
          </p:cNvSpPr>
          <p:nvPr/>
        </p:nvSpPr>
        <p:spPr bwMode="auto">
          <a:xfrm>
            <a:off x="827088" y="5805488"/>
            <a:ext cx="72009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7283" name="Line 4">
            <a:extLst>
              <a:ext uri="{FF2B5EF4-FFF2-40B4-BE49-F238E27FC236}">
                <a16:creationId xmlns:a16="http://schemas.microsoft.com/office/drawing/2014/main" id="{9DA6A42B-5264-784A-BCDD-33128E215B56}"/>
              </a:ext>
            </a:extLst>
          </p:cNvPr>
          <p:cNvSpPr>
            <a:spLocks noChangeShapeType="1"/>
          </p:cNvSpPr>
          <p:nvPr/>
        </p:nvSpPr>
        <p:spPr bwMode="auto">
          <a:xfrm>
            <a:off x="827088" y="836613"/>
            <a:ext cx="6553200" cy="4897437"/>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7284" name="Line 5">
            <a:extLst>
              <a:ext uri="{FF2B5EF4-FFF2-40B4-BE49-F238E27FC236}">
                <a16:creationId xmlns:a16="http://schemas.microsoft.com/office/drawing/2014/main" id="{B1D898D3-523C-004B-A955-911985323099}"/>
              </a:ext>
            </a:extLst>
          </p:cNvPr>
          <p:cNvSpPr>
            <a:spLocks noChangeShapeType="1"/>
          </p:cNvSpPr>
          <p:nvPr/>
        </p:nvSpPr>
        <p:spPr bwMode="auto">
          <a:xfrm>
            <a:off x="827088" y="836613"/>
            <a:ext cx="2952750" cy="4968875"/>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7285" name="Line 6">
            <a:extLst>
              <a:ext uri="{FF2B5EF4-FFF2-40B4-BE49-F238E27FC236}">
                <a16:creationId xmlns:a16="http://schemas.microsoft.com/office/drawing/2014/main" id="{1E0C0F5B-47E8-554C-B26F-598D718F36C0}"/>
              </a:ext>
            </a:extLst>
          </p:cNvPr>
          <p:cNvSpPr>
            <a:spLocks noChangeShapeType="1"/>
          </p:cNvSpPr>
          <p:nvPr/>
        </p:nvSpPr>
        <p:spPr bwMode="auto">
          <a:xfrm>
            <a:off x="827088" y="4724400"/>
            <a:ext cx="7129462" cy="0"/>
          </a:xfrm>
          <a:prstGeom prst="line">
            <a:avLst/>
          </a:prstGeom>
          <a:noFill/>
          <a:ln w="19050">
            <a:solidFill>
              <a:srgbClr val="66FF33"/>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7286" name="Text Box 7">
            <a:extLst>
              <a:ext uri="{FF2B5EF4-FFF2-40B4-BE49-F238E27FC236}">
                <a16:creationId xmlns:a16="http://schemas.microsoft.com/office/drawing/2014/main" id="{0916E77C-52BF-D54F-B268-B91081D8182C}"/>
              </a:ext>
            </a:extLst>
          </p:cNvPr>
          <p:cNvSpPr txBox="1">
            <a:spLocks noChangeArrowheads="1"/>
          </p:cNvSpPr>
          <p:nvPr/>
        </p:nvSpPr>
        <p:spPr bwMode="auto">
          <a:xfrm>
            <a:off x="7143750" y="5211763"/>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D</a:t>
            </a:r>
          </a:p>
        </p:txBody>
      </p:sp>
      <p:sp>
        <p:nvSpPr>
          <p:cNvPr id="97287" name="Text Box 8">
            <a:extLst>
              <a:ext uri="{FF2B5EF4-FFF2-40B4-BE49-F238E27FC236}">
                <a16:creationId xmlns:a16="http://schemas.microsoft.com/office/drawing/2014/main" id="{17A95A69-BD29-4B49-8C78-71AFBC222618}"/>
              </a:ext>
            </a:extLst>
          </p:cNvPr>
          <p:cNvSpPr txBox="1">
            <a:spLocks noChangeArrowheads="1"/>
          </p:cNvSpPr>
          <p:nvPr/>
        </p:nvSpPr>
        <p:spPr bwMode="auto">
          <a:xfrm>
            <a:off x="3832225" y="5283200"/>
            <a:ext cx="5588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Rmg</a:t>
            </a:r>
          </a:p>
        </p:txBody>
      </p:sp>
      <p:sp>
        <p:nvSpPr>
          <p:cNvPr id="97288" name="Text Box 9">
            <a:extLst>
              <a:ext uri="{FF2B5EF4-FFF2-40B4-BE49-F238E27FC236}">
                <a16:creationId xmlns:a16="http://schemas.microsoft.com/office/drawing/2014/main" id="{4EC39818-CA53-9F49-8554-F52589C6B68A}"/>
              </a:ext>
            </a:extLst>
          </p:cNvPr>
          <p:cNvSpPr txBox="1">
            <a:spLocks noChangeArrowheads="1"/>
          </p:cNvSpPr>
          <p:nvPr/>
        </p:nvSpPr>
        <p:spPr bwMode="auto">
          <a:xfrm>
            <a:off x="7216775" y="4275138"/>
            <a:ext cx="10953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CM = Cmg</a:t>
            </a:r>
          </a:p>
        </p:txBody>
      </p:sp>
      <p:sp>
        <p:nvSpPr>
          <p:cNvPr id="97289" name="Text Box 10">
            <a:extLst>
              <a:ext uri="{FF2B5EF4-FFF2-40B4-BE49-F238E27FC236}">
                <a16:creationId xmlns:a16="http://schemas.microsoft.com/office/drawing/2014/main" id="{5168AB48-458E-E444-BF62-962ECC1FD147}"/>
              </a:ext>
            </a:extLst>
          </p:cNvPr>
          <p:cNvSpPr txBox="1">
            <a:spLocks noChangeArrowheads="1"/>
          </p:cNvSpPr>
          <p:nvPr/>
        </p:nvSpPr>
        <p:spPr bwMode="auto">
          <a:xfrm>
            <a:off x="7143750" y="5932488"/>
            <a:ext cx="3175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E</a:t>
            </a:r>
          </a:p>
        </p:txBody>
      </p:sp>
      <p:sp>
        <p:nvSpPr>
          <p:cNvPr id="97290" name="Text Box 11">
            <a:extLst>
              <a:ext uri="{FF2B5EF4-FFF2-40B4-BE49-F238E27FC236}">
                <a16:creationId xmlns:a16="http://schemas.microsoft.com/office/drawing/2014/main" id="{D468FE5A-82C8-8042-B87F-68D487DD94C0}"/>
              </a:ext>
            </a:extLst>
          </p:cNvPr>
          <p:cNvSpPr txBox="1">
            <a:spLocks noChangeArrowheads="1"/>
          </p:cNvSpPr>
          <p:nvPr/>
        </p:nvSpPr>
        <p:spPr bwMode="auto">
          <a:xfrm>
            <a:off x="3616325" y="5932488"/>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G</a:t>
            </a:r>
          </a:p>
        </p:txBody>
      </p:sp>
      <p:sp>
        <p:nvSpPr>
          <p:cNvPr id="97291" name="Text Box 12">
            <a:extLst>
              <a:ext uri="{FF2B5EF4-FFF2-40B4-BE49-F238E27FC236}">
                <a16:creationId xmlns:a16="http://schemas.microsoft.com/office/drawing/2014/main" id="{AED544A6-D647-A84B-AA7D-CC202C9CD4B6}"/>
              </a:ext>
            </a:extLst>
          </p:cNvPr>
          <p:cNvSpPr txBox="1">
            <a:spLocks noChangeArrowheads="1"/>
          </p:cNvSpPr>
          <p:nvPr/>
        </p:nvSpPr>
        <p:spPr bwMode="auto">
          <a:xfrm>
            <a:off x="735013" y="5932488"/>
            <a:ext cx="3429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O</a:t>
            </a:r>
          </a:p>
        </p:txBody>
      </p:sp>
      <p:sp>
        <p:nvSpPr>
          <p:cNvPr id="97292" name="Line 13">
            <a:extLst>
              <a:ext uri="{FF2B5EF4-FFF2-40B4-BE49-F238E27FC236}">
                <a16:creationId xmlns:a16="http://schemas.microsoft.com/office/drawing/2014/main" id="{3363DA92-4700-AA43-8728-ECB6B380C96C}"/>
              </a:ext>
            </a:extLst>
          </p:cNvPr>
          <p:cNvSpPr>
            <a:spLocks noChangeShapeType="1"/>
          </p:cNvSpPr>
          <p:nvPr/>
        </p:nvSpPr>
        <p:spPr bwMode="auto">
          <a:xfrm>
            <a:off x="6011863" y="4724400"/>
            <a:ext cx="0" cy="10810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97293" name="Line 14">
            <a:extLst>
              <a:ext uri="{FF2B5EF4-FFF2-40B4-BE49-F238E27FC236}">
                <a16:creationId xmlns:a16="http://schemas.microsoft.com/office/drawing/2014/main" id="{0FD943C5-AFC9-8244-B13E-4CFF9B052E67}"/>
              </a:ext>
            </a:extLst>
          </p:cNvPr>
          <p:cNvSpPr>
            <a:spLocks noChangeShapeType="1"/>
          </p:cNvSpPr>
          <p:nvPr/>
        </p:nvSpPr>
        <p:spPr bwMode="auto">
          <a:xfrm flipH="1">
            <a:off x="6156325" y="2924175"/>
            <a:ext cx="2232025" cy="1584325"/>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97294" name="Text Box 15">
            <a:extLst>
              <a:ext uri="{FF2B5EF4-FFF2-40B4-BE49-F238E27FC236}">
                <a16:creationId xmlns:a16="http://schemas.microsoft.com/office/drawing/2014/main" id="{8429A865-0BF0-7649-AEA7-502E3782681F}"/>
              </a:ext>
            </a:extLst>
          </p:cNvPr>
          <p:cNvSpPr txBox="1">
            <a:spLocks noChangeArrowheads="1"/>
          </p:cNvSpPr>
          <p:nvPr/>
        </p:nvSpPr>
        <p:spPr bwMode="auto">
          <a:xfrm>
            <a:off x="7983538" y="3213100"/>
            <a:ext cx="11604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solidFill>
                  <a:srgbClr val="FF0000"/>
                </a:solidFill>
                <a:latin typeface="Garamond" panose="02020404030301010803" pitchFamily="18" charset="0"/>
              </a:rPr>
              <a:t>P = Cmg</a:t>
            </a:r>
          </a:p>
        </p:txBody>
      </p:sp>
      <p:sp>
        <p:nvSpPr>
          <p:cNvPr id="97295" name="Text Box 16">
            <a:extLst>
              <a:ext uri="{FF2B5EF4-FFF2-40B4-BE49-F238E27FC236}">
                <a16:creationId xmlns:a16="http://schemas.microsoft.com/office/drawing/2014/main" id="{0C6C9DAE-055E-2341-9F5D-AB6AC20ADB13}"/>
              </a:ext>
            </a:extLst>
          </p:cNvPr>
          <p:cNvSpPr txBox="1">
            <a:spLocks noChangeArrowheads="1"/>
          </p:cNvSpPr>
          <p:nvPr/>
        </p:nvSpPr>
        <p:spPr bwMode="auto">
          <a:xfrm>
            <a:off x="6011863" y="4508500"/>
            <a:ext cx="322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A</a:t>
            </a:r>
          </a:p>
        </p:txBody>
      </p:sp>
      <p:sp>
        <p:nvSpPr>
          <p:cNvPr id="97296" name="Text Box 17">
            <a:extLst>
              <a:ext uri="{FF2B5EF4-FFF2-40B4-BE49-F238E27FC236}">
                <a16:creationId xmlns:a16="http://schemas.microsoft.com/office/drawing/2014/main" id="{B8857BE6-F1BA-8942-925D-73D46015C423}"/>
              </a:ext>
            </a:extLst>
          </p:cNvPr>
          <p:cNvSpPr txBox="1">
            <a:spLocks noChangeArrowheads="1"/>
          </p:cNvSpPr>
          <p:nvPr/>
        </p:nvSpPr>
        <p:spPr bwMode="auto">
          <a:xfrm>
            <a:off x="2700338" y="4724400"/>
            <a:ext cx="3095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B</a:t>
            </a:r>
          </a:p>
        </p:txBody>
      </p:sp>
      <p:sp>
        <p:nvSpPr>
          <p:cNvPr id="97297" name="Line 18">
            <a:extLst>
              <a:ext uri="{FF2B5EF4-FFF2-40B4-BE49-F238E27FC236}">
                <a16:creationId xmlns:a16="http://schemas.microsoft.com/office/drawing/2014/main" id="{96BBE527-AA95-4242-87C8-8F2B0D5AB69B}"/>
              </a:ext>
            </a:extLst>
          </p:cNvPr>
          <p:cNvSpPr>
            <a:spLocks noChangeShapeType="1"/>
          </p:cNvSpPr>
          <p:nvPr/>
        </p:nvSpPr>
        <p:spPr bwMode="auto">
          <a:xfrm>
            <a:off x="3132138" y="2565400"/>
            <a:ext cx="0" cy="3240088"/>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97298" name="Line 19">
            <a:extLst>
              <a:ext uri="{FF2B5EF4-FFF2-40B4-BE49-F238E27FC236}">
                <a16:creationId xmlns:a16="http://schemas.microsoft.com/office/drawing/2014/main" id="{21FE30D5-9418-0845-9C71-3C437502FE57}"/>
              </a:ext>
            </a:extLst>
          </p:cNvPr>
          <p:cNvSpPr>
            <a:spLocks noChangeShapeType="1"/>
          </p:cNvSpPr>
          <p:nvPr/>
        </p:nvSpPr>
        <p:spPr bwMode="auto">
          <a:xfrm flipH="1">
            <a:off x="827088" y="2565400"/>
            <a:ext cx="2305050"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97299" name="Line 20">
            <a:extLst>
              <a:ext uri="{FF2B5EF4-FFF2-40B4-BE49-F238E27FC236}">
                <a16:creationId xmlns:a16="http://schemas.microsoft.com/office/drawing/2014/main" id="{3F5BD2E3-12B0-D846-89E5-7C31C5786F4C}"/>
              </a:ext>
            </a:extLst>
          </p:cNvPr>
          <p:cNvSpPr>
            <a:spLocks noChangeShapeType="1"/>
          </p:cNvSpPr>
          <p:nvPr/>
        </p:nvSpPr>
        <p:spPr bwMode="auto">
          <a:xfrm flipV="1">
            <a:off x="2339975" y="4868863"/>
            <a:ext cx="719138" cy="1296987"/>
          </a:xfrm>
          <a:prstGeom prst="line">
            <a:avLst/>
          </a:prstGeom>
          <a:noFill/>
          <a:ln w="2857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97300" name="Text Box 21">
            <a:extLst>
              <a:ext uri="{FF2B5EF4-FFF2-40B4-BE49-F238E27FC236}">
                <a16:creationId xmlns:a16="http://schemas.microsoft.com/office/drawing/2014/main" id="{B999516F-D141-E44B-85F6-9C19BC545762}"/>
              </a:ext>
            </a:extLst>
          </p:cNvPr>
          <p:cNvSpPr txBox="1">
            <a:spLocks noChangeArrowheads="1"/>
          </p:cNvSpPr>
          <p:nvPr/>
        </p:nvSpPr>
        <p:spPr bwMode="auto">
          <a:xfrm>
            <a:off x="1743075" y="6291263"/>
            <a:ext cx="12620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b="1">
                <a:solidFill>
                  <a:srgbClr val="0000FF"/>
                </a:solidFill>
                <a:latin typeface="Garamond" panose="02020404030301010803" pitchFamily="18" charset="0"/>
              </a:rPr>
              <a:t>Rmg = Cmg</a:t>
            </a:r>
          </a:p>
        </p:txBody>
      </p:sp>
      <p:sp>
        <p:nvSpPr>
          <p:cNvPr id="97301" name="Text Box 22">
            <a:extLst>
              <a:ext uri="{FF2B5EF4-FFF2-40B4-BE49-F238E27FC236}">
                <a16:creationId xmlns:a16="http://schemas.microsoft.com/office/drawing/2014/main" id="{F92D157F-2860-7449-84CC-AD34E88B3195}"/>
              </a:ext>
            </a:extLst>
          </p:cNvPr>
          <p:cNvSpPr txBox="1">
            <a:spLocks noChangeArrowheads="1"/>
          </p:cNvSpPr>
          <p:nvPr/>
        </p:nvSpPr>
        <p:spPr bwMode="auto">
          <a:xfrm>
            <a:off x="5919788" y="5859463"/>
            <a:ext cx="4000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Q</a:t>
            </a:r>
            <a:r>
              <a:rPr lang="it-IT" altLang="it-IT" sz="1600" baseline="-25000">
                <a:latin typeface="Garamond" panose="02020404030301010803" pitchFamily="18" charset="0"/>
              </a:rPr>
              <a:t>c</a:t>
            </a:r>
            <a:endParaRPr lang="it-IT" altLang="it-IT" sz="1600">
              <a:latin typeface="Garamond" panose="02020404030301010803" pitchFamily="18" charset="0"/>
            </a:endParaRPr>
          </a:p>
        </p:txBody>
      </p:sp>
      <p:sp>
        <p:nvSpPr>
          <p:cNvPr id="97302" name="Text Box 23">
            <a:extLst>
              <a:ext uri="{FF2B5EF4-FFF2-40B4-BE49-F238E27FC236}">
                <a16:creationId xmlns:a16="http://schemas.microsoft.com/office/drawing/2014/main" id="{EE4850E1-F370-764D-A398-59A2D3BE27C6}"/>
              </a:ext>
            </a:extLst>
          </p:cNvPr>
          <p:cNvSpPr txBox="1">
            <a:spLocks noChangeArrowheads="1"/>
          </p:cNvSpPr>
          <p:nvPr/>
        </p:nvSpPr>
        <p:spPr bwMode="auto">
          <a:xfrm>
            <a:off x="376238" y="4491038"/>
            <a:ext cx="3571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P</a:t>
            </a:r>
            <a:r>
              <a:rPr lang="it-IT" altLang="it-IT" sz="1600" baseline="-25000">
                <a:latin typeface="Garamond" panose="02020404030301010803" pitchFamily="18" charset="0"/>
              </a:rPr>
              <a:t>c</a:t>
            </a:r>
            <a:endParaRPr lang="it-IT" altLang="it-IT" sz="1600">
              <a:latin typeface="Garamond" panose="02020404030301010803" pitchFamily="18" charset="0"/>
            </a:endParaRPr>
          </a:p>
        </p:txBody>
      </p:sp>
      <p:sp>
        <p:nvSpPr>
          <p:cNvPr id="97303" name="Text Box 24">
            <a:extLst>
              <a:ext uri="{FF2B5EF4-FFF2-40B4-BE49-F238E27FC236}">
                <a16:creationId xmlns:a16="http://schemas.microsoft.com/office/drawing/2014/main" id="{2A978A85-67C0-D448-804C-051E355BE21D}"/>
              </a:ext>
            </a:extLst>
          </p:cNvPr>
          <p:cNvSpPr txBox="1">
            <a:spLocks noChangeArrowheads="1"/>
          </p:cNvSpPr>
          <p:nvPr/>
        </p:nvSpPr>
        <p:spPr bwMode="auto">
          <a:xfrm>
            <a:off x="2967038" y="5859463"/>
            <a:ext cx="449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Q</a:t>
            </a:r>
            <a:r>
              <a:rPr lang="it-IT" altLang="it-IT" sz="1600" baseline="-25000">
                <a:latin typeface="Garamond" panose="02020404030301010803" pitchFamily="18" charset="0"/>
              </a:rPr>
              <a:t>m</a:t>
            </a:r>
            <a:endParaRPr lang="it-IT" altLang="it-IT" sz="1600">
              <a:latin typeface="Garamond" panose="02020404030301010803" pitchFamily="18" charset="0"/>
            </a:endParaRPr>
          </a:p>
        </p:txBody>
      </p:sp>
      <p:sp>
        <p:nvSpPr>
          <p:cNvPr id="97304" name="Text Box 25">
            <a:extLst>
              <a:ext uri="{FF2B5EF4-FFF2-40B4-BE49-F238E27FC236}">
                <a16:creationId xmlns:a16="http://schemas.microsoft.com/office/drawing/2014/main" id="{8E23A3B1-FE15-DD41-84D1-F22EA5B100C8}"/>
              </a:ext>
            </a:extLst>
          </p:cNvPr>
          <p:cNvSpPr txBox="1">
            <a:spLocks noChangeArrowheads="1"/>
          </p:cNvSpPr>
          <p:nvPr/>
        </p:nvSpPr>
        <p:spPr bwMode="auto">
          <a:xfrm>
            <a:off x="376238" y="2403475"/>
            <a:ext cx="406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P</a:t>
            </a:r>
            <a:r>
              <a:rPr lang="it-IT" altLang="it-IT" sz="1600" baseline="-25000">
                <a:latin typeface="Garamond" panose="02020404030301010803" pitchFamily="18" charset="0"/>
              </a:rPr>
              <a:t>m</a:t>
            </a:r>
            <a:endParaRPr lang="it-IT" altLang="it-IT" sz="1600">
              <a:latin typeface="Garamond" panose="02020404030301010803" pitchFamily="18" charset="0"/>
            </a:endParaRPr>
          </a:p>
        </p:txBody>
      </p:sp>
      <p:sp>
        <p:nvSpPr>
          <p:cNvPr id="97305" name="Text Box 26">
            <a:extLst>
              <a:ext uri="{FF2B5EF4-FFF2-40B4-BE49-F238E27FC236}">
                <a16:creationId xmlns:a16="http://schemas.microsoft.com/office/drawing/2014/main" id="{3EC54C4B-EF63-0741-B2E0-958CB9AFB813}"/>
              </a:ext>
            </a:extLst>
          </p:cNvPr>
          <p:cNvSpPr txBox="1">
            <a:spLocks noChangeArrowheads="1"/>
          </p:cNvSpPr>
          <p:nvPr/>
        </p:nvSpPr>
        <p:spPr bwMode="auto">
          <a:xfrm>
            <a:off x="3132138" y="2276475"/>
            <a:ext cx="31273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600">
                <a:latin typeface="Garamond" panose="02020404030301010803" pitchFamily="18" charset="0"/>
              </a:rPr>
              <a:t>C</a:t>
            </a:r>
          </a:p>
        </p:txBody>
      </p:sp>
      <p:sp>
        <p:nvSpPr>
          <p:cNvPr id="97306" name="Text Box 27">
            <a:extLst>
              <a:ext uri="{FF2B5EF4-FFF2-40B4-BE49-F238E27FC236}">
                <a16:creationId xmlns:a16="http://schemas.microsoft.com/office/drawing/2014/main" id="{60AE32EC-3B8B-6A49-BD53-34052D0147A3}"/>
              </a:ext>
            </a:extLst>
          </p:cNvPr>
          <p:cNvSpPr txBox="1">
            <a:spLocks noChangeArrowheads="1"/>
          </p:cNvSpPr>
          <p:nvPr/>
        </p:nvSpPr>
        <p:spPr bwMode="auto">
          <a:xfrm>
            <a:off x="1403350" y="333375"/>
            <a:ext cx="27368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b="1">
                <a:solidFill>
                  <a:srgbClr val="0000FF"/>
                </a:solidFill>
                <a:latin typeface="Garamond" panose="02020404030301010803" pitchFamily="18" charset="0"/>
              </a:rPr>
              <a:t>Teoria del rent seeking</a:t>
            </a:r>
          </a:p>
        </p:txBody>
      </p:sp>
      <p:sp>
        <p:nvSpPr>
          <p:cNvPr id="87068" name="Text Box 28">
            <a:extLst>
              <a:ext uri="{FF2B5EF4-FFF2-40B4-BE49-F238E27FC236}">
                <a16:creationId xmlns:a16="http://schemas.microsoft.com/office/drawing/2014/main" id="{6590A2C5-7BE6-384C-9C6F-4D8B36211ACC}"/>
              </a:ext>
            </a:extLst>
          </p:cNvPr>
          <p:cNvSpPr txBox="1">
            <a:spLocks noChangeArrowheads="1"/>
          </p:cNvSpPr>
          <p:nvPr/>
        </p:nvSpPr>
        <p:spPr bwMode="auto">
          <a:xfrm>
            <a:off x="4067175" y="188913"/>
            <a:ext cx="5076825"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solidFill>
                  <a:srgbClr val="0000FF"/>
                </a:solidFill>
                <a:latin typeface="Garamond" panose="02020404030301010803" pitchFamily="18" charset="0"/>
              </a:rPr>
              <a:t>Profitto monopolista</a:t>
            </a:r>
          </a:p>
          <a:p>
            <a:pPr eaLnBrk="1" hangingPunct="1">
              <a:spcBef>
                <a:spcPct val="0"/>
              </a:spcBef>
              <a:buFontTx/>
              <a:buNone/>
            </a:pPr>
            <a:r>
              <a:rPr lang="it-IT" altLang="it-IT" sz="2000" b="1">
                <a:solidFill>
                  <a:srgbClr val="0000FF"/>
                </a:solidFill>
                <a:latin typeface="Garamond" panose="02020404030301010803" pitchFamily="18" charset="0"/>
              </a:rPr>
              <a:t>P</a:t>
            </a:r>
            <a:r>
              <a:rPr lang="it-IT" altLang="it-IT" sz="2000" b="1" baseline="-25000">
                <a:solidFill>
                  <a:srgbClr val="0000FF"/>
                </a:solidFill>
                <a:latin typeface="Garamond" panose="02020404030301010803" pitchFamily="18" charset="0"/>
              </a:rPr>
              <a:t>c</a:t>
            </a:r>
            <a:r>
              <a:rPr lang="it-IT" altLang="it-IT" sz="2000" b="1">
                <a:solidFill>
                  <a:srgbClr val="0000FF"/>
                </a:solidFill>
                <a:latin typeface="Garamond" panose="02020404030301010803" pitchFamily="18" charset="0"/>
              </a:rPr>
              <a:t>  P</a:t>
            </a:r>
            <a:r>
              <a:rPr lang="it-IT" altLang="it-IT" sz="2000" b="1" baseline="-25000">
                <a:solidFill>
                  <a:srgbClr val="0000FF"/>
                </a:solidFill>
                <a:latin typeface="Garamond" panose="02020404030301010803" pitchFamily="18" charset="0"/>
              </a:rPr>
              <a:t>m</a:t>
            </a:r>
            <a:r>
              <a:rPr lang="it-IT" altLang="it-IT" sz="2000" b="1">
                <a:solidFill>
                  <a:srgbClr val="0000FF"/>
                </a:solidFill>
                <a:latin typeface="Garamond" panose="02020404030301010803" pitchFamily="18" charset="0"/>
              </a:rPr>
              <a:t> C B</a:t>
            </a:r>
          </a:p>
          <a:p>
            <a:pPr eaLnBrk="1" hangingPunct="1">
              <a:spcBef>
                <a:spcPct val="0"/>
              </a:spcBef>
              <a:buFontTx/>
              <a:buNone/>
            </a:pPr>
            <a:r>
              <a:rPr lang="it-IT" altLang="it-IT" sz="2000" b="1">
                <a:solidFill>
                  <a:srgbClr val="FF0000"/>
                </a:solidFill>
                <a:latin typeface="Garamond" panose="02020404030301010803" pitchFamily="18" charset="0"/>
              </a:rPr>
              <a:t>DWL  = ABC</a:t>
            </a:r>
          </a:p>
          <a:p>
            <a:pPr eaLnBrk="1" hangingPunct="1">
              <a:spcBef>
                <a:spcPct val="0"/>
              </a:spcBef>
              <a:buFontTx/>
              <a:buNone/>
            </a:pPr>
            <a:r>
              <a:rPr lang="it-IT" altLang="it-IT" sz="1800" b="1">
                <a:solidFill>
                  <a:srgbClr val="FF0000"/>
                </a:solidFill>
                <a:latin typeface="Garamond" panose="02020404030301010803" pitchFamily="18" charset="0"/>
              </a:rPr>
              <a:t>IL DWL non sarà solo ABC  ma anche il </a:t>
            </a:r>
            <a:r>
              <a:rPr lang="el-GR" altLang="it-IT" sz="1800" b="1">
                <a:solidFill>
                  <a:srgbClr val="FF0000"/>
                </a:solidFill>
                <a:latin typeface="Garamond" panose="02020404030301010803" pitchFamily="18" charset="0"/>
              </a:rPr>
              <a:t>Π</a:t>
            </a:r>
            <a:r>
              <a:rPr lang="it-IT" altLang="it-IT" sz="1800" b="1">
                <a:solidFill>
                  <a:srgbClr val="FF0000"/>
                </a:solidFill>
                <a:latin typeface="Garamond" panose="02020404030301010803" pitchFamily="18" charset="0"/>
              </a:rPr>
              <a:t>.</a:t>
            </a:r>
          </a:p>
          <a:p>
            <a:pPr eaLnBrk="1" hangingPunct="1">
              <a:spcBef>
                <a:spcPct val="0"/>
              </a:spcBef>
              <a:buFontTx/>
              <a:buNone/>
            </a:pPr>
            <a:r>
              <a:rPr lang="it-IT" altLang="it-IT" sz="1800" b="1">
                <a:solidFill>
                  <a:srgbClr val="FF0000"/>
                </a:solidFill>
                <a:latin typeface="Garamond" panose="02020404030301010803" pitchFamily="18" charset="0"/>
              </a:rPr>
              <a:t>Il monopolista spenderà tutto  </a:t>
            </a:r>
            <a:r>
              <a:rPr lang="el-GR" altLang="it-IT" sz="1800" b="1">
                <a:solidFill>
                  <a:srgbClr val="FF0000"/>
                </a:solidFill>
                <a:latin typeface="Garamond" panose="02020404030301010803" pitchFamily="18" charset="0"/>
              </a:rPr>
              <a:t>Π</a:t>
            </a:r>
            <a:r>
              <a:rPr lang="it-IT" altLang="it-IT" sz="1800" b="1">
                <a:solidFill>
                  <a:srgbClr val="FF0000"/>
                </a:solidFill>
                <a:latin typeface="Garamond" panose="02020404030301010803" pitchFamily="18" charset="0"/>
              </a:rPr>
              <a:t> come rent seeking, anzi </a:t>
            </a:r>
            <a:r>
              <a:rPr lang="it-IT" altLang="it-IT" sz="1800" b="1">
                <a:solidFill>
                  <a:srgbClr val="0000FF"/>
                </a:solidFill>
                <a:latin typeface="Garamond" panose="02020404030301010803" pitchFamily="18" charset="0"/>
              </a:rPr>
              <a:t>rent defending. Cercherà di difendere il profitto</a:t>
            </a:r>
          </a:p>
          <a:p>
            <a:pPr eaLnBrk="1" hangingPunct="1">
              <a:spcBef>
                <a:spcPct val="0"/>
              </a:spcBef>
              <a:buFontTx/>
              <a:buNone/>
            </a:pPr>
            <a:endParaRPr lang="it-IT" altLang="it-IT" sz="1600" b="1">
              <a:solidFill>
                <a:srgbClr val="0000FF"/>
              </a:solidFill>
              <a:latin typeface="Garamond" panose="02020404030301010803" pitchFamily="18" charset="0"/>
            </a:endParaRPr>
          </a:p>
        </p:txBody>
      </p:sp>
      <p:sp>
        <p:nvSpPr>
          <p:cNvPr id="87069" name="Rectangle 29" descr="Diagonali larghe verso l'alto">
            <a:extLst>
              <a:ext uri="{FF2B5EF4-FFF2-40B4-BE49-F238E27FC236}">
                <a16:creationId xmlns:a16="http://schemas.microsoft.com/office/drawing/2014/main" id="{FE390AE0-87F3-8543-A116-64C51C74F70C}"/>
              </a:ext>
            </a:extLst>
          </p:cNvPr>
          <p:cNvSpPr>
            <a:spLocks noChangeArrowheads="1"/>
          </p:cNvSpPr>
          <p:nvPr/>
        </p:nvSpPr>
        <p:spPr bwMode="auto">
          <a:xfrm>
            <a:off x="827088" y="2565400"/>
            <a:ext cx="2305050" cy="2159000"/>
          </a:xfrm>
          <a:prstGeom prst="rect">
            <a:avLst/>
          </a:prstGeom>
          <a:blipFill dpi="0" rotWithShape="0">
            <a:blip r:embed="rId3"/>
            <a:srcRect/>
            <a:tile tx="0" ty="0" sx="100000" sy="100000" flip="none" algn="tl"/>
          </a:blipFill>
          <a:ln w="9525">
            <a:solidFill>
              <a:srgbClr val="66FFFF"/>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0"/>
              </a:spcBef>
              <a:buFontTx/>
              <a:buNone/>
            </a:pPr>
            <a:r>
              <a:rPr lang="el-GR" altLang="it-IT" sz="2400" b="1">
                <a:latin typeface="Garamond" panose="02020404030301010803" pitchFamily="18" charset="0"/>
              </a:rPr>
              <a:t>Π</a:t>
            </a:r>
          </a:p>
        </p:txBody>
      </p:sp>
      <p:sp>
        <p:nvSpPr>
          <p:cNvPr id="87070" name="AutoShape 30" descr="Linee orizzontali scure">
            <a:extLst>
              <a:ext uri="{FF2B5EF4-FFF2-40B4-BE49-F238E27FC236}">
                <a16:creationId xmlns:a16="http://schemas.microsoft.com/office/drawing/2014/main" id="{2E113D5D-F479-6B47-AB39-F0B1BA205988}"/>
              </a:ext>
            </a:extLst>
          </p:cNvPr>
          <p:cNvSpPr>
            <a:spLocks noChangeArrowheads="1"/>
          </p:cNvSpPr>
          <p:nvPr/>
        </p:nvSpPr>
        <p:spPr bwMode="auto">
          <a:xfrm>
            <a:off x="3132138" y="2565400"/>
            <a:ext cx="2879725" cy="2159000"/>
          </a:xfrm>
          <a:prstGeom prst="rtTriangle">
            <a:avLst/>
          </a:prstGeom>
          <a:blipFill dpi="0" rotWithShape="0">
            <a:blip r:embed="rId4"/>
            <a:srcRect/>
            <a:tile tx="0" ty="0" sx="100000" sy="100000" flip="none" algn="tl"/>
          </a:blip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ctr" eaLnBrk="1" hangingPunct="1">
              <a:spcBef>
                <a:spcPct val="0"/>
              </a:spcBef>
              <a:buFontTx/>
              <a:buNone/>
            </a:pPr>
            <a:r>
              <a:rPr lang="it-IT" altLang="it-IT" sz="2000" b="1">
                <a:solidFill>
                  <a:srgbClr val="0000FF"/>
                </a:solidFill>
                <a:latin typeface="Garamond" panose="02020404030301010803" pitchFamily="18" charset="0"/>
              </a:rPr>
              <a:t>DWL</a:t>
            </a:r>
          </a:p>
        </p:txBody>
      </p:sp>
      <p:sp>
        <p:nvSpPr>
          <p:cNvPr id="87071" name="Rectangle 31">
            <a:extLst>
              <a:ext uri="{FF2B5EF4-FFF2-40B4-BE49-F238E27FC236}">
                <a16:creationId xmlns:a16="http://schemas.microsoft.com/office/drawing/2014/main" id="{CDDF26EE-54FC-6A43-83B3-32A7A58F1651}"/>
              </a:ext>
            </a:extLst>
          </p:cNvPr>
          <p:cNvSpPr>
            <a:spLocks noChangeArrowheads="1"/>
          </p:cNvSpPr>
          <p:nvPr/>
        </p:nvSpPr>
        <p:spPr bwMode="auto">
          <a:xfrm>
            <a:off x="827088" y="2565400"/>
            <a:ext cx="2305050" cy="2159000"/>
          </a:xfrm>
          <a:prstGeom prst="rect">
            <a:avLst/>
          </a:prstGeom>
          <a:solidFill>
            <a:srgbClr val="FF0000"/>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sp>
        <p:nvSpPr>
          <p:cNvPr id="87072" name="AutoShape 32">
            <a:extLst>
              <a:ext uri="{FF2B5EF4-FFF2-40B4-BE49-F238E27FC236}">
                <a16:creationId xmlns:a16="http://schemas.microsoft.com/office/drawing/2014/main" id="{2CCB8C15-D29A-4E40-8D24-DA099ABF4698}"/>
              </a:ext>
            </a:extLst>
          </p:cNvPr>
          <p:cNvSpPr>
            <a:spLocks noChangeArrowheads="1"/>
          </p:cNvSpPr>
          <p:nvPr/>
        </p:nvSpPr>
        <p:spPr bwMode="auto">
          <a:xfrm>
            <a:off x="3132138" y="2565400"/>
            <a:ext cx="2879725" cy="2159000"/>
          </a:xfrm>
          <a:prstGeom prst="rtTriangle">
            <a:avLst/>
          </a:prstGeom>
          <a:solidFill>
            <a:srgbClr val="FF0000"/>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sp>
        <p:nvSpPr>
          <p:cNvPr id="87073" name="Rectangle 33">
            <a:extLst>
              <a:ext uri="{FF2B5EF4-FFF2-40B4-BE49-F238E27FC236}">
                <a16:creationId xmlns:a16="http://schemas.microsoft.com/office/drawing/2014/main" id="{EC0272BA-C13A-3046-9021-BF2D12EEE88E}"/>
              </a:ext>
            </a:extLst>
          </p:cNvPr>
          <p:cNvSpPr>
            <a:spLocks noChangeArrowheads="1"/>
          </p:cNvSpPr>
          <p:nvPr/>
        </p:nvSpPr>
        <p:spPr bwMode="auto">
          <a:xfrm>
            <a:off x="4211638" y="2492375"/>
            <a:ext cx="3673475"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800" b="1">
                <a:solidFill>
                  <a:srgbClr val="0000FF"/>
                </a:solidFill>
                <a:latin typeface="Garamond" panose="02020404030301010803" pitchFamily="18" charset="0"/>
              </a:rPr>
              <a:t>IL DWL vero sarà trapezio Pc Pm C A.  Può essere anche maggiore es. spese antitrust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7070"/>
                                        </p:tgtEl>
                                        <p:attrNameLst>
                                          <p:attrName>style.visibility</p:attrName>
                                        </p:attrNameLst>
                                      </p:cBhvr>
                                      <p:to>
                                        <p:strVal val="visible"/>
                                      </p:to>
                                    </p:set>
                                    <p:animEffect transition="in" filter="dissolve">
                                      <p:cBhvr>
                                        <p:cTn id="7" dur="500"/>
                                        <p:tgtEl>
                                          <p:spTgt spid="870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7069"/>
                                        </p:tgtEl>
                                        <p:attrNameLst>
                                          <p:attrName>style.visibility</p:attrName>
                                        </p:attrNameLst>
                                      </p:cBhvr>
                                      <p:to>
                                        <p:strVal val="visible"/>
                                      </p:to>
                                    </p:set>
                                    <p:anim calcmode="lin" valueType="num">
                                      <p:cBhvr additive="base">
                                        <p:cTn id="12" dur="500" fill="hold"/>
                                        <p:tgtEl>
                                          <p:spTgt spid="87069"/>
                                        </p:tgtEl>
                                        <p:attrNameLst>
                                          <p:attrName>ppt_x</p:attrName>
                                        </p:attrNameLst>
                                      </p:cBhvr>
                                      <p:tavLst>
                                        <p:tav tm="0">
                                          <p:val>
                                            <p:strVal val="0-#ppt_w/2"/>
                                          </p:val>
                                        </p:tav>
                                        <p:tav tm="100000">
                                          <p:val>
                                            <p:strVal val="#ppt_x"/>
                                          </p:val>
                                        </p:tav>
                                      </p:tavLst>
                                    </p:anim>
                                    <p:anim calcmode="lin" valueType="num">
                                      <p:cBhvr additive="base">
                                        <p:cTn id="13" dur="500" fill="hold"/>
                                        <p:tgtEl>
                                          <p:spTgt spid="87069"/>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87072"/>
                                        </p:tgtEl>
                                        <p:attrNameLst>
                                          <p:attrName>style.visibility</p:attrName>
                                        </p:attrNameLst>
                                      </p:cBhvr>
                                      <p:to>
                                        <p:strVal val="visible"/>
                                      </p:to>
                                    </p:set>
                                    <p:animEffect transition="in" filter="dissolve">
                                      <p:cBhvr>
                                        <p:cTn id="18" dur="500"/>
                                        <p:tgtEl>
                                          <p:spTgt spid="8707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87068">
                                            <p:txEl>
                                              <p:pRg st="0" end="0"/>
                                            </p:txEl>
                                          </p:spTgt>
                                        </p:tgtEl>
                                        <p:attrNameLst>
                                          <p:attrName>style.visibility</p:attrName>
                                        </p:attrNameLst>
                                      </p:cBhvr>
                                      <p:to>
                                        <p:strVal val="visible"/>
                                      </p:to>
                                    </p:set>
                                    <p:anim calcmode="lin" valueType="num">
                                      <p:cBhvr additive="base">
                                        <p:cTn id="23" dur="500" fill="hold"/>
                                        <p:tgtEl>
                                          <p:spTgt spid="87068">
                                            <p:txEl>
                                              <p:pRg st="0" end="0"/>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7068">
                                            <p:txEl>
                                              <p:pRg st="0" end="0"/>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7068">
                                            <p:txEl>
                                              <p:pRg st="1" end="1"/>
                                            </p:txEl>
                                          </p:spTgt>
                                        </p:tgtEl>
                                        <p:attrNameLst>
                                          <p:attrName>style.visibility</p:attrName>
                                        </p:attrNameLst>
                                      </p:cBhvr>
                                      <p:to>
                                        <p:strVal val="visible"/>
                                      </p:to>
                                    </p:set>
                                    <p:anim calcmode="lin" valueType="num">
                                      <p:cBhvr additive="base">
                                        <p:cTn id="27" dur="500" fill="hold"/>
                                        <p:tgtEl>
                                          <p:spTgt spid="87068">
                                            <p:txEl>
                                              <p:pRg st="1" end="1"/>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87068">
                                            <p:txEl>
                                              <p:pRg st="1" end="1"/>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7068">
                                            <p:txEl>
                                              <p:pRg st="2" end="2"/>
                                            </p:txEl>
                                          </p:spTgt>
                                        </p:tgtEl>
                                        <p:attrNameLst>
                                          <p:attrName>style.visibility</p:attrName>
                                        </p:attrNameLst>
                                      </p:cBhvr>
                                      <p:to>
                                        <p:strVal val="visible"/>
                                      </p:to>
                                    </p:set>
                                    <p:anim calcmode="lin" valueType="num">
                                      <p:cBhvr additive="base">
                                        <p:cTn id="31" dur="500" fill="hold"/>
                                        <p:tgtEl>
                                          <p:spTgt spid="87068">
                                            <p:txEl>
                                              <p:pRg st="2" end="2"/>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7068">
                                            <p:txEl>
                                              <p:pRg st="2" end="2"/>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7068">
                                            <p:txEl>
                                              <p:pRg st="3" end="3"/>
                                            </p:txEl>
                                          </p:spTgt>
                                        </p:tgtEl>
                                        <p:attrNameLst>
                                          <p:attrName>style.visibility</p:attrName>
                                        </p:attrNameLst>
                                      </p:cBhvr>
                                      <p:to>
                                        <p:strVal val="visible"/>
                                      </p:to>
                                    </p:set>
                                    <p:anim calcmode="lin" valueType="num">
                                      <p:cBhvr additive="base">
                                        <p:cTn id="35" dur="500" fill="hold"/>
                                        <p:tgtEl>
                                          <p:spTgt spid="87068">
                                            <p:txEl>
                                              <p:pRg st="3" end="3"/>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7068">
                                            <p:txEl>
                                              <p:pRg st="3" end="3"/>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87068">
                                            <p:txEl>
                                              <p:pRg st="4" end="4"/>
                                            </p:txEl>
                                          </p:spTgt>
                                        </p:tgtEl>
                                        <p:attrNameLst>
                                          <p:attrName>style.visibility</p:attrName>
                                        </p:attrNameLst>
                                      </p:cBhvr>
                                      <p:to>
                                        <p:strVal val="visible"/>
                                      </p:to>
                                    </p:set>
                                    <p:anim calcmode="lin" valueType="num">
                                      <p:cBhvr additive="base">
                                        <p:cTn id="39" dur="500" fill="hold"/>
                                        <p:tgtEl>
                                          <p:spTgt spid="87068">
                                            <p:txEl>
                                              <p:pRg st="4" end="4"/>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8706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87071"/>
                                        </p:tgtEl>
                                        <p:attrNameLst>
                                          <p:attrName>style.visibility</p:attrName>
                                        </p:attrNameLst>
                                      </p:cBhvr>
                                      <p:to>
                                        <p:strVal val="visible"/>
                                      </p:to>
                                    </p:set>
                                    <p:animEffect transition="in" filter="dissolve">
                                      <p:cBhvr>
                                        <p:cTn id="45" dur="500"/>
                                        <p:tgtEl>
                                          <p:spTgt spid="8707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87073"/>
                                        </p:tgtEl>
                                        <p:attrNameLst>
                                          <p:attrName>style.visibility</p:attrName>
                                        </p:attrNameLst>
                                      </p:cBhvr>
                                      <p:to>
                                        <p:strVal val="visible"/>
                                      </p:to>
                                    </p:set>
                                    <p:anim calcmode="lin" valueType="num">
                                      <p:cBhvr additive="base">
                                        <p:cTn id="50" dur="500" fill="hold"/>
                                        <p:tgtEl>
                                          <p:spTgt spid="87073"/>
                                        </p:tgtEl>
                                        <p:attrNameLst>
                                          <p:attrName>ppt_x</p:attrName>
                                        </p:attrNameLst>
                                      </p:cBhvr>
                                      <p:tavLst>
                                        <p:tav tm="0">
                                          <p:val>
                                            <p:strVal val="#ppt_x"/>
                                          </p:val>
                                        </p:tav>
                                        <p:tav tm="100000">
                                          <p:val>
                                            <p:strVal val="#ppt_x"/>
                                          </p:val>
                                        </p:tav>
                                      </p:tavLst>
                                    </p:anim>
                                    <p:anim calcmode="lin" valueType="num">
                                      <p:cBhvr additive="base">
                                        <p:cTn id="51" dur="500" fill="hold"/>
                                        <p:tgtEl>
                                          <p:spTgt spid="870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68" grpId="0" build="allAtOnce"/>
      <p:bldP spid="87069" grpId="0" animBg="1"/>
      <p:bldP spid="87070" grpId="0" animBg="1"/>
      <p:bldP spid="87071" grpId="0" animBg="1"/>
      <p:bldP spid="87072" grpId="0" animBg="1"/>
      <p:bldP spid="8707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a:extLst>
              <a:ext uri="{FF2B5EF4-FFF2-40B4-BE49-F238E27FC236}">
                <a16:creationId xmlns:a16="http://schemas.microsoft.com/office/drawing/2014/main" id="{8A1E7EDE-BE2E-1E48-BC13-426A2F420123}"/>
              </a:ext>
            </a:extLst>
          </p:cNvPr>
          <p:cNvSpPr>
            <a:spLocks noChangeArrowheads="1"/>
          </p:cNvSpPr>
          <p:nvPr/>
        </p:nvSpPr>
        <p:spPr bwMode="auto">
          <a:xfrm>
            <a:off x="0" y="20669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endParaRPr lang="it-IT" altLang="it-IT" sz="1800"/>
          </a:p>
        </p:txBody>
      </p:sp>
      <p:graphicFrame>
        <p:nvGraphicFramePr>
          <p:cNvPr id="88067" name="Object 3">
            <a:extLst>
              <a:ext uri="{FF2B5EF4-FFF2-40B4-BE49-F238E27FC236}">
                <a16:creationId xmlns:a16="http://schemas.microsoft.com/office/drawing/2014/main" id="{5A9B8E90-577D-B549-9D8A-C0C90AAEE518}"/>
              </a:ext>
            </a:extLst>
          </p:cNvPr>
          <p:cNvGraphicFramePr>
            <a:graphicFrameLocks noGrp="1" noChangeAspect="1"/>
          </p:cNvGraphicFramePr>
          <p:nvPr>
            <p:ph idx="1"/>
          </p:nvPr>
        </p:nvGraphicFramePr>
        <p:xfrm>
          <a:off x="611188" y="2325688"/>
          <a:ext cx="7345362" cy="4113212"/>
        </p:xfrm>
        <a:graphic>
          <a:graphicData uri="http://schemas.openxmlformats.org/presentationml/2006/ole">
            <mc:AlternateContent xmlns:mc="http://schemas.openxmlformats.org/markup-compatibility/2006">
              <mc:Choice xmlns:v="urn:schemas-microsoft-com:vml" Requires="v">
                <p:oleObj r:id="rId3" imgW="5308600" imgH="2730500" progId="Excel.Chart.8">
                  <p:embed/>
                </p:oleObj>
              </mc:Choice>
              <mc:Fallback>
                <p:oleObj r:id="rId3" imgW="5308600" imgH="2730500" progId="Excel.Chart.8">
                  <p:embed/>
                  <p:pic>
                    <p:nvPicPr>
                      <p:cNvPr id="0" name="Object 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2325688"/>
                        <a:ext cx="7345362" cy="411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88068" name="Rectangle 4">
            <a:extLst>
              <a:ext uri="{FF2B5EF4-FFF2-40B4-BE49-F238E27FC236}">
                <a16:creationId xmlns:a16="http://schemas.microsoft.com/office/drawing/2014/main" id="{48AE84A1-FD12-AB4B-AC08-9C85B3D176D0}"/>
              </a:ext>
            </a:extLst>
          </p:cNvPr>
          <p:cNvSpPr>
            <a:spLocks noGrp="1" noChangeArrowheads="1"/>
          </p:cNvSpPr>
          <p:nvPr>
            <p:ph type="title"/>
          </p:nvPr>
        </p:nvSpPr>
        <p:spPr/>
        <p:txBody>
          <a:bodyPr/>
          <a:lstStyle/>
          <a:p>
            <a:pPr eaLnBrk="1" hangingPunct="1">
              <a:defRPr/>
            </a:pPr>
            <a:r>
              <a:rPr lang="it-IT" sz="3600" dirty="0" err="1">
                <a:ea typeface="+mj-ea"/>
                <a:cs typeface="+mj-cs"/>
              </a:rPr>
              <a:t>Rent</a:t>
            </a:r>
            <a:r>
              <a:rPr lang="it-IT" sz="3600" dirty="0">
                <a:ea typeface="+mj-ea"/>
                <a:cs typeface="+mj-cs"/>
              </a:rPr>
              <a:t> </a:t>
            </a:r>
            <a:r>
              <a:rPr lang="it-IT" sz="3600" dirty="0" err="1">
                <a:ea typeface="+mj-ea"/>
                <a:cs typeface="+mj-cs"/>
              </a:rPr>
              <a:t>defending</a:t>
            </a:r>
            <a:r>
              <a:rPr lang="it-IT" sz="3600" dirty="0">
                <a:ea typeface="+mj-ea"/>
                <a:cs typeface="+mj-cs"/>
              </a:rPr>
              <a:t>: il caso dei taxi in Italia</a:t>
            </a:r>
          </a:p>
        </p:txBody>
      </p:sp>
      <p:sp>
        <p:nvSpPr>
          <p:cNvPr id="88069" name="Rectangle 5">
            <a:extLst>
              <a:ext uri="{FF2B5EF4-FFF2-40B4-BE49-F238E27FC236}">
                <a16:creationId xmlns:a16="http://schemas.microsoft.com/office/drawing/2014/main" id="{E86D722C-9936-A64A-9035-E829268F9775}"/>
              </a:ext>
            </a:extLst>
          </p:cNvPr>
          <p:cNvSpPr>
            <a:spLocks noChangeArrowheads="1"/>
          </p:cNvSpPr>
          <p:nvPr/>
        </p:nvSpPr>
        <p:spPr bwMode="auto">
          <a:xfrm>
            <a:off x="1691680" y="1182624"/>
            <a:ext cx="40417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4000" dirty="0">
                <a:latin typeface="Garamond" panose="02020404030301010803" pitchFamily="18" charset="0"/>
              </a:rPr>
              <a:t>Ut = u (</a:t>
            </a:r>
            <a:r>
              <a:rPr lang="it-IT" altLang="it-IT" sz="4000" dirty="0" err="1">
                <a:latin typeface="Garamond" panose="02020404030301010803" pitchFamily="18" charset="0"/>
              </a:rPr>
              <a:t>Πt</a:t>
            </a:r>
            <a:r>
              <a:rPr lang="it-IT" altLang="it-IT" sz="4000" dirty="0">
                <a:latin typeface="Garamond" panose="02020404030301010803" pitchFamily="18" charset="0"/>
              </a:rPr>
              <a:t>, </a:t>
            </a:r>
            <a:r>
              <a:rPr lang="it-IT" altLang="it-IT" sz="4000" dirty="0" err="1">
                <a:latin typeface="Garamond" panose="02020404030301010803" pitchFamily="18" charset="0"/>
              </a:rPr>
              <a:t>TLt</a:t>
            </a:r>
            <a:r>
              <a:rPr lang="it-IT" altLang="it-IT" sz="4000" dirty="0">
                <a:latin typeface="Garamond" panose="02020404030301010803" pitchFamily="18" charset="0"/>
              </a:rPr>
              <a:t>, V)</a:t>
            </a:r>
            <a:endParaRPr lang="it-IT" altLang="it-IT" sz="1600" dirty="0">
              <a:latin typeface="Garamond" panose="02020404030301010803" pitchFamily="18" charset="0"/>
            </a:endParaRPr>
          </a:p>
        </p:txBody>
      </p:sp>
      <p:sp>
        <p:nvSpPr>
          <p:cNvPr id="88070" name="Text Box 6">
            <a:extLst>
              <a:ext uri="{FF2B5EF4-FFF2-40B4-BE49-F238E27FC236}">
                <a16:creationId xmlns:a16="http://schemas.microsoft.com/office/drawing/2014/main" id="{A870113E-D4AD-DA42-906D-A10841BD7D93}"/>
              </a:ext>
            </a:extLst>
          </p:cNvPr>
          <p:cNvSpPr txBox="1">
            <a:spLocks noChangeArrowheads="1"/>
          </p:cNvSpPr>
          <p:nvPr/>
        </p:nvSpPr>
        <p:spPr bwMode="auto">
          <a:xfrm>
            <a:off x="2051050" y="1989138"/>
            <a:ext cx="39608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a:t>I prezzi delle licenze taxi a Roma</a:t>
            </a:r>
          </a:p>
        </p:txBody>
      </p:sp>
      <p:sp>
        <p:nvSpPr>
          <p:cNvPr id="2" name="CasellaDiTesto 1">
            <a:extLst>
              <a:ext uri="{FF2B5EF4-FFF2-40B4-BE49-F238E27FC236}">
                <a16:creationId xmlns:a16="http://schemas.microsoft.com/office/drawing/2014/main" id="{9EDA8105-E849-2945-2660-B735868252A6}"/>
              </a:ext>
            </a:extLst>
          </p:cNvPr>
          <p:cNvSpPr txBox="1"/>
          <p:nvPr/>
        </p:nvSpPr>
        <p:spPr>
          <a:xfrm>
            <a:off x="5862336" y="1197034"/>
            <a:ext cx="2762250" cy="830997"/>
          </a:xfrm>
          <a:prstGeom prst="rect">
            <a:avLst/>
          </a:prstGeom>
          <a:noFill/>
        </p:spPr>
        <p:txBody>
          <a:bodyPr wrap="square" rtlCol="0" anchor="t">
            <a:spAutoFit/>
          </a:bodyPr>
          <a:lstStyle/>
          <a:p>
            <a:r>
              <a:rPr lang="it-IT" altLang="it-IT" sz="1600" dirty="0" err="1">
                <a:latin typeface="Garamond" panose="02020404030301010803" pitchFamily="18" charset="0"/>
              </a:rPr>
              <a:t>Π</a:t>
            </a:r>
            <a:r>
              <a:rPr lang="it-IT" altLang="it-IT" sz="1600" dirty="0">
                <a:latin typeface="Garamond" panose="02020404030301010803" pitchFamily="18" charset="0"/>
              </a:rPr>
              <a:t> = profitto</a:t>
            </a:r>
          </a:p>
          <a:p>
            <a:r>
              <a:rPr lang="it-IT" sz="1600" dirty="0">
                <a:latin typeface="Garamond" panose="02020404030301010803" pitchFamily="18" charset="0"/>
                <a:sym typeface="+mn-ea"/>
              </a:rPr>
              <a:t>TL = tempo libero</a:t>
            </a:r>
          </a:p>
          <a:p>
            <a:r>
              <a:rPr lang="it-IT" sz="1600" dirty="0">
                <a:latin typeface="Garamond" panose="02020404030301010803" pitchFamily="18" charset="0"/>
                <a:sym typeface="+mn-ea"/>
              </a:rPr>
              <a:t>V = valore/prezzo della licenza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9"/>
                                        </p:tgtEl>
                                        <p:attrNameLst>
                                          <p:attrName>style.visibility</p:attrName>
                                        </p:attrNameLst>
                                      </p:cBhvr>
                                      <p:to>
                                        <p:strVal val="visible"/>
                                      </p:to>
                                    </p:set>
                                    <p:anim calcmode="lin" valueType="num">
                                      <p:cBhvr additive="base">
                                        <p:cTn id="7" dur="500" fill="hold"/>
                                        <p:tgtEl>
                                          <p:spTgt spid="88069"/>
                                        </p:tgtEl>
                                        <p:attrNameLst>
                                          <p:attrName>ppt_x</p:attrName>
                                        </p:attrNameLst>
                                      </p:cBhvr>
                                      <p:tavLst>
                                        <p:tav tm="0">
                                          <p:val>
                                            <p:strVal val="#ppt_x"/>
                                          </p:val>
                                        </p:tav>
                                        <p:tav tm="100000">
                                          <p:val>
                                            <p:strVal val="#ppt_x"/>
                                          </p:val>
                                        </p:tav>
                                      </p:tavLst>
                                    </p:anim>
                                    <p:anim calcmode="lin" valueType="num">
                                      <p:cBhvr additive="base">
                                        <p:cTn id="8" dur="500" fill="hold"/>
                                        <p:tgtEl>
                                          <p:spTgt spid="8806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8070"/>
                                        </p:tgtEl>
                                        <p:attrNameLst>
                                          <p:attrName>style.visibility</p:attrName>
                                        </p:attrNameLst>
                                      </p:cBhvr>
                                      <p:to>
                                        <p:strVal val="visible"/>
                                      </p:to>
                                    </p:set>
                                    <p:anim calcmode="lin" valueType="num">
                                      <p:cBhvr additive="base">
                                        <p:cTn id="13" dur="500" fill="hold"/>
                                        <p:tgtEl>
                                          <p:spTgt spid="88070"/>
                                        </p:tgtEl>
                                        <p:attrNameLst>
                                          <p:attrName>ppt_x</p:attrName>
                                        </p:attrNameLst>
                                      </p:cBhvr>
                                      <p:tavLst>
                                        <p:tav tm="0">
                                          <p:val>
                                            <p:strVal val="#ppt_x"/>
                                          </p:val>
                                        </p:tav>
                                        <p:tav tm="100000">
                                          <p:val>
                                            <p:strVal val="#ppt_x"/>
                                          </p:val>
                                        </p:tav>
                                      </p:tavLst>
                                    </p:anim>
                                    <p:anim calcmode="lin" valueType="num">
                                      <p:cBhvr additive="base">
                                        <p:cTn id="14" dur="500" fill="hold"/>
                                        <p:tgtEl>
                                          <p:spTgt spid="8807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8067"/>
                                        </p:tgtEl>
                                        <p:attrNameLst>
                                          <p:attrName>style.visibility</p:attrName>
                                        </p:attrNameLst>
                                      </p:cBhvr>
                                      <p:to>
                                        <p:strVal val="visible"/>
                                      </p:to>
                                    </p:set>
                                    <p:anim calcmode="lin" valueType="num">
                                      <p:cBhvr additive="base">
                                        <p:cTn id="17" dur="500" fill="hold"/>
                                        <p:tgtEl>
                                          <p:spTgt spid="88067"/>
                                        </p:tgtEl>
                                        <p:attrNameLst>
                                          <p:attrName>ppt_x</p:attrName>
                                        </p:attrNameLst>
                                      </p:cBhvr>
                                      <p:tavLst>
                                        <p:tav tm="0">
                                          <p:val>
                                            <p:strVal val="#ppt_x"/>
                                          </p:val>
                                        </p:tav>
                                        <p:tav tm="100000">
                                          <p:val>
                                            <p:strVal val="#ppt_x"/>
                                          </p:val>
                                        </p:tav>
                                      </p:tavLst>
                                    </p:anim>
                                    <p:anim calcmode="lin" valueType="num">
                                      <p:cBhvr additive="base">
                                        <p:cTn id="18" dur="500" fill="hold"/>
                                        <p:tgtEl>
                                          <p:spTgt spid="880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88067" grpId="0"/>
      <p:bldP spid="88069" grpId="0"/>
      <p:bldP spid="8807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B20E0376-3633-044F-B776-FC3845B99F2C}"/>
              </a:ext>
            </a:extLst>
          </p:cNvPr>
          <p:cNvSpPr>
            <a:spLocks noGrp="1" noChangeArrowheads="1"/>
          </p:cNvSpPr>
          <p:nvPr>
            <p:ph type="title"/>
          </p:nvPr>
        </p:nvSpPr>
        <p:spPr>
          <a:xfrm>
            <a:off x="468313" y="0"/>
            <a:ext cx="8229600" cy="922338"/>
          </a:xfrm>
        </p:spPr>
        <p:txBody>
          <a:bodyPr/>
          <a:lstStyle/>
          <a:p>
            <a:pPr eaLnBrk="1" hangingPunct="1">
              <a:defRPr/>
            </a:pPr>
            <a:r>
              <a:rPr lang="it-IT" sz="3200">
                <a:latin typeface="Garamond" panose="02020404030301010803" pitchFamily="18" charset="0"/>
                <a:ea typeface="+mj-ea"/>
                <a:cs typeface="+mj-cs"/>
              </a:rPr>
              <a:t>Rent seeking: il caso dei taxi</a:t>
            </a:r>
          </a:p>
        </p:txBody>
      </p:sp>
      <p:sp>
        <p:nvSpPr>
          <p:cNvPr id="101378" name="Rectangle 3">
            <a:extLst>
              <a:ext uri="{FF2B5EF4-FFF2-40B4-BE49-F238E27FC236}">
                <a16:creationId xmlns:a16="http://schemas.microsoft.com/office/drawing/2014/main" id="{6410E131-529F-D649-9D9F-E5CFA711B0FE}"/>
              </a:ext>
            </a:extLst>
          </p:cNvPr>
          <p:cNvSpPr>
            <a:spLocks noChangeArrowheads="1"/>
          </p:cNvSpPr>
          <p:nvPr/>
        </p:nvSpPr>
        <p:spPr bwMode="auto">
          <a:xfrm>
            <a:off x="1042988" y="1030288"/>
            <a:ext cx="74088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1400" b="1">
                <a:latin typeface="Garamond" panose="02020404030301010803" pitchFamily="18" charset="0"/>
              </a:rPr>
              <a:t>TAV. I  FATTORI ESPLICATIVI DEL PREZZO DELLE LICENZE TAXI A ROMA</a:t>
            </a:r>
            <a:r>
              <a:rPr lang="it-IT" altLang="it-IT" sz="1100" b="1">
                <a:latin typeface="Garamond" panose="02020404030301010803" pitchFamily="18" charset="0"/>
              </a:rPr>
              <a:t>  </a:t>
            </a:r>
            <a:endParaRPr lang="it-IT" altLang="it-IT" sz="1800">
              <a:latin typeface="Garamond" panose="02020404030301010803" pitchFamily="18" charset="0"/>
            </a:endParaRPr>
          </a:p>
        </p:txBody>
      </p:sp>
      <p:graphicFrame>
        <p:nvGraphicFramePr>
          <p:cNvPr id="90178" name="Group 66">
            <a:extLst>
              <a:ext uri="{FF2B5EF4-FFF2-40B4-BE49-F238E27FC236}">
                <a16:creationId xmlns:a16="http://schemas.microsoft.com/office/drawing/2014/main" id="{928C75ED-1DD7-784D-9476-0C411B48013D}"/>
              </a:ext>
            </a:extLst>
          </p:cNvPr>
          <p:cNvGraphicFramePr>
            <a:graphicFrameLocks noGrp="1"/>
          </p:cNvGraphicFramePr>
          <p:nvPr>
            <p:extLst>
              <p:ext uri="{D42A27DB-BD31-4B8C-83A1-F6EECF244321}">
                <p14:modId xmlns:p14="http://schemas.microsoft.com/office/powerpoint/2010/main" val="2189429226"/>
              </p:ext>
            </p:extLst>
          </p:nvPr>
        </p:nvGraphicFramePr>
        <p:xfrm>
          <a:off x="827088" y="1412875"/>
          <a:ext cx="6624637" cy="3291840"/>
        </p:xfrm>
        <a:graphic>
          <a:graphicData uri="http://schemas.openxmlformats.org/drawingml/2006/table">
            <a:tbl>
              <a:tblPr/>
              <a:tblGrid>
                <a:gridCol w="3230562">
                  <a:extLst>
                    <a:ext uri="{9D8B030D-6E8A-4147-A177-3AD203B41FA5}">
                      <a16:colId xmlns:a16="http://schemas.microsoft.com/office/drawing/2014/main" val="20000"/>
                    </a:ext>
                  </a:extLst>
                </a:gridCol>
                <a:gridCol w="1130300">
                  <a:extLst>
                    <a:ext uri="{9D8B030D-6E8A-4147-A177-3AD203B41FA5}">
                      <a16:colId xmlns:a16="http://schemas.microsoft.com/office/drawing/2014/main" val="20001"/>
                    </a:ext>
                  </a:extLst>
                </a:gridCol>
                <a:gridCol w="1133475">
                  <a:extLst>
                    <a:ext uri="{9D8B030D-6E8A-4147-A177-3AD203B41FA5}">
                      <a16:colId xmlns:a16="http://schemas.microsoft.com/office/drawing/2014/main" val="20002"/>
                    </a:ext>
                  </a:extLst>
                </a:gridCol>
                <a:gridCol w="1130300">
                  <a:extLst>
                    <a:ext uri="{9D8B030D-6E8A-4147-A177-3AD203B41FA5}">
                      <a16:colId xmlns:a16="http://schemas.microsoft.com/office/drawing/2014/main" val="20003"/>
                    </a:ext>
                  </a:extLst>
                </a:gridCol>
              </a:tblGrid>
              <a:tr h="228600">
                <a:tc>
                  <a:txBody>
                    <a:bodyPr/>
                    <a:lstStyle>
                      <a:lvl1pPr eaLnBrk="0" hangingPunct="0">
                        <a:spcBef>
                          <a:spcPct val="20000"/>
                        </a:spcBef>
                        <a:tabLst>
                          <a:tab pos="4686300" algn="l"/>
                        </a:tabLst>
                        <a:defRPr sz="2800">
                          <a:solidFill>
                            <a:schemeClr val="tx1"/>
                          </a:solidFill>
                          <a:latin typeface="Arial" charset="0"/>
                          <a:ea typeface="MS PGothic" charset="-128"/>
                          <a:cs typeface="MS PGothic" charset="-128"/>
                        </a:defRPr>
                      </a:lvl1pPr>
                      <a:lvl2pPr marL="742950" indent="-285750" eaLnBrk="0" hangingPunct="0">
                        <a:spcBef>
                          <a:spcPct val="20000"/>
                        </a:spcBef>
                        <a:tabLst>
                          <a:tab pos="4686300" algn="l"/>
                        </a:tabLst>
                        <a:defRPr sz="2400">
                          <a:solidFill>
                            <a:schemeClr val="tx1"/>
                          </a:solidFill>
                          <a:latin typeface="Arial" charset="0"/>
                          <a:ea typeface="ＭＳ Ｐゴシック" charset="-128"/>
                        </a:defRPr>
                      </a:lvl2pPr>
                      <a:lvl3pPr marL="1143000" indent="-228600" eaLnBrk="0" hangingPunct="0">
                        <a:spcBef>
                          <a:spcPct val="20000"/>
                        </a:spcBef>
                        <a:tabLst>
                          <a:tab pos="4686300" algn="l"/>
                        </a:tabLst>
                        <a:defRPr sz="2000">
                          <a:solidFill>
                            <a:schemeClr val="tx1"/>
                          </a:solidFill>
                          <a:latin typeface="Arial" charset="0"/>
                          <a:ea typeface="ＭＳ Ｐゴシック" charset="-128"/>
                        </a:defRPr>
                      </a:lvl3pPr>
                      <a:lvl4pPr marL="1600200" indent="-228600" eaLnBrk="0" hangingPunct="0">
                        <a:spcBef>
                          <a:spcPct val="20000"/>
                        </a:spcBef>
                        <a:tabLst>
                          <a:tab pos="4686300" algn="l"/>
                        </a:tabLst>
                        <a:defRPr>
                          <a:solidFill>
                            <a:schemeClr val="tx1"/>
                          </a:solidFill>
                          <a:latin typeface="Arial" charset="0"/>
                          <a:ea typeface="ＭＳ Ｐゴシック" charset="-128"/>
                        </a:defRPr>
                      </a:lvl4pPr>
                      <a:lvl5pPr marL="2057400" indent="-228600" eaLnBrk="0" hangingPunct="0">
                        <a:spcBef>
                          <a:spcPct val="20000"/>
                        </a:spcBef>
                        <a:tabLst>
                          <a:tab pos="4686300" algn="l"/>
                        </a:tabLst>
                        <a:defRPr>
                          <a:solidFill>
                            <a:schemeClr val="tx1"/>
                          </a:solidFill>
                          <a:latin typeface="Arial" charset="0"/>
                          <a:ea typeface="ＭＳ Ｐゴシック" charset="-128"/>
                        </a:defRPr>
                      </a:lvl5pPr>
                      <a:lvl6pPr marL="25146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6pPr>
                      <a:lvl7pPr marL="29718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7pPr>
                      <a:lvl8pPr marL="34290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8pPr>
                      <a:lvl9pPr marL="38862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tab pos="4686300" algn="l"/>
                        </a:tabLst>
                      </a:pPr>
                      <a:r>
                        <a:rPr kumimoji="0" lang="it-IT" altLang="it-IT" sz="1800" b="0" i="1" u="none" strike="noStrike" cap="none" normalizeH="0" baseline="0">
                          <a:ln>
                            <a:noFill/>
                          </a:ln>
                          <a:solidFill>
                            <a:schemeClr val="tx1"/>
                          </a:solidFill>
                          <a:effectLst/>
                          <a:latin typeface="Garamond" charset="0"/>
                          <a:ea typeface="MS PGothic" charset="-128"/>
                        </a:rPr>
                        <a:t>Variabili esplicative</a:t>
                      </a:r>
                      <a:endParaRPr kumimoji="0" lang="it-IT" altLang="it-IT" sz="1800" b="0" i="0" u="none" strike="noStrike" cap="none" normalizeH="0" baseline="0">
                        <a:ln>
                          <a:noFill/>
                        </a:ln>
                        <a:solidFill>
                          <a:schemeClr val="tx1"/>
                        </a:solidFill>
                        <a:effectLst/>
                        <a:latin typeface="Arial"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4686300" algn="l"/>
                        </a:tabLst>
                        <a:defRPr sz="2800">
                          <a:solidFill>
                            <a:schemeClr val="tx1"/>
                          </a:solidFill>
                          <a:latin typeface="Arial" charset="0"/>
                          <a:ea typeface="MS PGothic" charset="-128"/>
                          <a:cs typeface="MS PGothic" charset="-128"/>
                        </a:defRPr>
                      </a:lvl1pPr>
                      <a:lvl2pPr marL="742950" indent="-285750" eaLnBrk="0" hangingPunct="0">
                        <a:spcBef>
                          <a:spcPct val="20000"/>
                        </a:spcBef>
                        <a:tabLst>
                          <a:tab pos="4686300" algn="l"/>
                        </a:tabLst>
                        <a:defRPr sz="2400">
                          <a:solidFill>
                            <a:schemeClr val="tx1"/>
                          </a:solidFill>
                          <a:latin typeface="Arial" charset="0"/>
                          <a:ea typeface="ＭＳ Ｐゴシック" charset="-128"/>
                        </a:defRPr>
                      </a:lvl2pPr>
                      <a:lvl3pPr marL="1143000" indent="-228600" eaLnBrk="0" hangingPunct="0">
                        <a:spcBef>
                          <a:spcPct val="20000"/>
                        </a:spcBef>
                        <a:tabLst>
                          <a:tab pos="4686300" algn="l"/>
                        </a:tabLst>
                        <a:defRPr sz="2000">
                          <a:solidFill>
                            <a:schemeClr val="tx1"/>
                          </a:solidFill>
                          <a:latin typeface="Arial" charset="0"/>
                          <a:ea typeface="ＭＳ Ｐゴシック" charset="-128"/>
                        </a:defRPr>
                      </a:lvl3pPr>
                      <a:lvl4pPr marL="1600200" indent="-228600" eaLnBrk="0" hangingPunct="0">
                        <a:spcBef>
                          <a:spcPct val="20000"/>
                        </a:spcBef>
                        <a:tabLst>
                          <a:tab pos="4686300" algn="l"/>
                        </a:tabLst>
                        <a:defRPr>
                          <a:solidFill>
                            <a:schemeClr val="tx1"/>
                          </a:solidFill>
                          <a:latin typeface="Arial" charset="0"/>
                          <a:ea typeface="ＭＳ Ｐゴシック" charset="-128"/>
                        </a:defRPr>
                      </a:lvl4pPr>
                      <a:lvl5pPr marL="2057400" indent="-228600" eaLnBrk="0" hangingPunct="0">
                        <a:spcBef>
                          <a:spcPct val="20000"/>
                        </a:spcBef>
                        <a:tabLst>
                          <a:tab pos="4686300" algn="l"/>
                        </a:tabLst>
                        <a:defRPr>
                          <a:solidFill>
                            <a:schemeClr val="tx1"/>
                          </a:solidFill>
                          <a:latin typeface="Arial" charset="0"/>
                          <a:ea typeface="ＭＳ Ｐゴシック" charset="-128"/>
                        </a:defRPr>
                      </a:lvl5pPr>
                      <a:lvl6pPr marL="25146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6pPr>
                      <a:lvl7pPr marL="29718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7pPr>
                      <a:lvl8pPr marL="34290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8pPr>
                      <a:lvl9pPr marL="38862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tab pos="4686300" algn="l"/>
                        </a:tabLst>
                      </a:pPr>
                      <a:r>
                        <a:rPr kumimoji="0" lang="it-IT" altLang="it-IT" sz="1800" b="0" i="1" u="none" strike="noStrike" cap="none" normalizeH="0" baseline="0">
                          <a:ln>
                            <a:noFill/>
                          </a:ln>
                          <a:solidFill>
                            <a:schemeClr val="tx1"/>
                          </a:solidFill>
                          <a:effectLst/>
                          <a:latin typeface="Garamond" charset="0"/>
                          <a:ea typeface="MS PGothic" charset="-128"/>
                        </a:rPr>
                        <a:t>coefficiente</a:t>
                      </a:r>
                      <a:endParaRPr kumimoji="0" lang="it-IT" altLang="it-IT" sz="1800" b="0" i="0" u="none" strike="noStrike" cap="none" normalizeH="0" baseline="0">
                        <a:ln>
                          <a:noFill/>
                        </a:ln>
                        <a:solidFill>
                          <a:schemeClr val="tx1"/>
                        </a:solidFill>
                        <a:effectLst/>
                        <a:latin typeface="Arial"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4686300" algn="l"/>
                        </a:tabLst>
                        <a:defRPr sz="2800">
                          <a:solidFill>
                            <a:schemeClr val="tx1"/>
                          </a:solidFill>
                          <a:latin typeface="Arial" charset="0"/>
                          <a:ea typeface="MS PGothic" charset="-128"/>
                          <a:cs typeface="MS PGothic" charset="-128"/>
                        </a:defRPr>
                      </a:lvl1pPr>
                      <a:lvl2pPr marL="742950" indent="-285750" eaLnBrk="0" hangingPunct="0">
                        <a:spcBef>
                          <a:spcPct val="20000"/>
                        </a:spcBef>
                        <a:tabLst>
                          <a:tab pos="4686300" algn="l"/>
                        </a:tabLst>
                        <a:defRPr sz="2400">
                          <a:solidFill>
                            <a:schemeClr val="tx1"/>
                          </a:solidFill>
                          <a:latin typeface="Arial" charset="0"/>
                          <a:ea typeface="ＭＳ Ｐゴシック" charset="-128"/>
                        </a:defRPr>
                      </a:lvl2pPr>
                      <a:lvl3pPr marL="1143000" indent="-228600" eaLnBrk="0" hangingPunct="0">
                        <a:spcBef>
                          <a:spcPct val="20000"/>
                        </a:spcBef>
                        <a:tabLst>
                          <a:tab pos="4686300" algn="l"/>
                        </a:tabLst>
                        <a:defRPr sz="2000">
                          <a:solidFill>
                            <a:schemeClr val="tx1"/>
                          </a:solidFill>
                          <a:latin typeface="Arial" charset="0"/>
                          <a:ea typeface="ＭＳ Ｐゴシック" charset="-128"/>
                        </a:defRPr>
                      </a:lvl3pPr>
                      <a:lvl4pPr marL="1600200" indent="-228600" eaLnBrk="0" hangingPunct="0">
                        <a:spcBef>
                          <a:spcPct val="20000"/>
                        </a:spcBef>
                        <a:tabLst>
                          <a:tab pos="4686300" algn="l"/>
                        </a:tabLst>
                        <a:defRPr>
                          <a:solidFill>
                            <a:schemeClr val="tx1"/>
                          </a:solidFill>
                          <a:latin typeface="Arial" charset="0"/>
                          <a:ea typeface="ＭＳ Ｐゴシック" charset="-128"/>
                        </a:defRPr>
                      </a:lvl4pPr>
                      <a:lvl5pPr marL="2057400" indent="-228600" eaLnBrk="0" hangingPunct="0">
                        <a:spcBef>
                          <a:spcPct val="20000"/>
                        </a:spcBef>
                        <a:tabLst>
                          <a:tab pos="4686300" algn="l"/>
                        </a:tabLst>
                        <a:defRPr>
                          <a:solidFill>
                            <a:schemeClr val="tx1"/>
                          </a:solidFill>
                          <a:latin typeface="Arial" charset="0"/>
                          <a:ea typeface="ＭＳ Ｐゴシック" charset="-128"/>
                        </a:defRPr>
                      </a:lvl5pPr>
                      <a:lvl6pPr marL="25146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6pPr>
                      <a:lvl7pPr marL="29718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7pPr>
                      <a:lvl8pPr marL="34290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8pPr>
                      <a:lvl9pPr marL="38862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tab pos="4686300" algn="l"/>
                        </a:tabLst>
                      </a:pPr>
                      <a:r>
                        <a:rPr kumimoji="0" lang="it-IT" altLang="it-IT" sz="1800" b="0" i="1" u="none" strike="noStrike" cap="none" normalizeH="0" baseline="0">
                          <a:ln>
                            <a:noFill/>
                          </a:ln>
                          <a:solidFill>
                            <a:schemeClr val="tx1"/>
                          </a:solidFill>
                          <a:effectLst/>
                          <a:latin typeface="Garamond" charset="0"/>
                          <a:ea typeface="MS PGothic" charset="-128"/>
                        </a:rPr>
                        <a:t>Errore std</a:t>
                      </a:r>
                      <a:endParaRPr kumimoji="0" lang="it-IT" altLang="it-IT" sz="1800" b="0" i="0" u="none" strike="noStrike" cap="none" normalizeH="0" baseline="0">
                        <a:ln>
                          <a:noFill/>
                        </a:ln>
                        <a:solidFill>
                          <a:schemeClr val="tx1"/>
                        </a:solidFill>
                        <a:effectLst/>
                        <a:latin typeface="Arial"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4686300" algn="l"/>
                        </a:tabLst>
                        <a:defRPr sz="2800">
                          <a:solidFill>
                            <a:schemeClr val="tx1"/>
                          </a:solidFill>
                          <a:latin typeface="Arial" charset="0"/>
                          <a:ea typeface="MS PGothic" charset="-128"/>
                          <a:cs typeface="MS PGothic" charset="-128"/>
                        </a:defRPr>
                      </a:lvl1pPr>
                      <a:lvl2pPr marL="742950" indent="-285750" eaLnBrk="0" hangingPunct="0">
                        <a:spcBef>
                          <a:spcPct val="20000"/>
                        </a:spcBef>
                        <a:tabLst>
                          <a:tab pos="4686300" algn="l"/>
                        </a:tabLst>
                        <a:defRPr sz="2400">
                          <a:solidFill>
                            <a:schemeClr val="tx1"/>
                          </a:solidFill>
                          <a:latin typeface="Arial" charset="0"/>
                          <a:ea typeface="ＭＳ Ｐゴシック" charset="-128"/>
                        </a:defRPr>
                      </a:lvl2pPr>
                      <a:lvl3pPr marL="1143000" indent="-228600" eaLnBrk="0" hangingPunct="0">
                        <a:spcBef>
                          <a:spcPct val="20000"/>
                        </a:spcBef>
                        <a:tabLst>
                          <a:tab pos="4686300" algn="l"/>
                        </a:tabLst>
                        <a:defRPr sz="2000">
                          <a:solidFill>
                            <a:schemeClr val="tx1"/>
                          </a:solidFill>
                          <a:latin typeface="Arial" charset="0"/>
                          <a:ea typeface="ＭＳ Ｐゴシック" charset="-128"/>
                        </a:defRPr>
                      </a:lvl3pPr>
                      <a:lvl4pPr marL="1600200" indent="-228600" eaLnBrk="0" hangingPunct="0">
                        <a:spcBef>
                          <a:spcPct val="20000"/>
                        </a:spcBef>
                        <a:tabLst>
                          <a:tab pos="4686300" algn="l"/>
                        </a:tabLst>
                        <a:defRPr>
                          <a:solidFill>
                            <a:schemeClr val="tx1"/>
                          </a:solidFill>
                          <a:latin typeface="Arial" charset="0"/>
                          <a:ea typeface="ＭＳ Ｐゴシック" charset="-128"/>
                        </a:defRPr>
                      </a:lvl4pPr>
                      <a:lvl5pPr marL="2057400" indent="-228600" eaLnBrk="0" hangingPunct="0">
                        <a:spcBef>
                          <a:spcPct val="20000"/>
                        </a:spcBef>
                        <a:tabLst>
                          <a:tab pos="4686300" algn="l"/>
                        </a:tabLst>
                        <a:defRPr>
                          <a:solidFill>
                            <a:schemeClr val="tx1"/>
                          </a:solidFill>
                          <a:latin typeface="Arial" charset="0"/>
                          <a:ea typeface="ＭＳ Ｐゴシック" charset="-128"/>
                        </a:defRPr>
                      </a:lvl5pPr>
                      <a:lvl6pPr marL="25146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6pPr>
                      <a:lvl7pPr marL="29718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7pPr>
                      <a:lvl8pPr marL="34290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8pPr>
                      <a:lvl9pPr marL="38862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tab pos="4686300" algn="l"/>
                        </a:tabLst>
                      </a:pPr>
                      <a:r>
                        <a:rPr kumimoji="0" lang="it-IT" altLang="it-IT" sz="1800" b="0" i="1" u="none" strike="noStrike" cap="none" normalizeH="0" baseline="0">
                          <a:ln>
                            <a:noFill/>
                          </a:ln>
                          <a:solidFill>
                            <a:schemeClr val="tx1"/>
                          </a:solidFill>
                          <a:effectLst/>
                          <a:latin typeface="Garamond" charset="0"/>
                          <a:ea typeface="MS PGothic" charset="-128"/>
                        </a:rPr>
                        <a:t>Test T</a:t>
                      </a:r>
                      <a:endParaRPr kumimoji="0" lang="it-IT" altLang="it-IT" sz="1800" b="0" i="0" u="none" strike="noStrike" cap="none" normalizeH="0" baseline="0">
                        <a:ln>
                          <a:noFill/>
                        </a:ln>
                        <a:solidFill>
                          <a:schemeClr val="tx1"/>
                        </a:solidFill>
                        <a:effectLst/>
                        <a:latin typeface="Arial"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1625">
                <a:tc>
                  <a:txBody>
                    <a:bodyPr/>
                    <a:lstStyle>
                      <a:lvl1pPr eaLnBrk="0" hangingPunct="0">
                        <a:spcBef>
                          <a:spcPct val="20000"/>
                        </a:spcBef>
                        <a:tabLst>
                          <a:tab pos="4686300" algn="l"/>
                        </a:tabLst>
                        <a:defRPr sz="2800">
                          <a:solidFill>
                            <a:schemeClr val="tx1"/>
                          </a:solidFill>
                          <a:latin typeface="Arial" charset="0"/>
                          <a:ea typeface="MS PGothic" charset="-128"/>
                          <a:cs typeface="MS PGothic" charset="-128"/>
                        </a:defRPr>
                      </a:lvl1pPr>
                      <a:lvl2pPr marL="742950" indent="-285750" eaLnBrk="0" hangingPunct="0">
                        <a:spcBef>
                          <a:spcPct val="20000"/>
                        </a:spcBef>
                        <a:tabLst>
                          <a:tab pos="4686300" algn="l"/>
                        </a:tabLst>
                        <a:defRPr sz="2400">
                          <a:solidFill>
                            <a:schemeClr val="tx1"/>
                          </a:solidFill>
                          <a:latin typeface="Arial" charset="0"/>
                          <a:ea typeface="ＭＳ Ｐゴシック" charset="-128"/>
                        </a:defRPr>
                      </a:lvl2pPr>
                      <a:lvl3pPr marL="1143000" indent="-228600" eaLnBrk="0" hangingPunct="0">
                        <a:spcBef>
                          <a:spcPct val="20000"/>
                        </a:spcBef>
                        <a:tabLst>
                          <a:tab pos="4686300" algn="l"/>
                        </a:tabLst>
                        <a:defRPr sz="2000">
                          <a:solidFill>
                            <a:schemeClr val="tx1"/>
                          </a:solidFill>
                          <a:latin typeface="Arial" charset="0"/>
                          <a:ea typeface="ＭＳ Ｐゴシック" charset="-128"/>
                        </a:defRPr>
                      </a:lvl3pPr>
                      <a:lvl4pPr marL="1600200" indent="-228600" eaLnBrk="0" hangingPunct="0">
                        <a:spcBef>
                          <a:spcPct val="20000"/>
                        </a:spcBef>
                        <a:tabLst>
                          <a:tab pos="4686300" algn="l"/>
                        </a:tabLst>
                        <a:defRPr>
                          <a:solidFill>
                            <a:schemeClr val="tx1"/>
                          </a:solidFill>
                          <a:latin typeface="Arial" charset="0"/>
                          <a:ea typeface="ＭＳ Ｐゴシック" charset="-128"/>
                        </a:defRPr>
                      </a:lvl4pPr>
                      <a:lvl5pPr marL="2057400" indent="-228600" eaLnBrk="0" hangingPunct="0">
                        <a:spcBef>
                          <a:spcPct val="20000"/>
                        </a:spcBef>
                        <a:tabLst>
                          <a:tab pos="4686300" algn="l"/>
                        </a:tabLst>
                        <a:defRPr>
                          <a:solidFill>
                            <a:schemeClr val="tx1"/>
                          </a:solidFill>
                          <a:latin typeface="Arial" charset="0"/>
                          <a:ea typeface="ＭＳ Ｐゴシック" charset="-128"/>
                        </a:defRPr>
                      </a:lvl5pPr>
                      <a:lvl6pPr marL="25146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6pPr>
                      <a:lvl7pPr marL="29718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7pPr>
                      <a:lvl8pPr marL="34290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8pPr>
                      <a:lvl9pPr marL="38862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tab pos="4686300" algn="l"/>
                        </a:tabLst>
                      </a:pPr>
                      <a:r>
                        <a:rPr kumimoji="0" lang="it-IT" altLang="it-IT" sz="1800" b="0" i="0" u="none" strike="noStrike" cap="none" normalizeH="0" baseline="0">
                          <a:ln>
                            <a:noFill/>
                          </a:ln>
                          <a:solidFill>
                            <a:schemeClr val="tx1"/>
                          </a:solidFill>
                          <a:effectLst/>
                          <a:latin typeface="Garamond" charset="0"/>
                          <a:ea typeface="MS PGothic" charset="-128"/>
                        </a:rPr>
                        <a:t>log Prodotto Interno Lordo Lazio </a:t>
                      </a:r>
                      <a:endParaRPr kumimoji="0" lang="it-IT" altLang="it-IT" sz="1800" b="0" i="0" u="none" strike="noStrike" cap="none" normalizeH="0" baseline="0">
                        <a:ln>
                          <a:noFill/>
                        </a:ln>
                        <a:solidFill>
                          <a:schemeClr val="tx1"/>
                        </a:solidFill>
                        <a:effectLst/>
                        <a:latin typeface="Arial"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1,634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0, 355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4,6</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27013">
                <a:tc>
                  <a:txBody>
                    <a:bodyPr/>
                    <a:lstStyle>
                      <a:lvl1pPr eaLnBrk="0" hangingPunct="0">
                        <a:spcBef>
                          <a:spcPct val="20000"/>
                        </a:spcBef>
                        <a:tabLst>
                          <a:tab pos="4686300" algn="l"/>
                        </a:tabLst>
                        <a:defRPr sz="2800">
                          <a:solidFill>
                            <a:schemeClr val="tx1"/>
                          </a:solidFill>
                          <a:latin typeface="Arial" charset="0"/>
                          <a:ea typeface="MS PGothic" charset="-128"/>
                          <a:cs typeface="MS PGothic" charset="-128"/>
                        </a:defRPr>
                      </a:lvl1pPr>
                      <a:lvl2pPr marL="742950" indent="-285750" eaLnBrk="0" hangingPunct="0">
                        <a:spcBef>
                          <a:spcPct val="20000"/>
                        </a:spcBef>
                        <a:tabLst>
                          <a:tab pos="4686300" algn="l"/>
                        </a:tabLst>
                        <a:defRPr sz="2400">
                          <a:solidFill>
                            <a:schemeClr val="tx1"/>
                          </a:solidFill>
                          <a:latin typeface="Arial" charset="0"/>
                          <a:ea typeface="ＭＳ Ｐゴシック" charset="-128"/>
                        </a:defRPr>
                      </a:lvl2pPr>
                      <a:lvl3pPr marL="1143000" indent="-228600" eaLnBrk="0" hangingPunct="0">
                        <a:spcBef>
                          <a:spcPct val="20000"/>
                        </a:spcBef>
                        <a:tabLst>
                          <a:tab pos="4686300" algn="l"/>
                        </a:tabLst>
                        <a:defRPr sz="2000">
                          <a:solidFill>
                            <a:schemeClr val="tx1"/>
                          </a:solidFill>
                          <a:latin typeface="Arial" charset="0"/>
                          <a:ea typeface="ＭＳ Ｐゴシック" charset="-128"/>
                        </a:defRPr>
                      </a:lvl3pPr>
                      <a:lvl4pPr marL="1600200" indent="-228600" eaLnBrk="0" hangingPunct="0">
                        <a:spcBef>
                          <a:spcPct val="20000"/>
                        </a:spcBef>
                        <a:tabLst>
                          <a:tab pos="4686300" algn="l"/>
                        </a:tabLst>
                        <a:defRPr>
                          <a:solidFill>
                            <a:schemeClr val="tx1"/>
                          </a:solidFill>
                          <a:latin typeface="Arial" charset="0"/>
                          <a:ea typeface="ＭＳ Ｐゴシック" charset="-128"/>
                        </a:defRPr>
                      </a:lvl4pPr>
                      <a:lvl5pPr marL="2057400" indent="-228600" eaLnBrk="0" hangingPunct="0">
                        <a:spcBef>
                          <a:spcPct val="20000"/>
                        </a:spcBef>
                        <a:tabLst>
                          <a:tab pos="4686300" algn="l"/>
                        </a:tabLst>
                        <a:defRPr>
                          <a:solidFill>
                            <a:schemeClr val="tx1"/>
                          </a:solidFill>
                          <a:latin typeface="Arial" charset="0"/>
                          <a:ea typeface="ＭＳ Ｐゴシック" charset="-128"/>
                        </a:defRPr>
                      </a:lvl5pPr>
                      <a:lvl6pPr marL="25146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6pPr>
                      <a:lvl7pPr marL="29718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7pPr>
                      <a:lvl8pPr marL="34290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8pPr>
                      <a:lvl9pPr marL="3886200" indent="-228600" eaLnBrk="0" fontAlgn="base" hangingPunct="0">
                        <a:spcBef>
                          <a:spcPct val="20000"/>
                        </a:spcBef>
                        <a:spcAft>
                          <a:spcPct val="0"/>
                        </a:spcAft>
                        <a:tabLst>
                          <a:tab pos="4686300" algn="l"/>
                        </a:tabLst>
                        <a:defRPr>
                          <a:solidFill>
                            <a:schemeClr val="tx1"/>
                          </a:solidFill>
                          <a:latin typeface="Arial"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tab pos="4686300" algn="l"/>
                        </a:tabLst>
                      </a:pPr>
                      <a:r>
                        <a:rPr kumimoji="0" lang="it-IT" altLang="it-IT" sz="1800" b="0" i="0" u="none" strike="noStrike" cap="none" normalizeH="0" baseline="0">
                          <a:ln>
                            <a:noFill/>
                          </a:ln>
                          <a:solidFill>
                            <a:schemeClr val="tx1"/>
                          </a:solidFill>
                          <a:effectLst/>
                          <a:latin typeface="Garamond" charset="0"/>
                          <a:ea typeface="MS PGothic" charset="-128"/>
                        </a:rPr>
                        <a:t>log n. licenze esistenti</a:t>
                      </a:r>
                      <a:endParaRPr kumimoji="0" lang="it-IT" altLang="it-IT" sz="1800" b="0" i="0" u="none" strike="noStrike" cap="none" normalizeH="0" baseline="0">
                        <a:ln>
                          <a:noFill/>
                        </a:ln>
                        <a:solidFill>
                          <a:schemeClr val="tx1"/>
                        </a:solidFill>
                        <a:effectLst/>
                        <a:latin typeface="Arial"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-0,662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0,431</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-1,5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7013">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log tariffe corsa media</a:t>
                      </a:r>
                      <a:endParaRPr kumimoji="0" lang="it-IT" altLang="it-IT" sz="1800" b="0" i="0" u="none" strike="noStrike" cap="none" normalizeH="0" baseline="0">
                        <a:ln>
                          <a:noFill/>
                        </a:ln>
                        <a:solidFill>
                          <a:schemeClr val="tx1"/>
                        </a:solidFill>
                        <a:effectLst/>
                        <a:latin typeface="Arial" charset="0"/>
                        <a:ea typeface="MS PGothic" charset="-128"/>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0,814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0,381</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dirty="0">
                          <a:ln>
                            <a:noFill/>
                          </a:ln>
                          <a:solidFill>
                            <a:schemeClr val="tx1"/>
                          </a:solidFill>
                          <a:effectLst/>
                          <a:latin typeface="Garamond" charset="0"/>
                          <a:ea typeface="MS PGothic" charset="-128"/>
                        </a:rPr>
                        <a:t>2,1</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it-IT" sz="1800" b="0" i="1" u="none" strike="noStrike" cap="none" normalizeH="0" baseline="0" dirty="0">
                          <a:ln>
                            <a:noFill/>
                          </a:ln>
                          <a:solidFill>
                            <a:schemeClr val="tx1"/>
                          </a:solidFill>
                          <a:effectLst/>
                          <a:latin typeface="Garamond" charset="0"/>
                          <a:ea typeface="MS PGothic" charset="-128"/>
                        </a:rPr>
                        <a:t>Dummy</a:t>
                      </a:r>
                      <a:r>
                        <a:rPr kumimoji="0" lang="it-IT" altLang="it-IT" sz="1800" b="0" i="0" u="none" strike="noStrike" cap="none" normalizeH="0" baseline="0" dirty="0">
                          <a:ln>
                            <a:noFill/>
                          </a:ln>
                          <a:solidFill>
                            <a:schemeClr val="tx1"/>
                          </a:solidFill>
                          <a:effectLst/>
                          <a:latin typeface="Garamond" charset="0"/>
                          <a:ea typeface="MS PGothic" charset="-128"/>
                        </a:rPr>
                        <a:t> Shock nuove licenze</a:t>
                      </a:r>
                      <a:endParaRPr kumimoji="0" lang="it-IT" altLang="it-IT" sz="1800" b="0" i="0" u="none" strike="noStrike" cap="none" normalizeH="0" baseline="0" dirty="0">
                        <a:ln>
                          <a:noFill/>
                        </a:ln>
                        <a:solidFill>
                          <a:schemeClr val="tx1"/>
                        </a:solidFill>
                        <a:effectLst/>
                        <a:latin typeface="Arial" charset="0"/>
                        <a:ea typeface="MS PGothic" charset="-128"/>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altLang="it-IT" sz="1800" b="0" i="0" u="none" strike="noStrike" cap="none" normalizeH="0" baseline="0" dirty="0">
                          <a:ln>
                            <a:noFill/>
                          </a:ln>
                          <a:solidFill>
                            <a:schemeClr val="tx1"/>
                          </a:solidFill>
                          <a:effectLst/>
                          <a:latin typeface="Garamond" charset="0"/>
                          <a:ea typeface="MS PGothic" charset="-128"/>
                        </a:rPr>
                        <a:t>0,147</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it-IT" altLang="it-IT" sz="1800" b="0" i="0" u="none" strike="noStrike" cap="none" normalizeH="0" baseline="0" dirty="0">
                          <a:ln>
                            <a:noFill/>
                          </a:ln>
                          <a:solidFill>
                            <a:schemeClr val="tx1"/>
                          </a:solidFill>
                          <a:effectLst/>
                          <a:latin typeface="Garamond" charset="0"/>
                          <a:ea typeface="MS PGothic" charset="-128"/>
                        </a:rPr>
                        <a:t>0,077</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it-IT" altLang="it-IT" sz="1800" b="0" i="0" u="none" strike="noStrike" cap="none" normalizeH="0" baseline="0" dirty="0">
                          <a:ln>
                            <a:noFill/>
                          </a:ln>
                          <a:solidFill>
                            <a:schemeClr val="tx1"/>
                          </a:solidFill>
                          <a:effectLst/>
                          <a:latin typeface="Garamond" charset="0"/>
                          <a:ea typeface="MS PGothic" charset="-128"/>
                        </a:rPr>
                        <a:t>1,9</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3213">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800" b="0" i="1" u="none" strike="noStrike" cap="none" normalizeH="0" baseline="0">
                          <a:ln>
                            <a:noFill/>
                          </a:ln>
                          <a:solidFill>
                            <a:schemeClr val="tx1"/>
                          </a:solidFill>
                          <a:effectLst/>
                          <a:latin typeface="Garamond" charset="0"/>
                          <a:ea typeface="MS PGothic" charset="-128"/>
                        </a:rPr>
                        <a:t>R al quadrato corretto</a:t>
                      </a:r>
                      <a:endParaRPr kumimoji="0" lang="it-IT" altLang="it-IT" sz="1800" b="0" i="0" u="none" strike="noStrike" cap="none" normalizeH="0" baseline="0">
                        <a:ln>
                          <a:noFill/>
                        </a:ln>
                        <a:solidFill>
                          <a:schemeClr val="tx1"/>
                        </a:solidFill>
                        <a:effectLst/>
                        <a:latin typeface="Arial" charset="0"/>
                        <a:ea typeface="MS PGothic" charset="-128"/>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0,665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3213">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800" b="0" i="1" u="none" strike="noStrike" cap="none" normalizeH="0" baseline="0">
                          <a:ln>
                            <a:noFill/>
                          </a:ln>
                          <a:solidFill>
                            <a:schemeClr val="tx1"/>
                          </a:solidFill>
                          <a:effectLst/>
                          <a:latin typeface="Garamond" charset="0"/>
                          <a:ea typeface="MS PGothic" charset="-128"/>
                        </a:rPr>
                        <a:t>Errore standard</a:t>
                      </a:r>
                      <a:endParaRPr kumimoji="0" lang="it-IT" altLang="it-IT" sz="1800" b="0" i="0" u="none" strike="noStrike" cap="none" normalizeH="0" baseline="0">
                        <a:ln>
                          <a:noFill/>
                        </a:ln>
                        <a:solidFill>
                          <a:schemeClr val="tx1"/>
                        </a:solidFill>
                        <a:effectLst/>
                        <a:latin typeface="Arial" charset="0"/>
                        <a:ea typeface="MS PGothic" charset="-128"/>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0,145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04800">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800" b="0" i="1" u="none" strike="noStrike" cap="none" normalizeH="0" baseline="0">
                          <a:ln>
                            <a:noFill/>
                          </a:ln>
                          <a:solidFill>
                            <a:schemeClr val="tx1"/>
                          </a:solidFill>
                          <a:effectLst/>
                          <a:latin typeface="Garamond" charset="0"/>
                          <a:ea typeface="MS PGothic" charset="-128"/>
                        </a:rPr>
                        <a:t>n. osservazioni</a:t>
                      </a:r>
                      <a:endParaRPr kumimoji="0" lang="it-IT" altLang="it-IT" sz="1800" b="0" i="0" u="none" strike="noStrike" cap="none" normalizeH="0" baseline="0">
                        <a:ln>
                          <a:noFill/>
                        </a:ln>
                        <a:solidFill>
                          <a:schemeClr val="tx1"/>
                        </a:solidFill>
                        <a:effectLst/>
                        <a:latin typeface="Arial" charset="0"/>
                        <a:ea typeface="MS PGothic" charset="-128"/>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23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04800">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800" b="0" i="1" u="none" strike="noStrike" cap="none" normalizeH="0" baseline="0">
                          <a:ln>
                            <a:noFill/>
                          </a:ln>
                          <a:solidFill>
                            <a:schemeClr val="tx1"/>
                          </a:solidFill>
                          <a:effectLst/>
                          <a:latin typeface="Garamond" charset="0"/>
                          <a:ea typeface="MS PGothic" charset="-128"/>
                        </a:rPr>
                        <a:t>Test F</a:t>
                      </a:r>
                      <a:endParaRPr kumimoji="0" lang="it-IT" altLang="it-IT" sz="1800" b="0" i="0" u="none" strike="noStrike" cap="none" normalizeH="0" baseline="0">
                        <a:ln>
                          <a:noFill/>
                        </a:ln>
                        <a:solidFill>
                          <a:schemeClr val="tx1"/>
                        </a:solidFill>
                        <a:effectLst/>
                        <a:latin typeface="Arial" charset="0"/>
                        <a:ea typeface="MS PGothic" charset="-128"/>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Garamond" charset="0"/>
                          <a:ea typeface="MS PGothic" charset="-128"/>
                        </a:rPr>
                        <a:t>14,761</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MS PGothic" charset="-128"/>
                          <a:cs typeface="MS PGothic" charset="-128"/>
                        </a:defRPr>
                      </a:lvl1pPr>
                      <a:lvl2pPr marL="742950" indent="-285750" eaLnBrk="0" hangingPunct="0">
                        <a:spcBef>
                          <a:spcPct val="20000"/>
                        </a:spcBef>
                        <a:defRPr sz="2400">
                          <a:solidFill>
                            <a:schemeClr val="tx1"/>
                          </a:solidFill>
                          <a:latin typeface="Arial" charset="0"/>
                          <a:ea typeface="ＭＳ Ｐゴシック" charset="-128"/>
                        </a:defRPr>
                      </a:lvl2pPr>
                      <a:lvl3pPr marL="1143000" indent="-228600" eaLnBrk="0" hangingPunct="0">
                        <a:spcBef>
                          <a:spcPct val="20000"/>
                        </a:spcBef>
                        <a:defRPr sz="2000">
                          <a:solidFill>
                            <a:schemeClr val="tx1"/>
                          </a:solidFill>
                          <a:latin typeface="Arial" charset="0"/>
                          <a:ea typeface="ＭＳ Ｐゴシック" charset="-128"/>
                        </a:defRPr>
                      </a:lvl3pPr>
                      <a:lvl4pPr marL="1600200" indent="-228600" eaLnBrk="0" hangingPunct="0">
                        <a:spcBef>
                          <a:spcPct val="20000"/>
                        </a:spcBef>
                        <a:defRPr>
                          <a:solidFill>
                            <a:schemeClr val="tx1"/>
                          </a:solidFill>
                          <a:latin typeface="Arial" charset="0"/>
                          <a:ea typeface="ＭＳ Ｐゴシック" charset="-128"/>
                        </a:defRPr>
                      </a:lvl4pPr>
                      <a:lvl5pPr marL="2057400" indent="-228600" eaLnBrk="0" hangingPunct="0">
                        <a:spcBef>
                          <a:spcPct val="20000"/>
                        </a:spcBef>
                        <a:defRPr>
                          <a:solidFill>
                            <a:schemeClr val="tx1"/>
                          </a:solidFill>
                          <a:latin typeface="Arial" charset="0"/>
                          <a:ea typeface="ＭＳ Ｐゴシック" charset="-128"/>
                        </a:defRPr>
                      </a:lvl5pPr>
                      <a:lvl6pPr marL="2514600" indent="-228600" eaLnBrk="0" fontAlgn="base" hangingPunct="0">
                        <a:spcBef>
                          <a:spcPct val="20000"/>
                        </a:spcBef>
                        <a:spcAft>
                          <a:spcPct val="0"/>
                        </a:spcAft>
                        <a:defRPr>
                          <a:solidFill>
                            <a:schemeClr val="tx1"/>
                          </a:solidFill>
                          <a:latin typeface="Arial" charset="0"/>
                          <a:ea typeface="ＭＳ Ｐゴシック" charset="-128"/>
                        </a:defRPr>
                      </a:lvl6pPr>
                      <a:lvl7pPr marL="2971800" indent="-228600" eaLnBrk="0" fontAlgn="base" hangingPunct="0">
                        <a:spcBef>
                          <a:spcPct val="20000"/>
                        </a:spcBef>
                        <a:spcAft>
                          <a:spcPct val="0"/>
                        </a:spcAft>
                        <a:defRPr>
                          <a:solidFill>
                            <a:schemeClr val="tx1"/>
                          </a:solidFill>
                          <a:latin typeface="Arial" charset="0"/>
                          <a:ea typeface="ＭＳ Ｐゴシック" charset="-128"/>
                        </a:defRPr>
                      </a:lvl7pPr>
                      <a:lvl8pPr marL="3429000" indent="-228600" eaLnBrk="0" fontAlgn="base" hangingPunct="0">
                        <a:spcBef>
                          <a:spcPct val="20000"/>
                        </a:spcBef>
                        <a:spcAft>
                          <a:spcPct val="0"/>
                        </a:spcAft>
                        <a:defRPr>
                          <a:solidFill>
                            <a:schemeClr val="tx1"/>
                          </a:solidFill>
                          <a:latin typeface="Arial" charset="0"/>
                          <a:ea typeface="ＭＳ Ｐゴシック" charset="-128"/>
                        </a:defRPr>
                      </a:lvl8pPr>
                      <a:lvl9pPr marL="3886200" indent="-2286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altLang="it-IT" sz="1800" b="0" i="0" u="none" strike="noStrike" cap="none" normalizeH="0" baseline="0" dirty="0">
                        <a:ln>
                          <a:noFill/>
                        </a:ln>
                        <a:solidFill>
                          <a:schemeClr val="tx1"/>
                        </a:solidFill>
                        <a:effectLst/>
                        <a:latin typeface="Garamond" charset="0"/>
                        <a:ea typeface="MS PGothic" charset="-128"/>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61AE9495-A991-0A48-B726-247D5A7DBE4D}"/>
              </a:ext>
            </a:extLst>
          </p:cNvPr>
          <p:cNvSpPr>
            <a:spLocks noGrp="1" noChangeArrowheads="1"/>
          </p:cNvSpPr>
          <p:nvPr>
            <p:ph type="title"/>
          </p:nvPr>
        </p:nvSpPr>
        <p:spPr/>
        <p:txBody>
          <a:bodyPr/>
          <a:lstStyle/>
          <a:p>
            <a:pPr eaLnBrk="1" hangingPunct="1">
              <a:defRPr/>
            </a:pPr>
            <a:r>
              <a:rPr lang="it-IT" sz="3600">
                <a:ea typeface="+mj-ea"/>
                <a:cs typeface="+mj-cs"/>
              </a:rPr>
              <a:t>Rent seeking: il caso dei taxi</a:t>
            </a:r>
          </a:p>
        </p:txBody>
      </p:sp>
      <p:pic>
        <p:nvPicPr>
          <p:cNvPr id="103426" name="Picture 3">
            <a:extLst>
              <a:ext uri="{FF2B5EF4-FFF2-40B4-BE49-F238E27FC236}">
                <a16:creationId xmlns:a16="http://schemas.microsoft.com/office/drawing/2014/main" id="{0E409F78-2E55-504F-879B-FD0193910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268413"/>
            <a:ext cx="770572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Text Box 4">
            <a:extLst>
              <a:ext uri="{FF2B5EF4-FFF2-40B4-BE49-F238E27FC236}">
                <a16:creationId xmlns:a16="http://schemas.microsoft.com/office/drawing/2014/main" id="{1E2CFB4A-E288-6348-A794-86B86ACEA87E}"/>
              </a:ext>
            </a:extLst>
          </p:cNvPr>
          <p:cNvSpPr txBox="1">
            <a:spLocks noChangeArrowheads="1"/>
          </p:cNvSpPr>
          <p:nvPr/>
        </p:nvSpPr>
        <p:spPr bwMode="auto">
          <a:xfrm>
            <a:off x="684213" y="692150"/>
            <a:ext cx="75596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Agenzia delle Entrate nel gennaio 2008 ha aperto una procedura per evasione fiscale perché nella compravendita delle licenze dei taxi nessuno pagava le imposte della transazione. Ha usato dati di uno studio dell</a:t>
            </a:r>
            <a:r>
              <a:rPr lang="it-IT" altLang="en-US" sz="2000" dirty="0">
                <a:latin typeface="Garamond" panose="02020404030301010803" pitchFamily="18" charset="0"/>
              </a:rPr>
              <a:t>’</a:t>
            </a:r>
            <a:r>
              <a:rPr lang="it-IT" altLang="it-IT" sz="2000" dirty="0">
                <a:latin typeface="Garamond" panose="02020404030301010803" pitchFamily="18" charset="0"/>
              </a:rPr>
              <a:t>Università della Tuscia, rimasto per fortuna anonimo (fonte: </a:t>
            </a:r>
            <a:r>
              <a:rPr lang="it-IT" altLang="it-IT" sz="2000" i="1" dirty="0">
                <a:latin typeface="Garamond" panose="02020404030301010803" pitchFamily="18" charset="0"/>
              </a:rPr>
              <a:t>Il Messaggero</a:t>
            </a:r>
            <a:r>
              <a:rPr lang="it-IT" altLang="it-IT" sz="2000" dirty="0">
                <a:latin typeface="Garamond" panose="02020404030301010803" pitchFamily="18" charset="0"/>
              </a:rPr>
              <a:t>, gennaio 2008)</a:t>
            </a:r>
          </a:p>
        </p:txBody>
      </p:sp>
      <p:sp>
        <p:nvSpPr>
          <p:cNvPr id="91141" name="Text Box 5">
            <a:extLst>
              <a:ext uri="{FF2B5EF4-FFF2-40B4-BE49-F238E27FC236}">
                <a16:creationId xmlns:a16="http://schemas.microsoft.com/office/drawing/2014/main" id="{64AA2401-6CB8-3741-90F8-3EDE29C5717C}"/>
              </a:ext>
            </a:extLst>
          </p:cNvPr>
          <p:cNvSpPr txBox="1">
            <a:spLocks noChangeArrowheads="1"/>
          </p:cNvSpPr>
          <p:nvPr/>
        </p:nvSpPr>
        <p:spPr bwMode="auto">
          <a:xfrm>
            <a:off x="684213" y="2492375"/>
            <a:ext cx="7559675"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dirty="0">
                <a:latin typeface="Garamond" panose="02020404030301010803" pitchFamily="18" charset="0"/>
              </a:rPr>
              <a:t>Qualche anno fa, nelle elezioni comunali, le associazioni dei tassisti romani (portano 30 mila voti al miglior offerente) hanno votato compatte per il sindaco Alemanno, che ha promesso di non procedere ad alcuna liberalizzazione del settore né di modificare il regime esistente di determinazione delle tariffe concordata fra tassisti e amministrazione comunale, anzi ha aumentato le tariffe e ridotto l</a:t>
            </a:r>
            <a:r>
              <a:rPr lang="it-IT" altLang="en-US" sz="2000" dirty="0">
                <a:latin typeface="Garamond" panose="02020404030301010803" pitchFamily="18" charset="0"/>
              </a:rPr>
              <a:t>’</a:t>
            </a:r>
            <a:r>
              <a:rPr lang="it-IT" altLang="it-IT" sz="2000" dirty="0">
                <a:latin typeface="Garamond" panose="02020404030301010803" pitchFamily="18" charset="0"/>
              </a:rPr>
              <a:t>ambito di operatività degli NCC (taxi attivabili su richiesta specifica e contrattata)</a:t>
            </a:r>
          </a:p>
        </p:txBody>
      </p:sp>
      <p:sp>
        <p:nvSpPr>
          <p:cNvPr id="91144" name="Text Box 8">
            <a:extLst>
              <a:ext uri="{FF2B5EF4-FFF2-40B4-BE49-F238E27FC236}">
                <a16:creationId xmlns:a16="http://schemas.microsoft.com/office/drawing/2014/main" id="{DC627ACE-D5B3-FD4F-8309-D1157DBDDE79}"/>
              </a:ext>
            </a:extLst>
          </p:cNvPr>
          <p:cNvSpPr txBox="1">
            <a:spLocks noChangeArrowheads="1"/>
          </p:cNvSpPr>
          <p:nvPr/>
        </p:nvSpPr>
        <p:spPr bwMode="auto">
          <a:xfrm>
            <a:off x="755650" y="5084763"/>
            <a:ext cx="75612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dirty="0">
                <a:latin typeface="Garamond" panose="02020404030301010803" pitchFamily="18" charset="0"/>
              </a:rPr>
              <a:t>A Roma, nel 2001 circa il 30% delle chiamate dei radiotaxi (fonte: Cooperativa Samarcanda) rimaneva inevasa (oggi con la crisi fenomeno meno evidente, ma chiaramente presente nei giorni di alta domanda)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1141">
                                            <p:txEl>
                                              <p:pRg st="0" end="0"/>
                                            </p:txEl>
                                          </p:spTgt>
                                        </p:tgtEl>
                                        <p:attrNameLst>
                                          <p:attrName>style.visibility</p:attrName>
                                        </p:attrNameLst>
                                      </p:cBhvr>
                                      <p:to>
                                        <p:strVal val="visible"/>
                                      </p:to>
                                    </p:set>
                                    <p:anim calcmode="lin" valueType="num">
                                      <p:cBhvr additive="base">
                                        <p:cTn id="7" dur="500" fill="hold"/>
                                        <p:tgtEl>
                                          <p:spTgt spid="9114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114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1144">
                                            <p:txEl>
                                              <p:pRg st="0" end="0"/>
                                            </p:txEl>
                                          </p:spTgt>
                                        </p:tgtEl>
                                        <p:attrNameLst>
                                          <p:attrName>style.visibility</p:attrName>
                                        </p:attrNameLst>
                                      </p:cBhvr>
                                      <p:to>
                                        <p:strVal val="visible"/>
                                      </p:to>
                                    </p:set>
                                    <p:anim calcmode="lin" valueType="num">
                                      <p:cBhvr additive="base">
                                        <p:cTn id="13" dur="500" fill="hold"/>
                                        <p:tgtEl>
                                          <p:spTgt spid="9114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114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3" name="Text Box 5">
            <a:extLst>
              <a:ext uri="{FF2B5EF4-FFF2-40B4-BE49-F238E27FC236}">
                <a16:creationId xmlns:a16="http://schemas.microsoft.com/office/drawing/2014/main" id="{F3988456-B2CD-FC4E-BF39-1E25C76D2535}"/>
              </a:ext>
            </a:extLst>
          </p:cNvPr>
          <p:cNvSpPr txBox="1">
            <a:spLocks noChangeArrowheads="1"/>
          </p:cNvSpPr>
          <p:nvPr/>
        </p:nvSpPr>
        <p:spPr bwMode="auto">
          <a:xfrm>
            <a:off x="468313" y="620713"/>
            <a:ext cx="7993062"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000" dirty="0">
                <a:latin typeface="Garamond" panose="02020404030301010803" pitchFamily="18" charset="0"/>
              </a:rPr>
              <a:t>C</a:t>
            </a:r>
            <a:r>
              <a:rPr lang="it-IT" altLang="en-US" sz="2000" dirty="0">
                <a:latin typeface="Garamond" panose="02020404030301010803" pitchFamily="18" charset="0"/>
              </a:rPr>
              <a:t>’</a:t>
            </a:r>
            <a:r>
              <a:rPr lang="it-IT" altLang="it-IT" sz="2000" dirty="0">
                <a:latin typeface="Garamond" panose="02020404030301010803" pitchFamily="18" charset="0"/>
              </a:rPr>
              <a:t>è domanda insoddisfatta, perché tassisti amano decidere in autonomia quando lavorare (prescindono da turni)</a:t>
            </a:r>
          </a:p>
          <a:p>
            <a:pPr eaLnBrk="1" hangingPunct="1">
              <a:spcBef>
                <a:spcPct val="50000"/>
              </a:spcBef>
              <a:buFontTx/>
              <a:buNone/>
            </a:pPr>
            <a:r>
              <a:rPr lang="it-IT" altLang="it-IT" sz="2000" dirty="0">
                <a:latin typeface="Garamond" panose="02020404030301010803" pitchFamily="18" charset="0"/>
              </a:rPr>
              <a:t>Domanda massima </a:t>
            </a:r>
            <a:r>
              <a:rPr lang="it-IT" altLang="it-IT" sz="2000" dirty="0" err="1">
                <a:latin typeface="Garamond" panose="02020404030301010803" pitchFamily="18" charset="0"/>
              </a:rPr>
              <a:t>giovedi</a:t>
            </a:r>
            <a:r>
              <a:rPr lang="it-IT" altLang="it-IT" sz="2000" dirty="0">
                <a:latin typeface="Garamond" panose="02020404030301010803" pitchFamily="18" charset="0"/>
              </a:rPr>
              <a:t> e </a:t>
            </a:r>
            <a:r>
              <a:rPr lang="it-IT" altLang="it-IT" sz="2000" dirty="0" err="1">
                <a:latin typeface="Garamond" panose="02020404030301010803" pitchFamily="18" charset="0"/>
              </a:rPr>
              <a:t>venerdi</a:t>
            </a:r>
            <a:r>
              <a:rPr lang="it-IT" altLang="it-IT" sz="2000" dirty="0">
                <a:latin typeface="Garamond" panose="02020404030301010803" pitchFamily="18" charset="0"/>
              </a:rPr>
              <a:t> pomeriggio (spesso impossibile trovare taxi)</a:t>
            </a:r>
          </a:p>
          <a:p>
            <a:pPr eaLnBrk="1" hangingPunct="1">
              <a:spcBef>
                <a:spcPct val="50000"/>
              </a:spcBef>
              <a:buFontTx/>
              <a:buNone/>
            </a:pPr>
            <a:r>
              <a:rPr lang="it-IT" altLang="it-IT" sz="2000" dirty="0">
                <a:latin typeface="Garamond" panose="02020404030301010803" pitchFamily="18" charset="0"/>
              </a:rPr>
              <a:t>Sabato sera domanda bassa ma offerta nulla</a:t>
            </a:r>
          </a:p>
          <a:p>
            <a:pPr eaLnBrk="1" hangingPunct="1">
              <a:spcBef>
                <a:spcPct val="50000"/>
              </a:spcBef>
              <a:buFont typeface="Garamond" panose="02020404030301010803" pitchFamily="18" charset="0"/>
              <a:buChar char="→"/>
            </a:pPr>
            <a:r>
              <a:rPr lang="it-IT" altLang="it-IT" sz="2000" b="1" dirty="0">
                <a:latin typeface="Garamond" panose="02020404030301010803" pitchFamily="18" charset="0"/>
              </a:rPr>
              <a:t> la proposta è liberalizzare </a:t>
            </a:r>
            <a:r>
              <a:rPr lang="it-IT" altLang="it-IT" sz="2000" b="1" u="sng" dirty="0">
                <a:latin typeface="Garamond" panose="02020404030301010803" pitchFamily="18" charset="0"/>
              </a:rPr>
              <a:t>il mercato</a:t>
            </a:r>
            <a:r>
              <a:rPr lang="it-IT" altLang="it-IT" sz="2000" b="1" dirty="0">
                <a:latin typeface="Garamond" panose="02020404030301010803" pitchFamily="18" charset="0"/>
              </a:rPr>
              <a:t> delle licenze, non le licenze</a:t>
            </a:r>
          </a:p>
          <a:p>
            <a:pPr eaLnBrk="1" hangingPunct="1">
              <a:spcBef>
                <a:spcPct val="50000"/>
              </a:spcBef>
            </a:pPr>
            <a:r>
              <a:rPr lang="it-IT" altLang="it-IT" sz="2000" dirty="0">
                <a:latin typeface="Garamond" panose="02020404030301010803" pitchFamily="18" charset="0"/>
              </a:rPr>
              <a:t> Oggi acquisto consentito solo a persona fisica, non giuridica (imprese): norma palesemente contraria al trattato europeo</a:t>
            </a:r>
          </a:p>
          <a:p>
            <a:pPr eaLnBrk="1" hangingPunct="1">
              <a:spcBef>
                <a:spcPct val="50000"/>
              </a:spcBef>
            </a:pPr>
            <a:r>
              <a:rPr lang="it-IT" altLang="it-IT" sz="2000" dirty="0">
                <a:latin typeface="Garamond" panose="02020404030301010803" pitchFamily="18" charset="0"/>
              </a:rPr>
              <a:t> Solo un’impresa massimizza profitto, quindi farà girare il capitale (auto che non si fermano come oggi alla fine di un turno)</a:t>
            </a:r>
          </a:p>
          <a:p>
            <a:pPr eaLnBrk="1" hangingPunct="1">
              <a:spcBef>
                <a:spcPct val="50000"/>
              </a:spcBef>
            </a:pPr>
            <a:r>
              <a:rPr lang="it-IT" altLang="it-IT" sz="2000" dirty="0">
                <a:latin typeface="Garamond" panose="02020404030301010803" pitchFamily="18" charset="0"/>
              </a:rPr>
              <a:t>  Impresa chiederà n. licenze ottimo, il valore licenza sale, così tassisti potenzialmente non contrari</a:t>
            </a:r>
          </a:p>
          <a:p>
            <a:pPr eaLnBrk="1" hangingPunct="1">
              <a:spcBef>
                <a:spcPct val="50000"/>
              </a:spcBef>
            </a:pPr>
            <a:r>
              <a:rPr lang="it-IT" altLang="it-IT" sz="2000" dirty="0">
                <a:latin typeface="Garamond" panose="02020404030301010803" pitchFamily="18" charset="0"/>
              </a:rPr>
              <a:t> Proposta stimolo della domanda: pacchetto buoni da 10 euro offerti come omaggio a giovani da 18 a 30 anni utilizzabili solo </a:t>
            </a:r>
            <a:r>
              <a:rPr lang="it-IT" altLang="it-IT" sz="2000" dirty="0" err="1">
                <a:latin typeface="Garamond" panose="02020404030301010803" pitchFamily="18" charset="0"/>
              </a:rPr>
              <a:t>giovedi</a:t>
            </a:r>
            <a:r>
              <a:rPr lang="it-IT" altLang="it-IT" sz="2000" dirty="0">
                <a:latin typeface="Garamond" panose="02020404030301010803" pitchFamily="18" charset="0"/>
              </a:rPr>
              <a:t>, </a:t>
            </a:r>
            <a:r>
              <a:rPr lang="it-IT" altLang="it-IT" sz="2000" dirty="0" err="1">
                <a:latin typeface="Garamond" panose="02020404030301010803" pitchFamily="18" charset="0"/>
              </a:rPr>
              <a:t>venerdi</a:t>
            </a:r>
            <a:r>
              <a:rPr lang="it-IT" altLang="it-IT" sz="2000" dirty="0">
                <a:latin typeface="Garamond" panose="02020404030301010803" pitchFamily="18" charset="0"/>
              </a:rPr>
              <a:t> e sabato sera per disincentivare uso auto privata (esperimento fallito a Roma, ma possibile riproporlo)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0293">
                                            <p:txEl>
                                              <p:pRg st="0" end="0"/>
                                            </p:txEl>
                                          </p:spTgt>
                                        </p:tgtEl>
                                        <p:attrNameLst>
                                          <p:attrName>style.visibility</p:attrName>
                                        </p:attrNameLst>
                                      </p:cBhvr>
                                      <p:to>
                                        <p:strVal val="visible"/>
                                      </p:to>
                                    </p:set>
                                    <p:anim calcmode="lin" valueType="num">
                                      <p:cBhvr additive="base">
                                        <p:cTn id="7" dur="500" fill="hold"/>
                                        <p:tgtEl>
                                          <p:spTgt spid="14029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029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0293">
                                            <p:txEl>
                                              <p:pRg st="1" end="1"/>
                                            </p:txEl>
                                          </p:spTgt>
                                        </p:tgtEl>
                                        <p:attrNameLst>
                                          <p:attrName>style.visibility</p:attrName>
                                        </p:attrNameLst>
                                      </p:cBhvr>
                                      <p:to>
                                        <p:strVal val="visible"/>
                                      </p:to>
                                    </p:set>
                                    <p:anim calcmode="lin" valueType="num">
                                      <p:cBhvr additive="base">
                                        <p:cTn id="13" dur="500" fill="hold"/>
                                        <p:tgtEl>
                                          <p:spTgt spid="14029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029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40293">
                                            <p:txEl>
                                              <p:pRg st="2" end="2"/>
                                            </p:txEl>
                                          </p:spTgt>
                                        </p:tgtEl>
                                        <p:attrNameLst>
                                          <p:attrName>style.visibility</p:attrName>
                                        </p:attrNameLst>
                                      </p:cBhvr>
                                      <p:to>
                                        <p:strVal val="visible"/>
                                      </p:to>
                                    </p:set>
                                    <p:anim calcmode="lin" valueType="num">
                                      <p:cBhvr additive="base">
                                        <p:cTn id="19" dur="500" fill="hold"/>
                                        <p:tgtEl>
                                          <p:spTgt spid="14029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029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40293">
                                            <p:txEl>
                                              <p:pRg st="3" end="3"/>
                                            </p:txEl>
                                          </p:spTgt>
                                        </p:tgtEl>
                                        <p:attrNameLst>
                                          <p:attrName>style.visibility</p:attrName>
                                        </p:attrNameLst>
                                      </p:cBhvr>
                                      <p:to>
                                        <p:strVal val="visible"/>
                                      </p:to>
                                    </p:set>
                                    <p:anim calcmode="lin" valueType="num">
                                      <p:cBhvr additive="base">
                                        <p:cTn id="25" dur="500" fill="hold"/>
                                        <p:tgtEl>
                                          <p:spTgt spid="14029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029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40293">
                                            <p:txEl>
                                              <p:pRg st="4" end="4"/>
                                            </p:txEl>
                                          </p:spTgt>
                                        </p:tgtEl>
                                        <p:attrNameLst>
                                          <p:attrName>style.visibility</p:attrName>
                                        </p:attrNameLst>
                                      </p:cBhvr>
                                      <p:to>
                                        <p:strVal val="visible"/>
                                      </p:to>
                                    </p:set>
                                    <p:anim calcmode="lin" valueType="num">
                                      <p:cBhvr additive="base">
                                        <p:cTn id="31" dur="500" fill="hold"/>
                                        <p:tgtEl>
                                          <p:spTgt spid="14029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029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40293">
                                            <p:txEl>
                                              <p:pRg st="5" end="5"/>
                                            </p:txEl>
                                          </p:spTgt>
                                        </p:tgtEl>
                                        <p:attrNameLst>
                                          <p:attrName>style.visibility</p:attrName>
                                        </p:attrNameLst>
                                      </p:cBhvr>
                                      <p:to>
                                        <p:strVal val="visible"/>
                                      </p:to>
                                    </p:set>
                                    <p:anim calcmode="lin" valueType="num">
                                      <p:cBhvr additive="base">
                                        <p:cTn id="37" dur="500" fill="hold"/>
                                        <p:tgtEl>
                                          <p:spTgt spid="14029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029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40293">
                                            <p:txEl>
                                              <p:pRg st="6" end="6"/>
                                            </p:txEl>
                                          </p:spTgt>
                                        </p:tgtEl>
                                        <p:attrNameLst>
                                          <p:attrName>style.visibility</p:attrName>
                                        </p:attrNameLst>
                                      </p:cBhvr>
                                      <p:to>
                                        <p:strVal val="visible"/>
                                      </p:to>
                                    </p:set>
                                    <p:anim calcmode="lin" valueType="num">
                                      <p:cBhvr additive="base">
                                        <p:cTn id="43" dur="500" fill="hold"/>
                                        <p:tgtEl>
                                          <p:spTgt spid="14029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4029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40293">
                                            <p:txEl>
                                              <p:pRg st="7" end="7"/>
                                            </p:txEl>
                                          </p:spTgt>
                                        </p:tgtEl>
                                        <p:attrNameLst>
                                          <p:attrName>style.visibility</p:attrName>
                                        </p:attrNameLst>
                                      </p:cBhvr>
                                      <p:to>
                                        <p:strVal val="visible"/>
                                      </p:to>
                                    </p:set>
                                    <p:anim calcmode="lin" valueType="num">
                                      <p:cBhvr additive="base">
                                        <p:cTn id="49" dur="500" fill="hold"/>
                                        <p:tgtEl>
                                          <p:spTgt spid="14029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4029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69" name="Picture 11">
            <a:extLst>
              <a:ext uri="{FF2B5EF4-FFF2-40B4-BE49-F238E27FC236}">
                <a16:creationId xmlns:a16="http://schemas.microsoft.com/office/drawing/2014/main" id="{45B57800-38ED-2D41-9FD3-6D11559495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557338"/>
            <a:ext cx="5761037" cy="378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0" name="Text Box 12">
            <a:extLst>
              <a:ext uri="{FF2B5EF4-FFF2-40B4-BE49-F238E27FC236}">
                <a16:creationId xmlns:a16="http://schemas.microsoft.com/office/drawing/2014/main" id="{33863612-BFAA-9845-93F2-D785141BF30B}"/>
              </a:ext>
            </a:extLst>
          </p:cNvPr>
          <p:cNvSpPr txBox="1">
            <a:spLocks noChangeArrowheads="1"/>
          </p:cNvSpPr>
          <p:nvPr/>
        </p:nvSpPr>
        <p:spPr bwMode="auto">
          <a:xfrm>
            <a:off x="395288" y="260350"/>
            <a:ext cx="84248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400" b="1">
                <a:latin typeface="Garamond" panose="02020404030301010803" pitchFamily="18" charset="0"/>
              </a:rPr>
              <a:t>Gli individui come </a:t>
            </a:r>
            <a:r>
              <a:rPr lang="it-IT" altLang="en-US" sz="2400" b="1">
                <a:latin typeface="Garamond" panose="02020404030301010803" pitchFamily="18" charset="0"/>
              </a:rPr>
              <a:t>“</a:t>
            </a:r>
            <a:r>
              <a:rPr lang="it-IT" altLang="it-IT" sz="2400" b="1">
                <a:latin typeface="Garamond" panose="02020404030301010803" pitchFamily="18" charset="0"/>
              </a:rPr>
              <a:t>pleasure seeking</a:t>
            </a:r>
            <a:r>
              <a:rPr lang="it-IT" altLang="en-US" sz="2400" b="1">
                <a:latin typeface="Garamond" panose="02020404030301010803" pitchFamily="18" charset="0"/>
              </a:rPr>
              <a:t>”</a:t>
            </a:r>
            <a:r>
              <a:rPr lang="it-IT" altLang="it-IT" sz="2400" b="1">
                <a:latin typeface="Garamond" panose="02020404030301010803" pitchFamily="18" charset="0"/>
              </a:rPr>
              <a:t>. E</a:t>
            </a:r>
            <a:r>
              <a:rPr lang="it-IT" altLang="en-US" sz="2400" b="1">
                <a:latin typeface="Garamond" panose="02020404030301010803" pitchFamily="18" charset="0"/>
              </a:rPr>
              <a:t>’</a:t>
            </a:r>
            <a:r>
              <a:rPr lang="it-IT" altLang="it-IT" sz="2400" b="1">
                <a:latin typeface="Garamond" panose="02020404030301010803" pitchFamily="18" charset="0"/>
              </a:rPr>
              <a:t> questa la razionalità? (Berger, 1984)</a:t>
            </a:r>
          </a:p>
        </p:txBody>
      </p:sp>
      <p:sp>
        <p:nvSpPr>
          <p:cNvPr id="109571" name="Text Box 13">
            <a:extLst>
              <a:ext uri="{FF2B5EF4-FFF2-40B4-BE49-F238E27FC236}">
                <a16:creationId xmlns:a16="http://schemas.microsoft.com/office/drawing/2014/main" id="{F475FB6F-C400-B646-A3FC-4C0DD38DC9E7}"/>
              </a:ext>
            </a:extLst>
          </p:cNvPr>
          <p:cNvSpPr txBox="1">
            <a:spLocks noChangeArrowheads="1"/>
          </p:cNvSpPr>
          <p:nvPr/>
        </p:nvSpPr>
        <p:spPr bwMode="auto">
          <a:xfrm>
            <a:off x="971550" y="5589588"/>
            <a:ext cx="69135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1800" i="1">
                <a:latin typeface="Garamond" panose="02020404030301010803" pitchFamily="18" charset="0"/>
              </a:rPr>
              <a:t>Bruegel il giovane, </a:t>
            </a:r>
            <a:r>
              <a:rPr lang="it-IT" altLang="en-US" sz="1800" i="1">
                <a:latin typeface="Garamond" panose="02020404030301010803" pitchFamily="18" charset="0"/>
              </a:rPr>
              <a:t>“</a:t>
            </a:r>
            <a:r>
              <a:rPr lang="it-IT" altLang="it-IT" sz="1800" i="1">
                <a:latin typeface="Garamond" panose="02020404030301010803" pitchFamily="18" charset="0"/>
              </a:rPr>
              <a:t>Il paese dei balocchi</a:t>
            </a:r>
            <a:r>
              <a:rPr lang="it-IT" altLang="en-US" sz="1800" i="1">
                <a:latin typeface="Garamond" panose="02020404030301010803" pitchFamily="18" charset="0"/>
              </a:rPr>
              <a:t>”</a:t>
            </a:r>
            <a:r>
              <a:rPr lang="it-IT" altLang="it-IT" sz="1800" i="1">
                <a:latin typeface="Garamond" panose="02020404030301010803" pitchFamily="18" charset="0"/>
              </a:rPr>
              <a:t>, 1569</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Text Box 2">
            <a:extLst>
              <a:ext uri="{FF2B5EF4-FFF2-40B4-BE49-F238E27FC236}">
                <a16:creationId xmlns:a16="http://schemas.microsoft.com/office/drawing/2014/main" id="{6C353413-1A78-E943-8210-C763C796F4FE}"/>
              </a:ext>
            </a:extLst>
          </p:cNvPr>
          <p:cNvSpPr txBox="1">
            <a:spLocks noChangeArrowheads="1"/>
          </p:cNvSpPr>
          <p:nvPr/>
        </p:nvSpPr>
        <p:spPr bwMode="auto">
          <a:xfrm>
            <a:off x="900113" y="692150"/>
            <a:ext cx="7200279"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50000"/>
              </a:spcBef>
              <a:buFontTx/>
              <a:buNone/>
            </a:pPr>
            <a:r>
              <a:rPr lang="it-IT" altLang="it-IT" sz="2400" b="1" i="1" dirty="0" err="1">
                <a:solidFill>
                  <a:schemeClr val="accent2"/>
                </a:solidFill>
                <a:latin typeface="Garamond" panose="02020404030301010803" pitchFamily="18" charset="0"/>
              </a:rPr>
              <a:t>Rent</a:t>
            </a:r>
            <a:r>
              <a:rPr lang="it-IT" altLang="it-IT" sz="2400" b="1" i="1" dirty="0">
                <a:solidFill>
                  <a:schemeClr val="accent2"/>
                </a:solidFill>
                <a:latin typeface="Garamond" panose="02020404030301010803" pitchFamily="18" charset="0"/>
              </a:rPr>
              <a:t> </a:t>
            </a:r>
            <a:r>
              <a:rPr lang="it-IT" altLang="it-IT" sz="2400" b="1" i="1" dirty="0" err="1">
                <a:solidFill>
                  <a:schemeClr val="accent2"/>
                </a:solidFill>
                <a:latin typeface="Garamond" panose="02020404030301010803" pitchFamily="18" charset="0"/>
              </a:rPr>
              <a:t>seeking</a:t>
            </a:r>
            <a:r>
              <a:rPr lang="it-IT" altLang="it-IT" sz="2400" b="1" i="1" dirty="0">
                <a:solidFill>
                  <a:schemeClr val="accent2"/>
                </a:solidFill>
                <a:latin typeface="Garamond" panose="02020404030301010803" pitchFamily="18" charset="0"/>
              </a:rPr>
              <a:t> vincente: il caso dei cartelloni pubblicitari abusivi a Roma</a:t>
            </a:r>
          </a:p>
          <a:p>
            <a:pPr algn="just" eaLnBrk="1" hangingPunct="1">
              <a:spcBef>
                <a:spcPct val="50000"/>
              </a:spcBef>
              <a:buFontTx/>
              <a:buNone/>
            </a:pPr>
            <a:r>
              <a:rPr lang="it-IT" altLang="it-IT" sz="2000" dirty="0">
                <a:latin typeface="Garamond" panose="02020404030301010803" pitchFamily="18" charset="0"/>
              </a:rPr>
              <a:t>E</a:t>
            </a:r>
            <a:r>
              <a:rPr lang="it-IT" altLang="en-US" sz="2000" dirty="0">
                <a:latin typeface="Garamond" panose="02020404030301010803" pitchFamily="18" charset="0"/>
              </a:rPr>
              <a:t>’</a:t>
            </a:r>
            <a:r>
              <a:rPr lang="it-IT" altLang="it-IT" sz="2000" dirty="0">
                <a:latin typeface="Garamond" panose="02020404030301010803" pitchFamily="18" charset="0"/>
              </a:rPr>
              <a:t> noto che in Italia questo fenomeno ha dimensioni assai estese da Roma in giù</a:t>
            </a:r>
          </a:p>
          <a:p>
            <a:pPr algn="just" eaLnBrk="1" hangingPunct="1">
              <a:spcBef>
                <a:spcPct val="50000"/>
              </a:spcBef>
              <a:buFontTx/>
              <a:buNone/>
            </a:pPr>
            <a:r>
              <a:rPr lang="it-IT" altLang="it-IT" sz="2000" dirty="0">
                <a:latin typeface="Garamond" panose="02020404030301010803" pitchFamily="18" charset="0"/>
              </a:rPr>
              <a:t>Imprese abusive raccolgono pubblicità da clienti che ormai se ne avvalgono apertamente, e costruiscono cartelloni abusivi non facilmente distinguibili (se non per dimensioni) da quelli regolari</a:t>
            </a:r>
          </a:p>
          <a:p>
            <a:pPr algn="just" eaLnBrk="1" hangingPunct="1">
              <a:spcBef>
                <a:spcPct val="50000"/>
              </a:spcBef>
              <a:buFontTx/>
              <a:buNone/>
            </a:pPr>
            <a:r>
              <a:rPr lang="it-IT" altLang="it-IT" sz="2000" dirty="0">
                <a:latin typeface="Garamond" panose="02020404030301010803" pitchFamily="18" charset="0"/>
              </a:rPr>
              <a:t>Ricavi elevatissimi con cui si corrompe tutta la catena del valore (clienti, uffici comunali, consiglieri comunali, giunta), a fronte di costi solo </a:t>
            </a:r>
            <a:r>
              <a:rPr lang="it-IT" altLang="en-US" sz="2000" dirty="0">
                <a:latin typeface="Garamond" panose="02020404030301010803" pitchFamily="18" charset="0"/>
              </a:rPr>
              <a:t>“</a:t>
            </a:r>
            <a:r>
              <a:rPr lang="it-IT" altLang="it-IT" sz="2000" dirty="0">
                <a:latin typeface="Garamond" panose="02020404030301010803" pitchFamily="18" charset="0"/>
              </a:rPr>
              <a:t>estetici</a:t>
            </a:r>
            <a:r>
              <a:rPr lang="it-IT" altLang="en-US" sz="2000" dirty="0">
                <a:latin typeface="Garamond" panose="02020404030301010803" pitchFamily="18" charset="0"/>
              </a:rPr>
              <a:t>”</a:t>
            </a:r>
            <a:r>
              <a:rPr lang="it-IT" altLang="it-IT" sz="2000" dirty="0">
                <a:latin typeface="Garamond" panose="02020404030301010803" pitchFamily="18" charset="0"/>
              </a:rPr>
              <a:t> subìti dai cittadini e dalle imprese oneste</a:t>
            </a:r>
          </a:p>
          <a:p>
            <a:pPr algn="just" eaLnBrk="1" hangingPunct="1">
              <a:spcBef>
                <a:spcPct val="50000"/>
              </a:spcBef>
              <a:buFontTx/>
              <a:buNone/>
            </a:pPr>
            <a:r>
              <a:rPr lang="it-IT" altLang="it-IT" sz="2000" dirty="0">
                <a:latin typeface="Garamond" panose="02020404030301010803" pitchFamily="18" charset="0"/>
              </a:rPr>
              <a:t>Nel 2001 passa legge nazionale anti abusivismo che vorrebbe risolvere il problema rompendo il fronte: alle imprese che usano operatori abusivi viene comminata una multa per responsabilità oggettiva. Ma Comune di Roma non applica legge e non emana normativa di applicazione …… anzi qualcuno vorrebbe fare condoni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CasellaDiTesto 1">
            <a:extLst>
              <a:ext uri="{FF2B5EF4-FFF2-40B4-BE49-F238E27FC236}">
                <a16:creationId xmlns:a16="http://schemas.microsoft.com/office/drawing/2014/main" id="{2E2A3C84-4CA6-2B4B-8C3C-BB7ED8F7638B}"/>
              </a:ext>
            </a:extLst>
          </p:cNvPr>
          <p:cNvSpPr txBox="1">
            <a:spLocks noChangeArrowheads="1"/>
          </p:cNvSpPr>
          <p:nvPr/>
        </p:nvSpPr>
        <p:spPr bwMode="auto">
          <a:xfrm>
            <a:off x="395288" y="260350"/>
            <a:ext cx="84978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latin typeface="Garamond" panose="02020404030301010803" pitchFamily="18" charset="0"/>
                <a:sym typeface="+mn-ea" charset="0"/>
              </a:rPr>
              <a:t>Il ruole delle istituzioni sulla crescita della produttività dei sistemi economici</a:t>
            </a:r>
          </a:p>
        </p:txBody>
      </p:sp>
      <p:sp>
        <p:nvSpPr>
          <p:cNvPr id="112642" name="CasellaDiTesto 2">
            <a:extLst>
              <a:ext uri="{FF2B5EF4-FFF2-40B4-BE49-F238E27FC236}">
                <a16:creationId xmlns:a16="http://schemas.microsoft.com/office/drawing/2014/main" id="{A5BCBFE5-4618-7845-B8CB-1DFB72E2C352}"/>
              </a:ext>
            </a:extLst>
          </p:cNvPr>
          <p:cNvSpPr txBox="1">
            <a:spLocks noChangeArrowheads="1"/>
          </p:cNvSpPr>
          <p:nvPr/>
        </p:nvSpPr>
        <p:spPr bwMode="auto">
          <a:xfrm>
            <a:off x="900113" y="765175"/>
            <a:ext cx="72009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latin typeface="Garamond" panose="02020404030301010803" pitchFamily="18" charset="0"/>
                <a:sym typeface="+mn-ea" charset="0"/>
              </a:rPr>
              <a:t>L</a:t>
            </a:r>
            <a:r>
              <a:rPr lang="it-IT" altLang="en-US" sz="2000">
                <a:latin typeface="Garamond" panose="02020404030301010803" pitchFamily="18" charset="0"/>
                <a:sym typeface="+mn-ea" charset="0"/>
              </a:rPr>
              <a:t>’</a:t>
            </a:r>
            <a:r>
              <a:rPr lang="it-IT" altLang="it-IT" sz="2000">
                <a:latin typeface="Garamond" panose="02020404030301010803" pitchFamily="18" charset="0"/>
                <a:sym typeface="+mn-ea" charset="0"/>
              </a:rPr>
              <a:t>Italia, a partire dalla metà degli anni Novanta, mostra un drammatico gap nella crescita del PIL procapite, che nella figura seguente vediamo scomposto nelle sue tre principali componenti </a:t>
            </a:r>
          </a:p>
        </p:txBody>
      </p:sp>
      <p:pic>
        <p:nvPicPr>
          <p:cNvPr id="112643" name="Immagine 7">
            <a:extLst>
              <a:ext uri="{FF2B5EF4-FFF2-40B4-BE49-F238E27FC236}">
                <a16:creationId xmlns:a16="http://schemas.microsoft.com/office/drawing/2014/main" id="{39FA75CB-4E99-194C-B472-043C988E17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844675"/>
            <a:ext cx="662463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CasellaDiTesto 2">
            <a:extLst>
              <a:ext uri="{FF2B5EF4-FFF2-40B4-BE49-F238E27FC236}">
                <a16:creationId xmlns:a16="http://schemas.microsoft.com/office/drawing/2014/main" id="{E6E7478E-64EF-D146-9402-F4B46D0E70C7}"/>
              </a:ext>
            </a:extLst>
          </p:cNvPr>
          <p:cNvSpPr txBox="1">
            <a:spLocks noChangeArrowheads="1"/>
          </p:cNvSpPr>
          <p:nvPr/>
        </p:nvSpPr>
        <p:spPr bwMode="auto">
          <a:xfrm>
            <a:off x="611188" y="549275"/>
            <a:ext cx="75612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latin typeface="Garamond" panose="02020404030301010803" pitchFamily="18" charset="0"/>
                <a:sym typeface="+mn-ea" charset="0"/>
              </a:rPr>
              <a:t>L</a:t>
            </a:r>
            <a:r>
              <a:rPr lang="it-IT" altLang="en-US" sz="2000">
                <a:latin typeface="Garamond" panose="02020404030301010803" pitchFamily="18" charset="0"/>
                <a:sym typeface="+mn-ea" charset="0"/>
              </a:rPr>
              <a:t>’</a:t>
            </a:r>
            <a:r>
              <a:rPr lang="it-IT" altLang="it-IT" sz="2000">
                <a:latin typeface="Garamond" panose="02020404030301010803" pitchFamily="18" charset="0"/>
                <a:sym typeface="+mn-ea" charset="0"/>
              </a:rPr>
              <a:t>Italia è il paese dove le imprese sono le meno meritocratiche fra quelli industrializzati: vige il principio di fedeltà</a:t>
            </a:r>
          </a:p>
        </p:txBody>
      </p:sp>
      <p:sp>
        <p:nvSpPr>
          <p:cNvPr id="114690" name="CasellaDiTesto 4">
            <a:extLst>
              <a:ext uri="{FF2B5EF4-FFF2-40B4-BE49-F238E27FC236}">
                <a16:creationId xmlns:a16="http://schemas.microsoft.com/office/drawing/2014/main" id="{7447482A-8AD9-B94E-B6E9-30E5191EB88A}"/>
              </a:ext>
            </a:extLst>
          </p:cNvPr>
          <p:cNvSpPr txBox="1">
            <a:spLocks noChangeArrowheads="1"/>
          </p:cNvSpPr>
          <p:nvPr/>
        </p:nvSpPr>
        <p:spPr bwMode="auto">
          <a:xfrm>
            <a:off x="1042988" y="5805488"/>
            <a:ext cx="72009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latin typeface="Garamond" panose="02020404030301010803" pitchFamily="18" charset="0"/>
                <a:sym typeface="+mn-ea" charset="0"/>
              </a:rPr>
              <a:t>Perché in Italia, anche nelle imprese, il merito è sempre subordinato alla fedelta?</a:t>
            </a:r>
          </a:p>
        </p:txBody>
      </p:sp>
      <p:pic>
        <p:nvPicPr>
          <p:cNvPr id="114691" name="Immagine 5">
            <a:extLst>
              <a:ext uri="{FF2B5EF4-FFF2-40B4-BE49-F238E27FC236}">
                <a16:creationId xmlns:a16="http://schemas.microsoft.com/office/drawing/2014/main" id="{DA1CF7AB-C751-7140-8D88-61D041FEC1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268413"/>
            <a:ext cx="5761037"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692" name="CasellaDiTesto 1">
            <a:extLst>
              <a:ext uri="{FF2B5EF4-FFF2-40B4-BE49-F238E27FC236}">
                <a16:creationId xmlns:a16="http://schemas.microsoft.com/office/drawing/2014/main" id="{C697F96E-5E85-D749-A432-C202E3C4BF25}"/>
              </a:ext>
            </a:extLst>
          </p:cNvPr>
          <p:cNvSpPr txBox="1">
            <a:spLocks noChangeArrowheads="1"/>
          </p:cNvSpPr>
          <p:nvPr/>
        </p:nvSpPr>
        <p:spPr bwMode="auto">
          <a:xfrm>
            <a:off x="1835150" y="5300663"/>
            <a:ext cx="33845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en-US" altLang="it-IT" sz="1400">
                <a:latin typeface="Garamond" panose="02020404030301010803" pitchFamily="18" charset="0"/>
                <a:sym typeface="+mn-ea" charset="0"/>
              </a:rPr>
              <a:t>Fonte: indagine EFIGE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CasellaDiTesto 2">
            <a:extLst>
              <a:ext uri="{FF2B5EF4-FFF2-40B4-BE49-F238E27FC236}">
                <a16:creationId xmlns:a16="http://schemas.microsoft.com/office/drawing/2014/main" id="{23A44C5C-BACF-5F42-BB86-384E92091B0A}"/>
              </a:ext>
            </a:extLst>
          </p:cNvPr>
          <p:cNvSpPr txBox="1">
            <a:spLocks noChangeArrowheads="1"/>
          </p:cNvSpPr>
          <p:nvPr/>
        </p:nvSpPr>
        <p:spPr bwMode="auto">
          <a:xfrm>
            <a:off x="611188" y="549275"/>
            <a:ext cx="75612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latin typeface="Garamond" panose="02020404030301010803" pitchFamily="18" charset="0"/>
                <a:sym typeface="+mn-ea" charset="0"/>
              </a:rPr>
              <a:t>La mancanza di meritocrazia nelle imprese è strettamente correlata con quella presente in tutta la società: in Italia entrambe basse </a:t>
            </a:r>
          </a:p>
        </p:txBody>
      </p:sp>
      <p:pic>
        <p:nvPicPr>
          <p:cNvPr id="115714" name="Immagine 6">
            <a:extLst>
              <a:ext uri="{FF2B5EF4-FFF2-40B4-BE49-F238E27FC236}">
                <a16:creationId xmlns:a16="http://schemas.microsoft.com/office/drawing/2014/main" id="{47A140A5-E629-E24F-AE11-364F8F7F9B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1412875"/>
            <a:ext cx="5075237" cy="401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5" name="CasellaDiTesto 3">
            <a:extLst>
              <a:ext uri="{FF2B5EF4-FFF2-40B4-BE49-F238E27FC236}">
                <a16:creationId xmlns:a16="http://schemas.microsoft.com/office/drawing/2014/main" id="{60790841-6378-5E46-B27D-37AB6D8A12EE}"/>
              </a:ext>
            </a:extLst>
          </p:cNvPr>
          <p:cNvSpPr txBox="1">
            <a:spLocks noChangeArrowheads="1"/>
          </p:cNvSpPr>
          <p:nvPr/>
        </p:nvSpPr>
        <p:spPr bwMode="auto">
          <a:xfrm>
            <a:off x="611188" y="5589588"/>
            <a:ext cx="77771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b="1">
                <a:latin typeface="Garamond" panose="02020404030301010803" pitchFamily="18" charset="0"/>
                <a:sym typeface="+mn-ea" charset="0"/>
              </a:rPr>
              <a:t>La domanda, che richiede una spiegazione, é perché in Italia c</a:t>
            </a:r>
            <a:r>
              <a:rPr lang="it-IT" altLang="en-US" sz="2000" b="1">
                <a:latin typeface="Garamond" panose="02020404030301010803" pitchFamily="18" charset="0"/>
                <a:sym typeface="+mn-ea" charset="0"/>
              </a:rPr>
              <a:t>’</a:t>
            </a:r>
            <a:r>
              <a:rPr lang="it-IT" altLang="it-IT" sz="2000" b="1">
                <a:latin typeface="Garamond" panose="02020404030301010803" pitchFamily="18" charset="0"/>
                <a:sym typeface="+mn-ea" charset="0"/>
              </a:rPr>
              <a:t>è così poca meritocrazia?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CasellaDiTesto 2">
            <a:extLst>
              <a:ext uri="{FF2B5EF4-FFF2-40B4-BE49-F238E27FC236}">
                <a16:creationId xmlns:a16="http://schemas.microsoft.com/office/drawing/2014/main" id="{E5E098E6-22A4-114A-A497-8BEA9E5E709A}"/>
              </a:ext>
            </a:extLst>
          </p:cNvPr>
          <p:cNvSpPr txBox="1">
            <a:spLocks noChangeArrowheads="1"/>
          </p:cNvSpPr>
          <p:nvPr/>
        </p:nvSpPr>
        <p:spPr bwMode="auto">
          <a:xfrm>
            <a:off x="684213" y="549275"/>
            <a:ext cx="7559675" cy="593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dirty="0">
                <a:latin typeface="Garamond" panose="02020404030301010803" pitchFamily="18" charset="0"/>
                <a:sym typeface="+mn-ea" charset="0"/>
              </a:rPr>
              <a:t>La risposta è che fino al 1995, in Italia un management delle imprese basato sulla fedeltà rispetto al merito aveva un effetto neutro sulla crescita del TPF, ma con la rivoluzione del digitale tale scelta ha causato una riduzione del TFP fra -13% e -17%  (osservata con un robusto modello econometrico da Zingales e Pellegrini, 2017)</a:t>
            </a:r>
          </a:p>
          <a:p>
            <a:pPr eaLnBrk="1" hangingPunct="1">
              <a:spcBef>
                <a:spcPct val="0"/>
              </a:spcBef>
              <a:buFontTx/>
              <a:buNone/>
            </a:pPr>
            <a:endParaRPr lang="it-IT" altLang="it-IT" sz="2000" dirty="0">
              <a:latin typeface="Garamond" panose="02020404030301010803" pitchFamily="18" charset="0"/>
              <a:sym typeface="+mn-ea" charset="0"/>
            </a:endParaRPr>
          </a:p>
          <a:p>
            <a:pPr eaLnBrk="1" hangingPunct="1">
              <a:spcBef>
                <a:spcPct val="0"/>
              </a:spcBef>
              <a:buFontTx/>
              <a:buNone/>
            </a:pPr>
            <a:r>
              <a:rPr lang="it-IT" altLang="it-IT" sz="2000" dirty="0">
                <a:latin typeface="Garamond" panose="02020404030301010803" pitchFamily="18" charset="0"/>
                <a:sym typeface="+mn-ea" charset="0"/>
              </a:rPr>
              <a:t>Due possibili spiegazioni, l</a:t>
            </a:r>
            <a:r>
              <a:rPr lang="it-IT" altLang="en-US" sz="2000" dirty="0">
                <a:latin typeface="Garamond" panose="02020404030301010803" pitchFamily="18" charset="0"/>
                <a:sym typeface="+mn-ea" charset="0"/>
              </a:rPr>
              <a:t>’</a:t>
            </a:r>
            <a:r>
              <a:rPr lang="it-IT" altLang="it-IT" sz="2000" dirty="0">
                <a:latin typeface="Garamond" panose="02020404030301010803" pitchFamily="18" charset="0"/>
                <a:sym typeface="+mn-ea" charset="0"/>
              </a:rPr>
              <a:t>una ottimista, l</a:t>
            </a:r>
            <a:r>
              <a:rPr lang="it-IT" altLang="en-US" sz="2000" dirty="0">
                <a:latin typeface="Garamond" panose="02020404030301010803" pitchFamily="18" charset="0"/>
                <a:sym typeface="+mn-ea" charset="0"/>
              </a:rPr>
              <a:t>’</a:t>
            </a:r>
            <a:r>
              <a:rPr lang="it-IT" altLang="it-IT" sz="2000" dirty="0">
                <a:latin typeface="Garamond" panose="02020404030301010803" pitchFamily="18" charset="0"/>
                <a:sym typeface="+mn-ea" charset="0"/>
              </a:rPr>
              <a:t>altra pessimista</a:t>
            </a:r>
          </a:p>
          <a:p>
            <a:pPr eaLnBrk="1" hangingPunct="1">
              <a:spcBef>
                <a:spcPct val="0"/>
              </a:spcBef>
              <a:buFontTx/>
              <a:buNone/>
            </a:pPr>
            <a:endParaRPr lang="it-IT" altLang="it-IT" sz="2000" dirty="0">
              <a:latin typeface="Garamond" panose="02020404030301010803" pitchFamily="18" charset="0"/>
              <a:sym typeface="+mn-ea" charset="0"/>
            </a:endParaRPr>
          </a:p>
          <a:p>
            <a:pPr eaLnBrk="1" hangingPunct="1">
              <a:spcBef>
                <a:spcPct val="0"/>
              </a:spcBef>
            </a:pPr>
            <a:r>
              <a:rPr lang="it-IT" altLang="it-IT" sz="2000" dirty="0">
                <a:latin typeface="Garamond" panose="02020404030301010803" pitchFamily="18" charset="0"/>
                <a:sym typeface="+mn-ea" charset="0"/>
              </a:rPr>
              <a:t> ipotesi ottimista: siamo di fronte a </a:t>
            </a:r>
            <a:r>
              <a:rPr lang="it-IT" altLang="it-IT" sz="2000" i="1" dirty="0">
                <a:latin typeface="Garamond" panose="02020404030301010803" pitchFamily="18" charset="0"/>
                <a:sym typeface="+mn-ea" charset="0"/>
              </a:rPr>
              <a:t>isteresi</a:t>
            </a:r>
            <a:r>
              <a:rPr lang="it-IT" altLang="it-IT" sz="2000" dirty="0">
                <a:latin typeface="Garamond" panose="02020404030301010803" pitchFamily="18" charset="0"/>
                <a:sym typeface="+mn-ea" charset="0"/>
              </a:rPr>
              <a:t>, cioè ritardo nell</a:t>
            </a:r>
            <a:r>
              <a:rPr lang="it-IT" altLang="en-US" sz="2000" dirty="0">
                <a:latin typeface="Garamond" panose="02020404030301010803" pitchFamily="18" charset="0"/>
                <a:sym typeface="+mn-ea" charset="0"/>
              </a:rPr>
              <a:t>’</a:t>
            </a:r>
            <a:r>
              <a:rPr lang="it-IT" altLang="it-IT" sz="2000" dirty="0">
                <a:latin typeface="Garamond" panose="02020404030301010803" pitchFamily="18" charset="0"/>
                <a:sym typeface="+mn-ea" charset="0"/>
              </a:rPr>
              <a:t>innovazione manageriale. Se così fosse, nel medio periodo il problema si risolverebbe da solo</a:t>
            </a:r>
          </a:p>
          <a:p>
            <a:pPr eaLnBrk="1" hangingPunct="1">
              <a:spcBef>
                <a:spcPct val="0"/>
              </a:spcBef>
              <a:buFontTx/>
              <a:buNone/>
            </a:pPr>
            <a:endParaRPr lang="it-IT" altLang="it-IT" sz="2000" dirty="0">
              <a:latin typeface="Garamond" panose="02020404030301010803" pitchFamily="18" charset="0"/>
              <a:sym typeface="+mn-ea" charset="0"/>
            </a:endParaRPr>
          </a:p>
          <a:p>
            <a:pPr eaLnBrk="1" hangingPunct="1">
              <a:spcBef>
                <a:spcPct val="0"/>
              </a:spcBef>
            </a:pPr>
            <a:r>
              <a:rPr lang="it-IT" altLang="it-IT" sz="2000" dirty="0">
                <a:latin typeface="Garamond" panose="02020404030301010803" pitchFamily="18" charset="0"/>
                <a:sym typeface="+mn-ea" charset="0"/>
              </a:rPr>
              <a:t> ipotesi pessimista: ci sono vantaggi per le imprese a premiare la fedeltà rispetto al merito, quali la capacità di muoversi in un ambiente dove </a:t>
            </a:r>
            <a:r>
              <a:rPr lang="it-IT" altLang="it-IT" sz="2000" u="sng" dirty="0">
                <a:latin typeface="Garamond" panose="02020404030301010803" pitchFamily="18" charset="0"/>
                <a:sym typeface="+mn-ea" charset="0"/>
              </a:rPr>
              <a:t>corruzione</a:t>
            </a:r>
            <a:r>
              <a:rPr lang="it-IT" altLang="it-IT" sz="2000" dirty="0">
                <a:latin typeface="Garamond" panose="02020404030301010803" pitchFamily="18" charset="0"/>
                <a:sym typeface="+mn-ea" charset="0"/>
              </a:rPr>
              <a:t> (Italia prima nel CPI nel campione di paesi dell</a:t>
            </a:r>
            <a:r>
              <a:rPr lang="it-IT" altLang="en-US" sz="2000" dirty="0">
                <a:latin typeface="Garamond" panose="02020404030301010803" pitchFamily="18" charset="0"/>
                <a:sym typeface="+mn-ea" charset="0"/>
              </a:rPr>
              <a:t>’</a:t>
            </a:r>
            <a:r>
              <a:rPr lang="it-IT" altLang="it-IT" sz="2000" dirty="0">
                <a:latin typeface="Garamond" panose="02020404030301010803" pitchFamily="18" charset="0"/>
                <a:sym typeface="+mn-ea" charset="0"/>
              </a:rPr>
              <a:t>indagine di Z&amp;P), </a:t>
            </a:r>
            <a:r>
              <a:rPr lang="it-IT" altLang="it-IT" sz="2000" u="sng" dirty="0">
                <a:latin typeface="Garamond" panose="02020404030301010803" pitchFamily="18" charset="0"/>
                <a:sym typeface="+mn-ea" charset="0"/>
              </a:rPr>
              <a:t>evasione fiscale</a:t>
            </a:r>
            <a:r>
              <a:rPr lang="it-IT" altLang="it-IT" sz="2000" dirty="0">
                <a:latin typeface="Garamond" panose="02020404030301010803" pitchFamily="18" charset="0"/>
                <a:sym typeface="+mn-ea" charset="0"/>
              </a:rPr>
              <a:t> e </a:t>
            </a:r>
            <a:r>
              <a:rPr lang="it-IT" altLang="it-IT" sz="2000" u="sng" dirty="0">
                <a:latin typeface="Garamond" panose="02020404030301010803" pitchFamily="18" charset="0"/>
                <a:sym typeface="+mn-ea" charset="0"/>
              </a:rPr>
              <a:t>inefficienza del sistema giudiziario</a:t>
            </a:r>
            <a:r>
              <a:rPr lang="it-IT" altLang="it-IT" sz="2000" dirty="0">
                <a:latin typeface="Garamond" panose="02020404030301010803" pitchFamily="18" charset="0"/>
                <a:sym typeface="+mn-ea" charset="0"/>
              </a:rPr>
              <a:t> (per risolvere una controversia in IT occorrono mediamente 638 gg, 2 volte e mezzo la media del campione) sono fenomeni diffusissimi </a:t>
            </a:r>
          </a:p>
          <a:p>
            <a:pPr eaLnBrk="1" hangingPunct="1">
              <a:spcBef>
                <a:spcPct val="0"/>
              </a:spcBef>
              <a:buFontTx/>
              <a:buNone/>
            </a:pPr>
            <a:endParaRPr lang="it-IT" altLang="it-IT" sz="2000" dirty="0">
              <a:latin typeface="Garamond" panose="02020404030301010803" pitchFamily="18" charset="0"/>
              <a:sym typeface="+mn-ea"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CasellaDiTesto 2">
            <a:extLst>
              <a:ext uri="{FF2B5EF4-FFF2-40B4-BE49-F238E27FC236}">
                <a16:creationId xmlns:a16="http://schemas.microsoft.com/office/drawing/2014/main" id="{A2C822C8-2737-0F4A-BDBB-C6E4489799BC}"/>
              </a:ext>
            </a:extLst>
          </p:cNvPr>
          <p:cNvSpPr txBox="1">
            <a:spLocks noChangeArrowheads="1"/>
          </p:cNvSpPr>
          <p:nvPr/>
        </p:nvSpPr>
        <p:spPr bwMode="auto">
          <a:xfrm>
            <a:off x="684213" y="549275"/>
            <a:ext cx="7559675"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eaLnBrk="1" hangingPunct="1">
              <a:spcBef>
                <a:spcPct val="0"/>
              </a:spcBef>
              <a:buFontTx/>
              <a:buNone/>
            </a:pPr>
            <a:r>
              <a:rPr lang="it-IT" altLang="it-IT" sz="2000">
                <a:latin typeface="Garamond" panose="02020404030301010803" pitchFamily="18" charset="0"/>
                <a:sym typeface="+mn-ea" charset="0"/>
              </a:rPr>
              <a:t>Per corroborare quest</a:t>
            </a:r>
            <a:r>
              <a:rPr lang="it-IT" altLang="en-US" sz="2000">
                <a:latin typeface="Garamond" panose="02020404030301010803" pitchFamily="18" charset="0"/>
                <a:sym typeface="+mn-ea" charset="0"/>
              </a:rPr>
              <a:t>’</a:t>
            </a:r>
            <a:r>
              <a:rPr lang="it-IT" altLang="it-IT" sz="2000">
                <a:latin typeface="Garamond" panose="02020404030301010803" pitchFamily="18" charset="0"/>
                <a:sym typeface="+mn-ea" charset="0"/>
              </a:rPr>
              <a:t>ultima ipotesi, la più realistica, Z&amp;P utilizzano i dati di un</a:t>
            </a:r>
            <a:r>
              <a:rPr lang="it-IT" altLang="en-US" sz="2000">
                <a:latin typeface="Garamond" panose="02020404030301010803" pitchFamily="18" charset="0"/>
                <a:sym typeface="+mn-ea" charset="0"/>
              </a:rPr>
              <a:t>’</a:t>
            </a:r>
            <a:r>
              <a:rPr lang="it-IT" altLang="it-IT" sz="2000">
                <a:latin typeface="Garamond" panose="02020404030301010803" pitchFamily="18" charset="0"/>
                <a:sym typeface="+mn-ea" charset="0"/>
              </a:rPr>
              <a:t>indagine sulle tre cause che le imprese considerano un vincolo al loro sviluppo: vincoli finanziari, vincoli burocratici e vincoli sul lavoro, che vengono correlati con la fedeltà del management. Non causalmente, per l</a:t>
            </a:r>
            <a:r>
              <a:rPr lang="it-IT" altLang="en-US" sz="2000">
                <a:latin typeface="Garamond" panose="02020404030301010803" pitchFamily="18" charset="0"/>
                <a:sym typeface="+mn-ea" charset="0"/>
              </a:rPr>
              <a:t>’</a:t>
            </a:r>
            <a:r>
              <a:rPr lang="it-IT" altLang="it-IT" sz="2000">
                <a:latin typeface="Garamond" panose="02020404030301010803" pitchFamily="18" charset="0"/>
                <a:sym typeface="+mn-ea" charset="0"/>
              </a:rPr>
              <a:t>Italia i primi due fattori risultano fortemente significativi, ma non il terzo: il fedele manager italiano può operare proficuamente facendo scambi di favori con le banche e/o allungando se necessario bustarelle, ma non è utile nelle relazioni sindacali</a:t>
            </a:r>
          </a:p>
          <a:p>
            <a:pPr eaLnBrk="1" hangingPunct="1">
              <a:spcBef>
                <a:spcPct val="0"/>
              </a:spcBef>
              <a:buFontTx/>
              <a:buNone/>
            </a:pPr>
            <a:endParaRPr lang="it-IT" altLang="it-IT" sz="2000">
              <a:latin typeface="Garamond" panose="02020404030301010803" pitchFamily="18" charset="0"/>
              <a:sym typeface="+mn-ea" charset="0"/>
            </a:endParaRPr>
          </a:p>
          <a:p>
            <a:pPr eaLnBrk="1" hangingPunct="1">
              <a:spcBef>
                <a:spcPct val="0"/>
              </a:spcBef>
              <a:buFontTx/>
              <a:buNone/>
            </a:pPr>
            <a:r>
              <a:rPr lang="it-IT" altLang="it-IT" sz="2000">
                <a:latin typeface="Garamond" panose="02020404030301010803" pitchFamily="18" charset="0"/>
                <a:sym typeface="+mn-ea" charset="0"/>
              </a:rPr>
              <a:t>Ecco come una bassa qualità delle nostre istituzioni frena la crescita e impedisce di godere appieno dei vantaggi della rivoluzione digitale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6" name="Rectangle 4">
            <a:extLst>
              <a:ext uri="{FF2B5EF4-FFF2-40B4-BE49-F238E27FC236}">
                <a16:creationId xmlns:a16="http://schemas.microsoft.com/office/drawing/2014/main" id="{863ED8A8-F48C-9148-95C1-6AC141A8CE17}"/>
              </a:ext>
            </a:extLst>
          </p:cNvPr>
          <p:cNvSpPr>
            <a:spLocks noChangeArrowheads="1"/>
          </p:cNvSpPr>
          <p:nvPr/>
        </p:nvSpPr>
        <p:spPr bwMode="auto">
          <a:xfrm>
            <a:off x="684213" y="765175"/>
            <a:ext cx="7704137"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MS PGothic"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cs typeface="Arial" panose="020B0604020202020204" pitchFamily="34" charset="0"/>
              </a:defRPr>
            </a:lvl9pPr>
          </a:lstStyle>
          <a:p>
            <a:pPr algn="just" eaLnBrk="1" hangingPunct="1">
              <a:spcBef>
                <a:spcPct val="50000"/>
              </a:spcBef>
              <a:buFontTx/>
              <a:buNone/>
            </a:pPr>
            <a:r>
              <a:rPr lang="it-IT" altLang="it-IT" sz="2000" b="1">
                <a:latin typeface="Garamond" panose="02020404030301010803" pitchFamily="18" charset="0"/>
                <a:sym typeface="+mn-ea" charset="0"/>
              </a:rPr>
              <a:t>Conclusioni</a:t>
            </a:r>
            <a:r>
              <a:rPr lang="it-IT" altLang="it-IT" sz="2000">
                <a:latin typeface="Garamond" panose="02020404030301010803" pitchFamily="18" charset="0"/>
                <a:sym typeface="+mn-ea" charset="0"/>
              </a:rPr>
              <a:t>: le politiche pubbliche in quanto finalizzate ad ovviare a fallimenti del mercato sono valutabili dal punto di vista economico, di esse si può analizzare se:</a:t>
            </a:r>
          </a:p>
          <a:p>
            <a:pPr algn="just" eaLnBrk="1" hangingPunct="1">
              <a:spcBef>
                <a:spcPct val="50000"/>
              </a:spcBef>
              <a:buFont typeface="Wingdings" pitchFamily="2" charset="2"/>
              <a:buChar char="Ø"/>
            </a:pPr>
            <a:r>
              <a:rPr lang="it-IT" altLang="it-IT" sz="2000">
                <a:latin typeface="Garamond" panose="02020404030301010803" pitchFamily="18" charset="0"/>
                <a:sym typeface="+mn-ea" charset="0"/>
              </a:rPr>
              <a:t>migliorano o peggiorano il benessere sociale</a:t>
            </a:r>
          </a:p>
          <a:p>
            <a:pPr algn="just" eaLnBrk="1" hangingPunct="1">
              <a:spcBef>
                <a:spcPct val="50000"/>
              </a:spcBef>
              <a:buFont typeface="Wingdings" pitchFamily="2" charset="2"/>
              <a:buChar char="Ø"/>
            </a:pPr>
            <a:r>
              <a:rPr lang="it-IT" altLang="it-IT" sz="2000">
                <a:latin typeface="Garamond" panose="02020404030301010803" pitchFamily="18" charset="0"/>
                <a:sym typeface="+mn-ea" charset="0"/>
              </a:rPr>
              <a:t>alzano o abbassano i costi di transazione per consumatori, cittadini e imprese</a:t>
            </a:r>
          </a:p>
          <a:p>
            <a:pPr algn="just" eaLnBrk="1" hangingPunct="1">
              <a:spcBef>
                <a:spcPct val="50000"/>
              </a:spcBef>
              <a:buFont typeface="Wingdings" pitchFamily="2" charset="2"/>
              <a:buChar char="Ø"/>
            </a:pPr>
            <a:r>
              <a:rPr lang="it-IT" altLang="it-IT" sz="2000">
                <a:latin typeface="Garamond" panose="02020404030301010803" pitchFamily="18" charset="0"/>
                <a:sym typeface="+mn-ea" charset="0"/>
              </a:rPr>
              <a:t>creano condizioni concorrenziali o, al contrario, aiutano a mantenere privilegi e rendite dei rent seekers</a:t>
            </a:r>
          </a:p>
          <a:p>
            <a:pPr algn="just" eaLnBrk="1" hangingPunct="1">
              <a:spcBef>
                <a:spcPct val="50000"/>
              </a:spcBef>
              <a:buFont typeface="Wingdings" pitchFamily="2" charset="2"/>
              <a:buChar char="Ø"/>
            </a:pPr>
            <a:r>
              <a:rPr lang="it-IT" altLang="it-IT" sz="2000">
                <a:latin typeface="Garamond" panose="02020404030301010803" pitchFamily="18" charset="0"/>
                <a:sym typeface="+mn-ea" charset="0"/>
              </a:rPr>
              <a:t>aiutano o frenano la rimozione dell</a:t>
            </a:r>
            <a:r>
              <a:rPr lang="it-IT" altLang="en-US" sz="2000">
                <a:latin typeface="Garamond" panose="02020404030301010803" pitchFamily="18" charset="0"/>
                <a:sym typeface="+mn-ea" charset="0"/>
              </a:rPr>
              <a:t>’</a:t>
            </a:r>
            <a:r>
              <a:rPr lang="it-IT" altLang="it-IT" sz="2000">
                <a:latin typeface="Garamond" panose="02020404030301010803" pitchFamily="18" charset="0"/>
                <a:sym typeface="+mn-ea" charset="0"/>
              </a:rPr>
              <a:t>evasione fiscale e della corruzione, pubblica e privata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84996">
                                            <p:txEl>
                                              <p:pRg st="0" end="0"/>
                                            </p:txEl>
                                          </p:spTgt>
                                        </p:tgtEl>
                                        <p:attrNameLst>
                                          <p:attrName>style.visibility</p:attrName>
                                        </p:attrNameLst>
                                      </p:cBhvr>
                                      <p:to>
                                        <p:strVal val="visible"/>
                                      </p:to>
                                    </p:set>
                                    <p:animEffect transition="in" filter="slide(fromBottom)">
                                      <p:cBhvr>
                                        <p:cTn id="7" dur="500"/>
                                        <p:tgtEl>
                                          <p:spTgt spid="8499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84996">
                                            <p:txEl>
                                              <p:pRg st="1" end="1"/>
                                            </p:txEl>
                                          </p:spTgt>
                                        </p:tgtEl>
                                        <p:attrNameLst>
                                          <p:attrName>style.visibility</p:attrName>
                                        </p:attrNameLst>
                                      </p:cBhvr>
                                      <p:to>
                                        <p:strVal val="visible"/>
                                      </p:to>
                                    </p:set>
                                    <p:animEffect transition="in" filter="slide(fromBottom)">
                                      <p:cBhvr>
                                        <p:cTn id="12" dur="500"/>
                                        <p:tgtEl>
                                          <p:spTgt spid="8499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84996">
                                            <p:txEl>
                                              <p:pRg st="2" end="2"/>
                                            </p:txEl>
                                          </p:spTgt>
                                        </p:tgtEl>
                                        <p:attrNameLst>
                                          <p:attrName>style.visibility</p:attrName>
                                        </p:attrNameLst>
                                      </p:cBhvr>
                                      <p:to>
                                        <p:strVal val="visible"/>
                                      </p:to>
                                    </p:set>
                                    <p:animEffect transition="in" filter="slide(fromBottom)">
                                      <p:cBhvr>
                                        <p:cTn id="17" dur="500"/>
                                        <p:tgtEl>
                                          <p:spTgt spid="8499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84996">
                                            <p:txEl>
                                              <p:pRg st="3" end="3"/>
                                            </p:txEl>
                                          </p:spTgt>
                                        </p:tgtEl>
                                        <p:attrNameLst>
                                          <p:attrName>style.visibility</p:attrName>
                                        </p:attrNameLst>
                                      </p:cBhvr>
                                      <p:to>
                                        <p:strVal val="visible"/>
                                      </p:to>
                                    </p:set>
                                    <p:animEffect transition="in" filter="slide(fromBottom)">
                                      <p:cBhvr>
                                        <p:cTn id="22" dur="500"/>
                                        <p:tgtEl>
                                          <p:spTgt spid="8499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84996">
                                            <p:txEl>
                                              <p:pRg st="4" end="4"/>
                                            </p:txEl>
                                          </p:spTgt>
                                        </p:tgtEl>
                                        <p:attrNameLst>
                                          <p:attrName>style.visibility</p:attrName>
                                        </p:attrNameLst>
                                      </p:cBhvr>
                                      <p:to>
                                        <p:strVal val="visible"/>
                                      </p:to>
                                    </p:set>
                                    <p:animEffect transition="in" filter="slide(fromBottom)">
                                      <p:cBhvr>
                                        <p:cTn id="27" dur="500"/>
                                        <p:tgtEl>
                                          <p:spTgt spid="8499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ＭＳ Ｐゴシック"/>
        <a:cs typeface="Arial"/>
      </a:majorFont>
      <a:minorFont>
        <a:latin typeface="Arial"/>
        <a:ea typeface="ＭＳ Ｐゴシック"/>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chor="t">
        <a:spAutoFit/>
      </a:bodyPr>
      <a:lstStyle>
        <a:defPPr>
          <a:defRPr lang="it-IT" altLang="it-IT" sz="2000" dirty="0">
            <a:latin typeface="Garamond" panose="02020404030301010803" pitchFamily="18" charset="0"/>
            <a:sym typeface="+mn-ea"/>
          </a:defRPr>
        </a:defPPr>
      </a:lstStyle>
    </a:tx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718</TotalTime>
  <Words>6393</Words>
  <Application>Microsoft Macintosh PowerPoint</Application>
  <PresentationFormat>Presentazione su schermo (4:3)</PresentationFormat>
  <Paragraphs>469</Paragraphs>
  <Slides>57</Slides>
  <Notes>44</Notes>
  <HiddenSlides>0</HiddenSlides>
  <MMClips>0</MMClips>
  <ScaleCrop>false</ScaleCrop>
  <HeadingPairs>
    <vt:vector size="8" baseType="variant">
      <vt:variant>
        <vt:lpstr>Caratteri utilizzati</vt:lpstr>
      </vt:variant>
      <vt:variant>
        <vt:i4>5</vt:i4>
      </vt:variant>
      <vt:variant>
        <vt:lpstr>Tema</vt:lpstr>
      </vt:variant>
      <vt:variant>
        <vt:i4>1</vt:i4>
      </vt:variant>
      <vt:variant>
        <vt:lpstr>Server OLE incorporati</vt:lpstr>
      </vt:variant>
      <vt:variant>
        <vt:i4>2</vt:i4>
      </vt:variant>
      <vt:variant>
        <vt:lpstr>Titoli diapositive</vt:lpstr>
      </vt:variant>
      <vt:variant>
        <vt:i4>57</vt:i4>
      </vt:variant>
    </vt:vector>
  </HeadingPairs>
  <TitlesOfParts>
    <vt:vector size="65" baseType="lpstr">
      <vt:lpstr>Arial</vt:lpstr>
      <vt:lpstr>Garamond</vt:lpstr>
      <vt:lpstr>Symbol</vt:lpstr>
      <vt:lpstr>Times New Roman</vt:lpstr>
      <vt:lpstr>Wingdings</vt:lpstr>
      <vt:lpstr>Struttura predefinita</vt:lpstr>
      <vt:lpstr>Equation.3</vt:lpstr>
      <vt:lpstr>Excel.Chart.8</vt:lpstr>
      <vt:lpstr>Corso di Analisi delle Istituzioni sostenibili pubbliche e private</vt:lpstr>
      <vt:lpstr>Programma del corso 2023-2024</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Rent defending: il caso dei taxi in Italia</vt:lpstr>
      <vt:lpstr>Rent seeking: il caso dei taxi</vt:lpstr>
      <vt:lpstr>Rent seeking: il caso dei taxi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Corso di Economia delle Istituzioni </dc:title>
  <dc:creator>Vincenzo Visco Comandini</dc:creator>
  <cp:lastModifiedBy>vincenzo visco comandini</cp:lastModifiedBy>
  <cp:revision>73</cp:revision>
  <dcterms:created xsi:type="dcterms:W3CDTF">2018-11-23T15:49:52Z</dcterms:created>
  <dcterms:modified xsi:type="dcterms:W3CDTF">2024-02-12T10:32:53Z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1033-10.2.0.5908</vt:lpwstr>
  </property>
</Properties>
</file>