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1"/>
  </p:notesMasterIdLst>
  <p:sldIdLst>
    <p:sldId id="266" r:id="rId2"/>
    <p:sldId id="301" r:id="rId3"/>
    <p:sldId id="359" r:id="rId4"/>
    <p:sldId id="300" r:id="rId5"/>
    <p:sldId id="316" r:id="rId6"/>
    <p:sldId id="373" r:id="rId7"/>
    <p:sldId id="306" r:id="rId8"/>
    <p:sldId id="417" r:id="rId9"/>
    <p:sldId id="656" r:id="rId10"/>
    <p:sldId id="657" r:id="rId11"/>
    <p:sldId id="404" r:id="rId12"/>
    <p:sldId id="661" r:id="rId13"/>
    <p:sldId id="659" r:id="rId14"/>
    <p:sldId id="405" r:id="rId15"/>
    <p:sldId id="424" r:id="rId16"/>
    <p:sldId id="406" r:id="rId17"/>
    <p:sldId id="407" r:id="rId18"/>
    <p:sldId id="408" r:id="rId19"/>
    <p:sldId id="409" r:id="rId20"/>
    <p:sldId id="410" r:id="rId21"/>
    <p:sldId id="411" r:id="rId22"/>
    <p:sldId id="650" r:id="rId23"/>
    <p:sldId id="413" r:id="rId24"/>
    <p:sldId id="415" r:id="rId25"/>
    <p:sldId id="414" r:id="rId26"/>
    <p:sldId id="653" r:id="rId27"/>
    <p:sldId id="509" r:id="rId28"/>
    <p:sldId id="668" r:id="rId29"/>
    <p:sldId id="655" r:id="rId30"/>
    <p:sldId id="666" r:id="rId31"/>
    <p:sldId id="513" r:id="rId32"/>
    <p:sldId id="514" r:id="rId33"/>
    <p:sldId id="512" r:id="rId34"/>
    <p:sldId id="511" r:id="rId35"/>
    <p:sldId id="515" r:id="rId36"/>
    <p:sldId id="510" r:id="rId37"/>
    <p:sldId id="651" r:id="rId38"/>
    <p:sldId id="416" r:id="rId39"/>
    <p:sldId id="332" r:id="rId40"/>
    <p:sldId id="669" r:id="rId41"/>
    <p:sldId id="670" r:id="rId42"/>
    <p:sldId id="671" r:id="rId43"/>
    <p:sldId id="672" r:id="rId44"/>
    <p:sldId id="369" r:id="rId45"/>
    <p:sldId id="333" r:id="rId46"/>
    <p:sldId id="352" r:id="rId47"/>
    <p:sldId id="676" r:id="rId48"/>
    <p:sldId id="386" r:id="rId49"/>
    <p:sldId id="384" r:id="rId50"/>
    <p:sldId id="358" r:id="rId51"/>
    <p:sldId id="382" r:id="rId52"/>
    <p:sldId id="388" r:id="rId53"/>
    <p:sldId id="387" r:id="rId54"/>
    <p:sldId id="389" r:id="rId55"/>
    <p:sldId id="360" r:id="rId56"/>
    <p:sldId id="375" r:id="rId57"/>
    <p:sldId id="652" r:id="rId58"/>
    <p:sldId id="423" r:id="rId59"/>
    <p:sldId id="371" r:id="rId60"/>
    <p:sldId id="376" r:id="rId61"/>
    <p:sldId id="377" r:id="rId62"/>
    <p:sldId id="649" r:id="rId63"/>
    <p:sldId id="508" r:id="rId64"/>
    <p:sldId id="361" r:id="rId65"/>
    <p:sldId id="362" r:id="rId66"/>
    <p:sldId id="403" r:id="rId67"/>
    <p:sldId id="675" r:id="rId68"/>
    <p:sldId id="662" r:id="rId69"/>
    <p:sldId id="363" r:id="rId70"/>
    <p:sldId id="516" r:id="rId71"/>
    <p:sldId id="379" r:id="rId72"/>
    <p:sldId id="364" r:id="rId73"/>
    <p:sldId id="365" r:id="rId74"/>
    <p:sldId id="370" r:id="rId75"/>
    <p:sldId id="366" r:id="rId76"/>
    <p:sldId id="328" r:id="rId77"/>
    <p:sldId id="310" r:id="rId78"/>
    <p:sldId id="305" r:id="rId79"/>
    <p:sldId id="326" r:id="rId80"/>
    <p:sldId id="329" r:id="rId81"/>
    <p:sldId id="330" r:id="rId82"/>
    <p:sldId id="331" r:id="rId83"/>
    <p:sldId id="327" r:id="rId84"/>
    <p:sldId id="347" r:id="rId85"/>
    <p:sldId id="348" r:id="rId86"/>
    <p:sldId id="344" r:id="rId87"/>
    <p:sldId id="309" r:id="rId88"/>
    <p:sldId id="346" r:id="rId89"/>
    <p:sldId id="349" r:id="rId90"/>
    <p:sldId id="345" r:id="rId91"/>
    <p:sldId id="350" r:id="rId92"/>
    <p:sldId id="351" r:id="rId93"/>
    <p:sldId id="311" r:id="rId94"/>
    <p:sldId id="312" r:id="rId95"/>
    <p:sldId id="422" r:id="rId96"/>
    <p:sldId id="354" r:id="rId97"/>
    <p:sldId id="355" r:id="rId98"/>
    <p:sldId id="357" r:id="rId99"/>
    <p:sldId id="356" r:id="rId100"/>
    <p:sldId id="385" r:id="rId101"/>
    <p:sldId id="334" r:id="rId102"/>
    <p:sldId id="667" r:id="rId103"/>
    <p:sldId id="618" r:id="rId104"/>
    <p:sldId id="517" r:id="rId105"/>
    <p:sldId id="633" r:id="rId106"/>
    <p:sldId id="647" r:id="rId107"/>
    <p:sldId id="335" r:id="rId108"/>
    <p:sldId id="336" r:id="rId109"/>
    <p:sldId id="381" r:id="rId110"/>
    <p:sldId id="337" r:id="rId111"/>
    <p:sldId id="338" r:id="rId112"/>
    <p:sldId id="339" r:id="rId113"/>
    <p:sldId id="340" r:id="rId114"/>
    <p:sldId id="341" r:id="rId115"/>
    <p:sldId id="342" r:id="rId116"/>
    <p:sldId id="343" r:id="rId117"/>
    <p:sldId id="378" r:id="rId118"/>
    <p:sldId id="658" r:id="rId119"/>
    <p:sldId id="673" r:id="rId120"/>
    <p:sldId id="674" r:id="rId121"/>
    <p:sldId id="367" r:id="rId122"/>
    <p:sldId id="368" r:id="rId123"/>
    <p:sldId id="261" r:id="rId124"/>
    <p:sldId id="256" r:id="rId125"/>
    <p:sldId id="257" r:id="rId126"/>
    <p:sldId id="258" r:id="rId127"/>
    <p:sldId id="654" r:id="rId128"/>
    <p:sldId id="260" r:id="rId129"/>
    <p:sldId id="259" r:id="rId130"/>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ncenzo Visco Comandini" initials="V V 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3315"/>
  </p:normalViewPr>
  <p:slideViewPr>
    <p:cSldViewPr>
      <p:cViewPr varScale="1">
        <p:scale>
          <a:sx n="116" d="100"/>
          <a:sy n="116" d="100"/>
        </p:scale>
        <p:origin x="105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notesMaster" Target="notesMasters/notesMaster1.xml"/><Relationship Id="rId136"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commentAuthors" Target="commentAuthor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702D33-A7CA-C248-A7F2-32320551869C}" type="datetimeFigureOut">
              <a:rPr lang="it-IT" smtClean="0"/>
              <a:t>23/02/24</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2CC276-C162-634E-B897-30C751DFD933}" type="slidenum">
              <a:rPr lang="it-IT" smtClean="0"/>
              <a:t>‹N›</a:t>
            </a:fld>
            <a:endParaRPr lang="it-IT"/>
          </a:p>
        </p:txBody>
      </p:sp>
    </p:spTree>
    <p:extLst>
      <p:ext uri="{BB962C8B-B14F-4D97-AF65-F5344CB8AC3E}">
        <p14:creationId xmlns:p14="http://schemas.microsoft.com/office/powerpoint/2010/main" val="3939151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a:extLst>
              <a:ext uri="{FF2B5EF4-FFF2-40B4-BE49-F238E27FC236}">
                <a16:creationId xmlns:a16="http://schemas.microsoft.com/office/drawing/2014/main" id="{FF3A2C4A-7885-A149-8EE7-D443B9765EC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400">
                <a:solidFill>
                  <a:schemeClr val="tx1"/>
                </a:solidFill>
                <a:latin typeface="Arial" panose="020B0604020202020204" pitchFamily="34" charset="0"/>
                <a:ea typeface="MS PGothic" panose="020B0600070205080204" pitchFamily="34" charset="-128"/>
              </a:defRPr>
            </a:lvl1pPr>
            <a:lvl2pPr marL="742950" indent="-285750" defTabSz="966788">
              <a:defRPr sz="2400">
                <a:solidFill>
                  <a:schemeClr val="tx1"/>
                </a:solidFill>
                <a:latin typeface="Arial" panose="020B0604020202020204" pitchFamily="34" charset="0"/>
                <a:ea typeface="MS PGothic" panose="020B0600070205080204" pitchFamily="34" charset="-128"/>
              </a:defRPr>
            </a:lvl2pPr>
            <a:lvl3pPr marL="1143000" indent="-228600" defTabSz="966788">
              <a:defRPr sz="2400">
                <a:solidFill>
                  <a:schemeClr val="tx1"/>
                </a:solidFill>
                <a:latin typeface="Arial" panose="020B0604020202020204" pitchFamily="34" charset="0"/>
                <a:ea typeface="MS PGothic" panose="020B0600070205080204" pitchFamily="34" charset="-128"/>
              </a:defRPr>
            </a:lvl3pPr>
            <a:lvl4pPr marL="1600200" indent="-228600" defTabSz="966788">
              <a:defRPr sz="2400">
                <a:solidFill>
                  <a:schemeClr val="tx1"/>
                </a:solidFill>
                <a:latin typeface="Arial" panose="020B0604020202020204" pitchFamily="34" charset="0"/>
                <a:ea typeface="MS PGothic" panose="020B0600070205080204" pitchFamily="34" charset="-128"/>
              </a:defRPr>
            </a:lvl4pPr>
            <a:lvl5pPr marL="2057400" indent="-228600" defTabSz="966788">
              <a:defRPr sz="24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buFont typeface="Arial" panose="020B0604020202020204" pitchFamily="34" charset="0"/>
              <a:buChar char="•"/>
            </a:pPr>
            <a:fld id="{6D80F17A-A444-2C47-9DE6-A82DB33143D3}" type="slidenum">
              <a:rPr altLang="it-IT" sz="1300"/>
              <a:pPr>
                <a:buFont typeface="Arial" panose="020B0604020202020204" pitchFamily="34" charset="0"/>
                <a:buChar char="•"/>
              </a:pPr>
              <a:t>4</a:t>
            </a:fld>
            <a:endParaRPr lang="it-IT" altLang="it-IT" sz="1300"/>
          </a:p>
        </p:txBody>
      </p:sp>
      <p:sp>
        <p:nvSpPr>
          <p:cNvPr id="113667" name="Rectangle 2">
            <a:extLst>
              <a:ext uri="{FF2B5EF4-FFF2-40B4-BE49-F238E27FC236}">
                <a16:creationId xmlns:a16="http://schemas.microsoft.com/office/drawing/2014/main" id="{F9E609EB-86D1-B047-98D0-D4CDE089746B}"/>
              </a:ext>
            </a:extLst>
          </p:cNvPr>
          <p:cNvSpPr>
            <a:spLocks noGrp="1" noRot="1" noChangeAspect="1" noChangeArrowheads="1" noTextEdit="1"/>
          </p:cNvSpPr>
          <p:nvPr>
            <p:ph type="sldImg" idx="4294967295"/>
          </p:nvPr>
        </p:nvSpPr>
        <p:spPr>
          <a:ln/>
        </p:spPr>
      </p:sp>
      <p:sp>
        <p:nvSpPr>
          <p:cNvPr id="113668" name="Rectangle 3">
            <a:extLst>
              <a:ext uri="{FF2B5EF4-FFF2-40B4-BE49-F238E27FC236}">
                <a16:creationId xmlns:a16="http://schemas.microsoft.com/office/drawing/2014/main" id="{EC3E09E8-4F5D-8049-96EE-562FDF4030A0}"/>
              </a:ext>
            </a:extLst>
          </p:cNvPr>
          <p:cNvSpPr>
            <a:spLocks noGrp="1" noChangeArrowheads="1"/>
          </p:cNvSpPr>
          <p:nvPr>
            <p:ph type="body" idx="4294967295"/>
          </p:nvPr>
        </p:nvSpPr>
        <p:spPr/>
        <p:txBody>
          <a:bodyPr>
            <a:prstTxWarp prst="textNoShape">
              <a:avLst/>
            </a:prstTxWarp>
          </a:bodyPr>
          <a:lstStyle/>
          <a:p>
            <a:pPr eaLnBrk="1" hangingPunct="1"/>
            <a:endParaRPr lang="it-IT" altLang="it-IT"/>
          </a:p>
        </p:txBody>
      </p:sp>
    </p:spTree>
    <p:extLst>
      <p:ext uri="{BB962C8B-B14F-4D97-AF65-F5344CB8AC3E}">
        <p14:creationId xmlns:p14="http://schemas.microsoft.com/office/powerpoint/2010/main" val="281435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5</a:t>
            </a:fld>
            <a:endParaRPr lang="it-IT"/>
          </a:p>
        </p:txBody>
      </p:sp>
    </p:spTree>
    <p:extLst>
      <p:ext uri="{BB962C8B-B14F-4D97-AF65-F5344CB8AC3E}">
        <p14:creationId xmlns:p14="http://schemas.microsoft.com/office/powerpoint/2010/main" val="4128023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a:extLst>
              <a:ext uri="{FF2B5EF4-FFF2-40B4-BE49-F238E27FC236}">
                <a16:creationId xmlns:a16="http://schemas.microsoft.com/office/drawing/2014/main" id="{E74466C0-DD78-A748-A851-D35AD2BC09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400">
                <a:solidFill>
                  <a:schemeClr val="tx1"/>
                </a:solidFill>
                <a:latin typeface="Arial" panose="020B0604020202020204" pitchFamily="34" charset="0"/>
                <a:ea typeface="MS PGothic" panose="020B0600070205080204" pitchFamily="34" charset="-128"/>
              </a:defRPr>
            </a:lvl1pPr>
            <a:lvl2pPr marL="742950" indent="-285750" defTabSz="966788">
              <a:defRPr sz="2400">
                <a:solidFill>
                  <a:schemeClr val="tx1"/>
                </a:solidFill>
                <a:latin typeface="Arial" panose="020B0604020202020204" pitchFamily="34" charset="0"/>
                <a:ea typeface="MS PGothic" panose="020B0600070205080204" pitchFamily="34" charset="-128"/>
              </a:defRPr>
            </a:lvl2pPr>
            <a:lvl3pPr marL="1143000" indent="-228600" defTabSz="966788">
              <a:defRPr sz="2400">
                <a:solidFill>
                  <a:schemeClr val="tx1"/>
                </a:solidFill>
                <a:latin typeface="Arial" panose="020B0604020202020204" pitchFamily="34" charset="0"/>
                <a:ea typeface="MS PGothic" panose="020B0600070205080204" pitchFamily="34" charset="-128"/>
              </a:defRPr>
            </a:lvl3pPr>
            <a:lvl4pPr marL="1600200" indent="-228600" defTabSz="966788">
              <a:defRPr sz="2400">
                <a:solidFill>
                  <a:schemeClr val="tx1"/>
                </a:solidFill>
                <a:latin typeface="Arial" panose="020B0604020202020204" pitchFamily="34" charset="0"/>
                <a:ea typeface="MS PGothic" panose="020B0600070205080204" pitchFamily="34" charset="-128"/>
              </a:defRPr>
            </a:lvl4pPr>
            <a:lvl5pPr marL="2057400" indent="-228600" defTabSz="966788">
              <a:defRPr sz="24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buFont typeface="Arial" panose="020B0604020202020204" pitchFamily="34" charset="0"/>
              <a:buChar char="•"/>
            </a:pPr>
            <a:fld id="{9BD06A3F-AD68-2A4B-A06E-C205D2F55139}" type="slidenum">
              <a:rPr altLang="it-IT" sz="1300"/>
              <a:pPr>
                <a:buFont typeface="Arial" panose="020B0604020202020204" pitchFamily="34" charset="0"/>
                <a:buChar char="•"/>
              </a:pPr>
              <a:t>7</a:t>
            </a:fld>
            <a:endParaRPr lang="it-IT" altLang="it-IT" sz="1300"/>
          </a:p>
        </p:txBody>
      </p:sp>
      <p:sp>
        <p:nvSpPr>
          <p:cNvPr id="114691" name="Rectangle 2">
            <a:extLst>
              <a:ext uri="{FF2B5EF4-FFF2-40B4-BE49-F238E27FC236}">
                <a16:creationId xmlns:a16="http://schemas.microsoft.com/office/drawing/2014/main" id="{D29E986F-DE42-C442-88FF-4B592DF6E38F}"/>
              </a:ext>
            </a:extLst>
          </p:cNvPr>
          <p:cNvSpPr>
            <a:spLocks noGrp="1" noRot="1" noChangeAspect="1" noChangeArrowheads="1" noTextEdit="1"/>
          </p:cNvSpPr>
          <p:nvPr>
            <p:ph type="sldImg" idx="4294967295"/>
          </p:nvPr>
        </p:nvSpPr>
        <p:spPr>
          <a:ln/>
        </p:spPr>
      </p:sp>
      <p:sp>
        <p:nvSpPr>
          <p:cNvPr id="114692" name="Rectangle 3">
            <a:extLst>
              <a:ext uri="{FF2B5EF4-FFF2-40B4-BE49-F238E27FC236}">
                <a16:creationId xmlns:a16="http://schemas.microsoft.com/office/drawing/2014/main" id="{263F5A2F-37C7-C840-BADD-004FB611BE9E}"/>
              </a:ext>
            </a:extLst>
          </p:cNvPr>
          <p:cNvSpPr>
            <a:spLocks noGrp="1" noChangeArrowheads="1"/>
          </p:cNvSpPr>
          <p:nvPr>
            <p:ph type="body" idx="4294967295"/>
          </p:nvPr>
        </p:nvSpPr>
        <p:spPr/>
        <p:txBody>
          <a:bodyPr>
            <a:prstTxWarp prst="textNoShape">
              <a:avLst/>
            </a:prstTxWarp>
          </a:bodyPr>
          <a:lstStyle/>
          <a:p>
            <a:pPr eaLnBrk="1" hangingPunct="1"/>
            <a:endParaRPr lang="it-IT" altLang="it-IT"/>
          </a:p>
        </p:txBody>
      </p:sp>
    </p:spTree>
    <p:extLst>
      <p:ext uri="{BB962C8B-B14F-4D97-AF65-F5344CB8AC3E}">
        <p14:creationId xmlns:p14="http://schemas.microsoft.com/office/powerpoint/2010/main" val="106467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a:p>
            <a:endParaRPr lang="it-IT" dirty="0"/>
          </a:p>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8</a:t>
            </a:fld>
            <a:endParaRPr lang="it-IT"/>
          </a:p>
        </p:txBody>
      </p:sp>
    </p:spTree>
    <p:extLst>
      <p:ext uri="{BB962C8B-B14F-4D97-AF65-F5344CB8AC3E}">
        <p14:creationId xmlns:p14="http://schemas.microsoft.com/office/powerpoint/2010/main" val="3996415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43</a:t>
            </a:fld>
            <a:endParaRPr lang="it-IT"/>
          </a:p>
        </p:txBody>
      </p:sp>
    </p:spTree>
    <p:extLst>
      <p:ext uri="{BB962C8B-B14F-4D97-AF65-F5344CB8AC3E}">
        <p14:creationId xmlns:p14="http://schemas.microsoft.com/office/powerpoint/2010/main" val="39173271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45</a:t>
            </a:fld>
            <a:endParaRPr lang="it-IT"/>
          </a:p>
        </p:txBody>
      </p:sp>
    </p:spTree>
    <p:extLst>
      <p:ext uri="{BB962C8B-B14F-4D97-AF65-F5344CB8AC3E}">
        <p14:creationId xmlns:p14="http://schemas.microsoft.com/office/powerpoint/2010/main" val="2712321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53</a:t>
            </a:fld>
            <a:endParaRPr lang="it-IT"/>
          </a:p>
        </p:txBody>
      </p:sp>
    </p:spTree>
    <p:extLst>
      <p:ext uri="{BB962C8B-B14F-4D97-AF65-F5344CB8AC3E}">
        <p14:creationId xmlns:p14="http://schemas.microsoft.com/office/powerpoint/2010/main" val="2904244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C2CC276-C162-634E-B897-30C751DFD933}" type="slidenum">
              <a:rPr lang="it-IT" smtClean="0"/>
              <a:t>63</a:t>
            </a:fld>
            <a:endParaRPr lang="it-IT"/>
          </a:p>
        </p:txBody>
      </p:sp>
    </p:spTree>
    <p:extLst>
      <p:ext uri="{BB962C8B-B14F-4D97-AF65-F5344CB8AC3E}">
        <p14:creationId xmlns:p14="http://schemas.microsoft.com/office/powerpoint/2010/main" val="900402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a:extLst>
              <a:ext uri="{FF2B5EF4-FFF2-40B4-BE49-F238E27FC236}">
                <a16:creationId xmlns:a16="http://schemas.microsoft.com/office/drawing/2014/main" id="{9FB9BAF0-B86F-1149-868A-567183BE2B9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400">
                <a:solidFill>
                  <a:schemeClr val="tx1"/>
                </a:solidFill>
                <a:latin typeface="Arial" panose="020B0604020202020204" pitchFamily="34" charset="0"/>
                <a:ea typeface="MS PGothic" panose="020B0600070205080204" pitchFamily="34" charset="-128"/>
              </a:defRPr>
            </a:lvl1pPr>
            <a:lvl2pPr marL="742950" indent="-285750" defTabSz="966788">
              <a:defRPr sz="2400">
                <a:solidFill>
                  <a:schemeClr val="tx1"/>
                </a:solidFill>
                <a:latin typeface="Arial" panose="020B0604020202020204" pitchFamily="34" charset="0"/>
                <a:ea typeface="MS PGothic" panose="020B0600070205080204" pitchFamily="34" charset="-128"/>
              </a:defRPr>
            </a:lvl2pPr>
            <a:lvl3pPr marL="1143000" indent="-228600" defTabSz="966788">
              <a:defRPr sz="2400">
                <a:solidFill>
                  <a:schemeClr val="tx1"/>
                </a:solidFill>
                <a:latin typeface="Arial" panose="020B0604020202020204" pitchFamily="34" charset="0"/>
                <a:ea typeface="MS PGothic" panose="020B0600070205080204" pitchFamily="34" charset="-128"/>
              </a:defRPr>
            </a:lvl3pPr>
            <a:lvl4pPr marL="1600200" indent="-228600" defTabSz="966788">
              <a:defRPr sz="2400">
                <a:solidFill>
                  <a:schemeClr val="tx1"/>
                </a:solidFill>
                <a:latin typeface="Arial" panose="020B0604020202020204" pitchFamily="34" charset="0"/>
                <a:ea typeface="MS PGothic" panose="020B0600070205080204" pitchFamily="34" charset="-128"/>
              </a:defRPr>
            </a:lvl4pPr>
            <a:lvl5pPr marL="2057400" indent="-228600" defTabSz="966788">
              <a:defRPr sz="24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buFont typeface="Arial" panose="020B0604020202020204" pitchFamily="34" charset="0"/>
              <a:buChar char="•"/>
            </a:pPr>
            <a:fld id="{BE919E56-1A29-7D49-B41C-7BEE73526622}" type="slidenum">
              <a:rPr altLang="it-IT" sz="1300"/>
              <a:pPr>
                <a:buFont typeface="Arial" panose="020B0604020202020204" pitchFamily="34" charset="0"/>
                <a:buChar char="•"/>
              </a:pPr>
              <a:t>77</a:t>
            </a:fld>
            <a:endParaRPr lang="it-IT" altLang="it-IT" sz="1300"/>
          </a:p>
        </p:txBody>
      </p:sp>
      <p:sp>
        <p:nvSpPr>
          <p:cNvPr id="115715" name="Rectangle 2">
            <a:extLst>
              <a:ext uri="{FF2B5EF4-FFF2-40B4-BE49-F238E27FC236}">
                <a16:creationId xmlns:a16="http://schemas.microsoft.com/office/drawing/2014/main" id="{8BB3E6CC-3ADA-ED4E-AE2F-AE974BF30115}"/>
              </a:ext>
            </a:extLst>
          </p:cNvPr>
          <p:cNvSpPr>
            <a:spLocks noGrp="1" noRot="1" noChangeAspect="1" noChangeArrowheads="1" noTextEdit="1"/>
          </p:cNvSpPr>
          <p:nvPr>
            <p:ph type="sldImg" idx="4294967295"/>
          </p:nvPr>
        </p:nvSpPr>
        <p:spPr>
          <a:ln/>
        </p:spPr>
      </p:sp>
      <p:sp>
        <p:nvSpPr>
          <p:cNvPr id="115716" name="Rectangle 3">
            <a:extLst>
              <a:ext uri="{FF2B5EF4-FFF2-40B4-BE49-F238E27FC236}">
                <a16:creationId xmlns:a16="http://schemas.microsoft.com/office/drawing/2014/main" id="{6EB04C0B-06CF-1D44-A500-84EA55FE6FAB}"/>
              </a:ext>
            </a:extLst>
          </p:cNvPr>
          <p:cNvSpPr>
            <a:spLocks noGrp="1" noChangeArrowheads="1"/>
          </p:cNvSpPr>
          <p:nvPr>
            <p:ph type="body" idx="4294967295"/>
          </p:nvPr>
        </p:nvSpPr>
        <p:spPr/>
        <p:txBody>
          <a:bodyPr>
            <a:prstTxWarp prst="textNoShape">
              <a:avLst/>
            </a:prstTxWarp>
          </a:bodyPr>
          <a:lstStyle/>
          <a:p>
            <a:pPr eaLnBrk="1" hangingPunct="1"/>
            <a:endParaRPr lang="it-IT" altLang="it-IT"/>
          </a:p>
        </p:txBody>
      </p:sp>
    </p:spTree>
    <p:extLst>
      <p:ext uri="{BB962C8B-B14F-4D97-AF65-F5344CB8AC3E}">
        <p14:creationId xmlns:p14="http://schemas.microsoft.com/office/powerpoint/2010/main" val="758711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03C6DED9-A5BD-4EAF-B3A1-26F41823CE6E}" type="datetimeFigureOut">
              <a:rPr lang="it-IT" smtClean="0"/>
              <a:pPr/>
              <a:t>23/02/24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3C6DED9-A5BD-4EAF-B3A1-26F41823CE6E}" type="datetimeFigureOut">
              <a:rPr lang="it-IT" smtClean="0"/>
              <a:pPr/>
              <a:t>23/02/24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03C6DED9-A5BD-4EAF-B3A1-26F41823CE6E}" type="datetimeFigureOut">
              <a:rPr lang="it-IT" smtClean="0"/>
              <a:pPr/>
              <a:t>23/02/24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03C6DED9-A5BD-4EAF-B3A1-26F41823CE6E}" type="datetimeFigureOut">
              <a:rPr lang="it-IT" smtClean="0"/>
              <a:pPr/>
              <a:t>23/02/24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03C6DED9-A5BD-4EAF-B3A1-26F41823CE6E}" type="datetimeFigureOut">
              <a:rPr lang="it-IT" smtClean="0"/>
              <a:pPr/>
              <a:t>23/02/24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03C6DED9-A5BD-4EAF-B3A1-26F41823CE6E}" type="datetimeFigureOut">
              <a:rPr lang="it-IT" smtClean="0"/>
              <a:pPr/>
              <a:t>23/02/24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3C6DED9-A5BD-4EAF-B3A1-26F41823CE6E}" type="datetimeFigureOut">
              <a:rPr lang="it-IT" smtClean="0"/>
              <a:pPr/>
              <a:t>23/02/24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03C6DED9-A5BD-4EAF-B3A1-26F41823CE6E}" type="datetimeFigureOut">
              <a:rPr lang="it-IT" smtClean="0"/>
              <a:pPr/>
              <a:t>23/02/24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03C6DED9-A5BD-4EAF-B3A1-26F41823CE6E}" type="datetimeFigureOut">
              <a:rPr lang="it-IT" smtClean="0"/>
              <a:pPr/>
              <a:t>23/02/24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3C6DED9-A5BD-4EAF-B3A1-26F41823CE6E}" type="datetimeFigureOut">
              <a:rPr lang="it-IT" smtClean="0"/>
              <a:pPr/>
              <a:t>23/02/24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03C6DED9-A5BD-4EAF-B3A1-26F41823CE6E}" type="datetimeFigureOut">
              <a:rPr lang="it-IT" smtClean="0"/>
              <a:pPr/>
              <a:t>23/02/24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874C81D-F10F-4A8B-B56F-BCD48FEC1EF8}"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C6DED9-A5BD-4EAF-B3A1-26F41823CE6E}" type="datetimeFigureOut">
              <a:rPr lang="it-IT" smtClean="0"/>
              <a:pPr/>
              <a:t>23/02/24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74C81D-F10F-4A8B-B56F-BCD48FEC1EF8}"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10D0501-8C1A-6845-9E8E-FB9C52CDDA9A}"/>
              </a:ext>
            </a:extLst>
          </p:cNvPr>
          <p:cNvSpPr>
            <a:spLocks noGrp="1" noChangeArrowheads="1"/>
          </p:cNvSpPr>
          <p:nvPr>
            <p:ph type="ctrTitle"/>
          </p:nvPr>
        </p:nvSpPr>
        <p:spPr>
          <a:xfrm>
            <a:off x="685800" y="908050"/>
            <a:ext cx="7772400" cy="1728788"/>
          </a:xfrm>
        </p:spPr>
        <p:txBody>
          <a:bodyPr>
            <a:normAutofit/>
          </a:bodyPr>
          <a:lstStyle/>
          <a:p>
            <a:pPr eaLnBrk="1" hangingPunct="1"/>
            <a:r>
              <a:rPr lang="it-IT" altLang="it-IT" sz="3600" b="1" dirty="0">
                <a:solidFill>
                  <a:srgbClr val="0000FF"/>
                </a:solidFill>
                <a:latin typeface="Garamond" panose="02020404030301010803" pitchFamily="18" charset="0"/>
              </a:rPr>
              <a:t>Analisi delle Istituzioni sostenibili pubbliche e private</a:t>
            </a:r>
            <a:endParaRPr lang="it-IT" altLang="it-IT" b="1" dirty="0"/>
          </a:p>
        </p:txBody>
      </p:sp>
      <p:sp>
        <p:nvSpPr>
          <p:cNvPr id="2051" name="Rectangle 3">
            <a:extLst>
              <a:ext uri="{FF2B5EF4-FFF2-40B4-BE49-F238E27FC236}">
                <a16:creationId xmlns:a16="http://schemas.microsoft.com/office/drawing/2014/main" id="{2B4B1D2C-AEFE-EB4B-A7A9-CAE3E0CD48BC}"/>
              </a:ext>
            </a:extLst>
          </p:cNvPr>
          <p:cNvSpPr>
            <a:spLocks noGrp="1" noChangeArrowheads="1"/>
          </p:cNvSpPr>
          <p:nvPr>
            <p:ph type="subTitle" idx="1"/>
          </p:nvPr>
        </p:nvSpPr>
        <p:spPr>
          <a:xfrm>
            <a:off x="1258888" y="2708275"/>
            <a:ext cx="6400800" cy="936625"/>
          </a:xfrm>
        </p:spPr>
        <p:txBody>
          <a:bodyPr/>
          <a:lstStyle/>
          <a:p>
            <a:pPr eaLnBrk="1" hangingPunct="1"/>
            <a:r>
              <a:rPr lang="it-IT" altLang="it-IT" dirty="0"/>
              <a:t> </a:t>
            </a:r>
            <a:r>
              <a:rPr lang="it-IT" altLang="it-IT" dirty="0">
                <a:latin typeface="Garamond" panose="02020404030301010803" pitchFamily="18" charset="0"/>
              </a:rPr>
              <a:t>prof.  Vincenzo Visco Comandini</a:t>
            </a:r>
          </a:p>
        </p:txBody>
      </p:sp>
      <p:sp>
        <p:nvSpPr>
          <p:cNvPr id="2052" name="Text Box 4">
            <a:extLst>
              <a:ext uri="{FF2B5EF4-FFF2-40B4-BE49-F238E27FC236}">
                <a16:creationId xmlns:a16="http://schemas.microsoft.com/office/drawing/2014/main" id="{00600FF7-72FF-3740-9F5B-C449ED038818}"/>
              </a:ext>
            </a:extLst>
          </p:cNvPr>
          <p:cNvSpPr txBox="1">
            <a:spLocks noChangeArrowheads="1"/>
          </p:cNvSpPr>
          <p:nvPr/>
        </p:nvSpPr>
        <p:spPr bwMode="auto">
          <a:xfrm>
            <a:off x="2484438" y="4581525"/>
            <a:ext cx="41751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endParaRPr lang="it-IT" altLang="it-IT" sz="1800"/>
          </a:p>
        </p:txBody>
      </p:sp>
      <p:sp>
        <p:nvSpPr>
          <p:cNvPr id="2053" name="Text Box 5">
            <a:extLst>
              <a:ext uri="{FF2B5EF4-FFF2-40B4-BE49-F238E27FC236}">
                <a16:creationId xmlns:a16="http://schemas.microsoft.com/office/drawing/2014/main" id="{113E0B33-052E-1047-B793-E1161774A2BA}"/>
              </a:ext>
            </a:extLst>
          </p:cNvPr>
          <p:cNvSpPr txBox="1">
            <a:spLocks noChangeArrowheads="1"/>
          </p:cNvSpPr>
          <p:nvPr/>
        </p:nvSpPr>
        <p:spPr bwMode="auto">
          <a:xfrm>
            <a:off x="2195513" y="4868863"/>
            <a:ext cx="4897437"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lnSpc>
                <a:spcPct val="70000"/>
              </a:lnSpc>
              <a:spcBef>
                <a:spcPct val="50000"/>
              </a:spcBef>
            </a:pPr>
            <a:r>
              <a:rPr lang="it-IT" altLang="it-IT" dirty="0">
                <a:latin typeface="Garamond" panose="02020404030301010803" pitchFamily="18" charset="0"/>
              </a:rPr>
              <a:t>Università di Roma </a:t>
            </a:r>
            <a:r>
              <a:rPr lang="it-IT" altLang="en-US" dirty="0">
                <a:latin typeface="Garamond" panose="02020404030301010803" pitchFamily="18" charset="0"/>
              </a:rPr>
              <a:t>“</a:t>
            </a:r>
            <a:r>
              <a:rPr lang="it-IT" altLang="it-IT" dirty="0">
                <a:latin typeface="Garamond" panose="02020404030301010803" pitchFamily="18" charset="0"/>
              </a:rPr>
              <a:t>Tor Vergata</a:t>
            </a:r>
            <a:r>
              <a:rPr lang="it-IT" altLang="en-US" dirty="0">
                <a:latin typeface="Garamond" panose="02020404030301010803" pitchFamily="18" charset="0"/>
              </a:rPr>
              <a:t>”</a:t>
            </a:r>
            <a:endParaRPr lang="it-IT" altLang="it-IT" dirty="0">
              <a:latin typeface="Garamond" panose="02020404030301010803" pitchFamily="18" charset="0"/>
            </a:endParaRPr>
          </a:p>
          <a:p>
            <a:pPr algn="ctr" eaLnBrk="1" hangingPunct="1">
              <a:lnSpc>
                <a:spcPct val="70000"/>
              </a:lnSpc>
              <a:spcBef>
                <a:spcPct val="50000"/>
              </a:spcBef>
            </a:pPr>
            <a:r>
              <a:rPr lang="it-IT" altLang="it-IT" dirty="0">
                <a:latin typeface="Garamond" panose="02020404030301010803" pitchFamily="18" charset="0"/>
              </a:rPr>
              <a:t>anno accademico 2023-2024</a:t>
            </a:r>
          </a:p>
        </p:txBody>
      </p:sp>
      <p:sp>
        <p:nvSpPr>
          <p:cNvPr id="2054" name="Text Box 6">
            <a:extLst>
              <a:ext uri="{FF2B5EF4-FFF2-40B4-BE49-F238E27FC236}">
                <a16:creationId xmlns:a16="http://schemas.microsoft.com/office/drawing/2014/main" id="{5EF20CED-9D04-F841-AB10-A6CBFCFA0264}"/>
              </a:ext>
            </a:extLst>
          </p:cNvPr>
          <p:cNvSpPr txBox="1">
            <a:spLocks noChangeArrowheads="1"/>
          </p:cNvSpPr>
          <p:nvPr/>
        </p:nvSpPr>
        <p:spPr bwMode="auto">
          <a:xfrm>
            <a:off x="1476375" y="3933825"/>
            <a:ext cx="6264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dirty="0" err="1">
                <a:latin typeface="Garamond" panose="02020404030301010803" pitchFamily="18" charset="0"/>
              </a:rPr>
              <a:t>Slides</a:t>
            </a:r>
            <a:r>
              <a:rPr lang="it-IT" altLang="it-IT" sz="2000" dirty="0">
                <a:latin typeface="Garamond" panose="02020404030301010803" pitchFamily="18" charset="0"/>
              </a:rPr>
              <a:t> no. 2 </a:t>
            </a:r>
            <a:r>
              <a:rPr lang="it-IT" altLang="it-IT" sz="2000" b="1" dirty="0">
                <a:latin typeface="Garamond" panose="02020404030301010803" pitchFamily="18" charset="0"/>
              </a:rPr>
              <a:t>Introduzione all</a:t>
            </a:r>
            <a:r>
              <a:rPr lang="it-IT" altLang="en-US" sz="2000" b="1" dirty="0">
                <a:latin typeface="Garamond" panose="02020404030301010803" pitchFamily="18" charset="0"/>
              </a:rPr>
              <a:t>’Analisi </a:t>
            </a:r>
            <a:r>
              <a:rPr lang="it-IT" altLang="it-IT" sz="2000" b="1" dirty="0">
                <a:latin typeface="Garamond" panose="02020404030301010803" pitchFamily="18" charset="0"/>
              </a:rPr>
              <a:t>delle Istituzioni</a:t>
            </a:r>
          </a:p>
        </p:txBody>
      </p:sp>
    </p:spTree>
    <p:extLst>
      <p:ext uri="{BB962C8B-B14F-4D97-AF65-F5344CB8AC3E}">
        <p14:creationId xmlns:p14="http://schemas.microsoft.com/office/powerpoint/2010/main" val="37409527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0">
            <a:extLst>
              <a:ext uri="{FF2B5EF4-FFF2-40B4-BE49-F238E27FC236}">
                <a16:creationId xmlns:a16="http://schemas.microsoft.com/office/drawing/2014/main" id="{420C1B8B-60E8-F048-8B61-179639B20744}"/>
              </a:ext>
            </a:extLst>
          </p:cNvPr>
          <p:cNvSpPr txBox="1">
            <a:spLocks noChangeArrowheads="1"/>
          </p:cNvSpPr>
          <p:nvPr/>
        </p:nvSpPr>
        <p:spPr bwMode="auto">
          <a:xfrm>
            <a:off x="250825" y="404813"/>
            <a:ext cx="8642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INTRODUZIONE ALL</a:t>
            </a:r>
            <a:r>
              <a:rPr lang="it-IT" altLang="en-US" b="1" dirty="0">
                <a:latin typeface="Garamond" panose="02020404030301010803" pitchFamily="18" charset="0"/>
              </a:rPr>
              <a:t>’</a:t>
            </a:r>
            <a:r>
              <a:rPr lang="it-IT" altLang="it-IT" b="1" dirty="0">
                <a:latin typeface="Garamond" panose="02020404030301010803" pitchFamily="18" charset="0"/>
              </a:rPr>
              <a:t>ANALISI DELLE ISTITUZIONI </a:t>
            </a:r>
          </a:p>
        </p:txBody>
      </p:sp>
      <p:sp>
        <p:nvSpPr>
          <p:cNvPr id="54284" name="Text Box 12">
            <a:extLst>
              <a:ext uri="{FF2B5EF4-FFF2-40B4-BE49-F238E27FC236}">
                <a16:creationId xmlns:a16="http://schemas.microsoft.com/office/drawing/2014/main" id="{4DD6E725-DDEC-654B-987C-EC8A4175F6F5}"/>
              </a:ext>
            </a:extLst>
          </p:cNvPr>
          <p:cNvSpPr txBox="1">
            <a:spLocks noChangeArrowheads="1"/>
          </p:cNvSpPr>
          <p:nvPr/>
        </p:nvSpPr>
        <p:spPr bwMode="auto">
          <a:xfrm>
            <a:off x="611188" y="1773238"/>
            <a:ext cx="7848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O. </a:t>
            </a:r>
            <a:r>
              <a:rPr lang="it-IT" altLang="it-IT" sz="2000" dirty="0" err="1">
                <a:latin typeface="Garamond" panose="02020404030301010803" pitchFamily="18" charset="0"/>
              </a:rPr>
              <a:t>Williamson</a:t>
            </a:r>
            <a:r>
              <a:rPr lang="it-IT" altLang="it-IT" sz="2000" dirty="0">
                <a:latin typeface="Garamond" panose="02020404030301010803" pitchFamily="18" charset="0"/>
              </a:rPr>
              <a:t>:</a:t>
            </a:r>
            <a:r>
              <a:rPr lang="it-IT" altLang="it-IT" sz="2000" b="1" dirty="0">
                <a:latin typeface="Garamond" panose="02020404030301010803" pitchFamily="18" charset="0"/>
              </a:rPr>
              <a:t> L</a:t>
            </a:r>
            <a:r>
              <a:rPr lang="it-IT" altLang="en-US" sz="2000" b="1" dirty="0">
                <a:latin typeface="Garamond" panose="02020404030301010803" pitchFamily="18" charset="0"/>
              </a:rPr>
              <a:t>’</a:t>
            </a:r>
            <a:r>
              <a:rPr lang="it-IT" altLang="it-IT" sz="2000" b="1" dirty="0">
                <a:latin typeface="Garamond" panose="02020404030301010803" pitchFamily="18" charset="0"/>
              </a:rPr>
              <a:t>insieme di regole, norme e leggi scritte e non, ma comunque socialmente condivise, </a:t>
            </a:r>
            <a:r>
              <a:rPr lang="it-IT" altLang="it-IT" sz="2000" b="1" u="sng" dirty="0">
                <a:latin typeface="Garamond" panose="02020404030301010803" pitchFamily="18" charset="0"/>
              </a:rPr>
              <a:t>rispettate di diritto o di fatto</a:t>
            </a:r>
            <a:r>
              <a:rPr lang="it-IT" altLang="it-IT" sz="2000" dirty="0">
                <a:latin typeface="Garamond" panose="02020404030301010803" pitchFamily="18" charset="0"/>
              </a:rPr>
              <a:t> </a:t>
            </a:r>
          </a:p>
        </p:txBody>
      </p:sp>
      <p:sp>
        <p:nvSpPr>
          <p:cNvPr id="54285" name="Rectangle 13">
            <a:extLst>
              <a:ext uri="{FF2B5EF4-FFF2-40B4-BE49-F238E27FC236}">
                <a16:creationId xmlns:a16="http://schemas.microsoft.com/office/drawing/2014/main" id="{CF8F3C9F-BEAD-CC41-9964-95AB3FDEC4DC}"/>
              </a:ext>
            </a:extLst>
          </p:cNvPr>
          <p:cNvSpPr>
            <a:spLocks noChangeArrowheads="1"/>
          </p:cNvSpPr>
          <p:nvPr/>
        </p:nvSpPr>
        <p:spPr bwMode="auto">
          <a:xfrm>
            <a:off x="611187" y="2801739"/>
            <a:ext cx="813593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M. Aoki: </a:t>
            </a:r>
            <a:r>
              <a:rPr lang="it-IT" altLang="it-IT" sz="2000" b="1" dirty="0">
                <a:latin typeface="Garamond" panose="02020404030301010803" pitchFamily="18" charset="0"/>
              </a:rPr>
              <a:t>Un sistema, che si </a:t>
            </a:r>
            <a:r>
              <a:rPr lang="it-IT" altLang="it-IT" sz="2000" b="1" u="sng" dirty="0">
                <a:latin typeface="Garamond" panose="02020404030301010803" pitchFamily="18" charset="0"/>
              </a:rPr>
              <a:t>autosostiene</a:t>
            </a:r>
            <a:r>
              <a:rPr lang="it-IT" altLang="it-IT" sz="2000" b="1" dirty="0">
                <a:latin typeface="Garamond" panose="02020404030301010803" pitchFamily="18" charset="0"/>
              </a:rPr>
              <a:t>, di credenze condivise sulle modalità salienti con cui le interazioni sociali sono svolte in modo ripetuto</a:t>
            </a:r>
          </a:p>
        </p:txBody>
      </p:sp>
      <p:sp>
        <p:nvSpPr>
          <p:cNvPr id="3077" name="Rectangle 14">
            <a:extLst>
              <a:ext uri="{FF2B5EF4-FFF2-40B4-BE49-F238E27FC236}">
                <a16:creationId xmlns:a16="http://schemas.microsoft.com/office/drawing/2014/main" id="{DD762AC7-0639-3246-9AF1-DCA27C6B1047}"/>
              </a:ext>
            </a:extLst>
          </p:cNvPr>
          <p:cNvSpPr>
            <a:spLocks noChangeArrowheads="1"/>
          </p:cNvSpPr>
          <p:nvPr/>
        </p:nvSpPr>
        <p:spPr bwMode="auto">
          <a:xfrm>
            <a:off x="611188" y="1052513"/>
            <a:ext cx="411016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Le diverse definizioni di </a:t>
            </a:r>
            <a:r>
              <a:rPr lang="it-IT" altLang="en-US" sz="2000" b="1" dirty="0">
                <a:latin typeface="Garamond" panose="02020404030301010803" pitchFamily="18" charset="0"/>
              </a:rPr>
              <a:t>“</a:t>
            </a:r>
            <a:r>
              <a:rPr lang="it-IT" altLang="it-IT" sz="2000" b="1" dirty="0">
                <a:latin typeface="Garamond" panose="02020404030301010803" pitchFamily="18" charset="0"/>
              </a:rPr>
              <a:t>Istituzione</a:t>
            </a:r>
            <a:r>
              <a:rPr lang="it-IT" altLang="en-US" sz="2000" b="1" dirty="0">
                <a:latin typeface="Garamond" panose="02020404030301010803" pitchFamily="18" charset="0"/>
              </a:rPr>
              <a:t>”</a:t>
            </a:r>
            <a:r>
              <a:rPr lang="it-IT" altLang="en-US" sz="2000" dirty="0">
                <a:latin typeface="Garamond" panose="02020404030301010803" pitchFamily="18" charset="0"/>
              </a:rPr>
              <a:t>:</a:t>
            </a:r>
            <a:endParaRPr lang="en-US" altLang="zh-CN" sz="2000" b="1" dirty="0">
              <a:latin typeface="Garamond" panose="02020404030301010803" pitchFamily="18" charset="0"/>
            </a:endParaRPr>
          </a:p>
        </p:txBody>
      </p:sp>
      <p:sp>
        <p:nvSpPr>
          <p:cNvPr id="6" name="Rectangle 13">
            <a:extLst>
              <a:ext uri="{FF2B5EF4-FFF2-40B4-BE49-F238E27FC236}">
                <a16:creationId xmlns:a16="http://schemas.microsoft.com/office/drawing/2014/main" id="{7A01BC0E-C762-324E-AF8F-FE22E3295E68}"/>
              </a:ext>
            </a:extLst>
          </p:cNvPr>
          <p:cNvSpPr>
            <a:spLocks noChangeArrowheads="1"/>
          </p:cNvSpPr>
          <p:nvPr/>
        </p:nvSpPr>
        <p:spPr bwMode="auto">
          <a:xfrm>
            <a:off x="604676" y="4049697"/>
            <a:ext cx="813593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A. </a:t>
            </a:r>
            <a:r>
              <a:rPr lang="it-IT" altLang="it-IT" sz="2000" dirty="0" err="1">
                <a:latin typeface="Garamond" panose="02020404030301010803" pitchFamily="18" charset="0"/>
              </a:rPr>
              <a:t>Greif</a:t>
            </a:r>
            <a:r>
              <a:rPr lang="it-IT" altLang="it-IT" sz="2000" dirty="0">
                <a:latin typeface="Garamond" panose="02020404030301010803" pitchFamily="18" charset="0"/>
              </a:rPr>
              <a:t>: </a:t>
            </a:r>
            <a:r>
              <a:rPr lang="it-IT" altLang="it-IT" sz="2000" b="1" dirty="0">
                <a:latin typeface="Garamond" panose="02020404030301010803" pitchFamily="18" charset="0"/>
              </a:rPr>
              <a:t>Sistema di fattori sociali non fisici, costruiti dall</a:t>
            </a:r>
            <a:r>
              <a:rPr lang="it-IT" altLang="en-US" sz="2000" b="1" dirty="0">
                <a:latin typeface="Garamond" panose="02020404030301010803" pitchFamily="18" charset="0"/>
              </a:rPr>
              <a:t>’</a:t>
            </a:r>
            <a:r>
              <a:rPr lang="it-IT" altLang="it-IT" sz="2000" b="1" dirty="0">
                <a:latin typeface="Garamond" panose="02020404030301010803" pitchFamily="18" charset="0"/>
              </a:rPr>
              <a:t>uomo ed esogeni alle persone che, presi congiuntamente, generano regolarità nei comportamenti umani</a:t>
            </a:r>
          </a:p>
        </p:txBody>
      </p:sp>
      <p:sp>
        <p:nvSpPr>
          <p:cNvPr id="2" name="Rettangolo 1">
            <a:extLst>
              <a:ext uri="{FF2B5EF4-FFF2-40B4-BE49-F238E27FC236}">
                <a16:creationId xmlns:a16="http://schemas.microsoft.com/office/drawing/2014/main" id="{18840E2F-DC14-BD49-9D93-92435202CD47}"/>
              </a:ext>
            </a:extLst>
          </p:cNvPr>
          <p:cNvSpPr/>
          <p:nvPr/>
        </p:nvSpPr>
        <p:spPr>
          <a:xfrm>
            <a:off x="617752" y="5297655"/>
            <a:ext cx="8275423" cy="1015663"/>
          </a:xfrm>
          <a:prstGeom prst="rect">
            <a:avLst/>
          </a:prstGeom>
        </p:spPr>
        <p:txBody>
          <a:bodyPr wrap="square">
            <a:spAutoFit/>
          </a:bodyPr>
          <a:lstStyle/>
          <a:p>
            <a:r>
              <a:rPr lang="it-IT" altLang="it-IT" sz="2000" dirty="0" err="1">
                <a:solidFill>
                  <a:srgbClr val="000000"/>
                </a:solidFill>
                <a:latin typeface="Garamond" panose="02020404030301010803" pitchFamily="18" charset="0"/>
              </a:rPr>
              <a:t>J</a:t>
            </a:r>
            <a:r>
              <a:rPr lang="it-IT" altLang="it-IT" sz="2000" dirty="0">
                <a:solidFill>
                  <a:srgbClr val="000000"/>
                </a:solidFill>
                <a:latin typeface="Garamond" panose="02020404030301010803" pitchFamily="18" charset="0"/>
              </a:rPr>
              <a:t>. </a:t>
            </a:r>
            <a:r>
              <a:rPr lang="it-IT" altLang="it-IT" sz="2000" dirty="0" err="1">
                <a:solidFill>
                  <a:srgbClr val="000000"/>
                </a:solidFill>
                <a:latin typeface="Garamond" panose="02020404030301010803" pitchFamily="18" charset="0"/>
              </a:rPr>
              <a:t>Tirole</a:t>
            </a:r>
            <a:r>
              <a:rPr lang="it-IT" altLang="it-IT" sz="2000" dirty="0">
                <a:solidFill>
                  <a:srgbClr val="000000"/>
                </a:solidFill>
                <a:latin typeface="Garamond" panose="02020404030301010803" pitchFamily="18" charset="0"/>
              </a:rPr>
              <a:t>:  </a:t>
            </a:r>
            <a:r>
              <a:rPr lang="it-IT" altLang="it-IT" sz="2000" b="1" dirty="0">
                <a:solidFill>
                  <a:srgbClr val="000000"/>
                </a:solidFill>
                <a:latin typeface="Garamond" panose="02020404030301010803" pitchFamily="18" charset="0"/>
              </a:rPr>
              <a:t>Soggetti che </a:t>
            </a:r>
            <a:r>
              <a:rPr lang="it-IT" altLang="it-IT" sz="2000" b="1" dirty="0">
                <a:latin typeface="Garamond" panose="02020404030301010803" pitchFamily="18" charset="0"/>
              </a:rPr>
              <a:t>attraverso opportuni provvedimenti sono chiamati a </a:t>
            </a:r>
            <a:r>
              <a:rPr lang="it-IT" altLang="it-IT" sz="2000" b="1" u="sng" dirty="0">
                <a:latin typeface="Garamond" panose="02020404030301010803" pitchFamily="18" charset="0"/>
              </a:rPr>
              <a:t>riconciliare</a:t>
            </a:r>
            <a:r>
              <a:rPr lang="it-IT" altLang="it-IT" sz="2000" b="1" dirty="0">
                <a:latin typeface="Garamond" panose="02020404030301010803" pitchFamily="18" charset="0"/>
              </a:rPr>
              <a:t>, nei limiti del possibile, </a:t>
            </a:r>
            <a:r>
              <a:rPr lang="it-IT" altLang="it-IT" sz="2000" b="1" u="sng" dirty="0">
                <a:latin typeface="Garamond" panose="02020404030301010803" pitchFamily="18" charset="0"/>
              </a:rPr>
              <a:t>l’interesse individuale con quello pubblico </a:t>
            </a:r>
          </a:p>
        </p:txBody>
      </p:sp>
    </p:spTree>
    <p:extLst>
      <p:ext uri="{BB962C8B-B14F-4D97-AF65-F5344CB8AC3E}">
        <p14:creationId xmlns:p14="http://schemas.microsoft.com/office/powerpoint/2010/main" val="209012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4284"/>
                                        </p:tgtEl>
                                        <p:attrNameLst>
                                          <p:attrName>style.visibility</p:attrName>
                                        </p:attrNameLst>
                                      </p:cBhvr>
                                      <p:to>
                                        <p:strVal val="visible"/>
                                      </p:to>
                                    </p:set>
                                    <p:animEffect transition="in" filter="slide(fromBottom)">
                                      <p:cBhvr>
                                        <p:cTn id="7" dur="500"/>
                                        <p:tgtEl>
                                          <p:spTgt spid="542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4285"/>
                                        </p:tgtEl>
                                        <p:attrNameLst>
                                          <p:attrName>style.visibility</p:attrName>
                                        </p:attrNameLst>
                                      </p:cBhvr>
                                      <p:to>
                                        <p:strVal val="visible"/>
                                      </p:to>
                                    </p:set>
                                    <p:animEffect transition="in" filter="slide(fromBottom)">
                                      <p:cBhvr>
                                        <p:cTn id="12" dur="500"/>
                                        <p:tgtEl>
                                          <p:spTgt spid="542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lide(fromBottom)">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4" grpId="0"/>
      <p:bldP spid="54285" grpId="0"/>
      <p:bldP spid="6"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a:extLst>
              <a:ext uri="{FF2B5EF4-FFF2-40B4-BE49-F238E27FC236}">
                <a16:creationId xmlns:a16="http://schemas.microsoft.com/office/drawing/2014/main" id="{E197791F-9775-DC49-9215-BF1B90E2804D}"/>
              </a:ext>
            </a:extLst>
          </p:cNvPr>
          <p:cNvSpPr txBox="1">
            <a:spLocks noChangeArrowheads="1"/>
          </p:cNvSpPr>
          <p:nvPr/>
        </p:nvSpPr>
        <p:spPr bwMode="auto">
          <a:xfrm>
            <a:off x="250825" y="404813"/>
            <a:ext cx="8642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INTRODUZIONE ALL</a:t>
            </a:r>
            <a:r>
              <a:rPr lang="it-IT" altLang="en-US" b="1" dirty="0">
                <a:latin typeface="Garamond" panose="02020404030301010803" pitchFamily="18" charset="0"/>
              </a:rPr>
              <a:t>’</a:t>
            </a:r>
            <a:r>
              <a:rPr lang="it-IT" altLang="it-IT" b="1" dirty="0">
                <a:latin typeface="Garamond" panose="02020404030301010803" pitchFamily="18" charset="0"/>
              </a:rPr>
              <a:t> ANALISI DELLE ISTITUZIONI </a:t>
            </a:r>
          </a:p>
        </p:txBody>
      </p:sp>
      <p:sp>
        <p:nvSpPr>
          <p:cNvPr id="4099" name="Rectangle 3">
            <a:extLst>
              <a:ext uri="{FF2B5EF4-FFF2-40B4-BE49-F238E27FC236}">
                <a16:creationId xmlns:a16="http://schemas.microsoft.com/office/drawing/2014/main" id="{7DB2D836-41E4-C343-AF2E-4885A4C4336D}"/>
              </a:ext>
            </a:extLst>
          </p:cNvPr>
          <p:cNvSpPr>
            <a:spLocks noChangeArrowheads="1"/>
          </p:cNvSpPr>
          <p:nvPr/>
        </p:nvSpPr>
        <p:spPr bwMode="auto">
          <a:xfrm>
            <a:off x="347912" y="5076100"/>
            <a:ext cx="80645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en-US" sz="2000" i="1" dirty="0">
                <a:latin typeface="Garamond" panose="02020404030301010803" pitchFamily="18" charset="0"/>
              </a:rPr>
              <a:t>“</a:t>
            </a:r>
            <a:r>
              <a:rPr lang="it-IT" altLang="it-IT" sz="2000" i="1" dirty="0">
                <a:latin typeface="Garamond" panose="02020404030301010803" pitchFamily="18" charset="0"/>
              </a:rPr>
              <a:t>Dato il livello di ignoranza ancora relativamente elevato riguardo le istituzioni, e data la mancanza di una teoria unificante circa il loro funzionamento, dobbiamo accettare una pluralità di teorie (</a:t>
            </a:r>
            <a:r>
              <a:rPr lang="it-IT" altLang="it-IT" sz="2000" dirty="0">
                <a:latin typeface="Garamond" panose="02020404030301010803" pitchFamily="18" charset="0"/>
              </a:rPr>
              <a:t>Oliver Williamson, 2000</a:t>
            </a:r>
            <a:r>
              <a:rPr lang="it-IT" altLang="it-IT" sz="2000" i="1" dirty="0">
                <a:latin typeface="Garamond" panose="02020404030301010803" pitchFamily="18" charset="0"/>
              </a:rPr>
              <a:t>)</a:t>
            </a:r>
            <a:r>
              <a:rPr lang="it-IT" altLang="it-IT" sz="2000" dirty="0">
                <a:latin typeface="Garamond" panose="02020404030301010803" pitchFamily="18" charset="0"/>
              </a:rPr>
              <a:t> </a:t>
            </a:r>
          </a:p>
        </p:txBody>
      </p:sp>
      <p:sp>
        <p:nvSpPr>
          <p:cNvPr id="2" name="CasellaDiTesto 1">
            <a:extLst>
              <a:ext uri="{FF2B5EF4-FFF2-40B4-BE49-F238E27FC236}">
                <a16:creationId xmlns:a16="http://schemas.microsoft.com/office/drawing/2014/main" id="{DA89EC4F-5198-8061-ECDA-787715FE2BF7}"/>
              </a:ext>
            </a:extLst>
          </p:cNvPr>
          <p:cNvSpPr txBox="1"/>
          <p:nvPr/>
        </p:nvSpPr>
        <p:spPr>
          <a:xfrm>
            <a:off x="347912" y="1055238"/>
            <a:ext cx="8064500" cy="3785652"/>
          </a:xfrm>
          <a:prstGeom prst="rect">
            <a:avLst/>
          </a:prstGeom>
          <a:noFill/>
        </p:spPr>
        <p:txBody>
          <a:bodyPr wrap="square" rtlCol="0">
            <a:spAutoFit/>
          </a:bodyPr>
          <a:lstStyle/>
          <a:p>
            <a:pPr algn="just"/>
            <a:r>
              <a:rPr lang="it-IT" sz="2000" dirty="0">
                <a:latin typeface="Garamond" panose="02020404030301010803" pitchFamily="18" charset="0"/>
              </a:rPr>
              <a:t>Le organizzazioni sociali possono essere viste come reti sociali, cioè gruppi di individui che interagiscono regolarmente e cooperano fra loro per determinati fini. La tipologia delle reti sociali dipende dai </a:t>
            </a:r>
            <a:r>
              <a:rPr lang="it-IT" sz="2000" i="1" dirty="0">
                <a:latin typeface="Garamond" panose="02020404030301010803" pitchFamily="18" charset="0"/>
              </a:rPr>
              <a:t>criteri di omofilia </a:t>
            </a:r>
            <a:r>
              <a:rPr lang="it-IT" sz="2000" dirty="0">
                <a:latin typeface="Garamond" panose="02020404030301010803" pitchFamily="18" charset="0"/>
              </a:rPr>
              <a:t>prescelti, ossia con chi gli individui preferiscono interagire, che a loro volta sono determinati dai valori e dai tratti culturali prevalenti.</a:t>
            </a:r>
          </a:p>
          <a:p>
            <a:pPr algn="just"/>
            <a:endParaRPr lang="it-IT" sz="2000" dirty="0">
              <a:latin typeface="Garamond" panose="02020404030301010803" pitchFamily="18" charset="0"/>
            </a:endParaRPr>
          </a:p>
          <a:p>
            <a:pPr algn="just"/>
            <a:r>
              <a:rPr lang="it-IT" sz="2000" dirty="0">
                <a:latin typeface="Garamond" panose="02020404030301010803" pitchFamily="18" charset="0"/>
              </a:rPr>
              <a:t>Tradizionalmente, forti legami fra individui su base familiare hanno facilitato la cooperazione fra famiglie. Quando però le interazioni sociali sono divenute più complesse, la cooperazione fra famiglie non è stata più sufficiente, e per sostenere la cooperazione sono stati necessari accordi inter-familiari. </a:t>
            </a:r>
          </a:p>
          <a:p>
            <a:pPr algn="just"/>
            <a:endParaRPr lang="it-IT" sz="2000" dirty="0">
              <a:latin typeface="Garamond" panose="02020404030301010803" pitchFamily="18" charset="0"/>
            </a:endParaRPr>
          </a:p>
          <a:p>
            <a:pPr algn="just"/>
            <a:r>
              <a:rPr lang="it-IT" sz="2000" dirty="0">
                <a:latin typeface="Garamond" panose="02020404030301010803" pitchFamily="18" charset="0"/>
              </a:rPr>
              <a:t>Questi accordi sono la premessa storica e antropologica delle Istituzioni</a:t>
            </a:r>
          </a:p>
        </p:txBody>
      </p:sp>
    </p:spTree>
    <p:extLst>
      <p:ext uri="{BB962C8B-B14F-4D97-AF65-F5344CB8AC3E}">
        <p14:creationId xmlns:p14="http://schemas.microsoft.com/office/powerpoint/2010/main" val="739910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a:extLst>
              <a:ext uri="{FF2B5EF4-FFF2-40B4-BE49-F238E27FC236}">
                <a16:creationId xmlns:a16="http://schemas.microsoft.com/office/drawing/2014/main" id="{0905B1F2-ECEB-684B-96A8-D415544A0DAA}"/>
              </a:ext>
            </a:extLst>
          </p:cNvPr>
          <p:cNvSpPr>
            <a:spLocks noGrp="1" noChangeArrowheads="1"/>
          </p:cNvSpPr>
          <p:nvPr>
            <p:ph type="subTitle" idx="1"/>
          </p:nvPr>
        </p:nvSpPr>
        <p:spPr>
          <a:xfrm>
            <a:off x="711996" y="1050924"/>
            <a:ext cx="7244380" cy="865188"/>
          </a:xfrm>
        </p:spPr>
        <p:txBody>
          <a:bodyPr>
            <a:noAutofit/>
          </a:bodyPr>
          <a:lstStyle/>
          <a:p>
            <a:pPr algn="just" eaLnBrk="1" hangingPunct="1">
              <a:lnSpc>
                <a:spcPct val="90000"/>
              </a:lnSpc>
              <a:spcBef>
                <a:spcPct val="0"/>
              </a:spcBef>
            </a:pPr>
            <a:r>
              <a:rPr lang="it-IT" altLang="it-IT" sz="2000" dirty="0">
                <a:solidFill>
                  <a:schemeClr val="tx1"/>
                </a:solidFill>
                <a:latin typeface="Garamond" panose="02020404030301010803" pitchFamily="18" charset="0"/>
              </a:rPr>
              <a:t>Il buon governo delle istituzioni di un paese è importante per assicurare i tre requisiti essenziali di un</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economia di mercato (Dixit, 2009): </a:t>
            </a:r>
          </a:p>
        </p:txBody>
      </p:sp>
      <p:sp>
        <p:nvSpPr>
          <p:cNvPr id="52228" name="Rectangle 4">
            <a:extLst>
              <a:ext uri="{FF2B5EF4-FFF2-40B4-BE49-F238E27FC236}">
                <a16:creationId xmlns:a16="http://schemas.microsoft.com/office/drawing/2014/main" id="{17ED713F-0748-DF40-B806-E671B3B9AA57}"/>
              </a:ext>
            </a:extLst>
          </p:cNvPr>
          <p:cNvSpPr>
            <a:spLocks noChangeArrowheads="1"/>
          </p:cNvSpPr>
          <p:nvPr/>
        </p:nvSpPr>
        <p:spPr bwMode="auto">
          <a:xfrm>
            <a:off x="1116013" y="2168525"/>
            <a:ext cx="66246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lnSpc>
                <a:spcPct val="90000"/>
              </a:lnSpc>
              <a:buFontTx/>
              <a:buChar char="•"/>
            </a:pPr>
            <a:r>
              <a:rPr lang="it-IT" altLang="it-IT" sz="2000" dirty="0"/>
              <a:t> </a:t>
            </a:r>
            <a:r>
              <a:rPr lang="it-IT" altLang="it-IT" sz="2000" dirty="0">
                <a:latin typeface="Garamond" panose="02020404030301010803" pitchFamily="18" charset="0"/>
              </a:rPr>
              <a:t>rendere sicuri i diritti di proprietà: senza sicurezza si bada più a non rischiare che ad ottenere un buon ritorno dell</a:t>
            </a:r>
            <a:r>
              <a:rPr lang="it-IT" altLang="en-US" sz="2000" dirty="0">
                <a:latin typeface="Garamond" panose="02020404030301010803" pitchFamily="18" charset="0"/>
              </a:rPr>
              <a:t>’</a:t>
            </a:r>
            <a:r>
              <a:rPr lang="it-IT" altLang="it-IT" sz="2000" dirty="0">
                <a:latin typeface="Garamond" panose="02020404030301010803" pitchFamily="18" charset="0"/>
              </a:rPr>
              <a:t>investimento. Se lo sforzo per conservare la proprietà è basso, ci si può concentrare sulla produttività anziché sui rischi istituzionali</a:t>
            </a:r>
          </a:p>
        </p:txBody>
      </p:sp>
      <p:sp>
        <p:nvSpPr>
          <p:cNvPr id="52229" name="Rectangle 5">
            <a:extLst>
              <a:ext uri="{FF2B5EF4-FFF2-40B4-BE49-F238E27FC236}">
                <a16:creationId xmlns:a16="http://schemas.microsoft.com/office/drawing/2014/main" id="{48A7FEE0-4288-8F4C-8F2B-001D696FFEA0}"/>
              </a:ext>
            </a:extLst>
          </p:cNvPr>
          <p:cNvSpPr>
            <a:spLocks noChangeArrowheads="1"/>
          </p:cNvSpPr>
          <p:nvPr/>
        </p:nvSpPr>
        <p:spPr bwMode="auto">
          <a:xfrm>
            <a:off x="1116013" y="3681413"/>
            <a:ext cx="65532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lnSpc>
                <a:spcPct val="90000"/>
              </a:lnSpc>
              <a:buFontTx/>
              <a:buChar char="•"/>
            </a:pPr>
            <a:r>
              <a:rPr lang="it-IT" altLang="it-IT" sz="2000" dirty="0"/>
              <a:t> </a:t>
            </a:r>
            <a:r>
              <a:rPr lang="it-IT" altLang="it-IT" sz="2000" dirty="0">
                <a:latin typeface="Garamond" panose="02020404030301010803" pitchFamily="18" charset="0"/>
              </a:rPr>
              <a:t>applicare e rendere vincolanti i contratti: per ridurre i rischi di opportunismo e per rompere il cattivo equilibrio del dilemma del prigioniero</a:t>
            </a:r>
          </a:p>
        </p:txBody>
      </p:sp>
      <p:sp>
        <p:nvSpPr>
          <p:cNvPr id="52230" name="Rectangle 6">
            <a:extLst>
              <a:ext uri="{FF2B5EF4-FFF2-40B4-BE49-F238E27FC236}">
                <a16:creationId xmlns:a16="http://schemas.microsoft.com/office/drawing/2014/main" id="{5D1B161D-310A-1742-8F33-9442954A318E}"/>
              </a:ext>
            </a:extLst>
          </p:cNvPr>
          <p:cNvSpPr>
            <a:spLocks noChangeArrowheads="1"/>
          </p:cNvSpPr>
          <p:nvPr/>
        </p:nvSpPr>
        <p:spPr bwMode="auto">
          <a:xfrm>
            <a:off x="1116013" y="4941888"/>
            <a:ext cx="65532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lnSpc>
                <a:spcPct val="90000"/>
              </a:lnSpc>
              <a:buFontTx/>
              <a:buChar char="•"/>
            </a:pPr>
            <a:r>
              <a:rPr lang="it-IT" altLang="it-IT" sz="2000" dirty="0"/>
              <a:t> </a:t>
            </a:r>
            <a:r>
              <a:rPr lang="it-IT" altLang="it-IT" sz="2000" dirty="0">
                <a:latin typeface="Garamond" panose="02020404030301010803" pitchFamily="18" charset="0"/>
              </a:rPr>
              <a:t>svolgere azioni collettive per assicurare adeguata fornitura di beni pubblici fisici e istituzionali (fiducia) ed evitare il </a:t>
            </a:r>
            <a:r>
              <a:rPr lang="en-GB" altLang="it-IT" sz="2000" dirty="0">
                <a:latin typeface="Garamond" panose="02020404030301010803" pitchFamily="18" charset="0"/>
              </a:rPr>
              <a:t>free-riding</a:t>
            </a:r>
          </a:p>
        </p:txBody>
      </p:sp>
      <p:sp>
        <p:nvSpPr>
          <p:cNvPr id="2" name="Text Box 2">
            <a:extLst>
              <a:ext uri="{FF2B5EF4-FFF2-40B4-BE49-F238E27FC236}">
                <a16:creationId xmlns:a16="http://schemas.microsoft.com/office/drawing/2014/main" id="{3057DA01-5A75-C8AD-F9F9-32F661B4CDD3}"/>
              </a:ext>
            </a:extLst>
          </p:cNvPr>
          <p:cNvSpPr txBox="1">
            <a:spLocks noChangeArrowheads="1"/>
          </p:cNvSpPr>
          <p:nvPr/>
        </p:nvSpPr>
        <p:spPr bwMode="auto">
          <a:xfrm>
            <a:off x="250825" y="404813"/>
            <a:ext cx="8642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INTRODUZIONE ALL</a:t>
            </a:r>
            <a:r>
              <a:rPr lang="it-IT" altLang="en-US" b="1" dirty="0">
                <a:latin typeface="Garamond" panose="02020404030301010803" pitchFamily="18" charset="0"/>
              </a:rPr>
              <a:t>’</a:t>
            </a:r>
            <a:r>
              <a:rPr lang="it-IT" altLang="it-IT" b="1" dirty="0">
                <a:latin typeface="Garamond" panose="02020404030301010803" pitchFamily="18" charset="0"/>
              </a:rPr>
              <a:t> ANALISI DELLE ISTITUZIONI </a:t>
            </a:r>
          </a:p>
        </p:txBody>
      </p:sp>
    </p:spTree>
    <p:extLst>
      <p:ext uri="{BB962C8B-B14F-4D97-AF65-F5344CB8AC3E}">
        <p14:creationId xmlns:p14="http://schemas.microsoft.com/office/powerpoint/2010/main" val="14467472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slide(fromBottom)">
                                      <p:cBhvr>
                                        <p:cTn id="7" dur="500"/>
                                        <p:tgtEl>
                                          <p:spTgt spid="522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2229"/>
                                        </p:tgtEl>
                                        <p:attrNameLst>
                                          <p:attrName>style.visibility</p:attrName>
                                        </p:attrNameLst>
                                      </p:cBhvr>
                                      <p:to>
                                        <p:strVal val="visible"/>
                                      </p:to>
                                    </p:set>
                                    <p:animEffect transition="in" filter="slide(fromBottom)">
                                      <p:cBhvr>
                                        <p:cTn id="12" dur="500"/>
                                        <p:tgtEl>
                                          <p:spTgt spid="5222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2230"/>
                                        </p:tgtEl>
                                        <p:attrNameLst>
                                          <p:attrName>style.visibility</p:attrName>
                                        </p:attrNameLst>
                                      </p:cBhvr>
                                      <p:to>
                                        <p:strVal val="visible"/>
                                      </p:to>
                                    </p:set>
                                    <p:animEffect transition="in" filter="slide(fromBottom)">
                                      <p:cBhvr>
                                        <p:cTn id="17" dur="500"/>
                                        <p:tgtEl>
                                          <p:spTgt spid="52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P spid="52229" grpId="0"/>
      <p:bldP spid="522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a:extLst>
              <a:ext uri="{FF2B5EF4-FFF2-40B4-BE49-F238E27FC236}">
                <a16:creationId xmlns:a16="http://schemas.microsoft.com/office/drawing/2014/main" id="{424ED5D5-C9E0-0F40-BAD7-E7BE2779BB29}"/>
              </a:ext>
            </a:extLst>
          </p:cNvPr>
          <p:cNvSpPr txBox="1">
            <a:spLocks noChangeArrowheads="1"/>
          </p:cNvSpPr>
          <p:nvPr/>
        </p:nvSpPr>
        <p:spPr bwMode="auto">
          <a:xfrm>
            <a:off x="883848" y="476672"/>
            <a:ext cx="727392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I paesi del terzo mondo e quelli sotto l’influenza russa e cinese raramente dispongono di istituzioni capaci di garantire i requisiti richiesti: per acquisire reputazione ed essere efficaci, queste necessitano di periodi più o meno lunghi (decine, centinaia di anni: vedi Antitrust in USA istituita nel 1890 – in Italia ci sono voluti altri 100 anni per la L. 287/1990) </a:t>
            </a:r>
          </a:p>
        </p:txBody>
      </p:sp>
      <p:sp>
        <p:nvSpPr>
          <p:cNvPr id="74755" name="Text Box 3">
            <a:extLst>
              <a:ext uri="{FF2B5EF4-FFF2-40B4-BE49-F238E27FC236}">
                <a16:creationId xmlns:a16="http://schemas.microsoft.com/office/drawing/2014/main" id="{D2A63B3D-CB63-EA42-939B-3AF06CED24A9}"/>
              </a:ext>
            </a:extLst>
          </p:cNvPr>
          <p:cNvSpPr txBox="1">
            <a:spLocks noChangeArrowheads="1"/>
          </p:cNvSpPr>
          <p:nvPr/>
        </p:nvSpPr>
        <p:spPr bwMode="auto">
          <a:xfrm>
            <a:off x="883848" y="2435672"/>
            <a:ext cx="72009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Con la crisi attuale, l</a:t>
            </a:r>
            <a:r>
              <a:rPr lang="it-IT" altLang="en-US" sz="2000" dirty="0">
                <a:latin typeface="Garamond" panose="02020404030301010803" pitchFamily="18" charset="0"/>
              </a:rPr>
              <a:t>’</a:t>
            </a:r>
            <a:r>
              <a:rPr lang="it-IT" altLang="it-IT" sz="2000" dirty="0">
                <a:latin typeface="Garamond" panose="02020404030301010803" pitchFamily="18" charset="0"/>
              </a:rPr>
              <a:t>attenzione degli economisti si è spostata dall</a:t>
            </a:r>
            <a:r>
              <a:rPr lang="it-IT" altLang="en-US" sz="2000" dirty="0">
                <a:latin typeface="Garamond" panose="02020404030301010803" pitchFamily="18" charset="0"/>
              </a:rPr>
              <a:t>’</a:t>
            </a:r>
            <a:r>
              <a:rPr lang="it-IT" altLang="it-IT" sz="2000" dirty="0">
                <a:latin typeface="Garamond" panose="02020404030301010803" pitchFamily="18" charset="0"/>
              </a:rPr>
              <a:t>alternativa secca fra Stato e Mercato ad una più meditata valutazione sulle interazioni dell</a:t>
            </a:r>
            <a:r>
              <a:rPr lang="it-IT" altLang="en-US" sz="2000" dirty="0">
                <a:latin typeface="Garamond" panose="02020404030301010803" pitchFamily="18" charset="0"/>
              </a:rPr>
              <a:t>’</a:t>
            </a:r>
            <a:r>
              <a:rPr lang="it-IT" altLang="it-IT" sz="2000" dirty="0">
                <a:latin typeface="Garamond" panose="02020404030301010803" pitchFamily="18" charset="0"/>
              </a:rPr>
              <a:t>intero sistema di governance con le transazioni economiche e con le sue regole.</a:t>
            </a:r>
          </a:p>
          <a:p>
            <a:pPr algn="just" eaLnBrk="1" hangingPunct="1">
              <a:spcBef>
                <a:spcPct val="50000"/>
              </a:spcBef>
            </a:pPr>
            <a:r>
              <a:rPr lang="it-IT" altLang="it-IT" sz="2000" dirty="0">
                <a:latin typeface="Garamond" panose="02020404030301010803" pitchFamily="18" charset="0"/>
              </a:rPr>
              <a:t>I rapporti fra Stato e Mercato vanno riconsiderati in un’ottica globale, esattamente come la questione del cambiamento climatico, ma sempre tenendo conto delle leggi.</a:t>
            </a:r>
          </a:p>
          <a:p>
            <a:pPr algn="just"/>
            <a:r>
              <a:rPr lang="it-IT" altLang="it-IT" sz="2000" dirty="0">
                <a:latin typeface="Garamond" panose="02020404030301010803" pitchFamily="18" charset="0"/>
              </a:rPr>
              <a:t>Infatti, lo strumento più importante che i governi usano per influenzare la politica economica sono le leggi: comprendere chiaramente </a:t>
            </a:r>
            <a:r>
              <a:rPr lang="it-IT" altLang="it-IT" sz="2000" u="sng" dirty="0">
                <a:latin typeface="Garamond" panose="02020404030301010803" pitchFamily="18" charset="0"/>
              </a:rPr>
              <a:t>il ruolo della legge</a:t>
            </a:r>
            <a:r>
              <a:rPr lang="it-IT" altLang="it-IT" sz="2000" dirty="0">
                <a:latin typeface="Garamond" panose="02020404030301010803" pitchFamily="18" charset="0"/>
              </a:rPr>
              <a:t> in un</a:t>
            </a:r>
            <a:r>
              <a:rPr lang="it-IT" altLang="en-US" sz="2000" dirty="0">
                <a:latin typeface="Garamond" panose="02020404030301010803" pitchFamily="18" charset="0"/>
              </a:rPr>
              <a:t>’</a:t>
            </a:r>
            <a:r>
              <a:rPr lang="it-IT" altLang="it-IT" sz="2000" dirty="0">
                <a:latin typeface="Garamond" panose="02020404030301010803" pitchFamily="18" charset="0"/>
              </a:rPr>
              <a:t>economia (che non è uguale in tutti i paesi) è una premessa fondamentale per indirizzare un</a:t>
            </a:r>
            <a:r>
              <a:rPr lang="it-IT" altLang="en-US" sz="2000" dirty="0">
                <a:latin typeface="Garamond" panose="02020404030301010803" pitchFamily="18" charset="0"/>
              </a:rPr>
              <a:t>’</a:t>
            </a:r>
            <a:r>
              <a:rPr lang="it-IT" altLang="it-IT" sz="2000" dirty="0">
                <a:latin typeface="Garamond" panose="02020404030301010803" pitchFamily="18" charset="0"/>
              </a:rPr>
              <a:t>economia verso il successo, e anche capire perché alcune economie prosperano e altre no. </a:t>
            </a:r>
          </a:p>
        </p:txBody>
      </p:sp>
    </p:spTree>
    <p:extLst>
      <p:ext uri="{BB962C8B-B14F-4D97-AF65-F5344CB8AC3E}">
        <p14:creationId xmlns:p14="http://schemas.microsoft.com/office/powerpoint/2010/main" val="1967396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Effect transition="in" filter="slide(fromBottom)">
                                      <p:cBhvr>
                                        <p:cTn id="7" dur="500"/>
                                        <p:tgtEl>
                                          <p:spTgt spid="747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4755">
                                            <p:txEl>
                                              <p:pRg st="1" end="1"/>
                                            </p:txEl>
                                          </p:spTgt>
                                        </p:tgtEl>
                                        <p:attrNameLst>
                                          <p:attrName>style.visibility</p:attrName>
                                        </p:attrNameLst>
                                      </p:cBhvr>
                                      <p:to>
                                        <p:strVal val="visible"/>
                                      </p:to>
                                    </p:set>
                                    <p:animEffect transition="in" filter="slide(fromBottom)">
                                      <p:cBhvr>
                                        <p:cTn id="12" dur="500"/>
                                        <p:tgtEl>
                                          <p:spTgt spid="747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4755">
                                            <p:txEl>
                                              <p:pRg st="2" end="2"/>
                                            </p:txEl>
                                          </p:spTgt>
                                        </p:tgtEl>
                                        <p:attrNameLst>
                                          <p:attrName>style.visibility</p:attrName>
                                        </p:attrNameLst>
                                      </p:cBhvr>
                                      <p:to>
                                        <p:strVal val="visible"/>
                                      </p:to>
                                    </p:set>
                                    <p:animEffect transition="in" filter="slide(fromBottom)">
                                      <p:cBhvr>
                                        <p:cTn id="17" dur="500"/>
                                        <p:tgtEl>
                                          <p:spTgt spid="747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0">
            <a:extLst>
              <a:ext uri="{FF2B5EF4-FFF2-40B4-BE49-F238E27FC236}">
                <a16:creationId xmlns:a16="http://schemas.microsoft.com/office/drawing/2014/main" id="{2431EE1A-29CC-284C-BAEF-9CBD27029E13}"/>
              </a:ext>
            </a:extLst>
          </p:cNvPr>
          <p:cNvSpPr txBox="1">
            <a:spLocks noChangeArrowheads="1"/>
          </p:cNvSpPr>
          <p:nvPr/>
        </p:nvSpPr>
        <p:spPr bwMode="auto">
          <a:xfrm>
            <a:off x="1187450" y="0"/>
            <a:ext cx="68770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sz="2000" b="1">
                <a:latin typeface="Garamond" panose="02020404030301010803" pitchFamily="18" charset="0"/>
              </a:rPr>
              <a:t>TASSONOMIA DELLE ISTITUZIONI (Williamson, 2000)</a:t>
            </a:r>
          </a:p>
        </p:txBody>
      </p:sp>
      <p:graphicFrame>
        <p:nvGraphicFramePr>
          <p:cNvPr id="22530" name="Table 22529">
            <a:extLst>
              <a:ext uri="{FF2B5EF4-FFF2-40B4-BE49-F238E27FC236}">
                <a16:creationId xmlns:a16="http://schemas.microsoft.com/office/drawing/2014/main" id="{A04BE817-83C2-674A-953A-585B476D6126}"/>
              </a:ext>
            </a:extLst>
          </p:cNvPr>
          <p:cNvGraphicFramePr>
            <a:graphicFrameLocks noGrp="1"/>
          </p:cNvGraphicFramePr>
          <p:nvPr/>
        </p:nvGraphicFramePr>
        <p:xfrm>
          <a:off x="0" y="549275"/>
          <a:ext cx="9144000" cy="771525"/>
        </p:xfrm>
        <a:graphic>
          <a:graphicData uri="http://schemas.openxmlformats.org/drawingml/2006/table">
            <a:tbl>
              <a:tblPr/>
              <a:tblGrid>
                <a:gridCol w="3059113">
                  <a:extLst>
                    <a:ext uri="{9D8B030D-6E8A-4147-A177-3AD203B41FA5}">
                      <a16:colId xmlns:a16="http://schemas.microsoft.com/office/drawing/2014/main" val="20000"/>
                    </a:ext>
                  </a:extLst>
                </a:gridCol>
                <a:gridCol w="1225550">
                  <a:extLst>
                    <a:ext uri="{9D8B030D-6E8A-4147-A177-3AD203B41FA5}">
                      <a16:colId xmlns:a16="http://schemas.microsoft.com/office/drawing/2014/main" val="20001"/>
                    </a:ext>
                  </a:extLst>
                </a:gridCol>
                <a:gridCol w="2573337">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771525">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1" u="none" strike="noStrike" cap="none" normalizeH="0" baseline="0">
                          <a:ln>
                            <a:noFill/>
                          </a:ln>
                          <a:solidFill>
                            <a:schemeClr val="tx1"/>
                          </a:solidFill>
                          <a:effectLst/>
                          <a:latin typeface="Garamond" pitchFamily="18" charset="0"/>
                          <a:ea typeface="MS PGothic" pitchFamily="34" charset="-128"/>
                        </a:rPr>
                        <a:t>Livello di analisi</a:t>
                      </a: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1" u="none" strike="noStrike" cap="none" normalizeH="0" baseline="0">
                          <a:ln>
                            <a:noFill/>
                          </a:ln>
                          <a:solidFill>
                            <a:schemeClr val="tx1"/>
                          </a:solidFill>
                          <a:effectLst/>
                          <a:latin typeface="Garamond" pitchFamily="18" charset="0"/>
                          <a:ea typeface="MS PGothic" pitchFamily="34" charset="-128"/>
                        </a:rPr>
                        <a:t>Frequenza</a:t>
                      </a:r>
                    </a:p>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1" u="none" strike="noStrike" cap="none" normalizeH="0" baseline="0">
                          <a:ln>
                            <a:noFill/>
                          </a:ln>
                          <a:solidFill>
                            <a:schemeClr val="tx1"/>
                          </a:solidFill>
                          <a:effectLst/>
                          <a:latin typeface="Garamond" pitchFamily="18" charset="0"/>
                          <a:ea typeface="MS PGothic" pitchFamily="34" charset="-128"/>
                        </a:rPr>
                        <a:t>(anni)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1" u="none" strike="noStrike" cap="none" normalizeH="0" baseline="0">
                          <a:ln>
                            <a:noFill/>
                          </a:ln>
                          <a:solidFill>
                            <a:schemeClr val="tx1"/>
                          </a:solidFill>
                          <a:effectLst/>
                          <a:latin typeface="Garamond" pitchFamily="18" charset="0"/>
                          <a:ea typeface="MS PGothic" pitchFamily="34" charset="-128"/>
                        </a:rPr>
                        <a:t>Finalità</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1" u="none" strike="noStrike" cap="none" normalizeH="0" baseline="0">
                          <a:ln>
                            <a:noFill/>
                          </a:ln>
                          <a:solidFill>
                            <a:schemeClr val="tx1"/>
                          </a:solidFill>
                          <a:effectLst/>
                          <a:latin typeface="Garamond" pitchFamily="18" charset="0"/>
                          <a:ea typeface="MS PGothic" pitchFamily="34" charset="-128"/>
                        </a:rPr>
                        <a:t>Disciplina scientifica di riferimento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0417" name="Group 177">
            <a:extLst>
              <a:ext uri="{FF2B5EF4-FFF2-40B4-BE49-F238E27FC236}">
                <a16:creationId xmlns:a16="http://schemas.microsoft.com/office/drawing/2014/main" id="{FEFC94C1-4F4C-8D4A-88FE-E056E3AE818A}"/>
              </a:ext>
            </a:extLst>
          </p:cNvPr>
          <p:cNvGraphicFramePr>
            <a:graphicFrameLocks noGrp="1"/>
          </p:cNvGraphicFramePr>
          <p:nvPr/>
        </p:nvGraphicFramePr>
        <p:xfrm>
          <a:off x="0" y="1319213"/>
          <a:ext cx="9144000" cy="1389062"/>
        </p:xfrm>
        <a:graphic>
          <a:graphicData uri="http://schemas.openxmlformats.org/drawingml/2006/table">
            <a:tbl>
              <a:tblPr/>
              <a:tblGrid>
                <a:gridCol w="3059113">
                  <a:extLst>
                    <a:ext uri="{9D8B030D-6E8A-4147-A177-3AD203B41FA5}">
                      <a16:colId xmlns:a16="http://schemas.microsoft.com/office/drawing/2014/main" val="20000"/>
                    </a:ext>
                  </a:extLst>
                </a:gridCol>
                <a:gridCol w="1225550">
                  <a:extLst>
                    <a:ext uri="{9D8B030D-6E8A-4147-A177-3AD203B41FA5}">
                      <a16:colId xmlns:a16="http://schemas.microsoft.com/office/drawing/2014/main" val="20001"/>
                    </a:ext>
                  </a:extLst>
                </a:gridCol>
                <a:gridCol w="2573337">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13890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t-IT" sz="2000" b="1" i="0" u="none" strike="noStrike" cap="none" normalizeH="0" baseline="0" dirty="0">
                          <a:ln>
                            <a:noFill/>
                          </a:ln>
                          <a:solidFill>
                            <a:schemeClr val="tx1"/>
                          </a:solidFill>
                          <a:effectLst/>
                          <a:latin typeface="Garamond" pitchFamily="18" charset="0"/>
                          <a:ea typeface="MS PGothic" pitchFamily="34" charset="-128"/>
                        </a:rPr>
                        <a:t>1. Radicamento (</a:t>
                      </a:r>
                      <a:r>
                        <a:rPr kumimoji="0" lang="it-IT" sz="2000" b="1" i="1" u="none" strike="noStrike" cap="none" normalizeH="0" baseline="0" dirty="0" err="1">
                          <a:ln>
                            <a:noFill/>
                          </a:ln>
                          <a:solidFill>
                            <a:schemeClr val="tx1"/>
                          </a:solidFill>
                          <a:effectLst/>
                          <a:latin typeface="Garamond" pitchFamily="18" charset="0"/>
                          <a:ea typeface="MS PGothic" pitchFamily="34" charset="-128"/>
                        </a:rPr>
                        <a:t>Embeddedness</a:t>
                      </a:r>
                      <a:r>
                        <a:rPr kumimoji="0" lang="it-IT" sz="2000" b="1" i="1" u="none" strike="noStrike" cap="none" normalizeH="0" baseline="0" dirty="0">
                          <a:ln>
                            <a:noFill/>
                          </a:ln>
                          <a:solidFill>
                            <a:schemeClr val="tx1"/>
                          </a:solidFill>
                          <a:effectLst/>
                          <a:latin typeface="Garamond" pitchFamily="18" charset="0"/>
                          <a:ea typeface="MS PGothic" pitchFamily="34" charset="-128"/>
                        </a:rPr>
                        <a:t>)</a:t>
                      </a:r>
                      <a:r>
                        <a:rPr kumimoji="0" lang="it-IT" sz="2000" b="0" i="0" u="none" strike="noStrike" cap="none" normalizeH="0" baseline="0" dirty="0">
                          <a:ln>
                            <a:noFill/>
                          </a:ln>
                          <a:solidFill>
                            <a:schemeClr val="tx1"/>
                          </a:solidFill>
                          <a:effectLst/>
                          <a:latin typeface="Garamond" pitchFamily="18" charset="0"/>
                          <a:ea typeface="MS PGothic" pitchFamily="34" charset="-128"/>
                        </a:rPr>
                        <a:t>:</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dirty="0">
                          <a:ln>
                            <a:noFill/>
                          </a:ln>
                          <a:solidFill>
                            <a:schemeClr val="tx1"/>
                          </a:solidFill>
                          <a:effectLst/>
                          <a:latin typeface="Garamond" pitchFamily="18" charset="0"/>
                          <a:ea typeface="MS PGothic" pitchFamily="34" charset="-128"/>
                        </a:rPr>
                        <a:t>istituzioni informali, </a:t>
                      </a:r>
                      <a:r>
                        <a:rPr kumimoji="0" lang="it-IT" sz="2000" b="0" i="0" u="none" strike="noStrike" cap="none" normalizeH="0" baseline="0" dirty="0" err="1">
                          <a:ln>
                            <a:noFill/>
                          </a:ln>
                          <a:solidFill>
                            <a:schemeClr val="tx1"/>
                          </a:solidFill>
                          <a:effectLst/>
                          <a:latin typeface="Garamond" pitchFamily="18" charset="0"/>
                          <a:ea typeface="MS PGothic" pitchFamily="34" charset="-128"/>
                        </a:rPr>
                        <a:t>tradi</a:t>
                      </a:r>
                      <a:r>
                        <a:rPr kumimoji="0" lang="it-IT" sz="2000" b="0" i="0" u="none" strike="noStrike" cap="none" normalizeH="0" baseline="0" dirty="0">
                          <a:ln>
                            <a:noFill/>
                          </a:ln>
                          <a:solidFill>
                            <a:schemeClr val="tx1"/>
                          </a:solidFill>
                          <a:effectLst/>
                          <a:latin typeface="Garamond" pitchFamily="18" charset="0"/>
                          <a:ea typeface="MS PGothic" pitchFamily="34" charset="-128"/>
                        </a:rPr>
                        <a:t>- zioni, religioni, consuetudini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10</a:t>
                      </a:r>
                      <a:r>
                        <a:rPr kumimoji="0" lang="it-IT" sz="2000" b="0" i="0" u="none" strike="noStrike" cap="none" normalizeH="0" baseline="30000">
                          <a:ln>
                            <a:noFill/>
                          </a:ln>
                          <a:solidFill>
                            <a:schemeClr val="tx1"/>
                          </a:solidFill>
                          <a:effectLst/>
                          <a:latin typeface="Garamond" pitchFamily="18" charset="0"/>
                          <a:ea typeface="MS PGothic" pitchFamily="34" charset="-128"/>
                        </a:rPr>
                        <a:t>2 </a:t>
                      </a:r>
                      <a:r>
                        <a:rPr kumimoji="0" lang="it-IT" sz="2000" b="0" i="0" u="none" strike="noStrike" cap="none" normalizeH="0" baseline="0">
                          <a:ln>
                            <a:noFill/>
                          </a:ln>
                          <a:solidFill>
                            <a:schemeClr val="tx1"/>
                          </a:solidFill>
                          <a:effectLst/>
                          <a:latin typeface="Garamond" pitchFamily="18" charset="0"/>
                          <a:ea typeface="MS PGothic" pitchFamily="34" charset="-128"/>
                        </a:rPr>
                        <a:t>- 10</a:t>
                      </a:r>
                      <a:r>
                        <a:rPr kumimoji="0" lang="it-IT" sz="2000" b="0" i="0" u="none" strike="noStrike" cap="none" normalizeH="0" baseline="30000">
                          <a:ln>
                            <a:noFill/>
                          </a:ln>
                          <a:solidFill>
                            <a:schemeClr val="tx1"/>
                          </a:solidFill>
                          <a:effectLst/>
                          <a:latin typeface="Garamond" pitchFamily="18" charset="0"/>
                          <a:ea typeface="MS PGothic" pitchFamily="34" charset="-128"/>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spesso spontanea o non intenzionale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scienze sociali in generale (sociologia, antropologia, scienze religiose)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22554" name="Table 22553">
            <a:extLst>
              <a:ext uri="{FF2B5EF4-FFF2-40B4-BE49-F238E27FC236}">
                <a16:creationId xmlns:a16="http://schemas.microsoft.com/office/drawing/2014/main" id="{7CD807D8-8F9E-3340-8809-5290D0382238}"/>
              </a:ext>
            </a:extLst>
          </p:cNvPr>
          <p:cNvGraphicFramePr>
            <a:graphicFrameLocks noGrp="1"/>
          </p:cNvGraphicFramePr>
          <p:nvPr/>
        </p:nvGraphicFramePr>
        <p:xfrm>
          <a:off x="0" y="2708275"/>
          <a:ext cx="9144000" cy="1081088"/>
        </p:xfrm>
        <a:graphic>
          <a:graphicData uri="http://schemas.openxmlformats.org/drawingml/2006/table">
            <a:tbl>
              <a:tblPr/>
              <a:tblGrid>
                <a:gridCol w="3059113">
                  <a:extLst>
                    <a:ext uri="{9D8B030D-6E8A-4147-A177-3AD203B41FA5}">
                      <a16:colId xmlns:a16="http://schemas.microsoft.com/office/drawing/2014/main" val="20000"/>
                    </a:ext>
                  </a:extLst>
                </a:gridCol>
                <a:gridCol w="1225550">
                  <a:extLst>
                    <a:ext uri="{9D8B030D-6E8A-4147-A177-3AD203B41FA5}">
                      <a16:colId xmlns:a16="http://schemas.microsoft.com/office/drawing/2014/main" val="20001"/>
                    </a:ext>
                  </a:extLst>
                </a:gridCol>
                <a:gridCol w="2573337">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1081088">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1" i="0" u="none" strike="noStrike" cap="none" normalizeH="0" baseline="0">
                          <a:ln>
                            <a:noFill/>
                          </a:ln>
                          <a:solidFill>
                            <a:schemeClr val="tx1"/>
                          </a:solidFill>
                          <a:effectLst/>
                          <a:latin typeface="Garamond" pitchFamily="18" charset="0"/>
                          <a:ea typeface="MS PGothic" pitchFamily="34" charset="-128"/>
                        </a:rPr>
                        <a:t>2. Ambiente Istituzionale</a:t>
                      </a: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regole formali: costituzionali, politiche, giudiziarie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10 – 10</a:t>
                      </a:r>
                      <a:r>
                        <a:rPr kumimoji="0" lang="it-IT" altLang="it-IT" sz="2000" b="0" i="0" u="none" strike="noStrike" cap="none" normalizeH="0" baseline="30000">
                          <a:ln>
                            <a:noFill/>
                          </a:ln>
                          <a:solidFill>
                            <a:schemeClr val="tx1"/>
                          </a:solidFill>
                          <a:effectLst/>
                          <a:latin typeface="Garamond" pitchFamily="18" charset="0"/>
                          <a:ea typeface="MS PGothic" pitchFamily="34" charset="-128"/>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organizzare il sociale (economizzazione di 1° ordine)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economia dei diritti di proprietà/scienza politica positiva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22566" name="Table 22565">
            <a:extLst>
              <a:ext uri="{FF2B5EF4-FFF2-40B4-BE49-F238E27FC236}">
                <a16:creationId xmlns:a16="http://schemas.microsoft.com/office/drawing/2014/main" id="{28FFBAAA-0924-8648-8D44-DEE087233697}"/>
              </a:ext>
            </a:extLst>
          </p:cNvPr>
          <p:cNvGraphicFramePr>
            <a:graphicFrameLocks noGrp="1"/>
          </p:cNvGraphicFramePr>
          <p:nvPr/>
        </p:nvGraphicFramePr>
        <p:xfrm>
          <a:off x="0" y="3789363"/>
          <a:ext cx="9144000" cy="1439862"/>
        </p:xfrm>
        <a:graphic>
          <a:graphicData uri="http://schemas.openxmlformats.org/drawingml/2006/table">
            <a:tbl>
              <a:tblPr/>
              <a:tblGrid>
                <a:gridCol w="3059113">
                  <a:extLst>
                    <a:ext uri="{9D8B030D-6E8A-4147-A177-3AD203B41FA5}">
                      <a16:colId xmlns:a16="http://schemas.microsoft.com/office/drawing/2014/main" val="20000"/>
                    </a:ext>
                  </a:extLst>
                </a:gridCol>
                <a:gridCol w="1225550">
                  <a:extLst>
                    <a:ext uri="{9D8B030D-6E8A-4147-A177-3AD203B41FA5}">
                      <a16:colId xmlns:a16="http://schemas.microsoft.com/office/drawing/2014/main" val="20001"/>
                    </a:ext>
                  </a:extLst>
                </a:gridCol>
                <a:gridCol w="2573337">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1439862">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1" i="0" u="none" strike="noStrike" cap="none" normalizeH="0" baseline="0">
                          <a:ln>
                            <a:noFill/>
                          </a:ln>
                          <a:solidFill>
                            <a:schemeClr val="tx1"/>
                          </a:solidFill>
                          <a:effectLst/>
                          <a:latin typeface="Garamond" pitchFamily="18" charset="0"/>
                          <a:ea typeface="MS PGothic" pitchFamily="34" charset="-128"/>
                        </a:rPr>
                        <a:t>3. Governance</a:t>
                      </a:r>
                      <a:r>
                        <a:rPr kumimoji="0" lang="it-IT" altLang="it-IT" sz="2000" b="0" i="0" u="none" strike="noStrike" cap="none" normalizeH="0" baseline="0">
                          <a:ln>
                            <a:noFill/>
                          </a:ln>
                          <a:solidFill>
                            <a:schemeClr val="tx1"/>
                          </a:solidFill>
                          <a:effectLst/>
                          <a:latin typeface="Garamond" pitchFamily="18" charset="0"/>
                          <a:ea typeface="MS PGothic" pitchFamily="34" charset="-128"/>
                        </a:rPr>
                        <a:t>:</a:t>
                      </a: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contratti (allineamento strutture governance con le transazioni)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1 - 10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organizzare la governance  (econom. di 2° ordine)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economia dei costi di transazione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22578" name="Table 22577">
            <a:extLst>
              <a:ext uri="{FF2B5EF4-FFF2-40B4-BE49-F238E27FC236}">
                <a16:creationId xmlns:a16="http://schemas.microsoft.com/office/drawing/2014/main" id="{789ED474-CDA9-6B48-8372-6E854983BA52}"/>
              </a:ext>
            </a:extLst>
          </p:cNvPr>
          <p:cNvGraphicFramePr>
            <a:graphicFrameLocks noGrp="1"/>
          </p:cNvGraphicFramePr>
          <p:nvPr/>
        </p:nvGraphicFramePr>
        <p:xfrm>
          <a:off x="0" y="5229225"/>
          <a:ext cx="9144000" cy="1389063"/>
        </p:xfrm>
        <a:graphic>
          <a:graphicData uri="http://schemas.openxmlformats.org/drawingml/2006/table">
            <a:tbl>
              <a:tblPr/>
              <a:tblGrid>
                <a:gridCol w="3059113">
                  <a:extLst>
                    <a:ext uri="{9D8B030D-6E8A-4147-A177-3AD203B41FA5}">
                      <a16:colId xmlns:a16="http://schemas.microsoft.com/office/drawing/2014/main" val="20000"/>
                    </a:ext>
                  </a:extLst>
                </a:gridCol>
                <a:gridCol w="1225550">
                  <a:extLst>
                    <a:ext uri="{9D8B030D-6E8A-4147-A177-3AD203B41FA5}">
                      <a16:colId xmlns:a16="http://schemas.microsoft.com/office/drawing/2014/main" val="20001"/>
                    </a:ext>
                  </a:extLst>
                </a:gridCol>
                <a:gridCol w="2573337">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1389063">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1" i="0" u="none" strike="noStrike" cap="none" normalizeH="0" baseline="0">
                          <a:ln>
                            <a:noFill/>
                          </a:ln>
                          <a:solidFill>
                            <a:schemeClr val="tx1"/>
                          </a:solidFill>
                          <a:effectLst/>
                          <a:latin typeface="Garamond" pitchFamily="18" charset="0"/>
                          <a:ea typeface="MS PGothic" pitchFamily="34" charset="-128"/>
                        </a:rPr>
                        <a:t>4. Allocazione delle risorse</a:t>
                      </a:r>
                      <a:endParaRPr kumimoji="0" lang="it-IT" altLang="it-IT" sz="2000" b="0" i="0" u="none" strike="noStrike" cap="none" normalizeH="0" baseline="0">
                        <a:ln>
                          <a:noFill/>
                        </a:ln>
                        <a:solidFill>
                          <a:schemeClr val="tx1"/>
                        </a:solidFill>
                        <a:effectLst/>
                        <a:latin typeface="Garamond" pitchFamily="18" charset="0"/>
                        <a:ea typeface="MS PGothic" pitchFamily="34" charset="-128"/>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occupazione, prezzi, quantità, meccanismi d</a:t>
                      </a:r>
                      <a:r>
                        <a:rPr kumimoji="0" lang="it-IT" altLang="en-US" sz="2000" b="0" i="0" u="none" strike="noStrike" cap="none" normalizeH="0" baseline="0">
                          <a:ln>
                            <a:noFill/>
                          </a:ln>
                          <a:solidFill>
                            <a:schemeClr val="tx1"/>
                          </a:solidFill>
                          <a:effectLst/>
                          <a:latin typeface="Garamond" pitchFamily="18" charset="0"/>
                          <a:ea typeface="MS PGothic" pitchFamily="34" charset="-128"/>
                        </a:rPr>
                        <a:t>’</a:t>
                      </a:r>
                      <a:r>
                        <a:rPr kumimoji="0" lang="it-IT" altLang="it-IT" sz="2000" b="0" i="0" u="none" strike="noStrike" cap="none" normalizeH="0" baseline="0">
                          <a:ln>
                            <a:noFill/>
                          </a:ln>
                          <a:solidFill>
                            <a:schemeClr val="tx1"/>
                          </a:solidFill>
                          <a:effectLst/>
                          <a:latin typeface="Garamond" pitchFamily="18" charset="0"/>
                          <a:ea typeface="MS PGothic" pitchFamily="34" charset="-128"/>
                        </a:rPr>
                        <a:t>incentivo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continua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organizzare le condiz. marginali dello scambio  econom..di 3° ordine)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it-IT" altLang="it-IT" sz="2000" b="0" i="0" u="none" strike="noStrike" cap="none" normalizeH="0" baseline="0">
                          <a:ln>
                            <a:noFill/>
                          </a:ln>
                          <a:solidFill>
                            <a:schemeClr val="tx1"/>
                          </a:solidFill>
                          <a:effectLst/>
                          <a:latin typeface="Garamond" pitchFamily="18" charset="0"/>
                          <a:ea typeface="MS PGothic" pitchFamily="34" charset="-128"/>
                        </a:rPr>
                        <a:t>economia neoclassica, teoria principale-agente, beni d</a:t>
                      </a:r>
                      <a:r>
                        <a:rPr kumimoji="0" lang="it-IT" altLang="en-US" sz="2000" b="0" i="0" u="none" strike="noStrike" cap="none" normalizeH="0" baseline="0">
                          <a:ln>
                            <a:noFill/>
                          </a:ln>
                          <a:solidFill>
                            <a:schemeClr val="tx1"/>
                          </a:solidFill>
                          <a:effectLst/>
                          <a:latin typeface="Garamond" pitchFamily="18" charset="0"/>
                          <a:ea typeface="MS PGothic" pitchFamily="34" charset="-128"/>
                        </a:rPr>
                        <a:t>’</a:t>
                      </a:r>
                      <a:r>
                        <a:rPr kumimoji="0" lang="it-IT" altLang="it-IT" sz="2000" b="0" i="0" u="none" strike="noStrike" cap="none" normalizeH="0" baseline="0">
                          <a:ln>
                            <a:noFill/>
                          </a:ln>
                          <a:solidFill>
                            <a:schemeClr val="tx1"/>
                          </a:solidFill>
                          <a:effectLst/>
                          <a:latin typeface="Garamond" pitchFamily="18" charset="0"/>
                          <a:ea typeface="MS PGothic" pitchFamily="34" charset="-128"/>
                        </a:rPr>
                        <a:t>informazione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0282678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0417"/>
                                        </p:tgtEl>
                                        <p:attrNameLst>
                                          <p:attrName>style.visibility</p:attrName>
                                        </p:attrNameLst>
                                      </p:cBhvr>
                                      <p:to>
                                        <p:strVal val="visible"/>
                                      </p:to>
                                    </p:set>
                                    <p:animEffect transition="in" filter="slide(fromBottom)">
                                      <p:cBhvr>
                                        <p:cTn id="7" dur="500"/>
                                        <p:tgtEl>
                                          <p:spTgt spid="104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2554"/>
                                        </p:tgtEl>
                                        <p:attrNameLst>
                                          <p:attrName>style.visibility</p:attrName>
                                        </p:attrNameLst>
                                      </p:cBhvr>
                                      <p:to>
                                        <p:strVal val="visible"/>
                                      </p:to>
                                    </p:set>
                                    <p:anim calcmode="lin" valueType="num">
                                      <p:cBhvr additive="base">
                                        <p:cTn id="12" dur="500" fill="hold"/>
                                        <p:tgtEl>
                                          <p:spTgt spid="22554"/>
                                        </p:tgtEl>
                                        <p:attrNameLst>
                                          <p:attrName>ppt_x</p:attrName>
                                        </p:attrNameLst>
                                      </p:cBhvr>
                                      <p:tavLst>
                                        <p:tav tm="0">
                                          <p:val>
                                            <p:strVal val="#ppt_x"/>
                                          </p:val>
                                        </p:tav>
                                        <p:tav tm="100000">
                                          <p:val>
                                            <p:strVal val="#ppt_x"/>
                                          </p:val>
                                        </p:tav>
                                      </p:tavLst>
                                    </p:anim>
                                    <p:anim calcmode="lin" valueType="num">
                                      <p:cBhvr additive="base">
                                        <p:cTn id="13" dur="500" fill="hold"/>
                                        <p:tgtEl>
                                          <p:spTgt spid="2255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22566"/>
                                        </p:tgtEl>
                                        <p:attrNameLst>
                                          <p:attrName>style.visibility</p:attrName>
                                        </p:attrNameLst>
                                      </p:cBhvr>
                                      <p:to>
                                        <p:strVal val="visible"/>
                                      </p:to>
                                    </p:set>
                                    <p:animEffect transition="in" filter="slide(fromBottom)">
                                      <p:cBhvr>
                                        <p:cTn id="18" dur="500"/>
                                        <p:tgtEl>
                                          <p:spTgt spid="2256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2" presetClass="entr" presetSubtype="4" fill="hold" nodeType="clickEffect">
                                  <p:stCondLst>
                                    <p:cond delay="0"/>
                                  </p:stCondLst>
                                  <p:childTnLst>
                                    <p:set>
                                      <p:cBhvr>
                                        <p:cTn id="22" dur="1" fill="hold">
                                          <p:stCondLst>
                                            <p:cond delay="0"/>
                                          </p:stCondLst>
                                        </p:cTn>
                                        <p:tgtEl>
                                          <p:spTgt spid="22578"/>
                                        </p:tgtEl>
                                        <p:attrNameLst>
                                          <p:attrName>style.visibility</p:attrName>
                                        </p:attrNameLst>
                                      </p:cBhvr>
                                      <p:to>
                                        <p:strVal val="visible"/>
                                      </p:to>
                                    </p:set>
                                    <p:animEffect transition="in" filter="slide(fromBottom)">
                                      <p:cBhvr>
                                        <p:cTn id="23" dur="500"/>
                                        <p:tgtEl>
                                          <p:spTgt spid="22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17A5844B-BEA1-AC4B-8270-8C59686A8AAF}"/>
              </a:ext>
            </a:extLst>
          </p:cNvPr>
          <p:cNvSpPr>
            <a:spLocks noGrp="1" noChangeArrowheads="1"/>
          </p:cNvSpPr>
          <p:nvPr>
            <p:ph type="subTitle" idx="1"/>
          </p:nvPr>
        </p:nvSpPr>
        <p:spPr>
          <a:xfrm>
            <a:off x="468313" y="1125538"/>
            <a:ext cx="7775575" cy="1727200"/>
          </a:xfrm>
        </p:spPr>
        <p:txBody>
          <a:bodyPr/>
          <a:lstStyle/>
          <a:p>
            <a:pPr algn="just" eaLnBrk="1" hangingPunct="1">
              <a:lnSpc>
                <a:spcPct val="80000"/>
              </a:lnSpc>
              <a:spcBef>
                <a:spcPct val="0"/>
              </a:spcBef>
            </a:pPr>
            <a:r>
              <a:rPr lang="it-IT" altLang="it-IT" sz="2000" b="1" dirty="0" err="1">
                <a:solidFill>
                  <a:schemeClr val="tx1"/>
                </a:solidFill>
                <a:latin typeface="Garamond" panose="02020404030301010803" pitchFamily="18" charset="0"/>
              </a:rPr>
              <a:t>Government</a:t>
            </a:r>
            <a:r>
              <a:rPr lang="it-IT" altLang="it-IT" sz="2000" b="1" dirty="0">
                <a:solidFill>
                  <a:schemeClr val="tx1"/>
                </a:solidFill>
                <a:latin typeface="Garamond" panose="02020404030301010803" pitchFamily="18" charset="0"/>
              </a:rPr>
              <a:t> vs </a:t>
            </a:r>
            <a:r>
              <a:rPr lang="it-IT" altLang="it-IT" sz="2000" b="1" dirty="0" err="1">
                <a:solidFill>
                  <a:schemeClr val="tx1"/>
                </a:solidFill>
                <a:latin typeface="Garamond" panose="02020404030301010803" pitchFamily="18" charset="0"/>
              </a:rPr>
              <a:t>Governance</a:t>
            </a:r>
            <a:r>
              <a:rPr lang="it-IT" altLang="it-IT" sz="2000" b="1" dirty="0">
                <a:solidFill>
                  <a:schemeClr val="tx1"/>
                </a:solidFill>
                <a:latin typeface="Garamond" panose="02020404030301010803" pitchFamily="18" charset="0"/>
              </a:rPr>
              <a:t>. </a:t>
            </a:r>
            <a:r>
              <a:rPr lang="it-IT" altLang="it-IT" sz="2000" dirty="0">
                <a:solidFill>
                  <a:schemeClr val="tx1"/>
                </a:solidFill>
                <a:latin typeface="Garamond" panose="02020404030301010803" pitchFamily="18" charset="0"/>
              </a:rPr>
              <a:t>Il primo serve soprattutto per il rispetto dei diritti di proprietà, ma è funzione pubblica: un ordinamento privato per il rispetto dei diritti di proprietà, ossia la giustizia privata (tipico del medioevo occidentale e di alcuni paesi del terzo mondo) funziona male. La </a:t>
            </a:r>
            <a:r>
              <a:rPr lang="it-IT" altLang="it-IT" sz="2000" dirty="0" err="1">
                <a:solidFill>
                  <a:schemeClr val="tx1"/>
                </a:solidFill>
                <a:latin typeface="Garamond" panose="02020404030301010803" pitchFamily="18" charset="0"/>
              </a:rPr>
              <a:t>Governance</a:t>
            </a:r>
            <a:r>
              <a:rPr lang="it-IT" altLang="it-IT" sz="2000" dirty="0">
                <a:solidFill>
                  <a:schemeClr val="tx1"/>
                </a:solidFill>
                <a:latin typeface="Garamond" panose="02020404030301010803" pitchFamily="18" charset="0"/>
              </a:rPr>
              <a:t> è invece la modalità di funzionamento e di governo delle organizzazioni pubbliche (istituzioni in senso stretto) e delle imprese</a:t>
            </a:r>
          </a:p>
        </p:txBody>
      </p:sp>
      <p:sp>
        <p:nvSpPr>
          <p:cNvPr id="60419" name="Rectangle 3">
            <a:extLst>
              <a:ext uri="{FF2B5EF4-FFF2-40B4-BE49-F238E27FC236}">
                <a16:creationId xmlns:a16="http://schemas.microsoft.com/office/drawing/2014/main" id="{03E80506-6F9D-C441-B731-709775881C9F}"/>
              </a:ext>
            </a:extLst>
          </p:cNvPr>
          <p:cNvSpPr>
            <a:spLocks noChangeArrowheads="1"/>
          </p:cNvSpPr>
          <p:nvPr/>
        </p:nvSpPr>
        <p:spPr bwMode="auto">
          <a:xfrm>
            <a:off x="468313" y="2852738"/>
            <a:ext cx="7775575"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lnSpc>
                <a:spcPct val="90000"/>
              </a:lnSpc>
            </a:pPr>
            <a:r>
              <a:rPr lang="it-IT" altLang="it-IT" sz="2000" b="1" dirty="0">
                <a:latin typeface="Garamond" panose="02020404030301010803" pitchFamily="18" charset="0"/>
              </a:rPr>
              <a:t>Funzione dello stato</a:t>
            </a:r>
            <a:r>
              <a:rPr lang="it-IT" altLang="it-IT" sz="2000" dirty="0">
                <a:latin typeface="Garamond" panose="02020404030301010803" pitchFamily="18" charset="0"/>
              </a:rPr>
              <a:t>: assicurare il coordinamento per ottenere il migliore degli equilibri possibili: appare obiettivo semplice ma non lo è: es. ora legale che tutti rispettano facilmente, o semafori che aiutano ma non risolvono il traffico (ci sono incroci pericolosi nonostante il semaforo e incroci sicuri senza il semaforo)</a:t>
            </a:r>
          </a:p>
        </p:txBody>
      </p:sp>
      <p:sp>
        <p:nvSpPr>
          <p:cNvPr id="60420" name="Text Box 4">
            <a:extLst>
              <a:ext uri="{FF2B5EF4-FFF2-40B4-BE49-F238E27FC236}">
                <a16:creationId xmlns:a16="http://schemas.microsoft.com/office/drawing/2014/main" id="{B79BB98A-B4C1-4540-8D88-CABD8DD4891E}"/>
              </a:ext>
            </a:extLst>
          </p:cNvPr>
          <p:cNvSpPr txBox="1">
            <a:spLocks noChangeArrowheads="1"/>
          </p:cNvSpPr>
          <p:nvPr/>
        </p:nvSpPr>
        <p:spPr bwMode="auto">
          <a:xfrm>
            <a:off x="468313" y="4508500"/>
            <a:ext cx="77755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dirty="0">
                <a:latin typeface="Garamond" panose="02020404030301010803" pitchFamily="18" charset="0"/>
              </a:rPr>
              <a:t>Leggi formali vs regole effettive</a:t>
            </a:r>
            <a:r>
              <a:rPr lang="it-IT" altLang="it-IT" sz="2000" dirty="0">
                <a:latin typeface="Garamond" panose="02020404030301010803" pitchFamily="18" charset="0"/>
              </a:rPr>
              <a:t> di regolazione delle attività economiche: perché una legge formale sia applicata in pratica occorre che i cittadini si aspettino che il governo si adoperi per renderla effettivamente vigente (</a:t>
            </a:r>
            <a:r>
              <a:rPr lang="en-US" altLang="zh-CN" sz="2000" i="1" dirty="0">
                <a:latin typeface="Garamond" panose="02020404030301010803" pitchFamily="18" charset="0"/>
              </a:rPr>
              <a:t>to enforce the law</a:t>
            </a:r>
            <a:r>
              <a:rPr lang="it-IT" altLang="it-IT" sz="2000" dirty="0">
                <a:latin typeface="Garamond" panose="02020404030301010803" pitchFamily="18" charset="0"/>
              </a:rPr>
              <a:t>) e che esista una conoscenza ampiamente condivisa che tutti rispetteranno. E</a:t>
            </a:r>
            <a:r>
              <a:rPr lang="it-IT" altLang="en-US" sz="2000" dirty="0">
                <a:latin typeface="Garamond" panose="02020404030301010803" pitchFamily="18" charset="0"/>
              </a:rPr>
              <a:t>’</a:t>
            </a:r>
            <a:r>
              <a:rPr lang="it-IT" altLang="it-IT" sz="2000" dirty="0">
                <a:latin typeface="Garamond" panose="02020404030301010803" pitchFamily="18" charset="0"/>
              </a:rPr>
              <a:t> così anche in Italia? Ricordate il detto </a:t>
            </a:r>
            <a:r>
              <a:rPr lang="it-IT" altLang="en-US" sz="2000" dirty="0">
                <a:latin typeface="Garamond" panose="02020404030301010803" pitchFamily="18" charset="0"/>
              </a:rPr>
              <a:t>“</a:t>
            </a:r>
            <a:r>
              <a:rPr lang="it-IT" altLang="ja-JP" sz="2000" i="1" dirty="0">
                <a:latin typeface="Garamond" panose="02020404030301010803" pitchFamily="18" charset="0"/>
              </a:rPr>
              <a:t>fatta la legge, gabbato lo santo</a:t>
            </a:r>
            <a:r>
              <a:rPr lang="it-IT" altLang="en-US" sz="2000" dirty="0">
                <a:latin typeface="Garamond" panose="02020404030301010803" pitchFamily="18" charset="0"/>
              </a:rPr>
              <a:t>”</a:t>
            </a:r>
            <a:endParaRPr lang="it-IT" altLang="it-IT" sz="2000" dirty="0">
              <a:latin typeface="Garamond" panose="02020404030301010803" pitchFamily="18" charset="0"/>
            </a:endParaRPr>
          </a:p>
        </p:txBody>
      </p:sp>
      <p:sp>
        <p:nvSpPr>
          <p:cNvPr id="9221" name="Rectangle 5">
            <a:extLst>
              <a:ext uri="{FF2B5EF4-FFF2-40B4-BE49-F238E27FC236}">
                <a16:creationId xmlns:a16="http://schemas.microsoft.com/office/drawing/2014/main" id="{19E75652-C32C-FB4B-82CC-4CFF0ACA5D10}"/>
              </a:ext>
            </a:extLst>
          </p:cNvPr>
          <p:cNvSpPr>
            <a:spLocks noChangeArrowheads="1"/>
          </p:cNvSpPr>
          <p:nvPr/>
        </p:nvSpPr>
        <p:spPr bwMode="auto">
          <a:xfrm>
            <a:off x="395288" y="404813"/>
            <a:ext cx="77771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800" b="1" dirty="0">
                <a:solidFill>
                  <a:schemeClr val="accent2"/>
                </a:solidFill>
                <a:latin typeface="Garamond" panose="02020404030301010803" pitchFamily="18" charset="0"/>
              </a:rPr>
              <a:t>Concetti rilevanti dell</a:t>
            </a:r>
            <a:r>
              <a:rPr lang="it-IT" altLang="en-US" sz="2800" b="1" dirty="0">
                <a:solidFill>
                  <a:schemeClr val="accent2"/>
                </a:solidFill>
                <a:latin typeface="Garamond" panose="02020404030301010803" pitchFamily="18" charset="0"/>
              </a:rPr>
              <a:t>’Analisi </a:t>
            </a:r>
            <a:r>
              <a:rPr lang="it-IT" altLang="it-IT" sz="2800" b="1" dirty="0">
                <a:solidFill>
                  <a:schemeClr val="accent2"/>
                </a:solidFill>
                <a:latin typeface="Garamond" panose="02020404030301010803" pitchFamily="18" charset="0"/>
              </a:rPr>
              <a:t>delle Istituzioni</a:t>
            </a:r>
          </a:p>
        </p:txBody>
      </p:sp>
    </p:spTree>
    <p:extLst>
      <p:ext uri="{BB962C8B-B14F-4D97-AF65-F5344CB8AC3E}">
        <p14:creationId xmlns:p14="http://schemas.microsoft.com/office/powerpoint/2010/main" val="193180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slide(fromBottom)">
                                      <p:cBhvr>
                                        <p:cTn id="7" dur="500"/>
                                        <p:tgtEl>
                                          <p:spTgt spid="6041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0419"/>
                                        </p:tgtEl>
                                        <p:attrNameLst>
                                          <p:attrName>style.visibility</p:attrName>
                                        </p:attrNameLst>
                                      </p:cBhvr>
                                      <p:to>
                                        <p:strVal val="visible"/>
                                      </p:to>
                                    </p:set>
                                    <p:animEffect transition="in" filter="slide(fromBottom)">
                                      <p:cBhvr>
                                        <p:cTn id="12" dur="500"/>
                                        <p:tgtEl>
                                          <p:spTgt spid="604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0420"/>
                                        </p:tgtEl>
                                        <p:attrNameLst>
                                          <p:attrName>style.visibility</p:attrName>
                                        </p:attrNameLst>
                                      </p:cBhvr>
                                      <p:to>
                                        <p:strVal val="visible"/>
                                      </p:to>
                                    </p:set>
                                    <p:animEffect transition="in" filter="box(in)">
                                      <p:cBhvr>
                                        <p:cTn id="17" dur="500"/>
                                        <p:tgtEl>
                                          <p:spTgt spid="60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P spid="60419" grpId="0"/>
      <p:bldP spid="604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a:extLst>
              <a:ext uri="{FF2B5EF4-FFF2-40B4-BE49-F238E27FC236}">
                <a16:creationId xmlns:a16="http://schemas.microsoft.com/office/drawing/2014/main" id="{52127AD8-0ACA-3845-8105-B42B69C0D33C}"/>
              </a:ext>
            </a:extLst>
          </p:cNvPr>
          <p:cNvSpPr>
            <a:spLocks noChangeArrowheads="1"/>
          </p:cNvSpPr>
          <p:nvPr/>
        </p:nvSpPr>
        <p:spPr bwMode="auto">
          <a:xfrm>
            <a:off x="684213" y="981075"/>
            <a:ext cx="777557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lnSpc>
                <a:spcPct val="90000"/>
              </a:lnSpc>
            </a:pPr>
            <a:r>
              <a:rPr lang="it-IT" altLang="it-IT" sz="2000" b="1" dirty="0">
                <a:latin typeface="Garamond" panose="02020404030301010803" pitchFamily="18" charset="0"/>
              </a:rPr>
              <a:t>Regole condivise e/o formali</a:t>
            </a:r>
            <a:r>
              <a:rPr lang="it-IT" altLang="it-IT" sz="2000" dirty="0">
                <a:latin typeface="Garamond" panose="02020404030301010803" pitchFamily="18" charset="0"/>
              </a:rPr>
              <a:t>: </a:t>
            </a:r>
            <a:r>
              <a:rPr lang="it-IT" altLang="it-IT" sz="2000" b="1" dirty="0">
                <a:latin typeface="Garamond" panose="02020404030301010803" pitchFamily="18" charset="0"/>
              </a:rPr>
              <a:t>l’esempio</a:t>
            </a:r>
            <a:r>
              <a:rPr lang="it-IT" altLang="it-IT" sz="2000" dirty="0">
                <a:latin typeface="Garamond" panose="02020404030301010803" pitchFamily="18" charset="0"/>
              </a:rPr>
              <a:t> </a:t>
            </a:r>
            <a:r>
              <a:rPr lang="it-IT" altLang="it-IT" sz="2000" b="1" dirty="0">
                <a:latin typeface="Garamond" panose="02020404030301010803" pitchFamily="18" charset="0"/>
              </a:rPr>
              <a:t>del traffico automobilistico in Europa Occidentale, Italia e India</a:t>
            </a:r>
          </a:p>
          <a:p>
            <a:pPr algn="just" eaLnBrk="1" hangingPunct="1">
              <a:lnSpc>
                <a:spcPct val="90000"/>
              </a:lnSpc>
            </a:pPr>
            <a:endParaRPr lang="it-IT" altLang="it-IT" sz="2000" b="1" dirty="0">
              <a:latin typeface="Garamond" panose="02020404030301010803" pitchFamily="18" charset="0"/>
            </a:endParaRPr>
          </a:p>
          <a:p>
            <a:pPr algn="just" eaLnBrk="1" hangingPunct="1">
              <a:lnSpc>
                <a:spcPct val="90000"/>
              </a:lnSpc>
            </a:pPr>
            <a:endParaRPr lang="it-IT" altLang="it-IT" sz="2000" dirty="0">
              <a:latin typeface="Garamond" panose="02020404030301010803" pitchFamily="18" charset="0"/>
            </a:endParaRPr>
          </a:p>
        </p:txBody>
      </p:sp>
      <p:sp>
        <p:nvSpPr>
          <p:cNvPr id="70661" name="Rectangle 5">
            <a:extLst>
              <a:ext uri="{FF2B5EF4-FFF2-40B4-BE49-F238E27FC236}">
                <a16:creationId xmlns:a16="http://schemas.microsoft.com/office/drawing/2014/main" id="{9C769304-CF0C-E441-97B8-D4F1DFE75412}"/>
              </a:ext>
            </a:extLst>
          </p:cNvPr>
          <p:cNvSpPr>
            <a:spLocks noChangeArrowheads="1"/>
          </p:cNvSpPr>
          <p:nvPr/>
        </p:nvSpPr>
        <p:spPr bwMode="auto">
          <a:xfrm>
            <a:off x="755650" y="4100513"/>
            <a:ext cx="748823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a:r>
              <a:rPr lang="it-IT" altLang="it-IT" sz="2000" b="1" dirty="0">
                <a:latin typeface="Garamond" panose="02020404030301010803" pitchFamily="18" charset="0"/>
              </a:rPr>
              <a:t>Caso 2 Divieto di fermata al centro dell</a:t>
            </a:r>
            <a:r>
              <a:rPr lang="it-IT" altLang="en-US" sz="2000" b="1" dirty="0">
                <a:latin typeface="Garamond" panose="02020404030301010803" pitchFamily="18" charset="0"/>
              </a:rPr>
              <a:t>’</a:t>
            </a:r>
            <a:r>
              <a:rPr lang="it-IT" altLang="it-IT" sz="2000" b="1" dirty="0">
                <a:latin typeface="Garamond" panose="02020404030301010803" pitchFamily="18" charset="0"/>
              </a:rPr>
              <a:t>incrocio </a:t>
            </a:r>
            <a:r>
              <a:rPr lang="it-IT" altLang="it-IT" sz="2000" dirty="0">
                <a:latin typeface="Garamond" panose="02020404030301010803" pitchFamily="18" charset="0"/>
              </a:rPr>
              <a:t>quando c</a:t>
            </a:r>
            <a:r>
              <a:rPr lang="it-IT" altLang="en-US" sz="2000" dirty="0">
                <a:latin typeface="Garamond" panose="02020404030301010803" pitchFamily="18" charset="0"/>
              </a:rPr>
              <a:t>’</a:t>
            </a:r>
            <a:r>
              <a:rPr lang="it-IT" altLang="it-IT" sz="2000" dirty="0">
                <a:latin typeface="Garamond" panose="02020404030301010803" pitchFamily="18" charset="0"/>
              </a:rPr>
              <a:t>è traffico, in modo da consentire alle auto che provengono da altre direzioni di passare</a:t>
            </a:r>
          </a:p>
          <a:p>
            <a:pPr eaLnBrk="1" hangingPunct="1">
              <a:buFont typeface="Wingdings" pitchFamily="2" charset="2"/>
              <a:buChar char="ü"/>
            </a:pPr>
            <a:r>
              <a:rPr lang="it-IT" altLang="it-IT" sz="2000" dirty="0">
                <a:latin typeface="Garamond" panose="02020404030301010803" pitchFamily="18" charset="0"/>
              </a:rPr>
              <a:t> Regola rispettata in Europa e USA</a:t>
            </a:r>
          </a:p>
          <a:p>
            <a:pPr eaLnBrk="1" hangingPunct="1">
              <a:buFont typeface="Wingdings" pitchFamily="2" charset="2"/>
              <a:buChar char="ü"/>
            </a:pPr>
            <a:r>
              <a:rPr lang="it-IT" altLang="it-IT" sz="2000" dirty="0">
                <a:latin typeface="Garamond" panose="02020404030301010803" pitchFamily="18" charset="0"/>
              </a:rPr>
              <a:t> Regola non applicata de facto in Italia</a:t>
            </a:r>
          </a:p>
          <a:p>
            <a:pPr eaLnBrk="1" hangingPunct="1">
              <a:buFont typeface="Wingdings" pitchFamily="2" charset="2"/>
              <a:buChar char="ü"/>
            </a:pPr>
            <a:r>
              <a:rPr lang="it-IT" altLang="it-IT" sz="2000" dirty="0">
                <a:latin typeface="Garamond" panose="02020404030301010803" pitchFamily="18" charset="0"/>
              </a:rPr>
              <a:t> Regola sconosciuta nel sud del mondo</a:t>
            </a:r>
          </a:p>
        </p:txBody>
      </p:sp>
      <p:sp>
        <p:nvSpPr>
          <p:cNvPr id="70662" name="Rectangle 6">
            <a:extLst>
              <a:ext uri="{FF2B5EF4-FFF2-40B4-BE49-F238E27FC236}">
                <a16:creationId xmlns:a16="http://schemas.microsoft.com/office/drawing/2014/main" id="{05AAEEF3-5BD7-7642-ACF9-C2735ADDC6F0}"/>
              </a:ext>
            </a:extLst>
          </p:cNvPr>
          <p:cNvSpPr>
            <a:spLocks noChangeArrowheads="1"/>
          </p:cNvSpPr>
          <p:nvPr/>
        </p:nvSpPr>
        <p:spPr bwMode="auto">
          <a:xfrm>
            <a:off x="755650" y="2133600"/>
            <a:ext cx="7272338"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b="1">
                <a:latin typeface="Garamond" panose="02020404030301010803" pitchFamily="18" charset="0"/>
              </a:rPr>
              <a:t>Caso 1 Divieto di usare fari abbaglianti la notte</a:t>
            </a:r>
            <a:r>
              <a:rPr lang="it-IT" altLang="it-IT" sz="2000">
                <a:latin typeface="Garamond" panose="02020404030301010803" pitchFamily="18" charset="0"/>
              </a:rPr>
              <a:t> quando si incrociano auto</a:t>
            </a:r>
          </a:p>
          <a:p>
            <a:pPr eaLnBrk="1" hangingPunct="1">
              <a:buFont typeface="Wingdings" pitchFamily="2" charset="2"/>
              <a:buChar char="ü"/>
            </a:pPr>
            <a:r>
              <a:rPr lang="it-IT" altLang="it-IT" sz="2000">
                <a:latin typeface="Garamond" panose="02020404030301010803" pitchFamily="18" charset="0"/>
              </a:rPr>
              <a:t> Regola rispettata in Europa, USA e Italia</a:t>
            </a:r>
          </a:p>
          <a:p>
            <a:pPr eaLnBrk="1" hangingPunct="1">
              <a:buFont typeface="Wingdings" pitchFamily="2" charset="2"/>
              <a:buChar char="ü"/>
            </a:pPr>
            <a:r>
              <a:rPr lang="it-IT" altLang="it-IT" sz="2000">
                <a:latin typeface="Garamond" panose="02020404030301010803" pitchFamily="18" charset="0"/>
              </a:rPr>
              <a:t> Regola non applicata de facto in India (</a:t>
            </a:r>
            <a:r>
              <a:rPr lang="it-IT" altLang="it-IT" sz="2000" i="1">
                <a:latin typeface="Garamond" panose="02020404030301010803" pitchFamily="18" charset="0"/>
              </a:rPr>
              <a:t>use dipper at night</a:t>
            </a:r>
            <a:r>
              <a:rPr lang="it-IT" altLang="it-IT" sz="2000">
                <a:latin typeface="Garamond" panose="02020404030301010803" pitchFamily="18" charset="0"/>
              </a:rPr>
              <a:t>) [non guidate mai in India, è troppo pericoloso!]</a:t>
            </a:r>
          </a:p>
        </p:txBody>
      </p:sp>
    </p:spTree>
    <p:extLst>
      <p:ext uri="{BB962C8B-B14F-4D97-AF65-F5344CB8AC3E}">
        <p14:creationId xmlns:p14="http://schemas.microsoft.com/office/powerpoint/2010/main" val="2386628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0662">
                                            <p:txEl>
                                              <p:pRg st="0" end="0"/>
                                            </p:txEl>
                                          </p:spTgt>
                                        </p:tgtEl>
                                        <p:attrNameLst>
                                          <p:attrName>style.visibility</p:attrName>
                                        </p:attrNameLst>
                                      </p:cBhvr>
                                      <p:to>
                                        <p:strVal val="visible"/>
                                      </p:to>
                                    </p:set>
                                    <p:animEffect transition="in" filter="slide(fromBottom)">
                                      <p:cBhvr>
                                        <p:cTn id="7" dur="500"/>
                                        <p:tgtEl>
                                          <p:spTgt spid="706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70662">
                                            <p:txEl>
                                              <p:pRg st="1" end="1"/>
                                            </p:txEl>
                                          </p:spTgt>
                                        </p:tgtEl>
                                        <p:attrNameLst>
                                          <p:attrName>style.visibility</p:attrName>
                                        </p:attrNameLst>
                                      </p:cBhvr>
                                      <p:to>
                                        <p:strVal val="visible"/>
                                      </p:to>
                                    </p:set>
                                    <p:animEffect transition="in" filter="slide(fromBottom)">
                                      <p:cBhvr>
                                        <p:cTn id="12" dur="500"/>
                                        <p:tgtEl>
                                          <p:spTgt spid="7066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70662">
                                            <p:txEl>
                                              <p:pRg st="2" end="2"/>
                                            </p:txEl>
                                          </p:spTgt>
                                        </p:tgtEl>
                                        <p:attrNameLst>
                                          <p:attrName>style.visibility</p:attrName>
                                        </p:attrNameLst>
                                      </p:cBhvr>
                                      <p:to>
                                        <p:strVal val="visible"/>
                                      </p:to>
                                    </p:set>
                                    <p:animEffect transition="in" filter="slide(fromBottom)">
                                      <p:cBhvr>
                                        <p:cTn id="17" dur="500"/>
                                        <p:tgtEl>
                                          <p:spTgt spid="7066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70661">
                                            <p:txEl>
                                              <p:pRg st="0" end="0"/>
                                            </p:txEl>
                                          </p:spTgt>
                                        </p:tgtEl>
                                        <p:attrNameLst>
                                          <p:attrName>style.visibility</p:attrName>
                                        </p:attrNameLst>
                                      </p:cBhvr>
                                      <p:to>
                                        <p:strVal val="visible"/>
                                      </p:to>
                                    </p:set>
                                    <p:animEffect transition="in" filter="slide(fromBottom)">
                                      <p:cBhvr>
                                        <p:cTn id="22" dur="500"/>
                                        <p:tgtEl>
                                          <p:spTgt spid="70661">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70661">
                                            <p:txEl>
                                              <p:pRg st="1" end="1"/>
                                            </p:txEl>
                                          </p:spTgt>
                                        </p:tgtEl>
                                        <p:attrNameLst>
                                          <p:attrName>style.visibility</p:attrName>
                                        </p:attrNameLst>
                                      </p:cBhvr>
                                      <p:to>
                                        <p:strVal val="visible"/>
                                      </p:to>
                                    </p:set>
                                    <p:animEffect transition="in" filter="slide(fromBottom)">
                                      <p:cBhvr>
                                        <p:cTn id="27" dur="500"/>
                                        <p:tgtEl>
                                          <p:spTgt spid="70661">
                                            <p:txEl>
                                              <p:pRg st="1" end="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70661">
                                            <p:txEl>
                                              <p:pRg st="2" end="2"/>
                                            </p:txEl>
                                          </p:spTgt>
                                        </p:tgtEl>
                                        <p:attrNameLst>
                                          <p:attrName>style.visibility</p:attrName>
                                        </p:attrNameLst>
                                      </p:cBhvr>
                                      <p:to>
                                        <p:strVal val="visible"/>
                                      </p:to>
                                    </p:set>
                                    <p:animEffect transition="in" filter="slide(fromBottom)">
                                      <p:cBhvr>
                                        <p:cTn id="32" dur="500"/>
                                        <p:tgtEl>
                                          <p:spTgt spid="70661">
                                            <p:txEl>
                                              <p:pRg st="2" end="2"/>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4" fill="hold" nodeType="clickEffect">
                                  <p:stCondLst>
                                    <p:cond delay="0"/>
                                  </p:stCondLst>
                                  <p:childTnLst>
                                    <p:set>
                                      <p:cBhvr>
                                        <p:cTn id="36" dur="1" fill="hold">
                                          <p:stCondLst>
                                            <p:cond delay="0"/>
                                          </p:stCondLst>
                                        </p:cTn>
                                        <p:tgtEl>
                                          <p:spTgt spid="70661">
                                            <p:txEl>
                                              <p:pRg st="3" end="3"/>
                                            </p:txEl>
                                          </p:spTgt>
                                        </p:tgtEl>
                                        <p:attrNameLst>
                                          <p:attrName>style.visibility</p:attrName>
                                        </p:attrNameLst>
                                      </p:cBhvr>
                                      <p:to>
                                        <p:strVal val="visible"/>
                                      </p:to>
                                    </p:set>
                                    <p:animEffect transition="in" filter="slide(fromBottom)">
                                      <p:cBhvr>
                                        <p:cTn id="37" dur="500"/>
                                        <p:tgtEl>
                                          <p:spTgt spid="7066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1A06960E-105F-6A45-B6D9-AC40CEB6E248}"/>
              </a:ext>
            </a:extLst>
          </p:cNvPr>
          <p:cNvSpPr txBox="1"/>
          <p:nvPr/>
        </p:nvSpPr>
        <p:spPr>
          <a:xfrm>
            <a:off x="395536" y="385309"/>
            <a:ext cx="8496944" cy="1015663"/>
          </a:xfrm>
          <a:prstGeom prst="rect">
            <a:avLst/>
          </a:prstGeom>
          <a:noFill/>
        </p:spPr>
        <p:txBody>
          <a:bodyPr wrap="square" rtlCol="0">
            <a:spAutoFit/>
          </a:bodyPr>
          <a:lstStyle/>
          <a:p>
            <a:r>
              <a:rPr lang="it-IT" sz="2000" dirty="0">
                <a:latin typeface="Garamond" panose="02020404030301010803" pitchFamily="18" charset="0"/>
              </a:rPr>
              <a:t>Recenti interessanti studi di psicologia sociale (</a:t>
            </a:r>
            <a:r>
              <a:rPr lang="it-IT" sz="2000" dirty="0" err="1">
                <a:latin typeface="Garamond" panose="02020404030301010803" pitchFamily="18" charset="0"/>
              </a:rPr>
              <a:t>Gelfand</a:t>
            </a:r>
            <a:r>
              <a:rPr lang="it-IT" sz="2000" dirty="0">
                <a:latin typeface="Garamond" panose="02020404030301010803" pitchFamily="18" charset="0"/>
              </a:rPr>
              <a:t>, 2018), sulla base di indagini internazionali sul campo, hanno classificato nel 2011 i paesi lungo la dimensione ristrettezza-rilassatezza (tight-</a:t>
            </a:r>
            <a:r>
              <a:rPr lang="it-IT" sz="2000" dirty="0" err="1">
                <a:latin typeface="Garamond" panose="02020404030301010803" pitchFamily="18" charset="0"/>
              </a:rPr>
              <a:t>loose</a:t>
            </a:r>
            <a:r>
              <a:rPr lang="it-IT" sz="2000" dirty="0">
                <a:latin typeface="Garamond" panose="02020404030301010803" pitchFamily="18" charset="0"/>
              </a:rPr>
              <a:t>) delle loro istituzioni politico-sociali</a:t>
            </a:r>
          </a:p>
        </p:txBody>
      </p:sp>
      <p:pic>
        <p:nvPicPr>
          <p:cNvPr id="3" name="Immagine 2">
            <a:extLst>
              <a:ext uri="{FF2B5EF4-FFF2-40B4-BE49-F238E27FC236}">
                <a16:creationId xmlns:a16="http://schemas.microsoft.com/office/drawing/2014/main" id="{68DD35CE-EF49-DB46-9FC7-474DC5A2F978}"/>
              </a:ext>
            </a:extLst>
          </p:cNvPr>
          <p:cNvPicPr>
            <a:picLocks noChangeAspect="1"/>
          </p:cNvPicPr>
          <p:nvPr/>
        </p:nvPicPr>
        <p:blipFill>
          <a:blip r:embed="rId2"/>
          <a:stretch>
            <a:fillRect/>
          </a:stretch>
        </p:blipFill>
        <p:spPr>
          <a:xfrm>
            <a:off x="1221159" y="1564043"/>
            <a:ext cx="5995165" cy="3000619"/>
          </a:xfrm>
          <a:prstGeom prst="rect">
            <a:avLst/>
          </a:prstGeom>
        </p:spPr>
      </p:pic>
      <p:sp>
        <p:nvSpPr>
          <p:cNvPr id="4" name="CasellaDiTesto 3">
            <a:extLst>
              <a:ext uri="{FF2B5EF4-FFF2-40B4-BE49-F238E27FC236}">
                <a16:creationId xmlns:a16="http://schemas.microsoft.com/office/drawing/2014/main" id="{EFB3D797-2608-7A4E-BDF9-5CBE5E13D020}"/>
              </a:ext>
            </a:extLst>
          </p:cNvPr>
          <p:cNvSpPr txBox="1"/>
          <p:nvPr/>
        </p:nvSpPr>
        <p:spPr>
          <a:xfrm>
            <a:off x="1331640" y="4272060"/>
            <a:ext cx="1872208" cy="276999"/>
          </a:xfrm>
          <a:prstGeom prst="rect">
            <a:avLst/>
          </a:prstGeom>
          <a:noFill/>
        </p:spPr>
        <p:txBody>
          <a:bodyPr wrap="square" rtlCol="0">
            <a:spAutoFit/>
          </a:bodyPr>
          <a:lstStyle/>
          <a:p>
            <a:r>
              <a:rPr lang="it-IT" sz="1200" dirty="0">
                <a:latin typeface="Garamond" panose="02020404030301010803" pitchFamily="18" charset="0"/>
              </a:rPr>
              <a:t>Fonte : </a:t>
            </a:r>
            <a:r>
              <a:rPr lang="it-IT" sz="1200" dirty="0" err="1">
                <a:latin typeface="Garamond" panose="02020404030301010803" pitchFamily="18" charset="0"/>
              </a:rPr>
              <a:t>Gelfand</a:t>
            </a:r>
            <a:r>
              <a:rPr lang="it-IT" sz="1200" dirty="0">
                <a:latin typeface="Garamond" panose="02020404030301010803" pitchFamily="18" charset="0"/>
              </a:rPr>
              <a:t> (2018)</a:t>
            </a:r>
          </a:p>
        </p:txBody>
      </p:sp>
      <p:sp>
        <p:nvSpPr>
          <p:cNvPr id="5" name="CasellaDiTesto 4">
            <a:extLst>
              <a:ext uri="{FF2B5EF4-FFF2-40B4-BE49-F238E27FC236}">
                <a16:creationId xmlns:a16="http://schemas.microsoft.com/office/drawing/2014/main" id="{C3C05AD6-21F9-5742-870D-21C680EDADE5}"/>
              </a:ext>
            </a:extLst>
          </p:cNvPr>
          <p:cNvSpPr txBox="1"/>
          <p:nvPr/>
        </p:nvSpPr>
        <p:spPr>
          <a:xfrm>
            <a:off x="683568" y="4755534"/>
            <a:ext cx="3600400" cy="1938992"/>
          </a:xfrm>
          <a:prstGeom prst="rect">
            <a:avLst/>
          </a:prstGeom>
          <a:noFill/>
        </p:spPr>
        <p:txBody>
          <a:bodyPr wrap="square" rtlCol="0">
            <a:spAutoFit/>
          </a:bodyPr>
          <a:lstStyle/>
          <a:p>
            <a:pPr algn="just"/>
            <a:r>
              <a:rPr lang="it-IT" sz="2000" dirty="0">
                <a:latin typeface="Garamond" panose="02020404030301010803" pitchFamily="18" charset="0"/>
              </a:rPr>
              <a:t>Nei paesi </a:t>
            </a:r>
            <a:r>
              <a:rPr lang="it-IT" sz="2000" i="1" dirty="0">
                <a:latin typeface="Garamond" panose="02020404030301010803" pitchFamily="18" charset="0"/>
              </a:rPr>
              <a:t>tight</a:t>
            </a:r>
            <a:r>
              <a:rPr lang="it-IT" sz="2000" dirty="0">
                <a:latin typeface="Garamond" panose="02020404030301010803" pitchFamily="18" charset="0"/>
              </a:rPr>
              <a:t> le regole vigenti vengono fatte inflessibilmente rispettare, c’è disciplina sociale,</a:t>
            </a:r>
          </a:p>
          <a:p>
            <a:pPr algn="just"/>
            <a:r>
              <a:rPr lang="it-IT" sz="2000" dirty="0">
                <a:latin typeface="Garamond" panose="02020404030301010803" pitchFamily="18" charset="0"/>
              </a:rPr>
              <a:t>le punizioni dure sono il deterrente, c’è bassa criminalità, l’individuo è subordinato allo stato</a:t>
            </a:r>
          </a:p>
        </p:txBody>
      </p:sp>
      <p:sp>
        <p:nvSpPr>
          <p:cNvPr id="6" name="CasellaDiTesto 5">
            <a:extLst>
              <a:ext uri="{FF2B5EF4-FFF2-40B4-BE49-F238E27FC236}">
                <a16:creationId xmlns:a16="http://schemas.microsoft.com/office/drawing/2014/main" id="{27E2481B-8ACE-7D45-A8B5-1F9688E70FB5}"/>
              </a:ext>
            </a:extLst>
          </p:cNvPr>
          <p:cNvSpPr txBox="1"/>
          <p:nvPr/>
        </p:nvSpPr>
        <p:spPr>
          <a:xfrm>
            <a:off x="4572000" y="4755534"/>
            <a:ext cx="4032448" cy="1631216"/>
          </a:xfrm>
          <a:prstGeom prst="rect">
            <a:avLst/>
          </a:prstGeom>
          <a:noFill/>
        </p:spPr>
        <p:txBody>
          <a:bodyPr wrap="square" rtlCol="0">
            <a:spAutoFit/>
          </a:bodyPr>
          <a:lstStyle/>
          <a:p>
            <a:pPr algn="just"/>
            <a:r>
              <a:rPr lang="it-IT" sz="2000" dirty="0">
                <a:latin typeface="Garamond" panose="02020404030301010803" pitchFamily="18" charset="0"/>
              </a:rPr>
              <a:t>Nei paesi </a:t>
            </a:r>
            <a:r>
              <a:rPr lang="it-IT" sz="2000" i="1" dirty="0" err="1">
                <a:latin typeface="Garamond" panose="02020404030301010803" pitchFamily="18" charset="0"/>
              </a:rPr>
              <a:t>loose</a:t>
            </a:r>
            <a:r>
              <a:rPr lang="it-IT" sz="2000" dirty="0">
                <a:latin typeface="Garamond" panose="02020404030301010803" pitchFamily="18" charset="0"/>
              </a:rPr>
              <a:t> le regole vigenti non vengono spesso rispettate, la disciplina sociale è scarsa, la criminalità è alta, l’interesse dell’individuo prevale su quello sociale</a:t>
            </a:r>
          </a:p>
        </p:txBody>
      </p:sp>
    </p:spTree>
    <p:extLst>
      <p:ext uri="{BB962C8B-B14F-4D97-AF65-F5344CB8AC3E}">
        <p14:creationId xmlns:p14="http://schemas.microsoft.com/office/powerpoint/2010/main" val="230913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F03AE7D8-5D60-9344-B972-16789F5F26C6}"/>
              </a:ext>
            </a:extLst>
          </p:cNvPr>
          <p:cNvSpPr txBox="1"/>
          <p:nvPr/>
        </p:nvSpPr>
        <p:spPr>
          <a:xfrm>
            <a:off x="377534" y="620688"/>
            <a:ext cx="8388932" cy="5940088"/>
          </a:xfrm>
          <a:prstGeom prst="rect">
            <a:avLst/>
          </a:prstGeom>
          <a:noFill/>
        </p:spPr>
        <p:txBody>
          <a:bodyPr wrap="square" rtlCol="0">
            <a:spAutoFit/>
          </a:bodyPr>
          <a:lstStyle/>
          <a:p>
            <a:pPr algn="just"/>
            <a:r>
              <a:rPr lang="it-IT" sz="2000" dirty="0">
                <a:latin typeface="Garamond" panose="02020404030301010803" pitchFamily="18" charset="0"/>
              </a:rPr>
              <a:t>La dimensione ristrettezza-rilassatezza delle istituzioni politico-sociali è indipendente dallo sviluppo economico, livello di corruzione, efficienza della Pubblica Amministrazione, ma è correlata con il grado di libertà politica e varia nel tempo: ad es. Ungheria, Brasile e Venezuela sono passati da </a:t>
            </a:r>
            <a:r>
              <a:rPr lang="it-IT" sz="2000" i="1" dirty="0" err="1">
                <a:latin typeface="Garamond" panose="02020404030301010803" pitchFamily="18" charset="0"/>
              </a:rPr>
              <a:t>loose</a:t>
            </a:r>
            <a:r>
              <a:rPr lang="it-IT" sz="2000" dirty="0">
                <a:latin typeface="Garamond" panose="02020404030301010803" pitchFamily="18" charset="0"/>
              </a:rPr>
              <a:t> a </a:t>
            </a:r>
            <a:r>
              <a:rPr lang="it-IT" sz="2000" i="1" dirty="0">
                <a:latin typeface="Garamond" panose="02020404030301010803" pitchFamily="18" charset="0"/>
              </a:rPr>
              <a:t>tight, </a:t>
            </a:r>
            <a:r>
              <a:rPr lang="it-IT" sz="2000" dirty="0">
                <a:latin typeface="Garamond" panose="02020404030301010803" pitchFamily="18" charset="0"/>
              </a:rPr>
              <a:t>mentre Portogallo e Norvegia, paesi tradizionalmente </a:t>
            </a:r>
            <a:r>
              <a:rPr lang="it-IT" sz="2000" i="1" dirty="0">
                <a:latin typeface="Garamond" panose="02020404030301010803" pitchFamily="18" charset="0"/>
              </a:rPr>
              <a:t>tight</a:t>
            </a:r>
            <a:r>
              <a:rPr lang="it-IT" sz="2000" dirty="0">
                <a:latin typeface="Garamond" panose="02020404030301010803" pitchFamily="18" charset="0"/>
              </a:rPr>
              <a:t>, sono andati in direzione del </a:t>
            </a:r>
            <a:r>
              <a:rPr lang="it-IT" sz="2000" i="1" dirty="0" err="1">
                <a:latin typeface="Garamond" panose="02020404030301010803" pitchFamily="18" charset="0"/>
              </a:rPr>
              <a:t>loose</a:t>
            </a:r>
            <a:r>
              <a:rPr lang="it-IT" sz="2000" dirty="0">
                <a:latin typeface="Garamond" panose="02020404030301010803" pitchFamily="18" charset="0"/>
              </a:rPr>
              <a:t>.  </a:t>
            </a:r>
          </a:p>
          <a:p>
            <a:pPr algn="just"/>
            <a:r>
              <a:rPr lang="it-IT" sz="2000" dirty="0">
                <a:latin typeface="Garamond" panose="02020404030301010803" pitchFamily="18" charset="0"/>
              </a:rPr>
              <a:t>E l’Italia? Sta in mezzo, perché alcuni aspetti sono </a:t>
            </a:r>
            <a:r>
              <a:rPr lang="it-IT" sz="2000" i="1" dirty="0" err="1">
                <a:latin typeface="Garamond" panose="02020404030301010803" pitchFamily="18" charset="0"/>
              </a:rPr>
              <a:t>loose</a:t>
            </a:r>
            <a:r>
              <a:rPr lang="it-IT" sz="2000" dirty="0">
                <a:latin typeface="Garamond" panose="02020404030301010803" pitchFamily="18" charset="0"/>
              </a:rPr>
              <a:t> (comportamenti individuali, istituzioni che non penalizzano i cittadini che se ne fregano delle regole, faccio come mi pare, il popolo della libertà), altri sono </a:t>
            </a:r>
            <a:r>
              <a:rPr lang="it-IT" sz="2000" i="1" dirty="0">
                <a:latin typeface="Garamond" panose="02020404030301010803" pitchFamily="18" charset="0"/>
              </a:rPr>
              <a:t>tight</a:t>
            </a:r>
            <a:r>
              <a:rPr lang="it-IT" sz="2000" dirty="0">
                <a:latin typeface="Garamond" panose="02020404030301010803" pitchFamily="18" charset="0"/>
              </a:rPr>
              <a:t> se il governo riesce a convincere i cittadini della necessità di restringere i comportamenti individuali (es. recente pandemia covid-19).</a:t>
            </a:r>
          </a:p>
          <a:p>
            <a:pPr algn="just"/>
            <a:endParaRPr lang="it-IT" sz="2000" dirty="0">
              <a:latin typeface="Garamond" panose="02020404030301010803" pitchFamily="18" charset="0"/>
            </a:endParaRPr>
          </a:p>
          <a:p>
            <a:pPr algn="just"/>
            <a:r>
              <a:rPr lang="it-IT" sz="2000" i="1" dirty="0">
                <a:latin typeface="Garamond" panose="02020404030301010803" pitchFamily="18" charset="0"/>
              </a:rPr>
              <a:t>La recente risposta (settembre 2020) di Boris Johnson, a chi gli chiedeva come mai in Italia il controllo della pandemia è stato molto più efficace che nel Regno Unito, è stata che gli inglesi amano la libertà, è sintomatica della dicotomia tight-</a:t>
            </a:r>
            <a:r>
              <a:rPr lang="it-IT" sz="2000" i="1" dirty="0" err="1">
                <a:latin typeface="Garamond" panose="02020404030301010803" pitchFamily="18" charset="0"/>
              </a:rPr>
              <a:t>loose</a:t>
            </a:r>
            <a:r>
              <a:rPr lang="it-IT" sz="2000" i="1" dirty="0">
                <a:latin typeface="Garamond" panose="02020404030301010803" pitchFamily="18" charset="0"/>
              </a:rPr>
              <a:t> (peraltro UK e I presentano valori simili nella slide precedente). Ottima la risposta del Presidente Mattarella, secondo cui gli italiani amano la libertà, ma anche la serietà.</a:t>
            </a:r>
          </a:p>
          <a:p>
            <a:pPr algn="just"/>
            <a:endParaRPr lang="it-IT" sz="2000" dirty="0">
              <a:latin typeface="Garamond" panose="02020404030301010803" pitchFamily="18" charset="0"/>
            </a:endParaRPr>
          </a:p>
          <a:p>
            <a:pPr algn="just"/>
            <a:r>
              <a:rPr lang="it-IT" sz="2000" dirty="0">
                <a:latin typeface="Garamond" panose="02020404030301010803" pitchFamily="18" charset="0"/>
              </a:rPr>
              <a:t>Non a caso i greci definiscono gli italiani </a:t>
            </a:r>
            <a:r>
              <a:rPr lang="it-IT" sz="2000" i="1" dirty="0">
                <a:latin typeface="Garamond" panose="02020404030301010803" pitchFamily="18" charset="0"/>
              </a:rPr>
              <a:t>pecore anarchiche</a:t>
            </a:r>
          </a:p>
        </p:txBody>
      </p:sp>
    </p:spTree>
    <p:extLst>
      <p:ext uri="{BB962C8B-B14F-4D97-AF65-F5344CB8AC3E}">
        <p14:creationId xmlns:p14="http://schemas.microsoft.com/office/powerpoint/2010/main" val="630579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asellaDiTesto 2">
            <a:extLst>
              <a:ext uri="{FF2B5EF4-FFF2-40B4-BE49-F238E27FC236}">
                <a16:creationId xmlns:a16="http://schemas.microsoft.com/office/drawing/2014/main" id="{5AA45117-4720-9044-AA70-DADAC8F072BC}"/>
              </a:ext>
            </a:extLst>
          </p:cNvPr>
          <p:cNvSpPr txBox="1">
            <a:spLocks noChangeArrowheads="1"/>
          </p:cNvSpPr>
          <p:nvPr/>
        </p:nvSpPr>
        <p:spPr bwMode="auto">
          <a:xfrm>
            <a:off x="611187" y="1228397"/>
            <a:ext cx="792162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i="1" dirty="0">
                <a:latin typeface="Garamond" panose="02020404030301010803" pitchFamily="18" charset="0"/>
              </a:rPr>
              <a:t>la democrazia è la peggior forma di governo, eccezion fatta per tutte quelle forme che si sono sperimentate fino ad ora </a:t>
            </a:r>
            <a:r>
              <a:rPr lang="it-IT" altLang="it-IT" sz="2000" dirty="0">
                <a:latin typeface="Garamond" panose="02020404030301010803" pitchFamily="18" charset="0"/>
              </a:rPr>
              <a:t>(Winston Churchill)</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Nel pensiero politico occidentale, il filosofo Hobbes teorizzò il concetto di </a:t>
            </a:r>
            <a:r>
              <a:rPr lang="it-IT" altLang="it-IT" sz="2000" b="1" dirty="0">
                <a:latin typeface="Garamond" panose="02020404030301010803" pitchFamily="18" charset="0"/>
              </a:rPr>
              <a:t>Stato-Leviatano</a:t>
            </a:r>
            <a:r>
              <a:rPr lang="it-IT" altLang="it-IT" sz="2000" dirty="0">
                <a:latin typeface="Garamond" panose="02020404030301010803" pitchFamily="18" charset="0"/>
              </a:rPr>
              <a:t>, uno stato assoluto, unico strumento possibile per garantire l’ordine dall’anarchia distruttiva. In antitesi a questo, Locke avrebbe poi definito il concetto di stato che garantisce l’ordine attraverso il consenso e l’armonia fra gli individui, che diventano cittadini e non sudditi.</a:t>
            </a:r>
          </a:p>
          <a:p>
            <a:pPr eaLnBrk="1" hangingPunct="1"/>
            <a:endParaRPr lang="it-IT" altLang="it-IT" sz="2000" dirty="0">
              <a:latin typeface="Garamond" panose="02020404030301010803" pitchFamily="18" charset="0"/>
            </a:endParaRPr>
          </a:p>
          <a:p>
            <a:pPr eaLnBrk="1" hangingPunct="1"/>
            <a:r>
              <a:rPr lang="it-IT" altLang="it-IT" sz="2000" dirty="0" err="1">
                <a:latin typeface="Garamond" panose="02020404030301010803" pitchFamily="18" charset="0"/>
              </a:rPr>
              <a:t>Neumann</a:t>
            </a:r>
            <a:r>
              <a:rPr lang="it-IT" altLang="it-IT" sz="2000" dirty="0">
                <a:latin typeface="Garamond" panose="02020404030301010803" pitchFamily="18" charset="0"/>
              </a:rPr>
              <a:t> (consulente socialdemocratico tedesco durante la repubblica di Weimar, che aveva assistito alla presa del potere da parte dei nazisti)</a:t>
            </a:r>
          </a:p>
          <a:p>
            <a:pPr eaLnBrk="1" hangingPunct="1"/>
            <a:r>
              <a:rPr lang="it-IT" altLang="it-IT" sz="2000" dirty="0">
                <a:latin typeface="Garamond" panose="02020404030301010803" pitchFamily="18" charset="0"/>
              </a:rPr>
              <a:t>teorizzò un altro tipo di stato assolutista, lo </a:t>
            </a:r>
            <a:r>
              <a:rPr lang="it-IT" altLang="it-IT" sz="2000" b="1" dirty="0">
                <a:latin typeface="Garamond" panose="02020404030301010803" pitchFamily="18" charset="0"/>
              </a:rPr>
              <a:t>Stato-</a:t>
            </a:r>
            <a:r>
              <a:rPr lang="it-IT" altLang="it-IT" sz="2000" b="1" dirty="0" err="1">
                <a:latin typeface="Garamond" panose="02020404030301010803" pitchFamily="18" charset="0"/>
              </a:rPr>
              <a:t>Behemoth</a:t>
            </a:r>
            <a:r>
              <a:rPr lang="it-IT" altLang="it-IT" sz="2000" b="1" dirty="0">
                <a:latin typeface="Garamond" panose="02020404030301010803" pitchFamily="18" charset="0"/>
              </a:rPr>
              <a:t> </a:t>
            </a:r>
            <a:r>
              <a:rPr lang="it-IT" altLang="it-IT" sz="2000" dirty="0">
                <a:latin typeface="Garamond" panose="02020404030301010803" pitchFamily="18" charset="0"/>
              </a:rPr>
              <a:t>(altro mostro del libro di Giobbe nella Bibbia) che, diversamente da Leviatano, è un NON-Stato. </a:t>
            </a:r>
          </a:p>
        </p:txBody>
      </p:sp>
      <p:sp>
        <p:nvSpPr>
          <p:cNvPr id="11267" name="CasellaDiTesto 1">
            <a:extLst>
              <a:ext uri="{FF2B5EF4-FFF2-40B4-BE49-F238E27FC236}">
                <a16:creationId xmlns:a16="http://schemas.microsoft.com/office/drawing/2014/main" id="{9E64050E-DBCD-1F4E-A3DA-BBF0F26CE00A}"/>
              </a:ext>
            </a:extLst>
          </p:cNvPr>
          <p:cNvSpPr txBox="1">
            <a:spLocks noChangeArrowheads="1"/>
          </p:cNvSpPr>
          <p:nvPr/>
        </p:nvSpPr>
        <p:spPr bwMode="auto">
          <a:xfrm>
            <a:off x="395536" y="404664"/>
            <a:ext cx="79216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800" b="1" dirty="0">
                <a:latin typeface="Garamond" panose="02020404030301010803" pitchFamily="18" charset="0"/>
              </a:rPr>
              <a:t>L</a:t>
            </a:r>
            <a:r>
              <a:rPr lang="it-IT" altLang="en-US" sz="2800" b="1" dirty="0">
                <a:latin typeface="Garamond" panose="02020404030301010803" pitchFamily="18" charset="0"/>
              </a:rPr>
              <a:t>’</a:t>
            </a:r>
            <a:r>
              <a:rPr lang="it-IT" altLang="it-IT" sz="2800" b="1" dirty="0">
                <a:latin typeface="Garamond" panose="02020404030301010803" pitchFamily="18" charset="0"/>
              </a:rPr>
              <a:t>ambiente istituzionale </a:t>
            </a:r>
            <a:r>
              <a:rPr lang="it-IT" altLang="it-IT" sz="2800" dirty="0">
                <a:latin typeface="Garamond" panose="02020404030301010803" pitchFamily="18" charset="0"/>
              </a:rPr>
              <a:t>(secondo livello di analisi)</a:t>
            </a:r>
            <a:endParaRPr lang="en-US" altLang="zh-CN" sz="2800" dirty="0">
              <a:latin typeface="Garamond" panose="02020404030301010803" pitchFamily="18" charset="0"/>
            </a:endParaRPr>
          </a:p>
        </p:txBody>
      </p:sp>
      <p:pic>
        <p:nvPicPr>
          <p:cNvPr id="4" name="Picture 2">
            <a:extLst>
              <a:ext uri="{FF2B5EF4-FFF2-40B4-BE49-F238E27FC236}">
                <a16:creationId xmlns:a16="http://schemas.microsoft.com/office/drawing/2014/main" id="{4420353D-87E1-0643-BA70-7321394D338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5" y="5285284"/>
            <a:ext cx="1440160" cy="1388565"/>
          </a:xfrm>
          <a:prstGeom prst="rect">
            <a:avLst/>
          </a:prstGeom>
          <a:noFill/>
          <a:extLst>
            <a:ext uri="{909E8E84-426E-40DD-AFC4-6F175D3DCCD1}">
              <a14:hiddenFill xmlns:a14="http://schemas.microsoft.com/office/drawing/2010/main">
                <a:solidFill>
                  <a:srgbClr val="FFFFFF"/>
                </a:solidFill>
              </a14:hiddenFill>
            </a:ext>
          </a:extLst>
        </p:spPr>
      </p:pic>
      <p:sp>
        <p:nvSpPr>
          <p:cNvPr id="5" name="CasellaDiTesto 4">
            <a:extLst>
              <a:ext uri="{FF2B5EF4-FFF2-40B4-BE49-F238E27FC236}">
                <a16:creationId xmlns:a16="http://schemas.microsoft.com/office/drawing/2014/main" id="{1E5B4E0C-D456-BB40-8925-29648CFCA068}"/>
              </a:ext>
            </a:extLst>
          </p:cNvPr>
          <p:cNvSpPr txBox="1"/>
          <p:nvPr/>
        </p:nvSpPr>
        <p:spPr>
          <a:xfrm>
            <a:off x="4200503" y="5288530"/>
            <a:ext cx="1872208" cy="523220"/>
          </a:xfrm>
          <a:prstGeom prst="rect">
            <a:avLst/>
          </a:prstGeom>
          <a:noFill/>
        </p:spPr>
        <p:txBody>
          <a:bodyPr wrap="square" rtlCol="0">
            <a:spAutoFit/>
          </a:bodyPr>
          <a:lstStyle/>
          <a:p>
            <a:r>
              <a:rPr lang="it-IT" sz="1400" dirty="0"/>
              <a:t>William Black, </a:t>
            </a:r>
            <a:r>
              <a:rPr lang="it-IT" sz="1400" i="1" dirty="0"/>
              <a:t>Leviatano e </a:t>
            </a:r>
            <a:r>
              <a:rPr lang="it-IT" sz="1400" i="1" dirty="0" err="1"/>
              <a:t>Behemoth</a:t>
            </a:r>
            <a:endParaRPr lang="it-IT" sz="1400" i="1" dirty="0"/>
          </a:p>
        </p:txBody>
      </p:sp>
    </p:spTree>
    <p:extLst>
      <p:ext uri="{BB962C8B-B14F-4D97-AF65-F5344CB8AC3E}">
        <p14:creationId xmlns:p14="http://schemas.microsoft.com/office/powerpoint/2010/main" val="14747477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2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6625">
                                            <p:txEl>
                                              <p:pRg st="4" end="4"/>
                                            </p:txEl>
                                          </p:spTgt>
                                        </p:tgtEl>
                                        <p:attrNameLst>
                                          <p:attrName>style.visibility</p:attrName>
                                        </p:attrNameLst>
                                      </p:cBhvr>
                                      <p:to>
                                        <p:strVal val="visible"/>
                                      </p:to>
                                    </p:set>
                                    <p:anim calcmode="lin" valueType="num">
                                      <p:cBhvr additive="base">
                                        <p:cTn id="15" dur="500" fill="hold"/>
                                        <p:tgtEl>
                                          <p:spTgt spid="26625">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6625">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6625">
                                            <p:txEl>
                                              <p:pRg st="5" end="5"/>
                                            </p:txEl>
                                          </p:spTgt>
                                        </p:tgtEl>
                                        <p:attrNameLst>
                                          <p:attrName>style.visibility</p:attrName>
                                        </p:attrNameLst>
                                      </p:cBhvr>
                                      <p:to>
                                        <p:strVal val="visible"/>
                                      </p:to>
                                    </p:set>
                                    <p:anim calcmode="lin" valueType="num">
                                      <p:cBhvr additive="base">
                                        <p:cTn id="19" dur="500" fill="hold"/>
                                        <p:tgtEl>
                                          <p:spTgt spid="26625">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25">
                                            <p:txEl>
                                              <p:pRg st="2" end="2"/>
                                            </p:txEl>
                                          </p:spTgt>
                                        </p:tgtEl>
                                        <p:attrNameLst>
                                          <p:attrName>style.visibility</p:attrName>
                                        </p:attrNameLst>
                                      </p:cBhvr>
                                      <p:to>
                                        <p:strVal val="visible"/>
                                      </p:to>
                                    </p:set>
                                    <p:anim calcmode="lin" valueType="num">
                                      <p:cBhvr additive="base">
                                        <p:cTn id="25" dur="500" fill="hold"/>
                                        <p:tgtEl>
                                          <p:spTgt spid="2662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6625">
                                            <p:txEl>
                                              <p:pRg st="4" end="4"/>
                                            </p:txEl>
                                          </p:spTgt>
                                        </p:tgtEl>
                                        <p:attrNameLst>
                                          <p:attrName>style.visibility</p:attrName>
                                        </p:attrNameLst>
                                      </p:cBhvr>
                                      <p:to>
                                        <p:strVal val="visible"/>
                                      </p:to>
                                    </p:set>
                                    <p:anim calcmode="lin" valueType="num">
                                      <p:cBhvr additive="base">
                                        <p:cTn id="31" dur="500" fill="hold"/>
                                        <p:tgtEl>
                                          <p:spTgt spid="2662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6625">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6625">
                                            <p:txEl>
                                              <p:pRg st="5" end="5"/>
                                            </p:txEl>
                                          </p:spTgt>
                                        </p:tgtEl>
                                        <p:attrNameLst>
                                          <p:attrName>style.visibility</p:attrName>
                                        </p:attrNameLst>
                                      </p:cBhvr>
                                      <p:to>
                                        <p:strVal val="visible"/>
                                      </p:to>
                                    </p:set>
                                    <p:anim calcmode="lin" valueType="num">
                                      <p:cBhvr additive="base">
                                        <p:cTn id="35" dur="500" fill="hold"/>
                                        <p:tgtEl>
                                          <p:spTgt spid="26625">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6625">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asellaDiTesto 2">
            <a:extLst>
              <a:ext uri="{FF2B5EF4-FFF2-40B4-BE49-F238E27FC236}">
                <a16:creationId xmlns:a16="http://schemas.microsoft.com/office/drawing/2014/main" id="{5AA45117-4720-9044-AA70-DADAC8F072BC}"/>
              </a:ext>
            </a:extLst>
          </p:cNvPr>
          <p:cNvSpPr txBox="1">
            <a:spLocks noChangeArrowheads="1"/>
          </p:cNvSpPr>
          <p:nvPr/>
        </p:nvSpPr>
        <p:spPr bwMode="auto">
          <a:xfrm>
            <a:off x="611187" y="548680"/>
            <a:ext cx="792162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Il </a:t>
            </a:r>
            <a:r>
              <a:rPr lang="it-IT" altLang="it-IT" sz="2000" b="1" dirty="0">
                <a:latin typeface="Garamond" panose="02020404030301010803" pitchFamily="18" charset="0"/>
              </a:rPr>
              <a:t>NON-Stato</a:t>
            </a:r>
            <a:r>
              <a:rPr lang="it-IT" altLang="it-IT" sz="2000" dirty="0">
                <a:latin typeface="Garamond" panose="02020404030301010803" pitchFamily="18" charset="0"/>
              </a:rPr>
              <a:t>, a differenza di quello Leviatano, non garantisce l’ordine, ma vive di abusi e disordini, e crea un potere in perpetuo movimento al fine di creare confusione, disinformazione e mobilitazione continua. E’ un regime autoritario ma distruttivo, che promette di costruire in futuro una fortezza che dovrebbe difendere i cittadini, ma che in realtà ha l’obiettivo di distruggere le istituzioni democratiche.  </a:t>
            </a:r>
          </a:p>
        </p:txBody>
      </p:sp>
      <p:sp>
        <p:nvSpPr>
          <p:cNvPr id="6" name="CasellaDiTesto 2">
            <a:extLst>
              <a:ext uri="{FF2B5EF4-FFF2-40B4-BE49-F238E27FC236}">
                <a16:creationId xmlns:a16="http://schemas.microsoft.com/office/drawing/2014/main" id="{2C63BB4F-8E55-C742-9B49-C12515DEF23D}"/>
              </a:ext>
            </a:extLst>
          </p:cNvPr>
          <p:cNvSpPr txBox="1">
            <a:spLocks noChangeArrowheads="1"/>
          </p:cNvSpPr>
          <p:nvPr/>
        </p:nvSpPr>
        <p:spPr bwMode="auto">
          <a:xfrm>
            <a:off x="611186" y="2780928"/>
            <a:ext cx="7921625"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i="1" dirty="0">
                <a:latin typeface="Garamond" panose="02020404030301010803" pitchFamily="18" charset="0"/>
              </a:rPr>
              <a:t>Il populismo di oggi, in particolare quello adottato dall’ex presidente Trump, utilizza le stesse tecniche (generare disinformazione, confusione e paura, costruire muri per difendere il paese dai migranti, non far nulla o poco e in ritardo per l’emergenza sanitaria Covid-19, dichiarare che in caso di sconfitta elettorale, non avrebbe riconosciuto il risultato).</a:t>
            </a:r>
          </a:p>
          <a:p>
            <a:pPr eaLnBrk="1" hangingPunct="1"/>
            <a:r>
              <a:rPr lang="it-IT" altLang="it-IT" sz="2000" i="1" dirty="0">
                <a:latin typeface="Garamond" panose="02020404030301010803" pitchFamily="18" charset="0"/>
              </a:rPr>
              <a:t>Tecniche simili più soft vengono utilizzate anche dai populisti europei.</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Il paese dove il populismo è massimo è la Russia, dove lo Stato è assolutista nel conservare il proprio potere (non esiste l’opposizione) ma è non-Stato in tutto il resto (l’economia è gestita da mafia e criminali, strettamente legati al potere di Putin) Non a caso il termine «populismo» fu inventato da un partito politico russo a metà dell’Ottocento</a:t>
            </a:r>
          </a:p>
        </p:txBody>
      </p:sp>
    </p:spTree>
    <p:extLst>
      <p:ext uri="{BB962C8B-B14F-4D97-AF65-F5344CB8AC3E}">
        <p14:creationId xmlns:p14="http://schemas.microsoft.com/office/powerpoint/2010/main" val="190807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asellaDiTesto 2">
            <a:extLst>
              <a:ext uri="{FF2B5EF4-FFF2-40B4-BE49-F238E27FC236}">
                <a16:creationId xmlns:a16="http://schemas.microsoft.com/office/drawing/2014/main" id="{5AA45117-4720-9044-AA70-DADAC8F072BC}"/>
              </a:ext>
            </a:extLst>
          </p:cNvPr>
          <p:cNvSpPr txBox="1">
            <a:spLocks noChangeArrowheads="1"/>
          </p:cNvSpPr>
          <p:nvPr/>
        </p:nvSpPr>
        <p:spPr bwMode="auto">
          <a:xfrm>
            <a:off x="900113" y="2565400"/>
            <a:ext cx="72009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Molti ritengono che il sistema democratico indiretto (cittadini votano per eleggere i loro rappresentanti, che a loro volta prendono le loro decisioni sulla base del mandato ricevuto) non rappresenti la </a:t>
            </a:r>
            <a:r>
              <a:rPr lang="it-IT" altLang="en-US" sz="2000" dirty="0">
                <a:latin typeface="Garamond" panose="02020404030301010803" pitchFamily="18" charset="0"/>
              </a:rPr>
              <a:t>“</a:t>
            </a:r>
            <a:r>
              <a:rPr lang="it-IT" altLang="it-IT" sz="2000" dirty="0">
                <a:latin typeface="Garamond" panose="02020404030301010803" pitchFamily="18" charset="0"/>
              </a:rPr>
              <a:t>vera</a:t>
            </a:r>
            <a:r>
              <a:rPr lang="it-IT" altLang="en-US" sz="2000" dirty="0">
                <a:latin typeface="Garamond" panose="02020404030301010803" pitchFamily="18" charset="0"/>
              </a:rPr>
              <a:t>”</a:t>
            </a:r>
            <a:r>
              <a:rPr lang="it-IT" altLang="it-IT" sz="2000" dirty="0">
                <a:latin typeface="Garamond" panose="02020404030301010803" pitchFamily="18" charset="0"/>
              </a:rPr>
              <a:t> volontà dei cittadini, perché c</a:t>
            </a:r>
            <a:r>
              <a:rPr lang="it-IT" altLang="en-US" sz="2000" dirty="0">
                <a:latin typeface="Garamond" panose="02020404030301010803" pitchFamily="18" charset="0"/>
              </a:rPr>
              <a:t>’</a:t>
            </a:r>
            <a:r>
              <a:rPr lang="it-IT" altLang="it-IT" sz="2000" dirty="0">
                <a:latin typeface="Garamond" panose="02020404030301010803" pitchFamily="18" charset="0"/>
              </a:rPr>
              <a:t>è il rischio di un abuso sistematico da parte degli eletti che fanno solo i loro interessi.</a:t>
            </a:r>
          </a:p>
          <a:p>
            <a:pPr algn="just" eaLnBrk="1" hangingPunct="1"/>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Arrow (1951) nel suo famoso </a:t>
            </a:r>
            <a:r>
              <a:rPr lang="it-IT" altLang="it-IT" sz="2000" b="1" dirty="0">
                <a:latin typeface="Garamond" panose="02020404030301010803" pitchFamily="18" charset="0"/>
              </a:rPr>
              <a:t>teorema sull</a:t>
            </a:r>
            <a:r>
              <a:rPr lang="it-IT" altLang="en-US" sz="2000" b="1" dirty="0">
                <a:latin typeface="Garamond" panose="02020404030301010803" pitchFamily="18" charset="0"/>
              </a:rPr>
              <a:t>’</a:t>
            </a:r>
            <a:r>
              <a:rPr lang="it-IT" altLang="it-IT" sz="2000" b="1" dirty="0">
                <a:latin typeface="Garamond" panose="02020404030301010803" pitchFamily="18" charset="0"/>
              </a:rPr>
              <a:t>impossibilità</a:t>
            </a:r>
            <a:r>
              <a:rPr lang="it-IT" altLang="it-IT" sz="2000" dirty="0">
                <a:latin typeface="Garamond" panose="02020404030301010803" pitchFamily="18" charset="0"/>
              </a:rPr>
              <a:t>, dimostra che non è sempre possibile determinare, nell'ambito delle scelte collettive, una maggioranza stabile ed univoca.  </a:t>
            </a:r>
          </a:p>
        </p:txBody>
      </p:sp>
      <p:sp>
        <p:nvSpPr>
          <p:cNvPr id="11267" name="CasellaDiTesto 1">
            <a:extLst>
              <a:ext uri="{FF2B5EF4-FFF2-40B4-BE49-F238E27FC236}">
                <a16:creationId xmlns:a16="http://schemas.microsoft.com/office/drawing/2014/main" id="{9E64050E-DBCD-1F4E-A3DA-BBF0F26CE00A}"/>
              </a:ext>
            </a:extLst>
          </p:cNvPr>
          <p:cNvSpPr txBox="1">
            <a:spLocks noChangeArrowheads="1"/>
          </p:cNvSpPr>
          <p:nvPr/>
        </p:nvSpPr>
        <p:spPr bwMode="auto">
          <a:xfrm>
            <a:off x="395288" y="836613"/>
            <a:ext cx="79216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800" b="1">
                <a:latin typeface="Garamond" panose="02020404030301010803" pitchFamily="18" charset="0"/>
              </a:rPr>
              <a:t>L</a:t>
            </a:r>
            <a:r>
              <a:rPr lang="it-IT" altLang="en-US" sz="2800" b="1">
                <a:latin typeface="Garamond" panose="02020404030301010803" pitchFamily="18" charset="0"/>
              </a:rPr>
              <a:t>’</a:t>
            </a:r>
            <a:r>
              <a:rPr lang="it-IT" altLang="it-IT" sz="2800" b="1">
                <a:latin typeface="Garamond" panose="02020404030301010803" pitchFamily="18" charset="0"/>
              </a:rPr>
              <a:t>ambiente istituzionale </a:t>
            </a:r>
            <a:r>
              <a:rPr lang="it-IT" altLang="it-IT" sz="2800">
                <a:latin typeface="Garamond" panose="02020404030301010803" pitchFamily="18" charset="0"/>
              </a:rPr>
              <a:t>(secondo livello di analisi) Possiamo affermare che la democrazia é il miglior sistema per aggregare le preferenze dei cittadini?</a:t>
            </a:r>
          </a:p>
          <a:p>
            <a:pPr eaLnBrk="1" hangingPunct="1"/>
            <a:endParaRPr lang="en-US" altLang="zh-CN" sz="2800">
              <a:latin typeface="Garamond" panose="02020404030301010803" pitchFamily="18" charset="0"/>
            </a:endParaRPr>
          </a:p>
        </p:txBody>
      </p:sp>
    </p:spTree>
    <p:extLst>
      <p:ext uri="{BB962C8B-B14F-4D97-AF65-F5344CB8AC3E}">
        <p14:creationId xmlns:p14="http://schemas.microsoft.com/office/powerpoint/2010/main" val="15290628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62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ttangolo 1">
            <a:extLst>
              <a:ext uri="{FF2B5EF4-FFF2-40B4-BE49-F238E27FC236}">
                <a16:creationId xmlns:a16="http://schemas.microsoft.com/office/drawing/2014/main" id="{665AD03B-8C4C-9D4D-8A6A-E34531DD9334}"/>
              </a:ext>
            </a:extLst>
          </p:cNvPr>
          <p:cNvSpPr>
            <a:spLocks noChangeArrowheads="1"/>
          </p:cNvSpPr>
          <p:nvPr/>
        </p:nvSpPr>
        <p:spPr bwMode="auto">
          <a:xfrm>
            <a:off x="539750" y="836613"/>
            <a:ext cx="7993063"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Arrow assume la razionalità dei votanti, ovvero le alternative godono del principio di transitività (se A&gt;B e B&gt;C, allora A&gt;C), e definisce le quattro condizioni necessarie affinché una qualsiasi procedura di decisione collettiva sia il risultato di scelte non arbitrarie:</a:t>
            </a:r>
          </a:p>
          <a:p>
            <a:pPr eaLnBrk="1" hangingPunct="1"/>
            <a:r>
              <a:rPr lang="it-IT" altLang="it-IT" sz="2000">
                <a:latin typeface="Garamond" panose="02020404030301010803" pitchFamily="18" charset="0"/>
              </a:rPr>
              <a:t> </a:t>
            </a:r>
          </a:p>
          <a:p>
            <a:pPr eaLnBrk="1" hangingPunct="1">
              <a:buFont typeface="Wingdings" pitchFamily="2" charset="2"/>
              <a:buChar char="Ø"/>
            </a:pPr>
            <a:r>
              <a:rPr lang="it-IT" altLang="it-IT" sz="2000">
                <a:latin typeface="Garamond" panose="02020404030301010803" pitchFamily="18" charset="0"/>
              </a:rPr>
              <a:t> </a:t>
            </a:r>
            <a:r>
              <a:rPr lang="it-IT" altLang="it-IT" sz="2000" b="1">
                <a:latin typeface="Garamond" panose="02020404030301010803" pitchFamily="18" charset="0"/>
              </a:rPr>
              <a:t>universalità</a:t>
            </a:r>
            <a:r>
              <a:rPr lang="it-IT" altLang="it-IT" sz="2000">
                <a:latin typeface="Garamond" panose="02020404030301010803" pitchFamily="18" charset="0"/>
              </a:rPr>
              <a:t>, o gamma di scelta illimitata; in pratica, tutti gli ordinamenti di preferenza devono essere ammissibili;</a:t>
            </a:r>
          </a:p>
          <a:p>
            <a:pPr eaLnBrk="1" hangingPunct="1">
              <a:buFontTx/>
              <a:buChar char="•"/>
            </a:pPr>
            <a:endParaRPr lang="it-IT" altLang="it-IT" sz="2000">
              <a:latin typeface="Garamond" panose="02020404030301010803" pitchFamily="18" charset="0"/>
            </a:endParaRPr>
          </a:p>
          <a:p>
            <a:pPr eaLnBrk="1" hangingPunct="1">
              <a:buFont typeface="Wingdings" pitchFamily="2" charset="2"/>
              <a:buChar char="Ø"/>
            </a:pPr>
            <a:r>
              <a:rPr lang="it-IT" altLang="it-IT" sz="2000">
                <a:latin typeface="Garamond" panose="02020404030301010803" pitchFamily="18" charset="0"/>
              </a:rPr>
              <a:t> </a:t>
            </a:r>
            <a:r>
              <a:rPr lang="it-IT" altLang="it-IT" sz="2000" b="1">
                <a:latin typeface="Garamond" panose="02020404030301010803" pitchFamily="18" charset="0"/>
              </a:rPr>
              <a:t>condizione paretiana</a:t>
            </a:r>
            <a:r>
              <a:rPr lang="it-IT" altLang="it-IT" sz="2000">
                <a:latin typeface="Garamond" panose="02020404030301010803" pitchFamily="18" charset="0"/>
              </a:rPr>
              <a:t>, se tutti gli individui preferiscono un'alternativa ad una seconda, anche la collettività deve seguire lo stesso ordine di preferenze;</a:t>
            </a:r>
          </a:p>
          <a:p>
            <a:pPr eaLnBrk="1" hangingPunct="1">
              <a:buFontTx/>
              <a:buChar char="•"/>
            </a:pPr>
            <a:endParaRPr lang="it-IT" altLang="it-IT" sz="2000">
              <a:latin typeface="Garamond" panose="02020404030301010803" pitchFamily="18" charset="0"/>
            </a:endParaRPr>
          </a:p>
          <a:p>
            <a:pPr eaLnBrk="1" hangingPunct="1">
              <a:buFont typeface="Wingdings" pitchFamily="2" charset="2"/>
              <a:buChar char="Ø"/>
            </a:pPr>
            <a:r>
              <a:rPr lang="it-IT" altLang="it-IT" sz="2000">
                <a:latin typeface="Garamond" panose="02020404030301010803" pitchFamily="18" charset="0"/>
              </a:rPr>
              <a:t> </a:t>
            </a:r>
            <a:r>
              <a:rPr lang="it-IT" altLang="it-IT" sz="2000" b="1">
                <a:latin typeface="Garamond" panose="02020404030301010803" pitchFamily="18" charset="0"/>
              </a:rPr>
              <a:t>non-dittatura</a:t>
            </a:r>
            <a:r>
              <a:rPr lang="it-IT" altLang="it-IT" sz="2000">
                <a:latin typeface="Garamond" panose="02020404030301010803" pitchFamily="18" charset="0"/>
              </a:rPr>
              <a:t>: nessun individuo può imporre le proprie scelte sugli altri individui;</a:t>
            </a:r>
          </a:p>
          <a:p>
            <a:pPr eaLnBrk="1" hangingPunct="1">
              <a:buFontTx/>
              <a:buChar char="•"/>
            </a:pPr>
            <a:endParaRPr lang="it-IT" altLang="it-IT" sz="2000">
              <a:latin typeface="Garamond" panose="02020404030301010803" pitchFamily="18" charset="0"/>
            </a:endParaRPr>
          </a:p>
          <a:p>
            <a:pPr eaLnBrk="1" hangingPunct="1">
              <a:buFont typeface="Wingdings" pitchFamily="2" charset="2"/>
              <a:buChar char="Ø"/>
            </a:pPr>
            <a:r>
              <a:rPr lang="it-IT" altLang="it-IT" sz="2000">
                <a:latin typeface="Garamond" panose="02020404030301010803" pitchFamily="18" charset="0"/>
              </a:rPr>
              <a:t> </a:t>
            </a:r>
            <a:r>
              <a:rPr lang="it-IT" altLang="it-IT" sz="2000" b="1">
                <a:latin typeface="Garamond" panose="02020404030301010803" pitchFamily="18" charset="0"/>
              </a:rPr>
              <a:t>indipendenza dalle alternative irrilevanti</a:t>
            </a:r>
            <a:r>
              <a:rPr lang="it-IT" altLang="it-IT" sz="2000">
                <a:latin typeface="Garamond" panose="02020404030301010803" pitchFamily="18" charset="0"/>
              </a:rPr>
              <a:t>, l'ordinamento sociale delle preferenze è indipendente da come vengono classificate le altre preferenze </a:t>
            </a:r>
          </a:p>
        </p:txBody>
      </p:sp>
    </p:spTree>
    <p:extLst>
      <p:ext uri="{BB962C8B-B14F-4D97-AF65-F5344CB8AC3E}">
        <p14:creationId xmlns:p14="http://schemas.microsoft.com/office/powerpoint/2010/main" val="2042857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49">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49">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49">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764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ttangolo 1">
            <a:extLst>
              <a:ext uri="{FF2B5EF4-FFF2-40B4-BE49-F238E27FC236}">
                <a16:creationId xmlns:a16="http://schemas.microsoft.com/office/drawing/2014/main" id="{AC4657F1-1B5B-C84E-BA81-D948549E832E}"/>
              </a:ext>
            </a:extLst>
          </p:cNvPr>
          <p:cNvSpPr>
            <a:spLocks noChangeArrowheads="1"/>
          </p:cNvSpPr>
          <p:nvPr/>
        </p:nvSpPr>
        <p:spPr bwMode="auto">
          <a:xfrm>
            <a:off x="755650" y="920621"/>
            <a:ext cx="7632700"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b="1" dirty="0">
                <a:latin typeface="Garamond" panose="02020404030301010803" pitchFamily="18" charset="0"/>
              </a:rPr>
              <a:t>La quarta condizione (l</a:t>
            </a:r>
            <a:r>
              <a:rPr lang="it-IT" altLang="en-US" sz="2000" b="1" dirty="0">
                <a:latin typeface="Garamond" panose="02020404030301010803" pitchFamily="18" charset="0"/>
              </a:rPr>
              <a:t>’</a:t>
            </a:r>
            <a:r>
              <a:rPr lang="it-IT" altLang="it-IT" sz="2000" b="1" dirty="0">
                <a:latin typeface="Garamond" panose="02020404030301010803" pitchFamily="18" charset="0"/>
              </a:rPr>
              <a:t>indipendenza dalle alternative irrilevanti)</a:t>
            </a:r>
            <a:r>
              <a:rPr lang="it-IT" altLang="it-IT" sz="2000" dirty="0">
                <a:latin typeface="Garamond" panose="02020404030301010803" pitchFamily="18" charset="0"/>
              </a:rPr>
              <a:t>, è quella più critica, perché viene violata regolarmente sia individualmente sia spesso anche nelle decisioni politiche collettive</a:t>
            </a:r>
          </a:p>
          <a:p>
            <a:pPr eaLnBrk="1" hangingPunct="1"/>
            <a:endParaRPr lang="it-IT" altLang="it-IT" sz="2000" dirty="0">
              <a:latin typeface="Garamond" panose="02020404030301010803" pitchFamily="18" charset="0"/>
            </a:endParaRPr>
          </a:p>
          <a:p>
            <a:pPr algn="just" eaLnBrk="1" hangingPunct="1"/>
            <a:r>
              <a:rPr lang="it-IT" altLang="it-IT" sz="2000" i="1" dirty="0">
                <a:latin typeface="Garamond" panose="02020404030301010803" pitchFamily="18" charset="0"/>
              </a:rPr>
              <a:t>es. di violazione individuale del principio: l</a:t>
            </a:r>
            <a:r>
              <a:rPr lang="it-IT" altLang="en-US" sz="2000" i="1" dirty="0">
                <a:latin typeface="Garamond" panose="02020404030301010803" pitchFamily="18" charset="0"/>
              </a:rPr>
              <a:t>’</a:t>
            </a:r>
            <a:r>
              <a:rPr lang="it-IT" altLang="it-IT" sz="2000" i="1" dirty="0">
                <a:latin typeface="Garamond" panose="02020404030301010803" pitchFamily="18" charset="0"/>
              </a:rPr>
              <a:t>indecisione (in prevalenza, ma non esclusivamente, femminile) negli acquisti. Dopo l</a:t>
            </a:r>
            <a:r>
              <a:rPr lang="it-IT" altLang="en-US" sz="2000" i="1" dirty="0">
                <a:latin typeface="Garamond" panose="02020404030301010803" pitchFamily="18" charset="0"/>
              </a:rPr>
              <a:t>’</a:t>
            </a:r>
            <a:r>
              <a:rPr lang="it-IT" altLang="it-IT" sz="2000" i="1" dirty="0">
                <a:latin typeface="Garamond" panose="02020404030301010803" pitchFamily="18" charset="0"/>
              </a:rPr>
              <a:t>estenuante ricerca di un paio di scarpe in un grande magazzino, il consumatore, che ha individuato due modelli che lo potrebbero soddisfare, invece di procedere con la scelta, inizia a guardare delle camicie</a:t>
            </a:r>
          </a:p>
          <a:p>
            <a:pPr algn="just" eaLnBrk="1" hangingPunct="1"/>
            <a:endParaRPr lang="it-IT" altLang="it-IT" sz="2000" i="1" dirty="0">
              <a:latin typeface="Garamond" panose="02020404030301010803" pitchFamily="18" charset="0"/>
            </a:endParaRPr>
          </a:p>
          <a:p>
            <a:pPr algn="just" eaLnBrk="1" hangingPunct="1"/>
            <a:r>
              <a:rPr lang="it-IT" altLang="it-IT" sz="2000" i="1" dirty="0">
                <a:latin typeface="Garamond" panose="02020404030301010803" pitchFamily="18" charset="0"/>
              </a:rPr>
              <a:t>es. di violazione del principio nelle decisioni politiche (il cosiddetto </a:t>
            </a:r>
            <a:r>
              <a:rPr lang="it-IT" altLang="it-IT" sz="2000" b="1" i="1" dirty="0">
                <a:latin typeface="Garamond" panose="02020404030301010803" pitchFamily="18" charset="0"/>
              </a:rPr>
              <a:t>benaltrismo</a:t>
            </a:r>
            <a:r>
              <a:rPr lang="it-IT" altLang="it-IT" sz="2000" i="1" dirty="0">
                <a:latin typeface="Garamond" panose="02020404030301010803" pitchFamily="18" charset="0"/>
              </a:rPr>
              <a:t>). Dovendo decidere su una certa politica che presenta trade-off, ossia vantaggi e svantaggi potenzialmente in conflitto, da bilanciare con cautela e responsabilità, il politico benaltrista rinvia il problema ad un</a:t>
            </a:r>
            <a:r>
              <a:rPr lang="it-IT" altLang="en-US" sz="2000" i="1" dirty="0">
                <a:latin typeface="Garamond" panose="02020404030301010803" pitchFamily="18" charset="0"/>
              </a:rPr>
              <a:t>’</a:t>
            </a:r>
            <a:r>
              <a:rPr lang="it-IT" altLang="it-IT" sz="2000" i="1" dirty="0">
                <a:latin typeface="Garamond" panose="02020404030301010803" pitchFamily="18" charset="0"/>
              </a:rPr>
              <a:t>ipotetica riforma generale che dovrebbe risolvere alla radice il problema, ma che non è né praticabile concretamente nell</a:t>
            </a:r>
            <a:r>
              <a:rPr lang="it-IT" altLang="en-US" sz="2000" i="1" dirty="0">
                <a:latin typeface="Garamond" panose="02020404030301010803" pitchFamily="18" charset="0"/>
              </a:rPr>
              <a:t>’</a:t>
            </a:r>
            <a:r>
              <a:rPr lang="it-IT" altLang="it-IT" sz="2000" i="1" dirty="0">
                <a:latin typeface="Garamond" panose="02020404030301010803" pitchFamily="18" charset="0"/>
              </a:rPr>
              <a:t>immediato, né tantomeno all</a:t>
            </a:r>
            <a:r>
              <a:rPr lang="it-IT" altLang="en-US" sz="2000" i="1" dirty="0">
                <a:latin typeface="Garamond" panose="02020404030301010803" pitchFamily="18" charset="0"/>
              </a:rPr>
              <a:t>’</a:t>
            </a:r>
            <a:r>
              <a:rPr lang="it-IT" altLang="it-IT" sz="2000" i="1" dirty="0">
                <a:latin typeface="Garamond" panose="02020404030301010803" pitchFamily="18" charset="0"/>
              </a:rPr>
              <a:t>ordine del giorno. Risultato: il politico benaltrista non fa nulla. </a:t>
            </a:r>
          </a:p>
        </p:txBody>
      </p:sp>
    </p:spTree>
    <p:extLst>
      <p:ext uri="{BB962C8B-B14F-4D97-AF65-F5344CB8AC3E}">
        <p14:creationId xmlns:p14="http://schemas.microsoft.com/office/powerpoint/2010/main" val="3859554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4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4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764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ttangolo 1">
            <a:extLst>
              <a:ext uri="{FF2B5EF4-FFF2-40B4-BE49-F238E27FC236}">
                <a16:creationId xmlns:a16="http://schemas.microsoft.com/office/drawing/2014/main" id="{39E3791F-8D0C-4548-B23B-5E43FBA30F4D}"/>
              </a:ext>
            </a:extLst>
          </p:cNvPr>
          <p:cNvSpPr>
            <a:spLocks noChangeArrowheads="1"/>
          </p:cNvSpPr>
          <p:nvPr/>
        </p:nvSpPr>
        <p:spPr bwMode="auto">
          <a:xfrm>
            <a:off x="684213" y="620713"/>
            <a:ext cx="741680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Poiché non è possibile soddisfare tutte le quattro le condizioni, Arrow dimostra che le preferenze individuali non possono essere aggregate secondo criteri minimi di razionalità e democraticità, ovvero </a:t>
            </a:r>
            <a:r>
              <a:rPr lang="it-IT" altLang="it-IT" sz="2000" u="sng" dirty="0">
                <a:latin typeface="Garamond" panose="02020404030301010803" pitchFamily="18" charset="0"/>
              </a:rPr>
              <a:t>non esiste alcuna regola di decisione collettiva in grado di soddisfare contemporaneamente tutti i requisiti</a:t>
            </a:r>
            <a:r>
              <a:rPr lang="it-IT" altLang="it-IT" sz="2000" dirty="0">
                <a:latin typeface="Garamond" panose="02020404030301010803" pitchFamily="18" charset="0"/>
              </a:rPr>
              <a:t>.</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Già nel diciottesimo secolo l</a:t>
            </a:r>
            <a:r>
              <a:rPr lang="it-IT" altLang="en-US" sz="2000" dirty="0">
                <a:latin typeface="Garamond" panose="02020404030301010803" pitchFamily="18" charset="0"/>
              </a:rPr>
              <a:t>’</a:t>
            </a:r>
            <a:r>
              <a:rPr lang="it-IT" altLang="it-IT" sz="2000" dirty="0">
                <a:latin typeface="Garamond" panose="02020404030301010803" pitchFamily="18" charset="0"/>
              </a:rPr>
              <a:t>economista Condorcet aveva descritto il cosiddetto </a:t>
            </a:r>
            <a:r>
              <a:rPr lang="it-IT" altLang="it-IT" sz="2000" b="1" dirty="0">
                <a:latin typeface="Garamond" panose="02020404030301010803" pitchFamily="18" charset="0"/>
              </a:rPr>
              <a:t>paradosso della maggioranza</a:t>
            </a:r>
            <a:r>
              <a:rPr lang="it-IT" altLang="it-IT" sz="2000" dirty="0">
                <a:latin typeface="Garamond" panose="02020404030301010803" pitchFamily="18" charset="0"/>
              </a:rPr>
              <a:t>, che può condurre un</a:t>
            </a:r>
            <a:r>
              <a:rPr lang="it-IT" altLang="en-US" sz="2000" dirty="0">
                <a:latin typeface="Garamond" panose="02020404030301010803" pitchFamily="18" charset="0"/>
              </a:rPr>
              <a:t>’</a:t>
            </a:r>
            <a:r>
              <a:rPr lang="it-IT" altLang="it-IT" sz="2000" dirty="0">
                <a:latin typeface="Garamond" panose="02020404030301010803" pitchFamily="18" charset="0"/>
              </a:rPr>
              <a:t>elezione allo stallo.</a:t>
            </a:r>
          </a:p>
          <a:p>
            <a:pPr eaLnBrk="1" hangingPunct="1"/>
            <a:endParaRPr lang="it-IT" altLang="it-IT" sz="2000" b="1" dirty="0">
              <a:latin typeface="Garamond" panose="02020404030301010803" pitchFamily="18" charset="0"/>
            </a:endParaRPr>
          </a:p>
          <a:p>
            <a:pPr eaLnBrk="1" hangingPunct="1"/>
            <a:r>
              <a:rPr lang="it-IT" altLang="it-IT" sz="2000" dirty="0">
                <a:latin typeface="Garamond" panose="02020404030301010803" pitchFamily="18" charset="0"/>
              </a:rPr>
              <a:t>Si consideri il seguente esempio:</a:t>
            </a:r>
          </a:p>
        </p:txBody>
      </p:sp>
      <p:graphicFrame>
        <p:nvGraphicFramePr>
          <p:cNvPr id="3" name="Tabella 2">
            <a:extLst>
              <a:ext uri="{FF2B5EF4-FFF2-40B4-BE49-F238E27FC236}">
                <a16:creationId xmlns:a16="http://schemas.microsoft.com/office/drawing/2014/main" id="{3D9117F4-F563-B54F-801C-546B0213C329}"/>
              </a:ext>
            </a:extLst>
          </p:cNvPr>
          <p:cNvGraphicFramePr>
            <a:graphicFrameLocks noGrp="1"/>
          </p:cNvGraphicFramePr>
          <p:nvPr/>
        </p:nvGraphicFramePr>
        <p:xfrm>
          <a:off x="1042988" y="4005263"/>
          <a:ext cx="6096000" cy="1485900"/>
        </p:xfrm>
        <a:graphic>
          <a:graphicData uri="http://schemas.openxmlformats.org/drawingml/2006/table">
            <a:tbl>
              <a:tblPr/>
              <a:tblGrid>
                <a:gridCol w="1368425">
                  <a:extLst>
                    <a:ext uri="{9D8B030D-6E8A-4147-A177-3AD203B41FA5}">
                      <a16:colId xmlns:a16="http://schemas.microsoft.com/office/drawing/2014/main" val="20000"/>
                    </a:ext>
                  </a:extLst>
                </a:gridCol>
                <a:gridCol w="1679575">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1" i="0" u="none" strike="noStrike" cap="none" normalizeH="0" baseline="0">
                        <a:ln>
                          <a:noFill/>
                        </a:ln>
                        <a:solidFill>
                          <a:schemeClr val="tx1"/>
                        </a:solidFill>
                        <a:effectLst/>
                        <a:latin typeface="Garamond" pitchFamily="18" charset="0"/>
                        <a:ea typeface="MS PGothic" pitchFamily="34" charset="-128"/>
                      </a:endParaRP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Garamond" pitchFamily="18" charset="0"/>
                          <a:ea typeface="MS PGothic" pitchFamily="34" charset="-128"/>
                        </a:rPr>
                        <a:t>Prima scelta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Garamond" pitchFamily="18" charset="0"/>
                          <a:ea typeface="MS PGothic" pitchFamily="34" charset="-128"/>
                        </a:rPr>
                        <a:t>Seconda scelta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Garamond" pitchFamily="18" charset="0"/>
                          <a:ea typeface="MS PGothic" pitchFamily="34" charset="-128"/>
                        </a:rPr>
                        <a:t>Terza scelta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1</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2</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3</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8701" name="CasellaDiTesto 1">
            <a:extLst>
              <a:ext uri="{FF2B5EF4-FFF2-40B4-BE49-F238E27FC236}">
                <a16:creationId xmlns:a16="http://schemas.microsoft.com/office/drawing/2014/main" id="{1FB222D0-E0D1-764E-B115-9446CF72439B}"/>
              </a:ext>
            </a:extLst>
          </p:cNvPr>
          <p:cNvSpPr txBox="1">
            <a:spLocks noChangeArrowheads="1"/>
          </p:cNvSpPr>
          <p:nvPr/>
        </p:nvSpPr>
        <p:spPr bwMode="auto">
          <a:xfrm>
            <a:off x="684213" y="5732463"/>
            <a:ext cx="72009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In caso di elezioni, i tre partiti ottengono ugual numero di voti, e non c</a:t>
            </a:r>
            <a:r>
              <a:rPr lang="it-IT" altLang="en-US" sz="2000">
                <a:latin typeface="Garamond" panose="02020404030301010803" pitchFamily="18" charset="0"/>
              </a:rPr>
              <a:t>’</a:t>
            </a:r>
            <a:r>
              <a:rPr lang="it-IT" altLang="it-IT" sz="2000">
                <a:latin typeface="Garamond" panose="02020404030301010803" pitchFamily="18" charset="0"/>
              </a:rPr>
              <a:t>è vincitore </a:t>
            </a:r>
          </a:p>
        </p:txBody>
      </p:sp>
    </p:spTree>
    <p:extLst>
      <p:ext uri="{BB962C8B-B14F-4D97-AF65-F5344CB8AC3E}">
        <p14:creationId xmlns:p14="http://schemas.microsoft.com/office/powerpoint/2010/main" val="24571876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870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ttangolo 1">
            <a:extLst>
              <a:ext uri="{FF2B5EF4-FFF2-40B4-BE49-F238E27FC236}">
                <a16:creationId xmlns:a16="http://schemas.microsoft.com/office/drawing/2014/main" id="{AE730901-3875-4D44-92B4-03A70251EA67}"/>
              </a:ext>
            </a:extLst>
          </p:cNvPr>
          <p:cNvSpPr>
            <a:spLocks noChangeArrowheads="1"/>
          </p:cNvSpPr>
          <p:nvPr/>
        </p:nvSpPr>
        <p:spPr bwMode="auto">
          <a:xfrm>
            <a:off x="611188" y="620713"/>
            <a:ext cx="77041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Supponiamo ora che viga un sistema elettorale a doppio turno con ballottaggio, in cui si sfidano solo i due partiti che hanno ottenuto più voti</a:t>
            </a:r>
          </a:p>
        </p:txBody>
      </p:sp>
      <p:graphicFrame>
        <p:nvGraphicFramePr>
          <p:cNvPr id="3" name="Tabella 2">
            <a:extLst>
              <a:ext uri="{FF2B5EF4-FFF2-40B4-BE49-F238E27FC236}">
                <a16:creationId xmlns:a16="http://schemas.microsoft.com/office/drawing/2014/main" id="{992DF694-DDD8-FB4A-B6AE-3F9A8462072D}"/>
              </a:ext>
            </a:extLst>
          </p:cNvPr>
          <p:cNvGraphicFramePr>
            <a:graphicFrameLocks noGrp="1"/>
          </p:cNvGraphicFramePr>
          <p:nvPr/>
        </p:nvGraphicFramePr>
        <p:xfrm>
          <a:off x="1584325" y="2133600"/>
          <a:ext cx="4572000" cy="1485900"/>
        </p:xfrm>
        <a:graphic>
          <a:graphicData uri="http://schemas.openxmlformats.org/drawingml/2006/table">
            <a:tbl>
              <a:tblPr/>
              <a:tblGrid>
                <a:gridCol w="1368425">
                  <a:extLst>
                    <a:ext uri="{9D8B030D-6E8A-4147-A177-3AD203B41FA5}">
                      <a16:colId xmlns:a16="http://schemas.microsoft.com/office/drawing/2014/main" val="20000"/>
                    </a:ext>
                  </a:extLst>
                </a:gridCol>
                <a:gridCol w="1679575">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1" i="0" u="none" strike="noStrike" cap="none" normalizeH="0" baseline="0">
                        <a:ln>
                          <a:noFill/>
                        </a:ln>
                        <a:solidFill>
                          <a:schemeClr val="tx1"/>
                        </a:solidFill>
                        <a:effectLst/>
                        <a:latin typeface="Garamond" pitchFamily="18" charset="0"/>
                        <a:ea typeface="MS PGothic" pitchFamily="34" charset="-128"/>
                      </a:endParaRP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Garamond" pitchFamily="18" charset="0"/>
                          <a:ea typeface="MS PGothic" pitchFamily="34" charset="-128"/>
                        </a:rPr>
                        <a:t>Prima scelta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Garamond" pitchFamily="18" charset="0"/>
                          <a:ea typeface="MS PGothic" pitchFamily="34" charset="-128"/>
                        </a:rPr>
                        <a:t>Seconda scelta</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1</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2</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Elettore 3</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C</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Garamond" pitchFamily="18" charset="0"/>
                          <a:ea typeface="MS PGothic" pitchFamily="34" charset="-128"/>
                        </a:rPr>
                        <a:t>Partito B</a:t>
                      </a:r>
                    </a:p>
                  </a:txBody>
                  <a:tcPr marT="45749" marB="4574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5385" name="Rettangolo 1">
            <a:extLst>
              <a:ext uri="{FF2B5EF4-FFF2-40B4-BE49-F238E27FC236}">
                <a16:creationId xmlns:a16="http://schemas.microsoft.com/office/drawing/2014/main" id="{8F8B0EE6-28FA-C643-B6A2-7CAEA3F902CC}"/>
              </a:ext>
            </a:extLst>
          </p:cNvPr>
          <p:cNvSpPr>
            <a:spLocks noChangeArrowheads="1"/>
          </p:cNvSpPr>
          <p:nvPr/>
        </p:nvSpPr>
        <p:spPr bwMode="auto">
          <a:xfrm>
            <a:off x="827088" y="1484313"/>
            <a:ext cx="66246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Se A è il partito escluso dal ballottaggio, B vince su C per 2 a 1:</a:t>
            </a:r>
          </a:p>
        </p:txBody>
      </p:sp>
      <p:sp>
        <p:nvSpPr>
          <p:cNvPr id="15386" name="Rettangolo 1">
            <a:extLst>
              <a:ext uri="{FF2B5EF4-FFF2-40B4-BE49-F238E27FC236}">
                <a16:creationId xmlns:a16="http://schemas.microsoft.com/office/drawing/2014/main" id="{1E989835-FB8E-0D43-A49D-BC9A343FAB53}"/>
              </a:ext>
            </a:extLst>
          </p:cNvPr>
          <p:cNvSpPr>
            <a:spLocks noChangeArrowheads="1"/>
          </p:cNvSpPr>
          <p:nvPr/>
        </p:nvSpPr>
        <p:spPr bwMode="auto">
          <a:xfrm>
            <a:off x="755650" y="3821113"/>
            <a:ext cx="74168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Ugualmente, se B è il partito escluso, vince C, mentre se è C ad essere escluso, vince A. E</a:t>
            </a:r>
            <a:r>
              <a:rPr lang="it-IT" altLang="en-US" sz="2000">
                <a:latin typeface="Garamond" panose="02020404030301010803" pitchFamily="18" charset="0"/>
              </a:rPr>
              <a:t>’</a:t>
            </a:r>
            <a:r>
              <a:rPr lang="it-IT" altLang="it-IT" sz="2000">
                <a:latin typeface="Garamond" panose="02020404030301010803" pitchFamily="18" charset="0"/>
              </a:rPr>
              <a:t> così violata la transitività: se A è preferito a B, B è preferito a C, ma C è preferito ad A (mentre per la transitività dovrebbe risultare A preferito a C).</a:t>
            </a:r>
          </a:p>
          <a:p>
            <a:pPr eaLnBrk="1" hangingPunct="1"/>
            <a:r>
              <a:rPr lang="it-IT" altLang="it-IT" sz="2000">
                <a:latin typeface="Garamond" panose="02020404030301010803" pitchFamily="18" charset="0"/>
              </a:rPr>
              <a:t> </a:t>
            </a:r>
          </a:p>
          <a:p>
            <a:pPr eaLnBrk="1" hangingPunct="1"/>
            <a:r>
              <a:rPr lang="it-IT" altLang="it-IT" sz="2000">
                <a:latin typeface="Garamond" panose="02020404030301010803" pitchFamily="18" charset="0"/>
              </a:rPr>
              <a:t>In sostanza chi riesce ad eliminare uno dei 3 partiti potrà conoscere in anticipo il risultato delle elezioni: se il partito A vuole vincere, indurrà gli incerti a votare alle primarie per il partito B e sarà sicuro di scontrarsi contro di lui al secondo turno.</a:t>
            </a:r>
          </a:p>
        </p:txBody>
      </p:sp>
    </p:spTree>
    <p:extLst>
      <p:ext uri="{BB962C8B-B14F-4D97-AF65-F5344CB8AC3E}">
        <p14:creationId xmlns:p14="http://schemas.microsoft.com/office/powerpoint/2010/main" val="3540687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ttangolo 1">
            <a:extLst>
              <a:ext uri="{FF2B5EF4-FFF2-40B4-BE49-F238E27FC236}">
                <a16:creationId xmlns:a16="http://schemas.microsoft.com/office/drawing/2014/main" id="{D735E027-D7AD-C344-9FE1-721AAC99AEC3}"/>
              </a:ext>
            </a:extLst>
          </p:cNvPr>
          <p:cNvSpPr>
            <a:spLocks noChangeArrowheads="1"/>
          </p:cNvSpPr>
          <p:nvPr/>
        </p:nvSpPr>
        <p:spPr bwMode="auto">
          <a:xfrm>
            <a:off x="468313" y="620713"/>
            <a:ext cx="8064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Il risultato paradossale di tale teoria è che qualunque scelta venga adottata non si può più affermare che è quella preferita dalla maggioranza dei cittadini.</a:t>
            </a:r>
            <a:r>
              <a:rPr lang="it-IT" altLang="it-IT" sz="2000" i="1">
                <a:latin typeface="Garamond" panose="02020404030301010803" pitchFamily="18" charset="0"/>
              </a:rPr>
              <a:t> </a:t>
            </a:r>
            <a:endParaRPr lang="it-IT" altLang="it-IT" sz="2000">
              <a:latin typeface="Garamond" panose="02020404030301010803" pitchFamily="18" charset="0"/>
            </a:endParaRPr>
          </a:p>
        </p:txBody>
      </p:sp>
      <p:sp>
        <p:nvSpPr>
          <p:cNvPr id="30722" name="Rettangolo 1">
            <a:extLst>
              <a:ext uri="{FF2B5EF4-FFF2-40B4-BE49-F238E27FC236}">
                <a16:creationId xmlns:a16="http://schemas.microsoft.com/office/drawing/2014/main" id="{E1A33EFA-A422-4C47-A867-3676B7A5FD56}"/>
              </a:ext>
            </a:extLst>
          </p:cNvPr>
          <p:cNvSpPr>
            <a:spLocks noChangeArrowheads="1"/>
          </p:cNvSpPr>
          <p:nvPr/>
        </p:nvSpPr>
        <p:spPr bwMode="auto">
          <a:xfrm>
            <a:off x="468313" y="3873500"/>
            <a:ext cx="741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i="1">
                <a:latin typeface="Garamond" panose="02020404030301010803" pitchFamily="18" charset="0"/>
              </a:rPr>
              <a:t>FI é stata esclusa al ballottaggio. Dato quest</a:t>
            </a:r>
            <a:r>
              <a:rPr lang="it-IT" altLang="en-US" sz="2000" i="1">
                <a:latin typeface="Garamond" panose="02020404030301010803" pitchFamily="18" charset="0"/>
              </a:rPr>
              <a:t>’</a:t>
            </a:r>
            <a:r>
              <a:rPr lang="it-IT" altLang="it-IT" sz="2000" i="1">
                <a:latin typeface="Garamond" panose="02020404030301010803" pitchFamily="18" charset="0"/>
              </a:rPr>
              <a:t>ordinamento di preferenze che, non essendo ciclico, non ha dato luogo al paradosso, ha vinto per 2:1 il M5S</a:t>
            </a:r>
          </a:p>
        </p:txBody>
      </p:sp>
      <p:pic>
        <p:nvPicPr>
          <p:cNvPr id="30723" name="Immagine 3">
            <a:extLst>
              <a:ext uri="{FF2B5EF4-FFF2-40B4-BE49-F238E27FC236}">
                <a16:creationId xmlns:a16="http://schemas.microsoft.com/office/drawing/2014/main" id="{96E20497-7977-134A-836E-3F6EEC65E05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2988" y="1989138"/>
            <a:ext cx="73533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Immagine 4">
            <a:extLst>
              <a:ext uri="{FF2B5EF4-FFF2-40B4-BE49-F238E27FC236}">
                <a16:creationId xmlns:a16="http://schemas.microsoft.com/office/drawing/2014/main" id="{EB1AAD7D-7464-8A47-8219-0BAC847A85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6013" y="4870450"/>
            <a:ext cx="730885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Rettangolo 5">
            <a:extLst>
              <a:ext uri="{FF2B5EF4-FFF2-40B4-BE49-F238E27FC236}">
                <a16:creationId xmlns:a16="http://schemas.microsoft.com/office/drawing/2014/main" id="{4652D5EA-2079-874D-BC88-1D88B91A3395}"/>
              </a:ext>
            </a:extLst>
          </p:cNvPr>
          <p:cNvSpPr>
            <a:spLocks noChangeArrowheads="1"/>
          </p:cNvSpPr>
          <p:nvPr/>
        </p:nvSpPr>
        <p:spPr bwMode="auto">
          <a:xfrm>
            <a:off x="1476375" y="1557338"/>
            <a:ext cx="56165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i="1">
                <a:latin typeface="Garamond" panose="02020404030301010803" pitchFamily="18" charset="0"/>
              </a:rPr>
              <a:t>Il caso delle elezioni comunali a Roma del 2016</a:t>
            </a:r>
            <a:endParaRPr lang="it-IT" altLang="it-IT" sz="2000"/>
          </a:p>
        </p:txBody>
      </p:sp>
    </p:spTree>
    <p:extLst>
      <p:ext uri="{BB962C8B-B14F-4D97-AF65-F5344CB8AC3E}">
        <p14:creationId xmlns:p14="http://schemas.microsoft.com/office/powerpoint/2010/main" val="26271361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2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07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710B210D-1128-264C-8C9B-FECA43B95E24}"/>
              </a:ext>
            </a:extLst>
          </p:cNvPr>
          <p:cNvSpPr txBox="1">
            <a:spLocks noChangeArrowheads="1"/>
          </p:cNvSpPr>
          <p:nvPr/>
        </p:nvSpPr>
        <p:spPr bwMode="auto">
          <a:xfrm>
            <a:off x="827088" y="908050"/>
            <a:ext cx="7345362"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E</a:t>
            </a:r>
            <a:r>
              <a:rPr lang="it-IT" altLang="en-US" sz="2000" dirty="0">
                <a:latin typeface="Garamond" panose="02020404030301010803" pitchFamily="18" charset="0"/>
              </a:rPr>
              <a:t>’</a:t>
            </a:r>
            <a:r>
              <a:rPr lang="it-IT" altLang="it-IT" sz="2000" dirty="0">
                <a:latin typeface="Garamond" panose="02020404030301010803" pitchFamily="18" charset="0"/>
              </a:rPr>
              <a:t> noto che i membri di una certa comunità sociale di ampie dimensioni tendono a seguire i comportamenti di chi gli è vicino (ricordate il concetto di </a:t>
            </a:r>
            <a:r>
              <a:rPr lang="it-IT" altLang="it-IT" sz="2000" i="1" dirty="0">
                <a:latin typeface="Garamond" panose="02020404030301010803" pitchFamily="18" charset="0"/>
              </a:rPr>
              <a:t>omofilia</a:t>
            </a:r>
            <a:r>
              <a:rPr lang="it-IT" altLang="it-IT" sz="2000" dirty="0">
                <a:latin typeface="Garamond" panose="02020404030301010803" pitchFamily="18" charset="0"/>
              </a:rPr>
              <a:t>), senza avere visione globale del problema che stanno affrontando. </a:t>
            </a:r>
          </a:p>
          <a:p>
            <a:pPr algn="just" eaLnBrk="1" hangingPunct="1">
              <a:spcBef>
                <a:spcPct val="50000"/>
              </a:spcBef>
            </a:pPr>
            <a:r>
              <a:rPr lang="it-IT" altLang="it-IT" sz="2000" dirty="0">
                <a:latin typeface="Garamond" panose="02020404030301010803" pitchFamily="18" charset="0"/>
              </a:rPr>
              <a:t>In alcuni casi la percezione di tali soggetti, che basano il loro comportamento su quello dei vicini, può essere fallace, perché questi, non vedendo il fenomeno nel suo complesso, attribuiscono carattere globale ad un comportamento che è invece solo locale e minoritario. </a:t>
            </a:r>
          </a:p>
          <a:p>
            <a:pPr algn="just" eaLnBrk="1" hangingPunct="1">
              <a:spcBef>
                <a:spcPct val="50000"/>
              </a:spcBef>
            </a:pPr>
            <a:r>
              <a:rPr lang="it-IT" altLang="it-IT" sz="2000" i="1" dirty="0">
                <a:latin typeface="Garamond" panose="02020404030301010803" pitchFamily="18" charset="0"/>
              </a:rPr>
              <a:t>Es. chi vive in un piccolo paese dove tutti si conoscono, è talvolta portato ad allargare alle grandi città l</a:t>
            </a:r>
            <a:r>
              <a:rPr lang="it-IT" altLang="en-US" sz="2000" i="1" dirty="0">
                <a:latin typeface="Garamond" panose="02020404030301010803" pitchFamily="18" charset="0"/>
              </a:rPr>
              <a:t>’</a:t>
            </a:r>
            <a:r>
              <a:rPr lang="it-IT" altLang="it-IT" sz="2000" i="1" dirty="0">
                <a:latin typeface="Garamond" panose="02020404030301010803" pitchFamily="18" charset="0"/>
              </a:rPr>
              <a:t>idea di conoscere gente </a:t>
            </a:r>
            <a:r>
              <a:rPr lang="it-IT" altLang="en-US" sz="2000" i="1" dirty="0">
                <a:latin typeface="Garamond" panose="02020404030301010803" pitchFamily="18" charset="0"/>
              </a:rPr>
              <a:t>“</a:t>
            </a:r>
            <a:r>
              <a:rPr lang="it-IT" altLang="it-IT" sz="2000" i="1" dirty="0">
                <a:latin typeface="Garamond" panose="02020404030301010803" pitchFamily="18" charset="0"/>
              </a:rPr>
              <a:t>sei di Torino? Conosci il mio amico Marco che abita li?</a:t>
            </a:r>
            <a:r>
              <a:rPr lang="it-IT" altLang="en-US" sz="2000" i="1" dirty="0">
                <a:latin typeface="Garamond" panose="02020404030301010803" pitchFamily="18" charset="0"/>
              </a:rPr>
              <a:t>”</a:t>
            </a:r>
            <a:endParaRPr lang="it-IT" altLang="ja-JP" sz="2000" dirty="0">
              <a:latin typeface="Garamond" panose="02020404030301010803" pitchFamily="18" charset="0"/>
            </a:endParaRPr>
          </a:p>
          <a:p>
            <a:pPr algn="just" eaLnBrk="1" hangingPunct="1">
              <a:spcBef>
                <a:spcPct val="50000"/>
              </a:spcBef>
            </a:pPr>
            <a:r>
              <a:rPr lang="it-IT" altLang="it-IT" sz="2000" dirty="0">
                <a:latin typeface="Garamond" panose="02020404030301010803" pitchFamily="18" charset="0"/>
              </a:rPr>
              <a:t>Kristina </a:t>
            </a:r>
            <a:r>
              <a:rPr lang="it-IT" altLang="it-IT" sz="2000" dirty="0" err="1">
                <a:latin typeface="Garamond" panose="02020404030301010803" pitchFamily="18" charset="0"/>
              </a:rPr>
              <a:t>Lerman</a:t>
            </a:r>
            <a:r>
              <a:rPr lang="it-IT" altLang="it-IT" sz="2000" dirty="0">
                <a:latin typeface="Garamond" panose="02020404030301010803" pitchFamily="18" charset="0"/>
              </a:rPr>
              <a:t>, </a:t>
            </a:r>
            <a:r>
              <a:rPr lang="it-IT" altLang="it-IT" sz="2000" dirty="0" err="1">
                <a:latin typeface="Garamond" panose="02020404030301010803" pitchFamily="18" charset="0"/>
              </a:rPr>
              <a:t>Xiaoran</a:t>
            </a:r>
            <a:r>
              <a:rPr lang="it-IT" altLang="it-IT" sz="2000" dirty="0">
                <a:latin typeface="Garamond" panose="02020404030301010803" pitchFamily="18" charset="0"/>
              </a:rPr>
              <a:t> Yang e </a:t>
            </a:r>
            <a:r>
              <a:rPr lang="it-IT" altLang="it-IT" sz="2000" dirty="0" err="1">
                <a:latin typeface="Garamond" panose="02020404030301010803" pitchFamily="18" charset="0"/>
              </a:rPr>
              <a:t>Xin-Zeng</a:t>
            </a:r>
            <a:r>
              <a:rPr lang="it-IT" altLang="it-IT" sz="2000" dirty="0">
                <a:latin typeface="Garamond" panose="02020404030301010803" pitchFamily="18" charset="0"/>
              </a:rPr>
              <a:t> </a:t>
            </a:r>
            <a:r>
              <a:rPr lang="it-IT" altLang="it-IT" sz="2000" dirty="0" err="1">
                <a:latin typeface="Garamond" panose="02020404030301010803" pitchFamily="18" charset="0"/>
              </a:rPr>
              <a:t>Wu</a:t>
            </a:r>
            <a:r>
              <a:rPr lang="it-IT" altLang="it-IT" sz="2000" dirty="0">
                <a:latin typeface="Garamond" panose="02020404030301010803" pitchFamily="18" charset="0"/>
              </a:rPr>
              <a:t> hanno analizzato questo fenomeno definendolo </a:t>
            </a:r>
            <a:r>
              <a:rPr lang="it-IT" altLang="en-US" sz="2000" dirty="0">
                <a:latin typeface="Garamond" panose="02020404030301010803" pitchFamily="18" charset="0"/>
              </a:rPr>
              <a:t>“</a:t>
            </a:r>
            <a:r>
              <a:rPr lang="it-IT" altLang="it-IT" sz="2000" b="1" dirty="0">
                <a:latin typeface="Garamond" panose="02020404030301010803" pitchFamily="18" charset="0"/>
              </a:rPr>
              <a:t>il paradosso dell</a:t>
            </a:r>
            <a:r>
              <a:rPr lang="it-IT" altLang="en-US" sz="2000" b="1" dirty="0">
                <a:latin typeface="Garamond" panose="02020404030301010803" pitchFamily="18" charset="0"/>
              </a:rPr>
              <a:t>’</a:t>
            </a:r>
            <a:r>
              <a:rPr lang="it-IT" altLang="it-IT" sz="2000" b="1" dirty="0">
                <a:latin typeface="Garamond" panose="02020404030301010803" pitchFamily="18" charset="0"/>
              </a:rPr>
              <a:t>amicizia</a:t>
            </a:r>
            <a:r>
              <a:rPr lang="it-IT" altLang="en-US" sz="2000" dirty="0">
                <a:latin typeface="Garamond" panose="02020404030301010803" pitchFamily="18" charset="0"/>
              </a:rPr>
              <a:t>”</a:t>
            </a:r>
            <a:r>
              <a:rPr lang="it-IT" altLang="it-IT" sz="2000" dirty="0">
                <a:latin typeface="Garamond" panose="02020404030301010803" pitchFamily="18" charset="0"/>
              </a:rPr>
              <a:t>, che genera l</a:t>
            </a:r>
            <a:r>
              <a:rPr lang="it-IT" altLang="en-US" sz="2000" dirty="0">
                <a:latin typeface="Garamond" panose="02020404030301010803" pitchFamily="18" charset="0"/>
              </a:rPr>
              <a:t>’</a:t>
            </a:r>
            <a:r>
              <a:rPr lang="it-IT" altLang="it-IT" sz="2000" dirty="0">
                <a:latin typeface="Garamond" panose="02020404030301010803" pitchFamily="18" charset="0"/>
              </a:rPr>
              <a:t>illusione </a:t>
            </a:r>
            <a:r>
              <a:rPr lang="it-IT" altLang="ja-JP" sz="2000" dirty="0">
                <a:latin typeface="Garamond" panose="02020404030301010803" pitchFamily="18" charset="0"/>
              </a:rPr>
              <a:t>che un certo fenomeno sia generalizzato quando in realtà non lo è</a:t>
            </a:r>
            <a:endParaRPr lang="it-IT" altLang="it-IT" sz="2000" dirty="0">
              <a:latin typeface="Garamond" panose="02020404030301010803" pitchFamily="18" charset="0"/>
            </a:endParaRPr>
          </a:p>
        </p:txBody>
      </p:sp>
      <p:sp>
        <p:nvSpPr>
          <p:cNvPr id="17411" name="Rettangolo 2">
            <a:extLst>
              <a:ext uri="{FF2B5EF4-FFF2-40B4-BE49-F238E27FC236}">
                <a16:creationId xmlns:a16="http://schemas.microsoft.com/office/drawing/2014/main" id="{C6E29430-D83C-7440-B5DC-A57B463DA574}"/>
              </a:ext>
            </a:extLst>
          </p:cNvPr>
          <p:cNvSpPr>
            <a:spLocks noChangeArrowheads="1"/>
          </p:cNvSpPr>
          <p:nvPr/>
        </p:nvSpPr>
        <p:spPr bwMode="auto">
          <a:xfrm>
            <a:off x="1979613" y="333375"/>
            <a:ext cx="50403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a:solidFill>
                  <a:srgbClr val="000000"/>
                </a:solidFill>
                <a:latin typeface="Garamond" panose="02020404030301010803" pitchFamily="18" charset="0"/>
              </a:rPr>
              <a:t>La democrazia sul web è effettiva?</a:t>
            </a:r>
          </a:p>
        </p:txBody>
      </p:sp>
    </p:spTree>
    <p:extLst>
      <p:ext uri="{BB962C8B-B14F-4D97-AF65-F5344CB8AC3E}">
        <p14:creationId xmlns:p14="http://schemas.microsoft.com/office/powerpoint/2010/main" val="6426212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 calcmode="lin" valueType="num">
                                      <p:cBhvr additive="base">
                                        <p:cTn id="7" dur="500" fill="hold"/>
                                        <p:tgtEl>
                                          <p:spTgt spid="410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0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100">
                                            <p:txEl>
                                              <p:pRg st="1" end="1"/>
                                            </p:txEl>
                                          </p:spTgt>
                                        </p:tgtEl>
                                        <p:attrNameLst>
                                          <p:attrName>style.visibility</p:attrName>
                                        </p:attrNameLst>
                                      </p:cBhvr>
                                      <p:to>
                                        <p:strVal val="visible"/>
                                      </p:to>
                                    </p:set>
                                    <p:anim calcmode="lin" valueType="num">
                                      <p:cBhvr additive="base">
                                        <p:cTn id="13" dur="500" fill="hold"/>
                                        <p:tgtEl>
                                          <p:spTgt spid="410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0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100">
                                            <p:txEl>
                                              <p:pRg st="2" end="2"/>
                                            </p:txEl>
                                          </p:spTgt>
                                        </p:tgtEl>
                                        <p:attrNameLst>
                                          <p:attrName>style.visibility</p:attrName>
                                        </p:attrNameLst>
                                      </p:cBhvr>
                                      <p:to>
                                        <p:strVal val="visible"/>
                                      </p:to>
                                    </p:set>
                                    <p:anim calcmode="lin" valueType="num">
                                      <p:cBhvr additive="base">
                                        <p:cTn id="19" dur="500" fill="hold"/>
                                        <p:tgtEl>
                                          <p:spTgt spid="410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0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100">
                                            <p:txEl>
                                              <p:pRg st="3" end="3"/>
                                            </p:txEl>
                                          </p:spTgt>
                                        </p:tgtEl>
                                        <p:attrNameLst>
                                          <p:attrName>style.visibility</p:attrName>
                                        </p:attrNameLst>
                                      </p:cBhvr>
                                      <p:to>
                                        <p:strVal val="visible"/>
                                      </p:to>
                                    </p:set>
                                    <p:anim calcmode="lin" valueType="num">
                                      <p:cBhvr additive="base">
                                        <p:cTn id="25" dur="500" fill="hold"/>
                                        <p:tgtEl>
                                          <p:spTgt spid="410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0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F2F1FA54-7240-0E40-ABA3-9343144164E7}"/>
              </a:ext>
            </a:extLst>
          </p:cNvPr>
          <p:cNvSpPr txBox="1">
            <a:spLocks noChangeArrowheads="1"/>
          </p:cNvSpPr>
          <p:nvPr/>
        </p:nvSpPr>
        <p:spPr bwMode="auto">
          <a:xfrm>
            <a:off x="827088" y="908050"/>
            <a:ext cx="7345362"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Nelle reti sociali accade spesso che un fenomeno globalmente raro venga sistematicamente sovra rappresentato nella cerchia ristretta con cui si è in contatto, generando la diffusione di comportamenti o fenomeni sbagliati, come la percezione del rischio</a:t>
            </a:r>
          </a:p>
          <a:p>
            <a:pPr algn="just" eaLnBrk="1" hangingPunct="1">
              <a:spcBef>
                <a:spcPct val="50000"/>
              </a:spcBef>
            </a:pPr>
            <a:r>
              <a:rPr lang="it-IT" altLang="it-IT" sz="2000" i="1" dirty="0">
                <a:latin typeface="Garamond" panose="02020404030301010803" pitchFamily="18" charset="0"/>
              </a:rPr>
              <a:t>Il caso della telefonata di una mamma apprensiva ad un</a:t>
            </a:r>
            <a:r>
              <a:rPr lang="it-IT" altLang="en-US" sz="2000" i="1" dirty="0">
                <a:latin typeface="Garamond" panose="02020404030301010803" pitchFamily="18" charset="0"/>
              </a:rPr>
              <a:t>’</a:t>
            </a:r>
            <a:r>
              <a:rPr lang="it-IT" altLang="it-IT" sz="2000" i="1" dirty="0">
                <a:latin typeface="Garamond" panose="02020404030301010803" pitchFamily="18" charset="0"/>
              </a:rPr>
              <a:t>amica della figlia il giorno dopo gli attentati dei terroristi islamici del 13 novembre a Parigi, che raccomandava di non uscire di casa perché era stata trovata una bomba (in realtà inesistente) alla stazione metro di Lepanto a Roma. La registrazione della telefonata si è diffusa </a:t>
            </a:r>
            <a:r>
              <a:rPr lang="it-IT" altLang="it-IT" sz="2000" i="1" dirty="0" err="1">
                <a:latin typeface="Garamond" panose="02020404030301010803" pitchFamily="18" charset="0"/>
              </a:rPr>
              <a:t>viralmente</a:t>
            </a:r>
            <a:r>
              <a:rPr lang="it-IT" altLang="it-IT" sz="2000" i="1" dirty="0">
                <a:latin typeface="Garamond" panose="02020404030301010803" pitchFamily="18" charset="0"/>
              </a:rPr>
              <a:t> su WhatsApp, inducendo molti a ritenere vere le informazioni chiaramente assurde e costringendo il Presidente del Consiglio dell’epoca a dichiarare ufficialmente la sua falsità</a:t>
            </a:r>
            <a:endParaRPr lang="it-IT" altLang="it-IT" sz="2000" dirty="0">
              <a:latin typeface="Garamond" panose="02020404030301010803" pitchFamily="18" charset="0"/>
            </a:endParaRPr>
          </a:p>
          <a:p>
            <a:pPr algn="just" eaLnBrk="1" hangingPunct="1">
              <a:spcBef>
                <a:spcPct val="50000"/>
              </a:spcBef>
            </a:pPr>
            <a:r>
              <a:rPr lang="it-IT" altLang="it-IT" sz="2000" dirty="0">
                <a:latin typeface="Garamond" panose="02020404030301010803" pitchFamily="18" charset="0"/>
              </a:rPr>
              <a:t>I comportamenti individuali spesso infatti dipendono da quelli degli altri, che vengono osservati e successivamente adottati solo perché familiari e contigui</a:t>
            </a:r>
          </a:p>
        </p:txBody>
      </p:sp>
      <p:sp>
        <p:nvSpPr>
          <p:cNvPr id="18435" name="Rettangolo 2">
            <a:extLst>
              <a:ext uri="{FF2B5EF4-FFF2-40B4-BE49-F238E27FC236}">
                <a16:creationId xmlns:a16="http://schemas.microsoft.com/office/drawing/2014/main" id="{A10AB955-1953-9548-B9DB-122E8E82AF2D}"/>
              </a:ext>
            </a:extLst>
          </p:cNvPr>
          <p:cNvSpPr>
            <a:spLocks noChangeArrowheads="1"/>
          </p:cNvSpPr>
          <p:nvPr/>
        </p:nvSpPr>
        <p:spPr bwMode="auto">
          <a:xfrm>
            <a:off x="1331913" y="333375"/>
            <a:ext cx="6192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a:solidFill>
                  <a:srgbClr val="000000"/>
                </a:solidFill>
                <a:latin typeface="Garamond" panose="02020404030301010803" pitchFamily="18" charset="0"/>
              </a:rPr>
              <a:t>Il paradosso dell</a:t>
            </a:r>
            <a:r>
              <a:rPr lang="it-IT" altLang="en-US">
                <a:solidFill>
                  <a:srgbClr val="000000"/>
                </a:solidFill>
                <a:latin typeface="Garamond" panose="02020404030301010803" pitchFamily="18" charset="0"/>
              </a:rPr>
              <a:t>’</a:t>
            </a:r>
            <a:r>
              <a:rPr lang="it-IT" altLang="it-IT">
                <a:solidFill>
                  <a:srgbClr val="000000"/>
                </a:solidFill>
                <a:latin typeface="Garamond" panose="02020404030301010803" pitchFamily="18" charset="0"/>
              </a:rPr>
              <a:t>amicizia sui social network II</a:t>
            </a:r>
          </a:p>
        </p:txBody>
      </p:sp>
    </p:spTree>
    <p:extLst>
      <p:ext uri="{BB962C8B-B14F-4D97-AF65-F5344CB8AC3E}">
        <p14:creationId xmlns:p14="http://schemas.microsoft.com/office/powerpoint/2010/main" val="19208355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00">
                                            <p:txEl>
                                              <p:pRg st="1" end="1"/>
                                            </p:txEl>
                                          </p:spTgt>
                                        </p:tgtEl>
                                        <p:attrNameLst>
                                          <p:attrName>style.visibility</p:attrName>
                                        </p:attrNameLst>
                                      </p:cBhvr>
                                      <p:to>
                                        <p:strVal val="visible"/>
                                      </p:to>
                                    </p:set>
                                    <p:anim calcmode="lin" valueType="num">
                                      <p:cBhvr additive="base">
                                        <p:cTn id="7" dur="500" fill="hold"/>
                                        <p:tgtEl>
                                          <p:spTgt spid="410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0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100">
                                            <p:txEl>
                                              <p:pRg st="2" end="2"/>
                                            </p:txEl>
                                          </p:spTgt>
                                        </p:tgtEl>
                                        <p:attrNameLst>
                                          <p:attrName>style.visibility</p:attrName>
                                        </p:attrNameLst>
                                      </p:cBhvr>
                                      <p:to>
                                        <p:strVal val="visible"/>
                                      </p:to>
                                    </p:set>
                                    <p:anim calcmode="lin" valueType="num">
                                      <p:cBhvr additive="base">
                                        <p:cTn id="13" dur="500" fill="hold"/>
                                        <p:tgtEl>
                                          <p:spTgt spid="410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0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4">
            <a:extLst>
              <a:ext uri="{FF2B5EF4-FFF2-40B4-BE49-F238E27FC236}">
                <a16:creationId xmlns:a16="http://schemas.microsoft.com/office/drawing/2014/main" id="{79E0CD45-BAF1-9346-8E1F-19AF8BAAD866}"/>
              </a:ext>
            </a:extLst>
          </p:cNvPr>
          <p:cNvSpPr txBox="1">
            <a:spLocks noChangeArrowheads="1"/>
          </p:cNvSpPr>
          <p:nvPr/>
        </p:nvSpPr>
        <p:spPr bwMode="auto">
          <a:xfrm>
            <a:off x="755650" y="1052513"/>
            <a:ext cx="7345363"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Il paradosso dell</a:t>
            </a:r>
            <a:r>
              <a:rPr lang="it-IT" altLang="en-US" sz="2000" dirty="0">
                <a:latin typeface="Garamond" panose="02020404030301010803" pitchFamily="18" charset="0"/>
              </a:rPr>
              <a:t>’</a:t>
            </a:r>
            <a:r>
              <a:rPr lang="it-IT" altLang="it-IT" sz="2000" dirty="0">
                <a:latin typeface="Garamond" panose="02020404030301010803" pitchFamily="18" charset="0"/>
              </a:rPr>
              <a:t>amicizia dipende dal fatto che in media, gran parte della gente ha meno amici di quanti non ne abbiano questi ultimi. </a:t>
            </a:r>
          </a:p>
          <a:p>
            <a:pPr algn="just" eaLnBrk="1" hangingPunct="1">
              <a:spcBef>
                <a:spcPct val="50000"/>
              </a:spcBef>
            </a:pPr>
            <a:r>
              <a:rPr lang="it-IT" altLang="it-IT" sz="2000" dirty="0">
                <a:latin typeface="Garamond" panose="02020404030301010803" pitchFamily="18" charset="0"/>
              </a:rPr>
              <a:t>Nonostante che questa affermazione non abbia alcun senso logico, il paradosso viene usato per le campagne di vaccinazione, per gli interventi sociali e per scoprire i primi stadi di diffusione delle epidemie. </a:t>
            </a:r>
          </a:p>
          <a:p>
            <a:pPr algn="just" eaLnBrk="1" hangingPunct="1">
              <a:spcBef>
                <a:spcPct val="50000"/>
              </a:spcBef>
            </a:pPr>
            <a:r>
              <a:rPr lang="it-IT" altLang="it-IT" sz="2000" dirty="0">
                <a:latin typeface="Garamond" panose="02020404030301010803" pitchFamily="18" charset="0"/>
              </a:rPr>
              <a:t>Invece di monitoraggi casuali sulla gente per scoprire la diffusione precoce di un</a:t>
            </a:r>
            <a:r>
              <a:rPr lang="it-IT" altLang="en-US" sz="2000" dirty="0">
                <a:latin typeface="Garamond" panose="02020404030301010803" pitchFamily="18" charset="0"/>
              </a:rPr>
              <a:t>’</a:t>
            </a:r>
            <a:r>
              <a:rPr lang="it-IT" altLang="it-IT" sz="2000" dirty="0">
                <a:latin typeface="Garamond" panose="02020404030301010803" pitchFamily="18" charset="0"/>
              </a:rPr>
              <a:t>epidemia, il paradosso suggerisce di monitorare i contatti e gli amici di un certo individuo (il famoso tracciamento nell’epidemia </a:t>
            </a:r>
            <a:r>
              <a:rPr lang="it-IT" altLang="it-IT" sz="2000" dirty="0" err="1">
                <a:latin typeface="Garamond" panose="02020404030301010803" pitchFamily="18" charset="0"/>
              </a:rPr>
              <a:t>Covid</a:t>
            </a:r>
            <a:r>
              <a:rPr lang="it-IT" altLang="it-IT" sz="2000" dirty="0">
                <a:latin typeface="Garamond" panose="02020404030301010803" pitchFamily="18" charset="0"/>
              </a:rPr>
              <a:t>), perché questi hanno maggiore probabilità di avere contatti con terzi, non solo quindi di ammalarsi ma soprattutto di infettare gli altri.</a:t>
            </a:r>
          </a:p>
          <a:p>
            <a:pPr algn="just" eaLnBrk="1" hangingPunct="1">
              <a:spcBef>
                <a:spcPct val="50000"/>
              </a:spcBef>
            </a:pPr>
            <a:r>
              <a:rPr lang="it-IT" altLang="it-IT" sz="2000" dirty="0">
                <a:latin typeface="Garamond" panose="02020404030301010803" pitchFamily="18" charset="0"/>
              </a:rPr>
              <a:t>Ad esempio, se i forti bevitori di alcolici sono anche molto conosciuti e popolari,  la maggioranza della gente si convince che i propri amici bevano più di loro</a:t>
            </a:r>
          </a:p>
          <a:p>
            <a:pPr algn="just" eaLnBrk="1" hangingPunct="1">
              <a:spcBef>
                <a:spcPct val="50000"/>
              </a:spcBef>
            </a:pPr>
            <a:r>
              <a:rPr lang="it-IT" altLang="it-IT" sz="2000" dirty="0">
                <a:latin typeface="Garamond" panose="02020404030301010803" pitchFamily="18" charset="0"/>
              </a:rPr>
              <a:t>In sostanza gli appartenenti ad una rete tendono a credere come vera qualsiasi informazione passata da un vicino, per il solo fatto che questo è loro contiguo</a:t>
            </a:r>
          </a:p>
        </p:txBody>
      </p:sp>
      <p:sp>
        <p:nvSpPr>
          <p:cNvPr id="19459" name="Rettangolo 2">
            <a:extLst>
              <a:ext uri="{FF2B5EF4-FFF2-40B4-BE49-F238E27FC236}">
                <a16:creationId xmlns:a16="http://schemas.microsoft.com/office/drawing/2014/main" id="{1E552F54-2DC7-B34D-96CC-C090E53069BD}"/>
              </a:ext>
            </a:extLst>
          </p:cNvPr>
          <p:cNvSpPr>
            <a:spLocks noChangeArrowheads="1"/>
          </p:cNvSpPr>
          <p:nvPr/>
        </p:nvSpPr>
        <p:spPr bwMode="auto">
          <a:xfrm>
            <a:off x="1331913" y="333375"/>
            <a:ext cx="6192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a:solidFill>
                  <a:srgbClr val="000000"/>
                </a:solidFill>
                <a:latin typeface="Garamond" panose="02020404030301010803" pitchFamily="18" charset="0"/>
              </a:rPr>
              <a:t>Il paradosso dell</a:t>
            </a:r>
            <a:r>
              <a:rPr lang="it-IT" altLang="en-US">
                <a:solidFill>
                  <a:srgbClr val="000000"/>
                </a:solidFill>
                <a:latin typeface="Garamond" panose="02020404030301010803" pitchFamily="18" charset="0"/>
              </a:rPr>
              <a:t>’</a:t>
            </a:r>
            <a:r>
              <a:rPr lang="it-IT" altLang="it-IT">
                <a:solidFill>
                  <a:srgbClr val="000000"/>
                </a:solidFill>
                <a:latin typeface="Garamond" panose="02020404030301010803" pitchFamily="18" charset="0"/>
              </a:rPr>
              <a:t>amicizia sui social network III</a:t>
            </a:r>
          </a:p>
        </p:txBody>
      </p:sp>
    </p:spTree>
    <p:extLst>
      <p:ext uri="{BB962C8B-B14F-4D97-AF65-F5344CB8AC3E}">
        <p14:creationId xmlns:p14="http://schemas.microsoft.com/office/powerpoint/2010/main" val="7954416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81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481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481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Oval 4">
            <a:extLst>
              <a:ext uri="{FF2B5EF4-FFF2-40B4-BE49-F238E27FC236}">
                <a16:creationId xmlns:a16="http://schemas.microsoft.com/office/drawing/2014/main" id="{7FEA5F26-69EB-E349-8932-52ED4A32265F}"/>
              </a:ext>
            </a:extLst>
          </p:cNvPr>
          <p:cNvSpPr>
            <a:spLocks noChangeArrowheads="1"/>
          </p:cNvSpPr>
          <p:nvPr/>
        </p:nvSpPr>
        <p:spPr bwMode="auto">
          <a:xfrm>
            <a:off x="2771775" y="1123950"/>
            <a:ext cx="287338"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3" name="Oval 5">
            <a:extLst>
              <a:ext uri="{FF2B5EF4-FFF2-40B4-BE49-F238E27FC236}">
                <a16:creationId xmlns:a16="http://schemas.microsoft.com/office/drawing/2014/main" id="{19FD5FBE-46F2-FA4C-B6CB-219F12304B14}"/>
              </a:ext>
            </a:extLst>
          </p:cNvPr>
          <p:cNvSpPr>
            <a:spLocks noChangeArrowheads="1"/>
          </p:cNvSpPr>
          <p:nvPr/>
        </p:nvSpPr>
        <p:spPr bwMode="auto">
          <a:xfrm>
            <a:off x="4284663" y="141128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4" name="Oval 14">
            <a:extLst>
              <a:ext uri="{FF2B5EF4-FFF2-40B4-BE49-F238E27FC236}">
                <a16:creationId xmlns:a16="http://schemas.microsoft.com/office/drawing/2014/main" id="{8F0206E1-620C-9142-AD9C-B416889B4EF7}"/>
              </a:ext>
            </a:extLst>
          </p:cNvPr>
          <p:cNvSpPr>
            <a:spLocks noChangeArrowheads="1"/>
          </p:cNvSpPr>
          <p:nvPr/>
        </p:nvSpPr>
        <p:spPr bwMode="auto">
          <a:xfrm>
            <a:off x="1331913" y="4076700"/>
            <a:ext cx="287337"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5" name="Oval 15">
            <a:extLst>
              <a:ext uri="{FF2B5EF4-FFF2-40B4-BE49-F238E27FC236}">
                <a16:creationId xmlns:a16="http://schemas.microsoft.com/office/drawing/2014/main" id="{F30D2740-2615-3F49-A6A3-A8C79BD3D4DC}"/>
              </a:ext>
            </a:extLst>
          </p:cNvPr>
          <p:cNvSpPr>
            <a:spLocks noChangeArrowheads="1"/>
          </p:cNvSpPr>
          <p:nvPr/>
        </p:nvSpPr>
        <p:spPr bwMode="auto">
          <a:xfrm>
            <a:off x="4932363" y="2347913"/>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6" name="Oval 16">
            <a:extLst>
              <a:ext uri="{FF2B5EF4-FFF2-40B4-BE49-F238E27FC236}">
                <a16:creationId xmlns:a16="http://schemas.microsoft.com/office/drawing/2014/main" id="{7BAD84E2-3CCC-3040-93D4-2D60AF4998EE}"/>
              </a:ext>
            </a:extLst>
          </p:cNvPr>
          <p:cNvSpPr>
            <a:spLocks noChangeArrowheads="1"/>
          </p:cNvSpPr>
          <p:nvPr/>
        </p:nvSpPr>
        <p:spPr bwMode="auto">
          <a:xfrm>
            <a:off x="5076825" y="3932238"/>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7" name="Oval 17">
            <a:extLst>
              <a:ext uri="{FF2B5EF4-FFF2-40B4-BE49-F238E27FC236}">
                <a16:creationId xmlns:a16="http://schemas.microsoft.com/office/drawing/2014/main" id="{356DBF03-78FC-414F-BC7A-B07360FA16DC}"/>
              </a:ext>
            </a:extLst>
          </p:cNvPr>
          <p:cNvSpPr>
            <a:spLocks noChangeArrowheads="1"/>
          </p:cNvSpPr>
          <p:nvPr/>
        </p:nvSpPr>
        <p:spPr bwMode="auto">
          <a:xfrm>
            <a:off x="3132138" y="5299075"/>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8" name="Oval 18">
            <a:extLst>
              <a:ext uri="{FF2B5EF4-FFF2-40B4-BE49-F238E27FC236}">
                <a16:creationId xmlns:a16="http://schemas.microsoft.com/office/drawing/2014/main" id="{64C3A3D3-B72C-EF44-8ADD-C3DAB5E3D959}"/>
              </a:ext>
            </a:extLst>
          </p:cNvPr>
          <p:cNvSpPr>
            <a:spLocks noChangeArrowheads="1"/>
          </p:cNvSpPr>
          <p:nvPr/>
        </p:nvSpPr>
        <p:spPr bwMode="auto">
          <a:xfrm>
            <a:off x="3997325" y="4940300"/>
            <a:ext cx="287338"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89" name="Oval 19">
            <a:extLst>
              <a:ext uri="{FF2B5EF4-FFF2-40B4-BE49-F238E27FC236}">
                <a16:creationId xmlns:a16="http://schemas.microsoft.com/office/drawing/2014/main" id="{F8BDDCB5-D8C9-024B-B8C4-9F4AFD886A5D}"/>
              </a:ext>
            </a:extLst>
          </p:cNvPr>
          <p:cNvSpPr>
            <a:spLocks noChangeArrowheads="1"/>
          </p:cNvSpPr>
          <p:nvPr/>
        </p:nvSpPr>
        <p:spPr bwMode="auto">
          <a:xfrm>
            <a:off x="2125663" y="4867275"/>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90" name="Oval 20">
            <a:extLst>
              <a:ext uri="{FF2B5EF4-FFF2-40B4-BE49-F238E27FC236}">
                <a16:creationId xmlns:a16="http://schemas.microsoft.com/office/drawing/2014/main" id="{0F0CEBEE-6E04-BE4F-8DC9-DDA620A595D4}"/>
              </a:ext>
            </a:extLst>
          </p:cNvPr>
          <p:cNvSpPr>
            <a:spLocks noChangeArrowheads="1"/>
          </p:cNvSpPr>
          <p:nvPr/>
        </p:nvSpPr>
        <p:spPr bwMode="auto">
          <a:xfrm>
            <a:off x="1116013" y="3067050"/>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491" name="Oval 21">
            <a:extLst>
              <a:ext uri="{FF2B5EF4-FFF2-40B4-BE49-F238E27FC236}">
                <a16:creationId xmlns:a16="http://schemas.microsoft.com/office/drawing/2014/main" id="{DB658AD7-F127-C24A-969D-9FBD519D9DE2}"/>
              </a:ext>
            </a:extLst>
          </p:cNvPr>
          <p:cNvSpPr>
            <a:spLocks noChangeArrowheads="1"/>
          </p:cNvSpPr>
          <p:nvPr/>
        </p:nvSpPr>
        <p:spPr bwMode="auto">
          <a:xfrm>
            <a:off x="1836738" y="1555750"/>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0492" name="AutoShape 22">
            <a:extLst>
              <a:ext uri="{FF2B5EF4-FFF2-40B4-BE49-F238E27FC236}">
                <a16:creationId xmlns:a16="http://schemas.microsoft.com/office/drawing/2014/main" id="{C4BD0440-FB4E-6C47-93C3-12DE7E4F19B8}"/>
              </a:ext>
            </a:extLst>
          </p:cNvPr>
          <p:cNvCxnSpPr>
            <a:cxnSpLocks noChangeShapeType="1"/>
            <a:stCxn id="20482" idx="5"/>
            <a:endCxn id="20485" idx="1"/>
          </p:cNvCxnSpPr>
          <p:nvPr/>
        </p:nvCxnSpPr>
        <p:spPr bwMode="auto">
          <a:xfrm>
            <a:off x="3016250" y="1370013"/>
            <a:ext cx="1958975" cy="102076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3" name="AutoShape 23">
            <a:extLst>
              <a:ext uri="{FF2B5EF4-FFF2-40B4-BE49-F238E27FC236}">
                <a16:creationId xmlns:a16="http://schemas.microsoft.com/office/drawing/2014/main" id="{92ECB958-62BC-8145-9E9E-6BD9272C9AE0}"/>
              </a:ext>
            </a:extLst>
          </p:cNvPr>
          <p:cNvCxnSpPr>
            <a:cxnSpLocks noChangeShapeType="1"/>
            <a:stCxn id="20484" idx="6"/>
            <a:endCxn id="20486" idx="2"/>
          </p:cNvCxnSpPr>
          <p:nvPr/>
        </p:nvCxnSpPr>
        <p:spPr bwMode="auto">
          <a:xfrm flipV="1">
            <a:off x="1619250" y="4076700"/>
            <a:ext cx="3457575" cy="1444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4" name="AutoShape 24">
            <a:extLst>
              <a:ext uri="{FF2B5EF4-FFF2-40B4-BE49-F238E27FC236}">
                <a16:creationId xmlns:a16="http://schemas.microsoft.com/office/drawing/2014/main" id="{D68F6C32-6C8F-814F-BFE9-28A93D6C741F}"/>
              </a:ext>
            </a:extLst>
          </p:cNvPr>
          <p:cNvCxnSpPr>
            <a:cxnSpLocks noChangeShapeType="1"/>
            <a:stCxn id="20482" idx="5"/>
            <a:endCxn id="20486" idx="1"/>
          </p:cNvCxnSpPr>
          <p:nvPr/>
        </p:nvCxnSpPr>
        <p:spPr bwMode="auto">
          <a:xfrm>
            <a:off x="3016250" y="1370013"/>
            <a:ext cx="2103438" cy="260508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5" name="AutoShape 25">
            <a:extLst>
              <a:ext uri="{FF2B5EF4-FFF2-40B4-BE49-F238E27FC236}">
                <a16:creationId xmlns:a16="http://schemas.microsoft.com/office/drawing/2014/main" id="{EEA54DA5-49F1-754A-B4F2-60BAE64283A7}"/>
              </a:ext>
            </a:extLst>
          </p:cNvPr>
          <p:cNvCxnSpPr>
            <a:cxnSpLocks noChangeShapeType="1"/>
            <a:stCxn id="20482" idx="4"/>
            <a:endCxn id="20487" idx="0"/>
          </p:cNvCxnSpPr>
          <p:nvPr/>
        </p:nvCxnSpPr>
        <p:spPr bwMode="auto">
          <a:xfrm>
            <a:off x="2916238" y="1412875"/>
            <a:ext cx="360362" cy="38862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6" name="AutoShape 26">
            <a:extLst>
              <a:ext uri="{FF2B5EF4-FFF2-40B4-BE49-F238E27FC236}">
                <a16:creationId xmlns:a16="http://schemas.microsoft.com/office/drawing/2014/main" id="{452E8388-FDB3-6843-9176-AA1067377E95}"/>
              </a:ext>
            </a:extLst>
          </p:cNvPr>
          <p:cNvCxnSpPr>
            <a:cxnSpLocks noChangeShapeType="1"/>
            <a:stCxn id="20482" idx="4"/>
            <a:endCxn id="20487" idx="0"/>
          </p:cNvCxnSpPr>
          <p:nvPr/>
        </p:nvCxnSpPr>
        <p:spPr bwMode="auto">
          <a:xfrm flipH="1">
            <a:off x="2268538" y="1412875"/>
            <a:ext cx="647700" cy="34544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7" name="AutoShape 27">
            <a:extLst>
              <a:ext uri="{FF2B5EF4-FFF2-40B4-BE49-F238E27FC236}">
                <a16:creationId xmlns:a16="http://schemas.microsoft.com/office/drawing/2014/main" id="{C3B73BFD-C075-1045-9FCD-5D1FDC789EE9}"/>
              </a:ext>
            </a:extLst>
          </p:cNvPr>
          <p:cNvCxnSpPr>
            <a:cxnSpLocks noChangeShapeType="1"/>
            <a:stCxn id="20482" idx="3"/>
            <a:endCxn id="20487" idx="0"/>
          </p:cNvCxnSpPr>
          <p:nvPr/>
        </p:nvCxnSpPr>
        <p:spPr bwMode="auto">
          <a:xfrm flipH="1">
            <a:off x="1331913" y="1370013"/>
            <a:ext cx="1482725" cy="170973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8" name="AutoShape 28">
            <a:extLst>
              <a:ext uri="{FF2B5EF4-FFF2-40B4-BE49-F238E27FC236}">
                <a16:creationId xmlns:a16="http://schemas.microsoft.com/office/drawing/2014/main" id="{40EF746D-7054-3A41-9073-1A40510FE0E5}"/>
              </a:ext>
            </a:extLst>
          </p:cNvPr>
          <p:cNvCxnSpPr>
            <a:cxnSpLocks noChangeShapeType="1"/>
            <a:stCxn id="20483" idx="2"/>
            <a:endCxn id="20482" idx="5"/>
          </p:cNvCxnSpPr>
          <p:nvPr/>
        </p:nvCxnSpPr>
        <p:spPr bwMode="auto">
          <a:xfrm flipH="1" flipV="1">
            <a:off x="3016250" y="1370013"/>
            <a:ext cx="1268413" cy="18573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499" name="AutoShape 29">
            <a:extLst>
              <a:ext uri="{FF2B5EF4-FFF2-40B4-BE49-F238E27FC236}">
                <a16:creationId xmlns:a16="http://schemas.microsoft.com/office/drawing/2014/main" id="{F3801EC6-C1AE-9E4C-840A-6781F8FF6082}"/>
              </a:ext>
            </a:extLst>
          </p:cNvPr>
          <p:cNvCxnSpPr>
            <a:cxnSpLocks noChangeShapeType="1"/>
            <a:stCxn id="20483" idx="3"/>
            <a:endCxn id="20484" idx="7"/>
          </p:cNvCxnSpPr>
          <p:nvPr/>
        </p:nvCxnSpPr>
        <p:spPr bwMode="auto">
          <a:xfrm flipH="1">
            <a:off x="1576388" y="1657350"/>
            <a:ext cx="2751137" cy="246221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0" name="AutoShape 30">
            <a:extLst>
              <a:ext uri="{FF2B5EF4-FFF2-40B4-BE49-F238E27FC236}">
                <a16:creationId xmlns:a16="http://schemas.microsoft.com/office/drawing/2014/main" id="{420895F6-1C22-9D4B-A2BA-C1C45B475CA1}"/>
              </a:ext>
            </a:extLst>
          </p:cNvPr>
          <p:cNvCxnSpPr>
            <a:cxnSpLocks noChangeShapeType="1"/>
            <a:stCxn id="20485" idx="3"/>
            <a:endCxn id="20484" idx="6"/>
          </p:cNvCxnSpPr>
          <p:nvPr/>
        </p:nvCxnSpPr>
        <p:spPr bwMode="auto">
          <a:xfrm flipH="1">
            <a:off x="1619250" y="2593975"/>
            <a:ext cx="3355975" cy="162718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0501" name="Oval 31">
            <a:extLst>
              <a:ext uri="{FF2B5EF4-FFF2-40B4-BE49-F238E27FC236}">
                <a16:creationId xmlns:a16="http://schemas.microsoft.com/office/drawing/2014/main" id="{CD8AF3FC-30AA-3E49-A3CC-B7C42512FB2F}"/>
              </a:ext>
            </a:extLst>
          </p:cNvPr>
          <p:cNvSpPr>
            <a:spLocks noChangeArrowheads="1"/>
          </p:cNvSpPr>
          <p:nvPr/>
        </p:nvSpPr>
        <p:spPr bwMode="auto">
          <a:xfrm>
            <a:off x="1333500" y="2058988"/>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0502" name="Oval 32">
            <a:extLst>
              <a:ext uri="{FF2B5EF4-FFF2-40B4-BE49-F238E27FC236}">
                <a16:creationId xmlns:a16="http://schemas.microsoft.com/office/drawing/2014/main" id="{96E0A925-8E48-A743-8063-B84730058534}"/>
              </a:ext>
            </a:extLst>
          </p:cNvPr>
          <p:cNvSpPr>
            <a:spLocks noChangeArrowheads="1"/>
          </p:cNvSpPr>
          <p:nvPr/>
        </p:nvSpPr>
        <p:spPr bwMode="auto">
          <a:xfrm>
            <a:off x="4716463" y="4506913"/>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0503" name="AutoShape 33">
            <a:extLst>
              <a:ext uri="{FF2B5EF4-FFF2-40B4-BE49-F238E27FC236}">
                <a16:creationId xmlns:a16="http://schemas.microsoft.com/office/drawing/2014/main" id="{338DF0BD-CE32-9E4E-8E56-A9D66E8164D7}"/>
              </a:ext>
            </a:extLst>
          </p:cNvPr>
          <p:cNvCxnSpPr>
            <a:cxnSpLocks noChangeShapeType="1"/>
            <a:stCxn id="20502" idx="2"/>
            <a:endCxn id="20484" idx="6"/>
          </p:cNvCxnSpPr>
          <p:nvPr/>
        </p:nvCxnSpPr>
        <p:spPr bwMode="auto">
          <a:xfrm flipH="1" flipV="1">
            <a:off x="1619250" y="4221163"/>
            <a:ext cx="3097213" cy="43021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4" name="AutoShape 34">
            <a:extLst>
              <a:ext uri="{FF2B5EF4-FFF2-40B4-BE49-F238E27FC236}">
                <a16:creationId xmlns:a16="http://schemas.microsoft.com/office/drawing/2014/main" id="{860D0223-C590-BD4E-BAED-C8718B2FCA27}"/>
              </a:ext>
            </a:extLst>
          </p:cNvPr>
          <p:cNvCxnSpPr>
            <a:cxnSpLocks noChangeShapeType="1"/>
            <a:stCxn id="20488" idx="2"/>
            <a:endCxn id="20484" idx="6"/>
          </p:cNvCxnSpPr>
          <p:nvPr/>
        </p:nvCxnSpPr>
        <p:spPr bwMode="auto">
          <a:xfrm flipH="1" flipV="1">
            <a:off x="2413000" y="5040313"/>
            <a:ext cx="1584325" cy="4445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5" name="AutoShape 35">
            <a:extLst>
              <a:ext uri="{FF2B5EF4-FFF2-40B4-BE49-F238E27FC236}">
                <a16:creationId xmlns:a16="http://schemas.microsoft.com/office/drawing/2014/main" id="{6F02ED26-243B-F445-9919-5ED56E7C277F}"/>
              </a:ext>
            </a:extLst>
          </p:cNvPr>
          <p:cNvCxnSpPr>
            <a:cxnSpLocks noChangeShapeType="1"/>
            <a:stCxn id="20483" idx="4"/>
            <a:endCxn id="20488" idx="0"/>
          </p:cNvCxnSpPr>
          <p:nvPr/>
        </p:nvCxnSpPr>
        <p:spPr bwMode="auto">
          <a:xfrm flipH="1">
            <a:off x="4141788" y="1700213"/>
            <a:ext cx="287337" cy="324008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6" name="AutoShape 36">
            <a:extLst>
              <a:ext uri="{FF2B5EF4-FFF2-40B4-BE49-F238E27FC236}">
                <a16:creationId xmlns:a16="http://schemas.microsoft.com/office/drawing/2014/main" id="{E0805183-8618-3243-BCB1-98E5E338A7E9}"/>
              </a:ext>
            </a:extLst>
          </p:cNvPr>
          <p:cNvCxnSpPr>
            <a:cxnSpLocks noChangeShapeType="1"/>
            <a:stCxn id="20483" idx="4"/>
            <a:endCxn id="20490" idx="6"/>
          </p:cNvCxnSpPr>
          <p:nvPr/>
        </p:nvCxnSpPr>
        <p:spPr bwMode="auto">
          <a:xfrm flipH="1" flipV="1">
            <a:off x="1403350" y="3211513"/>
            <a:ext cx="2638425" cy="184308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7" name="AutoShape 37">
            <a:extLst>
              <a:ext uri="{FF2B5EF4-FFF2-40B4-BE49-F238E27FC236}">
                <a16:creationId xmlns:a16="http://schemas.microsoft.com/office/drawing/2014/main" id="{435337EF-71DD-0D4E-B5DA-2F56F7D28283}"/>
              </a:ext>
            </a:extLst>
          </p:cNvPr>
          <p:cNvCxnSpPr>
            <a:cxnSpLocks noChangeShapeType="1"/>
            <a:stCxn id="20483" idx="4"/>
            <a:endCxn id="20490" idx="6"/>
          </p:cNvCxnSpPr>
          <p:nvPr/>
        </p:nvCxnSpPr>
        <p:spPr bwMode="auto">
          <a:xfrm flipH="1">
            <a:off x="3421063" y="5156200"/>
            <a:ext cx="577850" cy="2873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8" name="AutoShape 38">
            <a:extLst>
              <a:ext uri="{FF2B5EF4-FFF2-40B4-BE49-F238E27FC236}">
                <a16:creationId xmlns:a16="http://schemas.microsoft.com/office/drawing/2014/main" id="{AFCE99ED-E42C-EB4D-86A1-3153EAC17051}"/>
              </a:ext>
            </a:extLst>
          </p:cNvPr>
          <p:cNvCxnSpPr>
            <a:cxnSpLocks noChangeShapeType="1"/>
            <a:stCxn id="20484" idx="6"/>
            <a:endCxn id="20487" idx="1"/>
          </p:cNvCxnSpPr>
          <p:nvPr/>
        </p:nvCxnSpPr>
        <p:spPr bwMode="auto">
          <a:xfrm>
            <a:off x="1619250" y="4221163"/>
            <a:ext cx="1555750" cy="112077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09" name="AutoShape 39">
            <a:extLst>
              <a:ext uri="{FF2B5EF4-FFF2-40B4-BE49-F238E27FC236}">
                <a16:creationId xmlns:a16="http://schemas.microsoft.com/office/drawing/2014/main" id="{C86FD280-3D2D-6747-8571-D9EF11CDAA70}"/>
              </a:ext>
            </a:extLst>
          </p:cNvPr>
          <p:cNvCxnSpPr>
            <a:cxnSpLocks noChangeShapeType="1"/>
            <a:stCxn id="20487" idx="2"/>
            <a:endCxn id="20489" idx="5"/>
          </p:cNvCxnSpPr>
          <p:nvPr/>
        </p:nvCxnSpPr>
        <p:spPr bwMode="auto">
          <a:xfrm flipH="1" flipV="1">
            <a:off x="2370138" y="5113338"/>
            <a:ext cx="762000" cy="3302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0" name="AutoShape 40">
            <a:extLst>
              <a:ext uri="{FF2B5EF4-FFF2-40B4-BE49-F238E27FC236}">
                <a16:creationId xmlns:a16="http://schemas.microsoft.com/office/drawing/2014/main" id="{15BD48DF-82A3-3142-ABB1-DB511C025FE6}"/>
              </a:ext>
            </a:extLst>
          </p:cNvPr>
          <p:cNvCxnSpPr>
            <a:cxnSpLocks noChangeShapeType="1"/>
            <a:stCxn id="20487" idx="2"/>
            <a:endCxn id="20489" idx="5"/>
          </p:cNvCxnSpPr>
          <p:nvPr/>
        </p:nvCxnSpPr>
        <p:spPr bwMode="auto">
          <a:xfrm flipH="1">
            <a:off x="2124075" y="1339850"/>
            <a:ext cx="690563" cy="3302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1" name="AutoShape 42">
            <a:extLst>
              <a:ext uri="{FF2B5EF4-FFF2-40B4-BE49-F238E27FC236}">
                <a16:creationId xmlns:a16="http://schemas.microsoft.com/office/drawing/2014/main" id="{FB1D733E-0C7A-EC42-B61F-03F6DA777C96}"/>
              </a:ext>
            </a:extLst>
          </p:cNvPr>
          <p:cNvCxnSpPr>
            <a:cxnSpLocks noChangeShapeType="1"/>
            <a:stCxn id="20491" idx="4"/>
            <a:endCxn id="20484" idx="7"/>
          </p:cNvCxnSpPr>
          <p:nvPr/>
        </p:nvCxnSpPr>
        <p:spPr bwMode="auto">
          <a:xfrm flipH="1">
            <a:off x="1576388" y="1844675"/>
            <a:ext cx="404812" cy="227488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2" name="AutoShape 43">
            <a:extLst>
              <a:ext uri="{FF2B5EF4-FFF2-40B4-BE49-F238E27FC236}">
                <a16:creationId xmlns:a16="http://schemas.microsoft.com/office/drawing/2014/main" id="{CEEE2CA9-8B80-E24A-A98B-E62DC3BED8E6}"/>
              </a:ext>
            </a:extLst>
          </p:cNvPr>
          <p:cNvCxnSpPr>
            <a:cxnSpLocks noChangeShapeType="1"/>
            <a:stCxn id="20484" idx="1"/>
            <a:endCxn id="20490" idx="4"/>
          </p:cNvCxnSpPr>
          <p:nvPr/>
        </p:nvCxnSpPr>
        <p:spPr bwMode="auto">
          <a:xfrm flipH="1" flipV="1">
            <a:off x="1260475" y="3355975"/>
            <a:ext cx="114300" cy="76358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3" name="AutoShape 44">
            <a:extLst>
              <a:ext uri="{FF2B5EF4-FFF2-40B4-BE49-F238E27FC236}">
                <a16:creationId xmlns:a16="http://schemas.microsoft.com/office/drawing/2014/main" id="{47122E3D-E52D-5441-A119-59CA9FD67ECB}"/>
              </a:ext>
            </a:extLst>
          </p:cNvPr>
          <p:cNvCxnSpPr>
            <a:cxnSpLocks noChangeShapeType="1"/>
            <a:stCxn id="20486" idx="3"/>
            <a:endCxn id="20490" idx="4"/>
          </p:cNvCxnSpPr>
          <p:nvPr/>
        </p:nvCxnSpPr>
        <p:spPr bwMode="auto">
          <a:xfrm flipH="1">
            <a:off x="4932363" y="4178300"/>
            <a:ext cx="187325" cy="37147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4" name="AutoShape 45">
            <a:extLst>
              <a:ext uri="{FF2B5EF4-FFF2-40B4-BE49-F238E27FC236}">
                <a16:creationId xmlns:a16="http://schemas.microsoft.com/office/drawing/2014/main" id="{5AC99BC6-557B-5543-A4F7-CD241BA22F2B}"/>
              </a:ext>
            </a:extLst>
          </p:cNvPr>
          <p:cNvCxnSpPr>
            <a:cxnSpLocks noChangeShapeType="1"/>
            <a:stCxn id="20486" idx="3"/>
            <a:endCxn id="20490" idx="4"/>
          </p:cNvCxnSpPr>
          <p:nvPr/>
        </p:nvCxnSpPr>
        <p:spPr bwMode="auto">
          <a:xfrm flipH="1" flipV="1">
            <a:off x="1547813" y="2347913"/>
            <a:ext cx="2462212" cy="260508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0515" name="Oval 46">
            <a:extLst>
              <a:ext uri="{FF2B5EF4-FFF2-40B4-BE49-F238E27FC236}">
                <a16:creationId xmlns:a16="http://schemas.microsoft.com/office/drawing/2014/main" id="{5CDC429B-09ED-1047-B5FB-AA029064092E}"/>
              </a:ext>
            </a:extLst>
          </p:cNvPr>
          <p:cNvSpPr>
            <a:spLocks noChangeArrowheads="1"/>
          </p:cNvSpPr>
          <p:nvPr/>
        </p:nvSpPr>
        <p:spPr bwMode="auto">
          <a:xfrm>
            <a:off x="5148263" y="306863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0516" name="AutoShape 47">
            <a:extLst>
              <a:ext uri="{FF2B5EF4-FFF2-40B4-BE49-F238E27FC236}">
                <a16:creationId xmlns:a16="http://schemas.microsoft.com/office/drawing/2014/main" id="{09E44CB7-402E-A141-A2DA-203967CB0001}"/>
              </a:ext>
            </a:extLst>
          </p:cNvPr>
          <p:cNvCxnSpPr>
            <a:cxnSpLocks noChangeShapeType="1"/>
            <a:stCxn id="20488" idx="7"/>
            <a:endCxn id="20515" idx="3"/>
          </p:cNvCxnSpPr>
          <p:nvPr/>
        </p:nvCxnSpPr>
        <p:spPr bwMode="auto">
          <a:xfrm flipV="1">
            <a:off x="4241800" y="3314700"/>
            <a:ext cx="949325" cy="16684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0517" name="AutoShape 48">
            <a:extLst>
              <a:ext uri="{FF2B5EF4-FFF2-40B4-BE49-F238E27FC236}">
                <a16:creationId xmlns:a16="http://schemas.microsoft.com/office/drawing/2014/main" id="{DBFB0E64-6EC7-6843-B356-93009EE44597}"/>
              </a:ext>
            </a:extLst>
          </p:cNvPr>
          <p:cNvCxnSpPr>
            <a:cxnSpLocks noChangeShapeType="1"/>
            <a:stCxn id="20515" idx="1"/>
            <a:endCxn id="20485" idx="4"/>
          </p:cNvCxnSpPr>
          <p:nvPr/>
        </p:nvCxnSpPr>
        <p:spPr bwMode="auto">
          <a:xfrm flipH="1" flipV="1">
            <a:off x="5076825" y="2636838"/>
            <a:ext cx="114300" cy="47466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0518" name="Text Box 49">
            <a:extLst>
              <a:ext uri="{FF2B5EF4-FFF2-40B4-BE49-F238E27FC236}">
                <a16:creationId xmlns:a16="http://schemas.microsoft.com/office/drawing/2014/main" id="{33AAFD22-9395-384C-AB30-BC3A19F703F4}"/>
              </a:ext>
            </a:extLst>
          </p:cNvPr>
          <p:cNvSpPr txBox="1">
            <a:spLocks noChangeArrowheads="1"/>
          </p:cNvSpPr>
          <p:nvPr/>
        </p:nvSpPr>
        <p:spPr bwMode="auto">
          <a:xfrm>
            <a:off x="4573588" y="1339850"/>
            <a:ext cx="790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3/3</a:t>
            </a:r>
          </a:p>
        </p:txBody>
      </p:sp>
      <p:sp>
        <p:nvSpPr>
          <p:cNvPr id="20519" name="Text Box 50">
            <a:extLst>
              <a:ext uri="{FF2B5EF4-FFF2-40B4-BE49-F238E27FC236}">
                <a16:creationId xmlns:a16="http://schemas.microsoft.com/office/drawing/2014/main" id="{82202D7F-A063-BA45-B034-FAACBDDB1A20}"/>
              </a:ext>
            </a:extLst>
          </p:cNvPr>
          <p:cNvSpPr txBox="1">
            <a:spLocks noChangeArrowheads="1"/>
          </p:cNvSpPr>
          <p:nvPr/>
        </p:nvSpPr>
        <p:spPr bwMode="auto">
          <a:xfrm>
            <a:off x="5219700" y="2270125"/>
            <a:ext cx="503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2/3</a:t>
            </a:r>
          </a:p>
        </p:txBody>
      </p:sp>
      <p:sp>
        <p:nvSpPr>
          <p:cNvPr id="20520" name="Text Box 51">
            <a:extLst>
              <a:ext uri="{FF2B5EF4-FFF2-40B4-BE49-F238E27FC236}">
                <a16:creationId xmlns:a16="http://schemas.microsoft.com/office/drawing/2014/main" id="{E747FD52-0718-D649-B97F-A32E109326D6}"/>
              </a:ext>
            </a:extLst>
          </p:cNvPr>
          <p:cNvSpPr txBox="1">
            <a:spLocks noChangeArrowheads="1"/>
          </p:cNvSpPr>
          <p:nvPr/>
        </p:nvSpPr>
        <p:spPr bwMode="auto">
          <a:xfrm>
            <a:off x="5364163" y="2995613"/>
            <a:ext cx="5032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1/2</a:t>
            </a:r>
          </a:p>
        </p:txBody>
      </p:sp>
      <p:sp>
        <p:nvSpPr>
          <p:cNvPr id="20521" name="Text Box 52">
            <a:extLst>
              <a:ext uri="{FF2B5EF4-FFF2-40B4-BE49-F238E27FC236}">
                <a16:creationId xmlns:a16="http://schemas.microsoft.com/office/drawing/2014/main" id="{949D5F80-1BD6-6649-9B2F-B2DA005714B1}"/>
              </a:ext>
            </a:extLst>
          </p:cNvPr>
          <p:cNvSpPr txBox="1">
            <a:spLocks noChangeArrowheads="1"/>
          </p:cNvSpPr>
          <p:nvPr/>
        </p:nvSpPr>
        <p:spPr bwMode="auto">
          <a:xfrm>
            <a:off x="5364163" y="3860800"/>
            <a:ext cx="5762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2/3</a:t>
            </a:r>
          </a:p>
        </p:txBody>
      </p:sp>
      <p:sp>
        <p:nvSpPr>
          <p:cNvPr id="20522" name="Text Box 53">
            <a:extLst>
              <a:ext uri="{FF2B5EF4-FFF2-40B4-BE49-F238E27FC236}">
                <a16:creationId xmlns:a16="http://schemas.microsoft.com/office/drawing/2014/main" id="{7D5F2415-6768-B247-92BD-2FAA2C8E2071}"/>
              </a:ext>
            </a:extLst>
          </p:cNvPr>
          <p:cNvSpPr txBox="1">
            <a:spLocks noChangeArrowheads="1"/>
          </p:cNvSpPr>
          <p:nvPr/>
        </p:nvSpPr>
        <p:spPr bwMode="auto">
          <a:xfrm>
            <a:off x="5003800" y="4498975"/>
            <a:ext cx="503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1/2</a:t>
            </a:r>
          </a:p>
        </p:txBody>
      </p:sp>
      <p:sp>
        <p:nvSpPr>
          <p:cNvPr id="20523" name="Text Box 54">
            <a:extLst>
              <a:ext uri="{FF2B5EF4-FFF2-40B4-BE49-F238E27FC236}">
                <a16:creationId xmlns:a16="http://schemas.microsoft.com/office/drawing/2014/main" id="{DDF2357F-9963-9849-8259-53D05CE3329C}"/>
              </a:ext>
            </a:extLst>
          </p:cNvPr>
          <p:cNvSpPr txBox="1">
            <a:spLocks noChangeArrowheads="1"/>
          </p:cNvSpPr>
          <p:nvPr/>
        </p:nvSpPr>
        <p:spPr bwMode="auto">
          <a:xfrm>
            <a:off x="3348038" y="5438775"/>
            <a:ext cx="574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3/4</a:t>
            </a:r>
          </a:p>
        </p:txBody>
      </p:sp>
      <p:sp>
        <p:nvSpPr>
          <p:cNvPr id="20524" name="Text Box 55">
            <a:extLst>
              <a:ext uri="{FF2B5EF4-FFF2-40B4-BE49-F238E27FC236}">
                <a16:creationId xmlns:a16="http://schemas.microsoft.com/office/drawing/2014/main" id="{9C37E8D3-5B6E-A245-86E9-B6693DF66E42}"/>
              </a:ext>
            </a:extLst>
          </p:cNvPr>
          <p:cNvSpPr txBox="1">
            <a:spLocks noChangeArrowheads="1"/>
          </p:cNvSpPr>
          <p:nvPr/>
        </p:nvSpPr>
        <p:spPr bwMode="auto">
          <a:xfrm>
            <a:off x="1547813" y="4797425"/>
            <a:ext cx="5762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2/3</a:t>
            </a:r>
          </a:p>
        </p:txBody>
      </p:sp>
      <p:sp>
        <p:nvSpPr>
          <p:cNvPr id="20525" name="Text Box 56">
            <a:extLst>
              <a:ext uri="{FF2B5EF4-FFF2-40B4-BE49-F238E27FC236}">
                <a16:creationId xmlns:a16="http://schemas.microsoft.com/office/drawing/2014/main" id="{7058B13D-49CB-774D-B46D-179DBAE65481}"/>
              </a:ext>
            </a:extLst>
          </p:cNvPr>
          <p:cNvSpPr txBox="1">
            <a:spLocks noChangeArrowheads="1"/>
          </p:cNvSpPr>
          <p:nvPr/>
        </p:nvSpPr>
        <p:spPr bwMode="auto">
          <a:xfrm>
            <a:off x="612775" y="2995613"/>
            <a:ext cx="5746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3/3</a:t>
            </a:r>
          </a:p>
        </p:txBody>
      </p:sp>
      <p:sp>
        <p:nvSpPr>
          <p:cNvPr id="20526" name="Text Box 57">
            <a:extLst>
              <a:ext uri="{FF2B5EF4-FFF2-40B4-BE49-F238E27FC236}">
                <a16:creationId xmlns:a16="http://schemas.microsoft.com/office/drawing/2014/main" id="{6F5DEF03-170B-B243-BC98-8463C879EE91}"/>
              </a:ext>
            </a:extLst>
          </p:cNvPr>
          <p:cNvSpPr txBox="1">
            <a:spLocks noChangeArrowheads="1"/>
          </p:cNvSpPr>
          <p:nvPr/>
        </p:nvSpPr>
        <p:spPr bwMode="auto">
          <a:xfrm>
            <a:off x="898525" y="1987550"/>
            <a:ext cx="6492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1/1</a:t>
            </a:r>
          </a:p>
        </p:txBody>
      </p:sp>
      <p:sp>
        <p:nvSpPr>
          <p:cNvPr id="20527" name="Text Box 58">
            <a:extLst>
              <a:ext uri="{FF2B5EF4-FFF2-40B4-BE49-F238E27FC236}">
                <a16:creationId xmlns:a16="http://schemas.microsoft.com/office/drawing/2014/main" id="{11142731-12D9-3148-BF8C-3E487CA47FC6}"/>
              </a:ext>
            </a:extLst>
          </p:cNvPr>
          <p:cNvSpPr txBox="1">
            <a:spLocks noChangeArrowheads="1"/>
          </p:cNvSpPr>
          <p:nvPr/>
        </p:nvSpPr>
        <p:spPr bwMode="auto">
          <a:xfrm>
            <a:off x="1331913" y="1484313"/>
            <a:ext cx="7921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2/2</a:t>
            </a:r>
          </a:p>
        </p:txBody>
      </p:sp>
      <p:sp>
        <p:nvSpPr>
          <p:cNvPr id="20528" name="CasellaDiTesto 2">
            <a:extLst>
              <a:ext uri="{FF2B5EF4-FFF2-40B4-BE49-F238E27FC236}">
                <a16:creationId xmlns:a16="http://schemas.microsoft.com/office/drawing/2014/main" id="{62F02B89-6E0A-3F45-B633-E5836B6410F0}"/>
              </a:ext>
            </a:extLst>
          </p:cNvPr>
          <p:cNvSpPr txBox="1">
            <a:spLocks noChangeArrowheads="1"/>
          </p:cNvSpPr>
          <p:nvPr/>
        </p:nvSpPr>
        <p:spPr bwMode="auto">
          <a:xfrm>
            <a:off x="6084888" y="1125538"/>
            <a:ext cx="2735262"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In una rete formata da 13 individui, 3 soggetti </a:t>
            </a:r>
            <a:r>
              <a:rPr lang="it-IT" altLang="en-US" sz="1600">
                <a:latin typeface="Garamond" panose="02020404030301010803" pitchFamily="18" charset="0"/>
              </a:rPr>
              <a:t>“</a:t>
            </a:r>
            <a:r>
              <a:rPr lang="it-IT" altLang="it-IT" sz="1600">
                <a:latin typeface="Garamond" panose="02020404030301010803" pitchFamily="18" charset="0"/>
              </a:rPr>
              <a:t>attivi</a:t>
            </a:r>
            <a:r>
              <a:rPr lang="it-IT" altLang="en-US" sz="1600">
                <a:latin typeface="Garamond" panose="02020404030301010803" pitchFamily="18" charset="0"/>
              </a:rPr>
              <a:t>”</a:t>
            </a:r>
            <a:r>
              <a:rPr lang="it-IT" altLang="it-IT" sz="1600">
                <a:latin typeface="Garamond" panose="02020404030301010803" pitchFamily="18" charset="0"/>
              </a:rPr>
              <a:t> (segnati in rosso, ad es. erroneamente convinti della dannosità della vaccinazione contro il morbillo), pur rappresentando il 23%, hanno però molti legami. Controllano </a:t>
            </a:r>
            <a:r>
              <a:rPr lang="en-US" altLang="zh-CN" sz="1600">
                <a:latin typeface="Garamond" panose="02020404030301010803" pitchFamily="18" charset="0"/>
              </a:rPr>
              <a:t>il 77% (20 su 26) dei legami complessivi e quindi d</a:t>
            </a:r>
            <a:r>
              <a:rPr lang="it-IT" altLang="it-IT" sz="1600">
                <a:latin typeface="Garamond" panose="02020404030301010803" pitchFamily="18" charset="0"/>
              </a:rPr>
              <a:t>iffondendo l</a:t>
            </a:r>
            <a:r>
              <a:rPr lang="it-IT" altLang="en-US" sz="1600">
                <a:latin typeface="Garamond" panose="02020404030301010803" pitchFamily="18" charset="0"/>
              </a:rPr>
              <a:t>’</a:t>
            </a:r>
            <a:r>
              <a:rPr lang="it-IT" altLang="it-IT" sz="1600">
                <a:latin typeface="Garamond" panose="02020404030301010803" pitchFamily="18" charset="0"/>
              </a:rPr>
              <a:t>informazione errata alla comunità appaiono esprimere un</a:t>
            </a:r>
            <a:r>
              <a:rPr lang="it-IT" altLang="en-US" sz="1600">
                <a:latin typeface="Garamond" panose="02020404030301010803" pitchFamily="18" charset="0"/>
              </a:rPr>
              <a:t>’</a:t>
            </a:r>
            <a:r>
              <a:rPr lang="it-IT" altLang="it-IT" sz="1600">
                <a:latin typeface="Garamond" panose="02020404030301010803" pitchFamily="18" charset="0"/>
              </a:rPr>
              <a:t>opinione condivisa dalla maggioranza che in realtà non è tale</a:t>
            </a:r>
          </a:p>
        </p:txBody>
      </p:sp>
      <p:sp>
        <p:nvSpPr>
          <p:cNvPr id="20529" name="CasellaDiTesto 2">
            <a:extLst>
              <a:ext uri="{FF2B5EF4-FFF2-40B4-BE49-F238E27FC236}">
                <a16:creationId xmlns:a16="http://schemas.microsoft.com/office/drawing/2014/main" id="{F5E45B7A-F6FB-F84D-847F-A8B4D9DE0043}"/>
              </a:ext>
            </a:extLst>
          </p:cNvPr>
          <p:cNvSpPr txBox="1">
            <a:spLocks noChangeArrowheads="1"/>
          </p:cNvSpPr>
          <p:nvPr/>
        </p:nvSpPr>
        <p:spPr bwMode="auto">
          <a:xfrm>
            <a:off x="1476375" y="5949950"/>
            <a:ext cx="3095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2000"/>
              <a:t>Fig. 1 rete non selettiva </a:t>
            </a:r>
          </a:p>
        </p:txBody>
      </p:sp>
      <p:sp>
        <p:nvSpPr>
          <p:cNvPr id="20530" name="CasellaDiTesto 1">
            <a:extLst>
              <a:ext uri="{FF2B5EF4-FFF2-40B4-BE49-F238E27FC236}">
                <a16:creationId xmlns:a16="http://schemas.microsoft.com/office/drawing/2014/main" id="{50CEEF1B-FD3F-3545-9402-6E6E0E6EBC36}"/>
              </a:ext>
            </a:extLst>
          </p:cNvPr>
          <p:cNvSpPr txBox="1">
            <a:spLocks noChangeArrowheads="1"/>
          </p:cNvSpPr>
          <p:nvPr/>
        </p:nvSpPr>
        <p:spPr bwMode="auto">
          <a:xfrm>
            <a:off x="790575" y="393700"/>
            <a:ext cx="75628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zh-CN" sz="1800" b="1">
                <a:latin typeface="Garamond" panose="02020404030301010803" pitchFamily="18" charset="0"/>
              </a:rPr>
              <a:t>E, inevitabilmente, c</a:t>
            </a:r>
            <a:r>
              <a:rPr lang="it-IT" altLang="en-US" sz="1800" b="1">
                <a:latin typeface="Garamond" panose="02020404030301010803" pitchFamily="18" charset="0"/>
              </a:rPr>
              <a:t>’</a:t>
            </a:r>
            <a:r>
              <a:rPr lang="it-IT" altLang="zh-CN" sz="1800" b="1">
                <a:latin typeface="Garamond" panose="02020404030301010803" pitchFamily="18" charset="0"/>
              </a:rPr>
              <a:t>è sempre chi, conoscendo la struttura della rete, sa approfittarne per controllare il gruppo</a:t>
            </a:r>
            <a:r>
              <a:rPr lang="it-IT" altLang="it-IT" sz="1800" b="1">
                <a:latin typeface="Garamond" panose="02020404030301010803" pitchFamily="18" charset="0"/>
              </a:rPr>
              <a:t>…</a:t>
            </a:r>
            <a:r>
              <a:rPr lang="it-IT" altLang="zh-CN" sz="1800" b="1">
                <a:latin typeface="Garamond" panose="02020404030301010803" pitchFamily="18" charset="0"/>
              </a:rPr>
              <a:t> </a:t>
            </a:r>
          </a:p>
        </p:txBody>
      </p:sp>
    </p:spTree>
    <p:extLst>
      <p:ext uri="{BB962C8B-B14F-4D97-AF65-F5344CB8AC3E}">
        <p14:creationId xmlns:p14="http://schemas.microsoft.com/office/powerpoint/2010/main" val="2243837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Oval 2">
            <a:extLst>
              <a:ext uri="{FF2B5EF4-FFF2-40B4-BE49-F238E27FC236}">
                <a16:creationId xmlns:a16="http://schemas.microsoft.com/office/drawing/2014/main" id="{E8F81D4C-991B-A846-AAC2-8639B9ABBFB5}"/>
              </a:ext>
            </a:extLst>
          </p:cNvPr>
          <p:cNvSpPr>
            <a:spLocks noChangeArrowheads="1"/>
          </p:cNvSpPr>
          <p:nvPr/>
        </p:nvSpPr>
        <p:spPr bwMode="auto">
          <a:xfrm>
            <a:off x="2771775" y="1123950"/>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07" name="Oval 3">
            <a:extLst>
              <a:ext uri="{FF2B5EF4-FFF2-40B4-BE49-F238E27FC236}">
                <a16:creationId xmlns:a16="http://schemas.microsoft.com/office/drawing/2014/main" id="{C9678AB9-7C51-F744-8AAC-455F07DBF02B}"/>
              </a:ext>
            </a:extLst>
          </p:cNvPr>
          <p:cNvSpPr>
            <a:spLocks noChangeArrowheads="1"/>
          </p:cNvSpPr>
          <p:nvPr/>
        </p:nvSpPr>
        <p:spPr bwMode="auto">
          <a:xfrm>
            <a:off x="4284663" y="1412875"/>
            <a:ext cx="287337"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08" name="Oval 4">
            <a:extLst>
              <a:ext uri="{FF2B5EF4-FFF2-40B4-BE49-F238E27FC236}">
                <a16:creationId xmlns:a16="http://schemas.microsoft.com/office/drawing/2014/main" id="{37C91255-168E-A748-AD27-21E11BA97245}"/>
              </a:ext>
            </a:extLst>
          </p:cNvPr>
          <p:cNvSpPr>
            <a:spLocks noChangeArrowheads="1"/>
          </p:cNvSpPr>
          <p:nvPr/>
        </p:nvSpPr>
        <p:spPr bwMode="auto">
          <a:xfrm>
            <a:off x="1331913" y="4076700"/>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09" name="Oval 5">
            <a:extLst>
              <a:ext uri="{FF2B5EF4-FFF2-40B4-BE49-F238E27FC236}">
                <a16:creationId xmlns:a16="http://schemas.microsoft.com/office/drawing/2014/main" id="{8BE3BF68-DBB2-F948-BA2F-EF02CCECB1FB}"/>
              </a:ext>
            </a:extLst>
          </p:cNvPr>
          <p:cNvSpPr>
            <a:spLocks noChangeArrowheads="1"/>
          </p:cNvSpPr>
          <p:nvPr/>
        </p:nvSpPr>
        <p:spPr bwMode="auto">
          <a:xfrm>
            <a:off x="4932363" y="2347913"/>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0" name="Oval 6">
            <a:extLst>
              <a:ext uri="{FF2B5EF4-FFF2-40B4-BE49-F238E27FC236}">
                <a16:creationId xmlns:a16="http://schemas.microsoft.com/office/drawing/2014/main" id="{8148FF72-1FC4-F642-823B-238FA4CA1D8B}"/>
              </a:ext>
            </a:extLst>
          </p:cNvPr>
          <p:cNvSpPr>
            <a:spLocks noChangeArrowheads="1"/>
          </p:cNvSpPr>
          <p:nvPr/>
        </p:nvSpPr>
        <p:spPr bwMode="auto">
          <a:xfrm>
            <a:off x="5076825" y="3932238"/>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1" name="Oval 7">
            <a:extLst>
              <a:ext uri="{FF2B5EF4-FFF2-40B4-BE49-F238E27FC236}">
                <a16:creationId xmlns:a16="http://schemas.microsoft.com/office/drawing/2014/main" id="{5267FF53-A107-7742-888F-22B10A0D35DE}"/>
              </a:ext>
            </a:extLst>
          </p:cNvPr>
          <p:cNvSpPr>
            <a:spLocks noChangeArrowheads="1"/>
          </p:cNvSpPr>
          <p:nvPr/>
        </p:nvSpPr>
        <p:spPr bwMode="auto">
          <a:xfrm>
            <a:off x="3132138" y="5299075"/>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2" name="Oval 8">
            <a:extLst>
              <a:ext uri="{FF2B5EF4-FFF2-40B4-BE49-F238E27FC236}">
                <a16:creationId xmlns:a16="http://schemas.microsoft.com/office/drawing/2014/main" id="{7F3E39A4-1D7B-B24E-BDAE-FBCEBEFFED60}"/>
              </a:ext>
            </a:extLst>
          </p:cNvPr>
          <p:cNvSpPr>
            <a:spLocks noChangeArrowheads="1"/>
          </p:cNvSpPr>
          <p:nvPr/>
        </p:nvSpPr>
        <p:spPr bwMode="auto">
          <a:xfrm>
            <a:off x="3997325" y="4940300"/>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3" name="Oval 9">
            <a:extLst>
              <a:ext uri="{FF2B5EF4-FFF2-40B4-BE49-F238E27FC236}">
                <a16:creationId xmlns:a16="http://schemas.microsoft.com/office/drawing/2014/main" id="{FB40DE9F-7D91-2041-AE41-096A263E3B49}"/>
              </a:ext>
            </a:extLst>
          </p:cNvPr>
          <p:cNvSpPr>
            <a:spLocks noChangeArrowheads="1"/>
          </p:cNvSpPr>
          <p:nvPr/>
        </p:nvSpPr>
        <p:spPr bwMode="auto">
          <a:xfrm>
            <a:off x="2124075" y="4868863"/>
            <a:ext cx="287338"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4" name="Oval 10">
            <a:extLst>
              <a:ext uri="{FF2B5EF4-FFF2-40B4-BE49-F238E27FC236}">
                <a16:creationId xmlns:a16="http://schemas.microsoft.com/office/drawing/2014/main" id="{9B9D2145-2BF3-624B-B612-A7A7D9EE6973}"/>
              </a:ext>
            </a:extLst>
          </p:cNvPr>
          <p:cNvSpPr>
            <a:spLocks noChangeArrowheads="1"/>
          </p:cNvSpPr>
          <p:nvPr/>
        </p:nvSpPr>
        <p:spPr bwMode="auto">
          <a:xfrm>
            <a:off x="1116013" y="306863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15" name="Oval 11">
            <a:extLst>
              <a:ext uri="{FF2B5EF4-FFF2-40B4-BE49-F238E27FC236}">
                <a16:creationId xmlns:a16="http://schemas.microsoft.com/office/drawing/2014/main" id="{09F159CF-3CAF-CD4D-821A-F3531799DE21}"/>
              </a:ext>
            </a:extLst>
          </p:cNvPr>
          <p:cNvSpPr>
            <a:spLocks noChangeArrowheads="1"/>
          </p:cNvSpPr>
          <p:nvPr/>
        </p:nvSpPr>
        <p:spPr bwMode="auto">
          <a:xfrm>
            <a:off x="1836738" y="1555750"/>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1516" name="AutoShape 12">
            <a:extLst>
              <a:ext uri="{FF2B5EF4-FFF2-40B4-BE49-F238E27FC236}">
                <a16:creationId xmlns:a16="http://schemas.microsoft.com/office/drawing/2014/main" id="{070E10B5-0014-DE45-93A2-C242136D0F6F}"/>
              </a:ext>
            </a:extLst>
          </p:cNvPr>
          <p:cNvCxnSpPr>
            <a:cxnSpLocks noChangeShapeType="1"/>
            <a:stCxn id="21506" idx="5"/>
            <a:endCxn id="21509" idx="1"/>
          </p:cNvCxnSpPr>
          <p:nvPr/>
        </p:nvCxnSpPr>
        <p:spPr bwMode="auto">
          <a:xfrm>
            <a:off x="3016250" y="1370013"/>
            <a:ext cx="1958975" cy="102076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17" name="AutoShape 13">
            <a:extLst>
              <a:ext uri="{FF2B5EF4-FFF2-40B4-BE49-F238E27FC236}">
                <a16:creationId xmlns:a16="http://schemas.microsoft.com/office/drawing/2014/main" id="{DA1FD78C-A9BA-3F4F-9D60-4017F4397DF8}"/>
              </a:ext>
            </a:extLst>
          </p:cNvPr>
          <p:cNvCxnSpPr>
            <a:cxnSpLocks noChangeShapeType="1"/>
            <a:stCxn id="21508" idx="6"/>
            <a:endCxn id="21509" idx="1"/>
          </p:cNvCxnSpPr>
          <p:nvPr/>
        </p:nvCxnSpPr>
        <p:spPr bwMode="auto">
          <a:xfrm flipV="1">
            <a:off x="1619250" y="4076700"/>
            <a:ext cx="3459163" cy="1444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18" name="AutoShape 14">
            <a:extLst>
              <a:ext uri="{FF2B5EF4-FFF2-40B4-BE49-F238E27FC236}">
                <a16:creationId xmlns:a16="http://schemas.microsoft.com/office/drawing/2014/main" id="{2B9F3FB2-A49B-CB44-BF34-A567F826E828}"/>
              </a:ext>
            </a:extLst>
          </p:cNvPr>
          <p:cNvCxnSpPr>
            <a:cxnSpLocks noChangeShapeType="1"/>
            <a:stCxn id="21506" idx="5"/>
            <a:endCxn id="21510" idx="1"/>
          </p:cNvCxnSpPr>
          <p:nvPr/>
        </p:nvCxnSpPr>
        <p:spPr bwMode="auto">
          <a:xfrm>
            <a:off x="3016250" y="1370013"/>
            <a:ext cx="2103438" cy="260508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19" name="AutoShape 15">
            <a:extLst>
              <a:ext uri="{FF2B5EF4-FFF2-40B4-BE49-F238E27FC236}">
                <a16:creationId xmlns:a16="http://schemas.microsoft.com/office/drawing/2014/main" id="{F2A25D12-06CA-D045-8850-7260CA0F4C79}"/>
              </a:ext>
            </a:extLst>
          </p:cNvPr>
          <p:cNvCxnSpPr>
            <a:cxnSpLocks noChangeShapeType="1"/>
            <a:stCxn id="21506" idx="4"/>
            <a:endCxn id="21511" idx="0"/>
          </p:cNvCxnSpPr>
          <p:nvPr/>
        </p:nvCxnSpPr>
        <p:spPr bwMode="auto">
          <a:xfrm>
            <a:off x="2916238" y="1412875"/>
            <a:ext cx="360362" cy="38862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0" name="AutoShape 16">
            <a:extLst>
              <a:ext uri="{FF2B5EF4-FFF2-40B4-BE49-F238E27FC236}">
                <a16:creationId xmlns:a16="http://schemas.microsoft.com/office/drawing/2014/main" id="{33703F16-8593-7542-9E42-11547963DCF0}"/>
              </a:ext>
            </a:extLst>
          </p:cNvPr>
          <p:cNvCxnSpPr>
            <a:cxnSpLocks noChangeShapeType="1"/>
            <a:stCxn id="21506" idx="4"/>
            <a:endCxn id="21511" idx="0"/>
          </p:cNvCxnSpPr>
          <p:nvPr/>
        </p:nvCxnSpPr>
        <p:spPr bwMode="auto">
          <a:xfrm flipH="1">
            <a:off x="2268538" y="1412875"/>
            <a:ext cx="647700" cy="34544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1" name="AutoShape 17">
            <a:extLst>
              <a:ext uri="{FF2B5EF4-FFF2-40B4-BE49-F238E27FC236}">
                <a16:creationId xmlns:a16="http://schemas.microsoft.com/office/drawing/2014/main" id="{6ACF2427-FAA9-8D45-93BA-8CCF81889710}"/>
              </a:ext>
            </a:extLst>
          </p:cNvPr>
          <p:cNvCxnSpPr>
            <a:cxnSpLocks noChangeShapeType="1"/>
            <a:stCxn id="21506" idx="3"/>
            <a:endCxn id="21511" idx="0"/>
          </p:cNvCxnSpPr>
          <p:nvPr/>
        </p:nvCxnSpPr>
        <p:spPr bwMode="auto">
          <a:xfrm flipH="1">
            <a:off x="1331913" y="1370013"/>
            <a:ext cx="1482725" cy="1709737"/>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2" name="AutoShape 18">
            <a:extLst>
              <a:ext uri="{FF2B5EF4-FFF2-40B4-BE49-F238E27FC236}">
                <a16:creationId xmlns:a16="http://schemas.microsoft.com/office/drawing/2014/main" id="{AB7BEBD8-448F-E14D-B194-FE767D9E851E}"/>
              </a:ext>
            </a:extLst>
          </p:cNvPr>
          <p:cNvCxnSpPr>
            <a:cxnSpLocks noChangeShapeType="1"/>
            <a:stCxn id="21507" idx="2"/>
            <a:endCxn id="21506" idx="5"/>
          </p:cNvCxnSpPr>
          <p:nvPr/>
        </p:nvCxnSpPr>
        <p:spPr bwMode="auto">
          <a:xfrm flipH="1" flipV="1">
            <a:off x="3016250" y="1370013"/>
            <a:ext cx="1268413" cy="18732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3" name="AutoShape 19">
            <a:extLst>
              <a:ext uri="{FF2B5EF4-FFF2-40B4-BE49-F238E27FC236}">
                <a16:creationId xmlns:a16="http://schemas.microsoft.com/office/drawing/2014/main" id="{799CC69B-1001-2546-ADC9-669813D23374}"/>
              </a:ext>
            </a:extLst>
          </p:cNvPr>
          <p:cNvCxnSpPr>
            <a:cxnSpLocks noChangeShapeType="1"/>
            <a:stCxn id="21507" idx="3"/>
            <a:endCxn id="21508" idx="7"/>
          </p:cNvCxnSpPr>
          <p:nvPr/>
        </p:nvCxnSpPr>
        <p:spPr bwMode="auto">
          <a:xfrm flipH="1">
            <a:off x="1576388" y="1658938"/>
            <a:ext cx="2751137" cy="246062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4" name="AutoShape 20">
            <a:extLst>
              <a:ext uri="{FF2B5EF4-FFF2-40B4-BE49-F238E27FC236}">
                <a16:creationId xmlns:a16="http://schemas.microsoft.com/office/drawing/2014/main" id="{BFADB8B9-06A0-D344-B2A9-1D942117A0F9}"/>
              </a:ext>
            </a:extLst>
          </p:cNvPr>
          <p:cNvCxnSpPr>
            <a:cxnSpLocks noChangeShapeType="1"/>
            <a:stCxn id="21509" idx="3"/>
            <a:endCxn id="21508" idx="6"/>
          </p:cNvCxnSpPr>
          <p:nvPr/>
        </p:nvCxnSpPr>
        <p:spPr bwMode="auto">
          <a:xfrm flipH="1">
            <a:off x="1619250" y="2593975"/>
            <a:ext cx="3355975" cy="162718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1525" name="Oval 21">
            <a:extLst>
              <a:ext uri="{FF2B5EF4-FFF2-40B4-BE49-F238E27FC236}">
                <a16:creationId xmlns:a16="http://schemas.microsoft.com/office/drawing/2014/main" id="{C6680C96-D8BE-C045-8774-88CECD401750}"/>
              </a:ext>
            </a:extLst>
          </p:cNvPr>
          <p:cNvSpPr>
            <a:spLocks noChangeArrowheads="1"/>
          </p:cNvSpPr>
          <p:nvPr/>
        </p:nvSpPr>
        <p:spPr bwMode="auto">
          <a:xfrm>
            <a:off x="1331913" y="2060575"/>
            <a:ext cx="287337"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1526" name="Oval 22">
            <a:extLst>
              <a:ext uri="{FF2B5EF4-FFF2-40B4-BE49-F238E27FC236}">
                <a16:creationId xmlns:a16="http://schemas.microsoft.com/office/drawing/2014/main" id="{6794C859-34FB-7F41-8C28-881975DC165E}"/>
              </a:ext>
            </a:extLst>
          </p:cNvPr>
          <p:cNvSpPr>
            <a:spLocks noChangeArrowheads="1"/>
          </p:cNvSpPr>
          <p:nvPr/>
        </p:nvSpPr>
        <p:spPr bwMode="auto">
          <a:xfrm>
            <a:off x="4716463" y="4506913"/>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1527" name="AutoShape 23">
            <a:extLst>
              <a:ext uri="{FF2B5EF4-FFF2-40B4-BE49-F238E27FC236}">
                <a16:creationId xmlns:a16="http://schemas.microsoft.com/office/drawing/2014/main" id="{9578E176-4237-8B47-8788-3B93C8B823F7}"/>
              </a:ext>
            </a:extLst>
          </p:cNvPr>
          <p:cNvCxnSpPr>
            <a:cxnSpLocks noChangeShapeType="1"/>
            <a:stCxn id="21526" idx="2"/>
            <a:endCxn id="21508" idx="6"/>
          </p:cNvCxnSpPr>
          <p:nvPr/>
        </p:nvCxnSpPr>
        <p:spPr bwMode="auto">
          <a:xfrm flipH="1" flipV="1">
            <a:off x="1619250" y="4221163"/>
            <a:ext cx="3097213" cy="43021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8" name="AutoShape 24">
            <a:extLst>
              <a:ext uri="{FF2B5EF4-FFF2-40B4-BE49-F238E27FC236}">
                <a16:creationId xmlns:a16="http://schemas.microsoft.com/office/drawing/2014/main" id="{F4306F5A-DCED-754E-AA34-C905FE9E23AF}"/>
              </a:ext>
            </a:extLst>
          </p:cNvPr>
          <p:cNvCxnSpPr>
            <a:cxnSpLocks noChangeShapeType="1"/>
            <a:stCxn id="21512" idx="2"/>
            <a:endCxn id="21508" idx="6"/>
          </p:cNvCxnSpPr>
          <p:nvPr/>
        </p:nvCxnSpPr>
        <p:spPr bwMode="auto">
          <a:xfrm flipH="1" flipV="1">
            <a:off x="2413000" y="5040313"/>
            <a:ext cx="1584325" cy="4445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29" name="AutoShape 25">
            <a:extLst>
              <a:ext uri="{FF2B5EF4-FFF2-40B4-BE49-F238E27FC236}">
                <a16:creationId xmlns:a16="http://schemas.microsoft.com/office/drawing/2014/main" id="{0EA3AE7F-526B-DE4D-8F56-504DFFCB25F3}"/>
              </a:ext>
            </a:extLst>
          </p:cNvPr>
          <p:cNvCxnSpPr>
            <a:cxnSpLocks noChangeShapeType="1"/>
            <a:stCxn id="21507" idx="4"/>
            <a:endCxn id="21512" idx="0"/>
          </p:cNvCxnSpPr>
          <p:nvPr/>
        </p:nvCxnSpPr>
        <p:spPr bwMode="auto">
          <a:xfrm flipH="1">
            <a:off x="4141788" y="1701800"/>
            <a:ext cx="287337" cy="32385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0" name="AutoShape 27">
            <a:extLst>
              <a:ext uri="{FF2B5EF4-FFF2-40B4-BE49-F238E27FC236}">
                <a16:creationId xmlns:a16="http://schemas.microsoft.com/office/drawing/2014/main" id="{0C953CD5-3B02-DD42-BE5F-A7435BE2C63F}"/>
              </a:ext>
            </a:extLst>
          </p:cNvPr>
          <p:cNvCxnSpPr>
            <a:cxnSpLocks noChangeShapeType="1"/>
            <a:stCxn id="21507" idx="4"/>
            <a:endCxn id="21512" idx="0"/>
          </p:cNvCxnSpPr>
          <p:nvPr/>
        </p:nvCxnSpPr>
        <p:spPr bwMode="auto">
          <a:xfrm flipH="1">
            <a:off x="3421063" y="5156200"/>
            <a:ext cx="577850" cy="2873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1" name="AutoShape 28">
            <a:extLst>
              <a:ext uri="{FF2B5EF4-FFF2-40B4-BE49-F238E27FC236}">
                <a16:creationId xmlns:a16="http://schemas.microsoft.com/office/drawing/2014/main" id="{77F93F5B-B927-DE4D-905F-903F390C179A}"/>
              </a:ext>
            </a:extLst>
          </p:cNvPr>
          <p:cNvCxnSpPr>
            <a:cxnSpLocks noChangeShapeType="1"/>
            <a:stCxn id="21508" idx="6"/>
            <a:endCxn id="21511" idx="1"/>
          </p:cNvCxnSpPr>
          <p:nvPr/>
        </p:nvCxnSpPr>
        <p:spPr bwMode="auto">
          <a:xfrm>
            <a:off x="1619250" y="4221163"/>
            <a:ext cx="1555750" cy="112077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2" name="AutoShape 29">
            <a:extLst>
              <a:ext uri="{FF2B5EF4-FFF2-40B4-BE49-F238E27FC236}">
                <a16:creationId xmlns:a16="http://schemas.microsoft.com/office/drawing/2014/main" id="{9727C83A-F63A-7449-9A5A-5D4C61CBF310}"/>
              </a:ext>
            </a:extLst>
          </p:cNvPr>
          <p:cNvCxnSpPr>
            <a:cxnSpLocks noChangeShapeType="1"/>
            <a:stCxn id="21511" idx="2"/>
            <a:endCxn id="21513" idx="5"/>
          </p:cNvCxnSpPr>
          <p:nvPr/>
        </p:nvCxnSpPr>
        <p:spPr bwMode="auto">
          <a:xfrm flipH="1" flipV="1">
            <a:off x="2368550" y="5114925"/>
            <a:ext cx="763588" cy="32861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3" name="AutoShape 30">
            <a:extLst>
              <a:ext uri="{FF2B5EF4-FFF2-40B4-BE49-F238E27FC236}">
                <a16:creationId xmlns:a16="http://schemas.microsoft.com/office/drawing/2014/main" id="{D81E21DB-5EF8-C74E-BF02-F593F4D7E1AF}"/>
              </a:ext>
            </a:extLst>
          </p:cNvPr>
          <p:cNvCxnSpPr>
            <a:cxnSpLocks noChangeShapeType="1"/>
            <a:stCxn id="21511" idx="2"/>
            <a:endCxn id="21513" idx="5"/>
          </p:cNvCxnSpPr>
          <p:nvPr/>
        </p:nvCxnSpPr>
        <p:spPr bwMode="auto">
          <a:xfrm flipH="1">
            <a:off x="2124075" y="1339850"/>
            <a:ext cx="690563" cy="3302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4" name="AutoShape 31">
            <a:extLst>
              <a:ext uri="{FF2B5EF4-FFF2-40B4-BE49-F238E27FC236}">
                <a16:creationId xmlns:a16="http://schemas.microsoft.com/office/drawing/2014/main" id="{F6F140A8-2075-E04A-8B0A-B5B95E1870BF}"/>
              </a:ext>
            </a:extLst>
          </p:cNvPr>
          <p:cNvCxnSpPr>
            <a:cxnSpLocks noChangeShapeType="1"/>
            <a:stCxn id="21511" idx="2"/>
            <a:endCxn id="21513" idx="5"/>
          </p:cNvCxnSpPr>
          <p:nvPr/>
        </p:nvCxnSpPr>
        <p:spPr bwMode="auto">
          <a:xfrm flipH="1">
            <a:off x="1547813" y="1844675"/>
            <a:ext cx="404812" cy="227488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5" name="AutoShape 32">
            <a:extLst>
              <a:ext uri="{FF2B5EF4-FFF2-40B4-BE49-F238E27FC236}">
                <a16:creationId xmlns:a16="http://schemas.microsoft.com/office/drawing/2014/main" id="{32E7755F-4C07-C34B-803B-6EC98749608E}"/>
              </a:ext>
            </a:extLst>
          </p:cNvPr>
          <p:cNvCxnSpPr>
            <a:cxnSpLocks noChangeShapeType="1"/>
            <a:stCxn id="21508" idx="1"/>
            <a:endCxn id="21514" idx="4"/>
          </p:cNvCxnSpPr>
          <p:nvPr/>
        </p:nvCxnSpPr>
        <p:spPr bwMode="auto">
          <a:xfrm flipH="1" flipV="1">
            <a:off x="1260475" y="3357563"/>
            <a:ext cx="114300" cy="7620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6" name="AutoShape 33">
            <a:extLst>
              <a:ext uri="{FF2B5EF4-FFF2-40B4-BE49-F238E27FC236}">
                <a16:creationId xmlns:a16="http://schemas.microsoft.com/office/drawing/2014/main" id="{70AB39DC-1E89-AD4E-9018-E39BB202C895}"/>
              </a:ext>
            </a:extLst>
          </p:cNvPr>
          <p:cNvCxnSpPr>
            <a:cxnSpLocks noChangeShapeType="1"/>
            <a:stCxn id="21510" idx="3"/>
            <a:endCxn id="21514" idx="4"/>
          </p:cNvCxnSpPr>
          <p:nvPr/>
        </p:nvCxnSpPr>
        <p:spPr bwMode="auto">
          <a:xfrm flipH="1">
            <a:off x="4932363" y="4178300"/>
            <a:ext cx="187325" cy="37147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37" name="AutoShape 34">
            <a:extLst>
              <a:ext uri="{FF2B5EF4-FFF2-40B4-BE49-F238E27FC236}">
                <a16:creationId xmlns:a16="http://schemas.microsoft.com/office/drawing/2014/main" id="{653AC315-173D-FE4D-B0FE-F5B6CD16C1AB}"/>
              </a:ext>
            </a:extLst>
          </p:cNvPr>
          <p:cNvCxnSpPr>
            <a:cxnSpLocks noChangeShapeType="1"/>
            <a:stCxn id="21510" idx="3"/>
            <a:endCxn id="21525" idx="5"/>
          </p:cNvCxnSpPr>
          <p:nvPr/>
        </p:nvCxnSpPr>
        <p:spPr bwMode="auto">
          <a:xfrm flipH="1" flipV="1">
            <a:off x="1576388" y="2306638"/>
            <a:ext cx="2462212" cy="267652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1538" name="Oval 35">
            <a:extLst>
              <a:ext uri="{FF2B5EF4-FFF2-40B4-BE49-F238E27FC236}">
                <a16:creationId xmlns:a16="http://schemas.microsoft.com/office/drawing/2014/main" id="{9BF514B6-3480-364D-B69F-D50014E08106}"/>
              </a:ext>
            </a:extLst>
          </p:cNvPr>
          <p:cNvSpPr>
            <a:spLocks noChangeArrowheads="1"/>
          </p:cNvSpPr>
          <p:nvPr/>
        </p:nvSpPr>
        <p:spPr bwMode="auto">
          <a:xfrm>
            <a:off x="5148263" y="306863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1539" name="AutoShape 36">
            <a:extLst>
              <a:ext uri="{FF2B5EF4-FFF2-40B4-BE49-F238E27FC236}">
                <a16:creationId xmlns:a16="http://schemas.microsoft.com/office/drawing/2014/main" id="{41C9BACB-7CC6-CC4D-B28A-56AA4ECE8D6C}"/>
              </a:ext>
            </a:extLst>
          </p:cNvPr>
          <p:cNvCxnSpPr>
            <a:cxnSpLocks noChangeShapeType="1"/>
            <a:stCxn id="21512" idx="7"/>
            <a:endCxn id="21538" idx="3"/>
          </p:cNvCxnSpPr>
          <p:nvPr/>
        </p:nvCxnSpPr>
        <p:spPr bwMode="auto">
          <a:xfrm flipV="1">
            <a:off x="4241800" y="3314700"/>
            <a:ext cx="949325" cy="16684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40" name="AutoShape 37">
            <a:extLst>
              <a:ext uri="{FF2B5EF4-FFF2-40B4-BE49-F238E27FC236}">
                <a16:creationId xmlns:a16="http://schemas.microsoft.com/office/drawing/2014/main" id="{B2CE5EBE-0254-7748-9F51-5A84A5B753BB}"/>
              </a:ext>
            </a:extLst>
          </p:cNvPr>
          <p:cNvCxnSpPr>
            <a:cxnSpLocks noChangeShapeType="1"/>
            <a:stCxn id="21538" idx="1"/>
            <a:endCxn id="21509" idx="4"/>
          </p:cNvCxnSpPr>
          <p:nvPr/>
        </p:nvCxnSpPr>
        <p:spPr bwMode="auto">
          <a:xfrm flipH="1" flipV="1">
            <a:off x="5076825" y="2636838"/>
            <a:ext cx="114300" cy="47466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1541" name="AutoShape 38">
            <a:extLst>
              <a:ext uri="{FF2B5EF4-FFF2-40B4-BE49-F238E27FC236}">
                <a16:creationId xmlns:a16="http://schemas.microsoft.com/office/drawing/2014/main" id="{4C0DDF77-EB9C-2648-A4F8-5251894FD697}"/>
              </a:ext>
            </a:extLst>
          </p:cNvPr>
          <p:cNvCxnSpPr>
            <a:cxnSpLocks noChangeShapeType="1"/>
            <a:stCxn id="21514" idx="6"/>
            <a:endCxn id="21509" idx="4"/>
          </p:cNvCxnSpPr>
          <p:nvPr/>
        </p:nvCxnSpPr>
        <p:spPr bwMode="auto">
          <a:xfrm>
            <a:off x="1403350" y="3213100"/>
            <a:ext cx="2665413" cy="180022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1542" name="Text Box 39">
            <a:extLst>
              <a:ext uri="{FF2B5EF4-FFF2-40B4-BE49-F238E27FC236}">
                <a16:creationId xmlns:a16="http://schemas.microsoft.com/office/drawing/2014/main" id="{143E4E51-5D22-8645-81E7-BA17659C77E3}"/>
              </a:ext>
            </a:extLst>
          </p:cNvPr>
          <p:cNvSpPr txBox="1">
            <a:spLocks noChangeArrowheads="1"/>
          </p:cNvSpPr>
          <p:nvPr/>
        </p:nvSpPr>
        <p:spPr bwMode="auto">
          <a:xfrm>
            <a:off x="5219700" y="2276475"/>
            <a:ext cx="647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0/3</a:t>
            </a:r>
          </a:p>
        </p:txBody>
      </p:sp>
      <p:sp>
        <p:nvSpPr>
          <p:cNvPr id="21543" name="Text Box 40">
            <a:extLst>
              <a:ext uri="{FF2B5EF4-FFF2-40B4-BE49-F238E27FC236}">
                <a16:creationId xmlns:a16="http://schemas.microsoft.com/office/drawing/2014/main" id="{7A9EBFD6-832E-AF4C-AF9B-B7B567F0BEBB}"/>
              </a:ext>
            </a:extLst>
          </p:cNvPr>
          <p:cNvSpPr txBox="1">
            <a:spLocks noChangeArrowheads="1"/>
          </p:cNvSpPr>
          <p:nvPr/>
        </p:nvSpPr>
        <p:spPr bwMode="auto">
          <a:xfrm>
            <a:off x="5437188" y="2997200"/>
            <a:ext cx="503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0/2</a:t>
            </a:r>
          </a:p>
        </p:txBody>
      </p:sp>
      <p:sp>
        <p:nvSpPr>
          <p:cNvPr id="21544" name="Text Box 41">
            <a:extLst>
              <a:ext uri="{FF2B5EF4-FFF2-40B4-BE49-F238E27FC236}">
                <a16:creationId xmlns:a16="http://schemas.microsoft.com/office/drawing/2014/main" id="{1F897999-2980-254B-BC31-695D9A64C368}"/>
              </a:ext>
            </a:extLst>
          </p:cNvPr>
          <p:cNvSpPr txBox="1">
            <a:spLocks noChangeArrowheads="1"/>
          </p:cNvSpPr>
          <p:nvPr/>
        </p:nvSpPr>
        <p:spPr bwMode="auto">
          <a:xfrm>
            <a:off x="5364163" y="3860800"/>
            <a:ext cx="574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0/3</a:t>
            </a:r>
          </a:p>
        </p:txBody>
      </p:sp>
      <p:sp>
        <p:nvSpPr>
          <p:cNvPr id="21545" name="Text Box 42">
            <a:extLst>
              <a:ext uri="{FF2B5EF4-FFF2-40B4-BE49-F238E27FC236}">
                <a16:creationId xmlns:a16="http://schemas.microsoft.com/office/drawing/2014/main" id="{F8BCCEF5-C5AD-0948-9832-5D6B05CF9DA9}"/>
              </a:ext>
            </a:extLst>
          </p:cNvPr>
          <p:cNvSpPr txBox="1">
            <a:spLocks noChangeArrowheads="1"/>
          </p:cNvSpPr>
          <p:nvPr/>
        </p:nvSpPr>
        <p:spPr bwMode="auto">
          <a:xfrm>
            <a:off x="5003800" y="4498975"/>
            <a:ext cx="647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0/2</a:t>
            </a:r>
          </a:p>
        </p:txBody>
      </p:sp>
      <p:sp>
        <p:nvSpPr>
          <p:cNvPr id="21546" name="Text Box 43">
            <a:extLst>
              <a:ext uri="{FF2B5EF4-FFF2-40B4-BE49-F238E27FC236}">
                <a16:creationId xmlns:a16="http://schemas.microsoft.com/office/drawing/2014/main" id="{D617FB27-F392-7D4B-A4EE-3C02D17894B0}"/>
              </a:ext>
            </a:extLst>
          </p:cNvPr>
          <p:cNvSpPr txBox="1">
            <a:spLocks noChangeArrowheads="1"/>
          </p:cNvSpPr>
          <p:nvPr/>
        </p:nvSpPr>
        <p:spPr bwMode="auto">
          <a:xfrm>
            <a:off x="4284663" y="4940300"/>
            <a:ext cx="6461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3/6</a:t>
            </a:r>
          </a:p>
        </p:txBody>
      </p:sp>
      <p:sp>
        <p:nvSpPr>
          <p:cNvPr id="21547" name="Text Box 44">
            <a:extLst>
              <a:ext uri="{FF2B5EF4-FFF2-40B4-BE49-F238E27FC236}">
                <a16:creationId xmlns:a16="http://schemas.microsoft.com/office/drawing/2014/main" id="{7736B1C0-D75C-E34A-9CA8-CDAFA418132A}"/>
              </a:ext>
            </a:extLst>
          </p:cNvPr>
          <p:cNvSpPr txBox="1">
            <a:spLocks noChangeArrowheads="1"/>
          </p:cNvSpPr>
          <p:nvPr/>
        </p:nvSpPr>
        <p:spPr bwMode="auto">
          <a:xfrm>
            <a:off x="2987675" y="5516563"/>
            <a:ext cx="647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1/4</a:t>
            </a:r>
          </a:p>
        </p:txBody>
      </p:sp>
      <p:sp>
        <p:nvSpPr>
          <p:cNvPr id="21548" name="Text Box 45">
            <a:extLst>
              <a:ext uri="{FF2B5EF4-FFF2-40B4-BE49-F238E27FC236}">
                <a16:creationId xmlns:a16="http://schemas.microsoft.com/office/drawing/2014/main" id="{21E78762-AA74-D848-9489-210A1F058F59}"/>
              </a:ext>
            </a:extLst>
          </p:cNvPr>
          <p:cNvSpPr txBox="1">
            <a:spLocks noChangeArrowheads="1"/>
          </p:cNvSpPr>
          <p:nvPr/>
        </p:nvSpPr>
        <p:spPr bwMode="auto">
          <a:xfrm>
            <a:off x="828675" y="4070350"/>
            <a:ext cx="5032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1/6</a:t>
            </a:r>
          </a:p>
        </p:txBody>
      </p:sp>
      <p:sp>
        <p:nvSpPr>
          <p:cNvPr id="21549" name="Text Box 46">
            <a:extLst>
              <a:ext uri="{FF2B5EF4-FFF2-40B4-BE49-F238E27FC236}">
                <a16:creationId xmlns:a16="http://schemas.microsoft.com/office/drawing/2014/main" id="{2F548C5A-A7AA-CB4C-8918-0376896D0D77}"/>
              </a:ext>
            </a:extLst>
          </p:cNvPr>
          <p:cNvSpPr txBox="1">
            <a:spLocks noChangeArrowheads="1"/>
          </p:cNvSpPr>
          <p:nvPr/>
        </p:nvSpPr>
        <p:spPr bwMode="auto">
          <a:xfrm>
            <a:off x="612775" y="2995613"/>
            <a:ext cx="5746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0/3</a:t>
            </a:r>
          </a:p>
        </p:txBody>
      </p:sp>
      <p:sp>
        <p:nvSpPr>
          <p:cNvPr id="21550" name="Text Box 47">
            <a:extLst>
              <a:ext uri="{FF2B5EF4-FFF2-40B4-BE49-F238E27FC236}">
                <a16:creationId xmlns:a16="http://schemas.microsoft.com/office/drawing/2014/main" id="{01BC726F-8642-EA41-9F00-902D67228455}"/>
              </a:ext>
            </a:extLst>
          </p:cNvPr>
          <p:cNvSpPr txBox="1">
            <a:spLocks noChangeArrowheads="1"/>
          </p:cNvSpPr>
          <p:nvPr/>
        </p:nvSpPr>
        <p:spPr bwMode="auto">
          <a:xfrm>
            <a:off x="1331913" y="1477963"/>
            <a:ext cx="647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0/2</a:t>
            </a:r>
          </a:p>
        </p:txBody>
      </p:sp>
      <p:sp>
        <p:nvSpPr>
          <p:cNvPr id="21551" name="Text Box 48">
            <a:extLst>
              <a:ext uri="{FF2B5EF4-FFF2-40B4-BE49-F238E27FC236}">
                <a16:creationId xmlns:a16="http://schemas.microsoft.com/office/drawing/2014/main" id="{65159C85-1B9C-A54A-BDD5-C51715FF0FE0}"/>
              </a:ext>
            </a:extLst>
          </p:cNvPr>
          <p:cNvSpPr txBox="1">
            <a:spLocks noChangeArrowheads="1"/>
          </p:cNvSpPr>
          <p:nvPr/>
        </p:nvSpPr>
        <p:spPr bwMode="auto">
          <a:xfrm>
            <a:off x="2700338" y="765175"/>
            <a:ext cx="7191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t>2/7</a:t>
            </a:r>
          </a:p>
        </p:txBody>
      </p:sp>
      <p:sp>
        <p:nvSpPr>
          <p:cNvPr id="21552" name="CasellaDiTesto 1">
            <a:extLst>
              <a:ext uri="{FF2B5EF4-FFF2-40B4-BE49-F238E27FC236}">
                <a16:creationId xmlns:a16="http://schemas.microsoft.com/office/drawing/2014/main" id="{A0F9461C-1636-9C46-BB28-0FAA842BE053}"/>
              </a:ext>
            </a:extLst>
          </p:cNvPr>
          <p:cNvSpPr txBox="1">
            <a:spLocks noChangeArrowheads="1"/>
          </p:cNvSpPr>
          <p:nvPr/>
        </p:nvSpPr>
        <p:spPr bwMode="auto">
          <a:xfrm>
            <a:off x="6375400" y="595313"/>
            <a:ext cx="2520950"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dirty="0">
                <a:latin typeface="Garamond" panose="02020404030301010803" pitchFamily="18" charset="0"/>
              </a:rPr>
              <a:t>Poniamo ora il caso che, a seguito di informazioni ricevute dalle autorità sanitarie, tre soggetti della rete, che nella </a:t>
            </a:r>
            <a:r>
              <a:rPr lang="it-IT" altLang="it-IT" sz="1600" dirty="0" err="1">
                <a:latin typeface="Garamond" panose="02020404030301010803" pitchFamily="18" charset="0"/>
              </a:rPr>
              <a:t>fig</a:t>
            </a:r>
            <a:r>
              <a:rPr lang="it-IT" altLang="it-IT" sz="1600" dirty="0">
                <a:latin typeface="Garamond" panose="02020404030301010803" pitchFamily="18" charset="0"/>
              </a:rPr>
              <a:t>, 1 erano inattivi, diventino attivi perché, disponendo di una fonte autorevole diversa da quella passata da amici sui social, si convincono dell’importanza della vaccinazione, e tentino di divulgare l’info sulla rete. I nuovi attivi, avendo pochi legami, controllano però solo il 18% (7 su 38). Questi soggetti trovano un muro dato dai consensi ricevuti dagli attivi della fig.1 e quindi non riescono a conquistare la maggioranza.</a:t>
            </a:r>
          </a:p>
          <a:p>
            <a:pPr eaLnBrk="1" hangingPunct="1"/>
            <a:r>
              <a:rPr lang="it-IT" altLang="it-IT" sz="1600" dirty="0">
                <a:latin typeface="Garamond" panose="02020404030301010803" pitchFamily="18" charset="0"/>
              </a:rPr>
              <a:t>L’informazione cattiva scaccia quella buona</a:t>
            </a:r>
            <a:r>
              <a:rPr lang="mr-IN" altLang="it-IT" sz="1600" dirty="0">
                <a:latin typeface="Garamond" panose="02020404030301010803" pitchFamily="18" charset="0"/>
              </a:rPr>
              <a:t>…</a:t>
            </a:r>
            <a:r>
              <a:rPr lang="it-IT" altLang="it-IT" sz="1600" dirty="0">
                <a:latin typeface="Garamond" panose="02020404030301010803" pitchFamily="18" charset="0"/>
              </a:rPr>
              <a:t>..</a:t>
            </a:r>
          </a:p>
        </p:txBody>
      </p:sp>
      <p:sp>
        <p:nvSpPr>
          <p:cNvPr id="21553" name="CasellaDiTesto 48">
            <a:extLst>
              <a:ext uri="{FF2B5EF4-FFF2-40B4-BE49-F238E27FC236}">
                <a16:creationId xmlns:a16="http://schemas.microsoft.com/office/drawing/2014/main" id="{D68A5C61-0A27-D34D-91A8-0ADC053A0F71}"/>
              </a:ext>
            </a:extLst>
          </p:cNvPr>
          <p:cNvSpPr txBox="1">
            <a:spLocks noChangeArrowheads="1"/>
          </p:cNvSpPr>
          <p:nvPr/>
        </p:nvSpPr>
        <p:spPr bwMode="auto">
          <a:xfrm>
            <a:off x="1476375" y="5949950"/>
            <a:ext cx="3095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2000"/>
              <a:t>Fig. 2 rete selettiva </a:t>
            </a:r>
          </a:p>
        </p:txBody>
      </p:sp>
    </p:spTree>
    <p:extLst>
      <p:ext uri="{BB962C8B-B14F-4D97-AF65-F5344CB8AC3E}">
        <p14:creationId xmlns:p14="http://schemas.microsoft.com/office/powerpoint/2010/main" val="859931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asellaDiTesto 3">
            <a:extLst>
              <a:ext uri="{FF2B5EF4-FFF2-40B4-BE49-F238E27FC236}">
                <a16:creationId xmlns:a16="http://schemas.microsoft.com/office/drawing/2014/main" id="{2BBD1526-68ED-7944-AA5D-647FC68EB4C6}"/>
              </a:ext>
            </a:extLst>
          </p:cNvPr>
          <p:cNvSpPr txBox="1">
            <a:spLocks noChangeArrowheads="1"/>
          </p:cNvSpPr>
          <p:nvPr/>
        </p:nvSpPr>
        <p:spPr bwMode="auto">
          <a:xfrm>
            <a:off x="755650" y="549275"/>
            <a:ext cx="7488238"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I network si distinguono fra loro quanto a </a:t>
            </a:r>
            <a:r>
              <a:rPr lang="it-IT" altLang="it-IT" sz="2000" u="sng" dirty="0">
                <a:latin typeface="Garamond" panose="02020404030301010803" pitchFamily="18" charset="0"/>
              </a:rPr>
              <a:t>selettività</a:t>
            </a:r>
            <a:r>
              <a:rPr lang="it-IT" altLang="it-IT" sz="2000" dirty="0">
                <a:latin typeface="Garamond" panose="02020404030301010803" pitchFamily="18" charset="0"/>
              </a:rPr>
              <a:t>:</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Un accoppiamento è definito come selettivo quando i legami sono più intensi fra nodi omogenei (attivi con gli attivi, inattivi con gli inattivi) mentre è non selettivo quando i legami sono più intensi fra nodi non omogenei</a:t>
            </a:r>
          </a:p>
        </p:txBody>
      </p:sp>
      <p:sp>
        <p:nvSpPr>
          <p:cNvPr id="22531" name="Oval 7">
            <a:extLst>
              <a:ext uri="{FF2B5EF4-FFF2-40B4-BE49-F238E27FC236}">
                <a16:creationId xmlns:a16="http://schemas.microsoft.com/office/drawing/2014/main" id="{EF3DF443-71AE-634E-8A37-1680878942A4}"/>
              </a:ext>
            </a:extLst>
          </p:cNvPr>
          <p:cNvSpPr>
            <a:spLocks noChangeArrowheads="1"/>
          </p:cNvSpPr>
          <p:nvPr/>
        </p:nvSpPr>
        <p:spPr bwMode="auto">
          <a:xfrm>
            <a:off x="2268538" y="4724400"/>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2" name="Oval 7">
            <a:extLst>
              <a:ext uri="{FF2B5EF4-FFF2-40B4-BE49-F238E27FC236}">
                <a16:creationId xmlns:a16="http://schemas.microsoft.com/office/drawing/2014/main" id="{C0EE5250-363C-844B-BC97-26DD14AC02CF}"/>
              </a:ext>
            </a:extLst>
          </p:cNvPr>
          <p:cNvSpPr>
            <a:spLocks noChangeArrowheads="1"/>
          </p:cNvSpPr>
          <p:nvPr/>
        </p:nvSpPr>
        <p:spPr bwMode="auto">
          <a:xfrm>
            <a:off x="2052638" y="4003675"/>
            <a:ext cx="287337"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3" name="Oval 7">
            <a:extLst>
              <a:ext uri="{FF2B5EF4-FFF2-40B4-BE49-F238E27FC236}">
                <a16:creationId xmlns:a16="http://schemas.microsoft.com/office/drawing/2014/main" id="{7EC9D81C-B23D-214D-A66C-8F4775189802}"/>
              </a:ext>
            </a:extLst>
          </p:cNvPr>
          <p:cNvSpPr>
            <a:spLocks noChangeArrowheads="1"/>
          </p:cNvSpPr>
          <p:nvPr/>
        </p:nvSpPr>
        <p:spPr bwMode="auto">
          <a:xfrm>
            <a:off x="1403350" y="4508500"/>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4" name="Oval 7">
            <a:extLst>
              <a:ext uri="{FF2B5EF4-FFF2-40B4-BE49-F238E27FC236}">
                <a16:creationId xmlns:a16="http://schemas.microsoft.com/office/drawing/2014/main" id="{D92DD7ED-D0B4-FF48-A488-D7602F393B9B}"/>
              </a:ext>
            </a:extLst>
          </p:cNvPr>
          <p:cNvSpPr>
            <a:spLocks noChangeArrowheads="1"/>
          </p:cNvSpPr>
          <p:nvPr/>
        </p:nvSpPr>
        <p:spPr bwMode="auto">
          <a:xfrm>
            <a:off x="1331913" y="371633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5" name="Oval 7">
            <a:extLst>
              <a:ext uri="{FF2B5EF4-FFF2-40B4-BE49-F238E27FC236}">
                <a16:creationId xmlns:a16="http://schemas.microsoft.com/office/drawing/2014/main" id="{57B8F239-9809-8B46-AF26-4C445484D4CD}"/>
              </a:ext>
            </a:extLst>
          </p:cNvPr>
          <p:cNvSpPr>
            <a:spLocks noChangeArrowheads="1"/>
          </p:cNvSpPr>
          <p:nvPr/>
        </p:nvSpPr>
        <p:spPr bwMode="auto">
          <a:xfrm>
            <a:off x="1979613" y="3213100"/>
            <a:ext cx="288925"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6" name="Oval 7">
            <a:extLst>
              <a:ext uri="{FF2B5EF4-FFF2-40B4-BE49-F238E27FC236}">
                <a16:creationId xmlns:a16="http://schemas.microsoft.com/office/drawing/2014/main" id="{0E6628ED-D5F6-E64E-9205-0FF334A79C6C}"/>
              </a:ext>
            </a:extLst>
          </p:cNvPr>
          <p:cNvSpPr>
            <a:spLocks noChangeArrowheads="1"/>
          </p:cNvSpPr>
          <p:nvPr/>
        </p:nvSpPr>
        <p:spPr bwMode="auto">
          <a:xfrm>
            <a:off x="2741613" y="3500438"/>
            <a:ext cx="287337"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37" name="Oval 7">
            <a:extLst>
              <a:ext uri="{FF2B5EF4-FFF2-40B4-BE49-F238E27FC236}">
                <a16:creationId xmlns:a16="http://schemas.microsoft.com/office/drawing/2014/main" id="{A045E840-E9F4-624C-A529-20E19346A976}"/>
              </a:ext>
            </a:extLst>
          </p:cNvPr>
          <p:cNvSpPr>
            <a:spLocks noChangeArrowheads="1"/>
          </p:cNvSpPr>
          <p:nvPr/>
        </p:nvSpPr>
        <p:spPr bwMode="auto">
          <a:xfrm>
            <a:off x="2844800" y="4219575"/>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2538" name="AutoShape 15">
            <a:extLst>
              <a:ext uri="{FF2B5EF4-FFF2-40B4-BE49-F238E27FC236}">
                <a16:creationId xmlns:a16="http://schemas.microsoft.com/office/drawing/2014/main" id="{61D63D7B-7E0D-A746-A511-AE599D6B08C2}"/>
              </a:ext>
            </a:extLst>
          </p:cNvPr>
          <p:cNvCxnSpPr>
            <a:cxnSpLocks noChangeShapeType="1"/>
            <a:stCxn id="22535" idx="4"/>
            <a:endCxn id="22532" idx="0"/>
          </p:cNvCxnSpPr>
          <p:nvPr/>
        </p:nvCxnSpPr>
        <p:spPr bwMode="auto">
          <a:xfrm>
            <a:off x="2124075" y="3502025"/>
            <a:ext cx="71438" cy="50165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39" name="AutoShape 15">
            <a:extLst>
              <a:ext uri="{FF2B5EF4-FFF2-40B4-BE49-F238E27FC236}">
                <a16:creationId xmlns:a16="http://schemas.microsoft.com/office/drawing/2014/main" id="{CA81F49E-84ED-A34F-8C65-F2F1EC14D333}"/>
              </a:ext>
            </a:extLst>
          </p:cNvPr>
          <p:cNvCxnSpPr>
            <a:cxnSpLocks noChangeShapeType="1"/>
            <a:stCxn id="22534" idx="6"/>
            <a:endCxn id="22532" idx="1"/>
          </p:cNvCxnSpPr>
          <p:nvPr/>
        </p:nvCxnSpPr>
        <p:spPr bwMode="auto">
          <a:xfrm>
            <a:off x="1619250" y="3860800"/>
            <a:ext cx="474663" cy="1857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40" name="AutoShape 15">
            <a:extLst>
              <a:ext uri="{FF2B5EF4-FFF2-40B4-BE49-F238E27FC236}">
                <a16:creationId xmlns:a16="http://schemas.microsoft.com/office/drawing/2014/main" id="{376E42CF-62F9-8E40-A459-E8AA82D87521}"/>
              </a:ext>
            </a:extLst>
          </p:cNvPr>
          <p:cNvCxnSpPr>
            <a:cxnSpLocks noChangeShapeType="1"/>
            <a:stCxn id="22533" idx="7"/>
            <a:endCxn id="22532" idx="3"/>
          </p:cNvCxnSpPr>
          <p:nvPr/>
        </p:nvCxnSpPr>
        <p:spPr bwMode="auto">
          <a:xfrm flipV="1">
            <a:off x="1649413" y="4251325"/>
            <a:ext cx="444500" cy="3000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41" name="AutoShape 15">
            <a:extLst>
              <a:ext uri="{FF2B5EF4-FFF2-40B4-BE49-F238E27FC236}">
                <a16:creationId xmlns:a16="http://schemas.microsoft.com/office/drawing/2014/main" id="{75E685AD-EDCA-FD41-9514-5C1AF20BB0AD}"/>
              </a:ext>
            </a:extLst>
          </p:cNvPr>
          <p:cNvCxnSpPr>
            <a:cxnSpLocks noChangeShapeType="1"/>
            <a:stCxn id="22531" idx="1"/>
            <a:endCxn id="22532" idx="4"/>
          </p:cNvCxnSpPr>
          <p:nvPr/>
        </p:nvCxnSpPr>
        <p:spPr bwMode="auto">
          <a:xfrm flipH="1" flipV="1">
            <a:off x="2195513" y="4292600"/>
            <a:ext cx="114300" cy="47466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42" name="AutoShape 15">
            <a:extLst>
              <a:ext uri="{FF2B5EF4-FFF2-40B4-BE49-F238E27FC236}">
                <a16:creationId xmlns:a16="http://schemas.microsoft.com/office/drawing/2014/main" id="{6AD5C039-C670-A54F-AAE8-02191754CC3B}"/>
              </a:ext>
            </a:extLst>
          </p:cNvPr>
          <p:cNvCxnSpPr>
            <a:cxnSpLocks noChangeShapeType="1"/>
            <a:stCxn id="22537" idx="2"/>
            <a:endCxn id="22532" idx="6"/>
          </p:cNvCxnSpPr>
          <p:nvPr/>
        </p:nvCxnSpPr>
        <p:spPr bwMode="auto">
          <a:xfrm flipH="1" flipV="1">
            <a:off x="2339975" y="4148138"/>
            <a:ext cx="504825" cy="2159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43" name="AutoShape 15">
            <a:extLst>
              <a:ext uri="{FF2B5EF4-FFF2-40B4-BE49-F238E27FC236}">
                <a16:creationId xmlns:a16="http://schemas.microsoft.com/office/drawing/2014/main" id="{BDFA8A01-529F-C847-A3DF-0D503FC6CFE1}"/>
              </a:ext>
            </a:extLst>
          </p:cNvPr>
          <p:cNvCxnSpPr>
            <a:cxnSpLocks noChangeShapeType="1"/>
            <a:stCxn id="22536" idx="3"/>
            <a:endCxn id="22532" idx="7"/>
          </p:cNvCxnSpPr>
          <p:nvPr/>
        </p:nvCxnSpPr>
        <p:spPr bwMode="auto">
          <a:xfrm flipH="1">
            <a:off x="2297113" y="3748088"/>
            <a:ext cx="485775" cy="29845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2544" name="CasellaDiTesto 124931">
            <a:extLst>
              <a:ext uri="{FF2B5EF4-FFF2-40B4-BE49-F238E27FC236}">
                <a16:creationId xmlns:a16="http://schemas.microsoft.com/office/drawing/2014/main" id="{E6BBEC1A-0F25-0746-AF02-A65DF8A15E84}"/>
              </a:ext>
            </a:extLst>
          </p:cNvPr>
          <p:cNvSpPr txBox="1">
            <a:spLocks noChangeArrowheads="1"/>
          </p:cNvSpPr>
          <p:nvPr/>
        </p:nvSpPr>
        <p:spPr bwMode="auto">
          <a:xfrm>
            <a:off x="468313" y="5157788"/>
            <a:ext cx="3816350" cy="9239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800" dirty="0">
                <a:latin typeface="Garamond" panose="02020404030301010803" pitchFamily="18" charset="0"/>
              </a:rPr>
              <a:t>es. di rete </a:t>
            </a:r>
            <a:r>
              <a:rPr lang="it-IT" altLang="it-IT" sz="1800" b="1" dirty="0">
                <a:latin typeface="Garamond" panose="02020404030301010803" pitchFamily="18" charset="0"/>
              </a:rPr>
              <a:t>non selettiva</a:t>
            </a:r>
            <a:r>
              <a:rPr lang="it-IT" altLang="it-IT" sz="1800" dirty="0">
                <a:latin typeface="Garamond" panose="02020404030301010803" pitchFamily="18" charset="0"/>
              </a:rPr>
              <a:t>: i nodi inattivi non sono collegati fra di loro. Qui l</a:t>
            </a:r>
            <a:r>
              <a:rPr lang="it-IT" altLang="en-US" sz="1800" dirty="0">
                <a:latin typeface="Garamond" panose="02020404030301010803" pitchFamily="18" charset="0"/>
              </a:rPr>
              <a:t>’</a:t>
            </a:r>
            <a:r>
              <a:rPr lang="it-IT" altLang="it-IT" sz="1800" dirty="0">
                <a:latin typeface="Garamond" panose="02020404030301010803" pitchFamily="18" charset="0"/>
              </a:rPr>
              <a:t>illusione della maggioranza è elevata</a:t>
            </a:r>
          </a:p>
        </p:txBody>
      </p:sp>
      <p:sp>
        <p:nvSpPr>
          <p:cNvPr id="22545" name="Oval 7">
            <a:extLst>
              <a:ext uri="{FF2B5EF4-FFF2-40B4-BE49-F238E27FC236}">
                <a16:creationId xmlns:a16="http://schemas.microsoft.com/office/drawing/2014/main" id="{7C17ED56-324A-D848-8CFB-7890615C1990}"/>
              </a:ext>
            </a:extLst>
          </p:cNvPr>
          <p:cNvSpPr>
            <a:spLocks noChangeArrowheads="1"/>
          </p:cNvSpPr>
          <p:nvPr/>
        </p:nvSpPr>
        <p:spPr bwMode="auto">
          <a:xfrm>
            <a:off x="6877050" y="4579938"/>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46" name="Oval 7">
            <a:extLst>
              <a:ext uri="{FF2B5EF4-FFF2-40B4-BE49-F238E27FC236}">
                <a16:creationId xmlns:a16="http://schemas.microsoft.com/office/drawing/2014/main" id="{87575FE6-060C-E84E-90A7-8D6A3429F895}"/>
              </a:ext>
            </a:extLst>
          </p:cNvPr>
          <p:cNvSpPr>
            <a:spLocks noChangeArrowheads="1"/>
          </p:cNvSpPr>
          <p:nvPr/>
        </p:nvSpPr>
        <p:spPr bwMode="auto">
          <a:xfrm>
            <a:off x="5867400" y="3140075"/>
            <a:ext cx="287338"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47" name="Oval 7">
            <a:extLst>
              <a:ext uri="{FF2B5EF4-FFF2-40B4-BE49-F238E27FC236}">
                <a16:creationId xmlns:a16="http://schemas.microsoft.com/office/drawing/2014/main" id="{7B18D4FC-B1F5-6D49-853C-3F4651C7D31C}"/>
              </a:ext>
            </a:extLst>
          </p:cNvPr>
          <p:cNvSpPr>
            <a:spLocks noChangeArrowheads="1"/>
          </p:cNvSpPr>
          <p:nvPr/>
        </p:nvSpPr>
        <p:spPr bwMode="auto">
          <a:xfrm>
            <a:off x="6156325" y="4364038"/>
            <a:ext cx="287338"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48" name="Oval 7">
            <a:extLst>
              <a:ext uri="{FF2B5EF4-FFF2-40B4-BE49-F238E27FC236}">
                <a16:creationId xmlns:a16="http://schemas.microsoft.com/office/drawing/2014/main" id="{E935CC26-28C6-774D-BFFE-CACD2F9A60F5}"/>
              </a:ext>
            </a:extLst>
          </p:cNvPr>
          <p:cNvSpPr>
            <a:spLocks noChangeArrowheads="1"/>
          </p:cNvSpPr>
          <p:nvPr/>
        </p:nvSpPr>
        <p:spPr bwMode="auto">
          <a:xfrm>
            <a:off x="5651500" y="3860800"/>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49" name="Oval 7">
            <a:extLst>
              <a:ext uri="{FF2B5EF4-FFF2-40B4-BE49-F238E27FC236}">
                <a16:creationId xmlns:a16="http://schemas.microsoft.com/office/drawing/2014/main" id="{69E43001-6D3B-0248-AB7E-AE79A87BAC80}"/>
              </a:ext>
            </a:extLst>
          </p:cNvPr>
          <p:cNvSpPr>
            <a:spLocks noChangeArrowheads="1"/>
          </p:cNvSpPr>
          <p:nvPr/>
        </p:nvSpPr>
        <p:spPr bwMode="auto">
          <a:xfrm>
            <a:off x="6588125" y="2924175"/>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50" name="Oval 7">
            <a:extLst>
              <a:ext uri="{FF2B5EF4-FFF2-40B4-BE49-F238E27FC236}">
                <a16:creationId xmlns:a16="http://schemas.microsoft.com/office/drawing/2014/main" id="{46B4405B-A508-6941-ACEB-758EB57A4A21}"/>
              </a:ext>
            </a:extLst>
          </p:cNvPr>
          <p:cNvSpPr>
            <a:spLocks noChangeArrowheads="1"/>
          </p:cNvSpPr>
          <p:nvPr/>
        </p:nvSpPr>
        <p:spPr bwMode="auto">
          <a:xfrm>
            <a:off x="7350125" y="3355975"/>
            <a:ext cx="287338" cy="288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22551" name="Oval 7">
            <a:extLst>
              <a:ext uri="{FF2B5EF4-FFF2-40B4-BE49-F238E27FC236}">
                <a16:creationId xmlns:a16="http://schemas.microsoft.com/office/drawing/2014/main" id="{FD7323A6-416D-AE42-A1D8-55AC683ACAC6}"/>
              </a:ext>
            </a:extLst>
          </p:cNvPr>
          <p:cNvSpPr>
            <a:spLocks noChangeArrowheads="1"/>
          </p:cNvSpPr>
          <p:nvPr/>
        </p:nvSpPr>
        <p:spPr bwMode="auto">
          <a:xfrm>
            <a:off x="7380288" y="4003675"/>
            <a:ext cx="287337" cy="288925"/>
          </a:xfrm>
          <a:prstGeom prst="ellipse">
            <a:avLst/>
          </a:prstGeom>
          <a:solidFill>
            <a:srgbClr val="FF0000"/>
          </a:solidFill>
          <a:ln w="9525">
            <a:solidFill>
              <a:schemeClr val="tx1"/>
            </a:solidFill>
            <a:round/>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cxnSp>
        <p:nvCxnSpPr>
          <p:cNvPr id="22552" name="AutoShape 15">
            <a:extLst>
              <a:ext uri="{FF2B5EF4-FFF2-40B4-BE49-F238E27FC236}">
                <a16:creationId xmlns:a16="http://schemas.microsoft.com/office/drawing/2014/main" id="{39183B5B-8189-584F-9927-CE4A978AD744}"/>
              </a:ext>
            </a:extLst>
          </p:cNvPr>
          <p:cNvCxnSpPr>
            <a:cxnSpLocks noChangeShapeType="1"/>
            <a:stCxn id="22547" idx="6"/>
            <a:endCxn id="22551" idx="2"/>
          </p:cNvCxnSpPr>
          <p:nvPr/>
        </p:nvCxnSpPr>
        <p:spPr bwMode="auto">
          <a:xfrm flipV="1">
            <a:off x="6443663" y="4148138"/>
            <a:ext cx="936625" cy="360362"/>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3" name="AutoShape 15">
            <a:extLst>
              <a:ext uri="{FF2B5EF4-FFF2-40B4-BE49-F238E27FC236}">
                <a16:creationId xmlns:a16="http://schemas.microsoft.com/office/drawing/2014/main" id="{189FB097-EE74-604E-9838-C20C5878ED51}"/>
              </a:ext>
            </a:extLst>
          </p:cNvPr>
          <p:cNvCxnSpPr>
            <a:cxnSpLocks noChangeShapeType="1"/>
            <a:stCxn id="22547" idx="0"/>
            <a:endCxn id="22546" idx="4"/>
          </p:cNvCxnSpPr>
          <p:nvPr/>
        </p:nvCxnSpPr>
        <p:spPr bwMode="auto">
          <a:xfrm flipH="1" flipV="1">
            <a:off x="6011863" y="3429000"/>
            <a:ext cx="288925" cy="9350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4" name="AutoShape 15">
            <a:extLst>
              <a:ext uri="{FF2B5EF4-FFF2-40B4-BE49-F238E27FC236}">
                <a16:creationId xmlns:a16="http://schemas.microsoft.com/office/drawing/2014/main" id="{248D6588-937D-0E4B-B036-95FAA730C88C}"/>
              </a:ext>
            </a:extLst>
          </p:cNvPr>
          <p:cNvCxnSpPr>
            <a:cxnSpLocks noChangeShapeType="1"/>
            <a:stCxn id="22551" idx="2"/>
            <a:endCxn id="22546" idx="5"/>
          </p:cNvCxnSpPr>
          <p:nvPr/>
        </p:nvCxnSpPr>
        <p:spPr bwMode="auto">
          <a:xfrm flipH="1" flipV="1">
            <a:off x="6113463" y="3386138"/>
            <a:ext cx="1266825" cy="7620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5" name="AutoShape 15">
            <a:extLst>
              <a:ext uri="{FF2B5EF4-FFF2-40B4-BE49-F238E27FC236}">
                <a16:creationId xmlns:a16="http://schemas.microsoft.com/office/drawing/2014/main" id="{7BE0502C-F88E-B444-A0A1-C09EDE5DAC71}"/>
              </a:ext>
            </a:extLst>
          </p:cNvPr>
          <p:cNvCxnSpPr>
            <a:cxnSpLocks noChangeShapeType="1"/>
            <a:stCxn id="22549" idx="2"/>
            <a:endCxn id="22546" idx="6"/>
          </p:cNvCxnSpPr>
          <p:nvPr/>
        </p:nvCxnSpPr>
        <p:spPr bwMode="auto">
          <a:xfrm flipH="1">
            <a:off x="6154738" y="3068638"/>
            <a:ext cx="433387" cy="2159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6" name="AutoShape 15">
            <a:extLst>
              <a:ext uri="{FF2B5EF4-FFF2-40B4-BE49-F238E27FC236}">
                <a16:creationId xmlns:a16="http://schemas.microsoft.com/office/drawing/2014/main" id="{D5AA3436-AE0F-2C48-A9BE-B16ECB0FFD13}"/>
              </a:ext>
            </a:extLst>
          </p:cNvPr>
          <p:cNvCxnSpPr>
            <a:cxnSpLocks noChangeShapeType="1"/>
            <a:stCxn id="22550" idx="2"/>
            <a:endCxn id="22549" idx="5"/>
          </p:cNvCxnSpPr>
          <p:nvPr/>
        </p:nvCxnSpPr>
        <p:spPr bwMode="auto">
          <a:xfrm flipH="1" flipV="1">
            <a:off x="6834188" y="3171825"/>
            <a:ext cx="515937" cy="328613"/>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7" name="AutoShape 15">
            <a:extLst>
              <a:ext uri="{FF2B5EF4-FFF2-40B4-BE49-F238E27FC236}">
                <a16:creationId xmlns:a16="http://schemas.microsoft.com/office/drawing/2014/main" id="{A1FD90E5-4647-B94A-96DF-4CBB4C29494E}"/>
              </a:ext>
            </a:extLst>
          </p:cNvPr>
          <p:cNvCxnSpPr>
            <a:cxnSpLocks noChangeShapeType="1"/>
            <a:stCxn id="22550" idx="2"/>
            <a:endCxn id="22548" idx="6"/>
          </p:cNvCxnSpPr>
          <p:nvPr/>
        </p:nvCxnSpPr>
        <p:spPr bwMode="auto">
          <a:xfrm flipH="1">
            <a:off x="5938838" y="3500438"/>
            <a:ext cx="1411287" cy="50482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8" name="AutoShape 15">
            <a:extLst>
              <a:ext uri="{FF2B5EF4-FFF2-40B4-BE49-F238E27FC236}">
                <a16:creationId xmlns:a16="http://schemas.microsoft.com/office/drawing/2014/main" id="{142A1268-E1B5-0046-9DB7-47DF600C74FB}"/>
              </a:ext>
            </a:extLst>
          </p:cNvPr>
          <p:cNvCxnSpPr>
            <a:cxnSpLocks noChangeShapeType="1"/>
            <a:stCxn id="22548" idx="6"/>
            <a:endCxn id="22545" idx="0"/>
          </p:cNvCxnSpPr>
          <p:nvPr/>
        </p:nvCxnSpPr>
        <p:spPr bwMode="auto">
          <a:xfrm>
            <a:off x="5938838" y="4005263"/>
            <a:ext cx="1081087" cy="574675"/>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59" name="AutoShape 15">
            <a:extLst>
              <a:ext uri="{FF2B5EF4-FFF2-40B4-BE49-F238E27FC236}">
                <a16:creationId xmlns:a16="http://schemas.microsoft.com/office/drawing/2014/main" id="{5B33951E-69CB-AE47-8378-AEB6D2957A85}"/>
              </a:ext>
            </a:extLst>
          </p:cNvPr>
          <p:cNvCxnSpPr>
            <a:cxnSpLocks noChangeShapeType="1"/>
            <a:stCxn id="22549" idx="4"/>
            <a:endCxn id="22545" idx="0"/>
          </p:cNvCxnSpPr>
          <p:nvPr/>
        </p:nvCxnSpPr>
        <p:spPr bwMode="auto">
          <a:xfrm>
            <a:off x="6732588" y="3213100"/>
            <a:ext cx="287337" cy="1366838"/>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22560" name="AutoShape 15">
            <a:extLst>
              <a:ext uri="{FF2B5EF4-FFF2-40B4-BE49-F238E27FC236}">
                <a16:creationId xmlns:a16="http://schemas.microsoft.com/office/drawing/2014/main" id="{4DF03C22-09CA-4740-95E8-99430D650371}"/>
              </a:ext>
            </a:extLst>
          </p:cNvPr>
          <p:cNvCxnSpPr>
            <a:cxnSpLocks noChangeShapeType="1"/>
            <a:stCxn id="22550" idx="3"/>
            <a:endCxn id="22545" idx="0"/>
          </p:cNvCxnSpPr>
          <p:nvPr/>
        </p:nvCxnSpPr>
        <p:spPr bwMode="auto">
          <a:xfrm flipH="1">
            <a:off x="7019925" y="3602038"/>
            <a:ext cx="371475" cy="977900"/>
          </a:xfrm>
          <a:prstGeom prst="straightConnector1">
            <a:avLst/>
          </a:prstGeom>
          <a:noFill/>
          <a:ln w="9525">
            <a:solidFill>
              <a:schemeClr val="tx1"/>
            </a:solidFill>
            <a:round/>
            <a:headEnd/>
            <a:tailEnd/>
          </a:ln>
          <a:extLst>
            <a:ext uri="{909E8E84-426E-40DD-AFC4-6F175D3DCCD1}">
              <a14:hiddenFill xmlns:a14="http://schemas.microsoft.com/office/drawing/2010/main">
                <a:noFill/>
              </a14:hiddenFill>
            </a:ext>
          </a:extLst>
        </p:spPr>
      </p:cxnSp>
      <p:sp>
        <p:nvSpPr>
          <p:cNvPr id="22561" name="CasellaDiTesto 74">
            <a:extLst>
              <a:ext uri="{FF2B5EF4-FFF2-40B4-BE49-F238E27FC236}">
                <a16:creationId xmlns:a16="http://schemas.microsoft.com/office/drawing/2014/main" id="{93E4E987-526D-F144-A409-D8D27C29759C}"/>
              </a:ext>
            </a:extLst>
          </p:cNvPr>
          <p:cNvSpPr txBox="1">
            <a:spLocks noChangeArrowheads="1"/>
          </p:cNvSpPr>
          <p:nvPr/>
        </p:nvSpPr>
        <p:spPr bwMode="auto">
          <a:xfrm>
            <a:off x="4427538" y="5159375"/>
            <a:ext cx="4608512"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800">
                <a:latin typeface="Garamond" panose="02020404030301010803" pitchFamily="18" charset="0"/>
              </a:rPr>
              <a:t>es. di rete </a:t>
            </a:r>
            <a:r>
              <a:rPr lang="it-IT" altLang="it-IT" sz="1800" b="1">
                <a:latin typeface="Garamond" panose="02020404030301010803" pitchFamily="18" charset="0"/>
              </a:rPr>
              <a:t>selettiva</a:t>
            </a:r>
            <a:r>
              <a:rPr lang="it-IT" altLang="it-IT" sz="1800">
                <a:latin typeface="Garamond" panose="02020404030301010803" pitchFamily="18" charset="0"/>
              </a:rPr>
              <a:t>: molti legami fra nodi omogenei, pochi legami fra nodi disomogenei. L</a:t>
            </a:r>
            <a:r>
              <a:rPr lang="it-IT" altLang="en-US" sz="1800">
                <a:latin typeface="Garamond" panose="02020404030301010803" pitchFamily="18" charset="0"/>
              </a:rPr>
              <a:t>’</a:t>
            </a:r>
            <a:r>
              <a:rPr lang="it-IT" altLang="it-IT" sz="1800">
                <a:latin typeface="Garamond" panose="02020404030301010803" pitchFamily="18" charset="0"/>
              </a:rPr>
              <a:t>illusione della maggioranza è meno intensa</a:t>
            </a:r>
          </a:p>
        </p:txBody>
      </p:sp>
      <p:sp>
        <p:nvSpPr>
          <p:cNvPr id="2" name="CasellaDiTesto 1">
            <a:extLst>
              <a:ext uri="{FF2B5EF4-FFF2-40B4-BE49-F238E27FC236}">
                <a16:creationId xmlns:a16="http://schemas.microsoft.com/office/drawing/2014/main" id="{B18082FC-A67E-44FB-8F06-08FCA3ACFCB5}"/>
              </a:ext>
            </a:extLst>
          </p:cNvPr>
          <p:cNvSpPr txBox="1"/>
          <p:nvPr/>
        </p:nvSpPr>
        <p:spPr>
          <a:xfrm>
            <a:off x="504031" y="6220217"/>
            <a:ext cx="3816350" cy="400110"/>
          </a:xfrm>
          <a:prstGeom prst="rect">
            <a:avLst/>
          </a:prstGeom>
          <a:noFill/>
        </p:spPr>
        <p:txBody>
          <a:bodyPr wrap="square" rtlCol="0">
            <a:spAutoFit/>
          </a:bodyPr>
          <a:lstStyle/>
          <a:p>
            <a:r>
              <a:rPr lang="it-IT" sz="2000" dirty="0">
                <a:latin typeface="Garamond" panose="02020404030301010803" pitchFamily="18" charset="0"/>
              </a:rPr>
              <a:t>Qui gli </a:t>
            </a:r>
            <a:r>
              <a:rPr lang="it-IT" sz="2000" i="1" dirty="0">
                <a:latin typeface="Garamond" panose="02020404030301010803" pitchFamily="18" charset="0"/>
              </a:rPr>
              <a:t>influencer</a:t>
            </a:r>
            <a:r>
              <a:rPr lang="it-IT" sz="2000" dirty="0">
                <a:latin typeface="Garamond" panose="02020404030301010803" pitchFamily="18" charset="0"/>
              </a:rPr>
              <a:t> diventano decisivi</a:t>
            </a:r>
          </a:p>
        </p:txBody>
      </p:sp>
    </p:spTree>
    <p:extLst>
      <p:ext uri="{BB962C8B-B14F-4D97-AF65-F5344CB8AC3E}">
        <p14:creationId xmlns:p14="http://schemas.microsoft.com/office/powerpoint/2010/main" val="1777420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CasellaDiTesto 3">
            <a:extLst>
              <a:ext uri="{FF2B5EF4-FFF2-40B4-BE49-F238E27FC236}">
                <a16:creationId xmlns:a16="http://schemas.microsoft.com/office/drawing/2014/main" id="{AB3CE337-CE89-D545-8742-E65F8EDA16CC}"/>
              </a:ext>
            </a:extLst>
          </p:cNvPr>
          <p:cNvSpPr txBox="1">
            <a:spLocks noChangeArrowheads="1"/>
          </p:cNvSpPr>
          <p:nvPr/>
        </p:nvSpPr>
        <p:spPr bwMode="auto">
          <a:xfrm>
            <a:off x="611188" y="188913"/>
            <a:ext cx="8064500" cy="655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000" i="1" dirty="0">
                <a:latin typeface="Garamond" panose="02020404030301010803" pitchFamily="18" charset="0"/>
              </a:rPr>
              <a:t>Approfondimento: i timori sulle vaccinazioni</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Le critiche alle vaccinazioni sono molto antiche, a volte profondamente radicate nella mentalità dei cittadini con basso livello d</a:t>
            </a:r>
            <a:r>
              <a:rPr lang="it-IT" altLang="en-US" sz="2000" i="1" dirty="0">
                <a:latin typeface="Garamond" panose="02020404030301010803" pitchFamily="18" charset="0"/>
              </a:rPr>
              <a:t>’</a:t>
            </a:r>
            <a:r>
              <a:rPr lang="it-IT" altLang="it-IT" sz="2000" i="1" dirty="0">
                <a:latin typeface="Garamond" panose="02020404030301010803" pitchFamily="18" charset="0"/>
              </a:rPr>
              <a:t>istruzione o ideologia politico-culturale regressiva ovvero anarchico-individualista (“è mio diritto decidere se vaccinare me o i miei figli”)</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Fu necessario quasi un secolo per convincere la popolazione europea, che non si fidava, del beneficio della vaccinazione contro il vaiolo</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Negli anni Cinquanta, in tutti i paesi industrializzati fu lanciata una campagna di vaccinazione contro la tubercolosi (TBC) che sradicò la malattia. In Italia, invece, l</a:t>
            </a:r>
            <a:r>
              <a:rPr lang="it-IT" altLang="en-US" sz="2000" i="1" dirty="0">
                <a:latin typeface="Garamond" panose="02020404030301010803" pitchFamily="18" charset="0"/>
              </a:rPr>
              <a:t>’</a:t>
            </a:r>
            <a:r>
              <a:rPr lang="it-IT" altLang="it-IT" sz="2000" i="1" dirty="0">
                <a:latin typeface="Garamond" panose="02020404030301010803" pitchFamily="18" charset="0"/>
              </a:rPr>
              <a:t>accademia medica di mentalità conservatrice e reazionaria (il fascismo bloccava lo scambio di informazioni scientifiche), frustrata per la dipendenza dagli USA che avevano introdotto la penicillina, si oppose, sia perché il vaccino non copriva il 100%, sia perché la metà circa della popolazione risulta(va) con infezione +1 (ovvero asintomatica)</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Il risultato è che oggi, soprattutto in Italia, si registrano molti casi di TBC, alimentati dagli immigrati che, non essendo mai stati esposti al morbo, la contraggono al loro arrivo (e non </a:t>
            </a:r>
            <a:r>
              <a:rPr lang="it-IT" altLang="it-IT" sz="2000" i="1" dirty="0" err="1">
                <a:latin typeface="Garamond" panose="02020404030301010803" pitchFamily="18" charset="0"/>
              </a:rPr>
              <a:t>vcv</a:t>
            </a:r>
            <a:r>
              <a:rPr lang="it-IT" altLang="it-IT" sz="2000" i="1" dirty="0">
                <a:latin typeface="Garamond" panose="02020404030301010803" pitchFamily="18" charset="0"/>
              </a:rPr>
              <a:t>)</a:t>
            </a:r>
          </a:p>
          <a:p>
            <a:pPr eaLnBrk="1" hangingPunct="1"/>
            <a:endParaRPr lang="it-IT" altLang="it-IT" sz="2000" i="1" dirty="0">
              <a:latin typeface="Garamond" panose="02020404030301010803" pitchFamily="18" charset="0"/>
            </a:endParaRPr>
          </a:p>
          <a:p>
            <a:pPr eaLnBrk="1" hangingPunct="1"/>
            <a:r>
              <a:rPr lang="it-IT" altLang="it-IT" sz="2000" i="1" dirty="0">
                <a:latin typeface="Garamond" panose="02020404030301010803" pitchFamily="18" charset="0"/>
              </a:rPr>
              <a:t>La vaccinazione contro il morbillo è efficace per limitarne il tasso di mortalità che, contrariamente a quanto si creda, è alta (circa 6%)</a:t>
            </a:r>
          </a:p>
        </p:txBody>
      </p:sp>
    </p:spTree>
    <p:extLst>
      <p:ext uri="{BB962C8B-B14F-4D97-AF65-F5344CB8AC3E}">
        <p14:creationId xmlns:p14="http://schemas.microsoft.com/office/powerpoint/2010/main" val="4264029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5">
                                            <p:txEl>
                                              <p:pRg st="4" end="4"/>
                                            </p:txEl>
                                          </p:spTgt>
                                        </p:tgtEl>
                                        <p:attrNameLst>
                                          <p:attrName>style.visibility</p:attrName>
                                        </p:attrNameLst>
                                      </p:cBhvr>
                                      <p:to>
                                        <p:strVal val="visible"/>
                                      </p:to>
                                    </p:set>
                                    <p:anim calcmode="lin" valueType="num">
                                      <p:cBhvr additive="base">
                                        <p:cTn id="7" dur="500" fill="hold"/>
                                        <p:tgtEl>
                                          <p:spTgt spid="9318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5">
                                            <p:txEl>
                                              <p:pRg st="6" end="6"/>
                                            </p:txEl>
                                          </p:spTgt>
                                        </p:tgtEl>
                                        <p:attrNameLst>
                                          <p:attrName>style.visibility</p:attrName>
                                        </p:attrNameLst>
                                      </p:cBhvr>
                                      <p:to>
                                        <p:strVal val="visible"/>
                                      </p:to>
                                    </p:set>
                                    <p:anim calcmode="lin" valueType="num">
                                      <p:cBhvr additive="base">
                                        <p:cTn id="13" dur="500" fill="hold"/>
                                        <p:tgtEl>
                                          <p:spTgt spid="93185">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5">
                                            <p:txEl>
                                              <p:pRg st="8" end="8"/>
                                            </p:txEl>
                                          </p:spTgt>
                                        </p:tgtEl>
                                        <p:attrNameLst>
                                          <p:attrName>style.visibility</p:attrName>
                                        </p:attrNameLst>
                                      </p:cBhvr>
                                      <p:to>
                                        <p:strVal val="visible"/>
                                      </p:to>
                                    </p:set>
                                    <p:anim calcmode="lin" valueType="num">
                                      <p:cBhvr additive="base">
                                        <p:cTn id="19" dur="500" fill="hold"/>
                                        <p:tgtEl>
                                          <p:spTgt spid="93185">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5">
                                            <p:txEl>
                                              <p:pRg st="10" end="10"/>
                                            </p:txEl>
                                          </p:spTgt>
                                        </p:tgtEl>
                                        <p:attrNameLst>
                                          <p:attrName>style.visibility</p:attrName>
                                        </p:attrNameLst>
                                      </p:cBhvr>
                                      <p:to>
                                        <p:strVal val="visible"/>
                                      </p:to>
                                    </p:set>
                                    <p:anim calcmode="lin" valueType="num">
                                      <p:cBhvr additive="base">
                                        <p:cTn id="25" dur="500" fill="hold"/>
                                        <p:tgtEl>
                                          <p:spTgt spid="93185">
                                            <p:txEl>
                                              <p:pRg st="10" end="1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5">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FF69510F-FE5C-2346-B8A9-D61C273091FE}"/>
              </a:ext>
            </a:extLst>
          </p:cNvPr>
          <p:cNvPicPr>
            <a:picLocks noChangeAspect="1"/>
          </p:cNvPicPr>
          <p:nvPr/>
        </p:nvPicPr>
        <p:blipFill>
          <a:blip r:embed="rId2"/>
          <a:stretch>
            <a:fillRect/>
          </a:stretch>
        </p:blipFill>
        <p:spPr>
          <a:xfrm>
            <a:off x="0" y="31024"/>
            <a:ext cx="9144000" cy="6515100"/>
          </a:xfrm>
          <a:prstGeom prst="rect">
            <a:avLst/>
          </a:prstGeom>
        </p:spPr>
      </p:pic>
      <p:sp>
        <p:nvSpPr>
          <p:cNvPr id="6" name="CasellaDiTesto 5">
            <a:extLst>
              <a:ext uri="{FF2B5EF4-FFF2-40B4-BE49-F238E27FC236}">
                <a16:creationId xmlns:a16="http://schemas.microsoft.com/office/drawing/2014/main" id="{9CA62297-1971-D948-BC1F-04EB54DFD9BD}"/>
              </a:ext>
            </a:extLst>
          </p:cNvPr>
          <p:cNvSpPr txBox="1"/>
          <p:nvPr/>
        </p:nvSpPr>
        <p:spPr>
          <a:xfrm>
            <a:off x="4860032" y="980728"/>
            <a:ext cx="2664296" cy="923330"/>
          </a:xfrm>
          <a:prstGeom prst="rect">
            <a:avLst/>
          </a:prstGeom>
          <a:noFill/>
          <a:ln>
            <a:solidFill>
              <a:schemeClr val="tx1"/>
            </a:solidFill>
          </a:ln>
        </p:spPr>
        <p:txBody>
          <a:bodyPr wrap="square" rtlCol="0">
            <a:spAutoFit/>
          </a:bodyPr>
          <a:lstStyle/>
          <a:p>
            <a:r>
              <a:rPr lang="it-IT" i="1" dirty="0"/>
              <a:t>50mila morti in più dovuti al minor tasso di vaccinazione del morbillo</a:t>
            </a:r>
          </a:p>
        </p:txBody>
      </p:sp>
      <p:cxnSp>
        <p:nvCxnSpPr>
          <p:cNvPr id="8" name="Connettore 2 7">
            <a:extLst>
              <a:ext uri="{FF2B5EF4-FFF2-40B4-BE49-F238E27FC236}">
                <a16:creationId xmlns:a16="http://schemas.microsoft.com/office/drawing/2014/main" id="{53DBBD13-A70B-4745-A45B-51CE04C0A617}"/>
              </a:ext>
            </a:extLst>
          </p:cNvPr>
          <p:cNvCxnSpPr>
            <a:cxnSpLocks/>
          </p:cNvCxnSpPr>
          <p:nvPr/>
        </p:nvCxnSpPr>
        <p:spPr>
          <a:xfrm>
            <a:off x="6588224" y="1904058"/>
            <a:ext cx="1080120" cy="31358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79785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CasellaDiTesto 3">
            <a:extLst>
              <a:ext uri="{FF2B5EF4-FFF2-40B4-BE49-F238E27FC236}">
                <a16:creationId xmlns:a16="http://schemas.microsoft.com/office/drawing/2014/main" id="{AA52D14C-676F-3841-98C6-199A519EE830}"/>
              </a:ext>
            </a:extLst>
          </p:cNvPr>
          <p:cNvSpPr txBox="1">
            <a:spLocks noChangeArrowheads="1"/>
          </p:cNvSpPr>
          <p:nvPr/>
        </p:nvSpPr>
        <p:spPr bwMode="auto">
          <a:xfrm>
            <a:off x="900113" y="692150"/>
            <a:ext cx="7488237"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Con l</a:t>
            </a:r>
            <a:r>
              <a:rPr lang="it-IT" altLang="en-US" sz="2000" dirty="0">
                <a:latin typeface="Garamond" panose="02020404030301010803" pitchFamily="18" charset="0"/>
              </a:rPr>
              <a:t>’</a:t>
            </a:r>
            <a:r>
              <a:rPr lang="it-IT" altLang="it-IT" sz="2000" dirty="0">
                <a:latin typeface="Garamond" panose="02020404030301010803" pitchFamily="18" charset="0"/>
              </a:rPr>
              <a:t>elezione del presidente USA Donald Trump è diventato popolare il concetto di </a:t>
            </a:r>
            <a:r>
              <a:rPr lang="it-IT" altLang="it-IT" sz="2000" b="1" dirty="0">
                <a:latin typeface="Garamond" panose="02020404030301010803" pitchFamily="18" charset="0"/>
              </a:rPr>
              <a:t>post-verità </a:t>
            </a:r>
            <a:r>
              <a:rPr lang="it-IT" altLang="it-IT" sz="2000" dirty="0">
                <a:latin typeface="Garamond" panose="02020404030301010803" pitchFamily="18" charset="0"/>
              </a:rPr>
              <a:t>(post-truth)</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Per l</a:t>
            </a:r>
            <a:r>
              <a:rPr lang="it-IT" altLang="en-US" sz="2000" dirty="0">
                <a:latin typeface="Garamond" panose="02020404030301010803" pitchFamily="18" charset="0"/>
              </a:rPr>
              <a:t>’</a:t>
            </a:r>
            <a:r>
              <a:rPr lang="it-IT" altLang="it-IT" sz="2000" dirty="0">
                <a:latin typeface="Garamond" panose="02020404030301010803" pitchFamily="18" charset="0"/>
              </a:rPr>
              <a:t>Oxford Dictionary il termine denota circostanze in cui i fatti oggettivi sono meno influenti nel determinare l</a:t>
            </a:r>
            <a:r>
              <a:rPr lang="it-IT" altLang="en-US" sz="2000" dirty="0">
                <a:latin typeface="Garamond" panose="02020404030301010803" pitchFamily="18" charset="0"/>
              </a:rPr>
              <a:t>’</a:t>
            </a:r>
            <a:r>
              <a:rPr lang="it-IT" altLang="it-IT" sz="2000" dirty="0">
                <a:latin typeface="Garamond" panose="02020404030301010803" pitchFamily="18" charset="0"/>
              </a:rPr>
              <a:t>opinione pubblica rispetto a quelli che fanno appello alle emozioni o alle credenze personali</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Post-verità descrive l'atteggiamento non di coloro che dicono il falso, ma di chi considera alla stregua di un </a:t>
            </a:r>
            <a:r>
              <a:rPr lang="it-IT" altLang="it-IT" sz="2000" i="1" dirty="0">
                <a:latin typeface="Garamond" panose="02020404030301010803" pitchFamily="18" charset="0"/>
              </a:rPr>
              <a:t>optional</a:t>
            </a:r>
            <a:r>
              <a:rPr lang="it-IT" altLang="it-IT" sz="2000" dirty="0">
                <a:latin typeface="Garamond" panose="02020404030301010803" pitchFamily="18" charset="0"/>
              </a:rPr>
              <a:t> la differenza tra ciò che è vero e ciò che non lo è: spacciando indifferentemente argomenti sensati o meno - senza darsi pena di consentire una verifica - a seconda dei propri fini e dei propri interessi del momento.</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La post-verità implica una narrazione retorica che sminuisce le evidenze oggettive adottando un tono politico che utilizza appieno, rinforzandole, le distorsioni comportamentali dei cittadini (vedi </a:t>
            </a:r>
            <a:r>
              <a:rPr lang="it-IT" altLang="it-IT" sz="2000" dirty="0" err="1">
                <a:latin typeface="Garamond" panose="02020404030301010803" pitchFamily="18" charset="0"/>
              </a:rPr>
              <a:t>slides</a:t>
            </a:r>
            <a:r>
              <a:rPr lang="it-IT" altLang="it-IT" sz="2000" dirty="0">
                <a:latin typeface="Garamond" panose="02020404030301010803" pitchFamily="18" charset="0"/>
              </a:rPr>
              <a:t> no. 3 sui costi di transazione). L</a:t>
            </a:r>
            <a:r>
              <a:rPr lang="it-IT" altLang="en-US" sz="2000" dirty="0">
                <a:latin typeface="Garamond" panose="02020404030301010803" pitchFamily="18" charset="0"/>
              </a:rPr>
              <a:t>’</a:t>
            </a:r>
            <a:r>
              <a:rPr lang="it-IT" altLang="it-IT" sz="2000" dirty="0">
                <a:latin typeface="Garamond" panose="02020404030301010803" pitchFamily="18" charset="0"/>
              </a:rPr>
              <a:t>uso delle </a:t>
            </a:r>
            <a:r>
              <a:rPr lang="it-IT" altLang="it-IT" sz="2000" dirty="0" err="1">
                <a:latin typeface="Garamond" panose="02020404030301010803" pitchFamily="18" charset="0"/>
              </a:rPr>
              <a:t>fake</a:t>
            </a:r>
            <a:r>
              <a:rPr lang="it-IT" altLang="it-IT" sz="2000" dirty="0">
                <a:latin typeface="Garamond" panose="02020404030301010803" pitchFamily="18" charset="0"/>
              </a:rPr>
              <a:t> news è uno degli strumenti più adottati a tale scopo.</a:t>
            </a:r>
            <a:endParaRPr lang="en-US" altLang="zh-CN" sz="2000" dirty="0">
              <a:latin typeface="Garamond" panose="02020404030301010803" pitchFamily="18" charset="0"/>
            </a:endParaRPr>
          </a:p>
        </p:txBody>
      </p:sp>
    </p:spTree>
    <p:extLst>
      <p:ext uri="{BB962C8B-B14F-4D97-AF65-F5344CB8AC3E}">
        <p14:creationId xmlns:p14="http://schemas.microsoft.com/office/powerpoint/2010/main" val="3154937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3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993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993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95BB1619-9CBF-4463-9D21-FA60A8F0ACCE}"/>
              </a:ext>
            </a:extLst>
          </p:cNvPr>
          <p:cNvSpPr txBox="1"/>
          <p:nvPr/>
        </p:nvSpPr>
        <p:spPr>
          <a:xfrm>
            <a:off x="971600" y="1124744"/>
            <a:ext cx="7416824" cy="3477875"/>
          </a:xfrm>
          <a:prstGeom prst="rect">
            <a:avLst/>
          </a:prstGeom>
          <a:noFill/>
        </p:spPr>
        <p:txBody>
          <a:bodyPr wrap="square" rtlCol="0">
            <a:spAutoFit/>
          </a:bodyPr>
          <a:lstStyle/>
          <a:p>
            <a:r>
              <a:rPr lang="it-IT" sz="2000" dirty="0">
                <a:latin typeface="Garamond" panose="02020404030301010803" pitchFamily="18" charset="0"/>
              </a:rPr>
              <a:t>Il regime hitleriano era maestro nella disinformazione: </a:t>
            </a:r>
            <a:r>
              <a:rPr lang="it-IT" sz="2000" i="1" dirty="0">
                <a:latin typeface="Garamond" panose="02020404030301010803" pitchFamily="18" charset="0"/>
              </a:rPr>
              <a:t>«cercava di creare vuoti di oblio ove scomparisse la differenza fra bene e male. I vuoti di oblio non esistono. Nessuna cosa umana può essere cancellata completamente e al mondo c’è troppa gente perché certi fatti non si risappiano. Le misure contro gli ebrei in Europa orientale non erano soltanto un prodotto dell’antisemitismo, erano tutte parte integrante di una politica «demografica» che, se la Germania avesse vinto, avrebbe riservato al popolo polacco la stessa sorte degli ebrei: il genocidio. Non è una semplice congettura, poiché in Germania i polacchi erano già obbligati a portare un distintivo dove una «P» sostituiva la stella ebraica». </a:t>
            </a:r>
          </a:p>
          <a:p>
            <a:endParaRPr lang="it-IT" sz="2000" dirty="0">
              <a:latin typeface="Garamond" panose="02020404030301010803" pitchFamily="18" charset="0"/>
            </a:endParaRPr>
          </a:p>
          <a:p>
            <a:r>
              <a:rPr lang="it-IT" sz="2000" dirty="0">
                <a:latin typeface="Garamond" panose="02020404030301010803" pitchFamily="18" charset="0"/>
              </a:rPr>
              <a:t>Hannah Arendt, La banalità del male (1961)</a:t>
            </a:r>
          </a:p>
        </p:txBody>
      </p:sp>
    </p:spTree>
    <p:extLst>
      <p:ext uri="{BB962C8B-B14F-4D97-AF65-F5344CB8AC3E}">
        <p14:creationId xmlns:p14="http://schemas.microsoft.com/office/powerpoint/2010/main" val="6267699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FC0FB607-FE21-B14A-BB87-178C91FEADF3}"/>
              </a:ext>
            </a:extLst>
          </p:cNvPr>
          <p:cNvPicPr>
            <a:picLocks noChangeAspect="1"/>
          </p:cNvPicPr>
          <p:nvPr/>
        </p:nvPicPr>
        <p:blipFill>
          <a:blip r:embed="rId2"/>
          <a:stretch>
            <a:fillRect/>
          </a:stretch>
        </p:blipFill>
        <p:spPr>
          <a:xfrm>
            <a:off x="539552" y="692696"/>
            <a:ext cx="7848600" cy="3454400"/>
          </a:xfrm>
          <a:prstGeom prst="rect">
            <a:avLst/>
          </a:prstGeom>
        </p:spPr>
      </p:pic>
      <p:sp>
        <p:nvSpPr>
          <p:cNvPr id="5" name="Rettangolo 4">
            <a:extLst>
              <a:ext uri="{FF2B5EF4-FFF2-40B4-BE49-F238E27FC236}">
                <a16:creationId xmlns:a16="http://schemas.microsoft.com/office/drawing/2014/main" id="{7A83F99B-C4B8-F946-8FE8-F8BBB5513ACE}"/>
              </a:ext>
            </a:extLst>
          </p:cNvPr>
          <p:cNvSpPr/>
          <p:nvPr/>
        </p:nvSpPr>
        <p:spPr>
          <a:xfrm>
            <a:off x="714628" y="3921921"/>
            <a:ext cx="7869423" cy="1015663"/>
          </a:xfrm>
          <a:prstGeom prst="rect">
            <a:avLst/>
          </a:prstGeom>
        </p:spPr>
        <p:txBody>
          <a:bodyPr wrap="square">
            <a:spAutoFit/>
          </a:bodyPr>
          <a:lstStyle/>
          <a:p>
            <a:r>
              <a:rPr lang="it-IT" sz="2000" dirty="0">
                <a:latin typeface="Garamond" panose="02020404030301010803" pitchFamily="18" charset="0"/>
              </a:rPr>
              <a:t>La </a:t>
            </a:r>
            <a:r>
              <a:rPr lang="it-IT" sz="2000" b="1" dirty="0">
                <a:latin typeface="Garamond" panose="02020404030301010803" pitchFamily="18" charset="0"/>
              </a:rPr>
              <a:t>Disinformazione</a:t>
            </a:r>
            <a:r>
              <a:rPr lang="it-IT" sz="2000" dirty="0">
                <a:latin typeface="Garamond" panose="02020404030301010803" pitchFamily="18" charset="0"/>
              </a:rPr>
              <a:t> consiste nella creazione di contenuti intenzionalmente falsi con l’obiettivo di causare un danno a una persona, a un gruppo o a una causa sociale. </a:t>
            </a:r>
            <a:endParaRPr lang="it-IT" sz="2000" dirty="0">
              <a:effectLst/>
              <a:latin typeface="Garamond" panose="02020404030301010803" pitchFamily="18" charset="0"/>
            </a:endParaRPr>
          </a:p>
        </p:txBody>
      </p:sp>
      <p:sp>
        <p:nvSpPr>
          <p:cNvPr id="6" name="Rettangolo 5">
            <a:extLst>
              <a:ext uri="{FF2B5EF4-FFF2-40B4-BE49-F238E27FC236}">
                <a16:creationId xmlns:a16="http://schemas.microsoft.com/office/drawing/2014/main" id="{D0EE966B-541F-1347-9878-15BFB845548C}"/>
              </a:ext>
            </a:extLst>
          </p:cNvPr>
          <p:cNvSpPr/>
          <p:nvPr/>
        </p:nvSpPr>
        <p:spPr>
          <a:xfrm>
            <a:off x="713429" y="4849343"/>
            <a:ext cx="8077869" cy="1015663"/>
          </a:xfrm>
          <a:prstGeom prst="rect">
            <a:avLst/>
          </a:prstGeom>
        </p:spPr>
        <p:txBody>
          <a:bodyPr wrap="square">
            <a:spAutoFit/>
          </a:bodyPr>
          <a:lstStyle/>
          <a:p>
            <a:r>
              <a:rPr lang="it-IT" sz="2000" dirty="0">
                <a:latin typeface="Garamond" panose="02020404030301010803" pitchFamily="18" charset="0"/>
              </a:rPr>
              <a:t>Si ha </a:t>
            </a:r>
            <a:r>
              <a:rPr lang="it-IT" sz="2000" b="1" dirty="0">
                <a:latin typeface="Garamond" panose="02020404030301010803" pitchFamily="18" charset="0"/>
              </a:rPr>
              <a:t>Misinformazione</a:t>
            </a:r>
            <a:r>
              <a:rPr lang="it-IT" sz="2000" dirty="0">
                <a:latin typeface="Garamond" panose="02020404030301010803" pitchFamily="18" charset="0"/>
              </a:rPr>
              <a:t> nei casi in cui il contenuto falso o ingannevole venga diffuso involontariamente in rete da una persona. Diffuso senza dolo, o per leggerezza o per mancanza di verifica delle fonti. </a:t>
            </a:r>
            <a:endParaRPr lang="it-IT" sz="2000" dirty="0">
              <a:effectLst/>
              <a:latin typeface="Garamond" panose="02020404030301010803" pitchFamily="18" charset="0"/>
            </a:endParaRPr>
          </a:p>
        </p:txBody>
      </p:sp>
      <p:sp>
        <p:nvSpPr>
          <p:cNvPr id="7" name="Rettangolo 6">
            <a:extLst>
              <a:ext uri="{FF2B5EF4-FFF2-40B4-BE49-F238E27FC236}">
                <a16:creationId xmlns:a16="http://schemas.microsoft.com/office/drawing/2014/main" id="{8D9CD27C-6DDE-2347-86CD-A9E559260A42}"/>
              </a:ext>
            </a:extLst>
          </p:cNvPr>
          <p:cNvSpPr/>
          <p:nvPr/>
        </p:nvSpPr>
        <p:spPr>
          <a:xfrm>
            <a:off x="747634" y="5911103"/>
            <a:ext cx="7869423" cy="707886"/>
          </a:xfrm>
          <a:prstGeom prst="rect">
            <a:avLst/>
          </a:prstGeom>
        </p:spPr>
        <p:txBody>
          <a:bodyPr wrap="square">
            <a:spAutoFit/>
          </a:bodyPr>
          <a:lstStyle/>
          <a:p>
            <a:r>
              <a:rPr lang="it-IT" sz="2000" b="1" dirty="0" err="1">
                <a:latin typeface="Garamond" panose="02020404030301010803" pitchFamily="18" charset="0"/>
              </a:rPr>
              <a:t>Malinformazione</a:t>
            </a:r>
            <a:r>
              <a:rPr lang="it-IT" sz="2000" dirty="0">
                <a:latin typeface="Garamond" panose="02020404030301010803" pitchFamily="18" charset="0"/>
              </a:rPr>
              <a:t> è quando si ha condivisione di un’informazione vera col solo obiettivo di causare un danno. </a:t>
            </a:r>
            <a:endParaRPr lang="it-IT" sz="2000" dirty="0">
              <a:effectLst/>
              <a:latin typeface="Garamond" panose="02020404030301010803" pitchFamily="18" charset="0"/>
            </a:endParaRPr>
          </a:p>
        </p:txBody>
      </p:sp>
    </p:spTree>
    <p:extLst>
      <p:ext uri="{BB962C8B-B14F-4D97-AF65-F5344CB8AC3E}">
        <p14:creationId xmlns:p14="http://schemas.microsoft.com/office/powerpoint/2010/main" val="19848313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E51D56CA-4690-004A-A2CC-68C831CB9DC9}"/>
              </a:ext>
            </a:extLst>
          </p:cNvPr>
          <p:cNvPicPr>
            <a:picLocks noChangeAspect="1"/>
          </p:cNvPicPr>
          <p:nvPr/>
        </p:nvPicPr>
        <p:blipFill>
          <a:blip r:embed="rId2"/>
          <a:stretch>
            <a:fillRect/>
          </a:stretch>
        </p:blipFill>
        <p:spPr>
          <a:xfrm>
            <a:off x="1763688" y="152636"/>
            <a:ext cx="5760639" cy="6720744"/>
          </a:xfrm>
          <a:prstGeom prst="rect">
            <a:avLst/>
          </a:prstGeom>
        </p:spPr>
      </p:pic>
      <p:sp>
        <p:nvSpPr>
          <p:cNvPr id="2" name="CasellaDiTesto 1">
            <a:extLst>
              <a:ext uri="{FF2B5EF4-FFF2-40B4-BE49-F238E27FC236}">
                <a16:creationId xmlns:a16="http://schemas.microsoft.com/office/drawing/2014/main" id="{15B35861-2B24-484A-92A9-3060C1B8155F}"/>
              </a:ext>
            </a:extLst>
          </p:cNvPr>
          <p:cNvSpPr txBox="1"/>
          <p:nvPr/>
        </p:nvSpPr>
        <p:spPr>
          <a:xfrm>
            <a:off x="130357" y="2708920"/>
            <a:ext cx="1656184" cy="2677656"/>
          </a:xfrm>
          <a:prstGeom prst="rect">
            <a:avLst/>
          </a:prstGeom>
          <a:noFill/>
          <a:ln>
            <a:solidFill>
              <a:schemeClr val="tx1"/>
            </a:solidFill>
          </a:ln>
        </p:spPr>
        <p:txBody>
          <a:bodyPr wrap="square" rtlCol="0">
            <a:spAutoFit/>
          </a:bodyPr>
          <a:lstStyle/>
          <a:p>
            <a:r>
              <a:rPr lang="it-IT" sz="1400" dirty="0"/>
              <a:t>video virale sul Covid-19 postato da Judy </a:t>
            </a:r>
            <a:r>
              <a:rPr lang="it-IT" sz="1400" dirty="0" err="1"/>
              <a:t>Mikovits</a:t>
            </a:r>
            <a:r>
              <a:rPr lang="it-IT" sz="1400" dirty="0"/>
              <a:t> ex ricercatrice screditata il 4 maggio 2020. La rivista Science ha pubblicato le numerose incongruenze e </a:t>
            </a:r>
            <a:r>
              <a:rPr lang="it-IT" sz="1400" dirty="0" err="1"/>
              <a:t>inaccuratezze</a:t>
            </a:r>
            <a:r>
              <a:rPr lang="it-IT" sz="1400" dirty="0"/>
              <a:t> del video</a:t>
            </a:r>
          </a:p>
        </p:txBody>
      </p:sp>
      <p:cxnSp>
        <p:nvCxnSpPr>
          <p:cNvPr id="5" name="Connettore 2 4">
            <a:extLst>
              <a:ext uri="{FF2B5EF4-FFF2-40B4-BE49-F238E27FC236}">
                <a16:creationId xmlns:a16="http://schemas.microsoft.com/office/drawing/2014/main" id="{51602428-05B8-0D43-8488-427822590101}"/>
              </a:ext>
            </a:extLst>
          </p:cNvPr>
          <p:cNvCxnSpPr/>
          <p:nvPr/>
        </p:nvCxnSpPr>
        <p:spPr>
          <a:xfrm>
            <a:off x="1763688" y="4437112"/>
            <a:ext cx="1512168" cy="648072"/>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7340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asellaDiTesto 3">
            <a:extLst>
              <a:ext uri="{FF2B5EF4-FFF2-40B4-BE49-F238E27FC236}">
                <a16:creationId xmlns:a16="http://schemas.microsoft.com/office/drawing/2014/main" id="{FBEB4215-9BD6-7A40-839C-CF8890A88B3E}"/>
              </a:ext>
            </a:extLst>
          </p:cNvPr>
          <p:cNvSpPr txBox="1">
            <a:spLocks noChangeArrowheads="1"/>
          </p:cNvSpPr>
          <p:nvPr/>
        </p:nvSpPr>
        <p:spPr bwMode="auto">
          <a:xfrm>
            <a:off x="900113" y="404813"/>
            <a:ext cx="7488237" cy="594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Studi empirici (AGCOM, 2018) mostrano che di fronte ad un fenomeno complesso, ad es. le vaccinazioni in cui sono forti i rischi di disinformazione, i cittadini tendono a polarizzarsi ai due estremi (a sinistra coloro che hanno fiducia nella scienza, a destra i fautori della teoria della cospirazione)</a:t>
            </a: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r>
              <a:rPr lang="it-IT" altLang="it-IT" sz="2000">
                <a:latin typeface="Garamond" panose="02020404030301010803" pitchFamily="18" charset="0"/>
              </a:rPr>
              <a:t>I Like, Post, commenti su Facebook si concentrano ai due estremi a causa dell</a:t>
            </a:r>
            <a:r>
              <a:rPr lang="it-IT" altLang="en-US" sz="2000">
                <a:latin typeface="Garamond" panose="02020404030301010803" pitchFamily="18" charset="0"/>
              </a:rPr>
              <a:t>’</a:t>
            </a:r>
            <a:r>
              <a:rPr lang="it-IT" altLang="it-IT" sz="2000">
                <a:latin typeface="Garamond" panose="02020404030301010803" pitchFamily="18" charset="0"/>
              </a:rPr>
              <a:t>effetto illusione della maggioranza, ovvero si comunica solo con coloro che hanno un</a:t>
            </a:r>
            <a:r>
              <a:rPr lang="it-IT" altLang="en-US" sz="2000">
                <a:latin typeface="Garamond" panose="02020404030301010803" pitchFamily="18" charset="0"/>
              </a:rPr>
              <a:t>’</a:t>
            </a:r>
            <a:r>
              <a:rPr lang="it-IT" altLang="it-IT" sz="2000">
                <a:latin typeface="Garamond" panose="02020404030301010803" pitchFamily="18" charset="0"/>
              </a:rPr>
              <a:t>opinione uguale alla propria  </a:t>
            </a:r>
          </a:p>
        </p:txBody>
      </p:sp>
      <p:pic>
        <p:nvPicPr>
          <p:cNvPr id="25603" name="Immagine 1">
            <a:extLst>
              <a:ext uri="{FF2B5EF4-FFF2-40B4-BE49-F238E27FC236}">
                <a16:creationId xmlns:a16="http://schemas.microsoft.com/office/drawing/2014/main" id="{A5710434-FCF6-AF44-9C2E-9E506C3E4C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1844675"/>
            <a:ext cx="38227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CasellaDiTesto 1">
            <a:extLst>
              <a:ext uri="{FF2B5EF4-FFF2-40B4-BE49-F238E27FC236}">
                <a16:creationId xmlns:a16="http://schemas.microsoft.com/office/drawing/2014/main" id="{BD6E6619-FA90-154E-B1A7-6194135CF865}"/>
              </a:ext>
            </a:extLst>
          </p:cNvPr>
          <p:cNvSpPr txBox="1">
            <a:spLocks noChangeArrowheads="1"/>
          </p:cNvSpPr>
          <p:nvPr/>
        </p:nvSpPr>
        <p:spPr bwMode="auto">
          <a:xfrm>
            <a:off x="5260975" y="1778000"/>
            <a:ext cx="12954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it-IT" sz="1600" b="1">
                <a:latin typeface="Garamond" panose="02020404030301010803" pitchFamily="18" charset="0"/>
              </a:rPr>
              <a:t>cospirazione</a:t>
            </a:r>
          </a:p>
        </p:txBody>
      </p:sp>
      <p:sp>
        <p:nvSpPr>
          <p:cNvPr id="25605" name="CasellaDiTesto 4">
            <a:extLst>
              <a:ext uri="{FF2B5EF4-FFF2-40B4-BE49-F238E27FC236}">
                <a16:creationId xmlns:a16="http://schemas.microsoft.com/office/drawing/2014/main" id="{7EFF0FFC-CEBB-F74C-8DA5-C45FF8E9B189}"/>
              </a:ext>
            </a:extLst>
          </p:cNvPr>
          <p:cNvSpPr txBox="1">
            <a:spLocks noChangeArrowheads="1"/>
          </p:cNvSpPr>
          <p:nvPr/>
        </p:nvSpPr>
        <p:spPr bwMode="auto">
          <a:xfrm>
            <a:off x="1871663" y="3789363"/>
            <a:ext cx="9366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it-IT" sz="1600" b="1">
                <a:latin typeface="Garamond" panose="02020404030301010803" pitchFamily="18" charset="0"/>
              </a:rPr>
              <a:t>scienza</a:t>
            </a:r>
          </a:p>
        </p:txBody>
      </p:sp>
    </p:spTree>
    <p:extLst>
      <p:ext uri="{BB962C8B-B14F-4D97-AF65-F5344CB8AC3E}">
        <p14:creationId xmlns:p14="http://schemas.microsoft.com/office/powerpoint/2010/main" val="148322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asellaDiTesto 3">
            <a:extLst>
              <a:ext uri="{FF2B5EF4-FFF2-40B4-BE49-F238E27FC236}">
                <a16:creationId xmlns:a16="http://schemas.microsoft.com/office/drawing/2014/main" id="{2ADF0C80-920D-E745-B973-EED3F5765BD7}"/>
              </a:ext>
            </a:extLst>
          </p:cNvPr>
          <p:cNvSpPr txBox="1">
            <a:spLocks noChangeArrowheads="1"/>
          </p:cNvSpPr>
          <p:nvPr/>
        </p:nvSpPr>
        <p:spPr bwMode="auto">
          <a:xfrm>
            <a:off x="900113" y="333375"/>
            <a:ext cx="7488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L</a:t>
            </a:r>
            <a:r>
              <a:rPr lang="it-IT" altLang="en-US" sz="2000">
                <a:latin typeface="Garamond" panose="02020404030301010803" pitchFamily="18" charset="0"/>
              </a:rPr>
              <a:t>’</a:t>
            </a:r>
            <a:r>
              <a:rPr lang="it-IT" altLang="it-IT" sz="2000">
                <a:latin typeface="Garamond" panose="02020404030301010803" pitchFamily="18" charset="0"/>
              </a:rPr>
              <a:t>uso delle fake-news a fini politici è tanto più efficace quanto più il livello di istruzione funzionale dei cittadini è basso</a:t>
            </a:r>
            <a:endParaRPr lang="en-US" altLang="zh-CN" sz="2000">
              <a:latin typeface="Garamond" panose="02020404030301010803" pitchFamily="18" charset="0"/>
            </a:endParaRPr>
          </a:p>
        </p:txBody>
      </p:sp>
      <p:pic>
        <p:nvPicPr>
          <p:cNvPr id="26627" name="Immagine 3">
            <a:extLst>
              <a:ext uri="{FF2B5EF4-FFF2-40B4-BE49-F238E27FC236}">
                <a16:creationId xmlns:a16="http://schemas.microsoft.com/office/drawing/2014/main" id="{84017555-95C9-0C4B-B536-1341053AE1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1135063"/>
            <a:ext cx="38227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CasellaDiTesto 1">
            <a:extLst>
              <a:ext uri="{FF2B5EF4-FFF2-40B4-BE49-F238E27FC236}">
                <a16:creationId xmlns:a16="http://schemas.microsoft.com/office/drawing/2014/main" id="{62F51319-4E26-9D4D-B65A-199283DE407F}"/>
              </a:ext>
            </a:extLst>
          </p:cNvPr>
          <p:cNvSpPr txBox="1">
            <a:spLocks noChangeArrowheads="1"/>
          </p:cNvSpPr>
          <p:nvPr/>
        </p:nvSpPr>
        <p:spPr bwMode="auto">
          <a:xfrm>
            <a:off x="684213" y="5013325"/>
            <a:ext cx="748823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800">
                <a:latin typeface="Garamond" panose="02020404030301010803" pitchFamily="18" charset="0"/>
              </a:rPr>
              <a:t>Molti osservatori hanno sostenuto che le fake news abbiano favorito Trump nelle elezioni presidenziali del 2016: uno studio iniziale mostrava che l</a:t>
            </a:r>
            <a:r>
              <a:rPr lang="it-IT" altLang="en-US" sz="1800">
                <a:latin typeface="Garamond" panose="02020404030301010803" pitchFamily="18" charset="0"/>
              </a:rPr>
              <a:t>’</a:t>
            </a:r>
            <a:r>
              <a:rPr lang="it-IT" altLang="it-IT" sz="1800">
                <a:latin typeface="Garamond" panose="02020404030301010803" pitchFamily="18" charset="0"/>
              </a:rPr>
              <a:t>influenza è stata certa, ma solo marginale, mentre quelli più recenti dimostrano il contrario. Invece l</a:t>
            </a:r>
            <a:r>
              <a:rPr lang="it-IT" altLang="en-US" sz="1800">
                <a:latin typeface="Garamond" panose="02020404030301010803" pitchFamily="18" charset="0"/>
              </a:rPr>
              <a:t>’</a:t>
            </a:r>
            <a:r>
              <a:rPr lang="it-IT" altLang="it-IT" sz="1800">
                <a:latin typeface="Garamond" panose="02020404030301010803" pitchFamily="18" charset="0"/>
              </a:rPr>
              <a:t>effetto più importante è stato l</a:t>
            </a:r>
            <a:r>
              <a:rPr lang="it-IT" altLang="en-US" sz="1800">
                <a:latin typeface="Garamond" panose="02020404030301010803" pitchFamily="18" charset="0"/>
              </a:rPr>
              <a:t>’</a:t>
            </a:r>
            <a:r>
              <a:rPr lang="it-IT" altLang="it-IT" sz="1800">
                <a:latin typeface="Garamond" panose="02020404030301010803" pitchFamily="18" charset="0"/>
              </a:rPr>
              <a:t>aumento della polarizzazione, in cui le fake news rafforzano i gruppi chiusi  </a:t>
            </a:r>
          </a:p>
        </p:txBody>
      </p:sp>
    </p:spTree>
    <p:extLst>
      <p:ext uri="{BB962C8B-B14F-4D97-AF65-F5344CB8AC3E}">
        <p14:creationId xmlns:p14="http://schemas.microsoft.com/office/powerpoint/2010/main" val="41855705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magine 2">
            <a:extLst>
              <a:ext uri="{FF2B5EF4-FFF2-40B4-BE49-F238E27FC236}">
                <a16:creationId xmlns:a16="http://schemas.microsoft.com/office/drawing/2014/main" id="{5123BB4E-41A9-794F-AB64-3698C5F2A0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5363"/>
            <a:ext cx="9144000" cy="596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CasellaDiTesto 3">
            <a:extLst>
              <a:ext uri="{FF2B5EF4-FFF2-40B4-BE49-F238E27FC236}">
                <a16:creationId xmlns:a16="http://schemas.microsoft.com/office/drawing/2014/main" id="{8A9EA14D-0D50-CC4A-86EE-56E2CEBC76C7}"/>
              </a:ext>
            </a:extLst>
          </p:cNvPr>
          <p:cNvSpPr txBox="1">
            <a:spLocks noChangeArrowheads="1"/>
          </p:cNvSpPr>
          <p:nvPr/>
        </p:nvSpPr>
        <p:spPr bwMode="auto">
          <a:xfrm>
            <a:off x="468313" y="115888"/>
            <a:ext cx="80645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600"/>
              <a:t>DIMENSIONE, TASSO D</a:t>
            </a:r>
            <a:r>
              <a:rPr lang="en-US" altLang="en-US" sz="1600"/>
              <a:t>’</a:t>
            </a:r>
            <a:r>
              <a:rPr lang="en-US" altLang="zh-CN" sz="1600"/>
              <a:t>ISOLAMENTO E DISTANZA DAI SITI DI FAKE NEWS DEI GRUPPI DI AFFILIAZIONE POLITICA SU TWITTER NEI TRE MESI PRECEDENTI IL DISCORSO DI TRUMP SULL</a:t>
            </a:r>
            <a:r>
              <a:rPr lang="en-US" altLang="en-US" sz="1600"/>
              <a:t>’</a:t>
            </a:r>
            <a:r>
              <a:rPr lang="en-US" altLang="zh-CN" sz="1600"/>
              <a:t>UNIONE</a:t>
            </a:r>
          </a:p>
        </p:txBody>
      </p:sp>
    </p:spTree>
    <p:extLst>
      <p:ext uri="{BB962C8B-B14F-4D97-AF65-F5344CB8AC3E}">
        <p14:creationId xmlns:p14="http://schemas.microsoft.com/office/powerpoint/2010/main" val="11813469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asellaDiTesto 3">
            <a:extLst>
              <a:ext uri="{FF2B5EF4-FFF2-40B4-BE49-F238E27FC236}">
                <a16:creationId xmlns:a16="http://schemas.microsoft.com/office/drawing/2014/main" id="{63232A09-587F-2947-85BD-EA37F05D898D}"/>
              </a:ext>
            </a:extLst>
          </p:cNvPr>
          <p:cNvSpPr txBox="1">
            <a:spLocks noChangeArrowheads="1"/>
          </p:cNvSpPr>
          <p:nvPr/>
        </p:nvSpPr>
        <p:spPr bwMode="auto">
          <a:xfrm>
            <a:off x="468313" y="620713"/>
            <a:ext cx="80645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zh-CN" sz="2000" dirty="0">
                <a:latin typeface="Garamond" panose="02020404030301010803" pitchFamily="18" charset="0"/>
              </a:rPr>
              <a:t>La post-verità e la disinformazione minano il sistema democratico alla radice, stimolando l</a:t>
            </a:r>
            <a:r>
              <a:rPr lang="it-IT" altLang="en-US" sz="2000" dirty="0">
                <a:latin typeface="Garamond" panose="02020404030301010803" pitchFamily="18" charset="0"/>
              </a:rPr>
              <a:t>’</a:t>
            </a:r>
            <a:r>
              <a:rPr lang="it-IT" altLang="zh-CN" sz="2000" dirty="0">
                <a:latin typeface="Garamond" panose="02020404030301010803" pitchFamily="18" charset="0"/>
              </a:rPr>
              <a:t>impulsività, l</a:t>
            </a:r>
            <a:r>
              <a:rPr lang="it-IT" altLang="en-US" sz="2000" dirty="0">
                <a:latin typeface="Garamond" panose="02020404030301010803" pitchFamily="18" charset="0"/>
              </a:rPr>
              <a:t>’</a:t>
            </a:r>
            <a:r>
              <a:rPr lang="it-IT" altLang="zh-CN" sz="2000" dirty="0">
                <a:latin typeface="Garamond" panose="02020404030301010803" pitchFamily="18" charset="0"/>
              </a:rPr>
              <a:t>emotività, la violenza irrazionale invece della pacatezza e della capacità di ragionamento</a:t>
            </a:r>
          </a:p>
          <a:p>
            <a:pPr algn="just" eaLnBrk="1" hangingPunct="1"/>
            <a:endParaRPr lang="it-IT" altLang="zh-CN" sz="2000" dirty="0">
              <a:latin typeface="Garamond" panose="02020404030301010803" pitchFamily="18" charset="0"/>
            </a:endParaRPr>
          </a:p>
          <a:p>
            <a:pPr algn="just" eaLnBrk="1" hangingPunct="1"/>
            <a:r>
              <a:rPr lang="it-IT" altLang="zh-CN" sz="2000" dirty="0">
                <a:latin typeface="Garamond" panose="02020404030301010803" pitchFamily="18" charset="0"/>
              </a:rPr>
              <a:t>Fra i sentimenti negativi stimolati dalle fake news c</a:t>
            </a:r>
            <a:r>
              <a:rPr lang="it-IT" altLang="en-US" sz="2000" dirty="0">
                <a:latin typeface="Garamond" panose="02020404030301010803" pitchFamily="18" charset="0"/>
              </a:rPr>
              <a:t>’</a:t>
            </a:r>
            <a:r>
              <a:rPr lang="it-IT" altLang="zh-CN" sz="2000" dirty="0">
                <a:latin typeface="Garamond" panose="02020404030301010803" pitchFamily="18" charset="0"/>
              </a:rPr>
              <a:t>è </a:t>
            </a:r>
            <a:r>
              <a:rPr lang="it-IT" altLang="zh-CN" sz="2000" b="1" dirty="0">
                <a:latin typeface="Garamond" panose="02020404030301010803" pitchFamily="18" charset="0"/>
              </a:rPr>
              <a:t>l</a:t>
            </a:r>
            <a:r>
              <a:rPr lang="it-IT" altLang="en-US" sz="2000" b="1" dirty="0">
                <a:latin typeface="Garamond" panose="02020404030301010803" pitchFamily="18" charset="0"/>
              </a:rPr>
              <a:t>’</a:t>
            </a:r>
            <a:r>
              <a:rPr lang="it-IT" altLang="zh-CN" sz="2000" b="1" dirty="0">
                <a:latin typeface="Garamond" panose="02020404030301010803" pitchFamily="18" charset="0"/>
              </a:rPr>
              <a:t>indignazione</a:t>
            </a:r>
            <a:r>
              <a:rPr lang="it-IT" altLang="zh-CN" sz="2000" dirty="0">
                <a:latin typeface="Garamond" panose="02020404030301010803" pitchFamily="18" charset="0"/>
              </a:rPr>
              <a:t>,</a:t>
            </a:r>
            <a:r>
              <a:rPr lang="it-IT" altLang="zh-CN" sz="2000" b="1" dirty="0">
                <a:latin typeface="Garamond" panose="02020404030301010803" pitchFamily="18" charset="0"/>
              </a:rPr>
              <a:t> </a:t>
            </a:r>
            <a:r>
              <a:rPr lang="it-IT" altLang="zh-CN" sz="2000" dirty="0">
                <a:latin typeface="Garamond" panose="02020404030301010803" pitchFamily="18" charset="0"/>
              </a:rPr>
              <a:t>una reazione per un torto o un</a:t>
            </a:r>
            <a:r>
              <a:rPr lang="it-IT" altLang="en-US" sz="2000" dirty="0">
                <a:latin typeface="Garamond" panose="02020404030301010803" pitchFamily="18" charset="0"/>
              </a:rPr>
              <a:t>’</a:t>
            </a:r>
            <a:r>
              <a:rPr lang="it-IT" altLang="zh-CN" sz="2000" dirty="0">
                <a:latin typeface="Garamond" panose="02020404030301010803" pitchFamily="18" charset="0"/>
              </a:rPr>
              <a:t>ingiustizia subìti cui si associa l</a:t>
            </a:r>
            <a:r>
              <a:rPr lang="it-IT" altLang="en-US" sz="2000" dirty="0">
                <a:latin typeface="Garamond" panose="02020404030301010803" pitchFamily="18" charset="0"/>
              </a:rPr>
              <a:t>’</a:t>
            </a:r>
            <a:r>
              <a:rPr lang="it-IT" altLang="zh-CN" sz="2000" dirty="0">
                <a:latin typeface="Garamond" panose="02020404030301010803" pitchFamily="18" charset="0"/>
              </a:rPr>
              <a:t>idea di malafede da parte di chi li ha commessi.</a:t>
            </a:r>
          </a:p>
          <a:p>
            <a:pPr algn="just" eaLnBrk="1" hangingPunct="1"/>
            <a:endParaRPr lang="it-IT" altLang="zh-CN" sz="2000" dirty="0">
              <a:latin typeface="Garamond" panose="02020404030301010803" pitchFamily="18" charset="0"/>
            </a:endParaRPr>
          </a:p>
          <a:p>
            <a:pPr algn="just" eaLnBrk="1" hangingPunct="1"/>
            <a:r>
              <a:rPr lang="it-IT" altLang="zh-CN" sz="2000" dirty="0">
                <a:latin typeface="Garamond" panose="02020404030301010803" pitchFamily="18" charset="0"/>
              </a:rPr>
              <a:t>Ci si indigna solo con chi commette scientemente un</a:t>
            </a:r>
            <a:r>
              <a:rPr lang="it-IT" altLang="en-US" sz="2000" dirty="0">
                <a:latin typeface="Garamond" panose="02020404030301010803" pitchFamily="18" charset="0"/>
              </a:rPr>
              <a:t>’</a:t>
            </a:r>
            <a:r>
              <a:rPr lang="it-IT" altLang="zh-CN" sz="2000" dirty="0">
                <a:latin typeface="Garamond" panose="02020404030301010803" pitchFamily="18" charset="0"/>
              </a:rPr>
              <a:t>ingiustizia spacciandola per un alto ideale. Stimolare l</a:t>
            </a:r>
            <a:r>
              <a:rPr lang="it-IT" altLang="en-US" sz="2000" dirty="0">
                <a:latin typeface="Garamond" panose="02020404030301010803" pitchFamily="18" charset="0"/>
              </a:rPr>
              <a:t>’</a:t>
            </a:r>
            <a:r>
              <a:rPr lang="it-IT" altLang="zh-CN" sz="2000" dirty="0">
                <a:latin typeface="Garamond" panose="02020404030301010803" pitchFamily="18" charset="0"/>
              </a:rPr>
              <a:t>indignazione in politica implica quindi un abbassamento del livello di autocontrollo del target insieme alla squalificazione degli avversari politici, accusati di imbrogliare le carte.</a:t>
            </a:r>
          </a:p>
        </p:txBody>
      </p:sp>
    </p:spTree>
    <p:extLst>
      <p:ext uri="{BB962C8B-B14F-4D97-AF65-F5344CB8AC3E}">
        <p14:creationId xmlns:p14="http://schemas.microsoft.com/office/powerpoint/2010/main" val="41399452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CasellaDiTesto 2">
            <a:extLst>
              <a:ext uri="{FF2B5EF4-FFF2-40B4-BE49-F238E27FC236}">
                <a16:creationId xmlns:a16="http://schemas.microsoft.com/office/drawing/2014/main" id="{5303B04F-2B9A-404B-BA8D-E60DB41FB2AA}"/>
              </a:ext>
            </a:extLst>
          </p:cNvPr>
          <p:cNvSpPr txBox="1">
            <a:spLocks noChangeArrowheads="1"/>
          </p:cNvSpPr>
          <p:nvPr/>
        </p:nvSpPr>
        <p:spPr bwMode="auto">
          <a:xfrm>
            <a:off x="611188" y="549275"/>
            <a:ext cx="82804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a:latin typeface="Garamond" panose="02020404030301010803" pitchFamily="18" charset="0"/>
              </a:rPr>
              <a:t>Stimolare l</a:t>
            </a:r>
            <a:r>
              <a:rPr lang="it-IT" altLang="en-US" sz="2000">
                <a:latin typeface="Garamond" panose="02020404030301010803" pitchFamily="18" charset="0"/>
              </a:rPr>
              <a:t>’</a:t>
            </a:r>
            <a:r>
              <a:rPr lang="it-IT" altLang="it-IT" sz="2000">
                <a:latin typeface="Garamond" panose="02020404030301010803" pitchFamily="18" charset="0"/>
              </a:rPr>
              <a:t>indignazione è uno strumento molto efficace nell</a:t>
            </a:r>
            <a:r>
              <a:rPr lang="it-IT" altLang="en-US" sz="2000">
                <a:latin typeface="Garamond" panose="02020404030301010803" pitchFamily="18" charset="0"/>
              </a:rPr>
              <a:t>’</a:t>
            </a:r>
            <a:r>
              <a:rPr lang="it-IT" altLang="it-IT" sz="2000">
                <a:latin typeface="Garamond" panose="02020404030301010803" pitchFamily="18" charset="0"/>
              </a:rPr>
              <a:t>odierna competizione politica, simile e complementare alla strategia della post-verità, che non a caso ha dato il nome ad un partito in Spagna (</a:t>
            </a:r>
            <a:r>
              <a:rPr lang="it-IT" altLang="en-US" sz="2000">
                <a:latin typeface="Garamond" panose="02020404030301010803" pitchFamily="18" charset="0"/>
              </a:rPr>
              <a:t>“</a:t>
            </a:r>
            <a:r>
              <a:rPr lang="it-IT" altLang="ja-JP" sz="2000" i="1">
                <a:latin typeface="Garamond" panose="02020404030301010803" pitchFamily="18" charset="0"/>
              </a:rPr>
              <a:t>Indignados</a:t>
            </a:r>
            <a:r>
              <a:rPr lang="it-IT" altLang="en-US" sz="2000" i="1">
                <a:latin typeface="Garamond" panose="02020404030301010803" pitchFamily="18" charset="0"/>
              </a:rPr>
              <a:t>”</a:t>
            </a:r>
            <a:r>
              <a:rPr lang="it-IT" altLang="ja-JP" sz="2000">
                <a:latin typeface="Garamond" panose="02020404030301010803" pitchFamily="18" charset="0"/>
              </a:rPr>
              <a:t>) che ha avuto un notevole successo elettorale. </a:t>
            </a:r>
          </a:p>
          <a:p>
            <a:pPr algn="just" eaLnBrk="1" hangingPunct="1"/>
            <a:endParaRPr lang="it-IT" altLang="it-IT" sz="2000">
              <a:latin typeface="Garamond" panose="02020404030301010803" pitchFamily="18" charset="0"/>
            </a:endParaRPr>
          </a:p>
          <a:p>
            <a:pPr algn="just" eaLnBrk="1" hangingPunct="1"/>
            <a:r>
              <a:rPr lang="it-IT" altLang="it-IT" sz="2000">
                <a:latin typeface="Garamond" panose="02020404030301010803" pitchFamily="18" charset="0"/>
              </a:rPr>
              <a:t>Ma non è nuovo nella storia, e per questo è socialmente ancora più pericoloso. Il suo antenato era, infatti, la capacità di demagoghi, governanti o personaggi pubblici di aizzare la folla contro un certo avversario, spingendola talvolta anche al linciaggio. Esemplare, sul piano storico, il caso degli “untori” accusati di diffondere deliberatamente la peste durante le epidemie</a:t>
            </a:r>
          </a:p>
          <a:p>
            <a:pPr algn="just" eaLnBrk="1" hangingPunct="1"/>
            <a:endParaRPr lang="it-IT" altLang="it-IT" sz="2000">
              <a:latin typeface="Garamond" panose="02020404030301010803" pitchFamily="18" charset="0"/>
            </a:endParaRPr>
          </a:p>
          <a:p>
            <a:pPr algn="just" eaLnBrk="1" hangingPunct="1"/>
            <a:r>
              <a:rPr lang="it-IT" altLang="it-IT" sz="2000">
                <a:latin typeface="Garamond" panose="02020404030301010803" pitchFamily="18" charset="0"/>
              </a:rPr>
              <a:t>Gli hate-speech più o meno violenti di oggi presenti sul web, innescati da fake, fanno riferimento proprio all</a:t>
            </a:r>
            <a:r>
              <a:rPr lang="it-IT" altLang="en-US" sz="2000">
                <a:latin typeface="Garamond" panose="02020404030301010803" pitchFamily="18" charset="0"/>
              </a:rPr>
              <a:t>’</a:t>
            </a:r>
            <a:r>
              <a:rPr lang="it-IT" altLang="it-IT" sz="2000">
                <a:latin typeface="Garamond" panose="02020404030301010803" pitchFamily="18" charset="0"/>
              </a:rPr>
              <a:t>idea di una giustizia sommaria, in cui lo Stato scompare, che però soddisfa gli istinti peggiori dei pescati.</a:t>
            </a:r>
          </a:p>
        </p:txBody>
      </p:sp>
      <p:sp>
        <p:nvSpPr>
          <p:cNvPr id="3" name="Rettangolo 2">
            <a:extLst>
              <a:ext uri="{FF2B5EF4-FFF2-40B4-BE49-F238E27FC236}">
                <a16:creationId xmlns:a16="http://schemas.microsoft.com/office/drawing/2014/main" id="{24ECDA5A-376B-4546-B043-B04591B7C59C}"/>
              </a:ext>
            </a:extLst>
          </p:cNvPr>
          <p:cNvSpPr>
            <a:spLocks noChangeArrowheads="1"/>
          </p:cNvSpPr>
          <p:nvPr/>
        </p:nvSpPr>
        <p:spPr bwMode="auto">
          <a:xfrm>
            <a:off x="611188" y="5084763"/>
            <a:ext cx="77755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i="1" dirty="0">
                <a:solidFill>
                  <a:srgbClr val="000000"/>
                </a:solidFill>
                <a:latin typeface="Garamond" panose="02020404030301010803" pitchFamily="18" charset="0"/>
              </a:rPr>
              <a:t>Nella tranquilla Olanda di fine Seicento, gli orangisti riuscirono, con opportuni racconti </a:t>
            </a:r>
            <a:r>
              <a:rPr lang="it-IT" altLang="it-IT" sz="2000" i="1" dirty="0" err="1">
                <a:solidFill>
                  <a:srgbClr val="000000"/>
                </a:solidFill>
                <a:latin typeface="Garamond" panose="02020404030301010803" pitchFamily="18" charset="0"/>
              </a:rPr>
              <a:t>fake</a:t>
            </a:r>
            <a:r>
              <a:rPr lang="it-IT" altLang="it-IT" sz="2000" i="1" dirty="0">
                <a:solidFill>
                  <a:srgbClr val="000000"/>
                </a:solidFill>
                <a:latin typeface="Garamond" panose="02020404030301010803" pitchFamily="18" charset="0"/>
              </a:rPr>
              <a:t>, a far linciare da una folla inferocita il matematico Johan de </a:t>
            </a:r>
            <a:r>
              <a:rPr lang="it-IT" altLang="it-IT" sz="2000" i="1" dirty="0" err="1">
                <a:solidFill>
                  <a:srgbClr val="000000"/>
                </a:solidFill>
                <a:latin typeface="Garamond" panose="02020404030301010803" pitchFamily="18" charset="0"/>
              </a:rPr>
              <a:t>Witt</a:t>
            </a:r>
            <a:r>
              <a:rPr lang="it-IT" altLang="it-IT" sz="2000" i="1" dirty="0">
                <a:solidFill>
                  <a:srgbClr val="000000"/>
                </a:solidFill>
                <a:latin typeface="Garamond" panose="02020404030301010803" pitchFamily="18" charset="0"/>
              </a:rPr>
              <a:t>, che per vent</a:t>
            </a:r>
            <a:r>
              <a:rPr lang="it-IT" altLang="en-US" sz="2000" i="1" dirty="0">
                <a:solidFill>
                  <a:srgbClr val="000000"/>
                </a:solidFill>
                <a:latin typeface="Garamond" panose="02020404030301010803" pitchFamily="18" charset="0"/>
              </a:rPr>
              <a:t>’</a:t>
            </a:r>
            <a:r>
              <a:rPr lang="it-IT" altLang="it-IT" sz="2000" i="1" dirty="0">
                <a:solidFill>
                  <a:srgbClr val="000000"/>
                </a:solidFill>
                <a:latin typeface="Garamond" panose="02020404030301010803" pitchFamily="18" charset="0"/>
              </a:rPr>
              <a:t>anni aveva governato il paese con grande senso di responsabilità e moderazione.</a:t>
            </a:r>
            <a:r>
              <a:rPr lang="en-US" altLang="zh-CN" sz="2000" i="1" dirty="0">
                <a:solidFill>
                  <a:srgbClr val="000000"/>
                </a:solidFill>
                <a:latin typeface="Garamond" panose="02020404030301010803" pitchFamily="18" charset="0"/>
              </a:rPr>
              <a:t>  </a:t>
            </a:r>
          </a:p>
        </p:txBody>
      </p:sp>
    </p:spTree>
    <p:extLst>
      <p:ext uri="{BB962C8B-B14F-4D97-AF65-F5344CB8AC3E}">
        <p14:creationId xmlns:p14="http://schemas.microsoft.com/office/powerpoint/2010/main" val="2591119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710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710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magine 2">
            <a:extLst>
              <a:ext uri="{FF2B5EF4-FFF2-40B4-BE49-F238E27FC236}">
                <a16:creationId xmlns:a16="http://schemas.microsoft.com/office/drawing/2014/main" id="{771307D4-E89F-ED4B-93DD-AD029D9B07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CasellaDiTesto 3">
            <a:extLst>
              <a:ext uri="{FF2B5EF4-FFF2-40B4-BE49-F238E27FC236}">
                <a16:creationId xmlns:a16="http://schemas.microsoft.com/office/drawing/2014/main" id="{0ED1307C-A3A6-5744-AE46-19494A6AC799}"/>
              </a:ext>
            </a:extLst>
          </p:cNvPr>
          <p:cNvSpPr txBox="1">
            <a:spLocks noChangeArrowheads="1"/>
          </p:cNvSpPr>
          <p:nvPr/>
        </p:nvSpPr>
        <p:spPr bwMode="auto">
          <a:xfrm>
            <a:off x="107950" y="6092825"/>
            <a:ext cx="84963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Il linciaggio di Johan e Cornelis de Witt nel 1672 in Olanda da parte della folla aizzata dagli orange</a:t>
            </a:r>
          </a:p>
        </p:txBody>
      </p:sp>
    </p:spTree>
    <p:extLst>
      <p:ext uri="{BB962C8B-B14F-4D97-AF65-F5344CB8AC3E}">
        <p14:creationId xmlns:p14="http://schemas.microsoft.com/office/powerpoint/2010/main" val="829987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ttangolo 3">
            <a:extLst>
              <a:ext uri="{FF2B5EF4-FFF2-40B4-BE49-F238E27FC236}">
                <a16:creationId xmlns:a16="http://schemas.microsoft.com/office/drawing/2014/main" id="{C31E7788-770B-0140-9CFE-CA53D8A5B0E0}"/>
              </a:ext>
            </a:extLst>
          </p:cNvPr>
          <p:cNvSpPr>
            <a:spLocks noChangeArrowheads="1"/>
          </p:cNvSpPr>
          <p:nvPr/>
        </p:nvSpPr>
        <p:spPr bwMode="auto">
          <a:xfrm>
            <a:off x="539750" y="620713"/>
            <a:ext cx="8135938"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In passato i regimi totalitari hanno spesso utilizzato l’indignazione come strumento per dare consenso alle loro politiche sciagurate. Nel 1940 Mussolini con lo slogan “</a:t>
            </a:r>
            <a:r>
              <a:rPr lang="it-IT" altLang="it-IT" sz="2000" b="1" i="1" dirty="0">
                <a:latin typeface="Garamond" panose="02020404030301010803" pitchFamily="18" charset="0"/>
              </a:rPr>
              <a:t>Demo-Pluto-Giudo”</a:t>
            </a:r>
            <a:r>
              <a:rPr lang="it-IT" altLang="it-IT" sz="2000" dirty="0">
                <a:latin typeface="Garamond" panose="02020404030301010803" pitchFamily="18" charset="0"/>
              </a:rPr>
              <a:t> convinse gli italiani ad andare in guerra alleati ai nazisti contro le democrazie europee. Chi erano i nemici considerati responsabili dei mali d’Italia? </a:t>
            </a:r>
            <a:r>
              <a:rPr lang="it-IT" altLang="ja-JP" sz="2000" dirty="0">
                <a:latin typeface="Garamond" panose="02020404030301010803" pitchFamily="18" charset="0"/>
              </a:rPr>
              <a:t>Purtroppo la storia sembra ripetersi</a:t>
            </a:r>
            <a:r>
              <a:rPr lang="mr-IN" altLang="ja-JP" sz="2000" dirty="0">
                <a:latin typeface="Garamond" panose="02020404030301010803" pitchFamily="18" charset="0"/>
              </a:rPr>
              <a:t>…</a:t>
            </a:r>
            <a:r>
              <a:rPr lang="it-IT" altLang="ja-JP" sz="2000" dirty="0">
                <a:latin typeface="Garamond" panose="02020404030301010803" pitchFamily="18" charset="0"/>
              </a:rPr>
              <a:t>.</a:t>
            </a:r>
          </a:p>
          <a:p>
            <a:pPr algn="just" eaLnBrk="1" hangingPunct="1"/>
            <a:r>
              <a:rPr lang="it-IT" altLang="it-IT" sz="2000" dirty="0">
                <a:latin typeface="Garamond" panose="02020404030301010803" pitchFamily="18" charset="0"/>
              </a:rPr>
              <a:t> La </a:t>
            </a:r>
            <a:r>
              <a:rPr lang="it-IT" altLang="it-IT" sz="2000" i="1" dirty="0">
                <a:latin typeface="Garamond" panose="02020404030301010803" pitchFamily="18" charset="0"/>
              </a:rPr>
              <a:t>democrazia</a:t>
            </a:r>
            <a:r>
              <a:rPr lang="it-IT" altLang="it-IT" sz="2000" dirty="0">
                <a:latin typeface="Garamond" panose="02020404030301010803" pitchFamily="18" charset="0"/>
              </a:rPr>
              <a:t> (ieri FR e UK, oggi l’Unione Europea), il </a:t>
            </a:r>
            <a:r>
              <a:rPr lang="it-IT" altLang="it-IT" sz="2000" i="1" dirty="0">
                <a:latin typeface="Garamond" panose="02020404030301010803" pitchFamily="18" charset="0"/>
              </a:rPr>
              <a:t>capitale internazionale </a:t>
            </a:r>
            <a:r>
              <a:rPr lang="it-IT" altLang="it-IT" sz="2000" dirty="0">
                <a:latin typeface="Garamond" panose="02020404030301010803" pitchFamily="18" charset="0"/>
              </a:rPr>
              <a:t>(la speculazione internazionale), gli </a:t>
            </a:r>
            <a:r>
              <a:rPr lang="it-IT" altLang="it-IT" sz="2000" i="1" dirty="0">
                <a:latin typeface="Garamond" panose="02020404030301010803" pitchFamily="18" charset="0"/>
              </a:rPr>
              <a:t>ebrei</a:t>
            </a:r>
            <a:r>
              <a:rPr lang="it-IT" altLang="it-IT" sz="2000" dirty="0">
                <a:latin typeface="Garamond" panose="02020404030301010803" pitchFamily="18" charset="0"/>
              </a:rPr>
              <a:t> (oggi Soros, l’ebreo nemico dei populisti europei), i </a:t>
            </a:r>
            <a:r>
              <a:rPr lang="it-IT" altLang="it-IT" sz="2000" i="1" dirty="0">
                <a:latin typeface="Garamond" panose="02020404030301010803" pitchFamily="18" charset="0"/>
              </a:rPr>
              <a:t>migranti</a:t>
            </a:r>
          </a:p>
        </p:txBody>
      </p:sp>
      <p:pic>
        <p:nvPicPr>
          <p:cNvPr id="3" name="Immagine 2">
            <a:extLst>
              <a:ext uri="{FF2B5EF4-FFF2-40B4-BE49-F238E27FC236}">
                <a16:creationId xmlns:a16="http://schemas.microsoft.com/office/drawing/2014/main" id="{2FF414EE-D8C0-AE4C-891C-92360D01F1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0" y="3141663"/>
            <a:ext cx="3887788"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sellaDiTesto 3">
            <a:extLst>
              <a:ext uri="{FF2B5EF4-FFF2-40B4-BE49-F238E27FC236}">
                <a16:creationId xmlns:a16="http://schemas.microsoft.com/office/drawing/2014/main" id="{C88973B3-413A-BC40-86D8-93BD11550AEB}"/>
              </a:ext>
            </a:extLst>
          </p:cNvPr>
          <p:cNvSpPr txBox="1">
            <a:spLocks noChangeArrowheads="1"/>
          </p:cNvSpPr>
          <p:nvPr/>
        </p:nvSpPr>
        <p:spPr bwMode="auto">
          <a:xfrm>
            <a:off x="4859338" y="4229100"/>
            <a:ext cx="30972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mr-IN" altLang="it-IT" sz="1800" i="1" dirty="0">
                <a:latin typeface="Garamond" panose="02020404030301010803" pitchFamily="18" charset="0"/>
              </a:rPr>
              <a:t>…</a:t>
            </a:r>
            <a:r>
              <a:rPr lang="it-IT" altLang="it-IT" sz="1800" i="1" dirty="0">
                <a:latin typeface="Garamond" panose="02020404030301010803" pitchFamily="18" charset="0"/>
              </a:rPr>
              <a:t>..una delle vere ragioni economiche della paura degli italiani per i migranti</a:t>
            </a:r>
            <a:r>
              <a:rPr lang="mr-IN" altLang="it-IT" sz="1800" i="1" dirty="0">
                <a:latin typeface="Garamond" panose="02020404030301010803" pitchFamily="18" charset="0"/>
              </a:rPr>
              <a:t>…</a:t>
            </a:r>
            <a:r>
              <a:rPr lang="it-IT" altLang="it-IT" sz="1800" i="1" dirty="0">
                <a:latin typeface="Garamond" panose="02020404030301010803" pitchFamily="18" charset="0"/>
              </a:rPr>
              <a:t> </a:t>
            </a:r>
          </a:p>
        </p:txBody>
      </p:sp>
    </p:spTree>
    <p:extLst>
      <p:ext uri="{BB962C8B-B14F-4D97-AF65-F5344CB8AC3E}">
        <p14:creationId xmlns:p14="http://schemas.microsoft.com/office/powerpoint/2010/main" val="24163930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CasellaDiTesto 4">
            <a:extLst>
              <a:ext uri="{FF2B5EF4-FFF2-40B4-BE49-F238E27FC236}">
                <a16:creationId xmlns:a16="http://schemas.microsoft.com/office/drawing/2014/main" id="{62393794-39E1-354D-ADB9-D986EF94361F}"/>
              </a:ext>
            </a:extLst>
          </p:cNvPr>
          <p:cNvSpPr txBox="1">
            <a:spLocks noChangeArrowheads="1"/>
          </p:cNvSpPr>
          <p:nvPr/>
        </p:nvSpPr>
        <p:spPr bwMode="auto">
          <a:xfrm>
            <a:off x="900113" y="908050"/>
            <a:ext cx="72009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Ritorniamo così alla nostra domanda iniziale: la democrazia sul web é sempre migliore di quella tradizionale?</a:t>
            </a:r>
          </a:p>
          <a:p>
            <a:pPr eaLnBrk="1" hangingPunct="1"/>
            <a:endParaRPr lang="it-IT" altLang="it-IT" sz="2000">
              <a:latin typeface="Garamond" panose="02020404030301010803" pitchFamily="18" charset="0"/>
            </a:endParaRPr>
          </a:p>
          <a:p>
            <a:pPr eaLnBrk="1" hangingPunct="1"/>
            <a:r>
              <a:rPr lang="it-IT" altLang="it-IT" sz="2000">
                <a:latin typeface="Garamond" panose="02020404030301010803" pitchFamily="18" charset="0"/>
              </a:rPr>
              <a:t>La risposta è no, perché è facilmente manipolabile da chi ha superiori informazioni sulla struttura della rete. Basta infatti che, in occasione della consultazione (primarie sul web), il manipolatore scelga candidati con molti legami nella parte della rete non selettiva per farli vincere. La piattaforma del M5S Rousseau presenta dei seri problemi di trasparenza, segnalati da varie autorità, nazionali e internazionali.</a:t>
            </a:r>
          </a:p>
          <a:p>
            <a:pPr eaLnBrk="1" hangingPunct="1"/>
            <a:endParaRPr lang="it-IT" altLang="it-IT" sz="2000">
              <a:latin typeface="Garamond" panose="02020404030301010803" pitchFamily="18" charset="0"/>
            </a:endParaRPr>
          </a:p>
          <a:p>
            <a:pPr eaLnBrk="1" hangingPunct="1"/>
            <a:r>
              <a:rPr lang="it-IT" altLang="it-IT" sz="2000">
                <a:latin typeface="Garamond" panose="02020404030301010803" pitchFamily="18" charset="0"/>
              </a:rPr>
              <a:t>A Roma bastarono 1800 voti on-line per scegliere la Raggi  </a:t>
            </a:r>
          </a:p>
        </p:txBody>
      </p:sp>
    </p:spTree>
    <p:extLst>
      <p:ext uri="{BB962C8B-B14F-4D97-AF65-F5344CB8AC3E}">
        <p14:creationId xmlns:p14="http://schemas.microsoft.com/office/powerpoint/2010/main" val="10017747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8129">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812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40" name="Text Box 4">
            <a:extLst>
              <a:ext uri="{FF2B5EF4-FFF2-40B4-BE49-F238E27FC236}">
                <a16:creationId xmlns:a16="http://schemas.microsoft.com/office/drawing/2014/main" id="{49E38B94-EF62-974F-9471-F57AE1899FB3}"/>
              </a:ext>
            </a:extLst>
          </p:cNvPr>
          <p:cNvSpPr txBox="1">
            <a:spLocks noChangeArrowheads="1"/>
          </p:cNvSpPr>
          <p:nvPr/>
        </p:nvSpPr>
        <p:spPr bwMode="auto">
          <a:xfrm>
            <a:off x="684213" y="1773238"/>
            <a:ext cx="7488237"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Il </a:t>
            </a:r>
            <a:r>
              <a:rPr lang="it-IT" altLang="it-IT" sz="2000" b="1">
                <a:latin typeface="Garamond" panose="02020404030301010803" pitchFamily="18" charset="0"/>
              </a:rPr>
              <a:t>radicamento</a:t>
            </a:r>
            <a:r>
              <a:rPr lang="it-IT" altLang="it-IT" sz="2000">
                <a:latin typeface="Garamond" panose="02020404030301010803" pitchFamily="18" charset="0"/>
              </a:rPr>
              <a:t>: norme, idee, mentalità, convinzioni religiose radicate nel modo di pensare degli individui, difficili da modificare</a:t>
            </a:r>
          </a:p>
          <a:p>
            <a:pPr algn="just" eaLnBrk="1" hangingPunct="1">
              <a:spcBef>
                <a:spcPct val="50000"/>
              </a:spcBef>
            </a:pPr>
            <a:r>
              <a:rPr lang="it-IT" altLang="it-IT" sz="2000" u="sng">
                <a:latin typeface="Garamond" panose="02020404030301010803" pitchFamily="18" charset="0"/>
              </a:rPr>
              <a:t>Esempi</a:t>
            </a:r>
            <a:r>
              <a:rPr lang="it-IT" altLang="it-IT" sz="2000">
                <a:latin typeface="Garamond" panose="02020404030301010803" pitchFamily="18" charset="0"/>
              </a:rPr>
              <a:t>: </a:t>
            </a:r>
          </a:p>
          <a:p>
            <a:pPr algn="just" eaLnBrk="1" hangingPunct="1">
              <a:spcBef>
                <a:spcPct val="50000"/>
              </a:spcBef>
            </a:pPr>
            <a:r>
              <a:rPr lang="it-IT" altLang="it-IT" sz="2000" i="1">
                <a:latin typeface="Garamond" panose="02020404030301010803" pitchFamily="18" charset="0"/>
              </a:rPr>
              <a:t>Mentire</a:t>
            </a:r>
            <a:r>
              <a:rPr lang="it-IT" altLang="it-IT" sz="2000">
                <a:latin typeface="Garamond" panose="02020404030301010803" pitchFamily="18" charset="0"/>
              </a:rPr>
              <a:t> è grave colpa nei paesi anglosassoni, comportamento teoricamente censurabile ma tranquillamente accettato nei paesi latini e mediorientali</a:t>
            </a:r>
          </a:p>
          <a:p>
            <a:pPr algn="just" eaLnBrk="1" hangingPunct="1">
              <a:spcBef>
                <a:spcPct val="50000"/>
              </a:spcBef>
            </a:pPr>
            <a:r>
              <a:rPr lang="it-IT" altLang="it-IT" sz="2000" i="1">
                <a:latin typeface="Garamond" panose="02020404030301010803" pitchFamily="18" charset="0"/>
              </a:rPr>
              <a:t>Moglie e buoi dei paesi tuoi</a:t>
            </a:r>
            <a:r>
              <a:rPr lang="it-IT" altLang="it-IT" sz="2000">
                <a:latin typeface="Garamond" panose="02020404030301010803" pitchFamily="18" charset="0"/>
              </a:rPr>
              <a:t>: la società di appartenenza deve essere chiusa per preservare i propri valori</a:t>
            </a:r>
          </a:p>
          <a:p>
            <a:pPr algn="just" eaLnBrk="1" hangingPunct="1">
              <a:spcBef>
                <a:spcPct val="50000"/>
              </a:spcBef>
            </a:pPr>
            <a:r>
              <a:rPr lang="it-IT" altLang="it-IT" sz="2000" i="1">
                <a:latin typeface="Garamond" panose="02020404030301010803" pitchFamily="18" charset="0"/>
              </a:rPr>
              <a:t>Evadere</a:t>
            </a:r>
            <a:r>
              <a:rPr lang="it-IT" altLang="it-IT" sz="2000">
                <a:latin typeface="Garamond" panose="02020404030301010803" pitchFamily="18" charset="0"/>
              </a:rPr>
              <a:t> le imposte non è socialmente riprovevole: scetticismo, disinteresse e distanza nei confronti dello stato, che non è il bene comune, ma un</a:t>
            </a:r>
            <a:r>
              <a:rPr lang="it-IT" altLang="en-US" sz="2000">
                <a:latin typeface="Garamond" panose="02020404030301010803" pitchFamily="18" charset="0"/>
              </a:rPr>
              <a:t>’</a:t>
            </a:r>
            <a:r>
              <a:rPr lang="it-IT" altLang="it-IT" sz="2000">
                <a:latin typeface="Garamond" panose="02020404030301010803" pitchFamily="18" charset="0"/>
              </a:rPr>
              <a:t>istituzione estranea e lontana, spesso vessatoria (corollario: ammirazione nascosta per gli evasori: se paghi sei solo un fesso!)</a:t>
            </a:r>
          </a:p>
        </p:txBody>
      </p:sp>
      <p:sp>
        <p:nvSpPr>
          <p:cNvPr id="33795" name="Rettangolo 2">
            <a:extLst>
              <a:ext uri="{FF2B5EF4-FFF2-40B4-BE49-F238E27FC236}">
                <a16:creationId xmlns:a16="http://schemas.microsoft.com/office/drawing/2014/main" id="{9B78E52C-BC85-5A43-B844-2B87B5780E08}"/>
              </a:ext>
            </a:extLst>
          </p:cNvPr>
          <p:cNvSpPr>
            <a:spLocks noChangeArrowheads="1"/>
          </p:cNvSpPr>
          <p:nvPr/>
        </p:nvSpPr>
        <p:spPr bwMode="auto">
          <a:xfrm>
            <a:off x="684213" y="836613"/>
            <a:ext cx="7991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800" b="1">
                <a:latin typeface="Garamond" panose="02020404030301010803" pitchFamily="18" charset="0"/>
              </a:rPr>
              <a:t>Il radicamento </a:t>
            </a:r>
            <a:r>
              <a:rPr lang="it-IT" altLang="it-IT" sz="2800">
                <a:latin typeface="Garamond" panose="02020404030301010803" pitchFamily="18" charset="0"/>
              </a:rPr>
              <a:t>(primo livello di analisi delle Istituzioni) </a:t>
            </a:r>
            <a:endParaRPr lang="it-IT" altLang="it-IT" sz="2800"/>
          </a:p>
        </p:txBody>
      </p:sp>
    </p:spTree>
    <p:extLst>
      <p:ext uri="{BB962C8B-B14F-4D97-AF65-F5344CB8AC3E}">
        <p14:creationId xmlns:p14="http://schemas.microsoft.com/office/powerpoint/2010/main" val="40392275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1140">
                                            <p:txEl>
                                              <p:pRg st="1" end="1"/>
                                            </p:txEl>
                                          </p:spTgt>
                                        </p:tgtEl>
                                        <p:attrNameLst>
                                          <p:attrName>style.visibility</p:attrName>
                                        </p:attrNameLst>
                                      </p:cBhvr>
                                      <p:to>
                                        <p:strVal val="visible"/>
                                      </p:to>
                                    </p:set>
                                    <p:anim calcmode="lin" valueType="num">
                                      <p:cBhvr additive="base">
                                        <p:cTn id="7" dur="500" fill="hold"/>
                                        <p:tgtEl>
                                          <p:spTgt spid="9114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114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1140">
                                            <p:txEl>
                                              <p:pRg st="2" end="2"/>
                                            </p:txEl>
                                          </p:spTgt>
                                        </p:tgtEl>
                                        <p:attrNameLst>
                                          <p:attrName>style.visibility</p:attrName>
                                        </p:attrNameLst>
                                      </p:cBhvr>
                                      <p:to>
                                        <p:strVal val="visible"/>
                                      </p:to>
                                    </p:set>
                                    <p:anim calcmode="lin" valueType="num">
                                      <p:cBhvr additive="base">
                                        <p:cTn id="13" dur="500" fill="hold"/>
                                        <p:tgtEl>
                                          <p:spTgt spid="9114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114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1140">
                                            <p:txEl>
                                              <p:pRg st="3" end="3"/>
                                            </p:txEl>
                                          </p:spTgt>
                                        </p:tgtEl>
                                        <p:attrNameLst>
                                          <p:attrName>style.visibility</p:attrName>
                                        </p:attrNameLst>
                                      </p:cBhvr>
                                      <p:to>
                                        <p:strVal val="visible"/>
                                      </p:to>
                                    </p:set>
                                    <p:anim calcmode="lin" valueType="num">
                                      <p:cBhvr additive="base">
                                        <p:cTn id="19" dur="500" fill="hold"/>
                                        <p:tgtEl>
                                          <p:spTgt spid="9114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114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1140">
                                            <p:txEl>
                                              <p:pRg st="4" end="4"/>
                                            </p:txEl>
                                          </p:spTgt>
                                        </p:tgtEl>
                                        <p:attrNameLst>
                                          <p:attrName>style.visibility</p:attrName>
                                        </p:attrNameLst>
                                      </p:cBhvr>
                                      <p:to>
                                        <p:strVal val="visible"/>
                                      </p:to>
                                    </p:set>
                                    <p:anim calcmode="lin" valueType="num">
                                      <p:cBhvr additive="base">
                                        <p:cTn id="25" dur="500" fill="hold"/>
                                        <p:tgtEl>
                                          <p:spTgt spid="9114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114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9D8EA011-541B-DDF1-1634-82659FD1EEBE}"/>
              </a:ext>
            </a:extLst>
          </p:cNvPr>
          <p:cNvSpPr txBox="1"/>
          <p:nvPr/>
        </p:nvSpPr>
        <p:spPr>
          <a:xfrm>
            <a:off x="539552" y="1141288"/>
            <a:ext cx="7776864" cy="1477328"/>
          </a:xfrm>
          <a:prstGeom prst="rect">
            <a:avLst/>
          </a:prstGeom>
          <a:noFill/>
        </p:spPr>
        <p:txBody>
          <a:bodyPr wrap="square" rtlCol="0">
            <a:spAutoFit/>
          </a:bodyPr>
          <a:lstStyle/>
          <a:p>
            <a:pPr algn="just"/>
            <a:r>
              <a:rPr lang="it-IT" i="1" dirty="0">
                <a:effectLst/>
                <a:latin typeface="Garamond" panose="02020404030301010803" pitchFamily="18" charset="0"/>
              </a:rPr>
              <a:t>Fin dal Medioevo gli accordi sociali esistenti fra gruppi erano molto diversi in Cina e in Europa. In Cina, la cooperazione inter-familiare era organizzata attraverso alleanze patrilineari di </a:t>
            </a:r>
            <a:r>
              <a:rPr lang="it-IT" b="1" i="1" dirty="0">
                <a:effectLst/>
                <a:latin typeface="Garamond" panose="02020404030301010803" pitchFamily="18" charset="0"/>
              </a:rPr>
              <a:t>clan</a:t>
            </a:r>
            <a:r>
              <a:rPr lang="it-IT" i="1" dirty="0">
                <a:effectLst/>
                <a:latin typeface="Garamond" panose="02020404030301010803" pitchFamily="18" charset="0"/>
              </a:rPr>
              <a:t>, legati fra loro da un </a:t>
            </a:r>
            <a:r>
              <a:rPr lang="it-IT" i="1" dirty="0">
                <a:latin typeface="Garamond" panose="02020404030301010803" pitchFamily="18" charset="0"/>
              </a:rPr>
              <a:t>comune antenato. Diversamente</a:t>
            </a:r>
            <a:r>
              <a:rPr lang="it-IT" i="1" dirty="0">
                <a:effectLst/>
                <a:latin typeface="Garamond" panose="02020404030301010803" pitchFamily="18" charset="0"/>
              </a:rPr>
              <a:t>, in Europa divennero sempre più importanti forme di associazione fra individui (non necessariamente collegati da parentela) che cooperavano al di fuori della famiglia, le cosiddette </a:t>
            </a:r>
            <a:r>
              <a:rPr lang="it-IT" b="1" i="1" dirty="0">
                <a:effectLst/>
                <a:latin typeface="Garamond" panose="02020404030301010803" pitchFamily="18" charset="0"/>
              </a:rPr>
              <a:t>corporazioni</a:t>
            </a:r>
            <a:r>
              <a:rPr lang="it-IT" i="1" dirty="0">
                <a:effectLst/>
                <a:latin typeface="Garamond" panose="02020404030301010803" pitchFamily="18" charset="0"/>
              </a:rPr>
              <a:t> o </a:t>
            </a:r>
            <a:r>
              <a:rPr lang="it-IT" b="1" i="1" dirty="0">
                <a:effectLst/>
                <a:latin typeface="Garamond" panose="02020404030301010803" pitchFamily="18" charset="0"/>
              </a:rPr>
              <a:t>gilde</a:t>
            </a:r>
            <a:r>
              <a:rPr lang="it-IT" i="1" dirty="0">
                <a:effectLst/>
                <a:latin typeface="Garamond" panose="02020404030301010803" pitchFamily="18" charset="0"/>
              </a:rPr>
              <a:t>. </a:t>
            </a:r>
          </a:p>
        </p:txBody>
      </p:sp>
      <p:sp>
        <p:nvSpPr>
          <p:cNvPr id="3" name="CasellaDiTesto 2">
            <a:extLst>
              <a:ext uri="{FF2B5EF4-FFF2-40B4-BE49-F238E27FC236}">
                <a16:creationId xmlns:a16="http://schemas.microsoft.com/office/drawing/2014/main" id="{F9975E70-8629-0D09-8DCD-E23F96C536E7}"/>
              </a:ext>
            </a:extLst>
          </p:cNvPr>
          <p:cNvSpPr txBox="1"/>
          <p:nvPr/>
        </p:nvSpPr>
        <p:spPr>
          <a:xfrm>
            <a:off x="683568" y="433402"/>
            <a:ext cx="7776864" cy="707886"/>
          </a:xfrm>
          <a:prstGeom prst="rect">
            <a:avLst/>
          </a:prstGeom>
          <a:noFill/>
        </p:spPr>
        <p:txBody>
          <a:bodyPr wrap="square">
            <a:spAutoFit/>
          </a:bodyPr>
          <a:lstStyle/>
          <a:p>
            <a:r>
              <a:rPr lang="it-IT" altLang="it-IT" sz="2000" b="1" dirty="0">
                <a:latin typeface="Garamond" panose="02020404030301010803" pitchFamily="18" charset="0"/>
              </a:rPr>
              <a:t>Caso 1° di radicamento istituzionale: confronto fra Cina ed Europa nella nascita e sviluppo delle Istituzioni</a:t>
            </a:r>
            <a:endParaRPr lang="it-IT" sz="2000" b="1" dirty="0"/>
          </a:p>
        </p:txBody>
      </p:sp>
      <p:sp>
        <p:nvSpPr>
          <p:cNvPr id="6" name="CasellaDiTesto 5">
            <a:extLst>
              <a:ext uri="{FF2B5EF4-FFF2-40B4-BE49-F238E27FC236}">
                <a16:creationId xmlns:a16="http://schemas.microsoft.com/office/drawing/2014/main" id="{CB864600-9031-E732-9B1A-97A79E4EE795}"/>
              </a:ext>
            </a:extLst>
          </p:cNvPr>
          <p:cNvSpPr txBox="1"/>
          <p:nvPr/>
        </p:nvSpPr>
        <p:spPr>
          <a:xfrm>
            <a:off x="467544" y="2739226"/>
            <a:ext cx="7848872" cy="3693319"/>
          </a:xfrm>
          <a:prstGeom prst="rect">
            <a:avLst/>
          </a:prstGeom>
          <a:noFill/>
        </p:spPr>
        <p:txBody>
          <a:bodyPr wrap="square">
            <a:spAutoFit/>
          </a:bodyPr>
          <a:lstStyle/>
          <a:p>
            <a:r>
              <a:rPr lang="it-IT" i="1" dirty="0">
                <a:effectLst/>
                <a:latin typeface="Garamond" panose="02020404030301010803" pitchFamily="18" charset="0"/>
              </a:rPr>
              <a:t>Tali differenze riflettevano un diverso </a:t>
            </a:r>
            <a:r>
              <a:rPr lang="it-IT" i="1" u="sng" dirty="0">
                <a:effectLst/>
                <a:latin typeface="Garamond" panose="02020404030301010803" pitchFamily="18" charset="0"/>
              </a:rPr>
              <a:t>sistema di valori</a:t>
            </a:r>
            <a:r>
              <a:rPr lang="it-IT" i="1" dirty="0">
                <a:effectLst/>
                <a:latin typeface="Garamond" panose="02020404030301010803" pitchFamily="18" charset="0"/>
              </a:rPr>
              <a:t>:</a:t>
            </a:r>
            <a:endParaRPr lang="it-IT" i="1" dirty="0">
              <a:latin typeface="Garamond" panose="02020404030301010803" pitchFamily="18" charset="0"/>
            </a:endParaRPr>
          </a:p>
          <a:p>
            <a:pPr marL="285750" indent="-285750" algn="just">
              <a:buFont typeface="Arial" panose="020B0604020202020204" pitchFamily="34" charset="0"/>
              <a:buChar char="•"/>
            </a:pPr>
            <a:r>
              <a:rPr lang="it-IT" i="1" dirty="0">
                <a:effectLst/>
                <a:latin typeface="Garamond" panose="02020404030301010803" pitchFamily="18" charset="0"/>
              </a:rPr>
              <a:t>In Cina la tradizione confuciana, incoraggiata dall’autorità imperiale fin dalla dinastia Song (960-1279 d.c.) e da </a:t>
            </a:r>
            <a:r>
              <a:rPr lang="it-IT" i="1" dirty="0">
                <a:latin typeface="Garamond" panose="02020404030301010803" pitchFamily="18" charset="0"/>
              </a:rPr>
              <a:t>quelle successive, enfatizzava l’adorazione degli antenati e forti legami parentali che promossero strutture familiari allargate, facilitando la cooperazione fra i discendenti da un comune antenato maschio. </a:t>
            </a:r>
          </a:p>
          <a:p>
            <a:pPr marL="285750" indent="-285750" algn="just">
              <a:buFont typeface="Arial" panose="020B0604020202020204" pitchFamily="34" charset="0"/>
              <a:buChar char="•"/>
            </a:pPr>
            <a:r>
              <a:rPr lang="it-IT" i="1" dirty="0">
                <a:effectLst/>
                <a:latin typeface="Garamond" panose="02020404030301010803" pitchFamily="18" charset="0"/>
              </a:rPr>
              <a:t>In Europa, invece, la Chiesa Cattolica giocò un ruolo decisivo </a:t>
            </a:r>
            <a:r>
              <a:rPr lang="it-IT" i="1" dirty="0">
                <a:latin typeface="Garamond" panose="02020404030301010803" pitchFamily="18" charset="0"/>
              </a:rPr>
              <a:t>nell’attribuire alla famiglia nucleare la </a:t>
            </a:r>
            <a:r>
              <a:rPr lang="it-IT" i="1" dirty="0">
                <a:effectLst/>
                <a:latin typeface="Garamond" panose="02020404030301010803" pitchFamily="18" charset="0"/>
              </a:rPr>
              <a:t>centralità dei legami e nel diffondere un sistema di valori universalistici non collegati alla ristretta cerchia di amici e parenti. Fin dal VI secolo, la dottrina della Chiesa scoraggiava i matrimoni fra cugini e parenti, richiedeva il consenso delle donne al matrimonio, era contraria alle adozioni e ai secondi matrimoni, proibiva qualsiasi forma di poligamia. Emerse il </a:t>
            </a:r>
            <a:r>
              <a:rPr kumimoji="0" lang="it-IT" sz="1800" b="0" i="1"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modello matrimoniale europeo, caratterizzato da età avanzata del matrimonio, alto tasso di celibato, </a:t>
            </a:r>
            <a:r>
              <a:rPr kumimoji="0" lang="it-IT" sz="1800" b="0" i="1" u="none" strike="noStrike" kern="1200" cap="none" spc="0" normalizeH="0" baseline="0" noProof="0" dirty="0" err="1">
                <a:ln>
                  <a:noFill/>
                </a:ln>
                <a:solidFill>
                  <a:srgbClr val="000000"/>
                </a:solidFill>
                <a:effectLst/>
                <a:uLnTx/>
                <a:uFillTx/>
                <a:latin typeface="Garamond" panose="02020404030301010803" pitchFamily="18" charset="0"/>
                <a:ea typeface="+mn-ea"/>
                <a:cs typeface="+mn-cs"/>
              </a:rPr>
              <a:t>neolocalità</a:t>
            </a:r>
            <a:r>
              <a:rPr kumimoji="0" lang="it-IT" sz="1800" b="0" i="1" u="none" strike="noStrike" kern="1200" cap="none" spc="0" normalizeH="0" baseline="0" noProof="0" dirty="0">
                <a:ln>
                  <a:noFill/>
                </a:ln>
                <a:solidFill>
                  <a:srgbClr val="000000"/>
                </a:solidFill>
                <a:effectLst/>
                <a:uLnTx/>
                <a:uFillTx/>
                <a:latin typeface="Garamond" panose="02020404030301010803" pitchFamily="18" charset="0"/>
                <a:ea typeface="+mn-ea"/>
                <a:cs typeface="+mn-cs"/>
              </a:rPr>
              <a:t> (nuove coppie sposate non conviventi con la famiglia di origine), consensualità e discendenza bilineare.</a:t>
            </a:r>
            <a:endParaRPr lang="it-IT" i="1" dirty="0">
              <a:effectLst/>
              <a:latin typeface="Garamond" panose="02020404030301010803" pitchFamily="18" charset="0"/>
            </a:endParaRPr>
          </a:p>
        </p:txBody>
      </p:sp>
      <p:sp>
        <p:nvSpPr>
          <p:cNvPr id="2" name="CasellaDiTesto 1">
            <a:extLst>
              <a:ext uri="{FF2B5EF4-FFF2-40B4-BE49-F238E27FC236}">
                <a16:creationId xmlns:a16="http://schemas.microsoft.com/office/drawing/2014/main" id="{8E06B6C8-073C-1FFA-F528-C1AE6D50E2FD}"/>
              </a:ext>
            </a:extLst>
          </p:cNvPr>
          <p:cNvSpPr txBox="1"/>
          <p:nvPr/>
        </p:nvSpPr>
        <p:spPr>
          <a:xfrm>
            <a:off x="8316416" y="418013"/>
            <a:ext cx="576064" cy="369332"/>
          </a:xfrm>
          <a:prstGeom prst="rect">
            <a:avLst/>
          </a:prstGeom>
          <a:noFill/>
        </p:spPr>
        <p:txBody>
          <a:bodyPr wrap="square" rtlCol="0">
            <a:spAutoFit/>
          </a:bodyPr>
          <a:lstStyle/>
          <a:p>
            <a:r>
              <a:rPr lang="it-IT" b="1" dirty="0">
                <a:latin typeface="Garamond" panose="02020404030301010803" pitchFamily="18" charset="0"/>
              </a:rPr>
              <a:t>I</a:t>
            </a:r>
          </a:p>
        </p:txBody>
      </p:sp>
    </p:spTree>
    <p:extLst>
      <p:ext uri="{BB962C8B-B14F-4D97-AF65-F5344CB8AC3E}">
        <p14:creationId xmlns:p14="http://schemas.microsoft.com/office/powerpoint/2010/main" val="4197622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9975E70-8629-0D09-8DCD-E23F96C536E7}"/>
              </a:ext>
            </a:extLst>
          </p:cNvPr>
          <p:cNvSpPr txBox="1"/>
          <p:nvPr/>
        </p:nvSpPr>
        <p:spPr>
          <a:xfrm>
            <a:off x="557585" y="444797"/>
            <a:ext cx="6120680" cy="400110"/>
          </a:xfrm>
          <a:prstGeom prst="rect">
            <a:avLst/>
          </a:prstGeom>
          <a:noFill/>
        </p:spPr>
        <p:txBody>
          <a:bodyPr wrap="square">
            <a:spAutoFit/>
          </a:bodyPr>
          <a:lstStyle/>
          <a:p>
            <a:r>
              <a:rPr lang="it-IT" altLang="it-IT" sz="2000" b="1" dirty="0">
                <a:latin typeface="Garamond" panose="02020404030301010803" pitchFamily="18" charset="0"/>
              </a:rPr>
              <a:t>Caso 1° di radicamento istituzionale  Cina ed Europa</a:t>
            </a:r>
            <a:endParaRPr lang="it-IT" sz="2000" b="1" dirty="0"/>
          </a:p>
        </p:txBody>
      </p:sp>
      <p:sp>
        <p:nvSpPr>
          <p:cNvPr id="5" name="CasellaDiTesto 4">
            <a:extLst>
              <a:ext uri="{FF2B5EF4-FFF2-40B4-BE49-F238E27FC236}">
                <a16:creationId xmlns:a16="http://schemas.microsoft.com/office/drawing/2014/main" id="{367E4D21-8E37-5789-B061-C8C486D728CF}"/>
              </a:ext>
            </a:extLst>
          </p:cNvPr>
          <p:cNvSpPr txBox="1"/>
          <p:nvPr/>
        </p:nvSpPr>
        <p:spPr>
          <a:xfrm>
            <a:off x="324847" y="921998"/>
            <a:ext cx="8100900" cy="1200329"/>
          </a:xfrm>
          <a:prstGeom prst="rect">
            <a:avLst/>
          </a:prstGeom>
          <a:noFill/>
        </p:spPr>
        <p:txBody>
          <a:bodyPr wrap="square" rtlCol="0">
            <a:spAutoFit/>
          </a:bodyPr>
          <a:lstStyle/>
          <a:p>
            <a:pPr marL="285750" indent="-285750" algn="just">
              <a:buFont typeface="Arial" panose="020B0604020202020204" pitchFamily="34" charset="0"/>
              <a:buChar char="•"/>
            </a:pPr>
            <a:r>
              <a:rPr lang="it-IT" sz="1800" b="0" i="1" u="none" strike="noStrike" baseline="0" dirty="0">
                <a:solidFill>
                  <a:srgbClr val="000000"/>
                </a:solidFill>
                <a:latin typeface="Garamond" panose="02020404030301010803" pitchFamily="18" charset="0"/>
              </a:rPr>
              <a:t>In Europa le corporazioni fornivano mutua assistenza, condivisione dei rischi, comuni funzioni religiose, riti collettivi di rafforzamento dell’identità, monitoraggio dei «buoni comportamenti» dei propri membri, funzioni cimiteriali, interventi di risoluzione di conflitti, aiuti all’istruzione, facilitazione del finanziamento di imprese commerciali.</a:t>
            </a:r>
            <a:endParaRPr lang="it-IT" sz="2000" i="1" dirty="0">
              <a:effectLst/>
              <a:latin typeface="Garamond" panose="02020404030301010803" pitchFamily="18" charset="0"/>
            </a:endParaRPr>
          </a:p>
        </p:txBody>
      </p:sp>
      <p:sp>
        <p:nvSpPr>
          <p:cNvPr id="7" name="CasellaDiTesto 6">
            <a:extLst>
              <a:ext uri="{FF2B5EF4-FFF2-40B4-BE49-F238E27FC236}">
                <a16:creationId xmlns:a16="http://schemas.microsoft.com/office/drawing/2014/main" id="{3AF70D0B-B114-1332-D9B1-61648E77C8DA}"/>
              </a:ext>
            </a:extLst>
          </p:cNvPr>
          <p:cNvSpPr txBox="1"/>
          <p:nvPr/>
        </p:nvSpPr>
        <p:spPr>
          <a:xfrm>
            <a:off x="6678265" y="475575"/>
            <a:ext cx="576064" cy="369332"/>
          </a:xfrm>
          <a:prstGeom prst="rect">
            <a:avLst/>
          </a:prstGeom>
          <a:noFill/>
        </p:spPr>
        <p:txBody>
          <a:bodyPr wrap="square">
            <a:spAutoFit/>
          </a:bodyPr>
          <a:lstStyle/>
          <a:p>
            <a:r>
              <a:rPr lang="it-IT" altLang="it-IT" sz="1800" b="1" dirty="0">
                <a:latin typeface="Garamond" panose="02020404030301010803" pitchFamily="18" charset="0"/>
              </a:rPr>
              <a:t>II</a:t>
            </a:r>
            <a:endParaRPr lang="it-IT" dirty="0"/>
          </a:p>
        </p:txBody>
      </p:sp>
      <p:sp>
        <p:nvSpPr>
          <p:cNvPr id="8" name="CasellaDiTesto 7">
            <a:extLst>
              <a:ext uri="{FF2B5EF4-FFF2-40B4-BE49-F238E27FC236}">
                <a16:creationId xmlns:a16="http://schemas.microsoft.com/office/drawing/2014/main" id="{1F7E5186-EFB9-3504-A9C9-E19608698592}"/>
              </a:ext>
            </a:extLst>
          </p:cNvPr>
          <p:cNvSpPr txBox="1"/>
          <p:nvPr/>
        </p:nvSpPr>
        <p:spPr>
          <a:xfrm>
            <a:off x="338115" y="2168494"/>
            <a:ext cx="8089691" cy="2308324"/>
          </a:xfrm>
          <a:prstGeom prst="rect">
            <a:avLst/>
          </a:prstGeom>
          <a:noFill/>
        </p:spPr>
        <p:txBody>
          <a:bodyPr wrap="square">
            <a:spAutoFit/>
          </a:bodyPr>
          <a:lstStyle/>
          <a:p>
            <a:pPr marL="285750" indent="-285750" algn="just">
              <a:buFont typeface="Arial" panose="020B0604020202020204" pitchFamily="34" charset="0"/>
              <a:buChar char="•"/>
            </a:pPr>
            <a:r>
              <a:rPr lang="it-IT" sz="1800" b="0" i="1" u="none" strike="noStrike" baseline="0" dirty="0">
                <a:solidFill>
                  <a:srgbClr val="000000"/>
                </a:solidFill>
                <a:latin typeface="Garamond" panose="02020404030301010803" pitchFamily="18" charset="0"/>
              </a:rPr>
              <a:t>In una corporazione, il comportamento cooperativo richiedeva quindi, a differenza dei clan, procedure formali codificate. Nel medioevo europeo iniziò l’autonomia delle città regolato da norme e codici di condotta, applicate da giudici professionali, giurie e corti. N</a:t>
            </a:r>
            <a:r>
              <a:rPr lang="it-IT" i="1" dirty="0">
                <a:latin typeface="Garamond" panose="02020404030301010803" pitchFamily="18" charset="0"/>
              </a:rPr>
              <a:t>elle città le decisioni venivano delegate agli «uomini buoni», ossia a cittadini che avevano una buona reputazione e a «consoli» per l’esercizio del potere esecutivo</a:t>
            </a:r>
            <a:r>
              <a:rPr lang="it-IT" i="1" dirty="0">
                <a:effectLst/>
                <a:latin typeface="Garamond" panose="02020404030301010803" pitchFamily="18" charset="0"/>
              </a:rPr>
              <a:t>. Votavano solo i cittadini che pagavano le imposte.</a:t>
            </a:r>
            <a:r>
              <a:rPr lang="it-IT" sz="1800" b="0" i="1" u="none" strike="noStrike" baseline="0" dirty="0">
                <a:solidFill>
                  <a:srgbClr val="000000"/>
                </a:solidFill>
                <a:latin typeface="Garamond" panose="02020404030301010803" pitchFamily="18" charset="0"/>
              </a:rPr>
              <a:t> Nelle corporazioni la dotazione di beni era fondamentale, e le regole di condotta erano basate sul principio della maggioranza </a:t>
            </a:r>
            <a:r>
              <a:rPr lang="it-IT" sz="1800" b="1" i="1" u="none" strike="noStrike" baseline="0" dirty="0" err="1">
                <a:solidFill>
                  <a:srgbClr val="000000"/>
                </a:solidFill>
                <a:latin typeface="Garamond" panose="02020404030301010803" pitchFamily="18" charset="0"/>
              </a:rPr>
              <a:t>quod</a:t>
            </a:r>
            <a:r>
              <a:rPr lang="it-IT" sz="1800" b="1" i="1" u="none" strike="noStrike" baseline="0" dirty="0">
                <a:solidFill>
                  <a:srgbClr val="000000"/>
                </a:solidFill>
                <a:latin typeface="Garamond" panose="02020404030301010803" pitchFamily="18" charset="0"/>
              </a:rPr>
              <a:t> omnes </a:t>
            </a:r>
            <a:r>
              <a:rPr lang="it-IT" sz="1800" b="1" i="1" u="none" strike="noStrike" baseline="0" dirty="0" err="1">
                <a:solidFill>
                  <a:srgbClr val="000000"/>
                </a:solidFill>
                <a:latin typeface="Garamond" panose="02020404030301010803" pitchFamily="18" charset="0"/>
              </a:rPr>
              <a:t>tangit</a:t>
            </a:r>
            <a:r>
              <a:rPr lang="it-IT" sz="1800" b="1" i="1" u="none" strike="noStrike" baseline="0" dirty="0">
                <a:solidFill>
                  <a:srgbClr val="000000"/>
                </a:solidFill>
                <a:latin typeface="Garamond" panose="02020404030301010803" pitchFamily="18" charset="0"/>
              </a:rPr>
              <a:t>, ab omnibus </a:t>
            </a:r>
            <a:r>
              <a:rPr lang="it-IT" sz="1800" b="1" i="1" u="none" strike="noStrike" baseline="0" dirty="0" err="1">
                <a:solidFill>
                  <a:srgbClr val="000000"/>
                </a:solidFill>
                <a:latin typeface="Garamond" panose="02020404030301010803" pitchFamily="18" charset="0"/>
              </a:rPr>
              <a:t>approbari</a:t>
            </a:r>
            <a:r>
              <a:rPr lang="it-IT" sz="1800" b="1" i="1" u="none" strike="noStrike" baseline="0" dirty="0">
                <a:solidFill>
                  <a:srgbClr val="000000"/>
                </a:solidFill>
                <a:latin typeface="Garamond" panose="02020404030301010803" pitchFamily="18" charset="0"/>
              </a:rPr>
              <a:t> </a:t>
            </a:r>
            <a:r>
              <a:rPr lang="it-IT" sz="1800" b="1" i="1" u="none" strike="noStrike" baseline="0" dirty="0" err="1">
                <a:solidFill>
                  <a:srgbClr val="000000"/>
                </a:solidFill>
                <a:latin typeface="Garamond" panose="02020404030301010803" pitchFamily="18" charset="0"/>
              </a:rPr>
              <a:t>debeat</a:t>
            </a:r>
            <a:r>
              <a:rPr lang="it-IT" sz="1800" b="1" i="1" u="none" strike="noStrike" baseline="0" dirty="0">
                <a:solidFill>
                  <a:srgbClr val="000000"/>
                </a:solidFill>
                <a:latin typeface="Garamond" panose="02020404030301010803" pitchFamily="18" charset="0"/>
              </a:rPr>
              <a:t> </a:t>
            </a:r>
            <a:r>
              <a:rPr lang="it-IT" sz="1800" b="0" i="1" u="none" strike="noStrike" baseline="0" dirty="0">
                <a:solidFill>
                  <a:srgbClr val="000000"/>
                </a:solidFill>
                <a:latin typeface="Garamond" panose="02020404030301010803" pitchFamily="18" charset="0"/>
              </a:rPr>
              <a:t>(ciò che tocca tutti deve essere approvato da tutti</a:t>
            </a:r>
            <a:r>
              <a:rPr lang="it-IT" i="1" dirty="0">
                <a:solidFill>
                  <a:srgbClr val="000000"/>
                </a:solidFill>
                <a:latin typeface="Garamond" panose="02020404030301010803" pitchFamily="18" charset="0"/>
              </a:rPr>
              <a:t>)</a:t>
            </a:r>
            <a:endParaRPr lang="it-IT" i="1" dirty="0">
              <a:latin typeface="Garamond" panose="02020404030301010803" pitchFamily="18" charset="0"/>
            </a:endParaRPr>
          </a:p>
        </p:txBody>
      </p:sp>
      <p:sp>
        <p:nvSpPr>
          <p:cNvPr id="2" name="CasellaDiTesto 1">
            <a:extLst>
              <a:ext uri="{FF2B5EF4-FFF2-40B4-BE49-F238E27FC236}">
                <a16:creationId xmlns:a16="http://schemas.microsoft.com/office/drawing/2014/main" id="{DE5A1A20-89A6-B443-47FC-5BFF9EAE38BC}"/>
              </a:ext>
            </a:extLst>
          </p:cNvPr>
          <p:cNvSpPr txBox="1"/>
          <p:nvPr/>
        </p:nvSpPr>
        <p:spPr>
          <a:xfrm>
            <a:off x="324847" y="4365104"/>
            <a:ext cx="8089691" cy="1200329"/>
          </a:xfrm>
          <a:prstGeom prst="rect">
            <a:avLst/>
          </a:prstGeom>
          <a:noFill/>
        </p:spPr>
        <p:txBody>
          <a:bodyPr wrap="square" rtlCol="0">
            <a:spAutoFit/>
          </a:bodyPr>
          <a:lstStyle/>
          <a:p>
            <a:pPr marL="285750" indent="-285750" algn="just">
              <a:buFont typeface="Arial" panose="020B0604020202020204" pitchFamily="34" charset="0"/>
              <a:buChar char="•"/>
            </a:pPr>
            <a:r>
              <a:rPr lang="it-IT" i="1" dirty="0">
                <a:latin typeface="Garamond" panose="02020404030301010803" pitchFamily="18" charset="0"/>
              </a:rPr>
              <a:t>Il feudalesimo europeo prevedeva gerarchie sociali basate sul territorio, non sulle persone; i legami fra vassalli e valvassori consistevano in obbligazioni reciproche (uguaglianza di diritti) che, se non rispettate, davano il diritto di rivoltarsi, che divenne l’antenato del diritto alla resistenza, sancito dalla Magna Charta in Inghilterra nel sec. XIII.  </a:t>
            </a:r>
          </a:p>
        </p:txBody>
      </p:sp>
      <p:sp>
        <p:nvSpPr>
          <p:cNvPr id="4" name="CasellaDiTesto 3">
            <a:extLst>
              <a:ext uri="{FF2B5EF4-FFF2-40B4-BE49-F238E27FC236}">
                <a16:creationId xmlns:a16="http://schemas.microsoft.com/office/drawing/2014/main" id="{395B63A9-7570-69FA-362A-635630F30911}"/>
              </a:ext>
            </a:extLst>
          </p:cNvPr>
          <p:cNvSpPr txBox="1"/>
          <p:nvPr/>
        </p:nvSpPr>
        <p:spPr>
          <a:xfrm>
            <a:off x="338115" y="5565433"/>
            <a:ext cx="8087632" cy="1200329"/>
          </a:xfrm>
          <a:prstGeom prst="rect">
            <a:avLst/>
          </a:prstGeom>
          <a:noFill/>
        </p:spPr>
        <p:txBody>
          <a:bodyPr wrap="square">
            <a:spAutoFit/>
          </a:bodyPr>
          <a:lstStyle/>
          <a:p>
            <a:pPr marL="285750" indent="-285750" algn="just">
              <a:buFont typeface="Arial" panose="020B0604020202020204" pitchFamily="34" charset="0"/>
              <a:buChar char="•"/>
            </a:pPr>
            <a:r>
              <a:rPr lang="it-IT" i="1" dirty="0">
                <a:solidFill>
                  <a:srgbClr val="000000"/>
                </a:solidFill>
                <a:latin typeface="Garamond" panose="02020404030301010803" pitchFamily="18" charset="0"/>
              </a:rPr>
              <a:t>In Cina invece il potere non era basato sulla terra, sempre di proprietà dell’imperatore, ma sulle persone senza obblighi reciproci. L’imperatore sceglieva i magistrati competenti professionalmente (con una sorta di esame di stato), che non potevano esercitare il mestiere sul loro territorio di origine, evitando così fenomeni di nepotismo </a:t>
            </a:r>
          </a:p>
        </p:txBody>
      </p:sp>
    </p:spTree>
    <p:extLst>
      <p:ext uri="{BB962C8B-B14F-4D97-AF65-F5344CB8AC3E}">
        <p14:creationId xmlns:p14="http://schemas.microsoft.com/office/powerpoint/2010/main" val="20047410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CB864600-9031-E732-9B1A-97A79E4EE795}"/>
              </a:ext>
            </a:extLst>
          </p:cNvPr>
          <p:cNvSpPr txBox="1"/>
          <p:nvPr/>
        </p:nvSpPr>
        <p:spPr>
          <a:xfrm>
            <a:off x="415209" y="1166842"/>
            <a:ext cx="7993689" cy="923330"/>
          </a:xfrm>
          <a:prstGeom prst="rect">
            <a:avLst/>
          </a:prstGeom>
          <a:noFill/>
        </p:spPr>
        <p:txBody>
          <a:bodyPr wrap="square">
            <a:spAutoFit/>
          </a:bodyPr>
          <a:lstStyle/>
          <a:p>
            <a:pPr algn="just"/>
            <a:r>
              <a:rPr lang="it-IT" sz="1800" b="1" i="1" u="sng" strike="noStrike" baseline="0" dirty="0">
                <a:solidFill>
                  <a:srgbClr val="000000"/>
                </a:solidFill>
                <a:latin typeface="Garamond" panose="02020404030301010803" pitchFamily="18" charset="0"/>
              </a:rPr>
              <a:t>La libera circolazione</a:t>
            </a:r>
            <a:r>
              <a:rPr lang="it-IT" sz="1800" b="0" i="1" u="none" strike="noStrike" baseline="0" dirty="0">
                <a:solidFill>
                  <a:srgbClr val="000000"/>
                </a:solidFill>
                <a:latin typeface="Garamond" panose="02020404030301010803" pitchFamily="18" charset="0"/>
              </a:rPr>
              <a:t>: i</a:t>
            </a:r>
            <a:r>
              <a:rPr lang="it-IT" i="1" dirty="0">
                <a:solidFill>
                  <a:srgbClr val="000000"/>
                </a:solidFill>
                <a:latin typeface="Garamond" panose="02020404030301010803" pitchFamily="18" charset="0"/>
              </a:rPr>
              <a:t>n Cina non era permesso uscire dal proprio clan, mentre in Europa si poteva scegliere la propria città di residenza, i conventi e le università da frequentare, le corporazioni riguardavano tutti i mestieri. Di conseguenza le corporazioni erano molto più competitive dei clan.</a:t>
            </a:r>
          </a:p>
        </p:txBody>
      </p:sp>
      <p:sp>
        <p:nvSpPr>
          <p:cNvPr id="5" name="CasellaDiTesto 4">
            <a:extLst>
              <a:ext uri="{FF2B5EF4-FFF2-40B4-BE49-F238E27FC236}">
                <a16:creationId xmlns:a16="http://schemas.microsoft.com/office/drawing/2014/main" id="{367E4D21-8E37-5789-B061-C8C486D728CF}"/>
              </a:ext>
            </a:extLst>
          </p:cNvPr>
          <p:cNvSpPr txBox="1"/>
          <p:nvPr/>
        </p:nvSpPr>
        <p:spPr>
          <a:xfrm>
            <a:off x="406253" y="2211829"/>
            <a:ext cx="7993690" cy="2585323"/>
          </a:xfrm>
          <a:prstGeom prst="rect">
            <a:avLst/>
          </a:prstGeom>
          <a:noFill/>
        </p:spPr>
        <p:txBody>
          <a:bodyPr wrap="square" rtlCol="0">
            <a:spAutoFit/>
          </a:bodyPr>
          <a:lstStyle/>
          <a:p>
            <a:pPr algn="just"/>
            <a:r>
              <a:rPr lang="it-IT" b="1" i="1" u="sng" dirty="0">
                <a:solidFill>
                  <a:srgbClr val="000000"/>
                </a:solidFill>
                <a:effectLst/>
                <a:latin typeface="Garamond" panose="02020404030301010803" pitchFamily="18" charset="0"/>
              </a:rPr>
              <a:t>La difesa</a:t>
            </a:r>
            <a:r>
              <a:rPr lang="it-IT" i="1" dirty="0">
                <a:solidFill>
                  <a:srgbClr val="000000"/>
                </a:solidFill>
                <a:effectLst/>
                <a:latin typeface="Garamond" panose="02020404030301010803" pitchFamily="18" charset="0"/>
              </a:rPr>
              <a:t>: fino alla caduta dell’impero </a:t>
            </a:r>
            <a:r>
              <a:rPr lang="it-IT" i="1" dirty="0">
                <a:solidFill>
                  <a:srgbClr val="000000"/>
                </a:solidFill>
                <a:latin typeface="Garamond" panose="02020404030301010803" pitchFamily="18" charset="0"/>
              </a:rPr>
              <a:t>r</a:t>
            </a:r>
            <a:r>
              <a:rPr lang="it-IT" i="1" dirty="0">
                <a:solidFill>
                  <a:srgbClr val="000000"/>
                </a:solidFill>
                <a:effectLst/>
                <a:latin typeface="Garamond" panose="02020404030301010803" pitchFamily="18" charset="0"/>
              </a:rPr>
              <a:t>omano, Eur</a:t>
            </a:r>
            <a:r>
              <a:rPr lang="it-IT" i="1" dirty="0">
                <a:solidFill>
                  <a:srgbClr val="000000"/>
                </a:solidFill>
                <a:latin typeface="Garamond" panose="02020404030301010803" pitchFamily="18" charset="0"/>
              </a:rPr>
              <a:t>opa e Cina erano governate entrambe in modo centralizzato, ma dopo le invasioni barbariche in Europa iniziò la frammentazione politica ancora oggi esistente, mentre in Cina con la dinastia Song lo stato centrale iniziò a diventare sempre più forte: una capitale di 750mila abitanti, 1 mln di soldati, un gettito di imposte 5-6 volte superiore a quello raccolte all’epoca dell’impero romano nel suo massimo sviluppo. In Cina si affermò lo stato centralizzato, grazie anche al comune pericolo di invasioni dal Nord (i mongoli), mentre in Europa i pericoli di invasione provenivano da più parti, e ciascun nascente stato rafforzò la propria difesa militare, a scapito dell’unità. Gli eserciti nazionali europei nel Medioevo erano composti da poche migliaia di uomini, di gran lunga inferiori ai 40mila soldati che presidiavano le frontiere dell’impero romano.</a:t>
            </a:r>
            <a:endParaRPr lang="it-IT" i="1" dirty="0">
              <a:effectLst/>
              <a:latin typeface="Garamond" panose="02020404030301010803" pitchFamily="18" charset="0"/>
            </a:endParaRPr>
          </a:p>
        </p:txBody>
      </p:sp>
      <p:sp>
        <p:nvSpPr>
          <p:cNvPr id="7" name="CasellaDiTesto 6">
            <a:extLst>
              <a:ext uri="{FF2B5EF4-FFF2-40B4-BE49-F238E27FC236}">
                <a16:creationId xmlns:a16="http://schemas.microsoft.com/office/drawing/2014/main" id="{3AF70D0B-B114-1332-D9B1-61648E77C8DA}"/>
              </a:ext>
            </a:extLst>
          </p:cNvPr>
          <p:cNvSpPr txBox="1"/>
          <p:nvPr/>
        </p:nvSpPr>
        <p:spPr>
          <a:xfrm>
            <a:off x="7020272" y="563076"/>
            <a:ext cx="576064" cy="369332"/>
          </a:xfrm>
          <a:prstGeom prst="rect">
            <a:avLst/>
          </a:prstGeom>
          <a:noFill/>
        </p:spPr>
        <p:txBody>
          <a:bodyPr wrap="square">
            <a:spAutoFit/>
          </a:bodyPr>
          <a:lstStyle/>
          <a:p>
            <a:r>
              <a:rPr lang="it-IT" altLang="it-IT" sz="1800" b="1" dirty="0">
                <a:latin typeface="Garamond" panose="02020404030301010803" pitchFamily="18" charset="0"/>
              </a:rPr>
              <a:t>III</a:t>
            </a:r>
            <a:endParaRPr lang="it-IT" dirty="0"/>
          </a:p>
        </p:txBody>
      </p:sp>
      <p:sp>
        <p:nvSpPr>
          <p:cNvPr id="4" name="CasellaDiTesto 3">
            <a:extLst>
              <a:ext uri="{FF2B5EF4-FFF2-40B4-BE49-F238E27FC236}">
                <a16:creationId xmlns:a16="http://schemas.microsoft.com/office/drawing/2014/main" id="{F6205647-F3DC-5EF7-0638-8BE533B437F7}"/>
              </a:ext>
            </a:extLst>
          </p:cNvPr>
          <p:cNvSpPr txBox="1"/>
          <p:nvPr/>
        </p:nvSpPr>
        <p:spPr>
          <a:xfrm>
            <a:off x="415210" y="4952199"/>
            <a:ext cx="7984733" cy="1477328"/>
          </a:xfrm>
          <a:prstGeom prst="rect">
            <a:avLst/>
          </a:prstGeom>
          <a:noFill/>
        </p:spPr>
        <p:txBody>
          <a:bodyPr wrap="square" rtlCol="0">
            <a:spAutoFit/>
          </a:bodyPr>
          <a:lstStyle/>
          <a:p>
            <a:pPr algn="just"/>
            <a:r>
              <a:rPr lang="it-IT" b="1" i="1" u="sng" dirty="0">
                <a:effectLst/>
                <a:latin typeface="Garamond" panose="02020404030301010803" pitchFamily="18" charset="0"/>
              </a:rPr>
              <a:t>La geografia</a:t>
            </a:r>
            <a:r>
              <a:rPr lang="it-IT" i="1" dirty="0">
                <a:effectLst/>
                <a:latin typeface="Garamond" panose="02020404030301010803" pitchFamily="18" charset="0"/>
              </a:rPr>
              <a:t>: in Cina la formazione dello stato centralizzato fu favorita da una geografia del paese dove la parte rilevante della popolazione abitava fra i due grandi fiumi cinesi, perfettamente navigabili con trasporti ottimi, che favorì una lingua unica, uguali unità di misura e un’omogeneità di  razza (Han), mentre in Europa, dove i trasporti e le comunicazioni erano molto frammentati, lingua, usanze e razze rimasero </a:t>
            </a:r>
            <a:r>
              <a:rPr lang="it-IT" i="1" dirty="0">
                <a:latin typeface="Garamond" panose="02020404030301010803" pitchFamily="18" charset="0"/>
              </a:rPr>
              <a:t>frammentate fra paesi</a:t>
            </a:r>
            <a:r>
              <a:rPr lang="it-IT" i="1" dirty="0">
                <a:effectLst/>
                <a:latin typeface="Garamond" panose="02020404030301010803" pitchFamily="18" charset="0"/>
              </a:rPr>
              <a:t>. </a:t>
            </a:r>
          </a:p>
        </p:txBody>
      </p:sp>
      <p:sp>
        <p:nvSpPr>
          <p:cNvPr id="8" name="CasellaDiTesto 7">
            <a:extLst>
              <a:ext uri="{FF2B5EF4-FFF2-40B4-BE49-F238E27FC236}">
                <a16:creationId xmlns:a16="http://schemas.microsoft.com/office/drawing/2014/main" id="{5F0220B0-AF63-8301-AB11-DAC21E519B3E}"/>
              </a:ext>
            </a:extLst>
          </p:cNvPr>
          <p:cNvSpPr txBox="1"/>
          <p:nvPr/>
        </p:nvSpPr>
        <p:spPr>
          <a:xfrm>
            <a:off x="1043608" y="547687"/>
            <a:ext cx="6120680" cy="400110"/>
          </a:xfrm>
          <a:prstGeom prst="rect">
            <a:avLst/>
          </a:prstGeom>
          <a:noFill/>
        </p:spPr>
        <p:txBody>
          <a:bodyPr wrap="square">
            <a:spAutoFit/>
          </a:bodyPr>
          <a:lstStyle/>
          <a:p>
            <a:r>
              <a:rPr lang="it-IT" altLang="it-IT" sz="2000" b="1" dirty="0">
                <a:latin typeface="Garamond" panose="02020404030301010803" pitchFamily="18" charset="0"/>
              </a:rPr>
              <a:t>Caso 1° di radicamento istituzionale  Cina ed Europa</a:t>
            </a:r>
            <a:endParaRPr lang="it-IT" sz="2000" b="1" dirty="0"/>
          </a:p>
        </p:txBody>
      </p:sp>
    </p:spTree>
    <p:extLst>
      <p:ext uri="{BB962C8B-B14F-4D97-AF65-F5344CB8AC3E}">
        <p14:creationId xmlns:p14="http://schemas.microsoft.com/office/powerpoint/2010/main" val="26029147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sellaDiTesto 6">
            <a:extLst>
              <a:ext uri="{FF2B5EF4-FFF2-40B4-BE49-F238E27FC236}">
                <a16:creationId xmlns:a16="http://schemas.microsoft.com/office/drawing/2014/main" id="{3AF70D0B-B114-1332-D9B1-61648E77C8DA}"/>
              </a:ext>
            </a:extLst>
          </p:cNvPr>
          <p:cNvSpPr txBox="1"/>
          <p:nvPr/>
        </p:nvSpPr>
        <p:spPr>
          <a:xfrm>
            <a:off x="7164288" y="550667"/>
            <a:ext cx="576064" cy="369332"/>
          </a:xfrm>
          <a:prstGeom prst="rect">
            <a:avLst/>
          </a:prstGeom>
          <a:noFill/>
        </p:spPr>
        <p:txBody>
          <a:bodyPr wrap="square">
            <a:spAutoFit/>
          </a:bodyPr>
          <a:lstStyle/>
          <a:p>
            <a:r>
              <a:rPr lang="it-IT" altLang="it-IT" sz="1800" b="1" dirty="0">
                <a:latin typeface="Garamond" panose="02020404030301010803" pitchFamily="18" charset="0"/>
              </a:rPr>
              <a:t>IV</a:t>
            </a:r>
            <a:endParaRPr lang="it-IT" dirty="0"/>
          </a:p>
        </p:txBody>
      </p:sp>
      <p:sp>
        <p:nvSpPr>
          <p:cNvPr id="2" name="CasellaDiTesto 1">
            <a:extLst>
              <a:ext uri="{FF2B5EF4-FFF2-40B4-BE49-F238E27FC236}">
                <a16:creationId xmlns:a16="http://schemas.microsoft.com/office/drawing/2014/main" id="{4E018EE8-49C9-7495-FC43-2A6A8DE2DB87}"/>
              </a:ext>
            </a:extLst>
          </p:cNvPr>
          <p:cNvSpPr txBox="1"/>
          <p:nvPr/>
        </p:nvSpPr>
        <p:spPr>
          <a:xfrm>
            <a:off x="1187624" y="519889"/>
            <a:ext cx="6120680" cy="400110"/>
          </a:xfrm>
          <a:prstGeom prst="rect">
            <a:avLst/>
          </a:prstGeom>
          <a:noFill/>
        </p:spPr>
        <p:txBody>
          <a:bodyPr wrap="square">
            <a:spAutoFit/>
          </a:bodyPr>
          <a:lstStyle/>
          <a:p>
            <a:r>
              <a:rPr lang="it-IT" altLang="it-IT" sz="2000" b="1" dirty="0">
                <a:latin typeface="Garamond" panose="02020404030301010803" pitchFamily="18" charset="0"/>
              </a:rPr>
              <a:t>Caso 1° di radicamento istituzionale  Cina ed Europa</a:t>
            </a:r>
            <a:endParaRPr lang="it-IT" sz="2000" b="1" dirty="0"/>
          </a:p>
        </p:txBody>
      </p:sp>
      <p:sp>
        <p:nvSpPr>
          <p:cNvPr id="10" name="CasellaDiTesto 9">
            <a:extLst>
              <a:ext uri="{FF2B5EF4-FFF2-40B4-BE49-F238E27FC236}">
                <a16:creationId xmlns:a16="http://schemas.microsoft.com/office/drawing/2014/main" id="{17C0673F-5037-AB92-BD9E-DB574172A980}"/>
              </a:ext>
            </a:extLst>
          </p:cNvPr>
          <p:cNvSpPr txBox="1"/>
          <p:nvPr/>
        </p:nvSpPr>
        <p:spPr>
          <a:xfrm>
            <a:off x="420560" y="1378127"/>
            <a:ext cx="7895856" cy="2031325"/>
          </a:xfrm>
          <a:prstGeom prst="rect">
            <a:avLst/>
          </a:prstGeom>
          <a:noFill/>
        </p:spPr>
        <p:txBody>
          <a:bodyPr wrap="square" rtlCol="0">
            <a:spAutoFit/>
          </a:bodyPr>
          <a:lstStyle/>
          <a:p>
            <a:pPr algn="just"/>
            <a:r>
              <a:rPr lang="it-IT" b="1" i="1" u="sng" dirty="0">
                <a:latin typeface="Garamond" panose="02020404030301010803" pitchFamily="18" charset="0"/>
              </a:rPr>
              <a:t>L’istruzione e l’innovazione tecnologica:</a:t>
            </a:r>
            <a:r>
              <a:rPr lang="it-IT" b="1" i="1" dirty="0">
                <a:latin typeface="Garamond" panose="02020404030301010803" pitchFamily="18" charset="0"/>
              </a:rPr>
              <a:t> </a:t>
            </a:r>
            <a:r>
              <a:rPr lang="it-IT" i="1" dirty="0">
                <a:latin typeface="Garamond" panose="02020404030301010803" pitchFamily="18" charset="0"/>
              </a:rPr>
              <a:t>mentre in Europa c’era, entro certi limiti, una libertà d’istruzione stimolata da corporazioni e Università che incentivavano le innovazioni tecniche [non sempre come vedremo], in Cina l’alta formazione rimaneva prerogativa della corte imperiale, che disponeva di un potere assoluto. La polvere da sparo, che in Europa si diffuse del 13° secolo rivoluzionando le tecniche di guerra, in Cina era stata già inventata nel 1200 </a:t>
            </a:r>
            <a:r>
              <a:rPr lang="it-IT" i="1" dirty="0" err="1">
                <a:latin typeface="Garamond" panose="02020404030301010803" pitchFamily="18" charset="0"/>
              </a:rPr>
              <a:t>a.c.</a:t>
            </a:r>
            <a:r>
              <a:rPr lang="it-IT" i="1" dirty="0">
                <a:latin typeface="Garamond" panose="02020404030301010803" pitchFamily="18" charset="0"/>
              </a:rPr>
              <a:t>! ma era rimasta segreta e confinata all’uso dei fuochi artificiali. Queste differenze hanno inciso profondamente nella rivoluzione industriale dell’Ottocento, avvenuta nell’Europa occidentale ma non in Cina.</a:t>
            </a:r>
          </a:p>
        </p:txBody>
      </p:sp>
      <p:sp>
        <p:nvSpPr>
          <p:cNvPr id="5" name="CasellaDiTesto 4">
            <a:extLst>
              <a:ext uri="{FF2B5EF4-FFF2-40B4-BE49-F238E27FC236}">
                <a16:creationId xmlns:a16="http://schemas.microsoft.com/office/drawing/2014/main" id="{39B820CE-14DC-1A37-ADA0-CC796FA7230C}"/>
              </a:ext>
            </a:extLst>
          </p:cNvPr>
          <p:cNvSpPr txBox="1"/>
          <p:nvPr/>
        </p:nvSpPr>
        <p:spPr>
          <a:xfrm>
            <a:off x="481297" y="3867580"/>
            <a:ext cx="7774382" cy="1754326"/>
          </a:xfrm>
          <a:prstGeom prst="rect">
            <a:avLst/>
          </a:prstGeom>
          <a:noFill/>
        </p:spPr>
        <p:txBody>
          <a:bodyPr wrap="square" rtlCol="0">
            <a:spAutoFit/>
          </a:bodyPr>
          <a:lstStyle/>
          <a:p>
            <a:pPr algn="just"/>
            <a:r>
              <a:rPr lang="it-IT" b="1" i="1" dirty="0">
                <a:latin typeface="Garamond" panose="02020404030301010803" pitchFamily="18" charset="0"/>
              </a:rPr>
              <a:t>Conclusioni:</a:t>
            </a:r>
            <a:r>
              <a:rPr lang="it-IT" i="1" dirty="0">
                <a:latin typeface="Garamond" panose="02020404030301010803" pitchFamily="18" charset="0"/>
              </a:rPr>
              <a:t> Le istituzioni degli stati europei si formarono interagendo con due specifiche organizzazioni: la Chiesa cattolica e le città autonome (che includevano le Università), due fattori distintivi che non avevano equivalenti nel resto del mondo. Questo caso dimostra che l’influenza della cultura sulle istituzioni e lo sviluppo economico non nasce direttamente da idee o credenze, ma è sempre mediata da accordi sociali che si diffondono nella società grazie alla loro complementarità con gli specifici tratti culturali e le istituzioni presenti.</a:t>
            </a:r>
          </a:p>
        </p:txBody>
      </p:sp>
    </p:spTree>
    <p:extLst>
      <p:ext uri="{BB962C8B-B14F-4D97-AF65-F5344CB8AC3E}">
        <p14:creationId xmlns:p14="http://schemas.microsoft.com/office/powerpoint/2010/main" val="1732259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Box 2">
            <a:extLst>
              <a:ext uri="{FF2B5EF4-FFF2-40B4-BE49-F238E27FC236}">
                <a16:creationId xmlns:a16="http://schemas.microsoft.com/office/drawing/2014/main" id="{10E5D5CE-9BB6-7345-9734-6BD6B8C8B128}"/>
              </a:ext>
            </a:extLst>
          </p:cNvPr>
          <p:cNvSpPr txBox="1">
            <a:spLocks noChangeArrowheads="1"/>
          </p:cNvSpPr>
          <p:nvPr/>
        </p:nvSpPr>
        <p:spPr bwMode="auto">
          <a:xfrm>
            <a:off x="684213" y="549275"/>
            <a:ext cx="7488237"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dirty="0">
                <a:latin typeface="Garamond" panose="02020404030301010803" pitchFamily="18" charset="0"/>
              </a:rPr>
              <a:t>Caso 2°di radicamento istituzionale: le cause del differenziale di sviluppo fra nord e sud del mediterraneo</a:t>
            </a:r>
          </a:p>
          <a:p>
            <a:pPr algn="just" eaLnBrk="1" hangingPunct="1">
              <a:spcBef>
                <a:spcPct val="50000"/>
              </a:spcBef>
            </a:pPr>
            <a:r>
              <a:rPr lang="it-IT" altLang="it-IT" sz="2000" i="1" dirty="0">
                <a:latin typeface="Garamond" panose="02020404030301010803" pitchFamily="18" charset="0"/>
              </a:rPr>
              <a:t>Fino al XIII-XIV secolo il sud Europa e il Nordafrica erano nettamente più ricche delle fredde e isolate regioni del nord Europa. Poi, qualcosa è successo, perché nel nord è esploso lo sviluppo economico mentre nel sud è iniziato un lento declino che non si è mai arrestato.</a:t>
            </a:r>
          </a:p>
          <a:p>
            <a:pPr algn="just" eaLnBrk="1" hangingPunct="1">
              <a:spcBef>
                <a:spcPct val="50000"/>
              </a:spcBef>
            </a:pPr>
            <a:r>
              <a:rPr lang="it-IT" altLang="it-IT" sz="2000" i="1" dirty="0" err="1">
                <a:latin typeface="Garamond" panose="02020404030301010803" pitchFamily="18" charset="0"/>
              </a:rPr>
              <a:t>Milgrom</a:t>
            </a:r>
            <a:r>
              <a:rPr lang="it-IT" altLang="it-IT" sz="2000" i="1" dirty="0">
                <a:latin typeface="Garamond" panose="02020404030301010803" pitchFamily="18" charset="0"/>
              </a:rPr>
              <a:t>, North e </a:t>
            </a:r>
            <a:r>
              <a:rPr lang="it-IT" altLang="it-IT" sz="2000" i="1" dirty="0" err="1">
                <a:latin typeface="Garamond" panose="02020404030301010803" pitchFamily="18" charset="0"/>
              </a:rPr>
              <a:t>Weingast</a:t>
            </a:r>
            <a:r>
              <a:rPr lang="it-IT" altLang="it-IT" sz="2000" i="1" dirty="0">
                <a:latin typeface="Garamond" panose="02020404030301010803" pitchFamily="18" charset="0"/>
              </a:rPr>
              <a:t> in un saggio del 1990 </a:t>
            </a:r>
            <a:r>
              <a:rPr lang="it-IT" altLang="ja-JP" sz="2000" i="1" dirty="0">
                <a:latin typeface="Garamond" panose="02020404030301010803" pitchFamily="18" charset="0"/>
              </a:rPr>
              <a:t>formulano l</a:t>
            </a:r>
            <a:r>
              <a:rPr lang="it-IT" altLang="en-US" sz="2000" i="1" dirty="0">
                <a:latin typeface="Garamond" panose="02020404030301010803" pitchFamily="18" charset="0"/>
              </a:rPr>
              <a:t>’</a:t>
            </a:r>
            <a:r>
              <a:rPr lang="it-IT" altLang="ja-JP" sz="2000" i="1" dirty="0">
                <a:latin typeface="Garamond" panose="02020404030301010803" pitchFamily="18" charset="0"/>
              </a:rPr>
              <a:t>ipotesi di una diversità nelle regole di funzionamento dei mercati</a:t>
            </a:r>
          </a:p>
          <a:p>
            <a:pPr algn="just" eaLnBrk="1" hangingPunct="1">
              <a:spcBef>
                <a:spcPct val="50000"/>
              </a:spcBef>
            </a:pPr>
            <a:r>
              <a:rPr lang="it-IT" altLang="it-IT" sz="2000" i="1" dirty="0">
                <a:latin typeface="Garamond" panose="02020404030301010803" pitchFamily="18" charset="0"/>
              </a:rPr>
              <a:t>Nel Nord Europa i mercanti formarono associazioni (le gilde, in Italia chiamate corporazioni) che organizzavano fiere, basate sull</a:t>
            </a:r>
            <a:r>
              <a:rPr lang="it-IT" altLang="en-US" sz="2000" i="1" dirty="0">
                <a:latin typeface="Garamond" panose="02020404030301010803" pitchFamily="18" charset="0"/>
              </a:rPr>
              <a:t>’</a:t>
            </a:r>
            <a:r>
              <a:rPr lang="it-IT" altLang="it-IT" sz="2000" i="1" dirty="0">
                <a:latin typeface="Garamond" panose="02020404030301010803" pitchFamily="18" charset="0"/>
              </a:rPr>
              <a:t>idea di regole chiare di onestà come valore sociale unificante e condiviso. </a:t>
            </a:r>
          </a:p>
          <a:p>
            <a:pPr algn="just" eaLnBrk="1" hangingPunct="1">
              <a:spcBef>
                <a:spcPct val="50000"/>
              </a:spcBef>
            </a:pPr>
            <a:r>
              <a:rPr lang="it-IT" altLang="it-IT" sz="2000" i="1" dirty="0">
                <a:latin typeface="Garamond" panose="02020404030301010803" pitchFamily="18" charset="0"/>
              </a:rPr>
              <a:t>Chi imbrogliava il partner se scoperto veniva escluso dall</a:t>
            </a:r>
            <a:r>
              <a:rPr lang="it-IT" altLang="en-US" sz="2000" i="1" dirty="0">
                <a:latin typeface="Garamond" panose="02020404030301010803" pitchFamily="18" charset="0"/>
              </a:rPr>
              <a:t>’</a:t>
            </a:r>
            <a:r>
              <a:rPr lang="it-IT" altLang="it-IT" sz="2000" i="1" dirty="0">
                <a:latin typeface="Garamond" panose="02020404030301010803" pitchFamily="18" charset="0"/>
              </a:rPr>
              <a:t>associazione: era la Merchant </a:t>
            </a:r>
            <a:r>
              <a:rPr lang="it-IT" altLang="it-IT" sz="2000" i="1" dirty="0" err="1">
                <a:latin typeface="Garamond" panose="02020404030301010803" pitchFamily="18" charset="0"/>
              </a:rPr>
              <a:t>Law</a:t>
            </a:r>
            <a:r>
              <a:rPr lang="it-IT" altLang="it-IT" sz="2000" i="1" dirty="0">
                <a:latin typeface="Garamond" panose="02020404030301010803" pitchFamily="18" charset="0"/>
              </a:rPr>
              <a:t>, che divenne, modificata, la </a:t>
            </a:r>
            <a:r>
              <a:rPr lang="it-IT" altLang="it-IT" sz="2000" i="1" dirty="0" err="1">
                <a:latin typeface="Garamond" panose="02020404030301010803" pitchFamily="18" charset="0"/>
              </a:rPr>
              <a:t>Lex</a:t>
            </a:r>
            <a:r>
              <a:rPr lang="it-IT" altLang="it-IT" sz="2000" i="1" dirty="0">
                <a:latin typeface="Garamond" panose="02020404030301010803" pitchFamily="18" charset="0"/>
              </a:rPr>
              <a:t> mercatoria. La regola era un</a:t>
            </a:r>
            <a:r>
              <a:rPr lang="it-IT" altLang="en-US" sz="2000" i="1" dirty="0">
                <a:latin typeface="Garamond" panose="02020404030301010803" pitchFamily="18" charset="0"/>
              </a:rPr>
              <a:t>’</a:t>
            </a:r>
            <a:r>
              <a:rPr lang="it-IT" altLang="it-IT" sz="2000" i="1" dirty="0">
                <a:latin typeface="Garamond" panose="02020404030301010803" pitchFamily="18" charset="0"/>
              </a:rPr>
              <a:t>istituzione </a:t>
            </a:r>
            <a:r>
              <a:rPr lang="it-IT" altLang="it-IT" sz="2000" b="1" i="1" dirty="0">
                <a:latin typeface="Garamond" panose="02020404030301010803" pitchFamily="18" charset="0"/>
              </a:rPr>
              <a:t>embedded</a:t>
            </a:r>
            <a:r>
              <a:rPr lang="it-IT" altLang="it-IT" sz="2000" i="1" dirty="0">
                <a:latin typeface="Garamond" panose="02020404030301010803" pitchFamily="18" charset="0"/>
              </a:rPr>
              <a:t> (dura ancora oggi), un incentivo a seguire comportamenti virtuosi per il gruppo.</a:t>
            </a:r>
          </a:p>
        </p:txBody>
      </p:sp>
      <p:sp>
        <p:nvSpPr>
          <p:cNvPr id="2" name="CasellaDiTesto 1">
            <a:extLst>
              <a:ext uri="{FF2B5EF4-FFF2-40B4-BE49-F238E27FC236}">
                <a16:creationId xmlns:a16="http://schemas.microsoft.com/office/drawing/2014/main" id="{8C8EF092-35D7-A877-F16B-62A4A4F22D78}"/>
              </a:ext>
            </a:extLst>
          </p:cNvPr>
          <p:cNvSpPr txBox="1"/>
          <p:nvPr/>
        </p:nvSpPr>
        <p:spPr>
          <a:xfrm>
            <a:off x="8315771" y="549275"/>
            <a:ext cx="288032" cy="369332"/>
          </a:xfrm>
          <a:prstGeom prst="rect">
            <a:avLst/>
          </a:prstGeom>
          <a:noFill/>
        </p:spPr>
        <p:txBody>
          <a:bodyPr wrap="square" rtlCol="0">
            <a:spAutoFit/>
          </a:bodyPr>
          <a:lstStyle/>
          <a:p>
            <a:r>
              <a:rPr lang="it-IT" b="1" dirty="0">
                <a:latin typeface="Garamond" panose="02020404030301010803" pitchFamily="18" charset="0"/>
              </a:rPr>
              <a:t>I</a:t>
            </a:r>
          </a:p>
        </p:txBody>
      </p:sp>
    </p:spTree>
    <p:extLst>
      <p:ext uri="{BB962C8B-B14F-4D97-AF65-F5344CB8AC3E}">
        <p14:creationId xmlns:p14="http://schemas.microsoft.com/office/powerpoint/2010/main" val="1830701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31074">
                                            <p:txEl>
                                              <p:pRg st="1" end="1"/>
                                            </p:txEl>
                                          </p:spTgt>
                                        </p:tgtEl>
                                        <p:attrNameLst>
                                          <p:attrName>style.visibility</p:attrName>
                                        </p:attrNameLst>
                                      </p:cBhvr>
                                      <p:to>
                                        <p:strVal val="visible"/>
                                      </p:to>
                                    </p:set>
                                    <p:animEffect transition="in" filter="slide(fromBottom)">
                                      <p:cBhvr>
                                        <p:cTn id="7" dur="500"/>
                                        <p:tgtEl>
                                          <p:spTgt spid="13107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31074">
                                            <p:txEl>
                                              <p:pRg st="2" end="2"/>
                                            </p:txEl>
                                          </p:spTgt>
                                        </p:tgtEl>
                                        <p:attrNameLst>
                                          <p:attrName>style.visibility</p:attrName>
                                        </p:attrNameLst>
                                      </p:cBhvr>
                                      <p:to>
                                        <p:strVal val="visible"/>
                                      </p:to>
                                    </p:set>
                                    <p:animEffect transition="in" filter="slide(fromBottom)">
                                      <p:cBhvr>
                                        <p:cTn id="12" dur="500"/>
                                        <p:tgtEl>
                                          <p:spTgt spid="13107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31074">
                                            <p:txEl>
                                              <p:pRg st="3" end="3"/>
                                            </p:txEl>
                                          </p:spTgt>
                                        </p:tgtEl>
                                        <p:attrNameLst>
                                          <p:attrName>style.visibility</p:attrName>
                                        </p:attrNameLst>
                                      </p:cBhvr>
                                      <p:to>
                                        <p:strVal val="visible"/>
                                      </p:to>
                                    </p:set>
                                    <p:animEffect transition="in" filter="slide(fromBottom)">
                                      <p:cBhvr>
                                        <p:cTn id="17" dur="500"/>
                                        <p:tgtEl>
                                          <p:spTgt spid="131074">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131074">
                                            <p:txEl>
                                              <p:pRg st="4" end="4"/>
                                            </p:txEl>
                                          </p:spTgt>
                                        </p:tgtEl>
                                        <p:attrNameLst>
                                          <p:attrName>style.visibility</p:attrName>
                                        </p:attrNameLst>
                                      </p:cBhvr>
                                      <p:to>
                                        <p:strVal val="visible"/>
                                      </p:to>
                                    </p:set>
                                    <p:animEffect transition="in" filter="slide(fromBottom)">
                                      <p:cBhvr>
                                        <p:cTn id="22" dur="500"/>
                                        <p:tgtEl>
                                          <p:spTgt spid="13107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a:extLst>
              <a:ext uri="{FF2B5EF4-FFF2-40B4-BE49-F238E27FC236}">
                <a16:creationId xmlns:a16="http://schemas.microsoft.com/office/drawing/2014/main" id="{5334AEFF-34C1-3E4A-82E8-B026A4CA916B}"/>
              </a:ext>
            </a:extLst>
          </p:cNvPr>
          <p:cNvSpPr txBox="1">
            <a:spLocks noChangeArrowheads="1"/>
          </p:cNvSpPr>
          <p:nvPr/>
        </p:nvSpPr>
        <p:spPr bwMode="auto">
          <a:xfrm>
            <a:off x="539552" y="879846"/>
            <a:ext cx="7488237" cy="600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i="1" dirty="0">
                <a:latin typeface="Garamond" panose="02020404030301010803" pitchFamily="18" charset="0"/>
              </a:rPr>
              <a:t>Così nei mercati del Nord Europa il numero delle transazioni, il commercio e la ricchezza iniziarono a crescere, le gilde ad operare all</a:t>
            </a:r>
            <a:r>
              <a:rPr lang="it-IT" altLang="en-US" sz="2000" i="1" dirty="0">
                <a:latin typeface="Garamond" panose="02020404030301010803" pitchFamily="18" charset="0"/>
              </a:rPr>
              <a:t>’</a:t>
            </a:r>
            <a:r>
              <a:rPr lang="it-IT" altLang="it-IT" sz="2000" i="1" dirty="0">
                <a:latin typeface="Garamond" panose="02020404030301010803" pitchFamily="18" charset="0"/>
              </a:rPr>
              <a:t>estero e a creare quelli che sarebbero diventate le compagnie delle Indie e, più tardi gli imperi coloniali.</a:t>
            </a:r>
            <a:r>
              <a:rPr lang="it-IT" altLang="it-IT" i="1" dirty="0">
                <a:latin typeface="Garamond" panose="02020404030301010803" pitchFamily="18" charset="0"/>
              </a:rPr>
              <a:t> </a:t>
            </a:r>
          </a:p>
          <a:p>
            <a:pPr algn="just" eaLnBrk="1" hangingPunct="1">
              <a:spcBef>
                <a:spcPct val="50000"/>
              </a:spcBef>
            </a:pPr>
            <a:r>
              <a:rPr lang="it-IT" altLang="it-IT" sz="2000" i="1" dirty="0">
                <a:latin typeface="Garamond" panose="02020404030301010803" pitchFamily="18" charset="0"/>
              </a:rPr>
              <a:t>Nei paesi del Mediterraneo del sud invece il commercio avveniva nel suq,  il quartiere del mercato, dove le istituzioni vigilavano affinché non avvenisse alcuna forma di violenza (ancora oggi i mercati nei paesi arabi sono sicurissimi), ma c</a:t>
            </a:r>
            <a:r>
              <a:rPr lang="it-IT" altLang="en-US" sz="2000" i="1" dirty="0">
                <a:latin typeface="Garamond" panose="02020404030301010803" pitchFamily="18" charset="0"/>
              </a:rPr>
              <a:t>’</a:t>
            </a:r>
            <a:r>
              <a:rPr lang="it-IT" altLang="it-IT" sz="2000" i="1" dirty="0">
                <a:latin typeface="Garamond" panose="02020404030301010803" pitchFamily="18" charset="0"/>
              </a:rPr>
              <a:t>era e c</a:t>
            </a:r>
            <a:r>
              <a:rPr lang="it-IT" altLang="en-US" sz="2000" i="1" dirty="0">
                <a:latin typeface="Garamond" panose="02020404030301010803" pitchFamily="18" charset="0"/>
              </a:rPr>
              <a:t>’</a:t>
            </a:r>
            <a:r>
              <a:rPr lang="it-IT" altLang="it-IT" sz="2000" i="1" dirty="0">
                <a:latin typeface="Garamond" panose="02020404030301010803" pitchFamily="18" charset="0"/>
              </a:rPr>
              <a:t>è ancora oggi piena libertà d</a:t>
            </a:r>
            <a:r>
              <a:rPr lang="it-IT" altLang="en-US" sz="2000" i="1" dirty="0">
                <a:latin typeface="Garamond" panose="02020404030301010803" pitchFamily="18" charset="0"/>
              </a:rPr>
              <a:t>’</a:t>
            </a:r>
            <a:r>
              <a:rPr lang="it-IT" altLang="it-IT" sz="2000" i="1" dirty="0">
                <a:latin typeface="Garamond" panose="02020404030301010803" pitchFamily="18" charset="0"/>
              </a:rPr>
              <a:t>imbrogliare, di </a:t>
            </a:r>
            <a:r>
              <a:rPr lang="it-IT" altLang="en-US" sz="2000" i="1" dirty="0">
                <a:latin typeface="Garamond" panose="02020404030301010803" pitchFamily="18" charset="0"/>
              </a:rPr>
              <a:t>“</a:t>
            </a:r>
            <a:r>
              <a:rPr lang="it-IT" altLang="it-IT" sz="2000" i="1" dirty="0">
                <a:latin typeface="Garamond" panose="02020404030301010803" pitchFamily="18" charset="0"/>
              </a:rPr>
              <a:t>farsi furbi</a:t>
            </a:r>
            <a:r>
              <a:rPr lang="it-IT" altLang="en-US" sz="2000" i="1" dirty="0">
                <a:latin typeface="Garamond" panose="02020404030301010803" pitchFamily="18" charset="0"/>
              </a:rPr>
              <a:t>”</a:t>
            </a:r>
            <a:r>
              <a:rPr lang="it-IT" altLang="it-IT" sz="2000" i="1" dirty="0">
                <a:latin typeface="Garamond" panose="02020404030301010803" pitchFamily="18" charset="0"/>
              </a:rPr>
              <a:t>, di divertirsi e di fare meno fatica possibile: queste regole embedded non massimizzano il numero delle transazioni</a:t>
            </a:r>
          </a:p>
          <a:p>
            <a:pPr algn="just" eaLnBrk="1" hangingPunct="1">
              <a:spcBef>
                <a:spcPct val="50000"/>
              </a:spcBef>
            </a:pPr>
            <a:r>
              <a:rPr lang="it-IT" altLang="it-IT" sz="2000" dirty="0">
                <a:latin typeface="Garamond" panose="02020404030301010803" pitchFamily="18" charset="0"/>
              </a:rPr>
              <a:t>Pagano (1989) </a:t>
            </a:r>
            <a:r>
              <a:rPr lang="en-US" altLang="zh-CN" sz="2000" i="1" dirty="0">
                <a:latin typeface="Garamond" panose="02020404030301010803" pitchFamily="18" charset="0"/>
              </a:rPr>
              <a:t>Trading Volume and Asset Liquidity </a:t>
            </a:r>
            <a:r>
              <a:rPr lang="en-US" altLang="zh-CN" sz="2000" dirty="0">
                <a:latin typeface="Garamond" panose="02020404030301010803" pitchFamily="18" charset="0"/>
              </a:rPr>
              <a:t>ha </a:t>
            </a:r>
            <a:r>
              <a:rPr lang="it-IT" altLang="zh-CN" sz="2000" dirty="0">
                <a:latin typeface="Garamond" panose="02020404030301010803" pitchFamily="18" charset="0"/>
              </a:rPr>
              <a:t>sistematizzato il concetto di </a:t>
            </a:r>
            <a:r>
              <a:rPr lang="it-IT" altLang="zh-CN" sz="2000" b="1" i="1" dirty="0">
                <a:latin typeface="Garamond" panose="02020404030301010803" pitchFamily="18" charset="0"/>
              </a:rPr>
              <a:t>massa critica del volume di transazioni </a:t>
            </a:r>
            <a:r>
              <a:rPr lang="it-IT" altLang="zh-CN" sz="2000" dirty="0">
                <a:latin typeface="Garamond" panose="02020404030301010803" pitchFamily="18" charset="0"/>
              </a:rPr>
              <a:t>affinché un mercato sia sufficientemente liquido: disponga cioè di quantità offerte e domandate sufficienti per ben funzionare.</a:t>
            </a:r>
          </a:p>
          <a:p>
            <a:pPr algn="just" eaLnBrk="1" hangingPunct="1">
              <a:spcBef>
                <a:spcPct val="50000"/>
              </a:spcBef>
            </a:pPr>
            <a:r>
              <a:rPr lang="it-IT" altLang="zh-CN" sz="2000" i="1" dirty="0">
                <a:latin typeface="Garamond" panose="02020404030301010803" pitchFamily="18" charset="0"/>
              </a:rPr>
              <a:t>La massa critica, quindi, anche se non intenzionale, era l’obiettivo dei mercati Nordeuropei, ma non di quelli del Sud. </a:t>
            </a:r>
          </a:p>
          <a:p>
            <a:pPr algn="just" eaLnBrk="1" hangingPunct="1">
              <a:spcBef>
                <a:spcPct val="50000"/>
              </a:spcBef>
            </a:pPr>
            <a:r>
              <a:rPr lang="it-IT" altLang="zh-CN" sz="2000" dirty="0">
                <a:latin typeface="Garamond" panose="02020404030301010803" pitchFamily="18" charset="0"/>
              </a:rPr>
              <a:t>E</a:t>
            </a:r>
            <a:r>
              <a:rPr lang="it-IT" altLang="en-US" sz="2000" dirty="0">
                <a:latin typeface="Garamond" panose="02020404030301010803" pitchFamily="18" charset="0"/>
              </a:rPr>
              <a:t>’</a:t>
            </a:r>
            <a:r>
              <a:rPr lang="it-IT" altLang="zh-CN" sz="2000" dirty="0">
                <a:latin typeface="Garamond" panose="02020404030301010803" pitchFamily="18" charset="0"/>
              </a:rPr>
              <a:t> invece cruciale nei mercati digitali: Google deve la sua potenza all</a:t>
            </a:r>
            <a:r>
              <a:rPr lang="it-IT" altLang="en-US" sz="2000" dirty="0">
                <a:latin typeface="Garamond" panose="02020404030301010803" pitchFamily="18" charset="0"/>
              </a:rPr>
              <a:t>’</a:t>
            </a:r>
            <a:r>
              <a:rPr lang="it-IT" altLang="zh-CN" sz="2000" dirty="0">
                <a:latin typeface="Garamond" panose="02020404030301010803" pitchFamily="18" charset="0"/>
              </a:rPr>
              <a:t>elevatissimo numero di transazioni derivanti dalle aste per le inserzioni pubblicitarie</a:t>
            </a:r>
            <a:endParaRPr lang="it-IT" altLang="it-IT" sz="2000" dirty="0">
              <a:latin typeface="Garamond" panose="02020404030301010803" pitchFamily="18" charset="0"/>
            </a:endParaRPr>
          </a:p>
        </p:txBody>
      </p:sp>
      <p:sp>
        <p:nvSpPr>
          <p:cNvPr id="3" name="CasellaDiTesto 2">
            <a:extLst>
              <a:ext uri="{FF2B5EF4-FFF2-40B4-BE49-F238E27FC236}">
                <a16:creationId xmlns:a16="http://schemas.microsoft.com/office/drawing/2014/main" id="{DB4BF5D7-1FC1-7D0C-0A27-EFAC32184C3B}"/>
              </a:ext>
            </a:extLst>
          </p:cNvPr>
          <p:cNvSpPr txBox="1"/>
          <p:nvPr/>
        </p:nvSpPr>
        <p:spPr>
          <a:xfrm>
            <a:off x="467544" y="188640"/>
            <a:ext cx="6984776" cy="646331"/>
          </a:xfrm>
          <a:prstGeom prst="rect">
            <a:avLst/>
          </a:prstGeom>
          <a:noFill/>
        </p:spPr>
        <p:txBody>
          <a:bodyPr wrap="square">
            <a:spAutoFit/>
          </a:bodyPr>
          <a:lstStyle/>
          <a:p>
            <a:pPr algn="just" eaLnBrk="1" hangingPunct="1">
              <a:spcBef>
                <a:spcPct val="50000"/>
              </a:spcBef>
            </a:pPr>
            <a:r>
              <a:rPr lang="it-IT" altLang="it-IT" sz="1800" b="1" dirty="0">
                <a:latin typeface="Garamond" panose="02020404030301010803" pitchFamily="18" charset="0"/>
              </a:rPr>
              <a:t>Caso 2° di radicamento istituzionale: </a:t>
            </a:r>
            <a:r>
              <a:rPr lang="it-IT" altLang="it-IT" b="1" dirty="0">
                <a:latin typeface="Garamond" panose="02020404030301010803" pitchFamily="18" charset="0"/>
              </a:rPr>
              <a:t>il diverso </a:t>
            </a:r>
            <a:r>
              <a:rPr lang="it-IT" altLang="it-IT" sz="1800" b="1" dirty="0">
                <a:latin typeface="Garamond" panose="02020404030301010803" pitchFamily="18" charset="0"/>
              </a:rPr>
              <a:t>sviluppo di nord e sud del mediterraneo</a:t>
            </a:r>
          </a:p>
        </p:txBody>
      </p:sp>
      <p:sp>
        <p:nvSpPr>
          <p:cNvPr id="7" name="CasellaDiTesto 6">
            <a:extLst>
              <a:ext uri="{FF2B5EF4-FFF2-40B4-BE49-F238E27FC236}">
                <a16:creationId xmlns:a16="http://schemas.microsoft.com/office/drawing/2014/main" id="{83A76DE2-EC07-E9C2-DA65-500FE8909531}"/>
              </a:ext>
            </a:extLst>
          </p:cNvPr>
          <p:cNvSpPr txBox="1"/>
          <p:nvPr/>
        </p:nvSpPr>
        <p:spPr>
          <a:xfrm flipH="1">
            <a:off x="7595741" y="458366"/>
            <a:ext cx="432048" cy="369332"/>
          </a:xfrm>
          <a:prstGeom prst="rect">
            <a:avLst/>
          </a:prstGeom>
          <a:noFill/>
        </p:spPr>
        <p:txBody>
          <a:bodyPr wrap="square">
            <a:spAutoFit/>
          </a:bodyPr>
          <a:lstStyle/>
          <a:p>
            <a:r>
              <a:rPr lang="it-IT" b="1" dirty="0">
                <a:latin typeface="Garamond" panose="02020404030301010803" pitchFamily="18" charset="0"/>
              </a:rPr>
              <a:t>II</a:t>
            </a:r>
          </a:p>
        </p:txBody>
      </p:sp>
    </p:spTree>
    <p:extLst>
      <p:ext uri="{BB962C8B-B14F-4D97-AF65-F5344CB8AC3E}">
        <p14:creationId xmlns:p14="http://schemas.microsoft.com/office/powerpoint/2010/main" val="34071528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92162">
                                            <p:txEl>
                                              <p:pRg st="1" end="1"/>
                                            </p:txEl>
                                          </p:spTgt>
                                        </p:tgtEl>
                                        <p:attrNameLst>
                                          <p:attrName>style.visibility</p:attrName>
                                        </p:attrNameLst>
                                      </p:cBhvr>
                                      <p:to>
                                        <p:strVal val="visible"/>
                                      </p:to>
                                    </p:set>
                                    <p:animEffect transition="in" filter="box(in)">
                                      <p:cBhvr>
                                        <p:cTn id="7" dur="500"/>
                                        <p:tgtEl>
                                          <p:spTgt spid="9216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92162">
                                            <p:txEl>
                                              <p:pRg st="2" end="2"/>
                                            </p:txEl>
                                          </p:spTgt>
                                        </p:tgtEl>
                                        <p:attrNameLst>
                                          <p:attrName>style.visibility</p:attrName>
                                        </p:attrNameLst>
                                      </p:cBhvr>
                                      <p:to>
                                        <p:strVal val="visible"/>
                                      </p:to>
                                    </p:set>
                                    <p:animEffect transition="in" filter="box(in)">
                                      <p:cBhvr>
                                        <p:cTn id="12" dur="500"/>
                                        <p:tgtEl>
                                          <p:spTgt spid="9216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92162">
                                            <p:txEl>
                                              <p:pRg st="3" end="3"/>
                                            </p:txEl>
                                          </p:spTgt>
                                        </p:tgtEl>
                                        <p:attrNameLst>
                                          <p:attrName>style.visibility</p:attrName>
                                        </p:attrNameLst>
                                      </p:cBhvr>
                                      <p:to>
                                        <p:strVal val="visible"/>
                                      </p:to>
                                    </p:set>
                                    <p:animEffect transition="in" filter="box(in)">
                                      <p:cBhvr>
                                        <p:cTn id="17" dur="500"/>
                                        <p:tgtEl>
                                          <p:spTgt spid="9216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92162">
                                            <p:txEl>
                                              <p:pRg st="4" end="4"/>
                                            </p:txEl>
                                          </p:spTgt>
                                        </p:tgtEl>
                                        <p:attrNameLst>
                                          <p:attrName>style.visibility</p:attrName>
                                        </p:attrNameLst>
                                      </p:cBhvr>
                                      <p:to>
                                        <p:strVal val="visible"/>
                                      </p:to>
                                    </p:set>
                                    <p:animEffect transition="in" filter="box(in)">
                                      <p:cBhvr>
                                        <p:cTn id="22" dur="500"/>
                                        <p:tgtEl>
                                          <p:spTgt spid="9216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A61DCA6-CC0A-274D-A709-F6A91F1E8020}"/>
              </a:ext>
            </a:extLst>
          </p:cNvPr>
          <p:cNvSpPr txBox="1"/>
          <p:nvPr/>
        </p:nvSpPr>
        <p:spPr>
          <a:xfrm>
            <a:off x="3455876" y="440668"/>
            <a:ext cx="3168352" cy="369332"/>
          </a:xfrm>
          <a:prstGeom prst="rect">
            <a:avLst/>
          </a:prstGeom>
          <a:noFill/>
        </p:spPr>
        <p:txBody>
          <a:bodyPr wrap="square" rtlCol="0">
            <a:spAutoFit/>
          </a:bodyPr>
          <a:lstStyle/>
          <a:p>
            <a:r>
              <a:rPr lang="it-IT" b="1" dirty="0">
                <a:latin typeface="Garamond" panose="02020404030301010803" pitchFamily="18" charset="0"/>
              </a:rPr>
              <a:t>Il ruolo della religione</a:t>
            </a:r>
          </a:p>
        </p:txBody>
      </p:sp>
      <p:sp>
        <p:nvSpPr>
          <p:cNvPr id="3" name="CasellaDiTesto 2">
            <a:extLst>
              <a:ext uri="{FF2B5EF4-FFF2-40B4-BE49-F238E27FC236}">
                <a16:creationId xmlns:a16="http://schemas.microsoft.com/office/drawing/2014/main" id="{4518B346-10D0-DE9C-7CBD-FE96B58A5972}"/>
              </a:ext>
            </a:extLst>
          </p:cNvPr>
          <p:cNvSpPr txBox="1"/>
          <p:nvPr/>
        </p:nvSpPr>
        <p:spPr>
          <a:xfrm>
            <a:off x="7668345" y="404664"/>
            <a:ext cx="360040" cy="369332"/>
          </a:xfrm>
          <a:prstGeom prst="rect">
            <a:avLst/>
          </a:prstGeom>
          <a:noFill/>
        </p:spPr>
        <p:txBody>
          <a:bodyPr wrap="square" rtlCol="0">
            <a:spAutoFit/>
          </a:bodyPr>
          <a:lstStyle/>
          <a:p>
            <a:r>
              <a:rPr lang="it-IT" b="1" dirty="0">
                <a:latin typeface="Garamond" panose="02020404030301010803" pitchFamily="18" charset="0"/>
              </a:rPr>
              <a:t>I</a:t>
            </a:r>
          </a:p>
        </p:txBody>
      </p:sp>
      <p:sp>
        <p:nvSpPr>
          <p:cNvPr id="4" name="CasellaDiTesto 3">
            <a:extLst>
              <a:ext uri="{FF2B5EF4-FFF2-40B4-BE49-F238E27FC236}">
                <a16:creationId xmlns:a16="http://schemas.microsoft.com/office/drawing/2014/main" id="{CDE195D6-BBA3-8B9F-7B91-6826FE16B1FC}"/>
              </a:ext>
            </a:extLst>
          </p:cNvPr>
          <p:cNvSpPr txBox="1"/>
          <p:nvPr/>
        </p:nvSpPr>
        <p:spPr>
          <a:xfrm>
            <a:off x="467543" y="2708920"/>
            <a:ext cx="7992590" cy="2308324"/>
          </a:xfrm>
          <a:prstGeom prst="rect">
            <a:avLst/>
          </a:prstGeom>
          <a:noFill/>
        </p:spPr>
        <p:txBody>
          <a:bodyPr wrap="square" rtlCol="0">
            <a:spAutoFit/>
          </a:bodyPr>
          <a:lstStyle/>
          <a:p>
            <a:pPr algn="just"/>
            <a:r>
              <a:rPr lang="it-IT" dirty="0">
                <a:latin typeface="Garamond" panose="02020404030301010803" pitchFamily="18" charset="0"/>
              </a:rPr>
              <a:t>Max Weber, nella sua opera </a:t>
            </a:r>
            <a:r>
              <a:rPr lang="it-IT" i="1" dirty="0">
                <a:latin typeface="Garamond" panose="02020404030301010803" pitchFamily="18" charset="0"/>
              </a:rPr>
              <a:t>L’etica protestante e lo spirito del Capitalismo </a:t>
            </a:r>
            <a:r>
              <a:rPr lang="it-IT" dirty="0">
                <a:latin typeface="Garamond" panose="02020404030301010803" pitchFamily="18" charset="0"/>
              </a:rPr>
              <a:t>è stato il primo a teorizzare il legame fra religione e sviluppo economico: rispetto alla religione cattolica, più portata alla contemplazione del divino, quella protestante prevede che il credente realizzi la propria fede attraverso le opere.</a:t>
            </a:r>
          </a:p>
          <a:p>
            <a:pPr algn="just"/>
            <a:r>
              <a:rPr lang="it-IT" dirty="0">
                <a:latin typeface="Garamond" panose="02020404030301010803" pitchFamily="18" charset="0"/>
              </a:rPr>
              <a:t>Questa tesi è verificata sul piano storico-economico: nei paesi dove convivono cattolicesimo e religione riformata, come il Belgio, l’Olanda o Irlanda del Nord, le comunità protestanti sono effettivamente più ricche ed economicamente più dinamiche di quelle cattoliche.   </a:t>
            </a:r>
          </a:p>
        </p:txBody>
      </p:sp>
      <p:sp>
        <p:nvSpPr>
          <p:cNvPr id="5" name="Text Box 2">
            <a:extLst>
              <a:ext uri="{FF2B5EF4-FFF2-40B4-BE49-F238E27FC236}">
                <a16:creationId xmlns:a16="http://schemas.microsoft.com/office/drawing/2014/main" id="{AB906CF4-F8CF-E8A9-7152-A9D24F97C354}"/>
              </a:ext>
            </a:extLst>
          </p:cNvPr>
          <p:cNvSpPr txBox="1">
            <a:spLocks noChangeArrowheads="1"/>
          </p:cNvSpPr>
          <p:nvPr/>
        </p:nvSpPr>
        <p:spPr bwMode="auto">
          <a:xfrm>
            <a:off x="467543" y="5217003"/>
            <a:ext cx="799259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a:spcBef>
                <a:spcPct val="50000"/>
              </a:spcBef>
            </a:pPr>
            <a:r>
              <a:rPr lang="it-IT" altLang="it-IT" sz="1800" dirty="0">
                <a:latin typeface="Garamond" panose="02020404030301010803" pitchFamily="18" charset="0"/>
              </a:rPr>
              <a:t>Perché gli ebrei hanno successo nell’economia? La tesi tradizionale è che, essendo stato loro interdetto dalla Controriforma l’esercizio di determinate professioni, gli ebrei si sono rifugiati nel commercio, nell’artigianato e nelle attività bancarie, tipiche delle comunità urbane istruite. </a:t>
            </a:r>
          </a:p>
        </p:txBody>
      </p:sp>
      <p:pic>
        <p:nvPicPr>
          <p:cNvPr id="6" name="Immagine 5">
            <a:extLst>
              <a:ext uri="{FF2B5EF4-FFF2-40B4-BE49-F238E27FC236}">
                <a16:creationId xmlns:a16="http://schemas.microsoft.com/office/drawing/2014/main" id="{C7AE765C-7CB4-6E96-25C1-BAA11BA46421}"/>
              </a:ext>
            </a:extLst>
          </p:cNvPr>
          <p:cNvPicPr>
            <a:picLocks noChangeAspect="1"/>
          </p:cNvPicPr>
          <p:nvPr/>
        </p:nvPicPr>
        <p:blipFill>
          <a:blip r:embed="rId2"/>
          <a:stretch>
            <a:fillRect/>
          </a:stretch>
        </p:blipFill>
        <p:spPr>
          <a:xfrm>
            <a:off x="683568" y="810000"/>
            <a:ext cx="1551939" cy="1682992"/>
          </a:xfrm>
          <a:prstGeom prst="rect">
            <a:avLst/>
          </a:prstGeom>
        </p:spPr>
      </p:pic>
      <p:sp>
        <p:nvSpPr>
          <p:cNvPr id="7" name="CasellaDiTesto 6">
            <a:extLst>
              <a:ext uri="{FF2B5EF4-FFF2-40B4-BE49-F238E27FC236}">
                <a16:creationId xmlns:a16="http://schemas.microsoft.com/office/drawing/2014/main" id="{CE3236FE-A075-12A5-C59C-444E2353E79F}"/>
              </a:ext>
            </a:extLst>
          </p:cNvPr>
          <p:cNvSpPr txBox="1"/>
          <p:nvPr/>
        </p:nvSpPr>
        <p:spPr>
          <a:xfrm>
            <a:off x="2699791" y="1196752"/>
            <a:ext cx="5760341" cy="923330"/>
          </a:xfrm>
          <a:prstGeom prst="rect">
            <a:avLst/>
          </a:prstGeom>
          <a:noFill/>
        </p:spPr>
        <p:txBody>
          <a:bodyPr wrap="square" rtlCol="0">
            <a:spAutoFit/>
          </a:bodyPr>
          <a:lstStyle/>
          <a:p>
            <a:pPr algn="just"/>
            <a:r>
              <a:rPr lang="it-IT" i="1" dirty="0">
                <a:latin typeface="Garamond" panose="02020404030301010803" pitchFamily="18" charset="0"/>
              </a:rPr>
              <a:t>La spiritualità preesiste all’Homo Sapiens: questo sasso, chiaramente il simbolo di un viso, è stato trovato accanto allo scheletro di un ominide di 1,7 milioni di anni </a:t>
            </a:r>
          </a:p>
        </p:txBody>
      </p:sp>
    </p:spTree>
    <p:extLst>
      <p:ext uri="{BB962C8B-B14F-4D97-AF65-F5344CB8AC3E}">
        <p14:creationId xmlns:p14="http://schemas.microsoft.com/office/powerpoint/2010/main" val="25990411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A61DCA6-CC0A-274D-A709-F6A91F1E8020}"/>
              </a:ext>
            </a:extLst>
          </p:cNvPr>
          <p:cNvSpPr txBox="1"/>
          <p:nvPr/>
        </p:nvSpPr>
        <p:spPr>
          <a:xfrm>
            <a:off x="2987824" y="358116"/>
            <a:ext cx="2520280" cy="369332"/>
          </a:xfrm>
          <a:prstGeom prst="rect">
            <a:avLst/>
          </a:prstGeom>
          <a:noFill/>
        </p:spPr>
        <p:txBody>
          <a:bodyPr wrap="square" rtlCol="0">
            <a:spAutoFit/>
          </a:bodyPr>
          <a:lstStyle/>
          <a:p>
            <a:r>
              <a:rPr lang="it-IT" b="1" dirty="0">
                <a:latin typeface="Garamond" panose="02020404030301010803" pitchFamily="18" charset="0"/>
              </a:rPr>
              <a:t>Il ruolo della religione</a:t>
            </a:r>
          </a:p>
        </p:txBody>
      </p:sp>
      <p:sp>
        <p:nvSpPr>
          <p:cNvPr id="3" name="CasellaDiTesto 2">
            <a:extLst>
              <a:ext uri="{FF2B5EF4-FFF2-40B4-BE49-F238E27FC236}">
                <a16:creationId xmlns:a16="http://schemas.microsoft.com/office/drawing/2014/main" id="{4518B346-10D0-DE9C-7CBD-FE96B58A5972}"/>
              </a:ext>
            </a:extLst>
          </p:cNvPr>
          <p:cNvSpPr txBox="1"/>
          <p:nvPr/>
        </p:nvSpPr>
        <p:spPr>
          <a:xfrm>
            <a:off x="7668344" y="404664"/>
            <a:ext cx="504055" cy="369332"/>
          </a:xfrm>
          <a:prstGeom prst="rect">
            <a:avLst/>
          </a:prstGeom>
          <a:noFill/>
        </p:spPr>
        <p:txBody>
          <a:bodyPr wrap="square" rtlCol="0">
            <a:spAutoFit/>
          </a:bodyPr>
          <a:lstStyle/>
          <a:p>
            <a:r>
              <a:rPr lang="it-IT" b="1" dirty="0">
                <a:latin typeface="Garamond" panose="02020404030301010803" pitchFamily="18" charset="0"/>
              </a:rPr>
              <a:t>II</a:t>
            </a:r>
          </a:p>
        </p:txBody>
      </p:sp>
      <p:sp>
        <p:nvSpPr>
          <p:cNvPr id="5" name="CasellaDiTesto 4">
            <a:extLst>
              <a:ext uri="{FF2B5EF4-FFF2-40B4-BE49-F238E27FC236}">
                <a16:creationId xmlns:a16="http://schemas.microsoft.com/office/drawing/2014/main" id="{4FECD1BB-2A08-DD54-46C4-2E96A243428A}"/>
              </a:ext>
            </a:extLst>
          </p:cNvPr>
          <p:cNvSpPr txBox="1"/>
          <p:nvPr/>
        </p:nvSpPr>
        <p:spPr>
          <a:xfrm>
            <a:off x="386806" y="3139879"/>
            <a:ext cx="8001618" cy="3416320"/>
          </a:xfrm>
          <a:prstGeom prst="rect">
            <a:avLst/>
          </a:prstGeom>
          <a:noFill/>
        </p:spPr>
        <p:txBody>
          <a:bodyPr wrap="square">
            <a:spAutoFit/>
          </a:bodyPr>
          <a:lstStyle/>
          <a:p>
            <a:pPr algn="just" eaLnBrk="1" hangingPunct="1">
              <a:spcBef>
                <a:spcPct val="50000"/>
              </a:spcBef>
            </a:pPr>
            <a:r>
              <a:rPr lang="it-IT" altLang="it-IT" sz="1800" dirty="0">
                <a:latin typeface="Garamond" panose="02020404030301010803" pitchFamily="18" charset="0"/>
              </a:rPr>
              <a:t>Un recente studio (Crowe, 2009) ha provato a misurare l</a:t>
            </a:r>
            <a:r>
              <a:rPr lang="it-IT" altLang="en-US" sz="1800" dirty="0">
                <a:latin typeface="Garamond" panose="02020404030301010803" pitchFamily="18" charset="0"/>
              </a:rPr>
              <a:t>’</a:t>
            </a:r>
            <a:r>
              <a:rPr lang="it-IT" altLang="it-IT" sz="1800" dirty="0">
                <a:latin typeface="Garamond" panose="02020404030301010803" pitchFamily="18" charset="0"/>
              </a:rPr>
              <a:t>effetto sul mercato delle preferenze religiose o confessionali, ovvero di fenomeni di </a:t>
            </a:r>
            <a:r>
              <a:rPr lang="it-IT" altLang="it-IT" sz="1800" b="1" dirty="0">
                <a:latin typeface="Garamond" panose="02020404030301010803" pitchFamily="18" charset="0"/>
              </a:rPr>
              <a:t>radicamento</a:t>
            </a:r>
            <a:r>
              <a:rPr lang="it-IT" altLang="it-IT" sz="1800" dirty="0">
                <a:latin typeface="Garamond" panose="02020404030301010803" pitchFamily="18" charset="0"/>
              </a:rPr>
              <a:t> sulle transazioni immobiliari. La religione evangelica millenarista (basata sull</a:t>
            </a:r>
            <a:r>
              <a:rPr lang="it-IT" altLang="en-US" sz="1800" dirty="0">
                <a:latin typeface="Garamond" panose="02020404030301010803" pitchFamily="18" charset="0"/>
              </a:rPr>
              <a:t>’</a:t>
            </a:r>
            <a:r>
              <a:rPr lang="it-IT" altLang="it-IT" sz="1800" dirty="0">
                <a:latin typeface="Garamond" panose="02020404030301010803" pitchFamily="18" charset="0"/>
              </a:rPr>
              <a:t>idea delle fine del mondo prossima ventura) può influenzare significativamente i prezzi di certi beni d</a:t>
            </a:r>
            <a:r>
              <a:rPr lang="it-IT" altLang="en-US" sz="1800" dirty="0">
                <a:latin typeface="Garamond" panose="02020404030301010803" pitchFamily="18" charset="0"/>
              </a:rPr>
              <a:t>’</a:t>
            </a:r>
            <a:r>
              <a:rPr lang="it-IT" altLang="it-IT" sz="1800" dirty="0">
                <a:latin typeface="Garamond" panose="02020404030301010803" pitchFamily="18" charset="0"/>
              </a:rPr>
              <a:t>investimento.  Nel 2001 subito dopo l</a:t>
            </a:r>
            <a:r>
              <a:rPr lang="it-IT" altLang="en-US" sz="1800" dirty="0">
                <a:latin typeface="Garamond" panose="02020404030301010803" pitchFamily="18" charset="0"/>
              </a:rPr>
              <a:t>’</a:t>
            </a:r>
            <a:r>
              <a:rPr lang="it-IT" altLang="it-IT" sz="1800" dirty="0">
                <a:latin typeface="Garamond" panose="02020404030301010803" pitchFamily="18" charset="0"/>
              </a:rPr>
              <a:t>attentato delle Twin Towers a New York, negli USA e in altri paesi industrializzati si è osservato un calo della domanda di case perché l</a:t>
            </a:r>
            <a:r>
              <a:rPr lang="it-IT" altLang="en-US" sz="1800" dirty="0">
                <a:latin typeface="Garamond" panose="02020404030301010803" pitchFamily="18" charset="0"/>
              </a:rPr>
              <a:t>’</a:t>
            </a:r>
            <a:r>
              <a:rPr lang="it-IT" altLang="it-IT" sz="1800" dirty="0">
                <a:latin typeface="Garamond" panose="02020404030301010803" pitchFamily="18" charset="0"/>
              </a:rPr>
              <a:t>attacco è stato percepito come serio elemento di crisi, tale da scoraggiare gli investimenti, ma in quelle aree dove la presenza degli evangelici è più elevata, i prezzi subito dopo l</a:t>
            </a:r>
            <a:r>
              <a:rPr lang="it-IT" altLang="en-US" sz="1800" dirty="0">
                <a:latin typeface="Garamond" panose="02020404030301010803" pitchFamily="18" charset="0"/>
              </a:rPr>
              <a:t>’</a:t>
            </a:r>
            <a:r>
              <a:rPr lang="it-IT" altLang="it-IT" sz="1800" dirty="0">
                <a:latin typeface="Garamond" panose="02020404030301010803" pitchFamily="18" charset="0"/>
              </a:rPr>
              <a:t>11 settembre sono rimasti inalterati o sono addirittura cresciuti.  Perché? La spiegazione è che per gli evangelici l</a:t>
            </a:r>
            <a:r>
              <a:rPr lang="it-IT" altLang="en-US" sz="1800" dirty="0">
                <a:latin typeface="Garamond" panose="02020404030301010803" pitchFamily="18" charset="0"/>
              </a:rPr>
              <a:t>’</a:t>
            </a:r>
            <a:r>
              <a:rPr lang="it-IT" altLang="it-IT" sz="1800" dirty="0">
                <a:latin typeface="Garamond" panose="02020404030301010803" pitchFamily="18" charset="0"/>
              </a:rPr>
              <a:t>episodio delle Torri Gemelle è, a differenza delle altre confessioni, un fenomeno positivo, ossia un inizio di fine del mondo, dunque il compimento desiderato di ritorno a Dio.</a:t>
            </a:r>
          </a:p>
        </p:txBody>
      </p:sp>
      <p:sp>
        <p:nvSpPr>
          <p:cNvPr id="8" name="CasellaDiTesto 7">
            <a:extLst>
              <a:ext uri="{FF2B5EF4-FFF2-40B4-BE49-F238E27FC236}">
                <a16:creationId xmlns:a16="http://schemas.microsoft.com/office/drawing/2014/main" id="{7FD86A8A-B4AD-0E0F-4C54-C6CFA3DCFA8E}"/>
              </a:ext>
            </a:extLst>
          </p:cNvPr>
          <p:cNvSpPr txBox="1"/>
          <p:nvPr/>
        </p:nvSpPr>
        <p:spPr>
          <a:xfrm>
            <a:off x="386806" y="799591"/>
            <a:ext cx="8112011" cy="2308324"/>
          </a:xfrm>
          <a:prstGeom prst="rect">
            <a:avLst/>
          </a:prstGeom>
          <a:noFill/>
        </p:spPr>
        <p:txBody>
          <a:bodyPr wrap="square">
            <a:spAutoFit/>
          </a:bodyPr>
          <a:lstStyle/>
          <a:p>
            <a:pPr algn="just">
              <a:spcBef>
                <a:spcPct val="50000"/>
              </a:spcBef>
            </a:pPr>
            <a:r>
              <a:rPr lang="it-IT" altLang="it-IT" sz="1800" dirty="0">
                <a:latin typeface="Garamond" panose="02020404030301010803" pitchFamily="18" charset="0"/>
              </a:rPr>
              <a:t>Botticini e </a:t>
            </a:r>
            <a:r>
              <a:rPr lang="it-IT" altLang="it-IT" sz="1800" dirty="0" err="1">
                <a:latin typeface="Garamond" panose="02020404030301010803" pitchFamily="18" charset="0"/>
              </a:rPr>
              <a:t>Eckstein</a:t>
            </a:r>
            <a:r>
              <a:rPr lang="it-IT" altLang="it-IT" sz="1800" dirty="0">
                <a:latin typeface="Garamond" panose="02020404030301010803" pitchFamily="18" charset="0"/>
              </a:rPr>
              <a:t> (2012), mostrano che la specializzazione degli ebrei in tali attività preesisteva ai divieti loro imposti dai monarchi cattolici. I due autori ritengono che, poiché le religione di Abramo richiede capacità di leggere la Torah e, se si vuole diventare rabbino, produrre un’interpretazione originale delle sacre scritture, il capitale umano della comunità israelitica – maggiore istruzione e apertura mentale dei suoi membri – si è accresciuto più che nel resto delle società. D’altro canto la cultura scientifica e letteraria prodotta dagli ebrei ha dominato la scena mondiale negli ultimi due secoli (Einstein, </a:t>
            </a:r>
            <a:r>
              <a:rPr lang="it-IT" altLang="it-IT" sz="1800" dirty="0" err="1">
                <a:latin typeface="Garamond" panose="02020404030301010803" pitchFamily="18" charset="0"/>
              </a:rPr>
              <a:t>Hoppenheimer</a:t>
            </a:r>
            <a:r>
              <a:rPr lang="it-IT" altLang="it-IT" sz="1800" dirty="0">
                <a:latin typeface="Garamond" panose="02020404030301010803" pitchFamily="18" charset="0"/>
              </a:rPr>
              <a:t>, Freud, Marx, Proust)</a:t>
            </a:r>
          </a:p>
        </p:txBody>
      </p:sp>
    </p:spTree>
    <p:extLst>
      <p:ext uri="{BB962C8B-B14F-4D97-AF65-F5344CB8AC3E}">
        <p14:creationId xmlns:p14="http://schemas.microsoft.com/office/powerpoint/2010/main" val="16944250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magine 1">
            <a:extLst>
              <a:ext uri="{FF2B5EF4-FFF2-40B4-BE49-F238E27FC236}">
                <a16:creationId xmlns:a16="http://schemas.microsoft.com/office/drawing/2014/main" id="{622F1B8A-C78A-A046-AD49-A809D83550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900"/>
            <a:ext cx="9144000" cy="666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04619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3">
            <a:extLst>
              <a:ext uri="{FF2B5EF4-FFF2-40B4-BE49-F238E27FC236}">
                <a16:creationId xmlns:a16="http://schemas.microsoft.com/office/drawing/2014/main" id="{85BEEDCB-EFF4-1B45-B817-550F9A7EF392}"/>
              </a:ext>
            </a:extLst>
          </p:cNvPr>
          <p:cNvSpPr>
            <a:spLocks noGrp="1" noChangeArrowheads="1"/>
          </p:cNvSpPr>
          <p:nvPr>
            <p:ph type="subTitle" idx="1"/>
          </p:nvPr>
        </p:nvSpPr>
        <p:spPr>
          <a:xfrm>
            <a:off x="468313" y="1339850"/>
            <a:ext cx="8135937" cy="4897438"/>
          </a:xfrm>
        </p:spPr>
        <p:txBody>
          <a:bodyPr/>
          <a:lstStyle/>
          <a:p>
            <a:pPr algn="just">
              <a:lnSpc>
                <a:spcPct val="80000"/>
              </a:lnSpc>
            </a:pPr>
            <a:r>
              <a:rPr lang="it-IT" altLang="it-IT" sz="2000" dirty="0">
                <a:solidFill>
                  <a:schemeClr val="tx1"/>
                </a:solidFill>
                <a:latin typeface="Garamond" panose="02020404030301010803" pitchFamily="18" charset="0"/>
              </a:rPr>
              <a:t>Un lavoro di Adam, </a:t>
            </a:r>
            <a:r>
              <a:rPr lang="it-IT" altLang="it-IT" sz="2000" dirty="0" err="1">
                <a:solidFill>
                  <a:schemeClr val="tx1"/>
                </a:solidFill>
                <a:latin typeface="Garamond" panose="02020404030301010803" pitchFamily="18" charset="0"/>
              </a:rPr>
              <a:t>Drichoutis</a:t>
            </a:r>
            <a:r>
              <a:rPr lang="it-IT" altLang="it-IT" sz="2000" dirty="0">
                <a:solidFill>
                  <a:schemeClr val="tx1"/>
                </a:solidFill>
                <a:latin typeface="Garamond" panose="02020404030301010803" pitchFamily="18" charset="0"/>
              </a:rPr>
              <a:t>, </a:t>
            </a:r>
            <a:r>
              <a:rPr lang="it-IT" altLang="it-IT" sz="2000" dirty="0" err="1">
                <a:solidFill>
                  <a:schemeClr val="tx1"/>
                </a:solidFill>
                <a:latin typeface="Garamond" panose="02020404030301010803" pitchFamily="18" charset="0"/>
              </a:rPr>
              <a:t>Georgoula</a:t>
            </a:r>
            <a:r>
              <a:rPr lang="it-IT" altLang="it-IT" sz="2000" dirty="0">
                <a:solidFill>
                  <a:schemeClr val="tx1"/>
                </a:solidFill>
                <a:latin typeface="Garamond" panose="02020404030301010803" pitchFamily="18" charset="0"/>
              </a:rPr>
              <a:t> e </a:t>
            </a:r>
            <a:r>
              <a:rPr lang="it-IT" altLang="it-IT" sz="2000" dirty="0" err="1">
                <a:solidFill>
                  <a:schemeClr val="tx1"/>
                </a:solidFill>
                <a:latin typeface="Garamond" panose="02020404030301010803" pitchFamily="18" charset="0"/>
              </a:rPr>
              <a:t>Kammas</a:t>
            </a:r>
            <a:r>
              <a:rPr lang="it-IT" altLang="it-IT" sz="2000" dirty="0">
                <a:solidFill>
                  <a:schemeClr val="tx1"/>
                </a:solidFill>
                <a:latin typeface="Garamond" panose="02020404030301010803" pitchFamily="18" charset="0"/>
              </a:rPr>
              <a:t> (</a:t>
            </a:r>
            <a:r>
              <a:rPr lang="it-IT" altLang="it-IT" sz="2000" i="1" dirty="0" err="1">
                <a:solidFill>
                  <a:schemeClr val="tx1"/>
                </a:solidFill>
                <a:latin typeface="Garamond" panose="02020404030301010803" pitchFamily="18" charset="0"/>
              </a:rPr>
              <a:t>Should</a:t>
            </a:r>
            <a:r>
              <a:rPr lang="it-IT" altLang="it-IT" sz="2000" i="1" dirty="0">
                <a:solidFill>
                  <a:schemeClr val="tx1"/>
                </a:solidFill>
                <a:latin typeface="Garamond" panose="02020404030301010803" pitchFamily="18" charset="0"/>
              </a:rPr>
              <a:t> I double park or </a:t>
            </a:r>
            <a:r>
              <a:rPr lang="it-IT" altLang="it-IT" sz="2000" i="1" dirty="0" err="1">
                <a:solidFill>
                  <a:schemeClr val="tx1"/>
                </a:solidFill>
                <a:latin typeface="Garamond" panose="02020404030301010803" pitchFamily="18" charset="0"/>
              </a:rPr>
              <a:t>should</a:t>
            </a:r>
            <a:r>
              <a:rPr lang="it-IT" altLang="it-IT" sz="2000" i="1" dirty="0">
                <a:solidFill>
                  <a:schemeClr val="tx1"/>
                </a:solidFill>
                <a:latin typeface="Garamond" panose="02020404030301010803" pitchFamily="18" charset="0"/>
              </a:rPr>
              <a:t> I go? The </a:t>
            </a:r>
            <a:r>
              <a:rPr lang="it-IT" altLang="it-IT" sz="2000" i="1" dirty="0" err="1">
                <a:solidFill>
                  <a:schemeClr val="tx1"/>
                </a:solidFill>
                <a:latin typeface="Garamond" panose="02020404030301010803" pitchFamily="18" charset="0"/>
              </a:rPr>
              <a:t>effect</a:t>
            </a:r>
            <a:r>
              <a:rPr lang="it-IT" altLang="it-IT" sz="2000" i="1" dirty="0">
                <a:solidFill>
                  <a:schemeClr val="tx1"/>
                </a:solidFill>
                <a:latin typeface="Garamond" panose="02020404030301010803" pitchFamily="18" charset="0"/>
              </a:rPr>
              <a:t> of </a:t>
            </a:r>
            <a:r>
              <a:rPr lang="it-IT" altLang="it-IT" sz="2000" i="1" dirty="0" err="1">
                <a:solidFill>
                  <a:schemeClr val="tx1"/>
                </a:solidFill>
                <a:latin typeface="Garamond" panose="02020404030301010803" pitchFamily="18" charset="0"/>
              </a:rPr>
              <a:t>political</a:t>
            </a:r>
            <a:r>
              <a:rPr lang="it-IT" altLang="it-IT" sz="2000" i="1" dirty="0">
                <a:solidFill>
                  <a:schemeClr val="tx1"/>
                </a:solidFill>
                <a:latin typeface="Garamond" panose="02020404030301010803" pitchFamily="18" charset="0"/>
              </a:rPr>
              <a:t> </a:t>
            </a:r>
            <a:r>
              <a:rPr lang="it-IT" altLang="it-IT" sz="2000" i="1" dirty="0" err="1">
                <a:solidFill>
                  <a:schemeClr val="tx1"/>
                </a:solidFill>
                <a:latin typeface="Garamond" panose="02020404030301010803" pitchFamily="18" charset="0"/>
              </a:rPr>
              <a:t>ideology</a:t>
            </a:r>
            <a:r>
              <a:rPr lang="it-IT" altLang="it-IT" sz="2000" i="1" dirty="0">
                <a:solidFill>
                  <a:schemeClr val="tx1"/>
                </a:solidFill>
                <a:latin typeface="Garamond" panose="02020404030301010803" pitchFamily="18" charset="0"/>
              </a:rPr>
              <a:t> on </a:t>
            </a:r>
            <a:r>
              <a:rPr lang="it-IT" altLang="it-IT" sz="2000" i="1" dirty="0" err="1">
                <a:solidFill>
                  <a:schemeClr val="tx1"/>
                </a:solidFill>
                <a:latin typeface="Garamond" panose="02020404030301010803" pitchFamily="18" charset="0"/>
              </a:rPr>
              <a:t>collective</a:t>
            </a:r>
            <a:r>
              <a:rPr lang="it-IT" altLang="it-IT" sz="2000" i="1" dirty="0">
                <a:solidFill>
                  <a:schemeClr val="tx1"/>
                </a:solidFill>
                <a:latin typeface="Garamond" panose="02020404030301010803" pitchFamily="18" charset="0"/>
              </a:rPr>
              <a:t> </a:t>
            </a:r>
            <a:r>
              <a:rPr lang="it-IT" altLang="it-IT" sz="2000" i="1" dirty="0" err="1">
                <a:solidFill>
                  <a:schemeClr val="tx1"/>
                </a:solidFill>
                <a:latin typeface="Garamond" panose="02020404030301010803" pitchFamily="18" charset="0"/>
              </a:rPr>
              <a:t>action</a:t>
            </a:r>
            <a:r>
              <a:rPr lang="it-IT" altLang="it-IT" sz="2000" i="1" dirty="0">
                <a:solidFill>
                  <a:schemeClr val="tx1"/>
                </a:solidFill>
                <a:latin typeface="Garamond" panose="02020404030301010803" pitchFamily="18" charset="0"/>
              </a:rPr>
              <a:t> </a:t>
            </a:r>
            <a:r>
              <a:rPr lang="it-IT" altLang="it-IT" sz="2000" i="1" dirty="0" err="1">
                <a:solidFill>
                  <a:schemeClr val="tx1"/>
                </a:solidFill>
                <a:latin typeface="Garamond" panose="02020404030301010803" pitchFamily="18" charset="0"/>
              </a:rPr>
              <a:t>problems</a:t>
            </a:r>
            <a:r>
              <a:rPr lang="it-IT" altLang="it-IT" sz="2000" i="1" dirty="0">
                <a:solidFill>
                  <a:schemeClr val="tx1"/>
                </a:solidFill>
                <a:latin typeface="Garamond" panose="02020404030301010803" pitchFamily="18" charset="0"/>
              </a:rPr>
              <a:t>, </a:t>
            </a:r>
            <a:r>
              <a:rPr lang="it-IT" altLang="it-IT" sz="2000" dirty="0">
                <a:solidFill>
                  <a:schemeClr val="tx1"/>
                </a:solidFill>
                <a:latin typeface="Garamond" panose="02020404030301010803" pitchFamily="18" charset="0"/>
              </a:rPr>
              <a:t>2015) ha studiato, con un</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indagine sul campo, il rapporto fra l</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uso di lasciare l</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auto in seconda fila per strada nella via commerciale più trafficata della città di </a:t>
            </a:r>
            <a:r>
              <a:rPr lang="it-IT" altLang="it-IT" sz="2000" dirty="0" err="1">
                <a:solidFill>
                  <a:schemeClr val="tx1"/>
                </a:solidFill>
                <a:latin typeface="Garamond" panose="02020404030301010803" pitchFamily="18" charset="0"/>
              </a:rPr>
              <a:t>Ioannina</a:t>
            </a:r>
            <a:r>
              <a:rPr lang="it-IT" altLang="it-IT" sz="2000" dirty="0">
                <a:solidFill>
                  <a:schemeClr val="tx1"/>
                </a:solidFill>
                <a:latin typeface="Garamond" panose="02020404030301010803" pitchFamily="18" charset="0"/>
              </a:rPr>
              <a:t> in Grecia e l</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orientamento politico degli automobilisti. </a:t>
            </a:r>
          </a:p>
          <a:p>
            <a:pPr algn="just">
              <a:lnSpc>
                <a:spcPct val="80000"/>
              </a:lnSpc>
            </a:pPr>
            <a:endParaRPr lang="it-IT" altLang="it-IT" sz="2000" dirty="0">
              <a:solidFill>
                <a:schemeClr val="tx1"/>
              </a:solidFill>
              <a:latin typeface="Garamond" panose="02020404030301010803" pitchFamily="18" charset="0"/>
            </a:endParaRPr>
          </a:p>
          <a:p>
            <a:pPr algn="just">
              <a:lnSpc>
                <a:spcPct val="80000"/>
              </a:lnSpc>
            </a:pPr>
            <a:r>
              <a:rPr lang="it-IT" altLang="it-IT" sz="2000" dirty="0">
                <a:solidFill>
                  <a:schemeClr val="tx1"/>
                </a:solidFill>
                <a:latin typeface="Garamond" panose="02020404030301010803" pitchFamily="18" charset="0"/>
              </a:rPr>
              <a:t>Il parcheggio in doppia fila è un tipico comportamento collettivo antisociale, caratteristico dei paesi del Sud Europa (da Roma in giù è drammatico!).</a:t>
            </a:r>
          </a:p>
          <a:p>
            <a:pPr algn="just">
              <a:lnSpc>
                <a:spcPct val="80000"/>
              </a:lnSpc>
            </a:pPr>
            <a:endParaRPr lang="it-IT" altLang="it-IT" sz="2000" dirty="0">
              <a:solidFill>
                <a:schemeClr val="tx1"/>
              </a:solidFill>
              <a:latin typeface="Garamond" panose="02020404030301010803" pitchFamily="18" charset="0"/>
            </a:endParaRPr>
          </a:p>
          <a:p>
            <a:pPr algn="just">
              <a:lnSpc>
                <a:spcPct val="80000"/>
              </a:lnSpc>
            </a:pPr>
            <a:r>
              <a:rPr lang="it-IT" altLang="it-IT" sz="2000" dirty="0">
                <a:solidFill>
                  <a:schemeClr val="tx1"/>
                </a:solidFill>
                <a:latin typeface="Garamond" panose="02020404030301010803" pitchFamily="18" charset="0"/>
              </a:rPr>
              <a:t>I risultati mostrano che i cittadini (ordinati secondo una scala da o a 10) che si dichiarano all</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estrema destra o all</a:t>
            </a:r>
            <a:r>
              <a:rPr lang="it-IT" altLang="en-US" sz="2000" dirty="0">
                <a:solidFill>
                  <a:schemeClr val="tx1"/>
                </a:solidFill>
                <a:latin typeface="Garamond" panose="02020404030301010803" pitchFamily="18" charset="0"/>
              </a:rPr>
              <a:t>’</a:t>
            </a:r>
            <a:r>
              <a:rPr lang="it-IT" altLang="it-IT" sz="2000" dirty="0">
                <a:solidFill>
                  <a:schemeClr val="tx1"/>
                </a:solidFill>
                <a:latin typeface="Garamond" panose="02020404030301010803" pitchFamily="18" charset="0"/>
              </a:rPr>
              <a:t>estrema sinistra mostrano una maggiore propensione al parcheggio in doppia fila. Gli autori interpretano questo risultato alla luce del rapporto fra stato e mercato: i partiti di estrema destra e sinistra sono favorevoli ad un intervento forte dello stato, ma in assenza di un efficace monitoraggio (i vigili per indolenza o per corruzione non reprimono il fenomeno) non </a:t>
            </a:r>
            <a:r>
              <a:rPr lang="it-IT" altLang="it-IT" sz="2000" dirty="0" err="1">
                <a:solidFill>
                  <a:schemeClr val="tx1"/>
                </a:solidFill>
                <a:latin typeface="Garamond" panose="02020404030301010803" pitchFamily="18" charset="0"/>
              </a:rPr>
              <a:t>internalizzano</a:t>
            </a:r>
            <a:r>
              <a:rPr lang="it-IT" altLang="it-IT" sz="2000" dirty="0">
                <a:solidFill>
                  <a:schemeClr val="tx1"/>
                </a:solidFill>
                <a:latin typeface="Garamond" panose="02020404030301010803" pitchFamily="18" charset="0"/>
              </a:rPr>
              <a:t> nei loro comportamenti il costo sociale delle loro azioni. Al contrario i cittadini più favorevoli a soluzioni di mercato ne tengono conto anche in assenza di monitoraggio (ovvero, sono più civili)</a:t>
            </a:r>
          </a:p>
        </p:txBody>
      </p:sp>
      <p:sp>
        <p:nvSpPr>
          <p:cNvPr id="38915" name="CasellaDiTesto 1">
            <a:extLst>
              <a:ext uri="{FF2B5EF4-FFF2-40B4-BE49-F238E27FC236}">
                <a16:creationId xmlns:a16="http://schemas.microsoft.com/office/drawing/2014/main" id="{51EB7B5B-287D-BF41-A49B-90850CDB1694}"/>
              </a:ext>
            </a:extLst>
          </p:cNvPr>
          <p:cNvSpPr txBox="1">
            <a:spLocks noChangeArrowheads="1"/>
          </p:cNvSpPr>
          <p:nvPr/>
        </p:nvSpPr>
        <p:spPr bwMode="auto">
          <a:xfrm>
            <a:off x="1835150" y="692150"/>
            <a:ext cx="5184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a:latin typeface="Garamond" panose="02020404030301010803" pitchFamily="18" charset="0"/>
              </a:rPr>
              <a:t>Parcheggiare in doppia fila è antisociale</a:t>
            </a:r>
          </a:p>
        </p:txBody>
      </p:sp>
    </p:spTree>
    <p:extLst>
      <p:ext uri="{BB962C8B-B14F-4D97-AF65-F5344CB8AC3E}">
        <p14:creationId xmlns:p14="http://schemas.microsoft.com/office/powerpoint/2010/main" val="2583255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21">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2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a:extLst>
              <a:ext uri="{FF2B5EF4-FFF2-40B4-BE49-F238E27FC236}">
                <a16:creationId xmlns:a16="http://schemas.microsoft.com/office/drawing/2014/main" id="{0D742FCE-4872-074A-A35B-C05E6A07D2BE}"/>
              </a:ext>
            </a:extLst>
          </p:cNvPr>
          <p:cNvSpPr>
            <a:spLocks noChangeArrowheads="1"/>
          </p:cNvSpPr>
          <p:nvPr/>
        </p:nvSpPr>
        <p:spPr bwMode="auto">
          <a:xfrm>
            <a:off x="468313" y="1484313"/>
            <a:ext cx="8351837"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buFontTx/>
              <a:buChar char="•"/>
            </a:pPr>
            <a:r>
              <a:rPr lang="en-US" altLang="zh-CN" sz="2000">
                <a:latin typeface="Garamond" panose="02020404030301010803" pitchFamily="18" charset="0"/>
              </a:rPr>
              <a:t> </a:t>
            </a:r>
            <a:r>
              <a:rPr lang="it-IT" altLang="it-IT" sz="2000">
                <a:latin typeface="Garamond" panose="02020404030301010803" pitchFamily="18" charset="0"/>
              </a:rPr>
              <a:t>in Italia la </a:t>
            </a:r>
            <a:r>
              <a:rPr lang="it-IT" altLang="it-IT" sz="2000" b="1" u="sng">
                <a:latin typeface="Garamond" panose="02020404030301010803" pitchFamily="18" charset="0"/>
              </a:rPr>
              <a:t>furbizia</a:t>
            </a:r>
            <a:r>
              <a:rPr lang="it-IT" altLang="it-IT" sz="2000">
                <a:latin typeface="Garamond" panose="02020404030301010803" pitchFamily="18" charset="0"/>
              </a:rPr>
              <a:t> è considerato un valore sociale positivo importante, prevalente rispetto all</a:t>
            </a:r>
            <a:r>
              <a:rPr lang="it-IT" altLang="en-US" sz="2000">
                <a:latin typeface="Garamond" panose="02020404030301010803" pitchFamily="18" charset="0"/>
              </a:rPr>
              <a:t>’</a:t>
            </a:r>
            <a:r>
              <a:rPr lang="it-IT" altLang="it-IT" sz="2000">
                <a:latin typeface="Garamond" panose="02020404030301010803" pitchFamily="18" charset="0"/>
              </a:rPr>
              <a:t>onestà o al rispetto della legge: qualsiasi cosa è accettabile pur di non essere considerati scemi o ingenui. Ciò comporta una forte predisposizione all</a:t>
            </a:r>
            <a:r>
              <a:rPr lang="it-IT" altLang="en-US" sz="2000">
                <a:latin typeface="Garamond" panose="02020404030301010803" pitchFamily="18" charset="0"/>
              </a:rPr>
              <a:t>’</a:t>
            </a:r>
            <a:r>
              <a:rPr lang="it-IT" altLang="it-IT" sz="2000">
                <a:latin typeface="Garamond" panose="02020404030301010803" pitchFamily="18" charset="0"/>
              </a:rPr>
              <a:t>evasione fiscale e all</a:t>
            </a:r>
            <a:r>
              <a:rPr lang="it-IT" altLang="en-US" sz="2000">
                <a:latin typeface="Garamond" panose="02020404030301010803" pitchFamily="18" charset="0"/>
              </a:rPr>
              <a:t>’</a:t>
            </a:r>
            <a:r>
              <a:rPr lang="it-IT" altLang="it-IT" sz="2000">
                <a:latin typeface="Garamond" panose="02020404030301010803" pitchFamily="18" charset="0"/>
              </a:rPr>
              <a:t>elusione delle leggi</a:t>
            </a:r>
          </a:p>
          <a:p>
            <a:pPr algn="just" eaLnBrk="1" hangingPunct="1">
              <a:buFontTx/>
              <a:buChar char="•"/>
            </a:pPr>
            <a:endParaRPr lang="it-IT" altLang="it-IT" sz="2000">
              <a:latin typeface="Garamond" panose="02020404030301010803" pitchFamily="18" charset="0"/>
            </a:endParaRPr>
          </a:p>
          <a:p>
            <a:pPr algn="just" eaLnBrk="1" hangingPunct="1">
              <a:buFontTx/>
              <a:buChar char="•"/>
            </a:pPr>
            <a:r>
              <a:rPr lang="it-IT" altLang="it-IT" sz="2000">
                <a:latin typeface="Garamond" panose="02020404030301010803" pitchFamily="18" charset="0"/>
              </a:rPr>
              <a:t> nei paesi di cultura protestante la </a:t>
            </a:r>
            <a:r>
              <a:rPr lang="it-IT" altLang="it-IT" sz="2000" b="1" u="sng">
                <a:latin typeface="Garamond" panose="02020404030301010803" pitchFamily="18" charset="0"/>
              </a:rPr>
              <a:t>menzogna</a:t>
            </a:r>
            <a:r>
              <a:rPr lang="it-IT" altLang="it-IT" sz="2000">
                <a:latin typeface="Garamond" panose="02020404030301010803" pitchFamily="18" charset="0"/>
              </a:rPr>
              <a:t> è considerata una grave violazione delle regole di convivenza civile: Clinton fu messo sotto accusa non per ciò che aveva fatto con la stagista, ma perché aveva mentito. Nei paesi latini mentire è invece considerato comportamento normale, socialmente accettato e comunque legittimo</a:t>
            </a:r>
          </a:p>
          <a:p>
            <a:pPr algn="just" eaLnBrk="1" hangingPunct="1"/>
            <a:endParaRPr lang="it-IT" altLang="it-IT" sz="2000">
              <a:latin typeface="Garamond" panose="02020404030301010803" pitchFamily="18" charset="0"/>
            </a:endParaRPr>
          </a:p>
          <a:p>
            <a:pPr algn="just" eaLnBrk="1" hangingPunct="1">
              <a:buFontTx/>
              <a:buChar char="•"/>
            </a:pPr>
            <a:r>
              <a:rPr lang="it-IT" altLang="it-IT" sz="2000">
                <a:latin typeface="Garamond" panose="02020404030301010803" pitchFamily="18" charset="0"/>
              </a:rPr>
              <a:t> in alcuni paesi o società tradizionali (anche nel sud), la </a:t>
            </a:r>
            <a:r>
              <a:rPr lang="it-IT" altLang="it-IT" sz="2000" b="1" u="sng">
                <a:latin typeface="Garamond" panose="02020404030301010803" pitchFamily="18" charset="0"/>
              </a:rPr>
              <a:t>vendetta</a:t>
            </a:r>
            <a:r>
              <a:rPr lang="it-IT" altLang="it-IT" sz="2000">
                <a:latin typeface="Garamond" panose="02020404030301010803" pitchFamily="18" charset="0"/>
              </a:rPr>
              <a:t> è considerata un valore sociale da rispettare e applicare, (il suo corollario, l</a:t>
            </a:r>
            <a:r>
              <a:rPr lang="it-IT" altLang="en-US" sz="2000">
                <a:latin typeface="Garamond" panose="02020404030301010803" pitchFamily="18" charset="0"/>
              </a:rPr>
              <a:t>’</a:t>
            </a:r>
            <a:r>
              <a:rPr lang="it-IT" altLang="it-IT" sz="2000">
                <a:latin typeface="Garamond" panose="02020404030301010803" pitchFamily="18" charset="0"/>
              </a:rPr>
              <a:t>onore) più importante della ricchezza </a:t>
            </a:r>
          </a:p>
        </p:txBody>
      </p:sp>
      <p:sp>
        <p:nvSpPr>
          <p:cNvPr id="39939" name="Text Box 5">
            <a:extLst>
              <a:ext uri="{FF2B5EF4-FFF2-40B4-BE49-F238E27FC236}">
                <a16:creationId xmlns:a16="http://schemas.microsoft.com/office/drawing/2014/main" id="{ACF3CD40-03DE-5B4F-8346-88B0C00962B0}"/>
              </a:ext>
            </a:extLst>
          </p:cNvPr>
          <p:cNvSpPr txBox="1">
            <a:spLocks noChangeArrowheads="1"/>
          </p:cNvSpPr>
          <p:nvPr/>
        </p:nvSpPr>
        <p:spPr bwMode="auto">
          <a:xfrm>
            <a:off x="539750" y="692150"/>
            <a:ext cx="7775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a:latin typeface="Garamond" panose="02020404030301010803" pitchFamily="18" charset="0"/>
              </a:rPr>
              <a:t>Esempi di valori sociali condivisi negativi (radicamento)</a:t>
            </a:r>
          </a:p>
        </p:txBody>
      </p:sp>
    </p:spTree>
    <p:extLst>
      <p:ext uri="{BB962C8B-B14F-4D97-AF65-F5344CB8AC3E}">
        <p14:creationId xmlns:p14="http://schemas.microsoft.com/office/powerpoint/2010/main" val="988684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8788">
                                            <p:txEl>
                                              <p:pRg st="0" end="0"/>
                                            </p:txEl>
                                          </p:spTgt>
                                        </p:tgtEl>
                                        <p:attrNameLst>
                                          <p:attrName>style.visibility</p:attrName>
                                        </p:attrNameLst>
                                      </p:cBhvr>
                                      <p:to>
                                        <p:strVal val="visible"/>
                                      </p:to>
                                    </p:set>
                                    <p:animEffect transition="in" filter="slide(fromBottom)">
                                      <p:cBhvr>
                                        <p:cTn id="7" dur="500"/>
                                        <p:tgtEl>
                                          <p:spTgt spid="1187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8788">
                                            <p:txEl>
                                              <p:pRg st="2" end="2"/>
                                            </p:txEl>
                                          </p:spTgt>
                                        </p:tgtEl>
                                        <p:attrNameLst>
                                          <p:attrName>style.visibility</p:attrName>
                                        </p:attrNameLst>
                                      </p:cBhvr>
                                      <p:to>
                                        <p:strVal val="visible"/>
                                      </p:to>
                                    </p:set>
                                    <p:animEffect transition="in" filter="slide(fromBottom)">
                                      <p:cBhvr>
                                        <p:cTn id="12" dur="500"/>
                                        <p:tgtEl>
                                          <p:spTgt spid="11878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18788">
                                            <p:txEl>
                                              <p:pRg st="4" end="4"/>
                                            </p:txEl>
                                          </p:spTgt>
                                        </p:tgtEl>
                                        <p:attrNameLst>
                                          <p:attrName>style.visibility</p:attrName>
                                        </p:attrNameLst>
                                      </p:cBhvr>
                                      <p:to>
                                        <p:strVal val="visible"/>
                                      </p:to>
                                    </p:set>
                                    <p:animEffect transition="in" filter="slide(fromBottom)">
                                      <p:cBhvr>
                                        <p:cTn id="17" dur="500"/>
                                        <p:tgtEl>
                                          <p:spTgt spid="11878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a:extLst>
              <a:ext uri="{FF2B5EF4-FFF2-40B4-BE49-F238E27FC236}">
                <a16:creationId xmlns:a16="http://schemas.microsoft.com/office/drawing/2014/main" id="{198A4142-4CF9-EA49-B52B-37282CFD0A48}"/>
              </a:ext>
            </a:extLst>
          </p:cNvPr>
          <p:cNvSpPr>
            <a:spLocks noChangeArrowheads="1"/>
          </p:cNvSpPr>
          <p:nvPr/>
        </p:nvSpPr>
        <p:spPr bwMode="auto">
          <a:xfrm>
            <a:off x="395288" y="1773238"/>
            <a:ext cx="8351837"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buFontTx/>
              <a:buChar char="•"/>
            </a:pPr>
            <a:r>
              <a:rPr lang="en-US" altLang="zh-CN" sz="2000" dirty="0">
                <a:latin typeface="Garamond" panose="02020404030301010803" pitchFamily="18" charset="0"/>
              </a:rPr>
              <a:t> </a:t>
            </a:r>
            <a:r>
              <a:rPr lang="it-IT" altLang="it-IT" sz="2000" dirty="0">
                <a:latin typeface="Garamond" panose="02020404030301010803" pitchFamily="18" charset="0"/>
              </a:rPr>
              <a:t>Le norme che risolvono i problemi di azione collettiva e generano fiducia all</a:t>
            </a:r>
            <a:r>
              <a:rPr lang="it-IT" altLang="en-US" sz="2000" dirty="0">
                <a:latin typeface="Garamond" panose="02020404030301010803" pitchFamily="18" charset="0"/>
              </a:rPr>
              <a:t>’</a:t>
            </a:r>
            <a:r>
              <a:rPr lang="it-IT" altLang="it-IT" sz="2000" dirty="0">
                <a:latin typeface="Garamond" panose="02020404030301010803" pitchFamily="18" charset="0"/>
              </a:rPr>
              <a:t>interno della famiglia ma non all</a:t>
            </a:r>
            <a:r>
              <a:rPr lang="it-IT" altLang="en-US" sz="2000" dirty="0">
                <a:latin typeface="Garamond" panose="02020404030301010803" pitchFamily="18" charset="0"/>
              </a:rPr>
              <a:t>’</a:t>
            </a:r>
            <a:r>
              <a:rPr lang="it-IT" altLang="it-IT" sz="2000" dirty="0">
                <a:latin typeface="Garamond" panose="02020404030301010803" pitchFamily="18" charset="0"/>
              </a:rPr>
              <a:t>esterno (fra famiglie, classi sociali o gruppi etnici) spesso impongono esternalità negative ai non membri di tali gruppi (</a:t>
            </a:r>
            <a:r>
              <a:rPr lang="it-IT" altLang="it-IT" sz="2000" dirty="0" err="1">
                <a:latin typeface="Garamond" panose="02020404030301010803" pitchFamily="18" charset="0"/>
              </a:rPr>
              <a:t>Keefer</a:t>
            </a:r>
            <a:r>
              <a:rPr lang="it-IT" altLang="it-IT" sz="2000" dirty="0">
                <a:latin typeface="Garamond" panose="02020404030301010803" pitchFamily="18" charset="0"/>
              </a:rPr>
              <a:t>, 2002)</a:t>
            </a:r>
          </a:p>
          <a:p>
            <a:pPr algn="just" eaLnBrk="1" hangingPunct="1">
              <a:buFontTx/>
              <a:buChar char="•"/>
            </a:pPr>
            <a:endParaRPr lang="it-IT" altLang="it-IT" sz="2000" dirty="0">
              <a:latin typeface="Garamond" panose="02020404030301010803" pitchFamily="18" charset="0"/>
            </a:endParaRPr>
          </a:p>
          <a:p>
            <a:pPr algn="just" eaLnBrk="1" hangingPunct="1">
              <a:buFontTx/>
              <a:buChar char="•"/>
            </a:pPr>
            <a:r>
              <a:rPr lang="it-IT" altLang="it-IT" sz="2000" dirty="0">
                <a:latin typeface="Garamond" panose="02020404030301010803" pitchFamily="18" charset="0"/>
              </a:rPr>
              <a:t> in alcune società (indiani d</a:t>
            </a:r>
            <a:r>
              <a:rPr lang="it-IT" altLang="en-US" sz="2000" dirty="0">
                <a:latin typeface="Garamond" panose="02020404030301010803" pitchFamily="18" charset="0"/>
              </a:rPr>
              <a:t>’</a:t>
            </a:r>
            <a:r>
              <a:rPr lang="it-IT" altLang="it-IT" sz="2000" dirty="0">
                <a:latin typeface="Garamond" panose="02020404030301010803" pitchFamily="18" charset="0"/>
              </a:rPr>
              <a:t>America) l</a:t>
            </a:r>
            <a:r>
              <a:rPr lang="it-IT" altLang="en-US" sz="2000" dirty="0">
                <a:latin typeface="Garamond" panose="02020404030301010803" pitchFamily="18" charset="0"/>
              </a:rPr>
              <a:t>’</a:t>
            </a:r>
            <a:r>
              <a:rPr lang="it-IT" altLang="ja-JP" sz="2000" b="1" u="sng" dirty="0">
                <a:latin typeface="Garamond" panose="02020404030301010803" pitchFamily="18" charset="0"/>
              </a:rPr>
              <a:t>apparenza sociale</a:t>
            </a:r>
            <a:r>
              <a:rPr lang="it-IT" altLang="ja-JP" sz="2000" dirty="0">
                <a:latin typeface="Garamond" panose="02020404030301010803" pitchFamily="18" charset="0"/>
              </a:rPr>
              <a:t> è importante. Tutte le tribù si incontravano una volta l</a:t>
            </a:r>
            <a:r>
              <a:rPr lang="it-IT" altLang="en-US" sz="2000" dirty="0">
                <a:latin typeface="Garamond" panose="02020404030301010803" pitchFamily="18" charset="0"/>
              </a:rPr>
              <a:t>’</a:t>
            </a:r>
            <a:r>
              <a:rPr lang="it-IT" altLang="ja-JP" sz="2000" dirty="0">
                <a:latin typeface="Garamond" panose="02020404030301010803" pitchFamily="18" charset="0"/>
              </a:rPr>
              <a:t>anno per celebrare il </a:t>
            </a:r>
            <a:r>
              <a:rPr lang="it-IT" altLang="ja-JP" sz="2000" i="1" dirty="0" err="1">
                <a:latin typeface="Garamond" panose="02020404030301010803" pitchFamily="18" charset="0"/>
              </a:rPr>
              <a:t>Potlach</a:t>
            </a:r>
            <a:r>
              <a:rPr lang="it-IT" altLang="ja-JP" sz="2000" dirty="0">
                <a:latin typeface="Garamond" panose="02020404030301010803" pitchFamily="18" charset="0"/>
              </a:rPr>
              <a:t>, una festa con consumi smodati in cui l</a:t>
            </a:r>
            <a:r>
              <a:rPr lang="it-IT" altLang="en-US" sz="2000" dirty="0">
                <a:latin typeface="Garamond" panose="02020404030301010803" pitchFamily="18" charset="0"/>
              </a:rPr>
              <a:t>’</a:t>
            </a:r>
            <a:r>
              <a:rPr lang="it-IT" altLang="ja-JP" sz="2000" dirty="0">
                <a:latin typeface="Garamond" panose="02020404030301010803" pitchFamily="18" charset="0"/>
              </a:rPr>
              <a:t>obiettivo è mostrare la propria ricchezza anche quando non c</a:t>
            </a:r>
            <a:r>
              <a:rPr lang="it-IT" altLang="en-US" sz="2000" dirty="0">
                <a:latin typeface="Garamond" panose="02020404030301010803" pitchFamily="18" charset="0"/>
              </a:rPr>
              <a:t>’</a:t>
            </a:r>
            <a:r>
              <a:rPr lang="it-IT" altLang="ja-JP" sz="2000" dirty="0">
                <a:latin typeface="Garamond" panose="02020404030301010803" pitchFamily="18" charset="0"/>
              </a:rPr>
              <a:t>è (qualcosa di simile avviene oggi quando cittadini a basso reddito organizzano costosissime e sfarzose feste di matrimonio contraendo mutui onerosi)</a:t>
            </a:r>
          </a:p>
          <a:p>
            <a:pPr algn="just" eaLnBrk="1" hangingPunct="1">
              <a:buFontTx/>
              <a:buChar char="•"/>
            </a:pPr>
            <a:endParaRPr lang="it-IT" altLang="it-IT" sz="2000" dirty="0">
              <a:latin typeface="Garamond" panose="02020404030301010803" pitchFamily="18" charset="0"/>
            </a:endParaRPr>
          </a:p>
          <a:p>
            <a:pPr algn="just" eaLnBrk="1" hangingPunct="1">
              <a:buFontTx/>
              <a:buChar char="•"/>
            </a:pPr>
            <a:r>
              <a:rPr lang="it-IT" altLang="it-IT" sz="2000" dirty="0">
                <a:latin typeface="Garamond" panose="02020404030301010803" pitchFamily="18" charset="0"/>
              </a:rPr>
              <a:t> nell</a:t>
            </a:r>
            <a:r>
              <a:rPr lang="it-IT" altLang="en-US" sz="2000" dirty="0">
                <a:latin typeface="Garamond" panose="02020404030301010803" pitchFamily="18" charset="0"/>
              </a:rPr>
              <a:t>’</a:t>
            </a:r>
            <a:r>
              <a:rPr lang="it-IT" altLang="it-IT" sz="2000" dirty="0">
                <a:latin typeface="Garamond" panose="02020404030301010803" pitchFamily="18" charset="0"/>
              </a:rPr>
              <a:t>antico Medio Oriente preesistente all</a:t>
            </a:r>
            <a:r>
              <a:rPr lang="it-IT" altLang="en-US" sz="2000" dirty="0">
                <a:latin typeface="Garamond" panose="02020404030301010803" pitchFamily="18" charset="0"/>
              </a:rPr>
              <a:t>’</a:t>
            </a:r>
            <a:r>
              <a:rPr lang="it-IT" altLang="it-IT" sz="2000" dirty="0">
                <a:latin typeface="Garamond" panose="02020404030301010803" pitchFamily="18" charset="0"/>
              </a:rPr>
              <a:t>Islam l</a:t>
            </a:r>
            <a:r>
              <a:rPr lang="it-IT" altLang="en-US" sz="2000" dirty="0">
                <a:latin typeface="Garamond" panose="02020404030301010803" pitchFamily="18" charset="0"/>
              </a:rPr>
              <a:t>’</a:t>
            </a:r>
            <a:r>
              <a:rPr lang="it-IT" altLang="ja-JP" sz="2000" b="1" u="sng" dirty="0">
                <a:latin typeface="Garamond" panose="02020404030301010803" pitchFamily="18" charset="0"/>
              </a:rPr>
              <a:t>autodistruzione personale</a:t>
            </a:r>
            <a:r>
              <a:rPr lang="it-IT" altLang="ja-JP" sz="2000" dirty="0">
                <a:latin typeface="Garamond" panose="02020404030301010803" pitchFamily="18" charset="0"/>
              </a:rPr>
              <a:t> </a:t>
            </a:r>
            <a:r>
              <a:rPr lang="it-IT" altLang="ja-JP" sz="2000" dirty="0" err="1">
                <a:latin typeface="Garamond" panose="02020404030301010803" pitchFamily="18" charset="0"/>
              </a:rPr>
              <a:t>é</a:t>
            </a:r>
            <a:r>
              <a:rPr lang="it-IT" altLang="ja-JP" sz="2000" dirty="0">
                <a:latin typeface="Garamond" panose="02020404030301010803" pitchFamily="18" charset="0"/>
              </a:rPr>
              <a:t> un mezzo di riscatto dalla vergogna sociale </a:t>
            </a:r>
            <a:endParaRPr lang="it-IT" altLang="it-IT" sz="2000" dirty="0">
              <a:latin typeface="Garamond" panose="02020404030301010803" pitchFamily="18" charset="0"/>
            </a:endParaRPr>
          </a:p>
        </p:txBody>
      </p:sp>
      <p:sp>
        <p:nvSpPr>
          <p:cNvPr id="40963" name="Text Box 5">
            <a:extLst>
              <a:ext uri="{FF2B5EF4-FFF2-40B4-BE49-F238E27FC236}">
                <a16:creationId xmlns:a16="http://schemas.microsoft.com/office/drawing/2014/main" id="{F457D895-560F-D142-BEA4-DA8DA3137AF6}"/>
              </a:ext>
            </a:extLst>
          </p:cNvPr>
          <p:cNvSpPr txBox="1">
            <a:spLocks noChangeArrowheads="1"/>
          </p:cNvSpPr>
          <p:nvPr/>
        </p:nvSpPr>
        <p:spPr bwMode="auto">
          <a:xfrm>
            <a:off x="539750" y="908050"/>
            <a:ext cx="7775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a:latin typeface="Garamond" panose="02020404030301010803" pitchFamily="18" charset="0"/>
              </a:rPr>
              <a:t>Esempi di valori sociali condivisi negativi (radicamento)</a:t>
            </a:r>
          </a:p>
        </p:txBody>
      </p:sp>
    </p:spTree>
    <p:extLst>
      <p:ext uri="{BB962C8B-B14F-4D97-AF65-F5344CB8AC3E}">
        <p14:creationId xmlns:p14="http://schemas.microsoft.com/office/powerpoint/2010/main" val="8673255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8788">
                                            <p:txEl>
                                              <p:pRg st="0" end="0"/>
                                            </p:txEl>
                                          </p:spTgt>
                                        </p:tgtEl>
                                        <p:attrNameLst>
                                          <p:attrName>style.visibility</p:attrName>
                                        </p:attrNameLst>
                                      </p:cBhvr>
                                      <p:to>
                                        <p:strVal val="visible"/>
                                      </p:to>
                                    </p:set>
                                    <p:animEffect transition="in" filter="slide(fromBottom)">
                                      <p:cBhvr>
                                        <p:cTn id="7" dur="500"/>
                                        <p:tgtEl>
                                          <p:spTgt spid="1187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8788">
                                            <p:txEl>
                                              <p:pRg st="2" end="2"/>
                                            </p:txEl>
                                          </p:spTgt>
                                        </p:tgtEl>
                                        <p:attrNameLst>
                                          <p:attrName>style.visibility</p:attrName>
                                        </p:attrNameLst>
                                      </p:cBhvr>
                                      <p:to>
                                        <p:strVal val="visible"/>
                                      </p:to>
                                    </p:set>
                                    <p:animEffect transition="in" filter="slide(fromBottom)">
                                      <p:cBhvr>
                                        <p:cTn id="12" dur="500"/>
                                        <p:tgtEl>
                                          <p:spTgt spid="11878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18788">
                                            <p:txEl>
                                              <p:pRg st="4" end="4"/>
                                            </p:txEl>
                                          </p:spTgt>
                                        </p:tgtEl>
                                        <p:attrNameLst>
                                          <p:attrName>style.visibility</p:attrName>
                                        </p:attrNameLst>
                                      </p:cBhvr>
                                      <p:to>
                                        <p:strVal val="visible"/>
                                      </p:to>
                                    </p:set>
                                    <p:animEffect transition="in" filter="slide(fromBottom)">
                                      <p:cBhvr>
                                        <p:cTn id="17" dur="500"/>
                                        <p:tgtEl>
                                          <p:spTgt spid="11878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2 2">
            <a:extLst>
              <a:ext uri="{FF2B5EF4-FFF2-40B4-BE49-F238E27FC236}">
                <a16:creationId xmlns:a16="http://schemas.microsoft.com/office/drawing/2014/main" id="{CEF9A85F-B996-6C40-8A41-E7D12955C7B7}"/>
              </a:ext>
            </a:extLst>
          </p:cNvPr>
          <p:cNvCxnSpPr/>
          <p:nvPr/>
        </p:nvCxnSpPr>
        <p:spPr>
          <a:xfrm>
            <a:off x="900113" y="3500438"/>
            <a:ext cx="7127875"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ttore 2 8">
            <a:extLst>
              <a:ext uri="{FF2B5EF4-FFF2-40B4-BE49-F238E27FC236}">
                <a16:creationId xmlns:a16="http://schemas.microsoft.com/office/drawing/2014/main" id="{A86836E3-95A3-6D4D-8A87-13A650DC24D9}"/>
              </a:ext>
            </a:extLst>
          </p:cNvPr>
          <p:cNvCxnSpPr/>
          <p:nvPr/>
        </p:nvCxnSpPr>
        <p:spPr>
          <a:xfrm flipV="1">
            <a:off x="4211638" y="692150"/>
            <a:ext cx="0" cy="568960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1988" name="CasellaDiTesto 11">
            <a:extLst>
              <a:ext uri="{FF2B5EF4-FFF2-40B4-BE49-F238E27FC236}">
                <a16:creationId xmlns:a16="http://schemas.microsoft.com/office/drawing/2014/main" id="{0AE9EAAF-3EA4-2942-9812-C31E164F0287}"/>
              </a:ext>
            </a:extLst>
          </p:cNvPr>
          <p:cNvSpPr txBox="1">
            <a:spLocks noChangeArrowheads="1"/>
          </p:cNvSpPr>
          <p:nvPr/>
        </p:nvSpPr>
        <p:spPr bwMode="auto">
          <a:xfrm>
            <a:off x="4067175" y="323850"/>
            <a:ext cx="3603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a:t>+</a:t>
            </a:r>
          </a:p>
        </p:txBody>
      </p:sp>
      <p:sp>
        <p:nvSpPr>
          <p:cNvPr id="41989" name="CasellaDiTesto 12">
            <a:extLst>
              <a:ext uri="{FF2B5EF4-FFF2-40B4-BE49-F238E27FC236}">
                <a16:creationId xmlns:a16="http://schemas.microsoft.com/office/drawing/2014/main" id="{F4673B34-C4FC-F948-A92E-C8FCBF09B96E}"/>
              </a:ext>
            </a:extLst>
          </p:cNvPr>
          <p:cNvSpPr txBox="1">
            <a:spLocks noChangeArrowheads="1"/>
          </p:cNvSpPr>
          <p:nvPr/>
        </p:nvSpPr>
        <p:spPr bwMode="auto">
          <a:xfrm>
            <a:off x="8101013" y="3284538"/>
            <a:ext cx="358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a:t>+</a:t>
            </a:r>
          </a:p>
        </p:txBody>
      </p:sp>
      <p:sp>
        <p:nvSpPr>
          <p:cNvPr id="41990" name="CasellaDiTesto 13">
            <a:extLst>
              <a:ext uri="{FF2B5EF4-FFF2-40B4-BE49-F238E27FC236}">
                <a16:creationId xmlns:a16="http://schemas.microsoft.com/office/drawing/2014/main" id="{4987B0E7-4932-8343-83AA-4E002DBDE8E5}"/>
              </a:ext>
            </a:extLst>
          </p:cNvPr>
          <p:cNvSpPr txBox="1">
            <a:spLocks noChangeArrowheads="1"/>
          </p:cNvSpPr>
          <p:nvPr/>
        </p:nvSpPr>
        <p:spPr bwMode="auto">
          <a:xfrm>
            <a:off x="4067175" y="6308725"/>
            <a:ext cx="3603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b="1"/>
              <a:t>-</a:t>
            </a:r>
          </a:p>
        </p:txBody>
      </p:sp>
      <p:sp>
        <p:nvSpPr>
          <p:cNvPr id="41991" name="CasellaDiTesto 14">
            <a:extLst>
              <a:ext uri="{FF2B5EF4-FFF2-40B4-BE49-F238E27FC236}">
                <a16:creationId xmlns:a16="http://schemas.microsoft.com/office/drawing/2014/main" id="{D188A8C8-0167-154D-A70A-E9E3B3F5DF6B}"/>
              </a:ext>
            </a:extLst>
          </p:cNvPr>
          <p:cNvSpPr txBox="1">
            <a:spLocks noChangeArrowheads="1"/>
          </p:cNvSpPr>
          <p:nvPr/>
        </p:nvSpPr>
        <p:spPr bwMode="auto">
          <a:xfrm>
            <a:off x="539750" y="3213100"/>
            <a:ext cx="3603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b="1"/>
              <a:t>-</a:t>
            </a:r>
          </a:p>
        </p:txBody>
      </p:sp>
      <p:sp>
        <p:nvSpPr>
          <p:cNvPr id="41992" name="CasellaDiTesto 15">
            <a:extLst>
              <a:ext uri="{FF2B5EF4-FFF2-40B4-BE49-F238E27FC236}">
                <a16:creationId xmlns:a16="http://schemas.microsoft.com/office/drawing/2014/main" id="{0F928EB0-B30A-D443-AEB2-CFC42E896745}"/>
              </a:ext>
            </a:extLst>
          </p:cNvPr>
          <p:cNvSpPr txBox="1">
            <a:spLocks noChangeArrowheads="1"/>
          </p:cNvSpPr>
          <p:nvPr/>
        </p:nvSpPr>
        <p:spPr bwMode="auto">
          <a:xfrm>
            <a:off x="6516688" y="3573463"/>
            <a:ext cx="23034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600" b="1"/>
              <a:t>Vantaggio personale</a:t>
            </a:r>
          </a:p>
        </p:txBody>
      </p:sp>
      <p:sp>
        <p:nvSpPr>
          <p:cNvPr id="41993" name="CasellaDiTesto 16">
            <a:extLst>
              <a:ext uri="{FF2B5EF4-FFF2-40B4-BE49-F238E27FC236}">
                <a16:creationId xmlns:a16="http://schemas.microsoft.com/office/drawing/2014/main" id="{09F20A9B-5340-444C-966B-307E1EFC1CF5}"/>
              </a:ext>
            </a:extLst>
          </p:cNvPr>
          <p:cNvSpPr txBox="1">
            <a:spLocks noChangeArrowheads="1"/>
          </p:cNvSpPr>
          <p:nvPr/>
        </p:nvSpPr>
        <p:spPr bwMode="auto">
          <a:xfrm>
            <a:off x="4284663" y="620713"/>
            <a:ext cx="2447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600" b="1"/>
              <a:t>Vantaggio per gli altri</a:t>
            </a:r>
          </a:p>
        </p:txBody>
      </p:sp>
      <p:sp>
        <p:nvSpPr>
          <p:cNvPr id="41994" name="CasellaDiTesto 17">
            <a:extLst>
              <a:ext uri="{FF2B5EF4-FFF2-40B4-BE49-F238E27FC236}">
                <a16:creationId xmlns:a16="http://schemas.microsoft.com/office/drawing/2014/main" id="{C30E1764-1C6C-D647-88DF-96979703626F}"/>
              </a:ext>
            </a:extLst>
          </p:cNvPr>
          <p:cNvSpPr txBox="1">
            <a:spLocks noChangeArrowheads="1"/>
          </p:cNvSpPr>
          <p:nvPr/>
        </p:nvSpPr>
        <p:spPr bwMode="auto">
          <a:xfrm>
            <a:off x="4211638" y="3141663"/>
            <a:ext cx="431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0</a:t>
            </a:r>
          </a:p>
        </p:txBody>
      </p:sp>
      <p:sp>
        <p:nvSpPr>
          <p:cNvPr id="41995" name="CasellaDiTesto 18">
            <a:extLst>
              <a:ext uri="{FF2B5EF4-FFF2-40B4-BE49-F238E27FC236}">
                <a16:creationId xmlns:a16="http://schemas.microsoft.com/office/drawing/2014/main" id="{B0D0068A-6448-F84C-BB77-105D33A04F7D}"/>
              </a:ext>
            </a:extLst>
          </p:cNvPr>
          <p:cNvSpPr txBox="1">
            <a:spLocks noChangeArrowheads="1"/>
          </p:cNvSpPr>
          <p:nvPr/>
        </p:nvSpPr>
        <p:spPr bwMode="auto">
          <a:xfrm>
            <a:off x="4787900" y="4283075"/>
            <a:ext cx="2305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opportunisti</a:t>
            </a:r>
          </a:p>
        </p:txBody>
      </p:sp>
      <p:sp>
        <p:nvSpPr>
          <p:cNvPr id="41996" name="CasellaDiTesto 19">
            <a:extLst>
              <a:ext uri="{FF2B5EF4-FFF2-40B4-BE49-F238E27FC236}">
                <a16:creationId xmlns:a16="http://schemas.microsoft.com/office/drawing/2014/main" id="{DB818C72-449D-BD45-8BB1-6C4CD7CC4736}"/>
              </a:ext>
            </a:extLst>
          </p:cNvPr>
          <p:cNvSpPr txBox="1">
            <a:spLocks noChangeArrowheads="1"/>
          </p:cNvSpPr>
          <p:nvPr/>
        </p:nvSpPr>
        <p:spPr bwMode="auto">
          <a:xfrm>
            <a:off x="5003800" y="2420938"/>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geni</a:t>
            </a:r>
          </a:p>
        </p:txBody>
      </p:sp>
      <p:sp>
        <p:nvSpPr>
          <p:cNvPr id="41997" name="CasellaDiTesto 20">
            <a:extLst>
              <a:ext uri="{FF2B5EF4-FFF2-40B4-BE49-F238E27FC236}">
                <a16:creationId xmlns:a16="http://schemas.microsoft.com/office/drawing/2014/main" id="{5BCF292D-72D3-8643-B8C9-A047324BB7C2}"/>
              </a:ext>
            </a:extLst>
          </p:cNvPr>
          <p:cNvSpPr txBox="1">
            <a:spLocks noChangeArrowheads="1"/>
          </p:cNvSpPr>
          <p:nvPr/>
        </p:nvSpPr>
        <p:spPr bwMode="auto">
          <a:xfrm>
            <a:off x="2051050" y="4292600"/>
            <a:ext cx="17287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cretini</a:t>
            </a:r>
          </a:p>
        </p:txBody>
      </p:sp>
      <p:sp>
        <p:nvSpPr>
          <p:cNvPr id="41998" name="CasellaDiTesto 21">
            <a:extLst>
              <a:ext uri="{FF2B5EF4-FFF2-40B4-BE49-F238E27FC236}">
                <a16:creationId xmlns:a16="http://schemas.microsoft.com/office/drawing/2014/main" id="{FBE6511A-BC32-294C-845D-8CBF60A379A5}"/>
              </a:ext>
            </a:extLst>
          </p:cNvPr>
          <p:cNvSpPr txBox="1">
            <a:spLocks noChangeArrowheads="1"/>
          </p:cNvSpPr>
          <p:nvPr/>
        </p:nvSpPr>
        <p:spPr bwMode="auto">
          <a:xfrm>
            <a:off x="2051050" y="2420938"/>
            <a:ext cx="1152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800"/>
              <a:t>santi </a:t>
            </a:r>
          </a:p>
        </p:txBody>
      </p:sp>
      <p:sp>
        <p:nvSpPr>
          <p:cNvPr id="41999" name="CasellaDiTesto 22">
            <a:extLst>
              <a:ext uri="{FF2B5EF4-FFF2-40B4-BE49-F238E27FC236}">
                <a16:creationId xmlns:a16="http://schemas.microsoft.com/office/drawing/2014/main" id="{07F1DA12-CA18-5A4E-8BAF-51A62639CF84}"/>
              </a:ext>
            </a:extLst>
          </p:cNvPr>
          <p:cNvSpPr txBox="1">
            <a:spLocks noChangeArrowheads="1"/>
          </p:cNvSpPr>
          <p:nvPr/>
        </p:nvSpPr>
        <p:spPr bwMode="auto">
          <a:xfrm>
            <a:off x="5724525" y="6021388"/>
            <a:ext cx="30241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600" i="1"/>
              <a:t>fonte: Carlo Maria Cipolla</a:t>
            </a:r>
          </a:p>
        </p:txBody>
      </p:sp>
      <p:sp>
        <p:nvSpPr>
          <p:cNvPr id="42000" name="CasellaDiTesto 23">
            <a:extLst>
              <a:ext uri="{FF2B5EF4-FFF2-40B4-BE49-F238E27FC236}">
                <a16:creationId xmlns:a16="http://schemas.microsoft.com/office/drawing/2014/main" id="{3AF5EAED-9C19-6E47-B338-B0F063929243}"/>
              </a:ext>
            </a:extLst>
          </p:cNvPr>
          <p:cNvSpPr txBox="1">
            <a:spLocks noChangeArrowheads="1"/>
          </p:cNvSpPr>
          <p:nvPr/>
        </p:nvSpPr>
        <p:spPr bwMode="auto">
          <a:xfrm>
            <a:off x="323850" y="549275"/>
            <a:ext cx="37433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2000">
                <a:latin typeface="Garamond" panose="02020404030301010803" pitchFamily="18" charset="0"/>
              </a:rPr>
              <a:t>Per la mentalità occidentale chi compie azioni che nuociono sia a sé stessi che alla collettività é considerato un cretino</a:t>
            </a:r>
          </a:p>
        </p:txBody>
      </p:sp>
    </p:spTree>
    <p:extLst>
      <p:ext uri="{BB962C8B-B14F-4D97-AF65-F5344CB8AC3E}">
        <p14:creationId xmlns:p14="http://schemas.microsoft.com/office/powerpoint/2010/main" val="7789548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a:extLst>
              <a:ext uri="{FF2B5EF4-FFF2-40B4-BE49-F238E27FC236}">
                <a16:creationId xmlns:a16="http://schemas.microsoft.com/office/drawing/2014/main" id="{8938028A-AF47-854E-9CB3-BAC7718B99F3}"/>
              </a:ext>
            </a:extLst>
          </p:cNvPr>
          <p:cNvSpPr>
            <a:spLocks noChangeArrowheads="1"/>
          </p:cNvSpPr>
          <p:nvPr/>
        </p:nvSpPr>
        <p:spPr bwMode="auto">
          <a:xfrm>
            <a:off x="468313" y="765175"/>
            <a:ext cx="8351837"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Nel mondo islamico tradizionalista l</a:t>
            </a:r>
            <a:r>
              <a:rPr lang="it-IT" altLang="en-US" sz="2000" dirty="0">
                <a:latin typeface="Garamond" panose="02020404030301010803" pitchFamily="18" charset="0"/>
              </a:rPr>
              <a:t>’</a:t>
            </a:r>
            <a:r>
              <a:rPr lang="it-IT" altLang="it-IT" sz="2000" dirty="0">
                <a:latin typeface="Garamond" panose="02020404030301010803" pitchFamily="18" charset="0"/>
              </a:rPr>
              <a:t>autodistruzione personale è un mezzo di riscatto dalla vergogna sociale (kamikaze che inneggiano alla jihad, ovvero alla guerra santa contro gli infedeli).</a:t>
            </a:r>
          </a:p>
          <a:p>
            <a:pPr algn="just" eaLnBrk="1" hangingPunct="1"/>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Questa mentalità è un tipico valore oggi ancora profondamente radicato nella mentalità di alcuni musulmani radicali, </a:t>
            </a:r>
            <a:r>
              <a:rPr lang="it-IT" altLang="it-IT" sz="2000" u="sng" dirty="0">
                <a:latin typeface="Garamond" panose="02020404030301010803" pitchFamily="18" charset="0"/>
              </a:rPr>
              <a:t>ma </a:t>
            </a:r>
            <a:r>
              <a:rPr lang="it-IT" altLang="it-IT" sz="2000" u="sng" dirty="0" err="1">
                <a:latin typeface="Garamond" panose="02020404030301010803" pitchFamily="18" charset="0"/>
              </a:rPr>
              <a:t>é</a:t>
            </a:r>
            <a:r>
              <a:rPr lang="it-IT" altLang="it-IT" sz="2000" u="sng" dirty="0">
                <a:latin typeface="Garamond" panose="02020404030301010803" pitchFamily="18" charset="0"/>
              </a:rPr>
              <a:t> preesistente all</a:t>
            </a:r>
            <a:r>
              <a:rPr lang="it-IT" altLang="ja-JP" sz="2000" u="sng" dirty="0">
                <a:latin typeface="Garamond" panose="02020404030301010803" pitchFamily="18" charset="0"/>
              </a:rPr>
              <a:t>’avvento dell’Islam</a:t>
            </a:r>
            <a:r>
              <a:rPr lang="en-US" altLang="ja-JP" sz="2000" dirty="0">
                <a:latin typeface="Garamond" panose="02020404030301010803" pitchFamily="18" charset="0"/>
              </a:rPr>
              <a:t>.</a:t>
            </a:r>
          </a:p>
          <a:p>
            <a:pPr algn="just" eaLnBrk="1" hangingPunct="1">
              <a:buFontTx/>
              <a:buChar char="•"/>
            </a:pPr>
            <a:endParaRPr lang="it-IT" altLang="it-IT" sz="2000" dirty="0">
              <a:latin typeface="Garamond" panose="02020404030301010803" pitchFamily="18" charset="0"/>
            </a:endParaRPr>
          </a:p>
          <a:p>
            <a:pPr algn="just" eaLnBrk="1" hangingPunct="1"/>
            <a:r>
              <a:rPr lang="it-IT" altLang="it-IT" sz="2000" i="1" dirty="0" err="1">
                <a:latin typeface="Garamond" panose="02020404030301010803" pitchFamily="18" charset="0"/>
              </a:rPr>
              <a:t>Kapuscinski</a:t>
            </a:r>
            <a:r>
              <a:rPr lang="it-IT" altLang="it-IT" sz="2000" i="1" dirty="0">
                <a:latin typeface="Garamond" panose="02020404030301010803" pitchFamily="18" charset="0"/>
              </a:rPr>
              <a:t>, giornalista inviato nel terzo mondo e scrittore, cita Erodoto che riteneva assai diffusa nella cultura del Medio Oriente antico (Persia, Assiria, Babilonia, Israele) la mentalità secondo la quale un uomo umiliato nella sua dignità può riscattare questa bruciante vergogna solo con un atto di autodistruzione. Mi sento segnato, quindi non posso vivere con questo marchio impresso sul volto. Erodoto racconta che il re Dario assediava inutilmente Babilonia, e gli assediati si facevano beffe dei Persiani, che si sentivano umiliati. Per salvare la faccia </a:t>
            </a:r>
            <a:r>
              <a:rPr lang="it-IT" altLang="it-IT" sz="2000" i="1" dirty="0" err="1">
                <a:latin typeface="Garamond" panose="02020404030301010803" pitchFamily="18" charset="0"/>
              </a:rPr>
              <a:t>Zopiro</a:t>
            </a:r>
            <a:r>
              <a:rPr lang="it-IT" altLang="it-IT" sz="2000" i="1" dirty="0">
                <a:latin typeface="Garamond" panose="02020404030301010803" pitchFamily="18" charset="0"/>
              </a:rPr>
              <a:t>, principe dell</a:t>
            </a:r>
            <a:r>
              <a:rPr lang="it-IT" altLang="en-US" sz="2000" i="1" dirty="0">
                <a:latin typeface="Garamond" panose="02020404030301010803" pitchFamily="18" charset="0"/>
              </a:rPr>
              <a:t>’</a:t>
            </a:r>
            <a:r>
              <a:rPr lang="it-IT" altLang="it-IT" sz="2000" i="1" dirty="0">
                <a:latin typeface="Garamond" panose="02020404030301010803" pitchFamily="18" charset="0"/>
              </a:rPr>
              <a:t>élite nobile persiana, se la cambia mutilandosi il naso e le orecchie. Il re, che non capisce, gli domanda perché l’avesse fatto[</a:t>
            </a:r>
            <a:r>
              <a:rPr lang="it-IT" altLang="it-IT" sz="2000" dirty="0">
                <a:latin typeface="Garamond" panose="02020404030301010803" pitchFamily="18" charset="0"/>
              </a:rPr>
              <a:t>continua</a:t>
            </a:r>
            <a:r>
              <a:rPr lang="it-IT" altLang="it-IT" sz="2000" i="1" dirty="0">
                <a:latin typeface="Garamond" panose="02020404030301010803" pitchFamily="18" charset="0"/>
              </a:rPr>
              <a:t>]</a:t>
            </a:r>
          </a:p>
        </p:txBody>
      </p:sp>
    </p:spTree>
    <p:extLst>
      <p:ext uri="{BB962C8B-B14F-4D97-AF65-F5344CB8AC3E}">
        <p14:creationId xmlns:p14="http://schemas.microsoft.com/office/powerpoint/2010/main" val="4156567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8788">
                                            <p:txEl>
                                              <p:pRg st="2" end="2"/>
                                            </p:txEl>
                                          </p:spTgt>
                                        </p:tgtEl>
                                        <p:attrNameLst>
                                          <p:attrName>style.visibility</p:attrName>
                                        </p:attrNameLst>
                                      </p:cBhvr>
                                      <p:to>
                                        <p:strVal val="visible"/>
                                      </p:to>
                                    </p:set>
                                    <p:animEffect transition="in" filter="slide(fromBottom)">
                                      <p:cBhvr>
                                        <p:cTn id="7" dur="500"/>
                                        <p:tgtEl>
                                          <p:spTgt spid="118788">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8788">
                                            <p:txEl>
                                              <p:pRg st="4" end="4"/>
                                            </p:txEl>
                                          </p:spTgt>
                                        </p:tgtEl>
                                        <p:attrNameLst>
                                          <p:attrName>style.visibility</p:attrName>
                                        </p:attrNameLst>
                                      </p:cBhvr>
                                      <p:to>
                                        <p:strVal val="visible"/>
                                      </p:to>
                                    </p:set>
                                    <p:animEffect transition="in" filter="slide(fromBottom)">
                                      <p:cBhvr>
                                        <p:cTn id="12" dur="500"/>
                                        <p:tgtEl>
                                          <p:spTgt spid="11878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a:extLst>
              <a:ext uri="{FF2B5EF4-FFF2-40B4-BE49-F238E27FC236}">
                <a16:creationId xmlns:a16="http://schemas.microsoft.com/office/drawing/2014/main" id="{D35B0034-693C-874F-A8CE-C22B67B448E3}"/>
              </a:ext>
            </a:extLst>
          </p:cNvPr>
          <p:cNvSpPr>
            <a:spLocks noChangeArrowheads="1"/>
          </p:cNvSpPr>
          <p:nvPr/>
        </p:nvSpPr>
        <p:spPr bwMode="auto">
          <a:xfrm>
            <a:off x="468313" y="765175"/>
            <a:ext cx="7920037"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[prosegue] </a:t>
            </a:r>
            <a:r>
              <a:rPr lang="it-IT" altLang="it-IT" sz="2000" i="1" dirty="0" err="1">
                <a:latin typeface="Garamond" panose="02020404030301010803" pitchFamily="18" charset="0"/>
              </a:rPr>
              <a:t>Zopiro</a:t>
            </a:r>
            <a:r>
              <a:rPr lang="it-IT" altLang="it-IT" sz="2000" i="1" dirty="0">
                <a:latin typeface="Garamond" panose="02020404030301010803" pitchFamily="18" charset="0"/>
              </a:rPr>
              <a:t> si presenta sotto le mura di Babilonia e chiede di essere ricevuto dal re. Gli racconta di essere stato torturato da Dario, e di poterli aiutare. Li convince a fare una sortita dalle mura, dove li attende una schiera di soldati persiani, che lui ha volutamente scelto fra i meno abili. I babilonesi li massacrano facilmente, accrescendo la credibilità di </a:t>
            </a:r>
            <a:r>
              <a:rPr lang="it-IT" altLang="it-IT" sz="2000" i="1" dirty="0" err="1">
                <a:latin typeface="Garamond" panose="02020404030301010803" pitchFamily="18" charset="0"/>
              </a:rPr>
              <a:t>Zopiro</a:t>
            </a:r>
            <a:r>
              <a:rPr lang="it-IT" altLang="it-IT" sz="2000" i="1" dirty="0">
                <a:latin typeface="Garamond" panose="02020404030301010803" pitchFamily="18" charset="0"/>
              </a:rPr>
              <a:t>. Nuova sortita dove i babilonesi si trovano nuovamente i meno preparati fra i soldati persiani e li sbaragliano. Forte del successo ottenuto, </a:t>
            </a:r>
            <a:r>
              <a:rPr lang="it-IT" altLang="it-IT" sz="2000" i="1" dirty="0" err="1">
                <a:latin typeface="Garamond" panose="02020404030301010803" pitchFamily="18" charset="0"/>
              </a:rPr>
              <a:t>Zopiro</a:t>
            </a:r>
            <a:r>
              <a:rPr lang="it-IT" altLang="it-IT" sz="2000" i="1" dirty="0">
                <a:latin typeface="Garamond" panose="02020404030301010803" pitchFamily="18" charset="0"/>
              </a:rPr>
              <a:t> è nominato comandante della difesa di Babilonia ma, al successivo attacco, ordina questa volta di aprire le porte della città, da dove penetra l</a:t>
            </a:r>
            <a:r>
              <a:rPr lang="it-IT" altLang="en-US" sz="2000" i="1" dirty="0">
                <a:latin typeface="Garamond" panose="02020404030301010803" pitchFamily="18" charset="0"/>
              </a:rPr>
              <a:t>’</a:t>
            </a:r>
            <a:r>
              <a:rPr lang="it-IT" altLang="it-IT" sz="2000" i="1" dirty="0">
                <a:latin typeface="Garamond" panose="02020404030301010803" pitchFamily="18" charset="0"/>
              </a:rPr>
              <a:t>intero corpo scelto dei persiani, che così conquistano la città. Il sacrificio di </a:t>
            </a:r>
            <a:r>
              <a:rPr lang="it-IT" altLang="it-IT" sz="2000" i="1" dirty="0" err="1">
                <a:latin typeface="Garamond" panose="02020404030301010803" pitchFamily="18" charset="0"/>
              </a:rPr>
              <a:t>Zopiro</a:t>
            </a:r>
            <a:r>
              <a:rPr lang="it-IT" altLang="it-IT" sz="2000" i="1" dirty="0">
                <a:latin typeface="Garamond" panose="02020404030301010803" pitchFamily="18" charset="0"/>
              </a:rPr>
              <a:t>, che si è </a:t>
            </a:r>
            <a:r>
              <a:rPr lang="it-IT" altLang="it-IT" sz="2000" i="1" dirty="0" err="1">
                <a:latin typeface="Garamond" panose="02020404030301010803" pitchFamily="18" charset="0"/>
              </a:rPr>
              <a:t>automutilato</a:t>
            </a:r>
            <a:r>
              <a:rPr lang="it-IT" altLang="it-IT" sz="2000" i="1" dirty="0">
                <a:latin typeface="Garamond" panose="02020404030301010803" pitchFamily="18" charset="0"/>
              </a:rPr>
              <a:t>, si è trasformato in vittoria per i Persiani.</a:t>
            </a:r>
          </a:p>
          <a:p>
            <a:pPr algn="just" eaLnBrk="1" hangingPunct="1"/>
            <a:endParaRPr lang="it-IT" altLang="it-IT" sz="2000" i="1" dirty="0">
              <a:latin typeface="Garamond" panose="02020404030301010803" pitchFamily="18" charset="0"/>
            </a:endParaRPr>
          </a:p>
          <a:p>
            <a:pPr algn="just" eaLnBrk="1" hangingPunct="1"/>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Qualcosa di simile vale anche per Israele, con il detto</a:t>
            </a:r>
            <a:r>
              <a:rPr lang="it-IT" altLang="it-IT" sz="2000" i="1" dirty="0">
                <a:latin typeface="Garamond" panose="02020404030301010803" pitchFamily="18" charset="0"/>
              </a:rPr>
              <a:t> </a:t>
            </a:r>
            <a:r>
              <a:rPr lang="it-IT" altLang="en-US" sz="2000" i="1" dirty="0">
                <a:latin typeface="Garamond" panose="02020404030301010803" pitchFamily="18" charset="0"/>
              </a:rPr>
              <a:t>“</a:t>
            </a:r>
            <a:r>
              <a:rPr lang="it-IT" altLang="it-IT" sz="2000" i="1" dirty="0">
                <a:latin typeface="Garamond" panose="02020404030301010803" pitchFamily="18" charset="0"/>
              </a:rPr>
              <a:t>Muoia Sansone e tutti i Filistei</a:t>
            </a:r>
            <a:r>
              <a:rPr lang="it-IT" altLang="en-US" sz="2000" i="1" dirty="0">
                <a:latin typeface="Garamond" panose="02020404030301010803" pitchFamily="18" charset="0"/>
              </a:rPr>
              <a:t>”</a:t>
            </a:r>
            <a:endParaRPr lang="it-IT" altLang="it-IT" sz="2000" i="1" dirty="0">
              <a:latin typeface="Garamond" panose="02020404030301010803" pitchFamily="18" charset="0"/>
            </a:endParaRPr>
          </a:p>
          <a:p>
            <a:pPr algn="just" eaLnBrk="1" hangingPunct="1"/>
            <a:endParaRPr lang="it-IT" altLang="it-IT" sz="2000" i="1" dirty="0">
              <a:latin typeface="Garamond" panose="02020404030301010803" pitchFamily="18" charset="0"/>
            </a:endParaRPr>
          </a:p>
          <a:p>
            <a:pPr algn="just"/>
            <a:r>
              <a:rPr lang="it-IT" altLang="it-IT" sz="2000" dirty="0" err="1">
                <a:latin typeface="Garamond" panose="02020404030301010803" pitchFamily="18" charset="0"/>
              </a:rPr>
              <a:t>Zopiro</a:t>
            </a:r>
            <a:r>
              <a:rPr lang="it-IT" altLang="it-IT" sz="2000" dirty="0">
                <a:latin typeface="Garamond" panose="02020404030301010803" pitchFamily="18" charset="0"/>
              </a:rPr>
              <a:t> e Sansone riescono con la loro azione a trasformare il cretino in santo (martire). E</a:t>
            </a:r>
            <a:r>
              <a:rPr lang="it-IT" altLang="en-US" sz="2000" dirty="0">
                <a:latin typeface="Garamond" panose="02020404030301010803" pitchFamily="18" charset="0"/>
              </a:rPr>
              <a:t>’</a:t>
            </a:r>
            <a:r>
              <a:rPr lang="it-IT" altLang="it-IT" sz="2000" dirty="0">
                <a:latin typeface="Garamond" panose="02020404030301010803" pitchFamily="18" charset="0"/>
              </a:rPr>
              <a:t> quello a cui aspirano gli attuali kamikaze, umiliati dallo strapotere economico e sociale del mondo infedele in cui sono costretti a vivere da immigrati malvisti.  Ma, come tutti i terroristi, restano cretini e, soprattutto per noi, incomprensibili.</a:t>
            </a:r>
            <a:endParaRPr lang="it-IT" altLang="it-IT" sz="2000" i="1" dirty="0">
              <a:latin typeface="Garamond" panose="02020404030301010803" pitchFamily="18" charset="0"/>
            </a:endParaRPr>
          </a:p>
        </p:txBody>
      </p:sp>
      <p:sp>
        <p:nvSpPr>
          <p:cNvPr id="44035" name="Rettangolo 3">
            <a:extLst>
              <a:ext uri="{FF2B5EF4-FFF2-40B4-BE49-F238E27FC236}">
                <a16:creationId xmlns:a16="http://schemas.microsoft.com/office/drawing/2014/main" id="{DD43FA36-02B1-6B4A-91A1-CBA4B14D8A07}"/>
              </a:ext>
            </a:extLst>
          </p:cNvPr>
          <p:cNvSpPr>
            <a:spLocks noChangeArrowheads="1"/>
          </p:cNvSpPr>
          <p:nvPr/>
        </p:nvSpPr>
        <p:spPr bwMode="auto">
          <a:xfrm>
            <a:off x="3851920" y="3497283"/>
            <a:ext cx="4373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solidFill>
                  <a:srgbClr val="000000"/>
                </a:solidFill>
                <a:latin typeface="Garamond" panose="02020404030301010803" pitchFamily="18" charset="0"/>
              </a:rPr>
              <a:t>Ryszard </a:t>
            </a:r>
            <a:r>
              <a:rPr lang="it-IT" altLang="it-IT" sz="2000" dirty="0" err="1">
                <a:solidFill>
                  <a:srgbClr val="000000"/>
                </a:solidFill>
                <a:latin typeface="Garamond" panose="02020404030301010803" pitchFamily="18" charset="0"/>
              </a:rPr>
              <a:t>Kapuscinski</a:t>
            </a:r>
            <a:r>
              <a:rPr lang="it-IT" altLang="it-IT" sz="2000" i="1" dirty="0">
                <a:solidFill>
                  <a:srgbClr val="000000"/>
                </a:solidFill>
                <a:latin typeface="Garamond" panose="02020404030301010803" pitchFamily="18" charset="0"/>
              </a:rPr>
              <a:t>,  In viaggio con Erodoto</a:t>
            </a:r>
            <a:endParaRPr lang="en-US" altLang="zh-CN" sz="1800" dirty="0"/>
          </a:p>
        </p:txBody>
      </p:sp>
    </p:spTree>
    <p:extLst>
      <p:ext uri="{BB962C8B-B14F-4D97-AF65-F5344CB8AC3E}">
        <p14:creationId xmlns:p14="http://schemas.microsoft.com/office/powerpoint/2010/main" val="5310147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8788">
                                            <p:txEl>
                                              <p:pRg st="3" end="3"/>
                                            </p:txEl>
                                          </p:spTgt>
                                        </p:tgtEl>
                                        <p:attrNameLst>
                                          <p:attrName>style.visibility</p:attrName>
                                        </p:attrNameLst>
                                      </p:cBhvr>
                                      <p:to>
                                        <p:strVal val="visible"/>
                                      </p:to>
                                    </p:set>
                                    <p:animEffect transition="in" filter="slide(fromBottom)">
                                      <p:cBhvr>
                                        <p:cTn id="7" dur="500"/>
                                        <p:tgtEl>
                                          <p:spTgt spid="118788">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8788">
                                            <p:txEl>
                                              <p:pRg st="5" end="5"/>
                                            </p:txEl>
                                          </p:spTgt>
                                        </p:tgtEl>
                                        <p:attrNameLst>
                                          <p:attrName>style.visibility</p:attrName>
                                        </p:attrNameLst>
                                      </p:cBhvr>
                                      <p:to>
                                        <p:strVal val="visible"/>
                                      </p:to>
                                    </p:set>
                                    <p:animEffect transition="in" filter="slide(fromBottom)">
                                      <p:cBhvr>
                                        <p:cTn id="12" dur="500"/>
                                        <p:tgtEl>
                                          <p:spTgt spid="11878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60" name="Text Box 4">
            <a:extLst>
              <a:ext uri="{FF2B5EF4-FFF2-40B4-BE49-F238E27FC236}">
                <a16:creationId xmlns:a16="http://schemas.microsoft.com/office/drawing/2014/main" id="{B5B4F53F-6213-1540-AFE5-485903D61420}"/>
              </a:ext>
            </a:extLst>
          </p:cNvPr>
          <p:cNvSpPr txBox="1">
            <a:spLocks noChangeArrowheads="1"/>
          </p:cNvSpPr>
          <p:nvPr/>
        </p:nvSpPr>
        <p:spPr bwMode="auto">
          <a:xfrm>
            <a:off x="684213" y="620713"/>
            <a:ext cx="7272337" cy="547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Concetto di </a:t>
            </a:r>
            <a:r>
              <a:rPr lang="it-IT" altLang="it-IT" sz="2000" b="1">
                <a:latin typeface="Garamond" panose="02020404030301010803" pitchFamily="18" charset="0"/>
              </a:rPr>
              <a:t>familismo amorale</a:t>
            </a:r>
            <a:r>
              <a:rPr lang="it-IT" altLang="it-IT" sz="2000">
                <a:latin typeface="Garamond" panose="02020404030301010803" pitchFamily="18" charset="0"/>
              </a:rPr>
              <a:t>, originariamente sviluppato da Banfield in The Moral Basis of a Backward Society (1958) che descrive uno studio sul campo nell</a:t>
            </a:r>
            <a:r>
              <a:rPr lang="it-IT" altLang="en-US" sz="2000">
                <a:latin typeface="Garamond" panose="02020404030301010803" pitchFamily="18" charset="0"/>
              </a:rPr>
              <a:t>’</a:t>
            </a:r>
            <a:r>
              <a:rPr lang="it-IT" altLang="it-IT" sz="2000">
                <a:latin typeface="Garamond" panose="02020404030301010803" pitchFamily="18" charset="0"/>
              </a:rPr>
              <a:t>Italia meridionale:</a:t>
            </a:r>
          </a:p>
          <a:p>
            <a:pPr algn="just" eaLnBrk="1" hangingPunct="1">
              <a:spcBef>
                <a:spcPct val="50000"/>
              </a:spcBef>
            </a:pPr>
            <a:r>
              <a:rPr lang="it-IT" altLang="it-IT" sz="2000">
                <a:latin typeface="Garamond" panose="02020404030301010803" pitchFamily="18" charset="0"/>
              </a:rPr>
              <a:t>Assenza di morale pubblica, dove i principi e le categorie del bene e del male rimangono, e vengono applicati, solo e unicamente nell'ambito dei rapporti familiari </a:t>
            </a:r>
            <a:r>
              <a:rPr lang="it-IT" altLang="it-IT" sz="2000" i="1">
                <a:latin typeface="Garamond" panose="02020404030301010803" pitchFamily="18" charset="0"/>
              </a:rPr>
              <a:t>(</a:t>
            </a:r>
            <a:r>
              <a:rPr lang="it-IT" altLang="en-US" sz="2000" i="1">
                <a:latin typeface="Garamond" panose="02020404030301010803" pitchFamily="18" charset="0"/>
              </a:rPr>
              <a:t>“</a:t>
            </a:r>
            <a:r>
              <a:rPr lang="it-IT" altLang="it-IT" sz="2000" i="1">
                <a:latin typeface="Garamond" panose="02020404030301010803" pitchFamily="18" charset="0"/>
              </a:rPr>
              <a:t>i panni sporchi si lavano in famiglia</a:t>
            </a:r>
            <a:r>
              <a:rPr lang="it-IT" altLang="en-US" sz="2000" i="1">
                <a:latin typeface="Garamond" panose="02020404030301010803" pitchFamily="18" charset="0"/>
              </a:rPr>
              <a:t>”</a:t>
            </a:r>
            <a:r>
              <a:rPr lang="it-IT" altLang="it-IT" sz="2000" i="1">
                <a:latin typeface="Garamond" panose="02020404030301010803" pitchFamily="18" charset="0"/>
              </a:rPr>
              <a:t>)</a:t>
            </a:r>
          </a:p>
          <a:p>
            <a:pPr algn="ctr" eaLnBrk="1" hangingPunct="1">
              <a:spcBef>
                <a:spcPct val="50000"/>
              </a:spcBef>
            </a:pPr>
            <a:r>
              <a:rPr lang="it-IT" altLang="it-IT" sz="2000" b="1" i="1">
                <a:latin typeface="Garamond" panose="02020404030301010803" pitchFamily="18" charset="0"/>
              </a:rPr>
              <a:t>Caratteri sociali del familismo amorale secondo Banfield</a:t>
            </a:r>
            <a:r>
              <a:rPr lang="it-IT" altLang="it-IT" sz="2000">
                <a:latin typeface="Garamond" panose="02020404030301010803" pitchFamily="18" charset="0"/>
              </a:rPr>
              <a:t>:</a:t>
            </a:r>
          </a:p>
          <a:p>
            <a:pPr algn="just" eaLnBrk="1" hangingPunct="1">
              <a:spcBef>
                <a:spcPct val="50000"/>
              </a:spcBef>
            </a:pPr>
            <a:r>
              <a:rPr lang="it-IT" altLang="it-IT" sz="2000">
                <a:latin typeface="Garamond" panose="02020404030301010803" pitchFamily="18" charset="0"/>
              </a:rPr>
              <a:t>• nessuno persegue l'interesse della comunità, a meno che ciò non torni a proprio vantaggio. I vantaggi materiali di breve periodo sono il solo motivo d'interesse per la cosa pubblica </a:t>
            </a:r>
          </a:p>
          <a:p>
            <a:pPr algn="just" eaLnBrk="1" hangingPunct="1">
              <a:spcBef>
                <a:spcPct val="50000"/>
              </a:spcBef>
            </a:pPr>
            <a:r>
              <a:rPr lang="it-IT" altLang="it-IT" sz="2000">
                <a:latin typeface="Garamond" panose="02020404030301010803" pitchFamily="18" charset="0"/>
              </a:rPr>
              <a:t>• Soltanto i funzionari si occupano della cosa pubblica, perché sono pagati per questo. E</a:t>
            </a:r>
            <a:r>
              <a:rPr lang="it-IT" altLang="en-US" sz="2000">
                <a:latin typeface="Garamond" panose="02020404030301010803" pitchFamily="18" charset="0"/>
              </a:rPr>
              <a:t>’</a:t>
            </a:r>
            <a:r>
              <a:rPr lang="it-IT" altLang="it-IT" sz="2000">
                <a:latin typeface="Garamond" panose="02020404030301010803" pitchFamily="18" charset="0"/>
              </a:rPr>
              <a:t> anormale e sconveniente per un privato cittadino interessarsi seriamente di politica</a:t>
            </a:r>
          </a:p>
          <a:p>
            <a:pPr algn="just" eaLnBrk="1" hangingPunct="1">
              <a:spcBef>
                <a:spcPct val="50000"/>
              </a:spcBef>
            </a:pPr>
            <a:r>
              <a:rPr lang="it-IT" altLang="it-IT" sz="2000">
                <a:latin typeface="Garamond" panose="02020404030301010803" pitchFamily="18" charset="0"/>
              </a:rPr>
              <a:t>• Manca qualsiasi forma di controllo sull'attività dei pubblici ufficiali, poiché questo compito spetta solo alla gerarchia burocratica	</a:t>
            </a:r>
          </a:p>
        </p:txBody>
      </p:sp>
    </p:spTree>
    <p:extLst>
      <p:ext uri="{BB962C8B-B14F-4D97-AF65-F5344CB8AC3E}">
        <p14:creationId xmlns:p14="http://schemas.microsoft.com/office/powerpoint/2010/main" val="2596593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1860">
                                            <p:txEl>
                                              <p:pRg st="1" end="1"/>
                                            </p:txEl>
                                          </p:spTgt>
                                        </p:tgtEl>
                                        <p:attrNameLst>
                                          <p:attrName>style.visibility</p:attrName>
                                        </p:attrNameLst>
                                      </p:cBhvr>
                                      <p:to>
                                        <p:strVal val="visible"/>
                                      </p:to>
                                    </p:set>
                                    <p:anim calcmode="lin" valueType="num">
                                      <p:cBhvr additive="base">
                                        <p:cTn id="7" dur="500" fill="hold"/>
                                        <p:tgtEl>
                                          <p:spTgt spid="12186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186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1860">
                                            <p:txEl>
                                              <p:pRg st="2" end="2"/>
                                            </p:txEl>
                                          </p:spTgt>
                                        </p:tgtEl>
                                        <p:attrNameLst>
                                          <p:attrName>style.visibility</p:attrName>
                                        </p:attrNameLst>
                                      </p:cBhvr>
                                      <p:to>
                                        <p:strVal val="visible"/>
                                      </p:to>
                                    </p:set>
                                    <p:anim calcmode="lin" valueType="num">
                                      <p:cBhvr additive="base">
                                        <p:cTn id="13" dur="500" fill="hold"/>
                                        <p:tgtEl>
                                          <p:spTgt spid="12186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86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1860">
                                            <p:txEl>
                                              <p:pRg st="3" end="3"/>
                                            </p:txEl>
                                          </p:spTgt>
                                        </p:tgtEl>
                                        <p:attrNameLst>
                                          <p:attrName>style.visibility</p:attrName>
                                        </p:attrNameLst>
                                      </p:cBhvr>
                                      <p:to>
                                        <p:strVal val="visible"/>
                                      </p:to>
                                    </p:set>
                                    <p:anim calcmode="lin" valueType="num">
                                      <p:cBhvr additive="base">
                                        <p:cTn id="19" dur="500" fill="hold"/>
                                        <p:tgtEl>
                                          <p:spTgt spid="12186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186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21860">
                                            <p:txEl>
                                              <p:pRg st="4" end="4"/>
                                            </p:txEl>
                                          </p:spTgt>
                                        </p:tgtEl>
                                        <p:attrNameLst>
                                          <p:attrName>style.visibility</p:attrName>
                                        </p:attrNameLst>
                                      </p:cBhvr>
                                      <p:to>
                                        <p:strVal val="visible"/>
                                      </p:to>
                                    </p:set>
                                    <p:anim calcmode="lin" valueType="num">
                                      <p:cBhvr additive="base">
                                        <p:cTn id="25" dur="500" fill="hold"/>
                                        <p:tgtEl>
                                          <p:spTgt spid="12186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86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21860">
                                            <p:txEl>
                                              <p:pRg st="5" end="5"/>
                                            </p:txEl>
                                          </p:spTgt>
                                        </p:tgtEl>
                                        <p:attrNameLst>
                                          <p:attrName>style.visibility</p:attrName>
                                        </p:attrNameLst>
                                      </p:cBhvr>
                                      <p:to>
                                        <p:strVal val="visible"/>
                                      </p:to>
                                    </p:set>
                                    <p:anim calcmode="lin" valueType="num">
                                      <p:cBhvr additive="base">
                                        <p:cTn id="31" dur="500" fill="hold"/>
                                        <p:tgtEl>
                                          <p:spTgt spid="121860">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186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CasellaDiTesto 1">
            <a:extLst>
              <a:ext uri="{FF2B5EF4-FFF2-40B4-BE49-F238E27FC236}">
                <a16:creationId xmlns:a16="http://schemas.microsoft.com/office/drawing/2014/main" id="{CE839B7C-F7A9-6642-B5CC-DB23F73EBE7C}"/>
              </a:ext>
            </a:extLst>
          </p:cNvPr>
          <p:cNvSpPr txBox="1">
            <a:spLocks noChangeArrowheads="1"/>
          </p:cNvSpPr>
          <p:nvPr/>
        </p:nvSpPr>
        <p:spPr bwMode="auto">
          <a:xfrm>
            <a:off x="468313" y="404813"/>
            <a:ext cx="799147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000" b="1" i="1" dirty="0">
                <a:latin typeface="Garamond" panose="02020404030301010803" pitchFamily="18" charset="0"/>
              </a:rPr>
              <a:t>Caratteri sociali del familismo amorale (segue)</a:t>
            </a:r>
            <a:endParaRPr lang="it-IT" altLang="it-IT" sz="2000" dirty="0">
              <a:latin typeface="Garamond" panose="02020404030301010803" pitchFamily="18" charset="0"/>
            </a:endParaRPr>
          </a:p>
          <a:p>
            <a:pPr eaLnBrk="1" hangingPunct="1"/>
            <a:endParaRPr lang="it-IT" altLang="it-IT" sz="2000" dirty="0">
              <a:latin typeface="Garamond" panose="02020404030301010803" pitchFamily="18" charset="0"/>
            </a:endParaRPr>
          </a:p>
          <a:p>
            <a:pPr algn="just" eaLnBrk="1" hangingPunct="1">
              <a:buFontTx/>
              <a:buChar char="•"/>
            </a:pPr>
            <a:r>
              <a:rPr lang="it-IT" altLang="it-IT" sz="2000" dirty="0">
                <a:latin typeface="Garamond" panose="02020404030301010803" pitchFamily="18" charset="0"/>
              </a:rPr>
              <a:t> Si agisce in violazione alla legge ogni qual volta si ritiene di restare impuniti</a:t>
            </a:r>
          </a:p>
          <a:p>
            <a:pPr algn="just" eaLnBrk="1" hangingPunct="1"/>
            <a:r>
              <a:rPr lang="it-IT" altLang="it-IT" sz="2000" dirty="0">
                <a:latin typeface="Garamond" panose="02020404030301010803" pitchFamily="18" charset="0"/>
              </a:rPr>
              <a:t>• Chi riveste una carica pubblica accetta buste e favori, se riesce a farlo senza avere noie, e comunque la comunità non ha dubbi sulla sua disonestà</a:t>
            </a:r>
          </a:p>
          <a:p>
            <a:pPr algn="just" eaLnBrk="1" hangingPunct="1"/>
            <a:r>
              <a:rPr lang="it-IT" altLang="it-IT" sz="2000" dirty="0">
                <a:latin typeface="Garamond" panose="02020404030301010803" pitchFamily="18" charset="0"/>
              </a:rPr>
              <a:t>• I deboli sono favorevoli a un sistema in cui l'ordine sia mantenuto con le maniere forti (teoria del buon sovrano dal polso fermo)</a:t>
            </a:r>
          </a:p>
          <a:p>
            <a:pPr algn="just" eaLnBrk="1" hangingPunct="1"/>
            <a:r>
              <a:rPr lang="it-IT" altLang="it-IT" sz="2000" dirty="0">
                <a:latin typeface="Garamond" panose="02020404030301010803" pitchFamily="18" charset="0"/>
              </a:rPr>
              <a:t>• Sono assenti connessioni tra principi politici (cioè l'ideologia) e comportamenti concreti nei rapporti di vita quotidiani</a:t>
            </a:r>
          </a:p>
          <a:p>
            <a:pPr algn="just" eaLnBrk="1" hangingPunct="1"/>
            <a:r>
              <a:rPr lang="it-IT" altLang="it-IT" sz="2000" dirty="0">
                <a:latin typeface="Garamond" panose="02020404030301010803" pitchFamily="18" charset="0"/>
              </a:rPr>
              <a:t>• Non ci sono né leader, né gregari. Nessuno prende l'iniziativa di proporre una linea di azione e persuadere gli altri, perché il gruppo non si fida di lui</a:t>
            </a:r>
          </a:p>
          <a:p>
            <a:pPr algn="just" eaLnBrk="1" hangingPunct="1"/>
            <a:r>
              <a:rPr lang="it-IT" altLang="it-IT" sz="2000" dirty="0">
                <a:latin typeface="Garamond" panose="02020404030301010803" pitchFamily="18" charset="0"/>
              </a:rPr>
              <a:t>•  Il voto serve ad ottenere il maggior vantaggio possibile a breve scadenza </a:t>
            </a:r>
          </a:p>
          <a:p>
            <a:pPr algn="just" eaLnBrk="1" hangingPunct="1"/>
            <a:r>
              <a:rPr lang="it-IT" altLang="it-IT" sz="2000" dirty="0">
                <a:latin typeface="Garamond" panose="02020404030301010803" pitchFamily="18" charset="0"/>
              </a:rPr>
              <a:t>• Ci si oppone a qualsiasi misura che migliori il benessere dei vicini senza migliorare anche il proprio: si preferisce peggiorare il loro benessere perché sono antagonisti diretti (es. il comune o la frazione vicini)</a:t>
            </a:r>
          </a:p>
          <a:p>
            <a:pPr algn="just" eaLnBrk="1" hangingPunct="1"/>
            <a:r>
              <a:rPr lang="it-IT" altLang="it-IT" sz="2000" dirty="0">
                <a:latin typeface="Garamond" panose="02020404030301010803" pitchFamily="18" charset="0"/>
              </a:rPr>
              <a:t>• Sebbene gli elettori siano disposti a vendere i loro voti, non esiste una stabile e solida macchina politica </a:t>
            </a:r>
          </a:p>
          <a:p>
            <a:pPr algn="just" eaLnBrk="1" hangingPunct="1"/>
            <a:r>
              <a:rPr lang="it-IT" altLang="it-IT" sz="2000" dirty="0">
                <a:latin typeface="Garamond" panose="02020404030301010803" pitchFamily="18" charset="0"/>
              </a:rPr>
              <a:t>• I funzionari di partito vendono i loro servizi al miglior offerente. La loro facilità a passare da una parte all'altra può spiegare gli sbalzi nei risultati elettorali (es  elezioni politiche in Sicilia nel 2008)</a:t>
            </a:r>
          </a:p>
        </p:txBody>
      </p:sp>
    </p:spTree>
    <p:extLst>
      <p:ext uri="{BB962C8B-B14F-4D97-AF65-F5344CB8AC3E}">
        <p14:creationId xmlns:p14="http://schemas.microsoft.com/office/powerpoint/2010/main" val="3930126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2769">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2769">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276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276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2769">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2769">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2769">
                                            <p:txEl>
                                              <p:pRg st="8" end="8"/>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2769">
                                            <p:txEl>
                                              <p:pRg st="9" end="9"/>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3276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a:extLst>
              <a:ext uri="{FF2B5EF4-FFF2-40B4-BE49-F238E27FC236}">
                <a16:creationId xmlns:a16="http://schemas.microsoft.com/office/drawing/2014/main" id="{71BE78B4-A47F-1B48-B991-7A97D5EF280E}"/>
              </a:ext>
            </a:extLst>
          </p:cNvPr>
          <p:cNvSpPr txBox="1">
            <a:spLocks noChangeArrowheads="1"/>
          </p:cNvSpPr>
          <p:nvPr/>
        </p:nvSpPr>
        <p:spPr bwMode="auto">
          <a:xfrm>
            <a:off x="611560" y="302359"/>
            <a:ext cx="7635903"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err="1">
                <a:latin typeface="Garamond" panose="02020404030301010803" pitchFamily="18" charset="0"/>
              </a:rPr>
              <a:t>Banfield</a:t>
            </a:r>
            <a:r>
              <a:rPr lang="it-IT" altLang="it-IT" sz="2000" dirty="0">
                <a:latin typeface="Garamond" panose="02020404030301010803" pitchFamily="18" charset="0"/>
              </a:rPr>
              <a:t> sostiene che alla società familistica amorale non si applicano criteri morali: tutto è ammesso, non è presa in alcuna considerazione l</a:t>
            </a:r>
            <a:r>
              <a:rPr lang="it-IT" altLang="en-US" sz="2000" dirty="0">
                <a:latin typeface="Garamond" panose="02020404030301010803" pitchFamily="18" charset="0"/>
              </a:rPr>
              <a:t>’</a:t>
            </a:r>
            <a:r>
              <a:rPr lang="it-IT" altLang="it-IT" sz="2000" dirty="0">
                <a:latin typeface="Garamond" panose="02020404030301010803" pitchFamily="18" charset="0"/>
              </a:rPr>
              <a:t>obiettivo di accumulare fiducia e credibilità </a:t>
            </a:r>
            <a:r>
              <a:rPr lang="it-IT" altLang="it-IT" sz="2000" u="sng" dirty="0">
                <a:latin typeface="Garamond" panose="02020404030301010803" pitchFamily="18" charset="0"/>
              </a:rPr>
              <a:t>sociale</a:t>
            </a:r>
          </a:p>
          <a:p>
            <a:pPr algn="just" eaLnBrk="1" hangingPunct="1">
              <a:spcBef>
                <a:spcPct val="50000"/>
              </a:spcBef>
            </a:pPr>
            <a:r>
              <a:rPr lang="it-IT" altLang="it-IT" sz="2000" i="1" dirty="0">
                <a:latin typeface="Garamond" panose="02020404030301010803" pitchFamily="18" charset="0"/>
              </a:rPr>
              <a:t>Quando il familismo amorale si coniuga con l’arretratezza</a:t>
            </a:r>
          </a:p>
          <a:p>
            <a:pPr algn="just" eaLnBrk="1" hangingPunct="1">
              <a:spcBef>
                <a:spcPct val="50000"/>
              </a:spcBef>
            </a:pPr>
            <a:r>
              <a:rPr lang="it-IT" altLang="it-IT" sz="2000" dirty="0">
                <a:latin typeface="Garamond" panose="02020404030301010803" pitchFamily="18" charset="0"/>
              </a:rPr>
              <a:t>In alcune zone rurali interne della Ciociaria (Anagni e Fiuggi) la realtà culturale e sociale è molto arretrata, sia per le dinamiche legate alla terra (vige di fatto il maso chiuso) ma anche per l’endemia del gozzo ipotiroideo da carenza di iodio. La tiroide quando non funziona bene rende il soggetto meno reattivo, senza spirito critico, più facilmente manovrabile e accondiscendente. Diverse famiglie contadine non gradiscono che i loro figli vengano curati dal gozzo perché “</a:t>
            </a:r>
            <a:r>
              <a:rPr lang="it-IT" altLang="it-IT" sz="2000" i="1" dirty="0">
                <a:latin typeface="Garamond" panose="02020404030301010803" pitchFamily="18" charset="0"/>
              </a:rPr>
              <a:t>quello mi lavora meno, vuole andare al cinema, protesta”</a:t>
            </a:r>
            <a:r>
              <a:rPr lang="it-IT" altLang="it-IT" sz="2000" dirty="0">
                <a:latin typeface="Garamond" panose="02020404030301010803" pitchFamily="18" charset="0"/>
              </a:rPr>
              <a:t> [testimonianza di un medico condotto che opera in zona]</a:t>
            </a:r>
            <a:r>
              <a:rPr lang="it-IT" altLang="it-IT" sz="2000" i="1" dirty="0">
                <a:latin typeface="Garamond" panose="02020404030301010803" pitchFamily="18" charset="0"/>
              </a:rPr>
              <a:t>  </a:t>
            </a:r>
          </a:p>
          <a:p>
            <a:pPr algn="just" eaLnBrk="1" hangingPunct="1">
              <a:spcBef>
                <a:spcPct val="50000"/>
              </a:spcBef>
            </a:pPr>
            <a:r>
              <a:rPr lang="it-IT" altLang="en-US" sz="2000" dirty="0">
                <a:latin typeface="Garamond" panose="02020404030301010803" pitchFamily="18" charset="0"/>
              </a:rPr>
              <a:t>“</a:t>
            </a:r>
            <a:r>
              <a:rPr lang="it-IT" altLang="ja-JP" sz="2000" i="1" dirty="0">
                <a:latin typeface="Garamond" panose="02020404030301010803" pitchFamily="18" charset="0"/>
              </a:rPr>
              <a:t>La morale del popolo italiano è soprattutto una morale familiare. Nell</a:t>
            </a:r>
            <a:r>
              <a:rPr lang="it-IT" altLang="en-US" sz="2000" i="1" dirty="0">
                <a:latin typeface="Garamond" panose="02020404030301010803" pitchFamily="18" charset="0"/>
              </a:rPr>
              <a:t>’</a:t>
            </a:r>
            <a:r>
              <a:rPr lang="it-IT" altLang="ja-JP" sz="2000" i="1" dirty="0">
                <a:latin typeface="Garamond" panose="02020404030301010803" pitchFamily="18" charset="0"/>
              </a:rPr>
              <a:t>ambito della cerchia familiare, ogni membro aiuta l</a:t>
            </a:r>
            <a:r>
              <a:rPr lang="it-IT" altLang="en-US" sz="2000" i="1" dirty="0">
                <a:latin typeface="Garamond" panose="02020404030301010803" pitchFamily="18" charset="0"/>
              </a:rPr>
              <a:t>’</a:t>
            </a:r>
            <a:r>
              <a:rPr lang="it-IT" altLang="ja-JP" sz="2000" i="1" dirty="0">
                <a:latin typeface="Garamond" panose="02020404030301010803" pitchFamily="18" charset="0"/>
              </a:rPr>
              <a:t>altro con inconscio eroismo, accettando come un dovere anche il più grande sacrificio. (...) Ma la morale sociale è rilassata. Il governo è considerato come qualcosa di estraneo e ostile al popolo</a:t>
            </a:r>
            <a:r>
              <a:rPr lang="it-IT" altLang="en-US" sz="2000" dirty="0">
                <a:latin typeface="Garamond" panose="02020404030301010803" pitchFamily="18" charset="0"/>
              </a:rPr>
              <a:t>”</a:t>
            </a:r>
            <a:r>
              <a:rPr lang="it-IT" altLang="ja-JP" sz="2000" dirty="0">
                <a:latin typeface="Garamond" panose="02020404030301010803" pitchFamily="18" charset="0"/>
              </a:rPr>
              <a:t>. </a:t>
            </a:r>
            <a:r>
              <a:rPr lang="it-IT" altLang="it-IT" sz="2000" dirty="0">
                <a:latin typeface="Garamond" panose="02020404030301010803" pitchFamily="18" charset="0"/>
              </a:rPr>
              <a:t>Gaetano Salvemini, La mentalità degli Italiani, 1928</a:t>
            </a:r>
          </a:p>
          <a:p>
            <a:pPr algn="just" eaLnBrk="1" hangingPunct="1">
              <a:spcBef>
                <a:spcPct val="50000"/>
              </a:spcBef>
            </a:pPr>
            <a:r>
              <a:rPr lang="it-IT" altLang="it-IT" sz="2000" dirty="0" err="1">
                <a:latin typeface="Garamond" panose="02020404030301010803" pitchFamily="18" charset="0"/>
              </a:rPr>
              <a:t>Ichino</a:t>
            </a:r>
            <a:r>
              <a:rPr lang="it-IT" altLang="it-IT" sz="2000" dirty="0">
                <a:latin typeface="Garamond" panose="02020404030301010803" pitchFamily="18" charset="0"/>
              </a:rPr>
              <a:t> e Alesina (2009) usano l</a:t>
            </a:r>
            <a:r>
              <a:rPr lang="it-IT" altLang="en-US" sz="2000" dirty="0">
                <a:latin typeface="Garamond" panose="02020404030301010803" pitchFamily="18" charset="0"/>
              </a:rPr>
              <a:t>’</a:t>
            </a:r>
            <a:r>
              <a:rPr lang="it-IT" altLang="it-IT" sz="2000" dirty="0">
                <a:latin typeface="Garamond" panose="02020404030301010803" pitchFamily="18" charset="0"/>
              </a:rPr>
              <a:t>esempio del tipico comportamento socialmente amorale: </a:t>
            </a:r>
            <a:r>
              <a:rPr lang="it-IT" altLang="en-US" sz="2000" dirty="0">
                <a:latin typeface="Garamond" panose="02020404030301010803" pitchFamily="18" charset="0"/>
              </a:rPr>
              <a:t>“</a:t>
            </a:r>
            <a:r>
              <a:rPr lang="it-IT" altLang="ja-JP" sz="2000" i="1" dirty="0">
                <a:latin typeface="Garamond" panose="02020404030301010803" pitchFamily="18" charset="0"/>
              </a:rPr>
              <a:t>cucine linde e cartacce per strada</a:t>
            </a:r>
            <a:r>
              <a:rPr lang="it-IT" altLang="en-US" sz="2000" dirty="0">
                <a:latin typeface="Garamond" panose="02020404030301010803" pitchFamily="18" charset="0"/>
              </a:rPr>
              <a:t>”</a:t>
            </a:r>
            <a:r>
              <a:rPr lang="it-IT" altLang="ja-JP" sz="2000" dirty="0">
                <a:latin typeface="Garamond" panose="02020404030301010803" pitchFamily="18" charset="0"/>
              </a:rPr>
              <a:t>  </a:t>
            </a:r>
          </a:p>
        </p:txBody>
      </p:sp>
    </p:spTree>
    <p:extLst>
      <p:ext uri="{BB962C8B-B14F-4D97-AF65-F5344CB8AC3E}">
        <p14:creationId xmlns:p14="http://schemas.microsoft.com/office/powerpoint/2010/main" val="37443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 calcmode="lin" valueType="num">
                                      <p:cBhvr additive="base">
                                        <p:cTn id="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ttangolo 1">
            <a:extLst>
              <a:ext uri="{FF2B5EF4-FFF2-40B4-BE49-F238E27FC236}">
                <a16:creationId xmlns:a16="http://schemas.microsoft.com/office/drawing/2014/main" id="{A12B2CEA-36C3-9D40-8653-A904CFA63306}"/>
              </a:ext>
            </a:extLst>
          </p:cNvPr>
          <p:cNvSpPr>
            <a:spLocks noChangeArrowheads="1"/>
          </p:cNvSpPr>
          <p:nvPr/>
        </p:nvSpPr>
        <p:spPr bwMode="auto">
          <a:xfrm>
            <a:off x="971550" y="908050"/>
            <a:ext cx="7129463"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i="1" dirty="0">
                <a:latin typeface="Garamond" panose="02020404030301010803" pitchFamily="18" charset="0"/>
              </a:rPr>
              <a:t>L</a:t>
            </a:r>
            <a:r>
              <a:rPr lang="it-IT" altLang="en-US" sz="2000" i="1" dirty="0">
                <a:latin typeface="Garamond" panose="02020404030301010803" pitchFamily="18" charset="0"/>
              </a:rPr>
              <a:t>’</a:t>
            </a:r>
            <a:r>
              <a:rPr lang="it-IT" altLang="it-IT" sz="2000" i="1" dirty="0">
                <a:latin typeface="Garamond" panose="02020404030301010803" pitchFamily="18" charset="0"/>
              </a:rPr>
              <a:t>individuo che non si fida degli altri coopera solo se vige un sistema di regole formali e di regolazioni, che però debbono essere negoziate, condivise, discusse e applicate, talvolta con mezzi coercitivi. Questo apparato legale, che funziona da sostituto della fiducia, implica la presenza di forti costi di transazione. Una diffusa diffidenza in una società impone una sorta di tassa su tutte le attività economiche, che le società dove è diffusa la fiducia non debbono pagare</a:t>
            </a:r>
            <a:r>
              <a:rPr lang="it-IT" altLang="it-IT" sz="2000" dirty="0">
                <a:latin typeface="Garamond" panose="02020404030301010803" pitchFamily="18" charset="0"/>
              </a:rPr>
              <a:t>. Francis Fukuyama, Trust (1995).</a:t>
            </a:r>
          </a:p>
          <a:p>
            <a:pPr algn="just" eaLnBrk="1" hangingPunct="1">
              <a:spcBef>
                <a:spcPct val="50000"/>
              </a:spcBef>
            </a:pPr>
            <a:r>
              <a:rPr lang="it-IT" altLang="it-IT" sz="2000" dirty="0" err="1">
                <a:latin typeface="Garamond" panose="02020404030301010803" pitchFamily="18" charset="0"/>
              </a:rPr>
              <a:t>Bisin</a:t>
            </a:r>
            <a:r>
              <a:rPr lang="it-IT" altLang="it-IT" sz="2000" dirty="0">
                <a:latin typeface="Garamond" panose="02020404030301010803" pitchFamily="18" charset="0"/>
              </a:rPr>
              <a:t> e </a:t>
            </a:r>
            <a:r>
              <a:rPr lang="it-IT" altLang="it-IT" sz="2000" dirty="0" err="1">
                <a:latin typeface="Garamond" panose="02020404030301010803" pitchFamily="18" charset="0"/>
              </a:rPr>
              <a:t>Verdier</a:t>
            </a:r>
            <a:r>
              <a:rPr lang="it-IT" altLang="it-IT" sz="2000" dirty="0">
                <a:latin typeface="Garamond" panose="02020404030301010803" pitchFamily="18" charset="0"/>
              </a:rPr>
              <a:t> (2017) sostengono che le dinamiche culturali ed istituzionali sono interrelate fra loro, ma che in alcuni casi l</a:t>
            </a:r>
            <a:r>
              <a:rPr lang="it-IT" altLang="en-US" sz="2000" dirty="0">
                <a:latin typeface="Garamond" panose="02020404030301010803" pitchFamily="18" charset="0"/>
              </a:rPr>
              <a:t>’</a:t>
            </a:r>
            <a:r>
              <a:rPr lang="it-IT" altLang="it-IT" sz="2000" dirty="0">
                <a:latin typeface="Garamond" panose="02020404030301010803" pitchFamily="18" charset="0"/>
              </a:rPr>
              <a:t>interrelazione conduce ad equilibri positivi per lo sviluppo economico, in altri no.</a:t>
            </a:r>
          </a:p>
          <a:p>
            <a:pPr algn="just" eaLnBrk="1" hangingPunct="1">
              <a:spcBef>
                <a:spcPct val="50000"/>
              </a:spcBef>
            </a:pPr>
            <a:r>
              <a:rPr lang="it-IT" altLang="it-IT" sz="2000" dirty="0">
                <a:latin typeface="Garamond" panose="02020404030301010803" pitchFamily="18" charset="0"/>
              </a:rPr>
              <a:t>La dinamica fra cultura e istituzioni mostra proprietà non ergodiche, in cui fatti iniziali condizionano gli eventi successivi (vedi la </a:t>
            </a:r>
            <a:r>
              <a:rPr lang="it-IT" altLang="it-IT" sz="2000" dirty="0" err="1">
                <a:latin typeface="Garamond" panose="02020404030301010803" pitchFamily="18" charset="0"/>
              </a:rPr>
              <a:t>path</a:t>
            </a:r>
            <a:r>
              <a:rPr lang="it-IT" altLang="it-IT" sz="2000" dirty="0">
                <a:latin typeface="Garamond" panose="02020404030301010803" pitchFamily="18" charset="0"/>
              </a:rPr>
              <a:t> </a:t>
            </a:r>
            <a:r>
              <a:rPr lang="it-IT" altLang="it-IT" sz="2000" dirty="0" err="1">
                <a:latin typeface="Garamond" panose="02020404030301010803" pitchFamily="18" charset="0"/>
              </a:rPr>
              <a:t>dependence</a:t>
            </a:r>
            <a:r>
              <a:rPr lang="it-IT" altLang="it-IT" sz="2000" dirty="0">
                <a:latin typeface="Garamond" panose="02020404030301010803" pitchFamily="18" charset="0"/>
              </a:rPr>
              <a:t>, nelle slides n.3).</a:t>
            </a:r>
          </a:p>
          <a:p>
            <a:pPr algn="just" eaLnBrk="1" hangingPunct="1">
              <a:spcBef>
                <a:spcPct val="50000"/>
              </a:spcBef>
            </a:pPr>
            <a:r>
              <a:rPr lang="it-IT" altLang="it-IT" sz="2000" dirty="0">
                <a:latin typeface="Garamond" panose="02020404030301010803" pitchFamily="18" charset="0"/>
              </a:rPr>
              <a:t>Cruciale, in ogni caso, è la dotazione del cosiddetto capitale sociale</a:t>
            </a:r>
          </a:p>
        </p:txBody>
      </p:sp>
    </p:spTree>
    <p:extLst>
      <p:ext uri="{BB962C8B-B14F-4D97-AF65-F5344CB8AC3E}">
        <p14:creationId xmlns:p14="http://schemas.microsoft.com/office/powerpoint/2010/main" val="40847831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CasellaDiTesto 1">
            <a:extLst>
              <a:ext uri="{FF2B5EF4-FFF2-40B4-BE49-F238E27FC236}">
                <a16:creationId xmlns:a16="http://schemas.microsoft.com/office/drawing/2014/main" id="{3F7107C3-A503-A845-BB53-F23949CF28C1}"/>
              </a:ext>
            </a:extLst>
          </p:cNvPr>
          <p:cNvSpPr txBox="1">
            <a:spLocks noChangeArrowheads="1"/>
          </p:cNvSpPr>
          <p:nvPr/>
        </p:nvSpPr>
        <p:spPr bwMode="auto">
          <a:xfrm>
            <a:off x="900113" y="1268413"/>
            <a:ext cx="6985000"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en-US" sz="2000">
                <a:latin typeface="Garamond" panose="02020404030301010803" pitchFamily="18" charset="0"/>
              </a:rPr>
              <a:t>“</a:t>
            </a:r>
            <a:r>
              <a:rPr lang="it-IT" altLang="it-IT" sz="2000">
                <a:latin typeface="Garamond" panose="02020404030301010803" pitchFamily="18" charset="0"/>
              </a:rPr>
              <a:t>aggregato delle risorse effettive e potenziali legate al possedere una durevole rete di relazioni, più o meno istituzionalizzate, basate sul reciproco riconoscimento</a:t>
            </a:r>
            <a:r>
              <a:rPr lang="it-IT" altLang="en-US" sz="2000">
                <a:latin typeface="Garamond" panose="02020404030301010803" pitchFamily="18" charset="0"/>
              </a:rPr>
              <a:t>”</a:t>
            </a:r>
            <a:r>
              <a:rPr lang="it-IT" altLang="it-IT" sz="2000">
                <a:latin typeface="Garamond" panose="02020404030301010803" pitchFamily="18" charset="0"/>
              </a:rPr>
              <a:t> (Bordieu 1986)</a:t>
            </a:r>
          </a:p>
          <a:p>
            <a:pPr algn="just" eaLnBrk="1" hangingPunct="1"/>
            <a:endParaRPr lang="it-IT" altLang="it-IT" sz="2000">
              <a:latin typeface="Garamond" panose="02020404030301010803" pitchFamily="18" charset="0"/>
            </a:endParaRPr>
          </a:p>
          <a:p>
            <a:pPr algn="just" eaLnBrk="1" hangingPunct="1"/>
            <a:r>
              <a:rPr lang="it-IT" altLang="en-US" sz="2000">
                <a:latin typeface="Garamond" panose="02020404030301010803" pitchFamily="18" charset="0"/>
              </a:rPr>
              <a:t>“</a:t>
            </a:r>
            <a:r>
              <a:rPr lang="it-IT" altLang="it-IT" sz="2000">
                <a:latin typeface="Garamond" panose="02020404030301010803" pitchFamily="18" charset="0"/>
              </a:rPr>
              <a:t>le reti relazionali, le norme e la fiducia reciproca che consentono ai membri di una comunità di agire assieme in modo più efficace nel raggiungimento di obiettivi condivisi</a:t>
            </a:r>
            <a:r>
              <a:rPr lang="it-IT" altLang="en-US" sz="2000">
                <a:latin typeface="Garamond" panose="02020404030301010803" pitchFamily="18" charset="0"/>
              </a:rPr>
              <a:t>”</a:t>
            </a:r>
            <a:r>
              <a:rPr lang="it-IT" altLang="it-IT" sz="2000">
                <a:latin typeface="Garamond" panose="02020404030301010803" pitchFamily="18" charset="0"/>
              </a:rPr>
              <a:t> (Putnam 1995)</a:t>
            </a:r>
          </a:p>
          <a:p>
            <a:pPr algn="just" eaLnBrk="1" hangingPunct="1"/>
            <a:endParaRPr lang="it-IT" altLang="it-IT" sz="2000">
              <a:latin typeface="Garamond" panose="02020404030301010803" pitchFamily="18" charset="0"/>
            </a:endParaRPr>
          </a:p>
          <a:p>
            <a:pPr algn="just" eaLnBrk="1" hangingPunct="1"/>
            <a:r>
              <a:rPr lang="it-IT" altLang="en-US" sz="2000">
                <a:latin typeface="Garamond" panose="02020404030301010803" pitchFamily="18" charset="0"/>
              </a:rPr>
              <a:t>“</a:t>
            </a:r>
            <a:r>
              <a:rPr lang="it-IT" altLang="it-IT" sz="2000">
                <a:latin typeface="Garamond" panose="02020404030301010803" pitchFamily="18" charset="0"/>
              </a:rPr>
              <a:t>l</a:t>
            </a:r>
            <a:r>
              <a:rPr lang="it-IT" altLang="en-US" sz="2000">
                <a:latin typeface="Garamond" panose="02020404030301010803" pitchFamily="18" charset="0"/>
              </a:rPr>
              <a:t>’</a:t>
            </a:r>
            <a:r>
              <a:rPr lang="it-IT" altLang="it-IT" sz="2000">
                <a:latin typeface="Garamond" panose="02020404030301010803" pitchFamily="18" charset="0"/>
              </a:rPr>
              <a:t>insieme di norme e regole non codificate e condivise che permettono ai membri di un gruppo di cooperare l</a:t>
            </a:r>
            <a:r>
              <a:rPr lang="it-IT" altLang="en-US" sz="2000">
                <a:latin typeface="Garamond" panose="02020404030301010803" pitchFamily="18" charset="0"/>
              </a:rPr>
              <a:t>’</a:t>
            </a:r>
            <a:r>
              <a:rPr lang="it-IT" altLang="it-IT" sz="2000">
                <a:latin typeface="Garamond" panose="02020404030301010803" pitchFamily="18" charset="0"/>
              </a:rPr>
              <a:t>uno con l</a:t>
            </a:r>
            <a:r>
              <a:rPr lang="it-IT" altLang="en-US" sz="2000">
                <a:latin typeface="Garamond" panose="02020404030301010803" pitchFamily="18" charset="0"/>
              </a:rPr>
              <a:t>’</a:t>
            </a:r>
            <a:r>
              <a:rPr lang="it-IT" altLang="it-IT" sz="2000">
                <a:latin typeface="Garamond" panose="02020404030301010803" pitchFamily="18" charset="0"/>
              </a:rPr>
              <a:t>altro</a:t>
            </a:r>
            <a:r>
              <a:rPr lang="it-IT" altLang="en-US" sz="2000">
                <a:latin typeface="Garamond" panose="02020404030301010803" pitchFamily="18" charset="0"/>
              </a:rPr>
              <a:t>”</a:t>
            </a:r>
            <a:r>
              <a:rPr lang="it-IT" altLang="it-IT" sz="2000">
                <a:latin typeface="Garamond" panose="02020404030301010803" pitchFamily="18" charset="0"/>
              </a:rPr>
              <a:t> (Fukuyama ,1995)</a:t>
            </a:r>
          </a:p>
          <a:p>
            <a:pPr algn="just" eaLnBrk="1" hangingPunct="1"/>
            <a:endParaRPr lang="it-IT" altLang="it-IT" sz="2000">
              <a:latin typeface="Garamond" panose="02020404030301010803" pitchFamily="18" charset="0"/>
            </a:endParaRPr>
          </a:p>
          <a:p>
            <a:pPr algn="just" eaLnBrk="1" hangingPunct="1"/>
            <a:r>
              <a:rPr lang="it-IT" altLang="en-US" sz="2000">
                <a:latin typeface="Garamond" panose="02020404030301010803" pitchFamily="18" charset="0"/>
              </a:rPr>
              <a:t>“</a:t>
            </a:r>
            <a:r>
              <a:rPr lang="it-IT" altLang="it-IT" sz="2000">
                <a:latin typeface="Garamond" panose="02020404030301010803" pitchFamily="18" charset="0"/>
              </a:rPr>
              <a:t>reti associate a norme, valori e intese condivise che facilitano la cooperazione all</a:t>
            </a:r>
            <a:r>
              <a:rPr lang="it-IT" altLang="en-US" sz="2000">
                <a:latin typeface="Garamond" panose="02020404030301010803" pitchFamily="18" charset="0"/>
              </a:rPr>
              <a:t>’</a:t>
            </a:r>
            <a:r>
              <a:rPr lang="it-IT" altLang="it-IT" sz="2000">
                <a:latin typeface="Garamond" panose="02020404030301010803" pitchFamily="18" charset="0"/>
              </a:rPr>
              <a:t>interno o tra i gruppi</a:t>
            </a:r>
            <a:r>
              <a:rPr lang="it-IT" altLang="en-US" sz="2000">
                <a:latin typeface="Garamond" panose="02020404030301010803" pitchFamily="18" charset="0"/>
              </a:rPr>
              <a:t>”</a:t>
            </a:r>
            <a:r>
              <a:rPr lang="it-IT" altLang="it-IT" sz="2000">
                <a:latin typeface="Garamond" panose="02020404030301010803" pitchFamily="18" charset="0"/>
              </a:rPr>
              <a:t>(OCSE, 2001)</a:t>
            </a:r>
          </a:p>
          <a:p>
            <a:pPr algn="just" eaLnBrk="1" hangingPunct="1"/>
            <a:endParaRPr lang="it-IT" altLang="it-IT" sz="2000">
              <a:latin typeface="Garamond" panose="02020404030301010803" pitchFamily="18" charset="0"/>
            </a:endParaRPr>
          </a:p>
          <a:p>
            <a:pPr algn="just" eaLnBrk="1" hangingPunct="1"/>
            <a:r>
              <a:rPr lang="it-IT" altLang="en-US" sz="2000">
                <a:latin typeface="Garamond" panose="02020404030301010803" pitchFamily="18" charset="0"/>
              </a:rPr>
              <a:t>“</a:t>
            </a:r>
            <a:r>
              <a:rPr lang="it-IT" altLang="it-IT" sz="2000">
                <a:latin typeface="Garamond" panose="02020404030301010803" pitchFamily="18" charset="0"/>
              </a:rPr>
              <a:t>cooperazione, partecipazione, interazioni sociali e fiducia collettiva</a:t>
            </a:r>
            <a:r>
              <a:rPr lang="it-IT" altLang="en-US" sz="2000">
                <a:latin typeface="Garamond" panose="02020404030301010803" pitchFamily="18" charset="0"/>
              </a:rPr>
              <a:t>”</a:t>
            </a:r>
            <a:r>
              <a:rPr lang="it-IT" altLang="it-IT" sz="2000">
                <a:latin typeface="Garamond" panose="02020404030301010803" pitchFamily="18" charset="0"/>
              </a:rPr>
              <a:t> (Alesina e Giuliano, 2013)</a:t>
            </a:r>
            <a:endParaRPr lang="en-US" altLang="zh-CN" sz="2000">
              <a:latin typeface="Garamond" panose="02020404030301010803" pitchFamily="18" charset="0"/>
            </a:endParaRPr>
          </a:p>
        </p:txBody>
      </p:sp>
      <p:sp>
        <p:nvSpPr>
          <p:cNvPr id="49155" name="CasellaDiTesto 2">
            <a:extLst>
              <a:ext uri="{FF2B5EF4-FFF2-40B4-BE49-F238E27FC236}">
                <a16:creationId xmlns:a16="http://schemas.microsoft.com/office/drawing/2014/main" id="{B8808BAC-CB14-B247-92D9-C92B3AF63406}"/>
              </a:ext>
            </a:extLst>
          </p:cNvPr>
          <p:cNvSpPr txBox="1">
            <a:spLocks noChangeArrowheads="1"/>
          </p:cNvSpPr>
          <p:nvPr/>
        </p:nvSpPr>
        <p:spPr bwMode="auto">
          <a:xfrm>
            <a:off x="1331913" y="476250"/>
            <a:ext cx="5832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2000" b="1">
                <a:latin typeface="Garamond" panose="02020404030301010803" pitchFamily="18" charset="0"/>
              </a:rPr>
              <a:t>Diverse definizioni del concetto di Capitale Sociale</a:t>
            </a:r>
          </a:p>
        </p:txBody>
      </p:sp>
    </p:spTree>
    <p:extLst>
      <p:ext uri="{BB962C8B-B14F-4D97-AF65-F5344CB8AC3E}">
        <p14:creationId xmlns:p14="http://schemas.microsoft.com/office/powerpoint/2010/main" val="9362070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81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481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481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481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CasellaDiTesto 1">
            <a:extLst>
              <a:ext uri="{FF2B5EF4-FFF2-40B4-BE49-F238E27FC236}">
                <a16:creationId xmlns:a16="http://schemas.microsoft.com/office/drawing/2014/main" id="{C1D889B2-54E0-274A-B56A-820E61C7C4B9}"/>
              </a:ext>
            </a:extLst>
          </p:cNvPr>
          <p:cNvSpPr txBox="1">
            <a:spLocks noChangeArrowheads="1"/>
          </p:cNvSpPr>
          <p:nvPr/>
        </p:nvSpPr>
        <p:spPr bwMode="auto">
          <a:xfrm>
            <a:off x="755650" y="620713"/>
            <a:ext cx="76327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Alesina e Giuliano (2013) hanno studiato le interazioni esistenti fra la cultura (intesa in senso ampio) e istituzioni e forniscono due diverse e complementari definizioni di cultura:</a:t>
            </a:r>
          </a:p>
          <a:p>
            <a:pPr eaLnBrk="1" hangingPunct="1"/>
            <a:endParaRPr lang="it-IT" altLang="it-IT" sz="2000">
              <a:latin typeface="Garamond" panose="02020404030301010803" pitchFamily="18" charset="0"/>
            </a:endParaRPr>
          </a:p>
          <a:p>
            <a:pPr eaLnBrk="1" hangingPunct="1">
              <a:buFontTx/>
              <a:buAutoNum type="arabicParenR"/>
            </a:pPr>
            <a:r>
              <a:rPr lang="it-IT" altLang="it-IT" sz="2000">
                <a:latin typeface="Garamond" panose="02020404030301010803" pitchFamily="18" charset="0"/>
              </a:rPr>
              <a:t>Convenzioni sociali e mentalità dei cittadini che sostengono equilibri di Nash come punti focali nelle interazioni sociali ripetute. Es. pagare le tasse</a:t>
            </a: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buFontTx/>
              <a:buAutoNum type="arabicParenR"/>
            </a:pPr>
            <a:endParaRPr lang="it-IT" altLang="it-IT" sz="2000">
              <a:latin typeface="Garamond" panose="02020404030301010803" pitchFamily="18" charset="0"/>
            </a:endParaRPr>
          </a:p>
          <a:p>
            <a:pPr eaLnBrk="1" hangingPunct="1"/>
            <a:endParaRPr lang="it-IT" altLang="it-IT" sz="2000">
              <a:latin typeface="Garamond" panose="02020404030301010803" pitchFamily="18" charset="0"/>
            </a:endParaRPr>
          </a:p>
          <a:p>
            <a:pPr eaLnBrk="1" hangingPunct="1">
              <a:buFontTx/>
              <a:buAutoNum type="arabicParenR"/>
            </a:pPr>
            <a:endParaRPr lang="it-IT" altLang="it-IT" sz="2000">
              <a:latin typeface="Garamond" panose="02020404030301010803" pitchFamily="18" charset="0"/>
            </a:endParaRPr>
          </a:p>
          <a:p>
            <a:pPr eaLnBrk="1" hangingPunct="1">
              <a:buFontTx/>
              <a:buAutoNum type="arabicParenR"/>
            </a:pPr>
            <a:endParaRPr lang="it-IT" altLang="it-IT" sz="2000">
              <a:latin typeface="Garamond" panose="02020404030301010803" pitchFamily="18" charset="0"/>
            </a:endParaRPr>
          </a:p>
          <a:p>
            <a:pPr eaLnBrk="1" hangingPunct="1">
              <a:buFontTx/>
              <a:buAutoNum type="arabicParenR"/>
            </a:pPr>
            <a:r>
              <a:rPr lang="it-IT" altLang="it-IT" sz="2000">
                <a:latin typeface="Garamond" panose="02020404030301010803" pitchFamily="18" charset="0"/>
              </a:rPr>
              <a:t>Trasmissione alle generazioni successive delle preferenze in materia sociale (le </a:t>
            </a:r>
            <a:r>
              <a:rPr lang="it-IT" altLang="en-US" sz="2000">
                <a:latin typeface="Garamond" panose="02020404030301010803" pitchFamily="18" charset="0"/>
              </a:rPr>
              <a:t>“</a:t>
            </a:r>
            <a:r>
              <a:rPr lang="it-IT" altLang="it-IT" sz="2000">
                <a:latin typeface="Garamond" panose="02020404030301010803" pitchFamily="18" charset="0"/>
              </a:rPr>
              <a:t>regole tombali</a:t>
            </a:r>
            <a:r>
              <a:rPr lang="it-IT" altLang="en-US" sz="2000">
                <a:latin typeface="Garamond" panose="02020404030301010803" pitchFamily="18" charset="0"/>
              </a:rPr>
              <a:t>”</a:t>
            </a:r>
            <a:r>
              <a:rPr lang="it-IT" altLang="it-IT" sz="2000">
                <a:latin typeface="Garamond" panose="02020404030301010803" pitchFamily="18" charset="0"/>
              </a:rPr>
              <a:t>) : come comportarsi in assenza di informazioni di contesto. es. negare sempre (tipico del Sud Italia), oppure essere sempre onesti, in pace con la propria coscienza anche a rischio personale (es. gen. Dalla Chiesa, Pio La Torre, Matteotti, oggi Regeni) </a:t>
            </a:r>
          </a:p>
        </p:txBody>
      </p:sp>
      <p:cxnSp>
        <p:nvCxnSpPr>
          <p:cNvPr id="29" name="Connettore 2 28">
            <a:extLst>
              <a:ext uri="{FF2B5EF4-FFF2-40B4-BE49-F238E27FC236}">
                <a16:creationId xmlns:a16="http://schemas.microsoft.com/office/drawing/2014/main" id="{F1C0EE00-2C38-8749-B33C-35F3C13C8021}"/>
              </a:ext>
            </a:extLst>
          </p:cNvPr>
          <p:cNvCxnSpPr/>
          <p:nvPr/>
        </p:nvCxnSpPr>
        <p:spPr>
          <a:xfrm flipV="1">
            <a:off x="3490913" y="2963863"/>
            <a:ext cx="0" cy="122555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Connettore 2 30">
            <a:extLst>
              <a:ext uri="{FF2B5EF4-FFF2-40B4-BE49-F238E27FC236}">
                <a16:creationId xmlns:a16="http://schemas.microsoft.com/office/drawing/2014/main" id="{0D2D5E3A-7145-AB4C-BCDC-D738CBE5CC6A}"/>
              </a:ext>
            </a:extLst>
          </p:cNvPr>
          <p:cNvCxnSpPr/>
          <p:nvPr/>
        </p:nvCxnSpPr>
        <p:spPr>
          <a:xfrm>
            <a:off x="3500438" y="4189413"/>
            <a:ext cx="33020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844" name="CasellaDiTesto 35842">
            <a:extLst>
              <a:ext uri="{FF2B5EF4-FFF2-40B4-BE49-F238E27FC236}">
                <a16:creationId xmlns:a16="http://schemas.microsoft.com/office/drawing/2014/main" id="{236F908E-3A1E-F84C-8F08-792ABED402CC}"/>
              </a:ext>
            </a:extLst>
          </p:cNvPr>
          <p:cNvSpPr txBox="1">
            <a:spLocks noChangeArrowheads="1"/>
          </p:cNvSpPr>
          <p:nvPr/>
        </p:nvSpPr>
        <p:spPr bwMode="auto">
          <a:xfrm>
            <a:off x="2195513" y="3252788"/>
            <a:ext cx="1222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a:t>Livelli di cultura sociale</a:t>
            </a:r>
          </a:p>
        </p:txBody>
      </p:sp>
      <p:sp>
        <p:nvSpPr>
          <p:cNvPr id="35845" name="CasellaDiTesto 36">
            <a:extLst>
              <a:ext uri="{FF2B5EF4-FFF2-40B4-BE49-F238E27FC236}">
                <a16:creationId xmlns:a16="http://schemas.microsoft.com/office/drawing/2014/main" id="{02788E77-F740-0948-801B-0C742C0B83E7}"/>
              </a:ext>
            </a:extLst>
          </p:cNvPr>
          <p:cNvSpPr txBox="1">
            <a:spLocks noChangeArrowheads="1"/>
          </p:cNvSpPr>
          <p:nvPr/>
        </p:nvSpPr>
        <p:spPr bwMode="auto">
          <a:xfrm>
            <a:off x="3852863" y="4230688"/>
            <a:ext cx="23749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a:t>% dei cittadini che paga le tasse</a:t>
            </a:r>
          </a:p>
        </p:txBody>
      </p:sp>
      <p:cxnSp>
        <p:nvCxnSpPr>
          <p:cNvPr id="39" name="Connettore 2 38">
            <a:extLst>
              <a:ext uri="{FF2B5EF4-FFF2-40B4-BE49-F238E27FC236}">
                <a16:creationId xmlns:a16="http://schemas.microsoft.com/office/drawing/2014/main" id="{AE2281A1-1CCD-3340-A182-B4BE1DB42BE5}"/>
              </a:ext>
            </a:extLst>
          </p:cNvPr>
          <p:cNvCxnSpPr/>
          <p:nvPr/>
        </p:nvCxnSpPr>
        <p:spPr>
          <a:xfrm flipV="1">
            <a:off x="3490913" y="2892425"/>
            <a:ext cx="3311525" cy="1296988"/>
          </a:xfrm>
          <a:prstGeom prst="straightConnector1">
            <a:avLst/>
          </a:prstGeom>
          <a:ln w="127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Connettore 1 43">
            <a:extLst>
              <a:ext uri="{FF2B5EF4-FFF2-40B4-BE49-F238E27FC236}">
                <a16:creationId xmlns:a16="http://schemas.microsoft.com/office/drawing/2014/main" id="{D1C42214-0D2B-DE43-88F0-334403007393}"/>
              </a:ext>
            </a:extLst>
          </p:cNvPr>
          <p:cNvCxnSpPr/>
          <p:nvPr/>
        </p:nvCxnSpPr>
        <p:spPr>
          <a:xfrm>
            <a:off x="4786313" y="3540125"/>
            <a:ext cx="0" cy="144463"/>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35848" name="CasellaDiTesto 50">
            <a:extLst>
              <a:ext uri="{FF2B5EF4-FFF2-40B4-BE49-F238E27FC236}">
                <a16:creationId xmlns:a16="http://schemas.microsoft.com/office/drawing/2014/main" id="{6F23769B-55BF-FD49-8C81-0A2833F7022C}"/>
              </a:ext>
            </a:extLst>
          </p:cNvPr>
          <p:cNvSpPr txBox="1">
            <a:spLocks noChangeArrowheads="1"/>
          </p:cNvSpPr>
          <p:nvPr/>
        </p:nvSpPr>
        <p:spPr bwMode="auto">
          <a:xfrm>
            <a:off x="5722938" y="3756025"/>
            <a:ext cx="1152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a:t>Punto focale</a:t>
            </a:r>
          </a:p>
        </p:txBody>
      </p:sp>
      <p:cxnSp>
        <p:nvCxnSpPr>
          <p:cNvPr id="52" name="Connettore 2 51">
            <a:extLst>
              <a:ext uri="{FF2B5EF4-FFF2-40B4-BE49-F238E27FC236}">
                <a16:creationId xmlns:a16="http://schemas.microsoft.com/office/drawing/2014/main" id="{110C1CFF-8EC1-E247-AB5B-3B63839666A9}"/>
              </a:ext>
            </a:extLst>
          </p:cNvPr>
          <p:cNvCxnSpPr>
            <a:stCxn id="35848" idx="1"/>
          </p:cNvCxnSpPr>
          <p:nvPr/>
        </p:nvCxnSpPr>
        <p:spPr>
          <a:xfrm flipH="1" flipV="1">
            <a:off x="4932363" y="3756025"/>
            <a:ext cx="790575" cy="139700"/>
          </a:xfrm>
          <a:prstGeom prst="straightConnector1">
            <a:avLst/>
          </a:prstGeom>
          <a:ln w="3175"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Connettore 2 55">
            <a:extLst>
              <a:ext uri="{FF2B5EF4-FFF2-40B4-BE49-F238E27FC236}">
                <a16:creationId xmlns:a16="http://schemas.microsoft.com/office/drawing/2014/main" id="{0E21AAF9-2981-F144-8DC1-13906C1510ED}"/>
              </a:ext>
            </a:extLst>
          </p:cNvPr>
          <p:cNvCxnSpPr>
            <a:stCxn id="35848" idx="1"/>
          </p:cNvCxnSpPr>
          <p:nvPr/>
        </p:nvCxnSpPr>
        <p:spPr>
          <a:xfrm flipV="1">
            <a:off x="4786313" y="3252788"/>
            <a:ext cx="936625" cy="360362"/>
          </a:xfrm>
          <a:prstGeom prst="straightConnector1">
            <a:avLst/>
          </a:prstGeom>
          <a:ln w="3175"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Connettore 2 56">
            <a:extLst>
              <a:ext uri="{FF2B5EF4-FFF2-40B4-BE49-F238E27FC236}">
                <a16:creationId xmlns:a16="http://schemas.microsoft.com/office/drawing/2014/main" id="{E2861575-33EF-F549-811A-F6AF9BAF3C53}"/>
              </a:ext>
            </a:extLst>
          </p:cNvPr>
          <p:cNvCxnSpPr>
            <a:stCxn id="35848" idx="1"/>
          </p:cNvCxnSpPr>
          <p:nvPr/>
        </p:nvCxnSpPr>
        <p:spPr>
          <a:xfrm flipH="1">
            <a:off x="4138613" y="3606800"/>
            <a:ext cx="647700" cy="222250"/>
          </a:xfrm>
          <a:prstGeom prst="straightConnector1">
            <a:avLst/>
          </a:prstGeom>
          <a:ln w="3175"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60425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1">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4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84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84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7"/>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3584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P spid="3584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asellaDiTesto 1">
            <a:extLst>
              <a:ext uri="{FF2B5EF4-FFF2-40B4-BE49-F238E27FC236}">
                <a16:creationId xmlns:a16="http://schemas.microsoft.com/office/drawing/2014/main" id="{E5671D13-B427-2A45-B7E0-8D21D7E2342A}"/>
              </a:ext>
            </a:extLst>
          </p:cNvPr>
          <p:cNvSpPr txBox="1">
            <a:spLocks noChangeArrowheads="1"/>
          </p:cNvSpPr>
          <p:nvPr/>
        </p:nvSpPr>
        <p:spPr bwMode="auto">
          <a:xfrm>
            <a:off x="468313" y="620713"/>
            <a:ext cx="7920037"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Alesina e Giuliano ritengono che il livello di cultura sociale sia misurabile con opportune variabili che incorporano sia la mentalità (</a:t>
            </a:r>
            <a:r>
              <a:rPr lang="it-IT" altLang="it-IT" sz="2000" i="1" dirty="0">
                <a:latin typeface="Garamond" panose="02020404030301010803" pitchFamily="18" charset="0"/>
              </a:rPr>
              <a:t>embedded</a:t>
            </a:r>
            <a:r>
              <a:rPr lang="it-IT" altLang="it-IT" sz="2000" dirty="0">
                <a:latin typeface="Garamond" panose="02020404030301010803" pitchFamily="18" charset="0"/>
              </a:rPr>
              <a:t>, ossia persistente nel tempo) sia le preferenze (che invece si evolvono rapidamente nel tempo)</a:t>
            </a:r>
          </a:p>
          <a:p>
            <a:pPr eaLnBrk="1" hangingPunct="1"/>
            <a:r>
              <a:rPr lang="it-IT" altLang="it-IT" sz="2000" dirty="0">
                <a:latin typeface="Garamond" panose="02020404030301010803" pitchFamily="18" charset="0"/>
              </a:rPr>
              <a:t>Utilizzano diversi parametri di valutazione, quali la fiducia, l</a:t>
            </a:r>
            <a:r>
              <a:rPr lang="it-IT" altLang="en-US" sz="2000" dirty="0">
                <a:latin typeface="Garamond" panose="02020404030301010803" pitchFamily="18" charset="0"/>
              </a:rPr>
              <a:t>’</a:t>
            </a:r>
            <a:r>
              <a:rPr lang="it-IT" altLang="it-IT" sz="2000" dirty="0">
                <a:latin typeface="Garamond" panose="02020404030301010803" pitchFamily="18" charset="0"/>
              </a:rPr>
              <a:t>individualismo, la moralità generalizzata o assente, le </a:t>
            </a:r>
            <a:r>
              <a:rPr lang="it-IT" altLang="en-US" sz="2000" dirty="0">
                <a:latin typeface="Garamond" panose="02020404030301010803" pitchFamily="18" charset="0"/>
              </a:rPr>
              <a:t>“</a:t>
            </a:r>
            <a:r>
              <a:rPr lang="it-IT" altLang="ja-JP" sz="2000" dirty="0" err="1">
                <a:latin typeface="Garamond" panose="02020404030301010803" pitchFamily="18" charset="0"/>
              </a:rPr>
              <a:t>famility</a:t>
            </a:r>
            <a:r>
              <a:rPr lang="it-IT" altLang="ja-JP" sz="2000" dirty="0">
                <a:latin typeface="Garamond" panose="02020404030301010803" pitchFamily="18" charset="0"/>
              </a:rPr>
              <a:t> </a:t>
            </a:r>
            <a:r>
              <a:rPr lang="it-IT" altLang="ja-JP" sz="2000" dirty="0" err="1">
                <a:latin typeface="Garamond" panose="02020404030301010803" pitchFamily="18" charset="0"/>
              </a:rPr>
              <a:t>ties</a:t>
            </a:r>
            <a:r>
              <a:rPr lang="it-IT" altLang="en-US" sz="2000" dirty="0">
                <a:latin typeface="Garamond" panose="02020404030301010803" pitchFamily="18" charset="0"/>
              </a:rPr>
              <a:t>”</a:t>
            </a:r>
            <a:r>
              <a:rPr lang="it-IT" altLang="ja-JP" sz="2000" dirty="0">
                <a:latin typeface="Garamond" panose="02020404030301010803" pitchFamily="18" charset="0"/>
              </a:rPr>
              <a:t>, ovvero l</a:t>
            </a:r>
            <a:r>
              <a:rPr lang="it-IT" altLang="en-US" sz="2000" dirty="0">
                <a:latin typeface="Garamond" panose="02020404030301010803" pitchFamily="18" charset="0"/>
              </a:rPr>
              <a:t>’</a:t>
            </a:r>
            <a:r>
              <a:rPr lang="it-IT" altLang="ja-JP" sz="2000" dirty="0">
                <a:latin typeface="Garamond" panose="02020404030301010803" pitchFamily="18" charset="0"/>
              </a:rPr>
              <a:t>importanza della famiglia e delle sue regole</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La fiducia come bene sociale è essenziale per il funzionamento dei mercati finanziari (Guiso, Sapienza e Zingales) se manca anche la loro qualità scende e le istituzioni finanziarie non funzionano (vedi Consob e Corte dei Conti, che si accorgono del problema e intervengono solo quando l</a:t>
            </a:r>
            <a:r>
              <a:rPr lang="it-IT" altLang="en-US" sz="2000" dirty="0">
                <a:latin typeface="Garamond" panose="02020404030301010803" pitchFamily="18" charset="0"/>
              </a:rPr>
              <a:t>’</a:t>
            </a:r>
            <a:r>
              <a:rPr lang="it-IT" altLang="it-IT" sz="2000" dirty="0">
                <a:latin typeface="Garamond" panose="02020404030301010803" pitchFamily="18" charset="0"/>
              </a:rPr>
              <a:t>abuso è già avvenuto)</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Nannicini (2012) ha misurato con un modello econometrico che in Italia i politici condannati vengono rieletti con minore frequenza nelle circoscrizioni dove il capitale sociale è alto, e con uguale se non maggiore frequenza dove è basso</a:t>
            </a:r>
          </a:p>
        </p:txBody>
      </p:sp>
    </p:spTree>
    <p:extLst>
      <p:ext uri="{BB962C8B-B14F-4D97-AF65-F5344CB8AC3E}">
        <p14:creationId xmlns:p14="http://schemas.microsoft.com/office/powerpoint/2010/main" val="18825479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65">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86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asellaDiTesto 1">
            <a:extLst>
              <a:ext uri="{FF2B5EF4-FFF2-40B4-BE49-F238E27FC236}">
                <a16:creationId xmlns:a16="http://schemas.microsoft.com/office/drawing/2014/main" id="{A661E1B3-C94E-5144-ADE8-F21FE113861A}"/>
              </a:ext>
            </a:extLst>
          </p:cNvPr>
          <p:cNvSpPr txBox="1">
            <a:spLocks noChangeArrowheads="1"/>
          </p:cNvSpPr>
          <p:nvPr/>
        </p:nvSpPr>
        <p:spPr bwMode="auto">
          <a:xfrm>
            <a:off x="684213" y="1052513"/>
            <a:ext cx="7127875"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err="1">
                <a:latin typeface="Garamond" panose="02020404030301010803" pitchFamily="18" charset="0"/>
              </a:rPr>
              <a:t>Bartling</a:t>
            </a:r>
            <a:r>
              <a:rPr lang="it-IT" altLang="it-IT" sz="2000" dirty="0">
                <a:latin typeface="Garamond" panose="02020404030301010803" pitchFamily="18" charset="0"/>
              </a:rPr>
              <a:t>, </a:t>
            </a:r>
            <a:r>
              <a:rPr lang="it-IT" altLang="it-IT" sz="2000" dirty="0" err="1">
                <a:latin typeface="Garamond" panose="02020404030301010803" pitchFamily="18" charset="0"/>
              </a:rPr>
              <a:t>Fehr</a:t>
            </a:r>
            <a:r>
              <a:rPr lang="it-IT" altLang="it-IT" sz="2000" dirty="0">
                <a:latin typeface="Garamond" panose="02020404030301010803" pitchFamily="18" charset="0"/>
              </a:rPr>
              <a:t> e </a:t>
            </a:r>
            <a:r>
              <a:rPr lang="it-IT" altLang="it-IT" sz="2000" dirty="0" err="1">
                <a:latin typeface="Garamond" panose="02020404030301010803" pitchFamily="18" charset="0"/>
              </a:rPr>
              <a:t>Huffman</a:t>
            </a:r>
            <a:r>
              <a:rPr lang="it-IT" altLang="it-IT" sz="2000" dirty="0">
                <a:latin typeface="Garamond" panose="02020404030301010803" pitchFamily="18" charset="0"/>
              </a:rPr>
              <a:t> (The </a:t>
            </a:r>
            <a:r>
              <a:rPr lang="it-IT" altLang="it-IT" sz="2000" dirty="0" err="1">
                <a:latin typeface="Garamond" panose="02020404030301010803" pitchFamily="18" charset="0"/>
              </a:rPr>
              <a:t>Causal</a:t>
            </a:r>
            <a:r>
              <a:rPr lang="it-IT" altLang="it-IT" sz="2000" dirty="0">
                <a:latin typeface="Garamond" panose="02020404030301010803" pitchFamily="18" charset="0"/>
              </a:rPr>
              <a:t> </a:t>
            </a:r>
            <a:r>
              <a:rPr lang="it-IT" altLang="it-IT" sz="2000" dirty="0" err="1">
                <a:latin typeface="Garamond" panose="02020404030301010803" pitchFamily="18" charset="0"/>
              </a:rPr>
              <a:t>Effect</a:t>
            </a:r>
            <a:r>
              <a:rPr lang="it-IT" altLang="it-IT" sz="2000" dirty="0">
                <a:latin typeface="Garamond" panose="02020404030301010803" pitchFamily="18" charset="0"/>
              </a:rPr>
              <a:t> of Trust, 2018) hanno dimostrato con gioco ripetuto attraverso esperimenti che la fiducia ha un forte effetto sull’efficienza delle interazioni umane. Se i principali (decisori) ritengono che gli agenti siano persone di cui fidarsi, si può raggiungere un equilibrio unico efficiente, ma se vi sono equilibri multipli l’efficienza viene meno. </a:t>
            </a:r>
          </a:p>
          <a:p>
            <a:pPr algn="just" eaLnBrk="1" hangingPunct="1"/>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L’ambiente istituzionale diventa dunque decisivo nel determinare se l’effetto fiducia è persistente e stabile oppure transitorio e temporaneo. </a:t>
            </a:r>
          </a:p>
        </p:txBody>
      </p:sp>
    </p:spTree>
    <p:extLst>
      <p:ext uri="{BB962C8B-B14F-4D97-AF65-F5344CB8AC3E}">
        <p14:creationId xmlns:p14="http://schemas.microsoft.com/office/powerpoint/2010/main" val="27056290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6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86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159156B2-BD05-0940-A912-5E057F028F03}"/>
              </a:ext>
            </a:extLst>
          </p:cNvPr>
          <p:cNvSpPr txBox="1">
            <a:spLocks noChangeArrowheads="1"/>
          </p:cNvSpPr>
          <p:nvPr/>
        </p:nvSpPr>
        <p:spPr bwMode="auto">
          <a:xfrm>
            <a:off x="900113" y="549275"/>
            <a:ext cx="7127875" cy="624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err="1">
                <a:latin typeface="Garamond" panose="02020404030301010803" pitchFamily="18" charset="0"/>
              </a:rPr>
              <a:t>Acemoglu</a:t>
            </a:r>
            <a:r>
              <a:rPr lang="it-IT" altLang="it-IT" sz="2000" dirty="0">
                <a:latin typeface="Garamond" panose="02020404030301010803" pitchFamily="18" charset="0"/>
              </a:rPr>
              <a:t> e Robinson (2012) distinguono due tipi di istituzioni politiche presenti nella storia: </a:t>
            </a:r>
          </a:p>
          <a:p>
            <a:pPr algn="just" eaLnBrk="1" hangingPunct="1"/>
            <a:endParaRPr lang="it-IT" altLang="it-IT" sz="2000" dirty="0">
              <a:latin typeface="Garamond" panose="02020404030301010803" pitchFamily="18" charset="0"/>
            </a:endParaRPr>
          </a:p>
          <a:p>
            <a:pPr algn="just" eaLnBrk="1" hangingPunct="1">
              <a:buFontTx/>
              <a:buChar char="•"/>
            </a:pPr>
            <a:r>
              <a:rPr lang="it-IT" altLang="it-IT" sz="2000" b="1" dirty="0">
                <a:latin typeface="Garamond" panose="02020404030301010803" pitchFamily="18" charset="0"/>
              </a:rPr>
              <a:t>  le istituzioni estrattive</a:t>
            </a:r>
            <a:r>
              <a:rPr lang="it-IT" altLang="it-IT" sz="2000" dirty="0">
                <a:latin typeface="Garamond" panose="02020404030301010803" pitchFamily="18" charset="0"/>
              </a:rPr>
              <a:t>, in cui un gruppo ristretto di individui al potere riesce a sfruttare marxianamente il resto della popolazione (</a:t>
            </a:r>
            <a:r>
              <a:rPr lang="it-IT" altLang="it-IT" sz="2000" i="1" dirty="0">
                <a:latin typeface="Garamond" panose="02020404030301010803" pitchFamily="18" charset="0"/>
              </a:rPr>
              <a:t>es. gli oligarchi russi, che grazie alla fedeltà al capo Putin sono diventati per pochi denari proprietari delle imprese petrolifere dello Stato russo)</a:t>
            </a:r>
          </a:p>
          <a:p>
            <a:pPr algn="just" eaLnBrk="1" hangingPunct="1"/>
            <a:endParaRPr lang="it-IT" altLang="it-IT" sz="2000" dirty="0">
              <a:latin typeface="Garamond" panose="02020404030301010803" pitchFamily="18" charset="0"/>
            </a:endParaRPr>
          </a:p>
          <a:p>
            <a:pPr algn="just" eaLnBrk="1" hangingPunct="1">
              <a:buFontTx/>
              <a:buChar char="•"/>
            </a:pPr>
            <a:r>
              <a:rPr lang="it-IT" altLang="it-IT" sz="2000" b="1" dirty="0">
                <a:latin typeface="Garamond" panose="02020404030301010803" pitchFamily="18" charset="0"/>
              </a:rPr>
              <a:t>  le istituzioni inclusive</a:t>
            </a:r>
            <a:r>
              <a:rPr lang="it-IT" altLang="it-IT" sz="2000" dirty="0">
                <a:latin typeface="Garamond" panose="02020404030301010803" pitchFamily="18" charset="0"/>
              </a:rPr>
              <a:t>, in cui essendo molti individui coinvolti nel processo decisionale delle istituzioni, l</a:t>
            </a:r>
            <a:r>
              <a:rPr lang="it-IT" altLang="en-US" sz="2000" dirty="0">
                <a:latin typeface="Garamond" panose="02020404030301010803" pitchFamily="18" charset="0"/>
              </a:rPr>
              <a:t>’</a:t>
            </a:r>
            <a:r>
              <a:rPr lang="it-IT" altLang="it-IT" sz="2000" dirty="0">
                <a:latin typeface="Garamond" panose="02020404030301010803" pitchFamily="18" charset="0"/>
              </a:rPr>
              <a:t>estrazione di rendite da parte del gruppo ristretto al potere è attenuato o annullato</a:t>
            </a:r>
          </a:p>
          <a:p>
            <a:pPr algn="just" eaLnBrk="1" hangingPunct="1">
              <a:buFontTx/>
              <a:buChar char="•"/>
            </a:pPr>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Per i due autori, lo sviluppo economico di un paese richiede un sistema istituzionale sufficientemente accentrato per fornire servizi pubblici di base essenziali: giustizia, rispetto dei contratti e istruzione.</a:t>
            </a:r>
          </a:p>
          <a:p>
            <a:pPr algn="just" eaLnBrk="1" hangingPunct="1"/>
            <a:r>
              <a:rPr lang="it-IT" altLang="it-IT" sz="2000" dirty="0">
                <a:latin typeface="Garamond" panose="02020404030301010803" pitchFamily="18" charset="0"/>
              </a:rPr>
              <a:t>Se tali funzioni sono svolte, le istituzioni inclusive stimolano innovazione e sviluppo, ma anche quelle estrattive possono generare crescita: questa è possibile solo se la produzione è lontana dall</a:t>
            </a:r>
            <a:r>
              <a:rPr lang="it-IT" altLang="en-US" sz="2000" dirty="0">
                <a:latin typeface="Garamond" panose="02020404030301010803" pitchFamily="18" charset="0"/>
              </a:rPr>
              <a:t>’</a:t>
            </a:r>
            <a:r>
              <a:rPr lang="it-IT" altLang="it-IT" sz="2000" dirty="0">
                <a:latin typeface="Garamond" panose="02020404030301010803" pitchFamily="18" charset="0"/>
              </a:rPr>
              <a:t>efficienza (le istituzioni estrattive non generano efficienza perché non innovano)</a:t>
            </a:r>
          </a:p>
        </p:txBody>
      </p:sp>
    </p:spTree>
    <p:extLst>
      <p:ext uri="{BB962C8B-B14F-4D97-AF65-F5344CB8AC3E}">
        <p14:creationId xmlns:p14="http://schemas.microsoft.com/office/powerpoint/2010/main" val="13955359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a:extLst>
              <a:ext uri="{FF2B5EF4-FFF2-40B4-BE49-F238E27FC236}">
                <a16:creationId xmlns:a16="http://schemas.microsoft.com/office/drawing/2014/main" id="{70259D27-A53F-6649-BDAB-58D0C8B3A62B}"/>
              </a:ext>
            </a:extLst>
          </p:cNvPr>
          <p:cNvSpPr txBox="1">
            <a:spLocks noChangeArrowheads="1"/>
          </p:cNvSpPr>
          <p:nvPr/>
        </p:nvSpPr>
        <p:spPr bwMode="auto">
          <a:xfrm>
            <a:off x="1042988" y="620713"/>
            <a:ext cx="6913562" cy="578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amoralità pubblica si esprime anche in termini architettonici:</a:t>
            </a:r>
          </a:p>
          <a:p>
            <a:pPr algn="just" eaLnBrk="1" hangingPunct="1">
              <a:spcBef>
                <a:spcPct val="50000"/>
              </a:spcBef>
              <a:buFontTx/>
              <a:buChar char="•"/>
            </a:pPr>
            <a:r>
              <a:rPr lang="it-IT" altLang="it-IT" sz="2000" dirty="0">
                <a:latin typeface="Garamond" panose="02020404030301010803" pitchFamily="18" charset="0"/>
              </a:rPr>
              <a:t> nei paesi dove c</a:t>
            </a:r>
            <a:r>
              <a:rPr lang="it-IT" altLang="en-US" sz="2000" dirty="0">
                <a:latin typeface="Garamond" panose="02020404030301010803" pitchFamily="18" charset="0"/>
              </a:rPr>
              <a:t>’</a:t>
            </a:r>
            <a:r>
              <a:rPr lang="it-IT" altLang="it-IT" sz="2000" dirty="0">
                <a:latin typeface="Garamond" panose="02020404030301010803" pitchFamily="18" charset="0"/>
              </a:rPr>
              <a:t>è morale pubblica ed alto capitale sociale, le case sono ben tenute esternamente, dalle finestre si può vedere la vita dentro (ma gli interni sono spesso </a:t>
            </a:r>
            <a:r>
              <a:rPr lang="it-IT" altLang="en-US" sz="2000" dirty="0">
                <a:latin typeface="Garamond" panose="02020404030301010803" pitchFamily="18" charset="0"/>
              </a:rPr>
              <a:t>“</a:t>
            </a:r>
            <a:r>
              <a:rPr lang="it-IT" altLang="it-IT" sz="2000" dirty="0">
                <a:latin typeface="Garamond" panose="02020404030301010803" pitchFamily="18" charset="0"/>
              </a:rPr>
              <a:t>minimali</a:t>
            </a:r>
            <a:r>
              <a:rPr lang="it-IT" altLang="en-US" sz="2000" dirty="0">
                <a:latin typeface="Garamond" panose="02020404030301010803" pitchFamily="18" charset="0"/>
              </a:rPr>
              <a:t>”</a:t>
            </a:r>
            <a:r>
              <a:rPr lang="it-IT" altLang="it-IT" sz="2000" dirty="0">
                <a:latin typeface="Garamond" panose="02020404030301010803" pitchFamily="18" charset="0"/>
              </a:rPr>
              <a:t>, con pareti in legno, gesso o cartone), e si generano esternalità positive sulla gradevolezza urbana</a:t>
            </a:r>
          </a:p>
          <a:p>
            <a:pPr algn="just" eaLnBrk="1" hangingPunct="1">
              <a:spcBef>
                <a:spcPct val="50000"/>
              </a:spcBef>
              <a:buFontTx/>
              <a:buChar char="•"/>
            </a:pPr>
            <a:r>
              <a:rPr lang="it-IT" altLang="it-IT" sz="2000" dirty="0">
                <a:latin typeface="Garamond" panose="02020404030301010803" pitchFamily="18" charset="0"/>
              </a:rPr>
              <a:t> nei paesi dove non c</a:t>
            </a:r>
            <a:r>
              <a:rPr lang="it-IT" altLang="en-US" sz="2000" dirty="0">
                <a:latin typeface="Garamond" panose="02020404030301010803" pitchFamily="18" charset="0"/>
              </a:rPr>
              <a:t>’</a:t>
            </a:r>
            <a:r>
              <a:rPr lang="it-IT" altLang="it-IT" sz="2000" dirty="0">
                <a:latin typeface="Garamond" panose="02020404030301010803" pitchFamily="18" charset="0"/>
              </a:rPr>
              <a:t>è morale pubblica e il capitale sociale è basso, l</a:t>
            </a:r>
            <a:r>
              <a:rPr lang="it-IT" altLang="en-US" sz="2000" dirty="0">
                <a:latin typeface="Garamond" panose="02020404030301010803" pitchFamily="18" charset="0"/>
              </a:rPr>
              <a:t>’</a:t>
            </a:r>
            <a:r>
              <a:rPr lang="it-IT" altLang="it-IT" sz="2000" dirty="0">
                <a:latin typeface="Garamond" panose="02020404030301010803" pitchFamily="18" charset="0"/>
              </a:rPr>
              <a:t>esterno delle case è mal tenuto, spesso neanche intonacato (vedi Calabria), ma gli interni sono invece sempre perfetti: rubinetti di pregio, maioliche, marmo e pavimenti di qualità. Spesso dall</a:t>
            </a:r>
            <a:r>
              <a:rPr lang="it-IT" altLang="en-US" sz="2000" dirty="0">
                <a:latin typeface="Garamond" panose="02020404030301010803" pitchFamily="18" charset="0"/>
              </a:rPr>
              <a:t>’</a:t>
            </a:r>
            <a:r>
              <a:rPr lang="it-IT" altLang="it-IT" sz="2000" dirty="0">
                <a:latin typeface="Garamond" panose="02020404030301010803" pitchFamily="18" charset="0"/>
              </a:rPr>
              <a:t>esterno è impedita la vista dell</a:t>
            </a:r>
            <a:r>
              <a:rPr lang="it-IT" altLang="en-US" sz="2000" dirty="0">
                <a:latin typeface="Garamond" panose="02020404030301010803" pitchFamily="18" charset="0"/>
              </a:rPr>
              <a:t>’</a:t>
            </a:r>
            <a:r>
              <a:rPr lang="it-IT" altLang="it-IT" sz="2000" dirty="0">
                <a:latin typeface="Garamond" panose="02020404030301010803" pitchFamily="18" charset="0"/>
              </a:rPr>
              <a:t>interno: alti muri, finestre oscurate o specchiate, metafora della lontananza dei potenti (e dei politici) dai cittadini</a:t>
            </a:r>
          </a:p>
          <a:p>
            <a:pPr algn="just" eaLnBrk="1" hangingPunct="1">
              <a:spcBef>
                <a:spcPct val="50000"/>
              </a:spcBef>
              <a:buFontTx/>
              <a:buChar char="•"/>
            </a:pPr>
            <a:r>
              <a:rPr lang="it-IT" altLang="it-IT" sz="2000" dirty="0">
                <a:latin typeface="Garamond" panose="02020404030301010803" pitchFamily="18" charset="0"/>
              </a:rPr>
              <a:t> es. in contrasto: la Casa Bianca, che è semplice, modesta e sempre visitabile vs il Quirinale, austero, ricco, inavvicinabile (ma gli ultimi Presidenti fanno sforzi….) le case dei politici: semplici come le nostre o fortezze ricchissime inespugnabili   </a:t>
            </a:r>
          </a:p>
        </p:txBody>
      </p:sp>
    </p:spTree>
    <p:extLst>
      <p:ext uri="{BB962C8B-B14F-4D97-AF65-F5344CB8AC3E}">
        <p14:creationId xmlns:p14="http://schemas.microsoft.com/office/powerpoint/2010/main" val="3915909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882">
                                            <p:txEl>
                                              <p:pRg st="1" end="1"/>
                                            </p:txEl>
                                          </p:spTgt>
                                        </p:tgtEl>
                                        <p:attrNameLst>
                                          <p:attrName>style.visibility</p:attrName>
                                        </p:attrNameLst>
                                      </p:cBhvr>
                                      <p:to>
                                        <p:strVal val="visible"/>
                                      </p:to>
                                    </p:set>
                                    <p:anim calcmode="lin" valueType="num">
                                      <p:cBhvr additive="base">
                                        <p:cTn id="7" dur="500" fill="hold"/>
                                        <p:tgtEl>
                                          <p:spTgt spid="12288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88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882">
                                            <p:txEl>
                                              <p:pRg st="2" end="2"/>
                                            </p:txEl>
                                          </p:spTgt>
                                        </p:tgtEl>
                                        <p:attrNameLst>
                                          <p:attrName>style.visibility</p:attrName>
                                        </p:attrNameLst>
                                      </p:cBhvr>
                                      <p:to>
                                        <p:strVal val="visible"/>
                                      </p:to>
                                    </p:set>
                                    <p:anim calcmode="lin" valueType="num">
                                      <p:cBhvr additive="base">
                                        <p:cTn id="13" dur="500" fill="hold"/>
                                        <p:tgtEl>
                                          <p:spTgt spid="12288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88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2882">
                                            <p:txEl>
                                              <p:pRg st="3" end="3"/>
                                            </p:txEl>
                                          </p:spTgt>
                                        </p:tgtEl>
                                        <p:attrNameLst>
                                          <p:attrName>style.visibility</p:attrName>
                                        </p:attrNameLst>
                                      </p:cBhvr>
                                      <p:to>
                                        <p:strVal val="visible"/>
                                      </p:to>
                                    </p:set>
                                    <p:anim calcmode="lin" valueType="num">
                                      <p:cBhvr additive="base">
                                        <p:cTn id="19" dur="500" fill="hold"/>
                                        <p:tgtEl>
                                          <p:spTgt spid="12288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88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2">
            <a:extLst>
              <a:ext uri="{FF2B5EF4-FFF2-40B4-BE49-F238E27FC236}">
                <a16:creationId xmlns:a16="http://schemas.microsoft.com/office/drawing/2014/main" id="{ACBE2F00-089D-AA42-900B-C81C9161323E}"/>
              </a:ext>
            </a:extLst>
          </p:cNvPr>
          <p:cNvSpPr txBox="1">
            <a:spLocks noChangeArrowheads="1"/>
          </p:cNvSpPr>
          <p:nvPr/>
        </p:nvSpPr>
        <p:spPr bwMode="auto">
          <a:xfrm>
            <a:off x="1042988" y="908050"/>
            <a:ext cx="6913562"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Effetti perversi sulle giovani generazioni del </a:t>
            </a:r>
            <a:r>
              <a:rPr lang="it-IT" altLang="it-IT" sz="2000" b="1" dirty="0">
                <a:latin typeface="Garamond" panose="02020404030301010803" pitchFamily="18" charset="0"/>
              </a:rPr>
              <a:t>familismo </a:t>
            </a:r>
            <a:r>
              <a:rPr lang="it-IT" altLang="it-IT" sz="2000" b="1" u="sng" dirty="0">
                <a:latin typeface="Garamond" panose="02020404030301010803" pitchFamily="18" charset="0"/>
              </a:rPr>
              <a:t>amorale</a:t>
            </a:r>
            <a:endParaRPr lang="it-IT" altLang="it-IT" sz="2000" dirty="0">
              <a:latin typeface="Garamond" panose="02020404030301010803" pitchFamily="18" charset="0"/>
            </a:endParaRPr>
          </a:p>
          <a:p>
            <a:pPr algn="just" eaLnBrk="1" hangingPunct="1">
              <a:spcBef>
                <a:spcPct val="50000"/>
              </a:spcBef>
            </a:pPr>
            <a:r>
              <a:rPr lang="it-IT" altLang="it-IT" sz="2000" dirty="0">
                <a:latin typeface="Garamond" panose="02020404030301010803" pitchFamily="18" charset="0"/>
              </a:rPr>
              <a:t>Non essendovi accumulazione di capitale sociale, manca la fiducia dei cittadini, che non si aspettano di trovare nella comunità o ricevere dalle istituzioni risposte ai propri bisogni: la domanda rimane interna alla famiglia, più o meno allargata fino a diventare clan, che diventa lei produttrice di beni e servizi sostitutivi:</a:t>
            </a:r>
          </a:p>
          <a:p>
            <a:pPr algn="just" eaLnBrk="1" hangingPunct="1">
              <a:spcBef>
                <a:spcPct val="50000"/>
              </a:spcBef>
              <a:buFontTx/>
              <a:buChar char="•"/>
            </a:pPr>
            <a:r>
              <a:rPr lang="it-IT" altLang="it-IT" sz="2000" dirty="0">
                <a:latin typeface="Garamond" panose="02020404030301010803" pitchFamily="18" charset="0"/>
              </a:rPr>
              <a:t> i figli restano a casa oltre il termine degli studi (o peggio, i 2,2 mln di giovani che non lavorano e non studiano, a Roma sono 70mila)</a:t>
            </a:r>
          </a:p>
          <a:p>
            <a:pPr algn="just" eaLnBrk="1" hangingPunct="1">
              <a:spcBef>
                <a:spcPct val="50000"/>
              </a:spcBef>
              <a:buFontTx/>
              <a:buChar char="•"/>
            </a:pPr>
            <a:r>
              <a:rPr lang="it-IT" altLang="it-IT" sz="2000" dirty="0">
                <a:latin typeface="Garamond" panose="02020404030301010803" pitchFamily="18" charset="0"/>
              </a:rPr>
              <a:t> alla famiglia si chiede appoggio per cercare lavoro o aiuto se lo si perde</a:t>
            </a:r>
          </a:p>
          <a:p>
            <a:pPr algn="just" eaLnBrk="1" hangingPunct="1">
              <a:spcBef>
                <a:spcPct val="50000"/>
              </a:spcBef>
              <a:buFontTx/>
              <a:buChar char="•"/>
            </a:pPr>
            <a:r>
              <a:rPr lang="it-IT" altLang="it-IT" sz="2000" dirty="0">
                <a:latin typeface="Garamond" panose="02020404030301010803" pitchFamily="18" charset="0"/>
              </a:rPr>
              <a:t> nella famiglia si trova l</a:t>
            </a:r>
            <a:r>
              <a:rPr lang="it-IT" altLang="en-US" sz="2000" dirty="0">
                <a:latin typeface="Garamond" panose="02020404030301010803" pitchFamily="18" charset="0"/>
              </a:rPr>
              <a:t>’</a:t>
            </a:r>
            <a:r>
              <a:rPr lang="it-IT" altLang="it-IT" sz="2000" dirty="0">
                <a:latin typeface="Garamond" panose="02020404030301010803" pitchFamily="18" charset="0"/>
              </a:rPr>
              <a:t>aiuto per gli anziani, complemento dell</a:t>
            </a:r>
            <a:r>
              <a:rPr lang="it-IT" altLang="en-US" sz="2000" dirty="0">
                <a:latin typeface="Garamond" panose="02020404030301010803" pitchFamily="18" charset="0"/>
              </a:rPr>
              <a:t>’</a:t>
            </a:r>
            <a:r>
              <a:rPr lang="it-IT" altLang="it-IT" sz="2000" dirty="0">
                <a:latin typeface="Garamond" panose="02020404030301010803" pitchFamily="18" charset="0"/>
              </a:rPr>
              <a:t>assicurazione sociale</a:t>
            </a:r>
          </a:p>
        </p:txBody>
      </p:sp>
    </p:spTree>
    <p:extLst>
      <p:ext uri="{BB962C8B-B14F-4D97-AF65-F5344CB8AC3E}">
        <p14:creationId xmlns:p14="http://schemas.microsoft.com/office/powerpoint/2010/main" val="32517796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3906">
                                            <p:txEl>
                                              <p:pRg st="1" end="1"/>
                                            </p:txEl>
                                          </p:spTgt>
                                        </p:tgtEl>
                                        <p:attrNameLst>
                                          <p:attrName>style.visibility</p:attrName>
                                        </p:attrNameLst>
                                      </p:cBhvr>
                                      <p:to>
                                        <p:strVal val="visible"/>
                                      </p:to>
                                    </p:set>
                                    <p:anim calcmode="lin" valueType="num">
                                      <p:cBhvr additive="base">
                                        <p:cTn id="7" dur="500" fill="hold"/>
                                        <p:tgtEl>
                                          <p:spTgt spid="12390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390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3906">
                                            <p:txEl>
                                              <p:pRg st="2" end="2"/>
                                            </p:txEl>
                                          </p:spTgt>
                                        </p:tgtEl>
                                        <p:attrNameLst>
                                          <p:attrName>style.visibility</p:attrName>
                                        </p:attrNameLst>
                                      </p:cBhvr>
                                      <p:to>
                                        <p:strVal val="visible"/>
                                      </p:to>
                                    </p:set>
                                    <p:anim calcmode="lin" valueType="num">
                                      <p:cBhvr additive="base">
                                        <p:cTn id="13" dur="500" fill="hold"/>
                                        <p:tgtEl>
                                          <p:spTgt spid="12390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390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3906">
                                            <p:txEl>
                                              <p:pRg st="3" end="3"/>
                                            </p:txEl>
                                          </p:spTgt>
                                        </p:tgtEl>
                                        <p:attrNameLst>
                                          <p:attrName>style.visibility</p:attrName>
                                        </p:attrNameLst>
                                      </p:cBhvr>
                                      <p:to>
                                        <p:strVal val="visible"/>
                                      </p:to>
                                    </p:set>
                                    <p:anim calcmode="lin" valueType="num">
                                      <p:cBhvr additive="base">
                                        <p:cTn id="19" dur="500" fill="hold"/>
                                        <p:tgtEl>
                                          <p:spTgt spid="12390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90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23906">
                                            <p:txEl>
                                              <p:pRg st="4" end="4"/>
                                            </p:txEl>
                                          </p:spTgt>
                                        </p:tgtEl>
                                        <p:attrNameLst>
                                          <p:attrName>style.visibility</p:attrName>
                                        </p:attrNameLst>
                                      </p:cBhvr>
                                      <p:to>
                                        <p:strVal val="visible"/>
                                      </p:to>
                                    </p:set>
                                    <p:anim calcmode="lin" valueType="num">
                                      <p:cBhvr additive="base">
                                        <p:cTn id="25" dur="500" fill="hold"/>
                                        <p:tgtEl>
                                          <p:spTgt spid="12390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390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Immagine 1" descr="chartoftheday_6413_81percent_of_young_italians_live_with_their_paren_n.jpg">
            <a:extLst>
              <a:ext uri="{FF2B5EF4-FFF2-40B4-BE49-F238E27FC236}">
                <a16:creationId xmlns:a16="http://schemas.microsoft.com/office/drawing/2014/main" id="{FB5D1046-0FC8-A84C-8DB6-20A1570EB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51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55518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id="{5A347B2C-3BE8-4A65-9E5D-91B975D019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4025"/>
            <a:ext cx="9144000" cy="5948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60484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13376" cy="6813376"/>
          </a:xfrm>
          <a:prstGeom prst="rect">
            <a:avLst/>
          </a:prstGeom>
        </p:spPr>
      </p:pic>
    </p:spTree>
    <p:extLst>
      <p:ext uri="{BB962C8B-B14F-4D97-AF65-F5344CB8AC3E}">
        <p14:creationId xmlns:p14="http://schemas.microsoft.com/office/powerpoint/2010/main" val="16352020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a:extLst>
              <a:ext uri="{FF2B5EF4-FFF2-40B4-BE49-F238E27FC236}">
                <a16:creationId xmlns:a16="http://schemas.microsoft.com/office/drawing/2014/main" id="{AD900FD8-D5B4-1B4E-8FD6-D9EB1569C902}"/>
              </a:ext>
            </a:extLst>
          </p:cNvPr>
          <p:cNvSpPr txBox="1">
            <a:spLocks noChangeArrowheads="1"/>
          </p:cNvSpPr>
          <p:nvPr/>
        </p:nvSpPr>
        <p:spPr bwMode="auto">
          <a:xfrm>
            <a:off x="611188" y="115888"/>
            <a:ext cx="7848600" cy="6401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sz="2000" dirty="0">
                <a:latin typeface="Garamond" panose="02020404030301010803" pitchFamily="18" charset="0"/>
              </a:rPr>
              <a:t>Famiglia, un termine </a:t>
            </a:r>
            <a:r>
              <a:rPr lang="it-IT" altLang="it-IT" sz="2000" i="1" dirty="0">
                <a:latin typeface="Garamond" panose="02020404030301010803" pitchFamily="18" charset="0"/>
              </a:rPr>
              <a:t>polisemico</a:t>
            </a:r>
            <a:r>
              <a:rPr lang="it-IT" altLang="it-IT" sz="2000" dirty="0">
                <a:latin typeface="Garamond" panose="02020404030301010803" pitchFamily="18" charset="0"/>
              </a:rPr>
              <a:t>:</a:t>
            </a:r>
          </a:p>
          <a:p>
            <a:pPr algn="just" eaLnBrk="1" hangingPunct="1">
              <a:spcBef>
                <a:spcPct val="50000"/>
              </a:spcBef>
            </a:pPr>
            <a:r>
              <a:rPr lang="it-IT" altLang="it-IT" sz="2000" dirty="0">
                <a:latin typeface="Garamond" panose="02020404030301010803" pitchFamily="18" charset="0"/>
              </a:rPr>
              <a:t>Che cosa è per voi una famiglia:</a:t>
            </a:r>
          </a:p>
          <a:p>
            <a:pPr algn="just" eaLnBrk="1" hangingPunct="1">
              <a:spcBef>
                <a:spcPct val="50000"/>
              </a:spcBef>
              <a:buFontTx/>
              <a:buAutoNum type="arabicParenR"/>
            </a:pPr>
            <a:r>
              <a:rPr lang="it-IT" altLang="it-IT" sz="2000" dirty="0">
                <a:latin typeface="Garamond" panose="02020404030301010803" pitchFamily="18" charset="0"/>
              </a:rPr>
              <a:t> È il nucleo di base composto da una coppia e da eventuali figli, </a:t>
            </a:r>
          </a:p>
          <a:p>
            <a:pPr algn="ctr" eaLnBrk="1" hangingPunct="1">
              <a:spcBef>
                <a:spcPct val="50000"/>
              </a:spcBef>
            </a:pPr>
            <a:r>
              <a:rPr lang="it-IT" altLang="it-IT" sz="2000" dirty="0">
                <a:latin typeface="Garamond" panose="02020404030301010803" pitchFamily="18" charset="0"/>
              </a:rPr>
              <a:t>oppure </a:t>
            </a:r>
          </a:p>
          <a:p>
            <a:pPr algn="just" eaLnBrk="1" hangingPunct="1">
              <a:spcBef>
                <a:spcPct val="50000"/>
              </a:spcBef>
              <a:buFontTx/>
              <a:buAutoNum type="arabicParenR" startAt="2"/>
            </a:pPr>
            <a:r>
              <a:rPr lang="it-IT" altLang="it-IT" sz="2000" dirty="0">
                <a:latin typeface="Garamond" panose="02020404030301010803" pitchFamily="18" charset="0"/>
              </a:rPr>
              <a:t> E</a:t>
            </a:r>
            <a:r>
              <a:rPr lang="it-IT" altLang="en-US" sz="2000" dirty="0">
                <a:latin typeface="Garamond" panose="02020404030301010803" pitchFamily="18" charset="0"/>
              </a:rPr>
              <a:t>’</a:t>
            </a:r>
            <a:r>
              <a:rPr lang="it-IT" altLang="it-IT" sz="2000" dirty="0">
                <a:latin typeface="Garamond" panose="02020404030301010803" pitchFamily="18" charset="0"/>
              </a:rPr>
              <a:t> un nucleo formato da coppia con figli, nonni, cugini e parenti vari (ovvero un clan)?</a:t>
            </a:r>
          </a:p>
          <a:p>
            <a:pPr algn="just" eaLnBrk="1" hangingPunct="1">
              <a:spcBef>
                <a:spcPct val="50000"/>
              </a:spcBef>
            </a:pPr>
            <a:r>
              <a:rPr lang="it-IT" altLang="it-IT" sz="2000" dirty="0">
                <a:latin typeface="Garamond" panose="02020404030301010803" pitchFamily="18" charset="0"/>
              </a:rPr>
              <a:t>Economicamente, la famiglia è il nucleo di base. Se si vuole realmente aiutare la famiglia, va incentivata la creazione di nuovi nuclei familiari, non sussidiare le famiglie di origine dei giovani (più ricche), che non amano che i figli si stacchino da loro</a:t>
            </a:r>
          </a:p>
          <a:p>
            <a:pPr algn="just" eaLnBrk="1" hangingPunct="1">
              <a:spcBef>
                <a:spcPct val="50000"/>
              </a:spcBef>
              <a:buFont typeface="Wingdings" pitchFamily="2" charset="2"/>
              <a:buChar char="Ø"/>
            </a:pPr>
            <a:r>
              <a:rPr lang="it-IT" altLang="it-IT" sz="2000" dirty="0">
                <a:latin typeface="Garamond" panose="02020404030301010803" pitchFamily="18" charset="0"/>
              </a:rPr>
              <a:t>Politiche che supportano la famiglia nucleare (</a:t>
            </a:r>
            <a:r>
              <a:rPr lang="it-IT" altLang="it-IT" sz="2000" b="1" dirty="0" err="1">
                <a:latin typeface="Garamond" panose="02020404030301010803" pitchFamily="18" charset="0"/>
              </a:rPr>
              <a:t>neolocalità</a:t>
            </a:r>
            <a:r>
              <a:rPr lang="it-IT" altLang="it-IT" sz="2000" dirty="0">
                <a:latin typeface="Garamond" panose="02020404030301010803" pitchFamily="18" charset="0"/>
              </a:rPr>
              <a:t>) sono compatibili con la creazione di capitale sociale</a:t>
            </a:r>
          </a:p>
          <a:p>
            <a:pPr algn="just" eaLnBrk="1" hangingPunct="1">
              <a:spcBef>
                <a:spcPct val="50000"/>
              </a:spcBef>
              <a:buFont typeface="Wingdings" pitchFamily="2" charset="2"/>
              <a:buChar char="Ø"/>
            </a:pPr>
            <a:r>
              <a:rPr lang="it-IT" altLang="it-IT" sz="2000" dirty="0">
                <a:latin typeface="Garamond" panose="02020404030301010803" pitchFamily="18" charset="0"/>
              </a:rPr>
              <a:t>Politiche di supporto alla famiglia allargata (com</a:t>
            </a:r>
            <a:r>
              <a:rPr lang="it-IT" altLang="en-US" sz="2000" dirty="0">
                <a:latin typeface="Garamond" panose="02020404030301010803" pitchFamily="18" charset="0"/>
              </a:rPr>
              <a:t>’</a:t>
            </a:r>
            <a:r>
              <a:rPr lang="it-IT" altLang="it-IT" sz="2000" dirty="0">
                <a:latin typeface="Garamond" panose="02020404030301010803" pitchFamily="18" charset="0"/>
              </a:rPr>
              <a:t>è avvenuto in Italia con pensioni e prestazioni sociali più che generose o titoli pubblici a tassi d</a:t>
            </a:r>
            <a:r>
              <a:rPr lang="it-IT" altLang="en-US" sz="2000" dirty="0">
                <a:latin typeface="Garamond" panose="02020404030301010803" pitchFamily="18" charset="0"/>
              </a:rPr>
              <a:t>’</a:t>
            </a:r>
            <a:r>
              <a:rPr lang="it-IT" altLang="it-IT" sz="2000" dirty="0">
                <a:latin typeface="Garamond" panose="02020404030301010803" pitchFamily="18" charset="0"/>
              </a:rPr>
              <a:t>interesse elevati che hanno avuto come beneficiari esclusivi gli anziani) scoraggiano la formazione del capitale sociale, perché tutto rimane all</a:t>
            </a:r>
            <a:r>
              <a:rPr lang="it-IT" altLang="en-US" sz="2000" dirty="0">
                <a:latin typeface="Garamond" panose="02020404030301010803" pitchFamily="18" charset="0"/>
              </a:rPr>
              <a:t>’</a:t>
            </a:r>
            <a:r>
              <a:rPr lang="it-IT" altLang="it-IT" sz="2000" dirty="0">
                <a:latin typeface="Garamond" panose="02020404030301010803" pitchFamily="18" charset="0"/>
              </a:rPr>
              <a:t>interno della famiglia allargata</a:t>
            </a:r>
          </a:p>
        </p:txBody>
      </p:sp>
    </p:spTree>
    <p:extLst>
      <p:ext uri="{BB962C8B-B14F-4D97-AF65-F5344CB8AC3E}">
        <p14:creationId xmlns:p14="http://schemas.microsoft.com/office/powerpoint/2010/main" val="2835322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93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4930">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4930">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4930">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4930">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493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Immagine 1">
            <a:extLst>
              <a:ext uri="{FF2B5EF4-FFF2-40B4-BE49-F238E27FC236}">
                <a16:creationId xmlns:a16="http://schemas.microsoft.com/office/drawing/2014/main" id="{258A1FD4-9E35-F945-A4D5-19FB3970FC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5200"/>
            <a:ext cx="9144000" cy="491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CasellaDiTesto 2">
            <a:extLst>
              <a:ext uri="{FF2B5EF4-FFF2-40B4-BE49-F238E27FC236}">
                <a16:creationId xmlns:a16="http://schemas.microsoft.com/office/drawing/2014/main" id="{4F28D717-4E93-854E-9547-F2481548D508}"/>
              </a:ext>
            </a:extLst>
          </p:cNvPr>
          <p:cNvSpPr txBox="1">
            <a:spLocks noChangeArrowheads="1"/>
          </p:cNvSpPr>
          <p:nvPr/>
        </p:nvSpPr>
        <p:spPr bwMode="auto">
          <a:xfrm>
            <a:off x="3276600" y="5600700"/>
            <a:ext cx="30241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200"/>
              <a:t>Ufficio Parlamentare di Bilancio, 2018</a:t>
            </a:r>
          </a:p>
        </p:txBody>
      </p:sp>
      <p:sp>
        <p:nvSpPr>
          <p:cNvPr id="58372" name="CasellaDiTesto 1">
            <a:extLst>
              <a:ext uri="{FF2B5EF4-FFF2-40B4-BE49-F238E27FC236}">
                <a16:creationId xmlns:a16="http://schemas.microsoft.com/office/drawing/2014/main" id="{9476C480-C68F-5543-83EB-0800E697250E}"/>
              </a:ext>
            </a:extLst>
          </p:cNvPr>
          <p:cNvSpPr txBox="1">
            <a:spLocks noChangeArrowheads="1"/>
          </p:cNvSpPr>
          <p:nvPr/>
        </p:nvSpPr>
        <p:spPr bwMode="auto">
          <a:xfrm>
            <a:off x="1187450" y="404813"/>
            <a:ext cx="6553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it-IT" altLang="it-IT">
                <a:latin typeface="Garamond" panose="02020404030301010803" pitchFamily="18" charset="0"/>
              </a:rPr>
              <a:t>In Italia e in Europa i più poveri sono i giovani</a:t>
            </a:r>
          </a:p>
        </p:txBody>
      </p:sp>
    </p:spTree>
    <p:extLst>
      <p:ext uri="{BB962C8B-B14F-4D97-AF65-F5344CB8AC3E}">
        <p14:creationId xmlns:p14="http://schemas.microsoft.com/office/powerpoint/2010/main" val="300072250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a:extLst>
              <a:ext uri="{FF2B5EF4-FFF2-40B4-BE49-F238E27FC236}">
                <a16:creationId xmlns:a16="http://schemas.microsoft.com/office/drawing/2014/main" id="{C284AC04-B4BA-3245-ABF2-939C328AEFFD}"/>
              </a:ext>
            </a:extLst>
          </p:cNvPr>
          <p:cNvSpPr txBox="1">
            <a:spLocks noChangeArrowheads="1"/>
          </p:cNvSpPr>
          <p:nvPr/>
        </p:nvSpPr>
        <p:spPr bwMode="auto">
          <a:xfrm>
            <a:off x="539750" y="765175"/>
            <a:ext cx="78486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Dove c</a:t>
            </a:r>
            <a:r>
              <a:rPr lang="it-IT" altLang="en-US" sz="2000">
                <a:latin typeface="Garamond" panose="02020404030301010803" pitchFamily="18" charset="0"/>
              </a:rPr>
              <a:t>’</a:t>
            </a:r>
            <a:r>
              <a:rPr lang="it-IT" altLang="it-IT" sz="2000">
                <a:latin typeface="Garamond" panose="02020404030301010803" pitchFamily="18" charset="0"/>
              </a:rPr>
              <a:t>è familismo amorale si crea un atteggiamento di chiusura verso le strutture sociali più allargate, che è indice di comportamento secondo cui pubblico e politica sono un affare privato, e non esistono conflitti di interesse </a:t>
            </a:r>
          </a:p>
          <a:p>
            <a:pPr algn="just" eaLnBrk="1" hangingPunct="1">
              <a:spcBef>
                <a:spcPct val="50000"/>
              </a:spcBef>
            </a:pPr>
            <a:r>
              <a:rPr lang="it-IT" altLang="it-IT" sz="2000">
                <a:latin typeface="Garamond" panose="02020404030301010803" pitchFamily="18" charset="0"/>
              </a:rPr>
              <a:t>Simbolicamente, questo modo di pensare riporta alla monarchia, dove il re </a:t>
            </a:r>
            <a:r>
              <a:rPr lang="it-IT" altLang="en-US" sz="2000">
                <a:latin typeface="Garamond" panose="02020404030301010803" pitchFamily="18" charset="0"/>
              </a:rPr>
              <a:t>“</a:t>
            </a:r>
            <a:r>
              <a:rPr lang="it-IT" altLang="it-IT" sz="2000">
                <a:latin typeface="Garamond" panose="02020404030301010803" pitchFamily="18" charset="0"/>
              </a:rPr>
              <a:t>può fare quello che vuole</a:t>
            </a:r>
            <a:r>
              <a:rPr lang="it-IT" altLang="en-US" sz="2000">
                <a:latin typeface="Garamond" panose="02020404030301010803" pitchFamily="18" charset="0"/>
              </a:rPr>
              <a:t>”</a:t>
            </a:r>
            <a:r>
              <a:rPr lang="it-IT" altLang="it-IT" sz="2000">
                <a:latin typeface="Garamond" panose="02020404030301010803" pitchFamily="18" charset="0"/>
              </a:rPr>
              <a:t> perché è stato nominato da Dio, ovvero tutelare liberamente i propri interessi personali </a:t>
            </a:r>
          </a:p>
          <a:p>
            <a:pPr algn="just" eaLnBrk="1" hangingPunct="1">
              <a:spcBef>
                <a:spcPct val="50000"/>
              </a:spcBef>
            </a:pPr>
            <a:r>
              <a:rPr lang="it-IT" altLang="it-IT" sz="2000">
                <a:latin typeface="Garamond" panose="02020404030301010803" pitchFamily="18" charset="0"/>
              </a:rPr>
              <a:t>Nei paesi arabi, circolava una battuta, attribuita a Gheddafi, secondo il quale </a:t>
            </a:r>
            <a:r>
              <a:rPr lang="it-IT" altLang="en-US" sz="2000">
                <a:latin typeface="Garamond" panose="02020404030301010803" pitchFamily="18" charset="0"/>
              </a:rPr>
              <a:t>“</a:t>
            </a:r>
            <a:r>
              <a:rPr lang="it-IT" altLang="ja-JP" sz="2000" i="1">
                <a:latin typeface="Garamond" panose="02020404030301010803" pitchFamily="18" charset="0"/>
              </a:rPr>
              <a:t>dopo trent</a:t>
            </a:r>
            <a:r>
              <a:rPr lang="it-IT" altLang="en-US" sz="2000" i="1">
                <a:latin typeface="Garamond" panose="02020404030301010803" pitchFamily="18" charset="0"/>
              </a:rPr>
              <a:t>’</a:t>
            </a:r>
            <a:r>
              <a:rPr lang="it-IT" altLang="ja-JP" sz="2000" i="1">
                <a:latin typeface="Garamond" panose="02020404030301010803" pitchFamily="18" charset="0"/>
              </a:rPr>
              <a:t>anni di governo, avrò pure il diritto di nominare mio figlio Presidente</a:t>
            </a:r>
            <a:r>
              <a:rPr lang="it-IT" altLang="en-US" sz="2000">
                <a:latin typeface="Garamond" panose="02020404030301010803" pitchFamily="18" charset="0"/>
              </a:rPr>
              <a:t>”</a:t>
            </a:r>
            <a:endParaRPr lang="it-IT" altLang="ja-JP" sz="2000">
              <a:latin typeface="Garamond" panose="02020404030301010803" pitchFamily="18" charset="0"/>
            </a:endParaRPr>
          </a:p>
        </p:txBody>
      </p:sp>
    </p:spTree>
    <p:extLst>
      <p:ext uri="{BB962C8B-B14F-4D97-AF65-F5344CB8AC3E}">
        <p14:creationId xmlns:p14="http://schemas.microsoft.com/office/powerpoint/2010/main" val="33925778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124930">
                                            <p:txEl>
                                              <p:pRg st="1" end="1"/>
                                            </p:txEl>
                                          </p:spTgt>
                                        </p:tgtEl>
                                        <p:attrNameLst>
                                          <p:attrName>style.visibility</p:attrName>
                                        </p:attrNameLst>
                                      </p:cBhvr>
                                      <p:to>
                                        <p:strVal val="visible"/>
                                      </p:to>
                                    </p:set>
                                    <p:anim calcmode="lin" valueType="num">
                                      <p:cBhvr additive="base">
                                        <p:cTn id="11" dur="500" fill="hold"/>
                                        <p:tgtEl>
                                          <p:spTgt spid="12493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49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24930">
                                            <p:txEl>
                                              <p:pRg st="2" end="2"/>
                                            </p:txEl>
                                          </p:spTgt>
                                        </p:tgtEl>
                                        <p:attrNameLst>
                                          <p:attrName>style.visibility</p:attrName>
                                        </p:attrNameLst>
                                      </p:cBhvr>
                                      <p:to>
                                        <p:strVal val="visible"/>
                                      </p:to>
                                    </p:set>
                                    <p:anim calcmode="lin" valueType="num">
                                      <p:cBhvr additive="base">
                                        <p:cTn id="17" dur="500" fill="hold"/>
                                        <p:tgtEl>
                                          <p:spTgt spid="12493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493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a:extLst>
              <a:ext uri="{FF2B5EF4-FFF2-40B4-BE49-F238E27FC236}">
                <a16:creationId xmlns:a16="http://schemas.microsoft.com/office/drawing/2014/main" id="{264660C6-A67E-064B-A5D7-407FAC572713}"/>
              </a:ext>
            </a:extLst>
          </p:cNvPr>
          <p:cNvSpPr txBox="1">
            <a:spLocks noChangeArrowheads="1"/>
          </p:cNvSpPr>
          <p:nvPr/>
        </p:nvSpPr>
        <p:spPr bwMode="auto">
          <a:xfrm>
            <a:off x="755650" y="908050"/>
            <a:ext cx="720090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La distinzione socialmente condivisa fra pubblico e privato nasce con le rivoluzioni francese ed inglese (soprattutto la seconda, la </a:t>
            </a:r>
            <a:r>
              <a:rPr lang="it-IT" altLang="it-IT" sz="2000" i="1" dirty="0" err="1">
                <a:latin typeface="Garamond" panose="02020404030301010803" pitchFamily="18" charset="0"/>
              </a:rPr>
              <a:t>Glorious</a:t>
            </a:r>
            <a:r>
              <a:rPr lang="it-IT" altLang="it-IT" sz="2000" i="1" dirty="0">
                <a:latin typeface="Garamond" panose="02020404030301010803" pitchFamily="18" charset="0"/>
              </a:rPr>
              <a:t> </a:t>
            </a:r>
            <a:r>
              <a:rPr lang="it-IT" altLang="it-IT" sz="2000" i="1" dirty="0" err="1">
                <a:latin typeface="Garamond" panose="02020404030301010803" pitchFamily="18" charset="0"/>
              </a:rPr>
              <a:t>Revolution</a:t>
            </a:r>
            <a:r>
              <a:rPr lang="it-IT" altLang="it-IT" sz="2000" dirty="0">
                <a:latin typeface="Garamond" panose="02020404030301010803" pitchFamily="18" charset="0"/>
              </a:rPr>
              <a:t>), che hanno dato vita alla democrazia, nata da rivoluzioni violente</a:t>
            </a:r>
          </a:p>
          <a:p>
            <a:pPr algn="just" eaLnBrk="1" hangingPunct="1">
              <a:spcBef>
                <a:spcPct val="50000"/>
              </a:spcBef>
            </a:pPr>
            <a:r>
              <a:rPr lang="it-IT" altLang="it-IT" sz="2000" dirty="0">
                <a:latin typeface="Garamond" panose="02020404030301010803" pitchFamily="18" charset="0"/>
              </a:rPr>
              <a:t>Psicologicamente nei paesi rivoluzionari il trapasso da un ordine ad un altro è effettuato attraverso il </a:t>
            </a:r>
            <a:r>
              <a:rPr lang="it-IT" altLang="it-IT" sz="2000" i="1" dirty="0">
                <a:latin typeface="Garamond" panose="02020404030301010803" pitchFamily="18" charset="0"/>
              </a:rPr>
              <a:t>parricidio</a:t>
            </a:r>
            <a:r>
              <a:rPr lang="it-IT" altLang="it-IT" sz="2000" dirty="0">
                <a:latin typeface="Garamond" panose="02020404030301010803" pitchFamily="18" charset="0"/>
              </a:rPr>
              <a:t>, in cui il figlio o i figli uccidono il padre e innovano la società e le sue regole, creando nuove forme di </a:t>
            </a:r>
            <a:r>
              <a:rPr lang="it-IT" altLang="it-IT" sz="2000" i="1" dirty="0">
                <a:latin typeface="Garamond" panose="02020404030301010803" pitchFamily="18" charset="0"/>
              </a:rPr>
              <a:t>produzione</a:t>
            </a:r>
            <a:r>
              <a:rPr lang="it-IT" altLang="it-IT" sz="2000" dirty="0">
                <a:latin typeface="Garamond" panose="02020404030301010803" pitchFamily="18" charset="0"/>
              </a:rPr>
              <a:t> e accumulazione</a:t>
            </a:r>
          </a:p>
          <a:p>
            <a:pPr algn="just" eaLnBrk="1" hangingPunct="1">
              <a:spcBef>
                <a:spcPct val="50000"/>
              </a:spcBef>
            </a:pPr>
            <a:r>
              <a:rPr lang="it-IT" altLang="it-IT" sz="2000" dirty="0">
                <a:latin typeface="Garamond" panose="02020404030301010803" pitchFamily="18" charset="0"/>
              </a:rPr>
              <a:t>Nei paesi familisti amorali (dove non si fanno mai rivoluzioni) il trapasso avviene invece attraverso il </a:t>
            </a:r>
            <a:r>
              <a:rPr lang="it-IT" altLang="it-IT" sz="2000" i="1" dirty="0">
                <a:latin typeface="Garamond" panose="02020404030301010803" pitchFamily="18" charset="0"/>
              </a:rPr>
              <a:t>fratricidio</a:t>
            </a:r>
            <a:r>
              <a:rPr lang="it-IT" altLang="it-IT" sz="2000" dirty="0">
                <a:latin typeface="Garamond" panose="02020404030301010803" pitchFamily="18" charset="0"/>
              </a:rPr>
              <a:t>, in cui ci scontra per ottenere la fetta più grande dei beni paterni, ma si rimane in ambito di pura </a:t>
            </a:r>
            <a:r>
              <a:rPr lang="it-IT" altLang="it-IT" sz="2000" i="1" dirty="0">
                <a:latin typeface="Garamond" panose="02020404030301010803" pitchFamily="18" charset="0"/>
              </a:rPr>
              <a:t>redistribuzione</a:t>
            </a:r>
            <a:endParaRPr lang="it-IT" altLang="it-IT" sz="2000" dirty="0">
              <a:latin typeface="Garamond" panose="02020404030301010803" pitchFamily="18" charset="0"/>
            </a:endParaRPr>
          </a:p>
          <a:p>
            <a:pPr algn="just" eaLnBrk="1" hangingPunct="1">
              <a:spcBef>
                <a:spcPct val="50000"/>
              </a:spcBef>
            </a:pPr>
            <a:r>
              <a:rPr lang="it-IT" altLang="en-US" sz="2000" i="1" dirty="0">
                <a:latin typeface="Garamond" panose="02020404030301010803" pitchFamily="18" charset="0"/>
              </a:rPr>
              <a:t>L’</a:t>
            </a:r>
            <a:r>
              <a:rPr lang="it-IT" altLang="it-IT" sz="2000" i="1" dirty="0">
                <a:latin typeface="Garamond" panose="02020404030301010803" pitchFamily="18" charset="0"/>
              </a:rPr>
              <a:t>Italia non è paese di rivoluzioni, ma solo di sommosse, dove il proprio interesse immediato del rivoltoso prevale senza vedere le conseguenze sul futuro </a:t>
            </a:r>
            <a:r>
              <a:rPr lang="it-IT" altLang="it-IT" sz="2000" dirty="0">
                <a:latin typeface="Garamond" panose="02020404030301010803" pitchFamily="18" charset="0"/>
              </a:rPr>
              <a:t>(A. Gramsci)</a:t>
            </a:r>
          </a:p>
        </p:txBody>
      </p:sp>
    </p:spTree>
    <p:extLst>
      <p:ext uri="{BB962C8B-B14F-4D97-AF65-F5344CB8AC3E}">
        <p14:creationId xmlns:p14="http://schemas.microsoft.com/office/powerpoint/2010/main" val="42822999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5954">
                                            <p:txEl>
                                              <p:pRg st="1" end="1"/>
                                            </p:txEl>
                                          </p:spTgt>
                                        </p:tgtEl>
                                        <p:attrNameLst>
                                          <p:attrName>style.visibility</p:attrName>
                                        </p:attrNameLst>
                                      </p:cBhvr>
                                      <p:to>
                                        <p:strVal val="visible"/>
                                      </p:to>
                                    </p:set>
                                    <p:anim calcmode="lin" valueType="num">
                                      <p:cBhvr additive="base">
                                        <p:cTn id="7" dur="500" fill="hold"/>
                                        <p:tgtEl>
                                          <p:spTgt spid="12595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59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5954">
                                            <p:txEl>
                                              <p:pRg st="2" end="2"/>
                                            </p:txEl>
                                          </p:spTgt>
                                        </p:tgtEl>
                                        <p:attrNameLst>
                                          <p:attrName>style.visibility</p:attrName>
                                        </p:attrNameLst>
                                      </p:cBhvr>
                                      <p:to>
                                        <p:strVal val="visible"/>
                                      </p:to>
                                    </p:set>
                                    <p:anim calcmode="lin" valueType="num">
                                      <p:cBhvr additive="base">
                                        <p:cTn id="13" dur="500" fill="hold"/>
                                        <p:tgtEl>
                                          <p:spTgt spid="12595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595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5954">
                                            <p:txEl>
                                              <p:pRg st="3" end="3"/>
                                            </p:txEl>
                                          </p:spTgt>
                                        </p:tgtEl>
                                        <p:attrNameLst>
                                          <p:attrName>style.visibility</p:attrName>
                                        </p:attrNameLst>
                                      </p:cBhvr>
                                      <p:to>
                                        <p:strVal val="visible"/>
                                      </p:to>
                                    </p:set>
                                    <p:anim calcmode="lin" valueType="num">
                                      <p:cBhvr additive="base">
                                        <p:cTn id="19" dur="500" fill="hold"/>
                                        <p:tgtEl>
                                          <p:spTgt spid="12595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595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a:extLst>
              <a:ext uri="{FF2B5EF4-FFF2-40B4-BE49-F238E27FC236}">
                <a16:creationId xmlns:a16="http://schemas.microsoft.com/office/drawing/2014/main" id="{54E40BFC-4247-3042-B2DC-A9CDD309D5B5}"/>
              </a:ext>
            </a:extLst>
          </p:cNvPr>
          <p:cNvSpPr txBox="1">
            <a:spLocks noChangeArrowheads="1"/>
          </p:cNvSpPr>
          <p:nvPr/>
        </p:nvSpPr>
        <p:spPr bwMode="auto">
          <a:xfrm>
            <a:off x="971550" y="908050"/>
            <a:ext cx="7632898" cy="547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Nelle società dove vige il </a:t>
            </a:r>
            <a:r>
              <a:rPr lang="it-IT" altLang="it-IT" sz="2000" b="1" dirty="0">
                <a:latin typeface="Garamond" panose="02020404030301010803" pitchFamily="18" charset="0"/>
              </a:rPr>
              <a:t>familismo amorale</a:t>
            </a:r>
            <a:r>
              <a:rPr lang="it-IT" altLang="it-IT" sz="2000" dirty="0">
                <a:latin typeface="Garamond" panose="02020404030301010803" pitchFamily="18" charset="0"/>
              </a:rPr>
              <a:t>, la classe politica locale viene selezionata non in base alla capacità di costruire capitale sociale e al merito, ma a quella di ottenere vantaggi particolari dallo stato e dalle istituzioni pubbliche (vedi il Sud Italia)</a:t>
            </a:r>
          </a:p>
          <a:p>
            <a:pPr algn="just" eaLnBrk="1" hangingPunct="1">
              <a:spcBef>
                <a:spcPct val="50000"/>
              </a:spcBef>
            </a:pPr>
            <a:r>
              <a:rPr lang="it-IT" altLang="it-IT" sz="2000" dirty="0">
                <a:latin typeface="Garamond" panose="02020404030301010803" pitchFamily="18" charset="0"/>
              </a:rPr>
              <a:t>Chi li ottiene si rafforza, generando un circolo vizioso in cui il </a:t>
            </a:r>
            <a:r>
              <a:rPr lang="it-IT" altLang="it-IT" sz="2000" b="1" dirty="0">
                <a:latin typeface="Garamond" panose="02020404030301010803" pitchFamily="18" charset="0"/>
              </a:rPr>
              <a:t>basso</a:t>
            </a:r>
            <a:r>
              <a:rPr lang="it-IT" altLang="it-IT" sz="2000" dirty="0">
                <a:latin typeface="Garamond" panose="02020404030301010803" pitchFamily="18" charset="0"/>
              </a:rPr>
              <a:t> capitale sociale si trasforma in </a:t>
            </a:r>
            <a:r>
              <a:rPr lang="it-IT" altLang="it-IT" sz="2000" b="1" dirty="0">
                <a:latin typeface="Garamond" panose="02020404030301010803" pitchFamily="18" charset="0"/>
              </a:rPr>
              <a:t>alto </a:t>
            </a:r>
            <a:r>
              <a:rPr lang="it-IT" altLang="it-IT" sz="2000" dirty="0">
                <a:latin typeface="Garamond" panose="02020404030301010803" pitchFamily="18" charset="0"/>
              </a:rPr>
              <a:t>capitale politico: si forma una classe di  </a:t>
            </a:r>
            <a:r>
              <a:rPr lang="it-IT" altLang="it-IT" sz="2000" i="1" dirty="0">
                <a:latin typeface="Garamond" panose="02020404030301010803" pitchFamily="18" charset="0"/>
              </a:rPr>
              <a:t>politici camerieri</a:t>
            </a:r>
          </a:p>
          <a:p>
            <a:pPr algn="just" eaLnBrk="1" hangingPunct="1">
              <a:spcBef>
                <a:spcPct val="50000"/>
              </a:spcBef>
            </a:pPr>
            <a:r>
              <a:rPr lang="it-IT" altLang="it-IT" sz="2000" i="1" dirty="0">
                <a:latin typeface="Garamond" panose="02020404030301010803" pitchFamily="18" charset="0"/>
              </a:rPr>
              <a:t>Uno degli ultimi esponenti della DC romana, Vittorio Sbardella, era chiamato il </a:t>
            </a:r>
            <a:r>
              <a:rPr lang="it-IT" altLang="it-IT" sz="2000" i="1" dirty="0" err="1">
                <a:latin typeface="Garamond" panose="02020404030301010803" pitchFamily="18" charset="0"/>
              </a:rPr>
              <a:t>bombolaro</a:t>
            </a:r>
            <a:r>
              <a:rPr lang="it-IT" altLang="it-IT" sz="2000" i="1" dirty="0">
                <a:latin typeface="Garamond" panose="02020404030301010803" pitchFamily="18" charset="0"/>
              </a:rPr>
              <a:t> perché il suo primo lavoro era di distribuire bombole del gas agli utenti. Divenne autista di un alto esponente del partito e da quella posizione </a:t>
            </a:r>
            <a:r>
              <a:rPr lang="it-IT" altLang="en-US" sz="2000" i="1" dirty="0">
                <a:latin typeface="Garamond" panose="02020404030301010803" pitchFamily="18" charset="0"/>
              </a:rPr>
              <a:t>“</a:t>
            </a:r>
            <a:r>
              <a:rPr lang="it-IT" altLang="it-IT" sz="2000" i="1" dirty="0">
                <a:latin typeface="Garamond" panose="02020404030301010803" pitchFamily="18" charset="0"/>
              </a:rPr>
              <a:t>invidiabile</a:t>
            </a:r>
            <a:r>
              <a:rPr lang="it-IT" altLang="en-US" sz="2000" i="1" dirty="0">
                <a:latin typeface="Garamond" panose="02020404030301010803" pitchFamily="18" charset="0"/>
              </a:rPr>
              <a:t>” (ascoltava attento le conversazioni private del suo capo)</a:t>
            </a:r>
            <a:r>
              <a:rPr lang="it-IT" altLang="it-IT" sz="2000" i="1" dirty="0">
                <a:latin typeface="Garamond" panose="02020404030301010803" pitchFamily="18" charset="0"/>
              </a:rPr>
              <a:t>, dopo che il suo datore di lavoro lasciò la politica, riuscì a diventare il capo del partito romano </a:t>
            </a:r>
          </a:p>
          <a:p>
            <a:pPr algn="just" eaLnBrk="1" hangingPunct="1">
              <a:spcBef>
                <a:spcPct val="50000"/>
              </a:spcBef>
            </a:pPr>
            <a:r>
              <a:rPr lang="it-IT" altLang="it-IT" sz="2000" dirty="0">
                <a:latin typeface="Garamond" panose="02020404030301010803" pitchFamily="18" charset="0"/>
              </a:rPr>
              <a:t>Il deficit di capitale sociale influenza le modalità di trasmissione ereditaria, che la politica non sa più risolvere: il capitalismo familiare spinge verso una perdita di italianità delle imprese (esattamente come nel medioevo gli stati italiani erano spesso governati da potenze straniere)</a:t>
            </a:r>
          </a:p>
        </p:txBody>
      </p:sp>
    </p:spTree>
    <p:extLst>
      <p:ext uri="{BB962C8B-B14F-4D97-AF65-F5344CB8AC3E}">
        <p14:creationId xmlns:p14="http://schemas.microsoft.com/office/powerpoint/2010/main" val="34860118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6978">
                                            <p:txEl>
                                              <p:pRg st="1" end="1"/>
                                            </p:txEl>
                                          </p:spTgt>
                                        </p:tgtEl>
                                        <p:attrNameLst>
                                          <p:attrName>style.visibility</p:attrName>
                                        </p:attrNameLst>
                                      </p:cBhvr>
                                      <p:to>
                                        <p:strVal val="visible"/>
                                      </p:to>
                                    </p:set>
                                    <p:anim calcmode="lin" valueType="num">
                                      <p:cBhvr additive="base">
                                        <p:cTn id="7" dur="500" fill="hold"/>
                                        <p:tgtEl>
                                          <p:spTgt spid="12697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697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6978">
                                            <p:txEl>
                                              <p:pRg st="2" end="2"/>
                                            </p:txEl>
                                          </p:spTgt>
                                        </p:tgtEl>
                                        <p:attrNameLst>
                                          <p:attrName>style.visibility</p:attrName>
                                        </p:attrNameLst>
                                      </p:cBhvr>
                                      <p:to>
                                        <p:strVal val="visible"/>
                                      </p:to>
                                    </p:set>
                                    <p:anim calcmode="lin" valueType="num">
                                      <p:cBhvr additive="base">
                                        <p:cTn id="13" dur="500" fill="hold"/>
                                        <p:tgtEl>
                                          <p:spTgt spid="12697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697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6978">
                                            <p:txEl>
                                              <p:pRg st="3" end="3"/>
                                            </p:txEl>
                                          </p:spTgt>
                                        </p:tgtEl>
                                        <p:attrNameLst>
                                          <p:attrName>style.visibility</p:attrName>
                                        </p:attrNameLst>
                                      </p:cBhvr>
                                      <p:to>
                                        <p:strVal val="visible"/>
                                      </p:to>
                                    </p:set>
                                    <p:anim calcmode="lin" valueType="num">
                                      <p:cBhvr additive="base">
                                        <p:cTn id="19" dur="500" fill="hold"/>
                                        <p:tgtEl>
                                          <p:spTgt spid="12697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697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2">
            <a:extLst>
              <a:ext uri="{FF2B5EF4-FFF2-40B4-BE49-F238E27FC236}">
                <a16:creationId xmlns:a16="http://schemas.microsoft.com/office/drawing/2014/main" id="{9BDC2E6F-3A46-4B42-B312-56A5B6811AD0}"/>
              </a:ext>
            </a:extLst>
          </p:cNvPr>
          <p:cNvSpPr txBox="1">
            <a:spLocks noChangeArrowheads="1"/>
          </p:cNvSpPr>
          <p:nvPr/>
        </p:nvSpPr>
        <p:spPr bwMode="auto">
          <a:xfrm>
            <a:off x="755650" y="476250"/>
            <a:ext cx="7561263"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Il </a:t>
            </a:r>
            <a:r>
              <a:rPr lang="it-IT" altLang="it-IT" sz="2000" b="1" dirty="0">
                <a:latin typeface="Garamond" panose="02020404030301010803" pitchFamily="18" charset="0"/>
              </a:rPr>
              <a:t>familismo amorale </a:t>
            </a:r>
            <a:r>
              <a:rPr lang="it-IT" altLang="it-IT" sz="2000" dirty="0">
                <a:latin typeface="Garamond" panose="02020404030301010803" pitchFamily="18" charset="0"/>
              </a:rPr>
              <a:t>disincentiva la formazione di una classe politica competente e capace, perché prevale sempre la scelta basata sull</a:t>
            </a:r>
            <a:r>
              <a:rPr lang="it-IT" altLang="en-US" sz="2000" dirty="0">
                <a:latin typeface="Garamond" panose="02020404030301010803" pitchFamily="18" charset="0"/>
              </a:rPr>
              <a:t>’</a:t>
            </a:r>
            <a:r>
              <a:rPr lang="it-IT" altLang="it-IT" sz="2000" dirty="0">
                <a:latin typeface="Garamond" panose="02020404030301010803" pitchFamily="18" charset="0"/>
              </a:rPr>
              <a:t>appartenenza al clan, al partito (più o meno occulto) e alla fedeltà al capo (dove peraltro è alto il rischio di tradimento: vedi Fini, Fitto, Alfano o Renzi, leggere </a:t>
            </a:r>
            <a:r>
              <a:rPr lang="it-IT" altLang="it-IT" sz="2000" i="1" dirty="0">
                <a:latin typeface="Garamond" panose="02020404030301010803" pitchFamily="18" charset="0"/>
              </a:rPr>
              <a:t>Luisa Sanfelice</a:t>
            </a:r>
            <a:r>
              <a:rPr lang="it-IT" altLang="it-IT" sz="2000" dirty="0">
                <a:latin typeface="Garamond" panose="02020404030301010803" pitchFamily="18" charset="0"/>
              </a:rPr>
              <a:t> di Alexandre Dumas)</a:t>
            </a:r>
          </a:p>
          <a:p>
            <a:pPr algn="just" eaLnBrk="1" hangingPunct="1">
              <a:spcBef>
                <a:spcPct val="50000"/>
              </a:spcBef>
            </a:pPr>
            <a:r>
              <a:rPr lang="it-IT" altLang="it-IT" sz="2000" dirty="0">
                <a:latin typeface="Garamond" panose="02020404030301010803" pitchFamily="18" charset="0"/>
              </a:rPr>
              <a:t>la </a:t>
            </a:r>
            <a:r>
              <a:rPr lang="it-IT" altLang="it-IT" sz="2000" u="sng" dirty="0">
                <a:latin typeface="Garamond" panose="02020404030301010803" pitchFamily="18" charset="0"/>
              </a:rPr>
              <a:t>legge di </a:t>
            </a:r>
            <a:r>
              <a:rPr lang="it-IT" altLang="it-IT" sz="2000" u="sng" dirty="0" err="1">
                <a:latin typeface="Garamond" panose="02020404030301010803" pitchFamily="18" charset="0"/>
              </a:rPr>
              <a:t>Rèpaci</a:t>
            </a:r>
            <a:r>
              <a:rPr lang="it-IT" altLang="it-IT" sz="2000" dirty="0">
                <a:latin typeface="Garamond" panose="02020404030301010803" pitchFamily="18" charset="0"/>
              </a:rPr>
              <a:t>: chi viene nominato ad incarichi pubblici senza essere competente eviterà con assoluta certezza di circondarsi di collaboratori tecnicamente preparati </a:t>
            </a:r>
          </a:p>
          <a:p>
            <a:pPr algn="just" eaLnBrk="1" hangingPunct="1">
              <a:spcBef>
                <a:spcPct val="50000"/>
              </a:spcBef>
            </a:pPr>
            <a:r>
              <a:rPr lang="it-IT" altLang="it-IT" sz="2000" i="1" dirty="0">
                <a:latin typeface="Garamond" panose="02020404030301010803" pitchFamily="18" charset="0"/>
              </a:rPr>
              <a:t>Leonida </a:t>
            </a:r>
            <a:r>
              <a:rPr lang="it-IT" altLang="it-IT" sz="2000" i="1" dirty="0" err="1">
                <a:latin typeface="Garamond" panose="02020404030301010803" pitchFamily="18" charset="0"/>
              </a:rPr>
              <a:t>Rèpaci</a:t>
            </a:r>
            <a:r>
              <a:rPr lang="it-IT" altLang="it-IT" sz="2000" i="1" dirty="0">
                <a:latin typeface="Garamond" panose="02020404030301010803" pitchFamily="18" charset="0"/>
              </a:rPr>
              <a:t> era un intellettuale toscano del periodo fascista che andò a trovare il Ministro dell</a:t>
            </a:r>
            <a:r>
              <a:rPr lang="it-IT" altLang="en-US" sz="2000" i="1" dirty="0">
                <a:latin typeface="Garamond" panose="02020404030301010803" pitchFamily="18" charset="0"/>
              </a:rPr>
              <a:t>’</a:t>
            </a:r>
            <a:r>
              <a:rPr lang="it-IT" altLang="it-IT" sz="2000" i="1" dirty="0">
                <a:latin typeface="Garamond" panose="02020404030301010803" pitchFamily="18" charset="0"/>
              </a:rPr>
              <a:t>Interno Bottai suo amico e che gli chiese se era vero che il duce, bravissimo, si circondasse ugualmente di collaboratori altrettanto competenti. </a:t>
            </a:r>
          </a:p>
          <a:p>
            <a:pPr algn="just" eaLnBrk="1" hangingPunct="1">
              <a:spcBef>
                <a:spcPct val="50000"/>
              </a:spcBef>
            </a:pPr>
            <a:r>
              <a:rPr lang="it-IT" altLang="it-IT" sz="2000" i="1" dirty="0">
                <a:latin typeface="Garamond" panose="02020404030301010803" pitchFamily="18" charset="0"/>
              </a:rPr>
              <a:t>Alla risposta positiva del Ministro, </a:t>
            </a:r>
            <a:r>
              <a:rPr lang="it-IT" altLang="it-IT" sz="2000" i="1" dirty="0" err="1">
                <a:latin typeface="Garamond" panose="02020404030301010803" pitchFamily="18" charset="0"/>
              </a:rPr>
              <a:t>Rèpaci</a:t>
            </a:r>
            <a:r>
              <a:rPr lang="it-IT" altLang="it-IT" sz="2000" i="1" dirty="0">
                <a:latin typeface="Garamond" panose="02020404030301010803" pitchFamily="18" charset="0"/>
              </a:rPr>
              <a:t> incalzò domandando se questi collaboratori a loro volta scegliessero personale competente. </a:t>
            </a:r>
          </a:p>
          <a:p>
            <a:pPr algn="just" eaLnBrk="1" hangingPunct="1">
              <a:spcBef>
                <a:spcPct val="50000"/>
              </a:spcBef>
            </a:pPr>
            <a:r>
              <a:rPr lang="it-IT" altLang="it-IT" sz="2000" i="1" dirty="0">
                <a:latin typeface="Garamond" panose="02020404030301010803" pitchFamily="18" charset="0"/>
              </a:rPr>
              <a:t>Alla nuova risposta positiva si domandò: ma come mai allora il Prefetto di Firenze è un deficiente? (</a:t>
            </a:r>
            <a:r>
              <a:rPr lang="it-IT" altLang="it-IT" sz="2000" dirty="0">
                <a:latin typeface="Garamond" panose="02020404030301010803" pitchFamily="18" charset="0"/>
              </a:rPr>
              <a:t>in realtà disse </a:t>
            </a:r>
            <a:r>
              <a:rPr lang="it-IT" altLang="it-IT" sz="2000" dirty="0" err="1">
                <a:latin typeface="Garamond" panose="02020404030301010803" pitchFamily="18" charset="0"/>
              </a:rPr>
              <a:t>t.d.c</a:t>
            </a:r>
            <a:r>
              <a:rPr lang="it-IT" altLang="it-IT" sz="2000" dirty="0">
                <a:latin typeface="Garamond" panose="02020404030301010803" pitchFamily="18" charset="0"/>
              </a:rPr>
              <a:t>.</a:t>
            </a:r>
            <a:r>
              <a:rPr lang="it-IT" altLang="it-IT" sz="2000" i="1" dirty="0">
                <a:latin typeface="Garamond" panose="02020404030301010803" pitchFamily="18" charset="0"/>
              </a:rPr>
              <a:t>) </a:t>
            </a:r>
          </a:p>
        </p:txBody>
      </p:sp>
    </p:spTree>
    <p:extLst>
      <p:ext uri="{BB962C8B-B14F-4D97-AF65-F5344CB8AC3E}">
        <p14:creationId xmlns:p14="http://schemas.microsoft.com/office/powerpoint/2010/main" val="2396477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3009">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300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300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300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a:extLst>
              <a:ext uri="{FF2B5EF4-FFF2-40B4-BE49-F238E27FC236}">
                <a16:creationId xmlns:a16="http://schemas.microsoft.com/office/drawing/2014/main" id="{A79DBE3D-8E5B-1D44-BB8E-25972823CDD6}"/>
              </a:ext>
            </a:extLst>
          </p:cNvPr>
          <p:cNvSpPr txBox="1">
            <a:spLocks noChangeArrowheads="1"/>
          </p:cNvSpPr>
          <p:nvPr/>
        </p:nvSpPr>
        <p:spPr bwMode="auto">
          <a:xfrm>
            <a:off x="1116013" y="836613"/>
            <a:ext cx="6913562"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800">
                <a:latin typeface="Garamond" panose="02020404030301010803" pitchFamily="18" charset="0"/>
              </a:rPr>
              <a:t>Conclusioni</a:t>
            </a:r>
            <a:r>
              <a:rPr lang="it-IT" altLang="it-IT">
                <a:latin typeface="Garamond" panose="02020404030301010803" pitchFamily="18" charset="0"/>
              </a:rPr>
              <a:t>: il nesso causale esistente fra </a:t>
            </a:r>
            <a:r>
              <a:rPr lang="it-IT" altLang="it-IT" b="1">
                <a:latin typeface="Garamond" panose="02020404030301010803" pitchFamily="18" charset="0"/>
              </a:rPr>
              <a:t>familismo amorale </a:t>
            </a:r>
            <a:r>
              <a:rPr lang="it-IT" altLang="it-IT">
                <a:latin typeface="Garamond" panose="02020404030301010803" pitchFamily="18" charset="0"/>
              </a:rPr>
              <a:t>e deficit di capitale sociale è di complessa determinazione:</a:t>
            </a:r>
          </a:p>
          <a:p>
            <a:pPr algn="just" eaLnBrk="1" hangingPunct="1">
              <a:spcBef>
                <a:spcPct val="50000"/>
              </a:spcBef>
            </a:pPr>
            <a:endParaRPr lang="it-IT" altLang="it-IT">
              <a:latin typeface="Garamond" panose="02020404030301010803" pitchFamily="18" charset="0"/>
            </a:endParaRPr>
          </a:p>
          <a:p>
            <a:pPr algn="just" eaLnBrk="1" hangingPunct="1">
              <a:spcBef>
                <a:spcPct val="50000"/>
              </a:spcBef>
            </a:pPr>
            <a:r>
              <a:rPr lang="it-IT" altLang="it-IT">
                <a:latin typeface="Garamond" panose="02020404030301010803" pitchFamily="18" charset="0"/>
              </a:rPr>
              <a:t>manca la fiducia nelle istituzioni perché si ricorre troppo alla famiglia</a:t>
            </a:r>
          </a:p>
          <a:p>
            <a:pPr algn="ctr" eaLnBrk="1" hangingPunct="1">
              <a:spcBef>
                <a:spcPct val="50000"/>
              </a:spcBef>
            </a:pPr>
            <a:r>
              <a:rPr lang="it-IT" altLang="it-IT">
                <a:latin typeface="Garamond" panose="02020404030301010803" pitchFamily="18" charset="0"/>
              </a:rPr>
              <a:t>oppure</a:t>
            </a:r>
          </a:p>
          <a:p>
            <a:pPr algn="just" eaLnBrk="1" hangingPunct="1">
              <a:spcBef>
                <a:spcPct val="50000"/>
              </a:spcBef>
            </a:pPr>
            <a:r>
              <a:rPr lang="it-IT" altLang="it-IT">
                <a:latin typeface="Garamond" panose="02020404030301010803" pitchFamily="18" charset="0"/>
              </a:rPr>
              <a:t>la famiglia è il rimedio alla mancanza di istituzioni efficaci?</a:t>
            </a:r>
          </a:p>
        </p:txBody>
      </p:sp>
    </p:spTree>
    <p:extLst>
      <p:ext uri="{BB962C8B-B14F-4D97-AF65-F5344CB8AC3E}">
        <p14:creationId xmlns:p14="http://schemas.microsoft.com/office/powerpoint/2010/main" val="36707421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6472F99D-5282-CA47-9F79-B609F4CA1A84}"/>
              </a:ext>
            </a:extLst>
          </p:cNvPr>
          <p:cNvSpPr>
            <a:spLocks noChangeArrowheads="1"/>
          </p:cNvSpPr>
          <p:nvPr/>
        </p:nvSpPr>
        <p:spPr bwMode="auto">
          <a:xfrm>
            <a:off x="971550" y="620713"/>
            <a:ext cx="7056438"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b="1">
                <a:latin typeface="Garamond" panose="02020404030301010803" pitchFamily="18" charset="0"/>
              </a:rPr>
              <a:t>     Metodi di Governance privata delle transazioni:</a:t>
            </a:r>
          </a:p>
          <a:p>
            <a:pPr algn="just" eaLnBrk="1" hangingPunct="1"/>
            <a:r>
              <a:rPr lang="it-IT" altLang="it-IT" sz="2000">
                <a:latin typeface="Garamond" panose="02020404030301010803" pitchFamily="18" charset="0"/>
              </a:rPr>
              <a:t>hanno la finalità di ovviare all</a:t>
            </a:r>
            <a:r>
              <a:rPr lang="it-IT" altLang="en-US" sz="2000">
                <a:latin typeface="Garamond" panose="02020404030301010803" pitchFamily="18" charset="0"/>
              </a:rPr>
              <a:t>’</a:t>
            </a:r>
            <a:r>
              <a:rPr lang="it-IT" altLang="it-IT" sz="2000">
                <a:latin typeface="Garamond" panose="02020404030301010803" pitchFamily="18" charset="0"/>
              </a:rPr>
              <a:t>inefficienza del dilemma del prigioniero</a:t>
            </a:r>
          </a:p>
          <a:p>
            <a:pPr algn="just" eaLnBrk="1" hangingPunct="1"/>
            <a:endParaRPr lang="it-IT" altLang="it-IT" sz="2000">
              <a:latin typeface="Garamond" panose="02020404030301010803" pitchFamily="18" charset="0"/>
            </a:endParaRPr>
          </a:p>
          <a:p>
            <a:pPr algn="just" eaLnBrk="1" hangingPunct="1"/>
            <a:r>
              <a:rPr lang="it-IT" altLang="it-IT" sz="2000">
                <a:latin typeface="Garamond" panose="02020404030301010803" pitchFamily="18" charset="0"/>
              </a:rPr>
              <a:t>Dixit (2009) distingue sistemi:</a:t>
            </a:r>
          </a:p>
          <a:p>
            <a:pPr algn="just" eaLnBrk="1" hangingPunct="1">
              <a:spcBef>
                <a:spcPct val="50000"/>
              </a:spcBef>
              <a:buFontTx/>
              <a:buAutoNum type="arabicPeriod"/>
            </a:pPr>
            <a:r>
              <a:rPr lang="it-IT" altLang="it-IT" sz="2000">
                <a:latin typeface="Garamond" panose="02020404030301010803" pitchFamily="18" charset="0"/>
              </a:rPr>
              <a:t>unilaterali</a:t>
            </a:r>
          </a:p>
          <a:p>
            <a:pPr algn="just" eaLnBrk="1" hangingPunct="1">
              <a:spcBef>
                <a:spcPct val="50000"/>
              </a:spcBef>
              <a:buFontTx/>
              <a:buAutoNum type="arabicPeriod"/>
            </a:pPr>
            <a:r>
              <a:rPr lang="it-IT" altLang="it-IT" sz="2000">
                <a:latin typeface="Garamond" panose="02020404030301010803" pitchFamily="18" charset="0"/>
              </a:rPr>
              <a:t>a due parti</a:t>
            </a:r>
          </a:p>
          <a:p>
            <a:pPr algn="just" eaLnBrk="1" hangingPunct="1">
              <a:spcBef>
                <a:spcPct val="50000"/>
              </a:spcBef>
              <a:buFontTx/>
              <a:buAutoNum type="arabicPeriod"/>
            </a:pPr>
            <a:r>
              <a:rPr lang="it-IT" altLang="it-IT" sz="2000">
                <a:latin typeface="Garamond" panose="02020404030301010803" pitchFamily="18" charset="0"/>
              </a:rPr>
              <a:t>a tre parti</a:t>
            </a:r>
          </a:p>
        </p:txBody>
      </p:sp>
      <p:sp>
        <p:nvSpPr>
          <p:cNvPr id="87043" name="Rectangle 3">
            <a:extLst>
              <a:ext uri="{FF2B5EF4-FFF2-40B4-BE49-F238E27FC236}">
                <a16:creationId xmlns:a16="http://schemas.microsoft.com/office/drawing/2014/main" id="{D6041EA4-21F7-8349-AD8B-C4C33C9D77CA}"/>
              </a:ext>
            </a:extLst>
          </p:cNvPr>
          <p:cNvSpPr>
            <a:spLocks noChangeArrowheads="1"/>
          </p:cNvSpPr>
          <p:nvPr/>
        </p:nvSpPr>
        <p:spPr bwMode="auto">
          <a:xfrm>
            <a:off x="971550" y="3284538"/>
            <a:ext cx="7056438"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sz="2000" b="1">
                <a:latin typeface="Garamond" panose="02020404030301010803" pitchFamily="18" charset="0"/>
              </a:rPr>
              <a:t>1. Metodi Unilaterali</a:t>
            </a:r>
            <a:r>
              <a:rPr lang="it-IT" altLang="it-IT" sz="2000">
                <a:latin typeface="Garamond" panose="02020404030301010803" pitchFamily="18" charset="0"/>
              </a:rPr>
              <a:t> </a:t>
            </a:r>
          </a:p>
          <a:p>
            <a:pPr algn="just" eaLnBrk="1" hangingPunct="1">
              <a:spcBef>
                <a:spcPct val="50000"/>
              </a:spcBef>
            </a:pPr>
            <a:r>
              <a:rPr lang="it-IT" altLang="it-IT" sz="2000">
                <a:latin typeface="Garamond" panose="02020404030301010803" pitchFamily="18" charset="0"/>
              </a:rPr>
              <a:t>operano sui valori interni (psicologici, etici, religiosi, ecc. tipici del primo livello delle Istituzioni, ossia il </a:t>
            </a:r>
            <a:r>
              <a:rPr lang="it-IT" altLang="it-IT" sz="2000" i="1">
                <a:latin typeface="Garamond" panose="02020404030301010803" pitchFamily="18" charset="0"/>
              </a:rPr>
              <a:t>radicamento</a:t>
            </a:r>
            <a:r>
              <a:rPr lang="it-IT" altLang="it-IT" sz="2000">
                <a:latin typeface="Garamond" panose="02020404030301010803" pitchFamily="18" charset="0"/>
              </a:rPr>
              <a:t>) del potenziale opportunista, sono regole diffuse chiamate anche </a:t>
            </a:r>
            <a:r>
              <a:rPr lang="it-IT" altLang="it-IT" sz="2000" b="1">
                <a:latin typeface="Garamond" panose="02020404030301010803" pitchFamily="18" charset="0"/>
              </a:rPr>
              <a:t>pro-sociali </a:t>
            </a:r>
            <a:r>
              <a:rPr lang="it-IT" altLang="it-IT" sz="2000">
                <a:latin typeface="Garamond" panose="02020404030301010803" pitchFamily="18" charset="0"/>
              </a:rPr>
              <a:t>che consolidano il sistema specie se accompagnate da norme effettive (formali o informali) di punizione del deviante che non coopera</a:t>
            </a:r>
          </a:p>
          <a:p>
            <a:pPr algn="just" eaLnBrk="1" hangingPunct="1">
              <a:spcBef>
                <a:spcPct val="50000"/>
              </a:spcBef>
            </a:pPr>
            <a:r>
              <a:rPr lang="it-IT" altLang="it-IT" sz="2000">
                <a:latin typeface="Garamond" panose="02020404030301010803" pitchFamily="18" charset="0"/>
              </a:rPr>
              <a:t>es. gettare la carta per terra: in Italia lo si fa senza problema, in Svizzera si rischia l</a:t>
            </a:r>
            <a:r>
              <a:rPr lang="it-IT" altLang="en-US" sz="2000">
                <a:latin typeface="Garamond" panose="02020404030301010803" pitchFamily="18" charset="0"/>
              </a:rPr>
              <a:t>’</a:t>
            </a:r>
            <a:r>
              <a:rPr lang="it-IT" altLang="it-IT" sz="2000">
                <a:latin typeface="Garamond" panose="02020404030301010803" pitchFamily="18" charset="0"/>
              </a:rPr>
              <a:t>umiliazione sociale (in inglese, </a:t>
            </a:r>
            <a:r>
              <a:rPr lang="it-IT" altLang="it-IT" sz="2000" i="1">
                <a:latin typeface="Garamond" panose="02020404030301010803" pitchFamily="18" charset="0"/>
              </a:rPr>
              <a:t>stigma</a:t>
            </a:r>
            <a:r>
              <a:rPr lang="it-IT" altLang="it-IT" sz="2000">
                <a:latin typeface="Garamond" panose="02020404030301010803" pitchFamily="18" charset="0"/>
              </a:rPr>
              <a:t>) e quindi non lo fa nessuno</a:t>
            </a:r>
          </a:p>
        </p:txBody>
      </p:sp>
    </p:spTree>
    <p:extLst>
      <p:ext uri="{BB962C8B-B14F-4D97-AF65-F5344CB8AC3E}">
        <p14:creationId xmlns:p14="http://schemas.microsoft.com/office/powerpoint/2010/main" val="34237839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7042">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87042">
                                            <p:txEl>
                                              <p:pRg st="4" end="4"/>
                                            </p:txEl>
                                          </p:spTgt>
                                        </p:tgtEl>
                                        <p:attrNameLst>
                                          <p:attrName>style.visibility</p:attrName>
                                        </p:attrNameLst>
                                      </p:cBhvr>
                                      <p:to>
                                        <p:strVal val="visible"/>
                                      </p:to>
                                    </p:set>
                                    <p:anim calcmode="lin" valueType="num">
                                      <p:cBhvr additive="base">
                                        <p:cTn id="11" dur="500" fill="hold"/>
                                        <p:tgtEl>
                                          <p:spTgt spid="87042">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704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87042">
                                            <p:txEl>
                                              <p:pRg st="5" end="5"/>
                                            </p:txEl>
                                          </p:spTgt>
                                        </p:tgtEl>
                                        <p:attrNameLst>
                                          <p:attrName>style.visibility</p:attrName>
                                        </p:attrNameLst>
                                      </p:cBhvr>
                                      <p:to>
                                        <p:strVal val="visible"/>
                                      </p:to>
                                    </p:set>
                                    <p:anim calcmode="lin" valueType="num">
                                      <p:cBhvr additive="base">
                                        <p:cTn id="17" dur="500" fill="hold"/>
                                        <p:tgtEl>
                                          <p:spTgt spid="8704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704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87042">
                                            <p:txEl>
                                              <p:pRg st="6" end="6"/>
                                            </p:txEl>
                                          </p:spTgt>
                                        </p:tgtEl>
                                        <p:attrNameLst>
                                          <p:attrName>style.visibility</p:attrName>
                                        </p:attrNameLst>
                                      </p:cBhvr>
                                      <p:to>
                                        <p:strVal val="visible"/>
                                      </p:to>
                                    </p:set>
                                    <p:anim calcmode="lin" valueType="num">
                                      <p:cBhvr additive="base">
                                        <p:cTn id="23" dur="500" fill="hold"/>
                                        <p:tgtEl>
                                          <p:spTgt spid="87042">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704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87043">
                                            <p:txEl>
                                              <p:pRg st="0" end="0"/>
                                            </p:txEl>
                                          </p:spTgt>
                                        </p:tgtEl>
                                        <p:attrNameLst>
                                          <p:attrName>style.visibility</p:attrName>
                                        </p:attrNameLst>
                                      </p:cBhvr>
                                      <p:to>
                                        <p:strVal val="visible"/>
                                      </p:to>
                                    </p:set>
                                    <p:anim calcmode="lin" valueType="num">
                                      <p:cBhvr additive="base">
                                        <p:cTn id="29" dur="500" fill="hold"/>
                                        <p:tgtEl>
                                          <p:spTgt spid="87043">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70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87043">
                                            <p:txEl>
                                              <p:pRg st="1" end="1"/>
                                            </p:txEl>
                                          </p:spTgt>
                                        </p:tgtEl>
                                        <p:attrNameLst>
                                          <p:attrName>style.visibility</p:attrName>
                                        </p:attrNameLst>
                                      </p:cBhvr>
                                      <p:to>
                                        <p:strVal val="visible"/>
                                      </p:to>
                                    </p:set>
                                    <p:anim calcmode="lin" valueType="num">
                                      <p:cBhvr additive="base">
                                        <p:cTn id="35" dur="500" fill="hold"/>
                                        <p:tgtEl>
                                          <p:spTgt spid="87043">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70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87043">
                                            <p:txEl>
                                              <p:pRg st="2" end="2"/>
                                            </p:txEl>
                                          </p:spTgt>
                                        </p:tgtEl>
                                        <p:attrNameLst>
                                          <p:attrName>style.visibility</p:attrName>
                                        </p:attrNameLst>
                                      </p:cBhvr>
                                      <p:to>
                                        <p:strVal val="visible"/>
                                      </p:to>
                                    </p:set>
                                    <p:anim calcmode="lin" valueType="num">
                                      <p:cBhvr additive="base">
                                        <p:cTn id="41" dur="500" fill="hold"/>
                                        <p:tgtEl>
                                          <p:spTgt spid="87043">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8704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a:extLst>
              <a:ext uri="{FF2B5EF4-FFF2-40B4-BE49-F238E27FC236}">
                <a16:creationId xmlns:a16="http://schemas.microsoft.com/office/drawing/2014/main" id="{2CAF3EBF-78A7-504C-A939-0091AC32C48C}"/>
              </a:ext>
            </a:extLst>
          </p:cNvPr>
          <p:cNvSpPr txBox="1">
            <a:spLocks noChangeArrowheads="1"/>
          </p:cNvSpPr>
          <p:nvPr/>
        </p:nvSpPr>
        <p:spPr bwMode="auto">
          <a:xfrm>
            <a:off x="611188" y="908050"/>
            <a:ext cx="7632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endParaRPr lang="it-IT" altLang="it-IT">
              <a:latin typeface="Garamond" panose="02020404030301010803" pitchFamily="18" charset="0"/>
            </a:endParaRPr>
          </a:p>
        </p:txBody>
      </p:sp>
      <p:sp>
        <p:nvSpPr>
          <p:cNvPr id="65539" name="Text Box 3">
            <a:extLst>
              <a:ext uri="{FF2B5EF4-FFF2-40B4-BE49-F238E27FC236}">
                <a16:creationId xmlns:a16="http://schemas.microsoft.com/office/drawing/2014/main" id="{00786638-6A5C-C54D-BEB9-F09DD2635587}"/>
              </a:ext>
            </a:extLst>
          </p:cNvPr>
          <p:cNvSpPr txBox="1">
            <a:spLocks noChangeArrowheads="1"/>
          </p:cNvSpPr>
          <p:nvPr/>
        </p:nvSpPr>
        <p:spPr bwMode="auto">
          <a:xfrm>
            <a:off x="468313" y="549275"/>
            <a:ext cx="8137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La condivisione delle norme pro-sociali implica grandi benefici per il sistema economico:</a:t>
            </a:r>
          </a:p>
          <a:p>
            <a:pPr algn="just" eaLnBrk="1" hangingPunct="1">
              <a:spcBef>
                <a:spcPct val="50000"/>
              </a:spcBef>
            </a:pPr>
            <a:r>
              <a:rPr lang="it-IT" altLang="it-IT" sz="2000">
                <a:latin typeface="Garamond" panose="02020404030301010803" pitchFamily="18" charset="0"/>
              </a:rPr>
              <a:t>genera un equilibrio non attaccabile da comportamenti individualisti interessati ad un superprofitto, ulteriormente rafforzato da strategie più o meno intenzionali dei </a:t>
            </a:r>
            <a:r>
              <a:rPr lang="it-IT" altLang="en-US" sz="2000">
                <a:latin typeface="Garamond" panose="02020404030301010803" pitchFamily="18" charset="0"/>
              </a:rPr>
              <a:t>“</a:t>
            </a:r>
            <a:r>
              <a:rPr lang="it-IT" altLang="it-IT" sz="2000">
                <a:latin typeface="Garamond" panose="02020404030301010803" pitchFamily="18" charset="0"/>
              </a:rPr>
              <a:t>forti reciprocatori</a:t>
            </a:r>
            <a:r>
              <a:rPr lang="it-IT" altLang="en-US" sz="2000">
                <a:latin typeface="Garamond" panose="02020404030301010803" pitchFamily="18" charset="0"/>
              </a:rPr>
              <a:t>”</a:t>
            </a:r>
            <a:endParaRPr lang="it-IT" altLang="it-IT" sz="2000">
              <a:latin typeface="Garamond" panose="02020404030301010803" pitchFamily="18" charset="0"/>
            </a:endParaRPr>
          </a:p>
        </p:txBody>
      </p:sp>
      <p:sp>
        <p:nvSpPr>
          <p:cNvPr id="65540" name="Text Box 4">
            <a:extLst>
              <a:ext uri="{FF2B5EF4-FFF2-40B4-BE49-F238E27FC236}">
                <a16:creationId xmlns:a16="http://schemas.microsoft.com/office/drawing/2014/main" id="{E2AC3071-A691-3040-B864-32F1AC8C5AB3}"/>
              </a:ext>
            </a:extLst>
          </p:cNvPr>
          <p:cNvSpPr txBox="1">
            <a:spLocks noChangeArrowheads="1"/>
          </p:cNvSpPr>
          <p:nvPr/>
        </p:nvSpPr>
        <p:spPr bwMode="auto">
          <a:xfrm>
            <a:off x="395288" y="3860800"/>
            <a:ext cx="81375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i="1">
                <a:latin typeface="Garamond" panose="02020404030301010803" pitchFamily="18" charset="0"/>
              </a:rPr>
              <a:t>Comportamenti coerenti con norme pro-sociali vengono sviluppati durante le fasi di crescita, di educazione ed istruzione degli individui. Esperimenti recenti di neuroeconomia mostrano che fino a circa 8 anni gli individui si comportano in modo individualista, per poi sviluppare significativi sentimenti di uguaglianza che verranno istillati nella sua coscienza se e solo se vigono sistemi di norme pro-sociali</a:t>
            </a:r>
          </a:p>
        </p:txBody>
      </p:sp>
      <p:sp>
        <p:nvSpPr>
          <p:cNvPr id="65541" name="Text Box 5">
            <a:extLst>
              <a:ext uri="{FF2B5EF4-FFF2-40B4-BE49-F238E27FC236}">
                <a16:creationId xmlns:a16="http://schemas.microsoft.com/office/drawing/2014/main" id="{ACD3987A-0D47-4441-879D-234F6E0178A4}"/>
              </a:ext>
            </a:extLst>
          </p:cNvPr>
          <p:cNvSpPr txBox="1">
            <a:spLocks noChangeArrowheads="1"/>
          </p:cNvSpPr>
          <p:nvPr/>
        </p:nvSpPr>
        <p:spPr bwMode="auto">
          <a:xfrm>
            <a:off x="539750" y="2511425"/>
            <a:ext cx="81375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a:latin typeface="Garamond" panose="02020404030301010803" pitchFamily="18" charset="0"/>
              </a:rPr>
              <a:t>Reciprocatori</a:t>
            </a:r>
            <a:r>
              <a:rPr lang="it-IT" altLang="it-IT" sz="2000">
                <a:latin typeface="Garamond" panose="02020404030301010803" pitchFamily="18" charset="0"/>
              </a:rPr>
              <a:t> = soggetti che offrono a terzi comportamenti cooperativi ma che si aspettano in cambio lo stesso trattamento; osservati durante gli esperimenti economici </a:t>
            </a:r>
          </a:p>
        </p:txBody>
      </p:sp>
    </p:spTree>
    <p:extLst>
      <p:ext uri="{BB962C8B-B14F-4D97-AF65-F5344CB8AC3E}">
        <p14:creationId xmlns:p14="http://schemas.microsoft.com/office/powerpoint/2010/main" val="3194140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 calcmode="lin" valueType="num">
                                      <p:cBhvr additive="base">
                                        <p:cTn id="7" dur="500" fill="hold"/>
                                        <p:tgtEl>
                                          <p:spTgt spid="655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5539">
                                            <p:txEl>
                                              <p:pRg st="1" end="1"/>
                                            </p:txEl>
                                          </p:spTgt>
                                        </p:tgtEl>
                                        <p:attrNameLst>
                                          <p:attrName>style.visibility</p:attrName>
                                        </p:attrNameLst>
                                      </p:cBhvr>
                                      <p:to>
                                        <p:strVal val="visible"/>
                                      </p:to>
                                    </p:set>
                                    <p:anim calcmode="lin" valueType="num">
                                      <p:cBhvr additive="base">
                                        <p:cTn id="13" dur="500" fill="hold"/>
                                        <p:tgtEl>
                                          <p:spTgt spid="655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55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5541">
                                            <p:txEl>
                                              <p:pRg st="0" end="0"/>
                                            </p:txEl>
                                          </p:spTgt>
                                        </p:tgtEl>
                                        <p:attrNameLst>
                                          <p:attrName>style.visibility</p:attrName>
                                        </p:attrNameLst>
                                      </p:cBhvr>
                                      <p:to>
                                        <p:strVal val="visible"/>
                                      </p:to>
                                    </p:set>
                                    <p:anim calcmode="lin" valueType="num">
                                      <p:cBhvr additive="base">
                                        <p:cTn id="19" dur="500" fill="hold"/>
                                        <p:tgtEl>
                                          <p:spTgt spid="6554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4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5540"/>
                                        </p:tgtEl>
                                        <p:attrNameLst>
                                          <p:attrName>style.visibility</p:attrName>
                                        </p:attrNameLst>
                                      </p:cBhvr>
                                      <p:to>
                                        <p:strVal val="visible"/>
                                      </p:to>
                                    </p:set>
                                    <p:anim calcmode="lin" valueType="num">
                                      <p:cBhvr additive="base">
                                        <p:cTn id="25" dur="500" fill="hold"/>
                                        <p:tgtEl>
                                          <p:spTgt spid="65540"/>
                                        </p:tgtEl>
                                        <p:attrNameLst>
                                          <p:attrName>ppt_x</p:attrName>
                                        </p:attrNameLst>
                                      </p:cBhvr>
                                      <p:tavLst>
                                        <p:tav tm="0">
                                          <p:val>
                                            <p:strVal val="#ppt_x"/>
                                          </p:val>
                                        </p:tav>
                                        <p:tav tm="100000">
                                          <p:val>
                                            <p:strVal val="#ppt_x"/>
                                          </p:val>
                                        </p:tav>
                                      </p:tavLst>
                                    </p:anim>
                                    <p:anim calcmode="lin" valueType="num">
                                      <p:cBhvr additive="base">
                                        <p:cTn id="26" dur="500" fill="hold"/>
                                        <p:tgtEl>
                                          <p:spTgt spid="655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giannelli">
            <a:extLst>
              <a:ext uri="{FF2B5EF4-FFF2-40B4-BE49-F238E27FC236}">
                <a16:creationId xmlns:a16="http://schemas.microsoft.com/office/drawing/2014/main" id="{10780764-65DE-E043-8D3C-639E2D587C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20713"/>
            <a:ext cx="4616450"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 Box 5">
            <a:extLst>
              <a:ext uri="{FF2B5EF4-FFF2-40B4-BE49-F238E27FC236}">
                <a16:creationId xmlns:a16="http://schemas.microsoft.com/office/drawing/2014/main" id="{F536BD19-BFFF-9740-B0D0-5469363177AF}"/>
              </a:ext>
            </a:extLst>
          </p:cNvPr>
          <p:cNvSpPr txBox="1">
            <a:spLocks noChangeArrowheads="1"/>
          </p:cNvSpPr>
          <p:nvPr/>
        </p:nvSpPr>
        <p:spPr bwMode="auto">
          <a:xfrm>
            <a:off x="5508625" y="620713"/>
            <a:ext cx="3167063"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1800" dirty="0">
                <a:latin typeface="Garamond" panose="02020404030301010803" pitchFamily="18" charset="0"/>
              </a:rPr>
              <a:t>Nella vignetta di Giannelli del Corriere della Sera (ottobre 2009, c</a:t>
            </a:r>
            <a:r>
              <a:rPr lang="it-IT" altLang="en-US" sz="1800" dirty="0">
                <a:latin typeface="Garamond" panose="02020404030301010803" pitchFamily="18" charset="0"/>
              </a:rPr>
              <a:t>’</a:t>
            </a:r>
            <a:r>
              <a:rPr lang="it-IT" altLang="it-IT" sz="1800" dirty="0">
                <a:latin typeface="Garamond" panose="02020404030301010803" pitchFamily="18" charset="0"/>
              </a:rPr>
              <a:t>è un doppio messaggio (il primo è Berlusconi e le escort d</a:t>
            </a:r>
            <a:r>
              <a:rPr lang="it-IT" altLang="en-US" sz="1800" dirty="0">
                <a:latin typeface="Garamond" panose="02020404030301010803" pitchFamily="18" charset="0"/>
              </a:rPr>
              <a:t>’</a:t>
            </a:r>
            <a:r>
              <a:rPr lang="it-IT" altLang="it-IT" sz="1800" dirty="0">
                <a:latin typeface="Garamond" panose="02020404030301010803" pitchFamily="18" charset="0"/>
              </a:rPr>
              <a:t>alto bordo), ma qui ci interessa solo il secondo, ovvero che </a:t>
            </a:r>
            <a:r>
              <a:rPr lang="it-IT" altLang="it-IT" sz="1800" u="sng" dirty="0">
                <a:latin typeface="Garamond" panose="02020404030301010803" pitchFamily="18" charset="0"/>
              </a:rPr>
              <a:t>lo stato tormenta i piccoli e lascia stare i grandi</a:t>
            </a:r>
            <a:r>
              <a:rPr lang="it-IT" altLang="it-IT" sz="1800" dirty="0">
                <a:latin typeface="Garamond" panose="02020404030301010803" pitchFamily="18" charset="0"/>
              </a:rPr>
              <a:t>, in altre parole in materia fiscale (la Finanza) non è equo, né nessuno lo biasima per questo. </a:t>
            </a:r>
          </a:p>
          <a:p>
            <a:pPr algn="just">
              <a:spcBef>
                <a:spcPct val="50000"/>
              </a:spcBef>
            </a:pPr>
            <a:endParaRPr lang="it-IT" altLang="it-IT" sz="1800" dirty="0">
              <a:latin typeface="Garamond" panose="02020404030301010803" pitchFamily="18" charset="0"/>
            </a:endParaRPr>
          </a:p>
          <a:p>
            <a:pPr algn="just">
              <a:spcBef>
                <a:spcPct val="50000"/>
              </a:spcBef>
            </a:pPr>
            <a:r>
              <a:rPr lang="it-IT" altLang="it-IT" sz="1800" dirty="0">
                <a:latin typeface="Garamond" panose="02020404030301010803" pitchFamily="18" charset="0"/>
              </a:rPr>
              <a:t>In USA invece </a:t>
            </a:r>
            <a:r>
              <a:rPr lang="it-IT" altLang="it-IT" sz="1800" u="sng" dirty="0">
                <a:latin typeface="Garamond" panose="02020404030301010803" pitchFamily="18" charset="0"/>
              </a:rPr>
              <a:t>chi evade il fisco è considerato un criminale antipatriottico</a:t>
            </a:r>
            <a:r>
              <a:rPr lang="it-IT" altLang="it-IT" sz="1800" dirty="0">
                <a:latin typeface="Garamond" panose="02020404030301010803" pitchFamily="18" charset="0"/>
              </a:rPr>
              <a:t> sia dalla sinistra che dalla destra (ma Trump fa eccezione), mentre in Italia solo un furbo da imitare appena possibile</a:t>
            </a:r>
          </a:p>
        </p:txBody>
      </p:sp>
      <p:sp>
        <p:nvSpPr>
          <p:cNvPr id="70660" name="Rectangle 7">
            <a:extLst>
              <a:ext uri="{FF2B5EF4-FFF2-40B4-BE49-F238E27FC236}">
                <a16:creationId xmlns:a16="http://schemas.microsoft.com/office/drawing/2014/main" id="{50E82795-981B-0A4C-8A42-326775EF7FC8}"/>
              </a:ext>
            </a:extLst>
          </p:cNvPr>
          <p:cNvSpPr>
            <a:spLocks noChangeArrowheads="1"/>
          </p:cNvSpPr>
          <p:nvPr/>
        </p:nvSpPr>
        <p:spPr bwMode="auto">
          <a:xfrm>
            <a:off x="1758950" y="122238"/>
            <a:ext cx="553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b="1">
                <a:latin typeface="Garamond" panose="02020404030301010803" pitchFamily="18" charset="0"/>
              </a:rPr>
              <a:t>Quando le norme pro-sociali sono assenti</a:t>
            </a:r>
          </a:p>
        </p:txBody>
      </p:sp>
    </p:spTree>
    <p:extLst>
      <p:ext uri="{BB962C8B-B14F-4D97-AF65-F5344CB8AC3E}">
        <p14:creationId xmlns:p14="http://schemas.microsoft.com/office/powerpoint/2010/main" val="11733846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9396"/>
                                        </p:tgtEl>
                                        <p:attrNameLst>
                                          <p:attrName>style.visibility</p:attrName>
                                        </p:attrNameLst>
                                      </p:cBhvr>
                                      <p:to>
                                        <p:strVal val="visible"/>
                                      </p:to>
                                    </p:set>
                                    <p:anim calcmode="lin" valueType="num">
                                      <p:cBhvr additive="base">
                                        <p:cTn id="7" dur="500" fill="hold"/>
                                        <p:tgtEl>
                                          <p:spTgt spid="59396"/>
                                        </p:tgtEl>
                                        <p:attrNameLst>
                                          <p:attrName>ppt_x</p:attrName>
                                        </p:attrNameLst>
                                      </p:cBhvr>
                                      <p:tavLst>
                                        <p:tav tm="0">
                                          <p:val>
                                            <p:strVal val="#ppt_x"/>
                                          </p:val>
                                        </p:tav>
                                        <p:tav tm="100000">
                                          <p:val>
                                            <p:strVal val="#ppt_x"/>
                                          </p:val>
                                        </p:tav>
                                      </p:tavLst>
                                    </p:anim>
                                    <p:anim calcmode="lin" valueType="num">
                                      <p:cBhvr additive="base">
                                        <p:cTn id="8" dur="500" fill="hold"/>
                                        <p:tgtEl>
                                          <p:spTgt spid="5939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9397"/>
                                        </p:tgtEl>
                                        <p:attrNameLst>
                                          <p:attrName>style.visibility</p:attrName>
                                        </p:attrNameLst>
                                      </p:cBhvr>
                                      <p:to>
                                        <p:strVal val="visible"/>
                                      </p:to>
                                    </p:set>
                                    <p:animEffect transition="in" filter="slide(fromBottom)">
                                      <p:cBhvr>
                                        <p:cTn id="13" dur="5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4">
            <a:extLst>
              <a:ext uri="{FF2B5EF4-FFF2-40B4-BE49-F238E27FC236}">
                <a16:creationId xmlns:a16="http://schemas.microsoft.com/office/drawing/2014/main" id="{26DD4ADB-E53C-4848-8609-A5F76E6A1784}"/>
              </a:ext>
            </a:extLst>
          </p:cNvPr>
          <p:cNvSpPr>
            <a:spLocks noChangeArrowheads="1"/>
          </p:cNvSpPr>
          <p:nvPr/>
        </p:nvSpPr>
        <p:spPr bwMode="auto">
          <a:xfrm>
            <a:off x="755650" y="404813"/>
            <a:ext cx="7488238" cy="210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b="1">
                <a:latin typeface="Garamond" panose="02020404030301010803" pitchFamily="18" charset="0"/>
              </a:rPr>
              <a:t>2. Metodi a due parti</a:t>
            </a:r>
            <a:r>
              <a:rPr lang="it-IT" altLang="it-IT">
                <a:latin typeface="Garamond" panose="02020404030301010803" pitchFamily="18" charset="0"/>
              </a:rPr>
              <a:t> = sistemi che cercano di ovviare all</a:t>
            </a:r>
            <a:r>
              <a:rPr lang="it-IT" altLang="en-US">
                <a:latin typeface="Garamond" panose="02020404030301010803" pitchFamily="18" charset="0"/>
              </a:rPr>
              <a:t>’</a:t>
            </a:r>
            <a:r>
              <a:rPr lang="it-IT" altLang="it-IT">
                <a:latin typeface="Garamond" panose="02020404030301010803" pitchFamily="18" charset="0"/>
              </a:rPr>
              <a:t>opportunismo attraverso meccanismi basati su relazioni fra singoli</a:t>
            </a:r>
          </a:p>
          <a:p>
            <a:pPr algn="just" eaLnBrk="1" hangingPunct="1">
              <a:spcBef>
                <a:spcPct val="50000"/>
              </a:spcBef>
            </a:pPr>
            <a:r>
              <a:rPr lang="it-IT" altLang="it-IT">
                <a:latin typeface="Garamond" panose="02020404030301010803" pitchFamily="18" charset="0"/>
              </a:rPr>
              <a:t>Sono incluse le relazioni bilaterali all</a:t>
            </a:r>
            <a:r>
              <a:rPr lang="it-IT" altLang="en-US">
                <a:latin typeface="Garamond" panose="02020404030301010803" pitchFamily="18" charset="0"/>
              </a:rPr>
              <a:t>’</a:t>
            </a:r>
            <a:r>
              <a:rPr lang="it-IT" altLang="it-IT">
                <a:latin typeface="Garamond" panose="02020404030301010803" pitchFamily="18" charset="0"/>
              </a:rPr>
              <a:t>interno di gruppi o comunità più o meno ampi </a:t>
            </a:r>
          </a:p>
        </p:txBody>
      </p:sp>
      <p:sp>
        <p:nvSpPr>
          <p:cNvPr id="49154" name="Rectangle 5">
            <a:extLst>
              <a:ext uri="{FF2B5EF4-FFF2-40B4-BE49-F238E27FC236}">
                <a16:creationId xmlns:a16="http://schemas.microsoft.com/office/drawing/2014/main" id="{7D4E5C10-4811-6742-A290-E646ABDBEFD9}"/>
              </a:ext>
            </a:extLst>
          </p:cNvPr>
          <p:cNvSpPr>
            <a:spLocks noChangeArrowheads="1"/>
          </p:cNvSpPr>
          <p:nvPr/>
        </p:nvSpPr>
        <p:spPr bwMode="auto">
          <a:xfrm>
            <a:off x="684213" y="2852738"/>
            <a:ext cx="75596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b="1">
                <a:solidFill>
                  <a:schemeClr val="accent2"/>
                </a:solidFill>
                <a:latin typeface="Garamond" panose="02020404030301010803" pitchFamily="18" charset="0"/>
              </a:rPr>
              <a:t>1. La fiducia generata dal gioco ripetuto</a:t>
            </a:r>
            <a:r>
              <a:rPr lang="it-IT" altLang="it-IT">
                <a:solidFill>
                  <a:schemeClr val="accent2"/>
                </a:solidFill>
                <a:latin typeface="Garamond" panose="02020404030301010803" pitchFamily="18" charset="0"/>
              </a:rPr>
              <a:t> </a:t>
            </a:r>
          </a:p>
          <a:p>
            <a:pPr algn="just" eaLnBrk="1" hangingPunct="1"/>
            <a:r>
              <a:rPr lang="it-IT" altLang="it-IT" sz="2000">
                <a:latin typeface="Garamond" panose="02020404030301010803" pitchFamily="18" charset="0"/>
              </a:rPr>
              <a:t>Il metodo più noto è quello della reiterazione del gioco che può risolvere il dilemma del prigioniero. Milgrom-Roberts analizzano la fiducia in termini di interazione strategica di gioco, in cui un soggetto è il concedente della fiducia e l</a:t>
            </a:r>
            <a:r>
              <a:rPr lang="it-IT" altLang="en-US" sz="2000">
                <a:latin typeface="Garamond" panose="02020404030301010803" pitchFamily="18" charset="0"/>
              </a:rPr>
              <a:t>’</a:t>
            </a:r>
            <a:r>
              <a:rPr lang="it-IT" altLang="it-IT" sz="2000">
                <a:latin typeface="Garamond" panose="02020404030301010803" pitchFamily="18" charset="0"/>
              </a:rPr>
              <a:t>altro è il decisore, che può onorare o non onorare la fiducia eventualmente accordatagli</a:t>
            </a:r>
          </a:p>
          <a:p>
            <a:pPr algn="just" eaLnBrk="1" hangingPunct="1"/>
            <a:endParaRPr lang="it-IT" altLang="it-IT" sz="2000">
              <a:latin typeface="Garamond" panose="02020404030301010803" pitchFamily="18" charset="0"/>
            </a:endParaRPr>
          </a:p>
          <a:p>
            <a:pPr eaLnBrk="1" hangingPunct="1"/>
            <a:r>
              <a:rPr lang="it-IT" altLang="it-IT" sz="2000">
                <a:latin typeface="Garamond" panose="02020404030301010803" pitchFamily="18" charset="0"/>
              </a:rPr>
              <a:t>	</a:t>
            </a:r>
          </a:p>
        </p:txBody>
      </p:sp>
    </p:spTree>
    <p:extLst>
      <p:ext uri="{BB962C8B-B14F-4D97-AF65-F5344CB8AC3E}">
        <p14:creationId xmlns:p14="http://schemas.microsoft.com/office/powerpoint/2010/main" val="11511373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15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915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915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174" name="Group 110">
            <a:extLst>
              <a:ext uri="{FF2B5EF4-FFF2-40B4-BE49-F238E27FC236}">
                <a16:creationId xmlns:a16="http://schemas.microsoft.com/office/drawing/2014/main" id="{014B3F9F-C91D-C741-B724-5414FA37EA8D}"/>
              </a:ext>
            </a:extLst>
          </p:cNvPr>
          <p:cNvGraphicFramePr>
            <a:graphicFrameLocks noGrp="1"/>
          </p:cNvGraphicFramePr>
          <p:nvPr/>
        </p:nvGraphicFramePr>
        <p:xfrm>
          <a:off x="1116013" y="2420938"/>
          <a:ext cx="5978525" cy="1765301"/>
        </p:xfrm>
        <a:graphic>
          <a:graphicData uri="http://schemas.openxmlformats.org/drawingml/2006/table">
            <a:tbl>
              <a:tblPr/>
              <a:tblGrid>
                <a:gridCol w="2092325">
                  <a:extLst>
                    <a:ext uri="{9D8B030D-6E8A-4147-A177-3AD203B41FA5}">
                      <a16:colId xmlns:a16="http://schemas.microsoft.com/office/drawing/2014/main" val="20000"/>
                    </a:ext>
                  </a:extLst>
                </a:gridCol>
                <a:gridCol w="1816100">
                  <a:extLst>
                    <a:ext uri="{9D8B030D-6E8A-4147-A177-3AD203B41FA5}">
                      <a16:colId xmlns:a16="http://schemas.microsoft.com/office/drawing/2014/main" val="20001"/>
                    </a:ext>
                  </a:extLst>
                </a:gridCol>
                <a:gridCol w="2043112">
                  <a:extLst>
                    <a:ext uri="{9D8B030D-6E8A-4147-A177-3AD203B41FA5}">
                      <a16:colId xmlns:a16="http://schemas.microsoft.com/office/drawing/2014/main" val="20002"/>
                    </a:ext>
                  </a:extLst>
                </a:gridCol>
                <a:gridCol w="26988">
                  <a:extLst>
                    <a:ext uri="{9D8B030D-6E8A-4147-A177-3AD203B41FA5}">
                      <a16:colId xmlns:a16="http://schemas.microsoft.com/office/drawing/2014/main" val="20003"/>
                    </a:ext>
                  </a:extLst>
                </a:gridCol>
              </a:tblGrid>
              <a:tr h="344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it-IT" sz="1700" b="1" i="0" u="none" strike="noStrike" cap="none" normalizeH="0" baseline="0">
                          <a:ln>
                            <a:noFill/>
                          </a:ln>
                          <a:solidFill>
                            <a:schemeClr val="tx1"/>
                          </a:solidFill>
                          <a:effectLst/>
                          <a:latin typeface="Garamond" pitchFamily="18" charset="0"/>
                          <a:ea typeface="MS PGothic" pitchFamily="34" charset="-128"/>
                        </a:rPr>
                        <a:t>       DECISORE</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w="12700"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1" i="0" u="none" strike="noStrike" cap="none" normalizeH="0" baseline="0">
                          <a:ln>
                            <a:noFill/>
                          </a:ln>
                          <a:solidFill>
                            <a:schemeClr val="tx1"/>
                          </a:solidFill>
                          <a:effectLst/>
                          <a:latin typeface="Garamond" pitchFamily="18" charset="0"/>
                          <a:ea typeface="MS PGothic" pitchFamily="34" charset="-128"/>
                        </a:rPr>
                        <a:t>CONCEDENTE</a:t>
                      </a:r>
                    </a:p>
                  </a:txBody>
                  <a:tcPr marL="0" marR="0" marT="40534" marB="4053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1" u="none" strike="noStrike" cap="none" normalizeH="0" baseline="0">
                          <a:ln>
                            <a:noFill/>
                          </a:ln>
                          <a:solidFill>
                            <a:schemeClr val="tx1"/>
                          </a:solidFill>
                          <a:effectLst/>
                          <a:latin typeface="Garamond" pitchFamily="18" charset="0"/>
                          <a:ea typeface="MS PGothic" pitchFamily="34" charset="-128"/>
                        </a:rPr>
                        <a:t>Onora la fiducia</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1" u="none" strike="noStrike" cap="none" normalizeH="0" baseline="0">
                          <a:ln>
                            <a:noFill/>
                          </a:ln>
                          <a:solidFill>
                            <a:schemeClr val="tx1"/>
                          </a:solidFill>
                          <a:effectLst/>
                          <a:latin typeface="Garamond" pitchFamily="18" charset="0"/>
                          <a:ea typeface="MS PGothic" pitchFamily="34" charset="-128"/>
                        </a:rPr>
                        <a:t>Non onora la fiducia</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6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1" u="none" strike="noStrike" cap="none" normalizeH="0" baseline="0">
                          <a:ln>
                            <a:noFill/>
                          </a:ln>
                          <a:solidFill>
                            <a:schemeClr val="tx1"/>
                          </a:solidFill>
                          <a:effectLst/>
                          <a:latin typeface="Garamond" pitchFamily="18" charset="0"/>
                          <a:ea typeface="MS PGothic" pitchFamily="34" charset="-128"/>
                        </a:rPr>
                        <a:t>Si fida</a:t>
                      </a:r>
                    </a:p>
                  </a:txBody>
                  <a:tcPr marL="0" marR="0" marT="40534" marB="4053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0" u="none" strike="noStrike" cap="none" normalizeH="0" baseline="0">
                          <a:ln>
                            <a:noFill/>
                          </a:ln>
                          <a:solidFill>
                            <a:schemeClr val="tx1"/>
                          </a:solidFill>
                          <a:effectLst/>
                          <a:latin typeface="Garamond" pitchFamily="18" charset="0"/>
                          <a:ea typeface="MS PGothic" pitchFamily="34" charset="-128"/>
                        </a:rPr>
                        <a:t>V,V</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0" u="none" strike="noStrike" cap="none" normalizeH="0" baseline="0">
                          <a:ln>
                            <a:noFill/>
                          </a:ln>
                          <a:solidFill>
                            <a:schemeClr val="tx1"/>
                          </a:solidFill>
                          <a:effectLst/>
                          <a:latin typeface="Garamond" pitchFamily="18" charset="0"/>
                          <a:ea typeface="MS PGothic" pitchFamily="34" charset="-128"/>
                        </a:rPr>
                        <a:t>L, V+G</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46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1" u="none" strike="noStrike" cap="none" normalizeH="0" baseline="0">
                          <a:ln>
                            <a:noFill/>
                          </a:ln>
                          <a:solidFill>
                            <a:schemeClr val="tx1"/>
                          </a:solidFill>
                          <a:effectLst/>
                          <a:latin typeface="Garamond" pitchFamily="18" charset="0"/>
                          <a:ea typeface="MS PGothic" pitchFamily="34" charset="-128"/>
                        </a:rPr>
                        <a:t>Non si fida</a:t>
                      </a:r>
                    </a:p>
                  </a:txBody>
                  <a:tcPr marL="0" marR="0" marT="40534" marB="4053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0" u="none" strike="noStrike" cap="none" normalizeH="0" baseline="0">
                          <a:ln>
                            <a:noFill/>
                          </a:ln>
                          <a:solidFill>
                            <a:schemeClr val="tx1"/>
                          </a:solidFill>
                          <a:effectLst/>
                          <a:latin typeface="Garamond" pitchFamily="18" charset="0"/>
                          <a:ea typeface="MS PGothic" pitchFamily="34" charset="-128"/>
                        </a:rPr>
                        <a:t>0,0</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700" b="0" i="0" u="none" strike="noStrike" cap="none" normalizeH="0" baseline="0">
                          <a:ln>
                            <a:noFill/>
                          </a:ln>
                          <a:solidFill>
                            <a:schemeClr val="tx1"/>
                          </a:solidFill>
                          <a:effectLst/>
                          <a:latin typeface="Garamond" pitchFamily="18" charset="0"/>
                          <a:ea typeface="MS PGothic" pitchFamily="34" charset="-128"/>
                        </a:rPr>
                        <a:t>0,0</a:t>
                      </a:r>
                    </a:p>
                  </a:txBody>
                  <a:tcPr marL="0" marR="0" marT="40534" marB="4053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700" b="0" i="0" u="none" strike="noStrike" cap="none" normalizeH="0" baseline="0">
                        <a:ln>
                          <a:noFill/>
                        </a:ln>
                        <a:solidFill>
                          <a:schemeClr val="tx1"/>
                        </a:solidFill>
                        <a:effectLst/>
                        <a:latin typeface="Garamond" pitchFamily="18" charset="0"/>
                        <a:ea typeface="MS PGothic" pitchFamily="34" charset="-128"/>
                      </a:endParaRPr>
                    </a:p>
                  </a:txBody>
                  <a:tcPr marL="0" marR="0" marT="40534" marB="4053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8171" name="Rectangle 107">
            <a:extLst>
              <a:ext uri="{FF2B5EF4-FFF2-40B4-BE49-F238E27FC236}">
                <a16:creationId xmlns:a16="http://schemas.microsoft.com/office/drawing/2014/main" id="{E90D50CF-E05B-554A-81E9-2F96334823B7}"/>
              </a:ext>
            </a:extLst>
          </p:cNvPr>
          <p:cNvSpPr>
            <a:spLocks noChangeArrowheads="1"/>
          </p:cNvSpPr>
          <p:nvPr/>
        </p:nvSpPr>
        <p:spPr bwMode="auto">
          <a:xfrm>
            <a:off x="900113" y="352425"/>
            <a:ext cx="7488237"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a:latin typeface="Garamond" panose="02020404030301010803" pitchFamily="18" charset="0"/>
              </a:rPr>
              <a:t>se </a:t>
            </a:r>
          </a:p>
          <a:p>
            <a:pPr eaLnBrk="1" hangingPunct="1">
              <a:spcBef>
                <a:spcPct val="50000"/>
              </a:spcBef>
            </a:pPr>
            <a:r>
              <a:rPr lang="it-IT" altLang="it-IT" sz="2000">
                <a:latin typeface="Garamond" panose="02020404030301010803" pitchFamily="18" charset="0"/>
              </a:rPr>
              <a:t>V = vantaggio per le parti derivante dall</a:t>
            </a:r>
            <a:r>
              <a:rPr lang="it-IT" altLang="en-US" sz="2000">
                <a:latin typeface="Garamond" panose="02020404030301010803" pitchFamily="18" charset="0"/>
              </a:rPr>
              <a:t>’</a:t>
            </a:r>
            <a:r>
              <a:rPr lang="it-IT" altLang="it-IT" sz="2000">
                <a:latin typeface="Garamond" panose="02020404030301010803" pitchFamily="18" charset="0"/>
              </a:rPr>
              <a:t>effettuazione della transazione</a:t>
            </a:r>
          </a:p>
          <a:p>
            <a:pPr eaLnBrk="1" hangingPunct="1">
              <a:spcBef>
                <a:spcPct val="50000"/>
              </a:spcBef>
            </a:pPr>
            <a:r>
              <a:rPr lang="it-IT" altLang="it-IT" sz="2000">
                <a:latin typeface="Garamond" panose="02020404030301010803" pitchFamily="18" charset="0"/>
              </a:rPr>
              <a:t>L = perdita del concedente che si è fidato se il decisore non onora</a:t>
            </a:r>
          </a:p>
          <a:p>
            <a:pPr eaLnBrk="1" hangingPunct="1">
              <a:spcBef>
                <a:spcPct val="50000"/>
              </a:spcBef>
            </a:pPr>
            <a:r>
              <a:rPr lang="it-IT" altLang="it-IT" sz="2000">
                <a:latin typeface="Garamond" panose="02020404030301010803" pitchFamily="18" charset="0"/>
              </a:rPr>
              <a:t>G = guadagno del decisore derivante dal non onorare la fiducia accordata</a:t>
            </a:r>
          </a:p>
        </p:txBody>
      </p:sp>
      <p:sp>
        <p:nvSpPr>
          <p:cNvPr id="88176" name="Text Box 112">
            <a:extLst>
              <a:ext uri="{FF2B5EF4-FFF2-40B4-BE49-F238E27FC236}">
                <a16:creationId xmlns:a16="http://schemas.microsoft.com/office/drawing/2014/main" id="{8AD6DA8E-5308-6640-B01C-7E7FA5519D9D}"/>
              </a:ext>
            </a:extLst>
          </p:cNvPr>
          <p:cNvSpPr txBox="1">
            <a:spLocks noChangeArrowheads="1"/>
          </p:cNvSpPr>
          <p:nvPr/>
        </p:nvSpPr>
        <p:spPr bwMode="auto">
          <a:xfrm>
            <a:off x="755650" y="4868863"/>
            <a:ext cx="72009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Se il gioco è ad un solo colpo, l</a:t>
            </a:r>
            <a:r>
              <a:rPr lang="it-IT" altLang="en-US" sz="2000">
                <a:latin typeface="Garamond" panose="02020404030301010803" pitchFamily="18" charset="0"/>
              </a:rPr>
              <a:t>’</a:t>
            </a:r>
            <a:r>
              <a:rPr lang="it-IT" altLang="it-IT" sz="2000">
                <a:latin typeface="Garamond" panose="02020404030301010803" pitchFamily="18" charset="0"/>
              </a:rPr>
              <a:t>equilibrio di Nash è = 0,0 perché essendo  V, L, G &gt; 0, al concedente conviene non fidarsi perché si espone al rischio di perdita</a:t>
            </a:r>
            <a:endParaRPr lang="it-IT" altLang="it-IT" sz="1800"/>
          </a:p>
        </p:txBody>
      </p:sp>
    </p:spTree>
    <p:extLst>
      <p:ext uri="{BB962C8B-B14F-4D97-AF65-F5344CB8AC3E}">
        <p14:creationId xmlns:p14="http://schemas.microsoft.com/office/powerpoint/2010/main" val="98381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8171">
                                            <p:txEl>
                                              <p:pRg st="2" end="2"/>
                                            </p:txEl>
                                          </p:spTgt>
                                        </p:tgtEl>
                                        <p:attrNameLst>
                                          <p:attrName>style.visibility</p:attrName>
                                        </p:attrNameLst>
                                      </p:cBhvr>
                                      <p:to>
                                        <p:strVal val="visible"/>
                                      </p:to>
                                    </p:set>
                                    <p:anim calcmode="lin" valueType="num">
                                      <p:cBhvr additive="base">
                                        <p:cTn id="7" dur="500" fill="hold"/>
                                        <p:tgtEl>
                                          <p:spTgt spid="8817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1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88171">
                                            <p:txEl>
                                              <p:pRg st="3" end="3"/>
                                            </p:txEl>
                                          </p:spTgt>
                                        </p:tgtEl>
                                        <p:attrNameLst>
                                          <p:attrName>style.visibility</p:attrName>
                                        </p:attrNameLst>
                                      </p:cBhvr>
                                      <p:to>
                                        <p:strVal val="visible"/>
                                      </p:to>
                                    </p:set>
                                    <p:animEffect transition="in" filter="slide(fromBottom)">
                                      <p:cBhvr>
                                        <p:cTn id="13" dur="500"/>
                                        <p:tgtEl>
                                          <p:spTgt spid="88171">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88174"/>
                                        </p:tgtEl>
                                        <p:attrNameLst>
                                          <p:attrName>style.visibility</p:attrName>
                                        </p:attrNameLst>
                                      </p:cBhvr>
                                      <p:to>
                                        <p:strVal val="visible"/>
                                      </p:to>
                                    </p:set>
                                    <p:animEffect transition="in" filter="slide(fromBottom)">
                                      <p:cBhvr>
                                        <p:cTn id="18" dur="500"/>
                                        <p:tgtEl>
                                          <p:spTgt spid="8817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8176"/>
                                        </p:tgtEl>
                                        <p:attrNameLst>
                                          <p:attrName>style.visibility</p:attrName>
                                        </p:attrNameLst>
                                      </p:cBhvr>
                                      <p:to>
                                        <p:strVal val="visible"/>
                                      </p:to>
                                    </p:set>
                                    <p:anim calcmode="lin" valueType="num">
                                      <p:cBhvr additive="base">
                                        <p:cTn id="23" dur="500" fill="hold"/>
                                        <p:tgtEl>
                                          <p:spTgt spid="88176"/>
                                        </p:tgtEl>
                                        <p:attrNameLst>
                                          <p:attrName>ppt_x</p:attrName>
                                        </p:attrNameLst>
                                      </p:cBhvr>
                                      <p:tavLst>
                                        <p:tav tm="0">
                                          <p:val>
                                            <p:strVal val="#ppt_x"/>
                                          </p:val>
                                        </p:tav>
                                        <p:tav tm="100000">
                                          <p:val>
                                            <p:strVal val="#ppt_x"/>
                                          </p:val>
                                        </p:tav>
                                      </p:tavLst>
                                    </p:anim>
                                    <p:anim calcmode="lin" valueType="num">
                                      <p:cBhvr additive="base">
                                        <p:cTn id="24" dur="500" fill="hold"/>
                                        <p:tgtEl>
                                          <p:spTgt spid="88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176"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2">
            <a:extLst>
              <a:ext uri="{FF2B5EF4-FFF2-40B4-BE49-F238E27FC236}">
                <a16:creationId xmlns:a16="http://schemas.microsoft.com/office/drawing/2014/main" id="{E603B686-5533-AB46-81E4-44C1344464C3}"/>
              </a:ext>
            </a:extLst>
          </p:cNvPr>
          <p:cNvSpPr>
            <a:spLocks noChangeArrowheads="1"/>
          </p:cNvSpPr>
          <p:nvPr/>
        </p:nvSpPr>
        <p:spPr bwMode="auto">
          <a:xfrm>
            <a:off x="755650" y="822325"/>
            <a:ext cx="7561263"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Se a più colpi, V diventa V*n, e se V*n&gt;G, al concedente conviene onorare la fiducia, e per ciascuno dei due soggetti si crea l</a:t>
            </a:r>
            <a:r>
              <a:rPr lang="it-IT" altLang="en-US" sz="2000">
                <a:latin typeface="Garamond" panose="02020404030301010803" pitchFamily="18" charset="0"/>
              </a:rPr>
              <a:t>’</a:t>
            </a:r>
            <a:r>
              <a:rPr lang="it-IT" altLang="it-IT" sz="2000">
                <a:latin typeface="Garamond" panose="02020404030301010803" pitchFamily="18" charset="0"/>
              </a:rPr>
              <a:t>opportunità di punire l</a:t>
            </a:r>
            <a:r>
              <a:rPr lang="it-IT" altLang="en-US" sz="2000">
                <a:latin typeface="Garamond" panose="02020404030301010803" pitchFamily="18" charset="0"/>
              </a:rPr>
              <a:t>’</a:t>
            </a:r>
            <a:r>
              <a:rPr lang="it-IT" altLang="it-IT" sz="2000">
                <a:latin typeface="Garamond" panose="02020404030301010803" pitchFamily="18" charset="0"/>
              </a:rPr>
              <a:t>altro (al turno successivo), se questo devia dal comportamento cooperativo</a:t>
            </a:r>
          </a:p>
        </p:txBody>
      </p:sp>
      <p:sp>
        <p:nvSpPr>
          <p:cNvPr id="89121" name="Text Box 33">
            <a:extLst>
              <a:ext uri="{FF2B5EF4-FFF2-40B4-BE49-F238E27FC236}">
                <a16:creationId xmlns:a16="http://schemas.microsoft.com/office/drawing/2014/main" id="{F9DC4B81-A2F4-884F-BB5B-B72D9ECE7568}"/>
              </a:ext>
            </a:extLst>
          </p:cNvPr>
          <p:cNvSpPr txBox="1">
            <a:spLocks noChangeArrowheads="1"/>
          </p:cNvSpPr>
          <p:nvPr/>
        </p:nvSpPr>
        <p:spPr bwMode="auto">
          <a:xfrm>
            <a:off x="754063" y="2636838"/>
            <a:ext cx="7705725"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i="1">
                <a:latin typeface="Garamond" panose="02020404030301010803" pitchFamily="18" charset="0"/>
              </a:rPr>
              <a:t>Un esempio di transazione ripetuta (o accordo prolungato) nel tempo è quello che si stabilì durante la prima guerra mondiale sul fronte francese: gli artiglieri delle prime linee tedesche e britanniche si erano tacitamente accordati per non arrecarsi reciprocamente danni eccessivi. </a:t>
            </a:r>
          </a:p>
          <a:p>
            <a:pPr algn="just" eaLnBrk="1" hangingPunct="1">
              <a:spcBef>
                <a:spcPct val="50000"/>
              </a:spcBef>
            </a:pPr>
            <a:r>
              <a:rPr lang="it-IT" altLang="it-IT" sz="2000" i="1">
                <a:latin typeface="Garamond" panose="02020404030301010803" pitchFamily="18" charset="0"/>
              </a:rPr>
              <a:t>Per mantenere vigente l</a:t>
            </a:r>
            <a:r>
              <a:rPr lang="it-IT" altLang="en-US" sz="2000" i="1">
                <a:latin typeface="Garamond" panose="02020404030301010803" pitchFamily="18" charset="0"/>
              </a:rPr>
              <a:t>’</a:t>
            </a:r>
            <a:r>
              <a:rPr lang="it-IT" altLang="it-IT" sz="2000" i="1">
                <a:latin typeface="Garamond" panose="02020404030301010803" pitchFamily="18" charset="0"/>
              </a:rPr>
              <a:t>accordo le due linee usavano colpire bersagli convenzionali posti nella terra di nessuno, in cui ciascun tiratore mostrava la propria abilità nel centrarli, segnalando così che, se avesse voluto, avrebbe potuto rivolgere il tiro di precisione sul nemico, ma che tale strategia veniva deliberatamente esclusa. </a:t>
            </a:r>
          </a:p>
          <a:p>
            <a:pPr algn="just" eaLnBrk="1" hangingPunct="1">
              <a:spcBef>
                <a:spcPct val="50000"/>
              </a:spcBef>
            </a:pPr>
            <a:r>
              <a:rPr lang="it-IT" altLang="it-IT" sz="2000" i="1">
                <a:latin typeface="Garamond" panose="02020404030301010803" pitchFamily="18" charset="0"/>
              </a:rPr>
              <a:t>Il tacito patto fu scoperto dai comandi militari solo dopo qualche mese di </a:t>
            </a:r>
            <a:r>
              <a:rPr lang="it-IT" altLang="en-US" sz="2000" i="1">
                <a:latin typeface="Garamond" panose="02020404030301010803" pitchFamily="18" charset="0"/>
              </a:rPr>
              <a:t>“</a:t>
            </a:r>
            <a:r>
              <a:rPr lang="it-IT" altLang="it-IT" sz="2000" i="1">
                <a:latin typeface="Garamond" panose="02020404030301010803" pitchFamily="18" charset="0"/>
              </a:rPr>
              <a:t>civile convivenza</a:t>
            </a:r>
            <a:r>
              <a:rPr lang="it-IT" altLang="en-US" sz="2000" i="1">
                <a:latin typeface="Garamond" panose="02020404030301010803" pitchFamily="18" charset="0"/>
              </a:rPr>
              <a:t>”</a:t>
            </a:r>
            <a:r>
              <a:rPr lang="it-IT" altLang="it-IT" sz="2000" i="1">
                <a:latin typeface="Garamond" panose="02020404030301010803" pitchFamily="18" charset="0"/>
              </a:rPr>
              <a:t>.</a:t>
            </a:r>
            <a:endParaRPr lang="it-IT" altLang="it-IT" sz="2000">
              <a:latin typeface="Garamond" panose="02020404030301010803" pitchFamily="18" charset="0"/>
            </a:endParaRPr>
          </a:p>
        </p:txBody>
      </p:sp>
    </p:spTree>
    <p:extLst>
      <p:ext uri="{BB962C8B-B14F-4D97-AF65-F5344CB8AC3E}">
        <p14:creationId xmlns:p14="http://schemas.microsoft.com/office/powerpoint/2010/main" val="1329236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9121">
                                            <p:txEl>
                                              <p:pRg st="0" end="0"/>
                                            </p:txEl>
                                          </p:spTgt>
                                        </p:tgtEl>
                                        <p:attrNameLst>
                                          <p:attrName>style.visibility</p:attrName>
                                        </p:attrNameLst>
                                      </p:cBhvr>
                                      <p:to>
                                        <p:strVal val="visible"/>
                                      </p:to>
                                    </p:set>
                                    <p:animEffect transition="in" filter="slide(fromBottom)">
                                      <p:cBhvr>
                                        <p:cTn id="7" dur="500"/>
                                        <p:tgtEl>
                                          <p:spTgt spid="8912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9121">
                                            <p:txEl>
                                              <p:pRg st="1" end="1"/>
                                            </p:txEl>
                                          </p:spTgt>
                                        </p:tgtEl>
                                        <p:attrNameLst>
                                          <p:attrName>style.visibility</p:attrName>
                                        </p:attrNameLst>
                                      </p:cBhvr>
                                      <p:to>
                                        <p:strVal val="visible"/>
                                      </p:to>
                                    </p:set>
                                    <p:animEffect transition="in" filter="slide(fromBottom)">
                                      <p:cBhvr>
                                        <p:cTn id="12" dur="500"/>
                                        <p:tgtEl>
                                          <p:spTgt spid="8912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89121">
                                            <p:txEl>
                                              <p:pRg st="2" end="2"/>
                                            </p:txEl>
                                          </p:spTgt>
                                        </p:tgtEl>
                                        <p:attrNameLst>
                                          <p:attrName>style.visibility</p:attrName>
                                        </p:attrNameLst>
                                      </p:cBhvr>
                                      <p:to>
                                        <p:strVal val="visible"/>
                                      </p:to>
                                    </p:set>
                                    <p:animEffect transition="in" filter="slide(fromBottom)">
                                      <p:cBhvr>
                                        <p:cTn id="17" dur="500"/>
                                        <p:tgtEl>
                                          <p:spTgt spid="8912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4">
            <a:extLst>
              <a:ext uri="{FF2B5EF4-FFF2-40B4-BE49-F238E27FC236}">
                <a16:creationId xmlns:a16="http://schemas.microsoft.com/office/drawing/2014/main" id="{F2430EE3-4DCD-6E44-B4AA-1A76855AC1AB}"/>
              </a:ext>
            </a:extLst>
          </p:cNvPr>
          <p:cNvSpPr>
            <a:spLocks noChangeArrowheads="1"/>
          </p:cNvSpPr>
          <p:nvPr/>
        </p:nvSpPr>
        <p:spPr bwMode="auto">
          <a:xfrm>
            <a:off x="539750" y="809625"/>
            <a:ext cx="78486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a:latin typeface="Garamond" panose="02020404030301010803" pitchFamily="18" charset="0"/>
              </a:rPr>
              <a:t>Nei giochi ripetuti c</a:t>
            </a:r>
            <a:r>
              <a:rPr lang="it-IT" altLang="en-US">
                <a:latin typeface="Garamond" panose="02020404030301010803" pitchFamily="18" charset="0"/>
              </a:rPr>
              <a:t>’</a:t>
            </a:r>
            <a:r>
              <a:rPr lang="it-IT" altLang="it-IT">
                <a:latin typeface="Garamond" panose="02020404030301010803" pitchFamily="18" charset="0"/>
              </a:rPr>
              <a:t>è però una debolezza: se il decisore sa quando il gioco avrà termine gli ritorna conveniente abusare all</a:t>
            </a:r>
            <a:r>
              <a:rPr lang="it-IT" altLang="en-US">
                <a:latin typeface="Garamond" panose="02020404030301010803" pitchFamily="18" charset="0"/>
              </a:rPr>
              <a:t>’</a:t>
            </a:r>
            <a:r>
              <a:rPr lang="it-IT" altLang="it-IT">
                <a:latin typeface="Garamond" panose="02020404030301010803" pitchFamily="18" charset="0"/>
              </a:rPr>
              <a:t>ultimo colpo, perché il concedente non avrà modo di vendicarsi </a:t>
            </a:r>
          </a:p>
          <a:p>
            <a:pPr algn="just" eaLnBrk="1" hangingPunct="1">
              <a:spcBef>
                <a:spcPct val="50000"/>
              </a:spcBef>
            </a:pPr>
            <a:r>
              <a:rPr lang="it-IT" altLang="it-IT" i="1">
                <a:latin typeface="Garamond" panose="02020404030301010803" pitchFamily="18" charset="0"/>
              </a:rPr>
              <a:t>Talvolta capita che gli inquilini disonesti non paghino l</a:t>
            </a:r>
            <a:r>
              <a:rPr lang="it-IT" altLang="en-US" i="1">
                <a:latin typeface="Garamond" panose="02020404030301010803" pitchFamily="18" charset="0"/>
              </a:rPr>
              <a:t>’</a:t>
            </a:r>
            <a:r>
              <a:rPr lang="it-IT" altLang="it-IT" i="1">
                <a:latin typeface="Garamond" panose="02020404030301010803" pitchFamily="18" charset="0"/>
              </a:rPr>
              <a:t>affitto dell</a:t>
            </a:r>
            <a:r>
              <a:rPr lang="it-IT" altLang="en-US" i="1">
                <a:latin typeface="Garamond" panose="02020404030301010803" pitchFamily="18" charset="0"/>
              </a:rPr>
              <a:t>’</a:t>
            </a:r>
            <a:r>
              <a:rPr lang="it-IT" altLang="it-IT" i="1">
                <a:latin typeface="Garamond" panose="02020404030301010803" pitchFamily="18" charset="0"/>
              </a:rPr>
              <a:t>ultimo mese o portino via accessori della casa in affitto, perché sanno di andare via e che all</a:t>
            </a:r>
            <a:r>
              <a:rPr lang="it-IT" altLang="en-US" i="1">
                <a:latin typeface="Garamond" panose="02020404030301010803" pitchFamily="18" charset="0"/>
              </a:rPr>
              <a:t>’</a:t>
            </a:r>
            <a:r>
              <a:rPr lang="it-IT" altLang="it-IT" i="1">
                <a:latin typeface="Garamond" panose="02020404030301010803" pitchFamily="18" charset="0"/>
              </a:rPr>
              <a:t>affittuario costerebbe tanto tentare di recuperare l</a:t>
            </a:r>
            <a:r>
              <a:rPr lang="it-IT" altLang="en-US" i="1">
                <a:latin typeface="Garamond" panose="02020404030301010803" pitchFamily="18" charset="0"/>
              </a:rPr>
              <a:t>’</a:t>
            </a:r>
            <a:r>
              <a:rPr lang="it-IT" altLang="it-IT" i="1">
                <a:latin typeface="Garamond" panose="02020404030301010803" pitchFamily="18" charset="0"/>
              </a:rPr>
              <a:t>affitto di un solo mese: la caparra iniziale ha proprio la funzione di disincentivare questo rischio di comportamento opportunista</a:t>
            </a:r>
          </a:p>
        </p:txBody>
      </p:sp>
      <p:sp>
        <p:nvSpPr>
          <p:cNvPr id="90117" name="Text Box 5">
            <a:extLst>
              <a:ext uri="{FF2B5EF4-FFF2-40B4-BE49-F238E27FC236}">
                <a16:creationId xmlns:a16="http://schemas.microsoft.com/office/drawing/2014/main" id="{6C2B1A17-7A43-DC4D-8142-43D5AB7F323F}"/>
              </a:ext>
            </a:extLst>
          </p:cNvPr>
          <p:cNvSpPr txBox="1">
            <a:spLocks noChangeArrowheads="1"/>
          </p:cNvSpPr>
          <p:nvPr/>
        </p:nvSpPr>
        <p:spPr bwMode="auto">
          <a:xfrm>
            <a:off x="539750" y="4911725"/>
            <a:ext cx="820896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a:latin typeface="Garamond" panose="02020404030301010803" pitchFamily="18" charset="0"/>
              </a:rPr>
              <a:t>Ronald Reagan, Presidente USA negli anni Ottanta, amava citare questo proverbio mai passato di moda: </a:t>
            </a:r>
            <a:r>
              <a:rPr lang="it-IT" altLang="en-US" i="1">
                <a:latin typeface="Garamond" panose="02020404030301010803" pitchFamily="18" charset="0"/>
              </a:rPr>
              <a:t>“</a:t>
            </a:r>
            <a:r>
              <a:rPr lang="it-IT" altLang="it-IT" i="1">
                <a:latin typeface="Garamond" panose="02020404030301010803" pitchFamily="18" charset="0"/>
              </a:rPr>
              <a:t>Fidati, ma verifica sempre</a:t>
            </a:r>
            <a:r>
              <a:rPr lang="it-IT" altLang="en-US" i="1">
                <a:latin typeface="Garamond" panose="02020404030301010803" pitchFamily="18" charset="0"/>
              </a:rPr>
              <a:t>”</a:t>
            </a:r>
            <a:endParaRPr lang="it-IT" altLang="it-IT" i="1">
              <a:latin typeface="Garamond" panose="02020404030301010803" pitchFamily="18" charset="0"/>
            </a:endParaRPr>
          </a:p>
        </p:txBody>
      </p:sp>
    </p:spTree>
    <p:extLst>
      <p:ext uri="{BB962C8B-B14F-4D97-AF65-F5344CB8AC3E}">
        <p14:creationId xmlns:p14="http://schemas.microsoft.com/office/powerpoint/2010/main" val="26988628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0116">
                                            <p:txEl>
                                              <p:pRg st="1" end="1"/>
                                            </p:txEl>
                                          </p:spTgt>
                                        </p:tgtEl>
                                        <p:attrNameLst>
                                          <p:attrName>style.visibility</p:attrName>
                                        </p:attrNameLst>
                                      </p:cBhvr>
                                      <p:to>
                                        <p:strVal val="visible"/>
                                      </p:to>
                                    </p:set>
                                    <p:anim calcmode="lin" valueType="num">
                                      <p:cBhvr additive="base">
                                        <p:cTn id="7" dur="500" fill="hold"/>
                                        <p:tgtEl>
                                          <p:spTgt spid="9011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0117"/>
                                        </p:tgtEl>
                                        <p:attrNameLst>
                                          <p:attrName>style.visibility</p:attrName>
                                        </p:attrNameLst>
                                      </p:cBhvr>
                                      <p:to>
                                        <p:strVal val="visible"/>
                                      </p:to>
                                    </p:set>
                                    <p:animEffect transition="in" filter="slide(fromBottom)">
                                      <p:cBhvr>
                                        <p:cTn id="13" dur="500"/>
                                        <p:tgtEl>
                                          <p:spTgt spid="90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7"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1" name="Text Box 5">
            <a:extLst>
              <a:ext uri="{FF2B5EF4-FFF2-40B4-BE49-F238E27FC236}">
                <a16:creationId xmlns:a16="http://schemas.microsoft.com/office/drawing/2014/main" id="{55745E63-50B6-A645-A83F-42BE7E465A82}"/>
              </a:ext>
            </a:extLst>
          </p:cNvPr>
          <p:cNvSpPr txBox="1">
            <a:spLocks noChangeArrowheads="1"/>
          </p:cNvSpPr>
          <p:nvPr/>
        </p:nvSpPr>
        <p:spPr bwMode="auto">
          <a:xfrm>
            <a:off x="539750" y="765175"/>
            <a:ext cx="7561263"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b="1">
                <a:solidFill>
                  <a:schemeClr val="accent2"/>
                </a:solidFill>
                <a:latin typeface="Garamond" panose="02020404030301010803" pitchFamily="18" charset="0"/>
              </a:rPr>
              <a:t>2. La trasmissione dell</a:t>
            </a:r>
            <a:r>
              <a:rPr lang="it-IT" altLang="en-US" b="1">
                <a:solidFill>
                  <a:schemeClr val="accent2"/>
                </a:solidFill>
                <a:latin typeface="Garamond" panose="02020404030301010803" pitchFamily="18" charset="0"/>
              </a:rPr>
              <a:t>’</a:t>
            </a:r>
            <a:r>
              <a:rPr lang="it-IT" altLang="it-IT" b="1">
                <a:solidFill>
                  <a:schemeClr val="accent2"/>
                </a:solidFill>
                <a:latin typeface="Garamond" panose="02020404030301010803" pitchFamily="18" charset="0"/>
              </a:rPr>
              <a:t>informazione nel gruppo</a:t>
            </a:r>
            <a:endParaRPr lang="it-IT" altLang="it-IT">
              <a:latin typeface="Garamond" panose="02020404030301010803" pitchFamily="18" charset="0"/>
            </a:endParaRPr>
          </a:p>
          <a:p>
            <a:pPr algn="just" eaLnBrk="1" hangingPunct="1">
              <a:spcBef>
                <a:spcPct val="50000"/>
              </a:spcBef>
            </a:pPr>
            <a:r>
              <a:rPr lang="it-IT" altLang="it-IT">
                <a:latin typeface="Garamond" panose="02020404030301010803" pitchFamily="18" charset="0"/>
              </a:rPr>
              <a:t>I rapporti bilaterali avvengono quasi sempre all</a:t>
            </a:r>
            <a:r>
              <a:rPr lang="it-IT" altLang="en-US">
                <a:latin typeface="Garamond" panose="02020404030301010803" pitchFamily="18" charset="0"/>
              </a:rPr>
              <a:t>’</a:t>
            </a:r>
            <a:r>
              <a:rPr lang="it-IT" altLang="it-IT">
                <a:latin typeface="Garamond" panose="02020404030301010803" pitchFamily="18" charset="0"/>
              </a:rPr>
              <a:t>interno di gruppi, in cui è rilevante la diffusione dell</a:t>
            </a:r>
            <a:r>
              <a:rPr lang="it-IT" altLang="en-US">
                <a:latin typeface="Garamond" panose="02020404030301010803" pitchFamily="18" charset="0"/>
              </a:rPr>
              <a:t>’</a:t>
            </a:r>
            <a:r>
              <a:rPr lang="it-IT" altLang="it-IT">
                <a:latin typeface="Garamond" panose="02020404030301010803" pitchFamily="18" charset="0"/>
              </a:rPr>
              <a:t>informazione sui comportamenti opportunisti tenuti da singoli membri</a:t>
            </a:r>
          </a:p>
          <a:p>
            <a:pPr algn="just" eaLnBrk="1" hangingPunct="1">
              <a:spcBef>
                <a:spcPct val="50000"/>
              </a:spcBef>
            </a:pPr>
            <a:r>
              <a:rPr lang="it-IT" altLang="it-IT" sz="2000">
                <a:latin typeface="Garamond" panose="02020404030301010803" pitchFamily="18" charset="0"/>
              </a:rPr>
              <a:t>Se A imbroglia P perché ritiene di avere poche probabilità di incontrarlo di nuovo in futuro, si aspetta anche di incontrare altri membri del gruppo, ovvero P</a:t>
            </a:r>
            <a:r>
              <a:rPr lang="it-IT" altLang="it-IT" sz="2000" baseline="-25000">
                <a:latin typeface="Garamond" panose="02020404030301010803" pitchFamily="18" charset="0"/>
              </a:rPr>
              <a:t>1</a:t>
            </a:r>
            <a:r>
              <a:rPr lang="it-IT" altLang="it-IT" sz="2000">
                <a:latin typeface="Garamond" panose="02020404030301010803" pitchFamily="18" charset="0"/>
              </a:rPr>
              <a:t> o P</a:t>
            </a:r>
            <a:r>
              <a:rPr lang="it-IT" altLang="it-IT" sz="2000" baseline="-25000">
                <a:latin typeface="Garamond" panose="02020404030301010803" pitchFamily="18" charset="0"/>
              </a:rPr>
              <a:t>2</a:t>
            </a:r>
            <a:r>
              <a:rPr lang="it-IT" altLang="it-IT" sz="2000">
                <a:latin typeface="Garamond" panose="02020404030301010803" pitchFamily="18" charset="0"/>
              </a:rPr>
              <a:t> che potrebbe ugualmente imbrogliare</a:t>
            </a:r>
          </a:p>
          <a:p>
            <a:pPr algn="just" eaLnBrk="1" hangingPunct="1">
              <a:spcBef>
                <a:spcPct val="50000"/>
              </a:spcBef>
            </a:pPr>
            <a:endParaRPr lang="it-IT" altLang="it-IT" sz="2000">
              <a:latin typeface="Garamond" panose="02020404030301010803" pitchFamily="18" charset="0"/>
            </a:endParaRPr>
          </a:p>
          <a:p>
            <a:pPr algn="just" eaLnBrk="1" hangingPunct="1">
              <a:spcBef>
                <a:spcPct val="50000"/>
              </a:spcBef>
            </a:pPr>
            <a:r>
              <a:rPr lang="it-IT" altLang="it-IT" sz="2000">
                <a:latin typeface="Garamond" panose="02020404030301010803" pitchFamily="18" charset="0"/>
              </a:rPr>
              <a:t>Se però P</a:t>
            </a:r>
            <a:r>
              <a:rPr lang="it-IT" altLang="it-IT" sz="2000" baseline="-25000">
                <a:latin typeface="Garamond" panose="02020404030301010803" pitchFamily="18" charset="0"/>
              </a:rPr>
              <a:t>1</a:t>
            </a:r>
            <a:r>
              <a:rPr lang="it-IT" altLang="it-IT" sz="2000">
                <a:latin typeface="Garamond" panose="02020404030301010803" pitchFamily="18" charset="0"/>
              </a:rPr>
              <a:t> e P</a:t>
            </a:r>
            <a:r>
              <a:rPr lang="it-IT" altLang="it-IT" sz="2000" baseline="-25000">
                <a:latin typeface="Garamond" panose="02020404030301010803" pitchFamily="18" charset="0"/>
              </a:rPr>
              <a:t>2</a:t>
            </a:r>
            <a:r>
              <a:rPr lang="it-IT" altLang="it-IT" sz="2000">
                <a:latin typeface="Garamond" panose="02020404030301010803" pitchFamily="18" charset="0"/>
              </a:rPr>
              <a:t> vengono a conoscenza dell</a:t>
            </a:r>
            <a:r>
              <a:rPr lang="it-IT" altLang="en-US" sz="2000">
                <a:latin typeface="Garamond" panose="02020404030301010803" pitchFamily="18" charset="0"/>
              </a:rPr>
              <a:t>’</a:t>
            </a:r>
            <a:r>
              <a:rPr lang="it-IT" altLang="it-IT" sz="2000">
                <a:latin typeface="Garamond" panose="02020404030301010803" pitchFamily="18" charset="0"/>
              </a:rPr>
              <a:t>imbroglio che A ha perpetrato nei confronti di P, potrebbero sanzionarlo o escluderlo, e ciò per A costituisce un incentivo a non imbrogliare P</a:t>
            </a:r>
            <a:r>
              <a:rPr lang="it-IT" altLang="it-IT">
                <a:latin typeface="Garamond" panose="02020404030301010803" pitchFamily="18" charset="0"/>
              </a:rPr>
              <a:t> </a:t>
            </a:r>
          </a:p>
        </p:txBody>
      </p:sp>
    </p:spTree>
    <p:extLst>
      <p:ext uri="{BB962C8B-B14F-4D97-AF65-F5344CB8AC3E}">
        <p14:creationId xmlns:p14="http://schemas.microsoft.com/office/powerpoint/2010/main" val="18971278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86021">
                                            <p:txEl>
                                              <p:pRg st="2" end="2"/>
                                            </p:txEl>
                                          </p:spTgt>
                                        </p:tgtEl>
                                        <p:attrNameLst>
                                          <p:attrName>style.visibility</p:attrName>
                                        </p:attrNameLst>
                                      </p:cBhvr>
                                      <p:to>
                                        <p:strVal val="visible"/>
                                      </p:to>
                                    </p:set>
                                    <p:animEffect transition="in" filter="slide(fromBottom)">
                                      <p:cBhvr>
                                        <p:cTn id="7" dur="500"/>
                                        <p:tgtEl>
                                          <p:spTgt spid="86021">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86021">
                                            <p:txEl>
                                              <p:pRg st="4" end="4"/>
                                            </p:txEl>
                                          </p:spTgt>
                                        </p:tgtEl>
                                        <p:attrNameLst>
                                          <p:attrName>style.visibility</p:attrName>
                                        </p:attrNameLst>
                                      </p:cBhvr>
                                      <p:to>
                                        <p:strVal val="visible"/>
                                      </p:to>
                                    </p:set>
                                    <p:animEffect transition="in" filter="slide(fromBottom)">
                                      <p:cBhvr>
                                        <p:cTn id="12" dur="500"/>
                                        <p:tgtEl>
                                          <p:spTgt spid="860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a:extLst>
              <a:ext uri="{FF2B5EF4-FFF2-40B4-BE49-F238E27FC236}">
                <a16:creationId xmlns:a16="http://schemas.microsoft.com/office/drawing/2014/main" id="{EB9B9165-D635-4443-B809-715DD7684A6E}"/>
              </a:ext>
            </a:extLst>
          </p:cNvPr>
          <p:cNvSpPr txBox="1">
            <a:spLocks noChangeArrowheads="1"/>
          </p:cNvSpPr>
          <p:nvPr/>
        </p:nvSpPr>
        <p:spPr bwMode="auto">
          <a:xfrm>
            <a:off x="1403350" y="330200"/>
            <a:ext cx="640873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Tuttavia i canali di comunicazione (ossia l</a:t>
            </a:r>
            <a:r>
              <a:rPr lang="it-IT" altLang="en-US" sz="2000">
                <a:latin typeface="Garamond" panose="02020404030301010803" pitchFamily="18" charset="0"/>
              </a:rPr>
              <a:t>’</a:t>
            </a:r>
            <a:r>
              <a:rPr lang="it-IT" altLang="it-IT" sz="2000">
                <a:latin typeface="Garamond" panose="02020404030301010803" pitchFamily="18" charset="0"/>
              </a:rPr>
              <a:t>info sull</a:t>
            </a:r>
            <a:r>
              <a:rPr lang="it-IT" altLang="en-US" sz="2000">
                <a:latin typeface="Garamond" panose="02020404030301010803" pitchFamily="18" charset="0"/>
              </a:rPr>
              <a:t>’</a:t>
            </a:r>
            <a:r>
              <a:rPr lang="it-IT" altLang="it-IT" sz="2000">
                <a:latin typeface="Garamond" panose="02020404030301010803" pitchFamily="18" charset="0"/>
              </a:rPr>
              <a:t>onestà dei membri) diventano più deboli all</a:t>
            </a:r>
            <a:r>
              <a:rPr lang="it-IT" altLang="en-US" sz="2000">
                <a:latin typeface="Garamond" panose="02020404030301010803" pitchFamily="18" charset="0"/>
              </a:rPr>
              <a:t>’</a:t>
            </a:r>
            <a:r>
              <a:rPr lang="it-IT" altLang="it-IT" sz="2000">
                <a:latin typeface="Garamond" panose="02020404030301010803" pitchFamily="18" charset="0"/>
              </a:rPr>
              <a:t>aumentare della dimensione e finalità del gruppo (</a:t>
            </a:r>
            <a:r>
              <a:rPr lang="it-IT" altLang="it-IT" sz="2000" i="1">
                <a:latin typeface="Garamond" panose="02020404030301010803" pitchFamily="18" charset="0"/>
              </a:rPr>
              <a:t>es. chiacchiere di paese assenti nelle grandi città</a:t>
            </a:r>
            <a:r>
              <a:rPr lang="it-IT" altLang="it-IT" sz="2000">
                <a:latin typeface="Garamond" panose="02020404030301010803" pitchFamily="18" charset="0"/>
              </a:rPr>
              <a:t>) </a:t>
            </a:r>
          </a:p>
        </p:txBody>
      </p:sp>
      <p:sp>
        <p:nvSpPr>
          <p:cNvPr id="106502" name="Arc 6">
            <a:extLst>
              <a:ext uri="{FF2B5EF4-FFF2-40B4-BE49-F238E27FC236}">
                <a16:creationId xmlns:a16="http://schemas.microsoft.com/office/drawing/2014/main" id="{842D75A2-8428-AD40-8AD4-85EB10F0B6B3}"/>
              </a:ext>
            </a:extLst>
          </p:cNvPr>
          <p:cNvSpPr>
            <a:spLocks noChangeArrowheads="1"/>
          </p:cNvSpPr>
          <p:nvPr/>
        </p:nvSpPr>
        <p:spPr bwMode="auto">
          <a:xfrm rot="5400000">
            <a:off x="3457575" y="1809751"/>
            <a:ext cx="2587625" cy="2952750"/>
          </a:xfrm>
          <a:custGeom>
            <a:avLst/>
            <a:gdLst>
              <a:gd name="T0" fmla="*/ 2147483647 w 43200"/>
              <a:gd name="T1" fmla="*/ 2147483647 h 43200"/>
              <a:gd name="T2" fmla="*/ 2147483647 w 43200"/>
              <a:gd name="T3" fmla="*/ 2147483647 h 43200"/>
              <a:gd name="T4" fmla="*/ 0 w 43200"/>
              <a:gd name="T5" fmla="*/ 2147483647 h 43200"/>
              <a:gd name="T6" fmla="*/ 2147483647 w 43200"/>
              <a:gd name="T7" fmla="*/ 0 h 43200"/>
              <a:gd name="T8" fmla="*/ 2147483647 w 43200"/>
              <a:gd name="T9" fmla="*/ 2147483647 h 43200"/>
              <a:gd name="T10" fmla="*/ 2147483647 w 43200"/>
              <a:gd name="T11" fmla="*/ 2147483647 h 43200"/>
              <a:gd name="T12" fmla="*/ 2147483647 w 43200"/>
              <a:gd name="T13" fmla="*/ 2147483647 h 43200"/>
              <a:gd name="T14" fmla="*/ 0 w 43200"/>
              <a:gd name="T15" fmla="*/ 2147483647 h 43200"/>
              <a:gd name="T16" fmla="*/ 2147483647 w 43200"/>
              <a:gd name="T17" fmla="*/ 0 h 43200"/>
              <a:gd name="T18" fmla="*/ 2147483647 w 43200"/>
              <a:gd name="T19" fmla="*/ 2147483647 h 43200"/>
              <a:gd name="T20" fmla="*/ 2147483647 w 43200"/>
              <a:gd name="T21" fmla="*/ 2147483647 h 43200"/>
              <a:gd name="T22" fmla="*/ 2147483647 w 43200"/>
              <a:gd name="T23" fmla="*/ 2147483647 h 432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200"/>
              <a:gd name="T37" fmla="*/ 0 h 43200"/>
              <a:gd name="T38" fmla="*/ 43200 w 43200"/>
              <a:gd name="T39" fmla="*/ 43200 h 432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200" h="43200" fill="none">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path>
              <a:path w="43200" h="43200" stroke="0">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lnTo>
                  <a:pt x="21600" y="21600"/>
                </a:lnTo>
                <a:lnTo>
                  <a:pt x="43195" y="22028"/>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it-IT" altLang="it-IT"/>
          </a:p>
        </p:txBody>
      </p:sp>
      <p:sp>
        <p:nvSpPr>
          <p:cNvPr id="106504" name="Text Box 8">
            <a:extLst>
              <a:ext uri="{FF2B5EF4-FFF2-40B4-BE49-F238E27FC236}">
                <a16:creationId xmlns:a16="http://schemas.microsoft.com/office/drawing/2014/main" id="{A91FBC2F-41F3-9B4B-9289-589A47BD09C2}"/>
              </a:ext>
            </a:extLst>
          </p:cNvPr>
          <p:cNvSpPr txBox="1">
            <a:spLocks noChangeArrowheads="1"/>
          </p:cNvSpPr>
          <p:nvPr/>
        </p:nvSpPr>
        <p:spPr bwMode="auto">
          <a:xfrm>
            <a:off x="4500563" y="1663700"/>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A</a:t>
            </a:r>
          </a:p>
        </p:txBody>
      </p:sp>
      <p:sp>
        <p:nvSpPr>
          <p:cNvPr id="106505" name="Line 9">
            <a:extLst>
              <a:ext uri="{FF2B5EF4-FFF2-40B4-BE49-F238E27FC236}">
                <a16:creationId xmlns:a16="http://schemas.microsoft.com/office/drawing/2014/main" id="{90D96F5A-CCBD-0E4B-B731-284B2C101512}"/>
              </a:ext>
            </a:extLst>
          </p:cNvPr>
          <p:cNvSpPr>
            <a:spLocks noChangeShapeType="1"/>
          </p:cNvSpPr>
          <p:nvPr/>
        </p:nvSpPr>
        <p:spPr bwMode="auto">
          <a:xfrm>
            <a:off x="4716463" y="1989138"/>
            <a:ext cx="0" cy="7143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6515" name="Line 19">
            <a:extLst>
              <a:ext uri="{FF2B5EF4-FFF2-40B4-BE49-F238E27FC236}">
                <a16:creationId xmlns:a16="http://schemas.microsoft.com/office/drawing/2014/main" id="{DC381E57-AA33-6247-AE12-5AC9A2BBDFF2}"/>
              </a:ext>
            </a:extLst>
          </p:cNvPr>
          <p:cNvSpPr>
            <a:spLocks noChangeShapeType="1"/>
          </p:cNvSpPr>
          <p:nvPr/>
        </p:nvSpPr>
        <p:spPr bwMode="auto">
          <a:xfrm>
            <a:off x="4716463" y="4581525"/>
            <a:ext cx="0" cy="7143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6516" name="Text Box 20">
            <a:extLst>
              <a:ext uri="{FF2B5EF4-FFF2-40B4-BE49-F238E27FC236}">
                <a16:creationId xmlns:a16="http://schemas.microsoft.com/office/drawing/2014/main" id="{35ED8140-1979-A542-BD90-4211CD46589F}"/>
              </a:ext>
            </a:extLst>
          </p:cNvPr>
          <p:cNvSpPr txBox="1">
            <a:spLocks noChangeArrowheads="1"/>
          </p:cNvSpPr>
          <p:nvPr/>
        </p:nvSpPr>
        <p:spPr bwMode="auto">
          <a:xfrm>
            <a:off x="4572000" y="4581525"/>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P</a:t>
            </a:r>
          </a:p>
        </p:txBody>
      </p:sp>
      <p:sp>
        <p:nvSpPr>
          <p:cNvPr id="106541" name="Text Box 45">
            <a:extLst>
              <a:ext uri="{FF2B5EF4-FFF2-40B4-BE49-F238E27FC236}">
                <a16:creationId xmlns:a16="http://schemas.microsoft.com/office/drawing/2014/main" id="{B731E348-37A2-4846-98A4-1FD4A0B8F84C}"/>
              </a:ext>
            </a:extLst>
          </p:cNvPr>
          <p:cNvSpPr txBox="1">
            <a:spLocks noChangeArrowheads="1"/>
          </p:cNvSpPr>
          <p:nvPr/>
        </p:nvSpPr>
        <p:spPr bwMode="auto">
          <a:xfrm>
            <a:off x="1331913" y="5084763"/>
            <a:ext cx="66246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si ipotizzi che le distanze socioeconomiche e/o geografiche del gruppo siano rappresentate dal seguente cerchio, la cui dimensione è quella critica: la dimensione del gruppo è tale per cui A è in posizione di indifferenza fra imbrogliare o meno P</a:t>
            </a:r>
          </a:p>
        </p:txBody>
      </p:sp>
    </p:spTree>
    <p:extLst>
      <p:ext uri="{BB962C8B-B14F-4D97-AF65-F5344CB8AC3E}">
        <p14:creationId xmlns:p14="http://schemas.microsoft.com/office/powerpoint/2010/main" val="30617728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6502"/>
                                        </p:tgtEl>
                                        <p:attrNameLst>
                                          <p:attrName>style.visibility</p:attrName>
                                        </p:attrNameLst>
                                      </p:cBhvr>
                                      <p:to>
                                        <p:strVal val="visible"/>
                                      </p:to>
                                    </p:set>
                                    <p:animEffect transition="in" filter="slide(fromBottom)">
                                      <p:cBhvr>
                                        <p:cTn id="7" dur="500"/>
                                        <p:tgtEl>
                                          <p:spTgt spid="10650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6504"/>
                                        </p:tgtEl>
                                        <p:attrNameLst>
                                          <p:attrName>style.visibility</p:attrName>
                                        </p:attrNameLst>
                                      </p:cBhvr>
                                      <p:to>
                                        <p:strVal val="visible"/>
                                      </p:to>
                                    </p:set>
                                    <p:animEffect transition="in" filter="slide(fromBottom)">
                                      <p:cBhvr>
                                        <p:cTn id="10" dur="500"/>
                                        <p:tgtEl>
                                          <p:spTgt spid="106504"/>
                                        </p:tgtEl>
                                      </p:cBhvr>
                                    </p:animEffect>
                                  </p:childTnLst>
                                </p:cTn>
                              </p:par>
                              <p:par>
                                <p:cTn id="11" presetID="12" presetClass="entr" presetSubtype="4" fill="hold" nodeType="withEffect">
                                  <p:stCondLst>
                                    <p:cond delay="0"/>
                                  </p:stCondLst>
                                  <p:childTnLst>
                                    <p:set>
                                      <p:cBhvr>
                                        <p:cTn id="12" dur="1" fill="hold">
                                          <p:stCondLst>
                                            <p:cond delay="0"/>
                                          </p:stCondLst>
                                        </p:cTn>
                                        <p:tgtEl>
                                          <p:spTgt spid="106505"/>
                                        </p:tgtEl>
                                        <p:attrNameLst>
                                          <p:attrName>style.visibility</p:attrName>
                                        </p:attrNameLst>
                                      </p:cBhvr>
                                      <p:to>
                                        <p:strVal val="visible"/>
                                      </p:to>
                                    </p:set>
                                    <p:animEffect transition="in" filter="slide(fromBottom)">
                                      <p:cBhvr>
                                        <p:cTn id="13" dur="500"/>
                                        <p:tgtEl>
                                          <p:spTgt spid="10650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6516"/>
                                        </p:tgtEl>
                                        <p:attrNameLst>
                                          <p:attrName>style.visibility</p:attrName>
                                        </p:attrNameLst>
                                      </p:cBhvr>
                                      <p:to>
                                        <p:strVal val="visible"/>
                                      </p:to>
                                    </p:set>
                                    <p:animEffect transition="in" filter="slide(fromBottom)">
                                      <p:cBhvr>
                                        <p:cTn id="16" dur="500"/>
                                        <p:tgtEl>
                                          <p:spTgt spid="106516"/>
                                        </p:tgtEl>
                                      </p:cBhvr>
                                    </p:animEffect>
                                  </p:childTnLst>
                                </p:cTn>
                              </p:par>
                              <p:par>
                                <p:cTn id="17" presetID="12" presetClass="entr" presetSubtype="4" fill="hold" nodeType="withEffect">
                                  <p:stCondLst>
                                    <p:cond delay="0"/>
                                  </p:stCondLst>
                                  <p:childTnLst>
                                    <p:set>
                                      <p:cBhvr>
                                        <p:cTn id="18" dur="1" fill="hold">
                                          <p:stCondLst>
                                            <p:cond delay="0"/>
                                          </p:stCondLst>
                                        </p:cTn>
                                        <p:tgtEl>
                                          <p:spTgt spid="106515"/>
                                        </p:tgtEl>
                                        <p:attrNameLst>
                                          <p:attrName>style.visibility</p:attrName>
                                        </p:attrNameLst>
                                      </p:cBhvr>
                                      <p:to>
                                        <p:strVal val="visible"/>
                                      </p:to>
                                    </p:set>
                                    <p:animEffect transition="in" filter="slide(fromBottom)">
                                      <p:cBhvr>
                                        <p:cTn id="19" dur="500"/>
                                        <p:tgtEl>
                                          <p:spTgt spid="1065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06541"/>
                                        </p:tgtEl>
                                        <p:attrNameLst>
                                          <p:attrName>style.visibility</p:attrName>
                                        </p:attrNameLst>
                                      </p:cBhvr>
                                      <p:to>
                                        <p:strVal val="visible"/>
                                      </p:to>
                                    </p:set>
                                    <p:anim calcmode="lin" valueType="num">
                                      <p:cBhvr additive="base">
                                        <p:cTn id="22" dur="500" fill="hold"/>
                                        <p:tgtEl>
                                          <p:spTgt spid="106541"/>
                                        </p:tgtEl>
                                        <p:attrNameLst>
                                          <p:attrName>ppt_x</p:attrName>
                                        </p:attrNameLst>
                                      </p:cBhvr>
                                      <p:tavLst>
                                        <p:tav tm="0">
                                          <p:val>
                                            <p:strVal val="#ppt_x"/>
                                          </p:val>
                                        </p:tav>
                                        <p:tav tm="100000">
                                          <p:val>
                                            <p:strVal val="#ppt_x"/>
                                          </p:val>
                                        </p:tav>
                                      </p:tavLst>
                                    </p:anim>
                                    <p:anim calcmode="lin" valueType="num">
                                      <p:cBhvr additive="base">
                                        <p:cTn id="23" dur="500" fill="hold"/>
                                        <p:tgtEl>
                                          <p:spTgt spid="1065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2" grpId="0" animBg="1"/>
      <p:bldP spid="106504" grpId="0"/>
      <p:bldP spid="106516" grpId="0"/>
      <p:bldP spid="106541"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 Box 2">
            <a:extLst>
              <a:ext uri="{FF2B5EF4-FFF2-40B4-BE49-F238E27FC236}">
                <a16:creationId xmlns:a16="http://schemas.microsoft.com/office/drawing/2014/main" id="{8D048DD7-CD76-7C4F-81B1-E0833BC8A8D4}"/>
              </a:ext>
            </a:extLst>
          </p:cNvPr>
          <p:cNvSpPr txBox="1">
            <a:spLocks noChangeArrowheads="1"/>
          </p:cNvSpPr>
          <p:nvPr/>
        </p:nvSpPr>
        <p:spPr bwMode="auto">
          <a:xfrm>
            <a:off x="323850" y="279400"/>
            <a:ext cx="8351838"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Se aumenta la dimensione del gruppo, la probabilità che l</a:t>
            </a:r>
            <a:r>
              <a:rPr lang="it-IT" altLang="en-US" sz="2000">
                <a:latin typeface="Garamond" panose="02020404030301010803" pitchFamily="18" charset="0"/>
              </a:rPr>
              <a:t>’</a:t>
            </a:r>
            <a:r>
              <a:rPr lang="it-IT" altLang="it-IT" sz="2000">
                <a:latin typeface="Garamond" panose="02020404030301010803" pitchFamily="18" charset="0"/>
              </a:rPr>
              <a:t>abuso di A venga comunicato ai vicini &lt; 1</a:t>
            </a:r>
          </a:p>
          <a:p>
            <a:pPr algn="just" eaLnBrk="1" hangingPunct="1">
              <a:spcBef>
                <a:spcPct val="50000"/>
              </a:spcBef>
            </a:pPr>
            <a:r>
              <a:rPr lang="it-IT" altLang="it-IT" sz="2000">
                <a:latin typeface="Garamond" panose="02020404030301010803" pitchFamily="18" charset="0"/>
              </a:rPr>
              <a:t>P</a:t>
            </a:r>
            <a:r>
              <a:rPr lang="it-IT" altLang="it-IT" sz="2000" baseline="-25000">
                <a:latin typeface="Garamond" panose="02020404030301010803" pitchFamily="18" charset="0"/>
              </a:rPr>
              <a:t>1 </a:t>
            </a:r>
            <a:r>
              <a:rPr lang="it-IT" altLang="it-IT" sz="2000">
                <a:latin typeface="Garamond" panose="02020404030301010803" pitchFamily="18" charset="0"/>
              </a:rPr>
              <a:t>e P</a:t>
            </a:r>
            <a:r>
              <a:rPr lang="it-IT" altLang="it-IT" sz="2000" baseline="-25000">
                <a:latin typeface="Garamond" panose="02020404030301010803" pitchFamily="18" charset="0"/>
              </a:rPr>
              <a:t>2</a:t>
            </a:r>
            <a:r>
              <a:rPr lang="it-IT" altLang="it-IT" sz="2000">
                <a:latin typeface="Garamond" panose="02020404030301010803" pitchFamily="18" charset="0"/>
              </a:rPr>
              <a:t> sono posti alla stessa distanza che P aveva da A, ma ora ci sono nuovi membri nell</a:t>
            </a:r>
            <a:r>
              <a:rPr lang="it-IT" altLang="en-US" sz="2000">
                <a:latin typeface="Garamond" panose="02020404030301010803" pitchFamily="18" charset="0"/>
              </a:rPr>
              <a:t>’</a:t>
            </a:r>
            <a:r>
              <a:rPr lang="it-IT" altLang="it-IT" sz="2000">
                <a:latin typeface="Garamond" panose="02020404030301010803" pitchFamily="18" charset="0"/>
              </a:rPr>
              <a:t>arco P</a:t>
            </a:r>
            <a:r>
              <a:rPr lang="it-IT" altLang="it-IT" sz="2000" baseline="-25000">
                <a:latin typeface="Garamond" panose="02020404030301010803" pitchFamily="18" charset="0"/>
              </a:rPr>
              <a:t>1 </a:t>
            </a:r>
            <a:r>
              <a:rPr lang="it-IT" altLang="it-IT" sz="2000">
                <a:latin typeface="Garamond" panose="02020404030301010803" pitchFamily="18" charset="0"/>
              </a:rPr>
              <a:t>- P</a:t>
            </a:r>
            <a:r>
              <a:rPr lang="it-IT" altLang="it-IT" sz="2000" baseline="-25000">
                <a:latin typeface="Garamond" panose="02020404030301010803" pitchFamily="18" charset="0"/>
              </a:rPr>
              <a:t>2</a:t>
            </a:r>
            <a:endParaRPr lang="it-IT" altLang="it-IT" sz="2000">
              <a:latin typeface="Garamond" panose="02020404030301010803" pitchFamily="18" charset="0"/>
            </a:endParaRPr>
          </a:p>
        </p:txBody>
      </p:sp>
      <p:sp>
        <p:nvSpPr>
          <p:cNvPr id="107528" name="Arc 8">
            <a:extLst>
              <a:ext uri="{FF2B5EF4-FFF2-40B4-BE49-F238E27FC236}">
                <a16:creationId xmlns:a16="http://schemas.microsoft.com/office/drawing/2014/main" id="{4529E59A-B328-D249-9279-ECE04141B5AE}"/>
              </a:ext>
            </a:extLst>
          </p:cNvPr>
          <p:cNvSpPr>
            <a:spLocks noChangeArrowheads="1"/>
          </p:cNvSpPr>
          <p:nvPr/>
        </p:nvSpPr>
        <p:spPr bwMode="auto">
          <a:xfrm rot="4850864">
            <a:off x="2270125" y="2133601"/>
            <a:ext cx="3094037" cy="3097212"/>
          </a:xfrm>
          <a:custGeom>
            <a:avLst/>
            <a:gdLst>
              <a:gd name="T0" fmla="*/ 2147483647 w 43200"/>
              <a:gd name="T1" fmla="*/ 2147483647 h 43200"/>
              <a:gd name="T2" fmla="*/ 2147483647 w 43200"/>
              <a:gd name="T3" fmla="*/ 2147483647 h 43200"/>
              <a:gd name="T4" fmla="*/ 0 w 43200"/>
              <a:gd name="T5" fmla="*/ 2147483647 h 43200"/>
              <a:gd name="T6" fmla="*/ 2147483647 w 43200"/>
              <a:gd name="T7" fmla="*/ 0 h 43200"/>
              <a:gd name="T8" fmla="*/ 2147483647 w 43200"/>
              <a:gd name="T9" fmla="*/ 2147483647 h 43200"/>
              <a:gd name="T10" fmla="*/ 2147483647 w 43200"/>
              <a:gd name="T11" fmla="*/ 2147483647 h 43200"/>
              <a:gd name="T12" fmla="*/ 2147483647 w 43200"/>
              <a:gd name="T13" fmla="*/ 2147483647 h 43200"/>
              <a:gd name="T14" fmla="*/ 0 w 43200"/>
              <a:gd name="T15" fmla="*/ 2147483647 h 43200"/>
              <a:gd name="T16" fmla="*/ 2147483647 w 43200"/>
              <a:gd name="T17" fmla="*/ 0 h 43200"/>
              <a:gd name="T18" fmla="*/ 2147483647 w 43200"/>
              <a:gd name="T19" fmla="*/ 2147483647 h 43200"/>
              <a:gd name="T20" fmla="*/ 2147483647 w 43200"/>
              <a:gd name="T21" fmla="*/ 2147483647 h 43200"/>
              <a:gd name="T22" fmla="*/ 2147483647 w 43200"/>
              <a:gd name="T23" fmla="*/ 2147483647 h 432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200"/>
              <a:gd name="T37" fmla="*/ 0 h 43200"/>
              <a:gd name="T38" fmla="*/ 43200 w 43200"/>
              <a:gd name="T39" fmla="*/ 43200 h 432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200" h="43200" fill="none">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path>
              <a:path w="43200" h="43200" stroke="0">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lnTo>
                  <a:pt x="21600" y="21600"/>
                </a:lnTo>
                <a:lnTo>
                  <a:pt x="43195" y="22028"/>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it-IT" altLang="it-IT"/>
          </a:p>
        </p:txBody>
      </p:sp>
      <p:sp>
        <p:nvSpPr>
          <p:cNvPr id="107529" name="Line 9">
            <a:extLst>
              <a:ext uri="{FF2B5EF4-FFF2-40B4-BE49-F238E27FC236}">
                <a16:creationId xmlns:a16="http://schemas.microsoft.com/office/drawing/2014/main" id="{31C4A450-49F9-5544-AB53-8310702AACE1}"/>
              </a:ext>
            </a:extLst>
          </p:cNvPr>
          <p:cNvSpPr>
            <a:spLocks noChangeShapeType="1"/>
          </p:cNvSpPr>
          <p:nvPr/>
        </p:nvSpPr>
        <p:spPr bwMode="auto">
          <a:xfrm>
            <a:off x="4427538" y="5084763"/>
            <a:ext cx="0" cy="7143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0" name="Line 10">
            <a:extLst>
              <a:ext uri="{FF2B5EF4-FFF2-40B4-BE49-F238E27FC236}">
                <a16:creationId xmlns:a16="http://schemas.microsoft.com/office/drawing/2014/main" id="{F492F402-C25F-5C4D-8E55-58EC94411F04}"/>
              </a:ext>
            </a:extLst>
          </p:cNvPr>
          <p:cNvSpPr>
            <a:spLocks noChangeShapeType="1"/>
          </p:cNvSpPr>
          <p:nvPr/>
        </p:nvSpPr>
        <p:spPr bwMode="auto">
          <a:xfrm>
            <a:off x="3851275" y="2062163"/>
            <a:ext cx="0" cy="7143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1" name="Text Box 11">
            <a:extLst>
              <a:ext uri="{FF2B5EF4-FFF2-40B4-BE49-F238E27FC236}">
                <a16:creationId xmlns:a16="http://schemas.microsoft.com/office/drawing/2014/main" id="{DC7612EA-65CD-5B44-8681-A3153E26E843}"/>
              </a:ext>
            </a:extLst>
          </p:cNvPr>
          <p:cNvSpPr txBox="1">
            <a:spLocks noChangeArrowheads="1"/>
          </p:cNvSpPr>
          <p:nvPr/>
        </p:nvSpPr>
        <p:spPr bwMode="auto">
          <a:xfrm>
            <a:off x="3635375" y="1700213"/>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A</a:t>
            </a:r>
          </a:p>
        </p:txBody>
      </p:sp>
      <p:sp>
        <p:nvSpPr>
          <p:cNvPr id="107532" name="Line 12">
            <a:extLst>
              <a:ext uri="{FF2B5EF4-FFF2-40B4-BE49-F238E27FC236}">
                <a16:creationId xmlns:a16="http://schemas.microsoft.com/office/drawing/2014/main" id="{8186105E-F1FA-964A-89C2-6670909D9E30}"/>
              </a:ext>
            </a:extLst>
          </p:cNvPr>
          <p:cNvSpPr>
            <a:spLocks noChangeShapeType="1"/>
          </p:cNvSpPr>
          <p:nvPr/>
        </p:nvSpPr>
        <p:spPr bwMode="auto">
          <a:xfrm>
            <a:off x="3132138" y="5086350"/>
            <a:ext cx="0" cy="7143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3" name="Text Box 13">
            <a:extLst>
              <a:ext uri="{FF2B5EF4-FFF2-40B4-BE49-F238E27FC236}">
                <a16:creationId xmlns:a16="http://schemas.microsoft.com/office/drawing/2014/main" id="{A58F7889-DDB9-9042-B413-D347A84656EE}"/>
              </a:ext>
            </a:extLst>
          </p:cNvPr>
          <p:cNvSpPr txBox="1">
            <a:spLocks noChangeArrowheads="1"/>
          </p:cNvSpPr>
          <p:nvPr/>
        </p:nvSpPr>
        <p:spPr bwMode="auto">
          <a:xfrm>
            <a:off x="4356100" y="5048250"/>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P</a:t>
            </a:r>
            <a:r>
              <a:rPr lang="it-IT" altLang="it-IT" sz="2000" b="1" baseline="-25000">
                <a:latin typeface="Garamond" panose="02020404030301010803" pitchFamily="18" charset="0"/>
              </a:rPr>
              <a:t>2</a:t>
            </a:r>
            <a:endParaRPr lang="it-IT" altLang="it-IT" sz="2000" b="1">
              <a:latin typeface="Garamond" panose="02020404030301010803" pitchFamily="18" charset="0"/>
            </a:endParaRPr>
          </a:p>
        </p:txBody>
      </p:sp>
      <p:sp>
        <p:nvSpPr>
          <p:cNvPr id="107534" name="Text Box 14">
            <a:extLst>
              <a:ext uri="{FF2B5EF4-FFF2-40B4-BE49-F238E27FC236}">
                <a16:creationId xmlns:a16="http://schemas.microsoft.com/office/drawing/2014/main" id="{12662D55-C009-6C4A-B91A-6943AD5000E4}"/>
              </a:ext>
            </a:extLst>
          </p:cNvPr>
          <p:cNvSpPr txBox="1">
            <a:spLocks noChangeArrowheads="1"/>
          </p:cNvSpPr>
          <p:nvPr/>
        </p:nvSpPr>
        <p:spPr bwMode="auto">
          <a:xfrm>
            <a:off x="2916238" y="5048250"/>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P</a:t>
            </a:r>
            <a:r>
              <a:rPr lang="it-IT" altLang="it-IT" sz="2000" b="1" baseline="-25000">
                <a:latin typeface="Garamond" panose="02020404030301010803" pitchFamily="18" charset="0"/>
              </a:rPr>
              <a:t>1</a:t>
            </a:r>
            <a:endParaRPr lang="it-IT" altLang="it-IT" sz="2000" b="1">
              <a:latin typeface="Garamond" panose="02020404030301010803" pitchFamily="18" charset="0"/>
            </a:endParaRPr>
          </a:p>
        </p:txBody>
      </p:sp>
      <p:sp>
        <p:nvSpPr>
          <p:cNvPr id="107535" name="Text Box 15">
            <a:extLst>
              <a:ext uri="{FF2B5EF4-FFF2-40B4-BE49-F238E27FC236}">
                <a16:creationId xmlns:a16="http://schemas.microsoft.com/office/drawing/2014/main" id="{BB6F363C-62ED-1742-8AF6-99A555F7E83D}"/>
              </a:ext>
            </a:extLst>
          </p:cNvPr>
          <p:cNvSpPr txBox="1">
            <a:spLocks noChangeArrowheads="1"/>
          </p:cNvSpPr>
          <p:nvPr/>
        </p:nvSpPr>
        <p:spPr bwMode="auto">
          <a:xfrm>
            <a:off x="5940425" y="1916113"/>
            <a:ext cx="2663825"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Per i nuovi membri, la probabilità di arrivare a conoscere se A ha imbrogliato qualcuno è quindi &lt;1.</a:t>
            </a:r>
          </a:p>
          <a:p>
            <a:pPr algn="just" eaLnBrk="1" hangingPunct="1">
              <a:spcBef>
                <a:spcPct val="50000"/>
              </a:spcBef>
            </a:pPr>
            <a:r>
              <a:rPr lang="it-IT" altLang="it-IT" sz="2000">
                <a:latin typeface="Garamond" panose="02020404030301010803" pitchFamily="18" charset="0"/>
              </a:rPr>
              <a:t>Ecco il senso economico del proverbio</a:t>
            </a:r>
            <a:r>
              <a:rPr lang="it-IT" altLang="it-IT" sz="2000" i="1">
                <a:latin typeface="Garamond" panose="02020404030301010803" pitchFamily="18" charset="0"/>
              </a:rPr>
              <a:t> </a:t>
            </a:r>
            <a:r>
              <a:rPr lang="it-IT" altLang="en-US" sz="2000" i="1">
                <a:latin typeface="Garamond" panose="02020404030301010803" pitchFamily="18" charset="0"/>
              </a:rPr>
              <a:t>“</a:t>
            </a:r>
            <a:r>
              <a:rPr lang="it-IT" altLang="it-IT" sz="2000" i="1">
                <a:latin typeface="Garamond" panose="02020404030301010803" pitchFamily="18" charset="0"/>
              </a:rPr>
              <a:t>Moglie e buoi dei paesi tuoi</a:t>
            </a:r>
            <a:r>
              <a:rPr lang="it-IT" altLang="en-US" sz="2000" i="1">
                <a:latin typeface="Garamond" panose="02020404030301010803" pitchFamily="18" charset="0"/>
              </a:rPr>
              <a:t>”</a:t>
            </a:r>
            <a:r>
              <a:rPr lang="it-IT" altLang="it-IT" sz="2000" i="1">
                <a:latin typeface="Garamond" panose="02020404030301010803" pitchFamily="18" charset="0"/>
              </a:rPr>
              <a:t> </a:t>
            </a:r>
          </a:p>
        </p:txBody>
      </p:sp>
      <p:sp>
        <p:nvSpPr>
          <p:cNvPr id="107536" name="AutoShape 16">
            <a:extLst>
              <a:ext uri="{FF2B5EF4-FFF2-40B4-BE49-F238E27FC236}">
                <a16:creationId xmlns:a16="http://schemas.microsoft.com/office/drawing/2014/main" id="{9118F378-7BA4-154D-9853-48783210304C}"/>
              </a:ext>
            </a:extLst>
          </p:cNvPr>
          <p:cNvSpPr>
            <a:spLocks/>
          </p:cNvSpPr>
          <p:nvPr/>
        </p:nvSpPr>
        <p:spPr bwMode="auto">
          <a:xfrm rot="-5400000">
            <a:off x="3509169" y="4958557"/>
            <a:ext cx="541337" cy="1295400"/>
          </a:xfrm>
          <a:prstGeom prst="leftBrace">
            <a:avLst>
              <a:gd name="adj1" fmla="val 19853"/>
              <a:gd name="adj2" fmla="val 43773"/>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107537" name="Rectangle 17">
            <a:extLst>
              <a:ext uri="{FF2B5EF4-FFF2-40B4-BE49-F238E27FC236}">
                <a16:creationId xmlns:a16="http://schemas.microsoft.com/office/drawing/2014/main" id="{89CF2002-85DE-FE49-AC7A-D96D8BCC0718}"/>
              </a:ext>
            </a:extLst>
          </p:cNvPr>
          <p:cNvSpPr>
            <a:spLocks noChangeArrowheads="1"/>
          </p:cNvSpPr>
          <p:nvPr/>
        </p:nvSpPr>
        <p:spPr bwMode="auto">
          <a:xfrm>
            <a:off x="2992438" y="5805488"/>
            <a:ext cx="15795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a:latin typeface="Garamond" panose="02020404030301010803" pitchFamily="18" charset="0"/>
              </a:rPr>
              <a:t>nuovi membri</a:t>
            </a:r>
          </a:p>
        </p:txBody>
      </p:sp>
      <p:sp>
        <p:nvSpPr>
          <p:cNvPr id="107538" name="Arc 18">
            <a:extLst>
              <a:ext uri="{FF2B5EF4-FFF2-40B4-BE49-F238E27FC236}">
                <a16:creationId xmlns:a16="http://schemas.microsoft.com/office/drawing/2014/main" id="{1F151C8B-FF8D-874C-83BE-6153CF377A72}"/>
              </a:ext>
            </a:extLst>
          </p:cNvPr>
          <p:cNvSpPr>
            <a:spLocks noChangeArrowheads="1"/>
          </p:cNvSpPr>
          <p:nvPr/>
        </p:nvSpPr>
        <p:spPr bwMode="auto">
          <a:xfrm rot="5400000">
            <a:off x="2520156" y="1951832"/>
            <a:ext cx="2589213" cy="2952750"/>
          </a:xfrm>
          <a:custGeom>
            <a:avLst/>
            <a:gdLst>
              <a:gd name="T0" fmla="*/ 2147483647 w 43200"/>
              <a:gd name="T1" fmla="*/ 2147483647 h 43200"/>
              <a:gd name="T2" fmla="*/ 2147483647 w 43200"/>
              <a:gd name="T3" fmla="*/ 2147483647 h 43200"/>
              <a:gd name="T4" fmla="*/ 0 w 43200"/>
              <a:gd name="T5" fmla="*/ 2147483647 h 43200"/>
              <a:gd name="T6" fmla="*/ 2147483647 w 43200"/>
              <a:gd name="T7" fmla="*/ 0 h 43200"/>
              <a:gd name="T8" fmla="*/ 2147483647 w 43200"/>
              <a:gd name="T9" fmla="*/ 2147483647 h 43200"/>
              <a:gd name="T10" fmla="*/ 2147483647 w 43200"/>
              <a:gd name="T11" fmla="*/ 2147483647 h 43200"/>
              <a:gd name="T12" fmla="*/ 2147483647 w 43200"/>
              <a:gd name="T13" fmla="*/ 2147483647 h 43200"/>
              <a:gd name="T14" fmla="*/ 0 w 43200"/>
              <a:gd name="T15" fmla="*/ 2147483647 h 43200"/>
              <a:gd name="T16" fmla="*/ 2147483647 w 43200"/>
              <a:gd name="T17" fmla="*/ 0 h 43200"/>
              <a:gd name="T18" fmla="*/ 2147483647 w 43200"/>
              <a:gd name="T19" fmla="*/ 2147483647 h 43200"/>
              <a:gd name="T20" fmla="*/ 2147483647 w 43200"/>
              <a:gd name="T21" fmla="*/ 2147483647 h 43200"/>
              <a:gd name="T22" fmla="*/ 2147483647 w 43200"/>
              <a:gd name="T23" fmla="*/ 2147483647 h 432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200"/>
              <a:gd name="T37" fmla="*/ 0 h 43200"/>
              <a:gd name="T38" fmla="*/ 43200 w 43200"/>
              <a:gd name="T39" fmla="*/ 43200 h 432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200" h="43200" fill="none">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path>
              <a:path w="43200" h="43200" stroke="0">
                <a:moveTo>
                  <a:pt x="43195" y="22028"/>
                </a:moveTo>
                <a:cubicBezTo>
                  <a:pt x="42962" y="33788"/>
                  <a:pt x="33362" y="43199"/>
                  <a:pt x="21600" y="43200"/>
                </a:cubicBezTo>
                <a:cubicBezTo>
                  <a:pt x="9670" y="43200"/>
                  <a:pt x="0" y="33529"/>
                  <a:pt x="0" y="21600"/>
                </a:cubicBezTo>
                <a:cubicBezTo>
                  <a:pt x="0" y="9670"/>
                  <a:pt x="9670" y="0"/>
                  <a:pt x="21600" y="0"/>
                </a:cubicBezTo>
                <a:cubicBezTo>
                  <a:pt x="33529" y="-1"/>
                  <a:pt x="43199" y="9670"/>
                  <a:pt x="43200" y="21599"/>
                </a:cubicBezTo>
                <a:lnTo>
                  <a:pt x="21600" y="21600"/>
                </a:lnTo>
                <a:lnTo>
                  <a:pt x="43195" y="22028"/>
                </a:lnTo>
                <a:close/>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endParaRPr lang="it-IT" altLang="it-IT"/>
          </a:p>
        </p:txBody>
      </p:sp>
      <p:sp>
        <p:nvSpPr>
          <p:cNvPr id="107539" name="Text Box 19">
            <a:extLst>
              <a:ext uri="{FF2B5EF4-FFF2-40B4-BE49-F238E27FC236}">
                <a16:creationId xmlns:a16="http://schemas.microsoft.com/office/drawing/2014/main" id="{A6CC8162-6653-2242-8525-752241A2BF51}"/>
              </a:ext>
            </a:extLst>
          </p:cNvPr>
          <p:cNvSpPr txBox="1">
            <a:spLocks noChangeArrowheads="1"/>
          </p:cNvSpPr>
          <p:nvPr/>
        </p:nvSpPr>
        <p:spPr bwMode="auto">
          <a:xfrm>
            <a:off x="3635375" y="4760913"/>
            <a:ext cx="431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latin typeface="Garamond" panose="02020404030301010803" pitchFamily="18" charset="0"/>
              </a:rPr>
              <a:t>P</a:t>
            </a:r>
          </a:p>
        </p:txBody>
      </p:sp>
      <p:sp>
        <p:nvSpPr>
          <p:cNvPr id="107540" name="Line 20">
            <a:extLst>
              <a:ext uri="{FF2B5EF4-FFF2-40B4-BE49-F238E27FC236}">
                <a16:creationId xmlns:a16="http://schemas.microsoft.com/office/drawing/2014/main" id="{26DC6630-8BCB-B340-B000-7CCAFC51D27A}"/>
              </a:ext>
            </a:extLst>
          </p:cNvPr>
          <p:cNvSpPr>
            <a:spLocks noChangeShapeType="1"/>
          </p:cNvSpPr>
          <p:nvPr/>
        </p:nvSpPr>
        <p:spPr bwMode="auto">
          <a:xfrm>
            <a:off x="3779838" y="4725988"/>
            <a:ext cx="0" cy="71437"/>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Tree>
    <p:extLst>
      <p:ext uri="{BB962C8B-B14F-4D97-AF65-F5344CB8AC3E}">
        <p14:creationId xmlns:p14="http://schemas.microsoft.com/office/powerpoint/2010/main" val="15460357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07539"/>
                                        </p:tgtEl>
                                        <p:attrNameLst>
                                          <p:attrName>style.visibility</p:attrName>
                                        </p:attrNameLst>
                                      </p:cBhvr>
                                      <p:to>
                                        <p:strVal val="visible"/>
                                      </p:to>
                                    </p:set>
                                    <p:anim calcmode="lin" valueType="num">
                                      <p:cBhvr additive="base">
                                        <p:cTn id="7" dur="500" fill="hold"/>
                                        <p:tgtEl>
                                          <p:spTgt spid="107539"/>
                                        </p:tgtEl>
                                        <p:attrNameLst>
                                          <p:attrName>ppt_x</p:attrName>
                                        </p:attrNameLst>
                                      </p:cBhvr>
                                      <p:tavLst>
                                        <p:tav tm="0">
                                          <p:val>
                                            <p:strVal val="#ppt_x"/>
                                          </p:val>
                                        </p:tav>
                                        <p:tav tm="100000">
                                          <p:val>
                                            <p:strVal val="#ppt_x"/>
                                          </p:val>
                                        </p:tav>
                                      </p:tavLst>
                                    </p:anim>
                                    <p:anim calcmode="lin" valueType="num">
                                      <p:cBhvr additive="base">
                                        <p:cTn id="8" dur="500" fill="hold"/>
                                        <p:tgtEl>
                                          <p:spTgt spid="107539"/>
                                        </p:tgtEl>
                                        <p:attrNameLst>
                                          <p:attrName>ppt_y</p:attrName>
                                        </p:attrNameLst>
                                      </p:cBhvr>
                                      <p:tavLst>
                                        <p:tav tm="0">
                                          <p:val>
                                            <p:strVal val="1+#ppt_h/2"/>
                                          </p:val>
                                        </p:tav>
                                        <p:tav tm="100000">
                                          <p:val>
                                            <p:strVal val="#ppt_y"/>
                                          </p:val>
                                        </p:tav>
                                      </p:tavLst>
                                    </p:anim>
                                  </p:childTnLst>
                                </p:cTn>
                              </p:par>
                              <p:par>
                                <p:cTn id="9" presetID="12" presetClass="entr" presetSubtype="4" fill="hold" nodeType="withEffect">
                                  <p:stCondLst>
                                    <p:cond delay="0"/>
                                  </p:stCondLst>
                                  <p:childTnLst>
                                    <p:set>
                                      <p:cBhvr>
                                        <p:cTn id="10" dur="1" fill="hold">
                                          <p:stCondLst>
                                            <p:cond delay="0"/>
                                          </p:stCondLst>
                                        </p:cTn>
                                        <p:tgtEl>
                                          <p:spTgt spid="107530"/>
                                        </p:tgtEl>
                                        <p:attrNameLst>
                                          <p:attrName>style.visibility</p:attrName>
                                        </p:attrNameLst>
                                      </p:cBhvr>
                                      <p:to>
                                        <p:strVal val="visible"/>
                                      </p:to>
                                    </p:set>
                                    <p:animEffect transition="in" filter="slide(fromBottom)">
                                      <p:cBhvr>
                                        <p:cTn id="11" dur="500"/>
                                        <p:tgtEl>
                                          <p:spTgt spid="107530"/>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107531"/>
                                        </p:tgtEl>
                                        <p:attrNameLst>
                                          <p:attrName>style.visibility</p:attrName>
                                        </p:attrNameLst>
                                      </p:cBhvr>
                                      <p:to>
                                        <p:strVal val="visible"/>
                                      </p:to>
                                    </p:set>
                                    <p:animEffect transition="in" filter="slide(fromBottom)">
                                      <p:cBhvr>
                                        <p:cTn id="14" dur="500"/>
                                        <p:tgtEl>
                                          <p:spTgt spid="107531"/>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07539"/>
                                        </p:tgtEl>
                                        <p:attrNameLst>
                                          <p:attrName>style.visibility</p:attrName>
                                        </p:attrNameLst>
                                      </p:cBhvr>
                                      <p:to>
                                        <p:strVal val="visible"/>
                                      </p:to>
                                    </p:set>
                                    <p:animEffect transition="in" filter="slide(fromBottom)">
                                      <p:cBhvr>
                                        <p:cTn id="17" dur="500"/>
                                        <p:tgtEl>
                                          <p:spTgt spid="107539"/>
                                        </p:tgtEl>
                                      </p:cBhvr>
                                    </p:animEffect>
                                  </p:childTnLst>
                                </p:cTn>
                              </p:par>
                              <p:par>
                                <p:cTn id="18" presetID="12" presetClass="entr" presetSubtype="4" fill="hold" nodeType="withEffect">
                                  <p:stCondLst>
                                    <p:cond delay="0"/>
                                  </p:stCondLst>
                                  <p:childTnLst>
                                    <p:set>
                                      <p:cBhvr>
                                        <p:cTn id="19" dur="1" fill="hold">
                                          <p:stCondLst>
                                            <p:cond delay="0"/>
                                          </p:stCondLst>
                                        </p:cTn>
                                        <p:tgtEl>
                                          <p:spTgt spid="107540"/>
                                        </p:tgtEl>
                                        <p:attrNameLst>
                                          <p:attrName>style.visibility</p:attrName>
                                        </p:attrNameLst>
                                      </p:cBhvr>
                                      <p:to>
                                        <p:strVal val="visible"/>
                                      </p:to>
                                    </p:set>
                                    <p:animEffect transition="in" filter="slide(fromBottom)">
                                      <p:cBhvr>
                                        <p:cTn id="20" dur="500"/>
                                        <p:tgtEl>
                                          <p:spTgt spid="107540"/>
                                        </p:tgtEl>
                                      </p:cBhvr>
                                    </p:animEffect>
                                  </p:childTnLst>
                                </p:cTn>
                              </p:par>
                              <p:par>
                                <p:cTn id="21" presetID="2" presetClass="entr" presetSubtype="4" fill="hold" grpId="0" nodeType="withEffect">
                                  <p:stCondLst>
                                    <p:cond delay="0"/>
                                  </p:stCondLst>
                                  <p:childTnLst>
                                    <p:set>
                                      <p:cBhvr>
                                        <p:cTn id="22" dur="1" fill="hold">
                                          <p:stCondLst>
                                            <p:cond delay="0"/>
                                          </p:stCondLst>
                                        </p:cTn>
                                        <p:tgtEl>
                                          <p:spTgt spid="107538"/>
                                        </p:tgtEl>
                                        <p:attrNameLst>
                                          <p:attrName>style.visibility</p:attrName>
                                        </p:attrNameLst>
                                      </p:cBhvr>
                                      <p:to>
                                        <p:strVal val="visible"/>
                                      </p:to>
                                    </p:set>
                                    <p:anim calcmode="lin" valueType="num">
                                      <p:cBhvr additive="base">
                                        <p:cTn id="23" dur="500" fill="hold"/>
                                        <p:tgtEl>
                                          <p:spTgt spid="107538"/>
                                        </p:tgtEl>
                                        <p:attrNameLst>
                                          <p:attrName>ppt_x</p:attrName>
                                        </p:attrNameLst>
                                      </p:cBhvr>
                                      <p:tavLst>
                                        <p:tav tm="0">
                                          <p:val>
                                            <p:strVal val="#ppt_x"/>
                                          </p:val>
                                        </p:tav>
                                        <p:tav tm="100000">
                                          <p:val>
                                            <p:strVal val="#ppt_x"/>
                                          </p:val>
                                        </p:tav>
                                      </p:tavLst>
                                    </p:anim>
                                    <p:anim calcmode="lin" valueType="num">
                                      <p:cBhvr additive="base">
                                        <p:cTn id="24" dur="500" fill="hold"/>
                                        <p:tgtEl>
                                          <p:spTgt spid="107538"/>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07528"/>
                                        </p:tgtEl>
                                        <p:attrNameLst>
                                          <p:attrName>style.visibility</p:attrName>
                                        </p:attrNameLst>
                                      </p:cBhvr>
                                      <p:to>
                                        <p:strVal val="visible"/>
                                      </p:to>
                                    </p:set>
                                    <p:animEffect transition="in" filter="slide(fromBottom)">
                                      <p:cBhvr>
                                        <p:cTn id="29" dur="500"/>
                                        <p:tgtEl>
                                          <p:spTgt spid="107528"/>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07533"/>
                                        </p:tgtEl>
                                        <p:attrNameLst>
                                          <p:attrName>style.visibility</p:attrName>
                                        </p:attrNameLst>
                                      </p:cBhvr>
                                      <p:to>
                                        <p:strVal val="visible"/>
                                      </p:to>
                                    </p:set>
                                    <p:animEffect transition="in" filter="slide(fromBottom)">
                                      <p:cBhvr>
                                        <p:cTn id="32" dur="500"/>
                                        <p:tgtEl>
                                          <p:spTgt spid="107533"/>
                                        </p:tgtEl>
                                      </p:cBhvr>
                                    </p:animEffect>
                                  </p:childTnLst>
                                </p:cTn>
                              </p:par>
                              <p:par>
                                <p:cTn id="33" presetID="12" presetClass="entr" presetSubtype="4" fill="hold" grpId="0" nodeType="withEffect">
                                  <p:stCondLst>
                                    <p:cond delay="0"/>
                                  </p:stCondLst>
                                  <p:childTnLst>
                                    <p:set>
                                      <p:cBhvr>
                                        <p:cTn id="34" dur="1" fill="hold">
                                          <p:stCondLst>
                                            <p:cond delay="0"/>
                                          </p:stCondLst>
                                        </p:cTn>
                                        <p:tgtEl>
                                          <p:spTgt spid="107534"/>
                                        </p:tgtEl>
                                        <p:attrNameLst>
                                          <p:attrName>style.visibility</p:attrName>
                                        </p:attrNameLst>
                                      </p:cBhvr>
                                      <p:to>
                                        <p:strVal val="visible"/>
                                      </p:to>
                                    </p:set>
                                    <p:animEffect transition="in" filter="slide(fromBottom)">
                                      <p:cBhvr>
                                        <p:cTn id="35" dur="500"/>
                                        <p:tgtEl>
                                          <p:spTgt spid="107534"/>
                                        </p:tgtEl>
                                      </p:cBhvr>
                                    </p:animEffect>
                                  </p:childTnLst>
                                </p:cTn>
                              </p:par>
                              <p:par>
                                <p:cTn id="36" presetID="12" presetClass="entr" presetSubtype="4" fill="hold" nodeType="withEffect">
                                  <p:stCondLst>
                                    <p:cond delay="0"/>
                                  </p:stCondLst>
                                  <p:childTnLst>
                                    <p:set>
                                      <p:cBhvr>
                                        <p:cTn id="37" dur="1" fill="hold">
                                          <p:stCondLst>
                                            <p:cond delay="0"/>
                                          </p:stCondLst>
                                        </p:cTn>
                                        <p:tgtEl>
                                          <p:spTgt spid="107529"/>
                                        </p:tgtEl>
                                        <p:attrNameLst>
                                          <p:attrName>style.visibility</p:attrName>
                                        </p:attrNameLst>
                                      </p:cBhvr>
                                      <p:to>
                                        <p:strVal val="visible"/>
                                      </p:to>
                                    </p:set>
                                    <p:animEffect transition="in" filter="slide(fromBottom)">
                                      <p:cBhvr>
                                        <p:cTn id="38" dur="500"/>
                                        <p:tgtEl>
                                          <p:spTgt spid="107529"/>
                                        </p:tgtEl>
                                      </p:cBhvr>
                                    </p:animEffect>
                                  </p:childTnLst>
                                </p:cTn>
                              </p:par>
                              <p:par>
                                <p:cTn id="39" presetID="12" presetClass="entr" presetSubtype="4" fill="hold" nodeType="withEffect">
                                  <p:stCondLst>
                                    <p:cond delay="0"/>
                                  </p:stCondLst>
                                  <p:childTnLst>
                                    <p:set>
                                      <p:cBhvr>
                                        <p:cTn id="40" dur="1" fill="hold">
                                          <p:stCondLst>
                                            <p:cond delay="0"/>
                                          </p:stCondLst>
                                        </p:cTn>
                                        <p:tgtEl>
                                          <p:spTgt spid="107532"/>
                                        </p:tgtEl>
                                        <p:attrNameLst>
                                          <p:attrName>style.visibility</p:attrName>
                                        </p:attrNameLst>
                                      </p:cBhvr>
                                      <p:to>
                                        <p:strVal val="visible"/>
                                      </p:to>
                                    </p:set>
                                    <p:animEffect transition="in" filter="slide(fromBottom)">
                                      <p:cBhvr>
                                        <p:cTn id="41" dur="500"/>
                                        <p:tgtEl>
                                          <p:spTgt spid="107532"/>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2" presetClass="entr" presetSubtype="4" fill="hold" nodeType="clickEffect">
                                  <p:stCondLst>
                                    <p:cond delay="0"/>
                                  </p:stCondLst>
                                  <p:childTnLst>
                                    <p:set>
                                      <p:cBhvr>
                                        <p:cTn id="45" dur="1" fill="hold">
                                          <p:stCondLst>
                                            <p:cond delay="0"/>
                                          </p:stCondLst>
                                        </p:cTn>
                                        <p:tgtEl>
                                          <p:spTgt spid="107522">
                                            <p:txEl>
                                              <p:pRg st="1" end="1"/>
                                            </p:txEl>
                                          </p:spTgt>
                                        </p:tgtEl>
                                        <p:attrNameLst>
                                          <p:attrName>style.visibility</p:attrName>
                                        </p:attrNameLst>
                                      </p:cBhvr>
                                      <p:to>
                                        <p:strVal val="visible"/>
                                      </p:to>
                                    </p:set>
                                    <p:animEffect transition="in" filter="slide(fromBottom)">
                                      <p:cBhvr>
                                        <p:cTn id="46" dur="500"/>
                                        <p:tgtEl>
                                          <p:spTgt spid="107522">
                                            <p:txEl>
                                              <p:pRg st="1" end="1"/>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107536"/>
                                        </p:tgtEl>
                                        <p:attrNameLst>
                                          <p:attrName>style.visibility</p:attrName>
                                        </p:attrNameLst>
                                      </p:cBhvr>
                                      <p:to>
                                        <p:strVal val="visible"/>
                                      </p:to>
                                    </p:set>
                                    <p:animEffect transition="in" filter="slide(fromBottom)">
                                      <p:cBhvr>
                                        <p:cTn id="51" dur="500"/>
                                        <p:tgtEl>
                                          <p:spTgt spid="107536"/>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107537"/>
                                        </p:tgtEl>
                                        <p:attrNameLst>
                                          <p:attrName>style.visibility</p:attrName>
                                        </p:attrNameLst>
                                      </p:cBhvr>
                                      <p:to>
                                        <p:strVal val="visible"/>
                                      </p:to>
                                    </p:set>
                                    <p:animEffect transition="in" filter="slide(fromBottom)">
                                      <p:cBhvr>
                                        <p:cTn id="54" dur="500"/>
                                        <p:tgtEl>
                                          <p:spTgt spid="107537"/>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2" presetClass="entr" presetSubtype="4" fill="hold" nodeType="clickEffect">
                                  <p:stCondLst>
                                    <p:cond delay="0"/>
                                  </p:stCondLst>
                                  <p:childTnLst>
                                    <p:set>
                                      <p:cBhvr>
                                        <p:cTn id="58" dur="1" fill="hold">
                                          <p:stCondLst>
                                            <p:cond delay="0"/>
                                          </p:stCondLst>
                                        </p:cTn>
                                        <p:tgtEl>
                                          <p:spTgt spid="107535">
                                            <p:txEl>
                                              <p:pRg st="0" end="0"/>
                                            </p:txEl>
                                          </p:spTgt>
                                        </p:tgtEl>
                                        <p:attrNameLst>
                                          <p:attrName>style.visibility</p:attrName>
                                        </p:attrNameLst>
                                      </p:cBhvr>
                                      <p:to>
                                        <p:strVal val="visible"/>
                                      </p:to>
                                    </p:set>
                                    <p:animEffect transition="in" filter="slide(fromBottom)">
                                      <p:cBhvr>
                                        <p:cTn id="59" dur="500"/>
                                        <p:tgtEl>
                                          <p:spTgt spid="107535">
                                            <p:txEl>
                                              <p:pRg st="0" end="0"/>
                                            </p:txEl>
                                          </p:spTgt>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2" presetClass="entr" presetSubtype="4" fill="hold" nodeType="clickEffect">
                                  <p:stCondLst>
                                    <p:cond delay="0"/>
                                  </p:stCondLst>
                                  <p:childTnLst>
                                    <p:set>
                                      <p:cBhvr>
                                        <p:cTn id="63" dur="1" fill="hold">
                                          <p:stCondLst>
                                            <p:cond delay="0"/>
                                          </p:stCondLst>
                                        </p:cTn>
                                        <p:tgtEl>
                                          <p:spTgt spid="107535">
                                            <p:txEl>
                                              <p:pRg st="1" end="1"/>
                                            </p:txEl>
                                          </p:spTgt>
                                        </p:tgtEl>
                                        <p:attrNameLst>
                                          <p:attrName>style.visibility</p:attrName>
                                        </p:attrNameLst>
                                      </p:cBhvr>
                                      <p:to>
                                        <p:strVal val="visible"/>
                                      </p:to>
                                    </p:set>
                                    <p:animEffect transition="in" filter="slide(fromBottom)">
                                      <p:cBhvr>
                                        <p:cTn id="64" dur="500"/>
                                        <p:tgtEl>
                                          <p:spTgt spid="1075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8" grpId="0" animBg="1"/>
      <p:bldP spid="107531" grpId="0"/>
      <p:bldP spid="107533" grpId="0"/>
      <p:bldP spid="107534" grpId="0"/>
      <p:bldP spid="107536" grpId="0" animBg="1"/>
      <p:bldP spid="107537" grpId="0"/>
      <p:bldP spid="107538" grpId="0" animBg="1"/>
      <p:bldP spid="107539" grpId="0"/>
      <p:bldP spid="107539" grpId="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8" name="Rectangle 4">
            <a:extLst>
              <a:ext uri="{FF2B5EF4-FFF2-40B4-BE49-F238E27FC236}">
                <a16:creationId xmlns:a16="http://schemas.microsoft.com/office/drawing/2014/main" id="{DB036568-7BA7-5C45-A20D-5D56ECE4FE21}"/>
              </a:ext>
            </a:extLst>
          </p:cNvPr>
          <p:cNvSpPr>
            <a:spLocks noChangeArrowheads="1"/>
          </p:cNvSpPr>
          <p:nvPr/>
        </p:nvSpPr>
        <p:spPr bwMode="auto">
          <a:xfrm>
            <a:off x="755650" y="404813"/>
            <a:ext cx="7488238" cy="637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b="1">
                <a:latin typeface="Garamond" panose="02020404030301010803" pitchFamily="18" charset="0"/>
              </a:rPr>
              <a:t>3. Metodi a tre parti</a:t>
            </a:r>
            <a:r>
              <a:rPr lang="it-IT" altLang="it-IT">
                <a:latin typeface="Garamond" panose="02020404030301010803" pitchFamily="18" charset="0"/>
              </a:rPr>
              <a:t> = quando soggetti terzi esterni alla transazione diretta fra le parti forniscono governance (e quindi tendono a diventare istituzioni) </a:t>
            </a:r>
          </a:p>
          <a:p>
            <a:pPr algn="ctr" eaLnBrk="1" hangingPunct="1">
              <a:spcBef>
                <a:spcPct val="50000"/>
              </a:spcBef>
            </a:pPr>
            <a:r>
              <a:rPr lang="it-IT" altLang="it-IT" sz="2000" b="1">
                <a:latin typeface="Garamond" panose="02020404030301010803" pitchFamily="18" charset="0"/>
              </a:rPr>
              <a:t>Esempi: arbitrati, agenzie di rating, mafia</a:t>
            </a:r>
            <a:r>
              <a:rPr lang="it-IT" altLang="it-IT" b="1">
                <a:latin typeface="Garamond" panose="02020404030301010803" pitchFamily="18" charset="0"/>
              </a:rPr>
              <a:t> </a:t>
            </a:r>
          </a:p>
          <a:p>
            <a:pPr algn="just" eaLnBrk="1" hangingPunct="1">
              <a:spcBef>
                <a:spcPct val="50000"/>
              </a:spcBef>
            </a:pPr>
            <a:r>
              <a:rPr lang="it-IT" altLang="it-IT" sz="2000">
                <a:latin typeface="Garamond" panose="02020404030301010803" pitchFamily="18" charset="0"/>
              </a:rPr>
              <a:t>caratteristiche economiche del metodo: trasforma il gioco del dilemma del prigioniero ad un solo colpo in due giochi ripetuti con un soggetto terzo </a:t>
            </a:r>
          </a:p>
          <a:p>
            <a:pPr algn="just" eaLnBrk="1" hangingPunct="1">
              <a:spcBef>
                <a:spcPct val="50000"/>
              </a:spcBef>
            </a:pPr>
            <a:r>
              <a:rPr lang="it-IT" altLang="it-IT" sz="2000">
                <a:latin typeface="Garamond" panose="02020404030301010803" pitchFamily="18" charset="0"/>
              </a:rPr>
              <a:t>Il soggetto terzo può:</a:t>
            </a:r>
          </a:p>
          <a:p>
            <a:pPr algn="just" eaLnBrk="1" hangingPunct="1">
              <a:spcBef>
                <a:spcPct val="50000"/>
              </a:spcBef>
              <a:buFont typeface="Wingdings" pitchFamily="2" charset="2"/>
              <a:buChar char="Ø"/>
            </a:pPr>
            <a:r>
              <a:rPr lang="it-IT" altLang="it-IT" sz="2000">
                <a:latin typeface="Garamond" panose="02020404030301010803" pitchFamily="18" charset="0"/>
              </a:rPr>
              <a:t> agire attraverso regole o leggi formali o informali</a:t>
            </a:r>
          </a:p>
          <a:p>
            <a:pPr algn="just" eaLnBrk="1" hangingPunct="1">
              <a:spcBef>
                <a:spcPct val="50000"/>
              </a:spcBef>
              <a:buFont typeface="Wingdings" pitchFamily="2" charset="2"/>
              <a:buChar char="Ø"/>
            </a:pPr>
            <a:r>
              <a:rPr lang="it-IT" altLang="it-IT" sz="2000">
                <a:latin typeface="Garamond" panose="02020404030301010803" pitchFamily="18" charset="0"/>
              </a:rPr>
              <a:t> fornire informazioni</a:t>
            </a:r>
          </a:p>
          <a:p>
            <a:pPr algn="just" eaLnBrk="1" hangingPunct="1">
              <a:spcBef>
                <a:spcPct val="50000"/>
              </a:spcBef>
              <a:buFont typeface="Wingdings" pitchFamily="2" charset="2"/>
              <a:buChar char="Ø"/>
            </a:pPr>
            <a:r>
              <a:rPr lang="it-IT" altLang="it-IT" sz="2000">
                <a:latin typeface="Garamond" panose="02020404030301010803" pitchFamily="18" charset="0"/>
              </a:rPr>
              <a:t> applicare sanzioni ai trasgressori del patto di cui si fa garante, nel caso della mafia attraverso la violenza</a:t>
            </a:r>
          </a:p>
          <a:p>
            <a:pPr algn="just" eaLnBrk="1" hangingPunct="1">
              <a:spcBef>
                <a:spcPct val="50000"/>
              </a:spcBef>
              <a:buFont typeface="Wingdings" pitchFamily="2" charset="2"/>
              <a:buChar char="Ø"/>
            </a:pPr>
            <a:r>
              <a:rPr lang="it-IT" altLang="it-IT" sz="2000">
                <a:latin typeface="Garamond" panose="02020404030301010803" pitchFamily="18" charset="0"/>
              </a:rPr>
              <a:t> ha interesse e remunerazione propri: la sua onestà non è quindi automatica. Il suo profitto ha un intervallo utile, deve essere sufficientemente alto per mantenerlo onesto, sufficientemente basso per evitare che le parti rinuncino ad utilizzarlo </a:t>
            </a:r>
            <a:r>
              <a:rPr lang="it-IT" altLang="it-IT" sz="2000" i="1">
                <a:latin typeface="Garamond" panose="02020404030301010803" pitchFamily="18" charset="0"/>
              </a:rPr>
              <a:t>(si dice che l</a:t>
            </a:r>
            <a:r>
              <a:rPr lang="it-IT" altLang="en-US" sz="2000" i="1">
                <a:latin typeface="Garamond" panose="02020404030301010803" pitchFamily="18" charset="0"/>
              </a:rPr>
              <a:t>’</a:t>
            </a:r>
            <a:r>
              <a:rPr lang="it-IT" altLang="it-IT" sz="2000" i="1">
                <a:latin typeface="Garamond" panose="02020404030301010803" pitchFamily="18" charset="0"/>
              </a:rPr>
              <a:t>esplosione di tangentopoli fosse dovuta a stecche del 20-30%)    </a:t>
            </a:r>
          </a:p>
        </p:txBody>
      </p:sp>
    </p:spTree>
    <p:extLst>
      <p:ext uri="{BB962C8B-B14F-4D97-AF65-F5344CB8AC3E}">
        <p14:creationId xmlns:p14="http://schemas.microsoft.com/office/powerpoint/2010/main" val="11357747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03428">
                                            <p:txEl>
                                              <p:pRg st="1" end="1"/>
                                            </p:txEl>
                                          </p:spTgt>
                                        </p:tgtEl>
                                        <p:attrNameLst>
                                          <p:attrName>style.visibility</p:attrName>
                                        </p:attrNameLst>
                                      </p:cBhvr>
                                      <p:to>
                                        <p:strVal val="visible"/>
                                      </p:to>
                                    </p:set>
                                    <p:animEffect transition="in" filter="slide(fromBottom)">
                                      <p:cBhvr>
                                        <p:cTn id="7" dur="500"/>
                                        <p:tgtEl>
                                          <p:spTgt spid="10342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03428">
                                            <p:txEl>
                                              <p:pRg st="2" end="2"/>
                                            </p:txEl>
                                          </p:spTgt>
                                        </p:tgtEl>
                                        <p:attrNameLst>
                                          <p:attrName>style.visibility</p:attrName>
                                        </p:attrNameLst>
                                      </p:cBhvr>
                                      <p:to>
                                        <p:strVal val="visible"/>
                                      </p:to>
                                    </p:set>
                                    <p:animEffect transition="in" filter="slide(fromBottom)">
                                      <p:cBhvr>
                                        <p:cTn id="12" dur="500"/>
                                        <p:tgtEl>
                                          <p:spTgt spid="10342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03428">
                                            <p:txEl>
                                              <p:pRg st="3" end="3"/>
                                            </p:txEl>
                                          </p:spTgt>
                                        </p:tgtEl>
                                        <p:attrNameLst>
                                          <p:attrName>style.visibility</p:attrName>
                                        </p:attrNameLst>
                                      </p:cBhvr>
                                      <p:to>
                                        <p:strVal val="visible"/>
                                      </p:to>
                                    </p:set>
                                    <p:animEffect transition="in" filter="slide(fromBottom)">
                                      <p:cBhvr>
                                        <p:cTn id="17" dur="500"/>
                                        <p:tgtEl>
                                          <p:spTgt spid="10342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103428">
                                            <p:txEl>
                                              <p:pRg st="4" end="4"/>
                                            </p:txEl>
                                          </p:spTgt>
                                        </p:tgtEl>
                                        <p:attrNameLst>
                                          <p:attrName>style.visibility</p:attrName>
                                        </p:attrNameLst>
                                      </p:cBhvr>
                                      <p:to>
                                        <p:strVal val="visible"/>
                                      </p:to>
                                    </p:set>
                                    <p:animEffect transition="in" filter="slide(fromBottom)">
                                      <p:cBhvr>
                                        <p:cTn id="22" dur="500"/>
                                        <p:tgtEl>
                                          <p:spTgt spid="10342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103428">
                                            <p:txEl>
                                              <p:pRg st="5" end="5"/>
                                            </p:txEl>
                                          </p:spTgt>
                                        </p:tgtEl>
                                        <p:attrNameLst>
                                          <p:attrName>style.visibility</p:attrName>
                                        </p:attrNameLst>
                                      </p:cBhvr>
                                      <p:to>
                                        <p:strVal val="visible"/>
                                      </p:to>
                                    </p:set>
                                    <p:animEffect transition="in" filter="slide(fromBottom)">
                                      <p:cBhvr>
                                        <p:cTn id="27" dur="500"/>
                                        <p:tgtEl>
                                          <p:spTgt spid="103428">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103428">
                                            <p:txEl>
                                              <p:pRg st="6" end="6"/>
                                            </p:txEl>
                                          </p:spTgt>
                                        </p:tgtEl>
                                        <p:attrNameLst>
                                          <p:attrName>style.visibility</p:attrName>
                                        </p:attrNameLst>
                                      </p:cBhvr>
                                      <p:to>
                                        <p:strVal val="visible"/>
                                      </p:to>
                                    </p:set>
                                    <p:animEffect transition="in" filter="slide(fromBottom)">
                                      <p:cBhvr>
                                        <p:cTn id="32" dur="500"/>
                                        <p:tgtEl>
                                          <p:spTgt spid="103428">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4" fill="hold" nodeType="clickEffect">
                                  <p:stCondLst>
                                    <p:cond delay="0"/>
                                  </p:stCondLst>
                                  <p:childTnLst>
                                    <p:set>
                                      <p:cBhvr>
                                        <p:cTn id="36" dur="1" fill="hold">
                                          <p:stCondLst>
                                            <p:cond delay="0"/>
                                          </p:stCondLst>
                                        </p:cTn>
                                        <p:tgtEl>
                                          <p:spTgt spid="103428">
                                            <p:txEl>
                                              <p:pRg st="7" end="7"/>
                                            </p:txEl>
                                          </p:spTgt>
                                        </p:tgtEl>
                                        <p:attrNameLst>
                                          <p:attrName>style.visibility</p:attrName>
                                        </p:attrNameLst>
                                      </p:cBhvr>
                                      <p:to>
                                        <p:strVal val="visible"/>
                                      </p:to>
                                    </p:set>
                                    <p:animEffect transition="in" filter="slide(fromBottom)">
                                      <p:cBhvr>
                                        <p:cTn id="37" dur="500"/>
                                        <p:tgtEl>
                                          <p:spTgt spid="10342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Text Box 3">
            <a:extLst>
              <a:ext uri="{FF2B5EF4-FFF2-40B4-BE49-F238E27FC236}">
                <a16:creationId xmlns:a16="http://schemas.microsoft.com/office/drawing/2014/main" id="{23408469-DBC6-3146-BA34-B39D21C30BFE}"/>
              </a:ext>
            </a:extLst>
          </p:cNvPr>
          <p:cNvSpPr txBox="1">
            <a:spLocks noChangeArrowheads="1"/>
          </p:cNvSpPr>
          <p:nvPr/>
        </p:nvSpPr>
        <p:spPr bwMode="auto">
          <a:xfrm>
            <a:off x="468313" y="765175"/>
            <a:ext cx="7920037"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a:latin typeface="Garamond" panose="02020404030301010803" pitchFamily="18" charset="0"/>
              </a:rPr>
              <a:t>Gambetta (1993) definisce la Mafia proprio come </a:t>
            </a:r>
            <a:r>
              <a:rPr lang="it-IT" altLang="it-IT" i="1">
                <a:latin typeface="Garamond" panose="02020404030301010803" pitchFamily="18" charset="0"/>
              </a:rPr>
              <a:t>Third party enforcer</a:t>
            </a:r>
            <a:r>
              <a:rPr lang="it-IT" altLang="it-IT">
                <a:latin typeface="Garamond" panose="02020404030301010803" pitchFamily="18" charset="0"/>
              </a:rPr>
              <a:t>:</a:t>
            </a:r>
          </a:p>
          <a:p>
            <a:pPr algn="just" eaLnBrk="1" hangingPunct="1">
              <a:spcBef>
                <a:spcPct val="50000"/>
              </a:spcBef>
            </a:pPr>
            <a:r>
              <a:rPr lang="it-IT" altLang="it-IT">
                <a:latin typeface="Garamond" panose="02020404030301010803" pitchFamily="18" charset="0"/>
              </a:rPr>
              <a:t>Esempio dell</a:t>
            </a:r>
            <a:r>
              <a:rPr lang="it-IT" altLang="en-US">
                <a:latin typeface="Garamond" panose="02020404030301010803" pitchFamily="18" charset="0"/>
              </a:rPr>
              <a:t>’</a:t>
            </a:r>
            <a:r>
              <a:rPr lang="it-IT" altLang="it-IT">
                <a:latin typeface="Garamond" panose="02020404030301010803" pitchFamily="18" charset="0"/>
              </a:rPr>
              <a:t>allevatore che vende animali al macellaio: il primo è tentato di vendere solo animali di cattiva qualità, il secondo sapendolo è tentato di non pagarlo. Arriva Peppe il mafioso e garantisce che la transazione vada in porto. Ciò avviene perché mancano le </a:t>
            </a:r>
            <a:r>
              <a:rPr lang="it-IT" altLang="it-IT" i="1">
                <a:latin typeface="Garamond" panose="02020404030301010803" pitchFamily="18" charset="0"/>
              </a:rPr>
              <a:t>norme pro-sociali</a:t>
            </a:r>
            <a:r>
              <a:rPr lang="it-IT" altLang="it-IT">
                <a:latin typeface="Garamond" panose="02020404030301010803" pitchFamily="18" charset="0"/>
              </a:rPr>
              <a:t> condivise (vergogna o colpa per l</a:t>
            </a:r>
            <a:r>
              <a:rPr lang="it-IT" altLang="en-US">
                <a:latin typeface="Garamond" panose="02020404030301010803" pitchFamily="18" charset="0"/>
              </a:rPr>
              <a:t>’</a:t>
            </a:r>
            <a:r>
              <a:rPr lang="it-IT" altLang="it-IT">
                <a:latin typeface="Garamond" panose="02020404030301010803" pitchFamily="18" charset="0"/>
              </a:rPr>
              <a:t>imbroglio commesso, soddisfazione per essersi comportati bene)  </a:t>
            </a:r>
          </a:p>
        </p:txBody>
      </p:sp>
    </p:spTree>
    <p:extLst>
      <p:ext uri="{BB962C8B-B14F-4D97-AF65-F5344CB8AC3E}">
        <p14:creationId xmlns:p14="http://schemas.microsoft.com/office/powerpoint/2010/main" val="20403342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anim calcmode="lin" valueType="num">
                                      <p:cBhvr additive="base">
                                        <p:cTn id="7" dur="500" fill="hold"/>
                                        <p:tgtEl>
                                          <p:spTgt spid="6451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45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490" name="Group 42">
            <a:extLst>
              <a:ext uri="{FF2B5EF4-FFF2-40B4-BE49-F238E27FC236}">
                <a16:creationId xmlns:a16="http://schemas.microsoft.com/office/drawing/2014/main" id="{72649117-DB3A-5C41-AF3D-35FD891E11B5}"/>
              </a:ext>
            </a:extLst>
          </p:cNvPr>
          <p:cNvGraphicFramePr>
            <a:graphicFrameLocks noGrp="1"/>
          </p:cNvGraphicFramePr>
          <p:nvPr/>
        </p:nvGraphicFramePr>
        <p:xfrm>
          <a:off x="1403350" y="549275"/>
          <a:ext cx="5978525" cy="1765301"/>
        </p:xfrm>
        <a:graphic>
          <a:graphicData uri="http://schemas.openxmlformats.org/drawingml/2006/table">
            <a:tbl>
              <a:tblPr/>
              <a:tblGrid>
                <a:gridCol w="2092325">
                  <a:extLst>
                    <a:ext uri="{9D8B030D-6E8A-4147-A177-3AD203B41FA5}">
                      <a16:colId xmlns:a16="http://schemas.microsoft.com/office/drawing/2014/main" val="20000"/>
                    </a:ext>
                  </a:extLst>
                </a:gridCol>
                <a:gridCol w="1816100">
                  <a:extLst>
                    <a:ext uri="{9D8B030D-6E8A-4147-A177-3AD203B41FA5}">
                      <a16:colId xmlns:a16="http://schemas.microsoft.com/office/drawing/2014/main" val="20001"/>
                    </a:ext>
                  </a:extLst>
                </a:gridCol>
                <a:gridCol w="2043113">
                  <a:extLst>
                    <a:ext uri="{9D8B030D-6E8A-4147-A177-3AD203B41FA5}">
                      <a16:colId xmlns:a16="http://schemas.microsoft.com/office/drawing/2014/main" val="20002"/>
                    </a:ext>
                  </a:extLst>
                </a:gridCol>
                <a:gridCol w="26987">
                  <a:extLst>
                    <a:ext uri="{9D8B030D-6E8A-4147-A177-3AD203B41FA5}">
                      <a16:colId xmlns:a16="http://schemas.microsoft.com/office/drawing/2014/main" val="20003"/>
                    </a:ext>
                  </a:extLst>
                </a:gridCol>
              </a:tblGrid>
              <a:tr h="398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       Giocatore 2</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w="12700"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02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Giocatore 1</a:t>
                      </a:r>
                    </a:p>
                  </a:txBody>
                  <a:tcPr marL="0" marR="0" marT="46802" marB="468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1" u="none" strike="noStrike" cap="none" normalizeH="0" baseline="0">
                          <a:ln>
                            <a:noFill/>
                          </a:ln>
                          <a:solidFill>
                            <a:schemeClr val="tx1"/>
                          </a:solidFill>
                          <a:effectLst/>
                          <a:latin typeface="Garamond" pitchFamily="18" charset="0"/>
                          <a:ea typeface="MS PGothic" pitchFamily="34" charset="-128"/>
                        </a:rPr>
                        <a:t>rispetta accordo </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1" u="none" strike="noStrike" cap="none" normalizeH="0" baseline="0">
                          <a:ln>
                            <a:noFill/>
                          </a:ln>
                          <a:solidFill>
                            <a:schemeClr val="tx1"/>
                          </a:solidFill>
                          <a:effectLst/>
                          <a:latin typeface="Garamond" pitchFamily="18" charset="0"/>
                          <a:ea typeface="MS PGothic" pitchFamily="34" charset="-128"/>
                        </a:rPr>
                        <a:t>imbroglia</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4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1" u="none" strike="noStrike" cap="none" normalizeH="0" baseline="0">
                          <a:ln>
                            <a:noFill/>
                          </a:ln>
                          <a:solidFill>
                            <a:schemeClr val="tx1"/>
                          </a:solidFill>
                          <a:effectLst/>
                          <a:latin typeface="Garamond" pitchFamily="18" charset="0"/>
                          <a:ea typeface="MS PGothic" pitchFamily="34" charset="-128"/>
                        </a:rPr>
                        <a:t>rispetta accordo </a:t>
                      </a:r>
                    </a:p>
                  </a:txBody>
                  <a:tcPr marL="0" marR="0" marT="46802" marB="468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H,H</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L,W</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1" u="none" strike="noStrike" cap="none" normalizeH="0" baseline="0">
                          <a:ln>
                            <a:noFill/>
                          </a:ln>
                          <a:solidFill>
                            <a:schemeClr val="tx1"/>
                          </a:solidFill>
                          <a:effectLst/>
                          <a:latin typeface="Garamond" pitchFamily="18" charset="0"/>
                          <a:ea typeface="MS PGothic" pitchFamily="34" charset="-128"/>
                        </a:rPr>
                        <a:t>imbroglia</a:t>
                      </a:r>
                    </a:p>
                  </a:txBody>
                  <a:tcPr marL="0" marR="0" marT="46802" marB="468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W,L</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C,C</a:t>
                      </a:r>
                    </a:p>
                  </a:txBody>
                  <a:tcPr marL="0" marR="0" marT="46802" marB="468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2000" b="0" i="0" u="none" strike="noStrike" cap="none" normalizeH="0" baseline="0">
                        <a:ln>
                          <a:noFill/>
                        </a:ln>
                        <a:solidFill>
                          <a:schemeClr val="tx1"/>
                        </a:solidFill>
                        <a:effectLst/>
                        <a:latin typeface="Garamond" pitchFamily="18" charset="0"/>
                        <a:ea typeface="MS PGothic" pitchFamily="34" charset="-128"/>
                      </a:endParaRPr>
                    </a:p>
                  </a:txBody>
                  <a:tcPr marL="0" marR="0" marT="46802" marB="468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80925" name="Text Box 43">
            <a:extLst>
              <a:ext uri="{FF2B5EF4-FFF2-40B4-BE49-F238E27FC236}">
                <a16:creationId xmlns:a16="http://schemas.microsoft.com/office/drawing/2014/main" id="{92C79FAD-8020-B245-A03F-D23BC6C6CA73}"/>
              </a:ext>
            </a:extLst>
          </p:cNvPr>
          <p:cNvSpPr txBox="1">
            <a:spLocks noChangeArrowheads="1"/>
          </p:cNvSpPr>
          <p:nvPr/>
        </p:nvSpPr>
        <p:spPr bwMode="auto">
          <a:xfrm>
            <a:off x="2771775" y="2492375"/>
            <a:ext cx="4248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a:latin typeface="Garamond" panose="02020404030301010803" pitchFamily="18" charset="0"/>
              </a:rPr>
              <a:t>dove: W &gt; H &gt; C ≥ 0 &gt; L</a:t>
            </a:r>
          </a:p>
        </p:txBody>
      </p:sp>
      <p:sp>
        <p:nvSpPr>
          <p:cNvPr id="104492" name="Text Box 44">
            <a:extLst>
              <a:ext uri="{FF2B5EF4-FFF2-40B4-BE49-F238E27FC236}">
                <a16:creationId xmlns:a16="http://schemas.microsoft.com/office/drawing/2014/main" id="{2518A2ED-586E-6B43-9892-8552A4F5000F}"/>
              </a:ext>
            </a:extLst>
          </p:cNvPr>
          <p:cNvSpPr txBox="1">
            <a:spLocks noChangeArrowheads="1"/>
          </p:cNvSpPr>
          <p:nvPr/>
        </p:nvSpPr>
        <p:spPr bwMode="auto">
          <a:xfrm>
            <a:off x="323850" y="3213100"/>
            <a:ext cx="8351838"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Ad un solo colpo l</a:t>
            </a:r>
            <a:r>
              <a:rPr lang="it-IT" altLang="en-US" sz="2000">
                <a:latin typeface="Garamond" panose="02020404030301010803" pitchFamily="18" charset="0"/>
              </a:rPr>
              <a:t>’</a:t>
            </a:r>
            <a:r>
              <a:rPr lang="it-IT" altLang="it-IT" sz="2000">
                <a:latin typeface="Garamond" panose="02020404030301010803" pitchFamily="18" charset="0"/>
              </a:rPr>
              <a:t>esito è C,C e la transazione non avviene</a:t>
            </a:r>
          </a:p>
          <a:p>
            <a:pPr algn="just" eaLnBrk="1" hangingPunct="1">
              <a:spcBef>
                <a:spcPct val="50000"/>
              </a:spcBef>
            </a:pPr>
            <a:r>
              <a:rPr lang="it-IT" altLang="it-IT" sz="2000">
                <a:latin typeface="Garamond" panose="02020404030301010803" pitchFamily="18" charset="0"/>
              </a:rPr>
              <a:t>Ma allevatore e macellaio debbono lavorare e allora chiamano Peppe il mafioso che si fa garante. A lui pagano </a:t>
            </a:r>
            <a:r>
              <a:rPr lang="it-IT" altLang="it-IT" sz="2000" i="1">
                <a:latin typeface="Garamond" panose="02020404030301010803" pitchFamily="18" charset="0"/>
              </a:rPr>
              <a:t>il pizzo</a:t>
            </a:r>
            <a:r>
              <a:rPr lang="it-IT" altLang="it-IT" sz="2000">
                <a:latin typeface="Garamond" panose="02020404030301010803" pitchFamily="18" charset="0"/>
              </a:rPr>
              <a:t> F (ovvero la remunerazione per l</a:t>
            </a:r>
            <a:r>
              <a:rPr lang="it-IT" altLang="en-US" sz="2000">
                <a:latin typeface="Garamond" panose="02020404030301010803" pitchFamily="18" charset="0"/>
              </a:rPr>
              <a:t>’</a:t>
            </a:r>
            <a:r>
              <a:rPr lang="it-IT" altLang="it-IT" sz="2000">
                <a:latin typeface="Garamond" panose="02020404030301010803" pitchFamily="18" charset="0"/>
              </a:rPr>
              <a:t>attività svolta)</a:t>
            </a:r>
          </a:p>
          <a:p>
            <a:pPr algn="just" eaLnBrk="1" hangingPunct="1">
              <a:spcBef>
                <a:spcPct val="50000"/>
              </a:spcBef>
            </a:pPr>
            <a:r>
              <a:rPr lang="it-IT" altLang="it-IT" sz="2000">
                <a:latin typeface="Garamond" panose="02020404030301010803" pitchFamily="18" charset="0"/>
              </a:rPr>
              <a:t>Peppe fornisce due servizi: </a:t>
            </a:r>
          </a:p>
          <a:p>
            <a:pPr algn="just" eaLnBrk="1" hangingPunct="1">
              <a:spcBef>
                <a:spcPct val="50000"/>
              </a:spcBef>
              <a:buFontTx/>
              <a:buAutoNum type="alphaLcParenR"/>
            </a:pPr>
            <a:r>
              <a:rPr lang="it-IT" altLang="it-IT" sz="2000">
                <a:latin typeface="Garamond" panose="02020404030301010803" pitchFamily="18" charset="0"/>
              </a:rPr>
              <a:t>Informazione</a:t>
            </a:r>
          </a:p>
          <a:p>
            <a:pPr algn="just" eaLnBrk="1" hangingPunct="1">
              <a:spcBef>
                <a:spcPct val="50000"/>
              </a:spcBef>
              <a:buFontTx/>
              <a:buAutoNum type="alphaLcParenR"/>
            </a:pPr>
            <a:r>
              <a:rPr lang="it-IT" altLang="it-IT" sz="2000">
                <a:latin typeface="Garamond" panose="02020404030301010803" pitchFamily="18" charset="0"/>
              </a:rPr>
              <a:t>rispetto (</a:t>
            </a:r>
            <a:r>
              <a:rPr lang="it-IT" altLang="it-IT" sz="2000" i="1">
                <a:latin typeface="Garamond" panose="02020404030301010803" pitchFamily="18" charset="0"/>
              </a:rPr>
              <a:t>enforcement)</a:t>
            </a:r>
            <a:r>
              <a:rPr lang="it-IT" altLang="it-IT" sz="2000">
                <a:latin typeface="Garamond" panose="02020404030301010803" pitchFamily="18" charset="0"/>
              </a:rPr>
              <a:t> dell</a:t>
            </a:r>
            <a:r>
              <a:rPr lang="it-IT" altLang="en-US" sz="2000">
                <a:latin typeface="Garamond" panose="02020404030301010803" pitchFamily="18" charset="0"/>
              </a:rPr>
              <a:t>’</a:t>
            </a:r>
            <a:r>
              <a:rPr lang="it-IT" altLang="it-IT" sz="2000">
                <a:latin typeface="Garamond" panose="02020404030301010803" pitchFamily="18" charset="0"/>
              </a:rPr>
              <a:t>accordo</a:t>
            </a:r>
          </a:p>
          <a:p>
            <a:pPr algn="ctr" eaLnBrk="1" hangingPunct="1">
              <a:spcBef>
                <a:spcPct val="50000"/>
              </a:spcBef>
            </a:pPr>
            <a:endParaRPr lang="it-IT" altLang="it-IT" sz="2000" b="1">
              <a:latin typeface="Garamond" panose="02020404030301010803" pitchFamily="18" charset="0"/>
            </a:endParaRPr>
          </a:p>
        </p:txBody>
      </p:sp>
    </p:spTree>
    <p:extLst>
      <p:ext uri="{BB962C8B-B14F-4D97-AF65-F5344CB8AC3E}">
        <p14:creationId xmlns:p14="http://schemas.microsoft.com/office/powerpoint/2010/main" val="3471435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4492">
                                            <p:txEl>
                                              <p:pRg st="0" end="0"/>
                                            </p:txEl>
                                          </p:spTgt>
                                        </p:tgtEl>
                                        <p:attrNameLst>
                                          <p:attrName>style.visibility</p:attrName>
                                        </p:attrNameLst>
                                      </p:cBhvr>
                                      <p:to>
                                        <p:strVal val="visible"/>
                                      </p:to>
                                    </p:set>
                                    <p:animEffect transition="in" filter="slide(fromBottom)">
                                      <p:cBhvr>
                                        <p:cTn id="7" dur="500"/>
                                        <p:tgtEl>
                                          <p:spTgt spid="10449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04492">
                                            <p:txEl>
                                              <p:pRg st="1" end="1"/>
                                            </p:txEl>
                                          </p:spTgt>
                                        </p:tgtEl>
                                        <p:attrNameLst>
                                          <p:attrName>style.visibility</p:attrName>
                                        </p:attrNameLst>
                                      </p:cBhvr>
                                      <p:to>
                                        <p:strVal val="visible"/>
                                      </p:to>
                                    </p:set>
                                    <p:animEffect transition="in" filter="slide(fromBottom)">
                                      <p:cBhvr>
                                        <p:cTn id="12" dur="500"/>
                                        <p:tgtEl>
                                          <p:spTgt spid="10449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04492">
                                            <p:txEl>
                                              <p:pRg st="2" end="2"/>
                                            </p:txEl>
                                          </p:spTgt>
                                        </p:tgtEl>
                                        <p:attrNameLst>
                                          <p:attrName>style.visibility</p:attrName>
                                        </p:attrNameLst>
                                      </p:cBhvr>
                                      <p:to>
                                        <p:strVal val="visible"/>
                                      </p:to>
                                    </p:set>
                                    <p:animEffect transition="in" filter="slide(fromBottom)">
                                      <p:cBhvr>
                                        <p:cTn id="17" dur="500"/>
                                        <p:tgtEl>
                                          <p:spTgt spid="10449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104492">
                                            <p:txEl>
                                              <p:pRg st="3" end="3"/>
                                            </p:txEl>
                                          </p:spTgt>
                                        </p:tgtEl>
                                        <p:attrNameLst>
                                          <p:attrName>style.visibility</p:attrName>
                                        </p:attrNameLst>
                                      </p:cBhvr>
                                      <p:to>
                                        <p:strVal val="visible"/>
                                      </p:to>
                                    </p:set>
                                    <p:animEffect transition="in" filter="slide(fromBottom)">
                                      <p:cBhvr>
                                        <p:cTn id="22" dur="500"/>
                                        <p:tgtEl>
                                          <p:spTgt spid="10449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104492">
                                            <p:txEl>
                                              <p:pRg st="4" end="4"/>
                                            </p:txEl>
                                          </p:spTgt>
                                        </p:tgtEl>
                                        <p:attrNameLst>
                                          <p:attrName>style.visibility</p:attrName>
                                        </p:attrNameLst>
                                      </p:cBhvr>
                                      <p:to>
                                        <p:strVal val="visible"/>
                                      </p:to>
                                    </p:set>
                                    <p:animEffect transition="in" filter="slide(fromBottom)">
                                      <p:cBhvr>
                                        <p:cTn id="27" dur="500"/>
                                        <p:tgtEl>
                                          <p:spTgt spid="10449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92" grpId="0" build="allAtOnce"/>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76" name="Text Box 32">
            <a:extLst>
              <a:ext uri="{FF2B5EF4-FFF2-40B4-BE49-F238E27FC236}">
                <a16:creationId xmlns:a16="http://schemas.microsoft.com/office/drawing/2014/main" id="{A320B7D6-2DBC-714F-82BD-BA6E3102225D}"/>
              </a:ext>
            </a:extLst>
          </p:cNvPr>
          <p:cNvSpPr txBox="1">
            <a:spLocks noChangeArrowheads="1"/>
          </p:cNvSpPr>
          <p:nvPr/>
        </p:nvSpPr>
        <p:spPr bwMode="auto">
          <a:xfrm>
            <a:off x="395288" y="404813"/>
            <a:ext cx="8497887"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buFontTx/>
              <a:buAutoNum type="alphaLcParenR"/>
            </a:pPr>
            <a:r>
              <a:rPr lang="it-IT" altLang="it-IT" sz="2000" b="1">
                <a:latin typeface="Garamond" panose="02020404030301010803" pitchFamily="18" charset="0"/>
              </a:rPr>
              <a:t>Servizio d</a:t>
            </a:r>
            <a:r>
              <a:rPr lang="it-IT" altLang="en-US" sz="2000" b="1">
                <a:latin typeface="Garamond" panose="02020404030301010803" pitchFamily="18" charset="0"/>
              </a:rPr>
              <a:t>’</a:t>
            </a:r>
            <a:r>
              <a:rPr lang="it-IT" altLang="it-IT" sz="2000" b="1">
                <a:latin typeface="Garamond" panose="02020404030301010803" pitchFamily="18" charset="0"/>
              </a:rPr>
              <a:t>informazione        </a:t>
            </a:r>
          </a:p>
          <a:p>
            <a:pPr algn="ctr" eaLnBrk="1" hangingPunct="1">
              <a:spcBef>
                <a:spcPct val="50000"/>
              </a:spcBef>
            </a:pPr>
            <a:r>
              <a:rPr lang="it-IT" altLang="it-IT" sz="2000">
                <a:latin typeface="Garamond" panose="02020404030301010803" pitchFamily="18" charset="0"/>
              </a:rPr>
              <a:t>[W &gt; H &gt; C ≥ 0 &gt; L]</a:t>
            </a:r>
          </a:p>
          <a:p>
            <a:pPr algn="just" eaLnBrk="1" hangingPunct="1">
              <a:spcBef>
                <a:spcPct val="50000"/>
              </a:spcBef>
            </a:pPr>
            <a:r>
              <a:rPr lang="it-IT" altLang="it-IT" sz="2000">
                <a:latin typeface="Garamond" panose="02020404030301010803" pitchFamily="18" charset="0"/>
              </a:rPr>
              <a:t>	con Peppe in azione, se il giocatore rispetta prende H – F, se riesce a imbrogliare</a:t>
            </a:r>
            <a:r>
              <a:rPr lang="it-IT" altLang="it-IT" sz="2000" b="1">
                <a:latin typeface="Garamond" panose="02020404030301010803" pitchFamily="18" charset="0"/>
              </a:rPr>
              <a:t> </a:t>
            </a:r>
            <a:r>
              <a:rPr lang="it-IT" altLang="it-IT" sz="2000">
                <a:latin typeface="Garamond" panose="02020404030301010803" pitchFamily="18" charset="0"/>
              </a:rPr>
              <a:t>prende W – F. Ma se imbroglia il gioco collassa e per sempre prende C anziché H – F</a:t>
            </a:r>
          </a:p>
          <a:p>
            <a:pPr algn="just" eaLnBrk="1" hangingPunct="1">
              <a:spcBef>
                <a:spcPct val="50000"/>
              </a:spcBef>
              <a:buFontTx/>
              <a:buChar char="•"/>
            </a:pPr>
            <a:r>
              <a:rPr lang="it-IT" altLang="it-IT" sz="2000">
                <a:latin typeface="Garamond" panose="02020404030301010803" pitchFamily="18" charset="0"/>
              </a:rPr>
              <a:t>dunque la condizione per rendere non conveniente ai giocatori imbrogliare (con r tasso di sconto) è :</a:t>
            </a:r>
          </a:p>
          <a:p>
            <a:pPr algn="ctr" eaLnBrk="1" hangingPunct="1">
              <a:spcBef>
                <a:spcPct val="50000"/>
              </a:spcBef>
            </a:pPr>
            <a:r>
              <a:rPr lang="it-IT" altLang="it-IT" sz="2000">
                <a:latin typeface="Garamond" panose="02020404030301010803" pitchFamily="18" charset="0"/>
              </a:rPr>
              <a:t>(H – F) – C &gt; r (W – H) ovvero il beneficio netto della transazione in cui ci si fida deve essere maggiore del beneficio netto di quella in cui si imbroglia</a:t>
            </a:r>
          </a:p>
          <a:p>
            <a:pPr algn="ctr" eaLnBrk="1" hangingPunct="1">
              <a:spcBef>
                <a:spcPct val="50000"/>
              </a:spcBef>
            </a:pPr>
            <a:r>
              <a:rPr lang="it-IT" altLang="it-IT" sz="2000">
                <a:latin typeface="Garamond" panose="02020404030301010803" pitchFamily="18" charset="0"/>
              </a:rPr>
              <a:t>F &lt; H – C – r (W – H)</a:t>
            </a:r>
          </a:p>
          <a:p>
            <a:pPr algn="just" eaLnBrk="1" hangingPunct="1">
              <a:spcBef>
                <a:spcPct val="50000"/>
              </a:spcBef>
              <a:buFontTx/>
              <a:buChar char="•"/>
            </a:pPr>
            <a:r>
              <a:rPr lang="it-IT" altLang="it-IT" sz="2000">
                <a:latin typeface="Garamond" panose="02020404030301010803" pitchFamily="18" charset="0"/>
              </a:rPr>
              <a:t>Peppe potrebbe colludere con un giocatore, fargli vincere W e aumentare F di W – H, ma il gioco non continuerebbe, così la condizione per rendere Peppe onesto è  F &gt; r</a:t>
            </a:r>
            <a:r>
              <a:rPr lang="it-IT" altLang="en-US" sz="2000">
                <a:latin typeface="Garamond" panose="02020404030301010803" pitchFamily="18" charset="0"/>
              </a:rPr>
              <a:t>’</a:t>
            </a:r>
            <a:r>
              <a:rPr lang="it-IT" altLang="it-IT" sz="2000">
                <a:latin typeface="Garamond" panose="02020404030301010803" pitchFamily="18" charset="0"/>
              </a:rPr>
              <a:t> (W – H)  (*)</a:t>
            </a:r>
          </a:p>
          <a:p>
            <a:pPr algn="just" eaLnBrk="1" hangingPunct="1">
              <a:spcBef>
                <a:spcPct val="50000"/>
              </a:spcBef>
              <a:buFontTx/>
              <a:buChar char="•"/>
            </a:pPr>
            <a:endParaRPr lang="it-IT" altLang="it-IT" sz="2000">
              <a:latin typeface="Garamond" panose="02020404030301010803" pitchFamily="18" charset="0"/>
            </a:endParaRPr>
          </a:p>
          <a:p>
            <a:pPr algn="just" eaLnBrk="1" hangingPunct="1">
              <a:spcBef>
                <a:spcPct val="50000"/>
              </a:spcBef>
            </a:pPr>
            <a:r>
              <a:rPr lang="it-IT" altLang="it-IT" sz="2000">
                <a:latin typeface="Garamond" panose="02020404030301010803" pitchFamily="18" charset="0"/>
              </a:rPr>
              <a:t>(*) r</a:t>
            </a:r>
            <a:r>
              <a:rPr lang="it-IT" altLang="en-US" sz="2000">
                <a:latin typeface="Garamond" panose="02020404030301010803" pitchFamily="18" charset="0"/>
              </a:rPr>
              <a:t>’</a:t>
            </a:r>
            <a:r>
              <a:rPr lang="it-IT" altLang="it-IT" sz="2000">
                <a:latin typeface="Garamond" panose="02020404030301010803" pitchFamily="18" charset="0"/>
              </a:rPr>
              <a:t> &gt; r riflette la probabilità di perdita del business o la morte nella concorrenza bestiale e sanguinaria per diventare il nuovo Peppe</a:t>
            </a:r>
          </a:p>
        </p:txBody>
      </p:sp>
    </p:spTree>
    <p:extLst>
      <p:ext uri="{BB962C8B-B14F-4D97-AF65-F5344CB8AC3E}">
        <p14:creationId xmlns:p14="http://schemas.microsoft.com/office/powerpoint/2010/main" val="42560579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08576">
                                            <p:txEl>
                                              <p:pRg st="3" end="3"/>
                                            </p:txEl>
                                          </p:spTgt>
                                        </p:tgtEl>
                                        <p:attrNameLst>
                                          <p:attrName>style.visibility</p:attrName>
                                        </p:attrNameLst>
                                      </p:cBhvr>
                                      <p:to>
                                        <p:strVal val="visible"/>
                                      </p:to>
                                    </p:set>
                                    <p:animEffect transition="in" filter="slide(fromBottom)">
                                      <p:cBhvr>
                                        <p:cTn id="7" dur="500"/>
                                        <p:tgtEl>
                                          <p:spTgt spid="108576">
                                            <p:txEl>
                                              <p:pRg st="3" end="3"/>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108576">
                                            <p:txEl>
                                              <p:pRg st="4" end="4"/>
                                            </p:txEl>
                                          </p:spTgt>
                                        </p:tgtEl>
                                        <p:attrNameLst>
                                          <p:attrName>style.visibility</p:attrName>
                                        </p:attrNameLst>
                                      </p:cBhvr>
                                      <p:to>
                                        <p:strVal val="visible"/>
                                      </p:to>
                                    </p:set>
                                    <p:animEffect transition="in" filter="slide(fromBottom)">
                                      <p:cBhvr>
                                        <p:cTn id="10" dur="500"/>
                                        <p:tgtEl>
                                          <p:spTgt spid="108576">
                                            <p:txEl>
                                              <p:pRg st="4" end="4"/>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4" fill="hold" nodeType="clickEffect">
                                  <p:stCondLst>
                                    <p:cond delay="0"/>
                                  </p:stCondLst>
                                  <p:childTnLst>
                                    <p:set>
                                      <p:cBhvr>
                                        <p:cTn id="14" dur="1" fill="hold">
                                          <p:stCondLst>
                                            <p:cond delay="0"/>
                                          </p:stCondLst>
                                        </p:cTn>
                                        <p:tgtEl>
                                          <p:spTgt spid="108576">
                                            <p:txEl>
                                              <p:pRg st="5" end="5"/>
                                            </p:txEl>
                                          </p:spTgt>
                                        </p:tgtEl>
                                        <p:attrNameLst>
                                          <p:attrName>style.visibility</p:attrName>
                                        </p:attrNameLst>
                                      </p:cBhvr>
                                      <p:to>
                                        <p:strVal val="visible"/>
                                      </p:to>
                                    </p:set>
                                    <p:animEffect transition="in" filter="slide(fromBottom)">
                                      <p:cBhvr>
                                        <p:cTn id="15" dur="500"/>
                                        <p:tgtEl>
                                          <p:spTgt spid="108576">
                                            <p:txEl>
                                              <p:pRg st="5" end="5"/>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2" presetClass="entr" presetSubtype="4" fill="hold" nodeType="clickEffect">
                                  <p:stCondLst>
                                    <p:cond delay="0"/>
                                  </p:stCondLst>
                                  <p:childTnLst>
                                    <p:set>
                                      <p:cBhvr>
                                        <p:cTn id="19" dur="1" fill="hold">
                                          <p:stCondLst>
                                            <p:cond delay="0"/>
                                          </p:stCondLst>
                                        </p:cTn>
                                        <p:tgtEl>
                                          <p:spTgt spid="108576">
                                            <p:txEl>
                                              <p:pRg st="6" end="6"/>
                                            </p:txEl>
                                          </p:spTgt>
                                        </p:tgtEl>
                                        <p:attrNameLst>
                                          <p:attrName>style.visibility</p:attrName>
                                        </p:attrNameLst>
                                      </p:cBhvr>
                                      <p:to>
                                        <p:strVal val="visible"/>
                                      </p:to>
                                    </p:set>
                                    <p:animEffect transition="in" filter="slide(fromBottom)">
                                      <p:cBhvr>
                                        <p:cTn id="20" dur="500"/>
                                        <p:tgtEl>
                                          <p:spTgt spid="108576">
                                            <p:txEl>
                                              <p:pRg st="6" end="6"/>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4" fill="hold" nodeType="clickEffect">
                                  <p:stCondLst>
                                    <p:cond delay="0"/>
                                  </p:stCondLst>
                                  <p:childTnLst>
                                    <p:set>
                                      <p:cBhvr>
                                        <p:cTn id="24" dur="1" fill="hold">
                                          <p:stCondLst>
                                            <p:cond delay="0"/>
                                          </p:stCondLst>
                                        </p:cTn>
                                        <p:tgtEl>
                                          <p:spTgt spid="108576">
                                            <p:txEl>
                                              <p:pRg st="8" end="8"/>
                                            </p:txEl>
                                          </p:spTgt>
                                        </p:tgtEl>
                                        <p:attrNameLst>
                                          <p:attrName>style.visibility</p:attrName>
                                        </p:attrNameLst>
                                      </p:cBhvr>
                                      <p:to>
                                        <p:strVal val="visible"/>
                                      </p:to>
                                    </p:set>
                                    <p:animEffect transition="in" filter="slide(fromBottom)">
                                      <p:cBhvr>
                                        <p:cTn id="25" dur="500"/>
                                        <p:tgtEl>
                                          <p:spTgt spid="10857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a:extLst>
              <a:ext uri="{FF2B5EF4-FFF2-40B4-BE49-F238E27FC236}">
                <a16:creationId xmlns:a16="http://schemas.microsoft.com/office/drawing/2014/main" id="{C8E28769-3BC5-7F42-BB59-5B531748E750}"/>
              </a:ext>
            </a:extLst>
          </p:cNvPr>
          <p:cNvSpPr>
            <a:spLocks noChangeArrowheads="1"/>
          </p:cNvSpPr>
          <p:nvPr/>
        </p:nvSpPr>
        <p:spPr bwMode="auto">
          <a:xfrm>
            <a:off x="755650" y="404813"/>
            <a:ext cx="76327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171700" indent="-342900">
              <a:defRPr sz="2400">
                <a:solidFill>
                  <a:schemeClr val="tx1"/>
                </a:solidFill>
                <a:latin typeface="Arial" panose="020B0604020202020204" pitchFamily="34" charset="0"/>
                <a:ea typeface="MS PGothic" panose="020B0600070205080204" pitchFamily="34" charset="-128"/>
              </a:defRPr>
            </a:lvl5pPr>
            <a:lvl6pPr marL="2628900" indent="-3429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3086100" indent="-3429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543300" indent="-3429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4000500" indent="-3429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lvl="4" eaLnBrk="1" hangingPunct="1">
              <a:spcBef>
                <a:spcPct val="50000"/>
              </a:spcBef>
              <a:buFont typeface="Arial" panose="020B0604020202020204" pitchFamily="34" charset="0"/>
              <a:buNone/>
            </a:pPr>
            <a:r>
              <a:rPr lang="it-IT" altLang="it-IT" sz="2000" b="1">
                <a:latin typeface="Garamond" panose="02020404030301010803" pitchFamily="18" charset="0"/>
              </a:rPr>
              <a:t>b) Servizio di enforcement dell</a:t>
            </a:r>
            <a:r>
              <a:rPr lang="it-IT" altLang="en-US" sz="2000" b="1">
                <a:latin typeface="Garamond" panose="02020404030301010803" pitchFamily="18" charset="0"/>
              </a:rPr>
              <a:t>’</a:t>
            </a:r>
            <a:r>
              <a:rPr lang="it-IT" altLang="it-IT" sz="2000" b="1">
                <a:latin typeface="Garamond" panose="02020404030301010803" pitchFamily="18" charset="0"/>
              </a:rPr>
              <a:t>accordo</a:t>
            </a:r>
          </a:p>
          <a:p>
            <a:pPr lvl="4" eaLnBrk="1" hangingPunct="1">
              <a:spcBef>
                <a:spcPct val="50000"/>
              </a:spcBef>
              <a:buFont typeface="Arial" panose="020B0604020202020204" pitchFamily="34" charset="0"/>
              <a:buNone/>
            </a:pPr>
            <a:r>
              <a:rPr lang="it-IT" altLang="it-IT" sz="2000">
                <a:latin typeface="Garamond" panose="02020404030301010803" pitchFamily="18" charset="0"/>
              </a:rPr>
              <a:t>[W &gt; H &gt; C ≥ 0 &gt; L]</a:t>
            </a:r>
            <a:endParaRPr lang="it-IT" altLang="it-IT" sz="2000" b="1">
              <a:latin typeface="Garamond" panose="02020404030301010803" pitchFamily="18" charset="0"/>
            </a:endParaRPr>
          </a:p>
        </p:txBody>
      </p:sp>
      <p:sp>
        <p:nvSpPr>
          <p:cNvPr id="105476" name="Text Box 4">
            <a:extLst>
              <a:ext uri="{FF2B5EF4-FFF2-40B4-BE49-F238E27FC236}">
                <a16:creationId xmlns:a16="http://schemas.microsoft.com/office/drawing/2014/main" id="{E7B0D538-4AB3-0440-9195-99A8AF495936}"/>
              </a:ext>
            </a:extLst>
          </p:cNvPr>
          <p:cNvSpPr txBox="1">
            <a:spLocks noChangeArrowheads="1"/>
          </p:cNvSpPr>
          <p:nvPr/>
        </p:nvSpPr>
        <p:spPr bwMode="auto">
          <a:xfrm>
            <a:off x="684213" y="1347788"/>
            <a:ext cx="7777162"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buFontTx/>
              <a:buChar char="•"/>
            </a:pPr>
            <a:r>
              <a:rPr lang="it-IT" altLang="it-IT" sz="2000">
                <a:latin typeface="Garamond" panose="02020404030301010803" pitchFamily="18" charset="0"/>
              </a:rPr>
              <a:t> Se P è il costo della punizione inflitta da Peppe per chi non rispetta i patti, il giocatore si comporta onestamente se</a:t>
            </a:r>
          </a:p>
          <a:p>
            <a:pPr algn="ctr" eaLnBrk="1" hangingPunct="1">
              <a:spcBef>
                <a:spcPct val="50000"/>
              </a:spcBef>
            </a:pPr>
            <a:r>
              <a:rPr lang="it-IT" altLang="it-IT" sz="2000">
                <a:latin typeface="Garamond" panose="02020404030301010803" pitchFamily="18" charset="0"/>
              </a:rPr>
              <a:t>W – H – P &lt; (H – F)/r</a:t>
            </a:r>
          </a:p>
          <a:p>
            <a:pPr algn="just" eaLnBrk="1" hangingPunct="1">
              <a:spcBef>
                <a:spcPct val="50000"/>
              </a:spcBef>
              <a:buFontTx/>
              <a:buChar char="•"/>
            </a:pPr>
            <a:r>
              <a:rPr lang="it-IT" altLang="it-IT" sz="2000">
                <a:latin typeface="Garamond" panose="02020404030301010803" pitchFamily="18" charset="0"/>
              </a:rPr>
              <a:t> Peppe agendo su P (terrore) può ottenere con minacce una rendita F più alta, e quindi è spinto ad una sempre maggiore violenza che lo fa sempre più ricco</a:t>
            </a:r>
          </a:p>
        </p:txBody>
      </p:sp>
      <p:sp>
        <p:nvSpPr>
          <p:cNvPr id="105477" name="Text Box 5">
            <a:extLst>
              <a:ext uri="{FF2B5EF4-FFF2-40B4-BE49-F238E27FC236}">
                <a16:creationId xmlns:a16="http://schemas.microsoft.com/office/drawing/2014/main" id="{4A92C72D-B9B7-3848-9F19-4F58B2117658}"/>
              </a:ext>
            </a:extLst>
          </p:cNvPr>
          <p:cNvSpPr txBox="1">
            <a:spLocks noChangeArrowheads="1"/>
          </p:cNvSpPr>
          <p:nvPr/>
        </p:nvSpPr>
        <p:spPr bwMode="auto">
          <a:xfrm>
            <a:off x="755650" y="3657600"/>
            <a:ext cx="7705725"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a:latin typeface="Garamond" panose="02020404030301010803" pitchFamily="18" charset="0"/>
              </a:rPr>
              <a:t>Questo sistema di enforcement degli accordi tramite un</a:t>
            </a:r>
            <a:r>
              <a:rPr lang="it-IT" altLang="en-US">
                <a:latin typeface="Garamond" panose="02020404030301010803" pitchFamily="18" charset="0"/>
              </a:rPr>
              <a:t>’</a:t>
            </a:r>
            <a:r>
              <a:rPr lang="it-IT" altLang="it-IT">
                <a:latin typeface="Garamond" panose="02020404030301010803" pitchFamily="18" charset="0"/>
              </a:rPr>
              <a:t>istituzione privata ha due limiti:</a:t>
            </a:r>
          </a:p>
          <a:p>
            <a:pPr algn="just" eaLnBrk="1" hangingPunct="1">
              <a:spcBef>
                <a:spcPct val="50000"/>
              </a:spcBef>
            </a:pPr>
            <a:r>
              <a:rPr lang="it-IT" altLang="it-IT" sz="2000">
                <a:latin typeface="Garamond" panose="02020404030301010803" pitchFamily="18" charset="0"/>
              </a:rPr>
              <a:t>- richiede sempre una buona rete di comunicazione e la minaccia continua di espulsione dal gruppo. Va quindi bene solo per gruppi di ridotte dimensioni</a:t>
            </a:r>
          </a:p>
          <a:p>
            <a:pPr eaLnBrk="1" hangingPunct="1">
              <a:spcBef>
                <a:spcPct val="50000"/>
              </a:spcBef>
            </a:pPr>
            <a:r>
              <a:rPr lang="it-IT" altLang="it-IT" sz="2000">
                <a:latin typeface="Garamond" panose="02020404030301010803" pitchFamily="18" charset="0"/>
              </a:rPr>
              <a:t>- se il soggetto terzo agisce per fini di profitto, tende ad usare il potere per fare estorsione, perché chi esce dalla protezione di Peppe finisce male </a:t>
            </a:r>
          </a:p>
        </p:txBody>
      </p:sp>
    </p:spTree>
    <p:extLst>
      <p:ext uri="{BB962C8B-B14F-4D97-AF65-F5344CB8AC3E}">
        <p14:creationId xmlns:p14="http://schemas.microsoft.com/office/powerpoint/2010/main" val="15677753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05476">
                                            <p:txEl>
                                              <p:pRg st="0" end="0"/>
                                            </p:txEl>
                                          </p:spTgt>
                                        </p:tgtEl>
                                        <p:attrNameLst>
                                          <p:attrName>style.visibility</p:attrName>
                                        </p:attrNameLst>
                                      </p:cBhvr>
                                      <p:to>
                                        <p:strVal val="visible"/>
                                      </p:to>
                                    </p:set>
                                    <p:animEffect transition="in" filter="slide(fromBottom)">
                                      <p:cBhvr>
                                        <p:cTn id="7" dur="500"/>
                                        <p:tgtEl>
                                          <p:spTgt spid="10547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05476">
                                            <p:txEl>
                                              <p:pRg st="1" end="1"/>
                                            </p:txEl>
                                          </p:spTgt>
                                        </p:tgtEl>
                                        <p:attrNameLst>
                                          <p:attrName>style.visibility</p:attrName>
                                        </p:attrNameLst>
                                      </p:cBhvr>
                                      <p:to>
                                        <p:strVal val="visible"/>
                                      </p:to>
                                    </p:set>
                                    <p:animEffect transition="in" filter="slide(fromBottom)">
                                      <p:cBhvr>
                                        <p:cTn id="12" dur="500"/>
                                        <p:tgtEl>
                                          <p:spTgt spid="10547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05476">
                                            <p:txEl>
                                              <p:pRg st="2" end="2"/>
                                            </p:txEl>
                                          </p:spTgt>
                                        </p:tgtEl>
                                        <p:attrNameLst>
                                          <p:attrName>style.visibility</p:attrName>
                                        </p:attrNameLst>
                                      </p:cBhvr>
                                      <p:to>
                                        <p:strVal val="visible"/>
                                      </p:to>
                                    </p:set>
                                    <p:animEffect transition="in" filter="slide(fromBottom)">
                                      <p:cBhvr>
                                        <p:cTn id="17" dur="500"/>
                                        <p:tgtEl>
                                          <p:spTgt spid="10547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105477">
                                            <p:txEl>
                                              <p:pRg st="0" end="0"/>
                                            </p:txEl>
                                          </p:spTgt>
                                        </p:tgtEl>
                                        <p:attrNameLst>
                                          <p:attrName>style.visibility</p:attrName>
                                        </p:attrNameLst>
                                      </p:cBhvr>
                                      <p:to>
                                        <p:strVal val="visible"/>
                                      </p:to>
                                    </p:set>
                                    <p:animEffect transition="in" filter="slide(fromBottom)">
                                      <p:cBhvr>
                                        <p:cTn id="22" dur="500"/>
                                        <p:tgtEl>
                                          <p:spTgt spid="105477">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105477">
                                            <p:txEl>
                                              <p:pRg st="1" end="1"/>
                                            </p:txEl>
                                          </p:spTgt>
                                        </p:tgtEl>
                                        <p:attrNameLst>
                                          <p:attrName>style.visibility</p:attrName>
                                        </p:attrNameLst>
                                      </p:cBhvr>
                                      <p:to>
                                        <p:strVal val="visible"/>
                                      </p:to>
                                    </p:set>
                                    <p:animEffect transition="in" filter="slide(fromBottom)">
                                      <p:cBhvr>
                                        <p:cTn id="27" dur="500"/>
                                        <p:tgtEl>
                                          <p:spTgt spid="105477">
                                            <p:txEl>
                                              <p:pRg st="1" end="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105477">
                                            <p:txEl>
                                              <p:pRg st="2" end="2"/>
                                            </p:txEl>
                                          </p:spTgt>
                                        </p:tgtEl>
                                        <p:attrNameLst>
                                          <p:attrName>style.visibility</p:attrName>
                                        </p:attrNameLst>
                                      </p:cBhvr>
                                      <p:to>
                                        <p:strVal val="visible"/>
                                      </p:to>
                                    </p:set>
                                    <p:animEffect transition="in" filter="slide(fromBottom)">
                                      <p:cBhvr>
                                        <p:cTn id="32" dur="500"/>
                                        <p:tgtEl>
                                          <p:spTgt spid="10547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Text Box 4">
            <a:extLst>
              <a:ext uri="{FF2B5EF4-FFF2-40B4-BE49-F238E27FC236}">
                <a16:creationId xmlns:a16="http://schemas.microsoft.com/office/drawing/2014/main" id="{1E7C7F4A-C4AF-B148-91F5-695E7B22C78D}"/>
              </a:ext>
            </a:extLst>
          </p:cNvPr>
          <p:cNvSpPr txBox="1">
            <a:spLocks noChangeArrowheads="1"/>
          </p:cNvSpPr>
          <p:nvPr/>
        </p:nvSpPr>
        <p:spPr bwMode="auto">
          <a:xfrm>
            <a:off x="468313" y="1731963"/>
            <a:ext cx="8135937"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Da questo esempio emerge un</a:t>
            </a:r>
            <a:r>
              <a:rPr lang="it-IT" altLang="en-US" sz="2000">
                <a:latin typeface="Garamond" panose="02020404030301010803" pitchFamily="18" charset="0"/>
              </a:rPr>
              <a:t>’</a:t>
            </a:r>
            <a:r>
              <a:rPr lang="it-IT" altLang="it-IT" sz="2000">
                <a:latin typeface="Garamond" panose="02020404030301010803" pitchFamily="18" charset="0"/>
              </a:rPr>
              <a:t>osservazione interessante contraria al senso comune: </a:t>
            </a:r>
            <a:r>
              <a:rPr lang="it-IT" altLang="it-IT" sz="2000" u="sng">
                <a:latin typeface="Garamond" panose="02020404030301010803" pitchFamily="18" charset="0"/>
              </a:rPr>
              <a:t>non sempre aumentare la durezza della punizione per coloro che deviano dalle regole </a:t>
            </a:r>
            <a:r>
              <a:rPr lang="it-IT" altLang="it-IT" sz="2000">
                <a:latin typeface="Garamond" panose="02020404030301010803" pitchFamily="18" charset="0"/>
              </a:rPr>
              <a:t>(P nel caso precedente) </a:t>
            </a:r>
            <a:r>
              <a:rPr lang="it-IT" altLang="it-IT" sz="2000" u="sng">
                <a:latin typeface="Garamond" panose="02020404030301010803" pitchFamily="18" charset="0"/>
              </a:rPr>
              <a:t>è azione efficiente</a:t>
            </a:r>
            <a:r>
              <a:rPr lang="it-IT" altLang="it-IT" sz="2000">
                <a:latin typeface="Garamond" panose="02020404030301010803" pitchFamily="18" charset="0"/>
              </a:rPr>
              <a:t>, </a:t>
            </a:r>
            <a:r>
              <a:rPr lang="it-IT" altLang="it-IT" sz="2000" u="sng">
                <a:latin typeface="Garamond" panose="02020404030301010803" pitchFamily="18" charset="0"/>
              </a:rPr>
              <a:t>a volte serve solo ad accrescere il reddito </a:t>
            </a:r>
            <a:r>
              <a:rPr lang="it-IT" altLang="it-IT" sz="2000">
                <a:latin typeface="Garamond" panose="02020404030301010803" pitchFamily="18" charset="0"/>
              </a:rPr>
              <a:t>(F) </a:t>
            </a:r>
            <a:r>
              <a:rPr lang="it-IT" altLang="it-IT" sz="2000" u="sng">
                <a:latin typeface="Garamond" panose="02020404030301010803" pitchFamily="18" charset="0"/>
              </a:rPr>
              <a:t>di chi gestisce i business illegali</a:t>
            </a:r>
          </a:p>
          <a:p>
            <a:pPr algn="just" eaLnBrk="1" hangingPunct="1">
              <a:spcBef>
                <a:spcPct val="50000"/>
              </a:spcBef>
            </a:pPr>
            <a:r>
              <a:rPr lang="it-IT" altLang="it-IT" sz="2000">
                <a:latin typeface="Garamond" panose="02020404030301010803" pitchFamily="18" charset="0"/>
              </a:rPr>
              <a:t>Per capire la persistenza del fenomeno mafioso, possiamo utilizzare i concetti della Public Choice, teoria che abbiamo visto essere favorevole ad uno stato </a:t>
            </a:r>
            <a:r>
              <a:rPr lang="it-IT" altLang="en-US" sz="2000">
                <a:latin typeface="Garamond" panose="02020404030301010803" pitchFamily="18" charset="0"/>
              </a:rPr>
              <a:t>“</a:t>
            </a:r>
            <a:r>
              <a:rPr lang="it-IT" altLang="it-IT" sz="2000">
                <a:latin typeface="Garamond" panose="02020404030301010803" pitchFamily="18" charset="0"/>
              </a:rPr>
              <a:t>minimo</a:t>
            </a:r>
            <a:r>
              <a:rPr lang="it-IT" altLang="en-US" sz="2000">
                <a:latin typeface="Garamond" panose="02020404030301010803" pitchFamily="18" charset="0"/>
              </a:rPr>
              <a:t>”</a:t>
            </a:r>
            <a:r>
              <a:rPr lang="it-IT" altLang="it-IT" sz="2000">
                <a:latin typeface="Garamond" panose="02020404030301010803" pitchFamily="18" charset="0"/>
              </a:rPr>
              <a:t> con poco o nessun intervento pubblico in economia, che spiega efficacemente come funziona la rendita e perché è così difficile da eliminare</a:t>
            </a:r>
          </a:p>
          <a:p>
            <a:pPr algn="just" eaLnBrk="1" hangingPunct="1">
              <a:spcBef>
                <a:spcPct val="50000"/>
              </a:spcBef>
            </a:pPr>
            <a:r>
              <a:rPr lang="it-IT" altLang="it-IT" sz="2000">
                <a:latin typeface="Garamond" panose="02020404030301010803" pitchFamily="18" charset="0"/>
              </a:rPr>
              <a:t>La difesa degli interessi particolari a danno del benessere sociale è basata sulle differenze di ampiezza e intensità delle aree di beneficio e di costo conseguenti ad una certa azione politica (o anche criminale)</a:t>
            </a:r>
          </a:p>
        </p:txBody>
      </p:sp>
      <p:sp>
        <p:nvSpPr>
          <p:cNvPr id="83971" name="Text Box 5">
            <a:extLst>
              <a:ext uri="{FF2B5EF4-FFF2-40B4-BE49-F238E27FC236}">
                <a16:creationId xmlns:a16="http://schemas.microsoft.com/office/drawing/2014/main" id="{F55774FA-FF9C-0848-A09A-7B75AA265AEF}"/>
              </a:ext>
            </a:extLst>
          </p:cNvPr>
          <p:cNvSpPr txBox="1">
            <a:spLocks noChangeArrowheads="1"/>
          </p:cNvSpPr>
          <p:nvPr/>
        </p:nvSpPr>
        <p:spPr bwMode="auto">
          <a:xfrm>
            <a:off x="395288" y="476250"/>
            <a:ext cx="82089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Per Gambetta, i protettori inevitabilmente pensano troppo al loro profitto, ma una volta che il sistema è in equilibrio, diventa molto difficile liberarsi dei protettori</a:t>
            </a:r>
          </a:p>
        </p:txBody>
      </p:sp>
    </p:spTree>
    <p:extLst>
      <p:ext uri="{BB962C8B-B14F-4D97-AF65-F5344CB8AC3E}">
        <p14:creationId xmlns:p14="http://schemas.microsoft.com/office/powerpoint/2010/main" val="1428825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9572">
                                            <p:txEl>
                                              <p:pRg st="0" end="0"/>
                                            </p:txEl>
                                          </p:spTgt>
                                        </p:tgtEl>
                                        <p:attrNameLst>
                                          <p:attrName>style.visibility</p:attrName>
                                        </p:attrNameLst>
                                      </p:cBhvr>
                                      <p:to>
                                        <p:strVal val="visible"/>
                                      </p:to>
                                    </p:set>
                                    <p:animEffect transition="in" filter="slide(fromBottom)">
                                      <p:cBhvr>
                                        <p:cTn id="7" dur="500"/>
                                        <p:tgtEl>
                                          <p:spTgt spid="10957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09572">
                                            <p:txEl>
                                              <p:pRg st="1" end="1"/>
                                            </p:txEl>
                                          </p:spTgt>
                                        </p:tgtEl>
                                        <p:attrNameLst>
                                          <p:attrName>style.visibility</p:attrName>
                                        </p:attrNameLst>
                                      </p:cBhvr>
                                      <p:to>
                                        <p:strVal val="visible"/>
                                      </p:to>
                                    </p:set>
                                    <p:animEffect transition="in" filter="slide(fromBottom)">
                                      <p:cBhvr>
                                        <p:cTn id="12" dur="500"/>
                                        <p:tgtEl>
                                          <p:spTgt spid="10957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09572">
                                            <p:txEl>
                                              <p:pRg st="2" end="2"/>
                                            </p:txEl>
                                          </p:spTgt>
                                        </p:tgtEl>
                                        <p:attrNameLst>
                                          <p:attrName>style.visibility</p:attrName>
                                        </p:attrNameLst>
                                      </p:cBhvr>
                                      <p:to>
                                        <p:strVal val="visible"/>
                                      </p:to>
                                    </p:set>
                                    <p:animEffect transition="in" filter="slide(fromBottom)">
                                      <p:cBhvr>
                                        <p:cTn id="17" dur="500"/>
                                        <p:tgtEl>
                                          <p:spTgt spid="10957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2" grpId="0" build="allAtOnce"/>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2">
            <a:extLst>
              <a:ext uri="{FF2B5EF4-FFF2-40B4-BE49-F238E27FC236}">
                <a16:creationId xmlns:a16="http://schemas.microsoft.com/office/drawing/2014/main" id="{1311DB1D-3C1B-B640-AA9A-4D32F270CA93}"/>
              </a:ext>
            </a:extLst>
          </p:cNvPr>
          <p:cNvSpPr txBox="1">
            <a:spLocks noChangeArrowheads="1"/>
          </p:cNvSpPr>
          <p:nvPr/>
        </p:nvSpPr>
        <p:spPr bwMode="auto">
          <a:xfrm>
            <a:off x="755650" y="908050"/>
            <a:ext cx="7704138"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2000" dirty="0">
                <a:latin typeface="Garamond" panose="02020404030301010803" pitchFamily="18" charset="0"/>
              </a:rPr>
              <a:t>	Un</a:t>
            </a:r>
            <a:r>
              <a:rPr lang="it-IT" altLang="en-US" sz="2000" dirty="0">
                <a:latin typeface="Garamond" panose="02020404030301010803" pitchFamily="18" charset="0"/>
              </a:rPr>
              <a:t>’</a:t>
            </a:r>
            <a:r>
              <a:rPr lang="it-IT" altLang="it-IT" sz="2000" dirty="0">
                <a:latin typeface="Garamond" panose="02020404030301010803" pitchFamily="18" charset="0"/>
              </a:rPr>
              <a:t>azione (politica o criminale) a danno dell</a:t>
            </a:r>
            <a:r>
              <a:rPr lang="it-IT" altLang="en-US" sz="2000" dirty="0">
                <a:latin typeface="Garamond" panose="02020404030301010803" pitchFamily="18" charset="0"/>
              </a:rPr>
              <a:t>’</a:t>
            </a:r>
            <a:r>
              <a:rPr lang="it-IT" altLang="it-IT" sz="2000" dirty="0">
                <a:latin typeface="Garamond" panose="02020404030301010803" pitchFamily="18" charset="0"/>
              </a:rPr>
              <a:t>interesse pubblico ha dunque elevata probabilità di successo quando: </a:t>
            </a:r>
          </a:p>
          <a:p>
            <a:pPr algn="just" eaLnBrk="1" hangingPunct="1">
              <a:spcBef>
                <a:spcPct val="50000"/>
              </a:spcBef>
              <a:buFont typeface="Garamond" panose="02020404030301010803" pitchFamily="18" charset="0"/>
              <a:buChar char="→"/>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area dei beneficiati è molto ristretta e questi ricevono grandi vantaggi dall</a:t>
            </a:r>
            <a:r>
              <a:rPr lang="it-IT" altLang="en-US" sz="2000" dirty="0">
                <a:latin typeface="Garamond" panose="02020404030301010803" pitchFamily="18" charset="0"/>
              </a:rPr>
              <a:t>’</a:t>
            </a:r>
            <a:r>
              <a:rPr lang="it-IT" altLang="it-IT" sz="2000" dirty="0">
                <a:latin typeface="Garamond" panose="02020404030301010803" pitchFamily="18" charset="0"/>
              </a:rPr>
              <a:t>azione, e quindi sono fortemente motivati a promuoverla</a:t>
            </a:r>
          </a:p>
          <a:p>
            <a:pPr algn="just" eaLnBrk="1" hangingPunct="1">
              <a:spcBef>
                <a:spcPct val="50000"/>
              </a:spcBef>
              <a:buFont typeface="Garamond" panose="02020404030301010803" pitchFamily="18" charset="0"/>
              <a:buChar char="→"/>
            </a:pPr>
            <a:r>
              <a:rPr lang="it-IT" altLang="it-IT" sz="2000" dirty="0">
                <a:latin typeface="Garamond" panose="02020404030301010803" pitchFamily="18" charset="0"/>
              </a:rPr>
              <a:t>l</a:t>
            </a:r>
            <a:r>
              <a:rPr lang="it-IT" altLang="en-US" sz="2000" dirty="0">
                <a:latin typeface="Garamond" panose="02020404030301010803" pitchFamily="18" charset="0"/>
              </a:rPr>
              <a:t>’</a:t>
            </a:r>
            <a:r>
              <a:rPr lang="it-IT" altLang="it-IT" sz="2000" dirty="0">
                <a:latin typeface="Garamond" panose="02020404030301010803" pitchFamily="18" charset="0"/>
              </a:rPr>
              <a:t>area di coloro che ne sopportano il costo è molto estesa, ovvero il costo pro-capite </a:t>
            </a:r>
            <a:r>
              <a:rPr lang="it-IT" altLang="it-IT" sz="2000" dirty="0" err="1">
                <a:latin typeface="Garamond" panose="02020404030301010803" pitchFamily="18" charset="0"/>
              </a:rPr>
              <a:t>é</a:t>
            </a:r>
            <a:r>
              <a:rPr lang="it-IT" altLang="it-IT" sz="2000" dirty="0">
                <a:latin typeface="Garamond" panose="02020404030301010803" pitchFamily="18" charset="0"/>
              </a:rPr>
              <a:t> molto basso e spesso non chiaramente percepito, e quindi sono scarsamente motivati a combattere l</a:t>
            </a:r>
            <a:r>
              <a:rPr lang="it-IT" altLang="en-US" sz="2000" dirty="0">
                <a:latin typeface="Garamond" panose="02020404030301010803" pitchFamily="18" charset="0"/>
              </a:rPr>
              <a:t>’</a:t>
            </a:r>
            <a:r>
              <a:rPr lang="it-IT" altLang="it-IT" sz="2000" dirty="0">
                <a:latin typeface="Garamond" panose="02020404030301010803" pitchFamily="18" charset="0"/>
              </a:rPr>
              <a:t>azione</a:t>
            </a:r>
          </a:p>
          <a:p>
            <a:pPr algn="just" eaLnBrk="1" hangingPunct="1">
              <a:spcBef>
                <a:spcPct val="50000"/>
              </a:spcBef>
            </a:pPr>
            <a:endParaRPr lang="it-IT" altLang="it-IT" sz="2000" dirty="0">
              <a:latin typeface="Garamond" panose="02020404030301010803" pitchFamily="18" charset="0"/>
            </a:endParaRPr>
          </a:p>
          <a:p>
            <a:pPr algn="just" eaLnBrk="1" hangingPunct="1">
              <a:spcBef>
                <a:spcPct val="50000"/>
              </a:spcBef>
            </a:pPr>
            <a:r>
              <a:rPr lang="it-IT" altLang="it-IT" sz="2000" dirty="0">
                <a:latin typeface="Garamond" panose="02020404030301010803" pitchFamily="18" charset="0"/>
              </a:rPr>
              <a:t>  </a:t>
            </a:r>
            <a:r>
              <a:rPr lang="it-IT" altLang="it-IT" sz="2000" i="1" dirty="0">
                <a:latin typeface="Garamond" panose="02020404030301010803" pitchFamily="18" charset="0"/>
              </a:rPr>
              <a:t>	Un esempio di rendita illegale diffusa è quella del mercato degli immigrati clandestini che vengono a lavorare in nero durante i periodi di raccolta agricola. In alcune regioni del sud Italia la gente sa benissimo dove e quando arrivano i clandestini, ma nessuno apre bocca perché i </a:t>
            </a:r>
            <a:r>
              <a:rPr lang="it-IT" altLang="en-US" sz="2000" i="1" dirty="0">
                <a:latin typeface="Garamond" panose="02020404030301010803" pitchFamily="18" charset="0"/>
              </a:rPr>
              <a:t>“</a:t>
            </a:r>
            <a:r>
              <a:rPr lang="it-IT" altLang="ja-JP" sz="2000" i="1" dirty="0" err="1">
                <a:latin typeface="Garamond" panose="02020404030301010803" pitchFamily="18" charset="0"/>
              </a:rPr>
              <a:t>third</a:t>
            </a:r>
            <a:r>
              <a:rPr lang="it-IT" altLang="ja-JP" sz="2000" i="1" dirty="0">
                <a:latin typeface="Garamond" panose="02020404030301010803" pitchFamily="18" charset="0"/>
              </a:rPr>
              <a:t> party </a:t>
            </a:r>
            <a:r>
              <a:rPr lang="it-IT" altLang="ja-JP" sz="2000" i="1" dirty="0" err="1">
                <a:latin typeface="Garamond" panose="02020404030301010803" pitchFamily="18" charset="0"/>
              </a:rPr>
              <a:t>enforcers</a:t>
            </a:r>
            <a:r>
              <a:rPr lang="it-IT" altLang="en-US" sz="2000" i="1" dirty="0">
                <a:latin typeface="Garamond" panose="02020404030301010803" pitchFamily="18" charset="0"/>
              </a:rPr>
              <a:t>”</a:t>
            </a:r>
            <a:r>
              <a:rPr lang="it-IT" altLang="ja-JP" sz="2000" i="1" dirty="0">
                <a:latin typeface="Garamond" panose="02020404030301010803" pitchFamily="18" charset="0"/>
              </a:rPr>
              <a:t> controllano il business illegale e anche i sistemi ufficiali repressivi, e i costi di denunzia sono elevatissimi a fronte di quasi indifferenza per la presenza di immigrati irregolari: l</a:t>
            </a:r>
            <a:r>
              <a:rPr lang="it-IT" altLang="en-US" sz="2000" i="1" dirty="0">
                <a:latin typeface="Garamond" panose="02020404030301010803" pitchFamily="18" charset="0"/>
              </a:rPr>
              <a:t>’</a:t>
            </a:r>
            <a:r>
              <a:rPr lang="it-IT" altLang="ja-JP" sz="2000" i="1" dirty="0">
                <a:latin typeface="Garamond" panose="02020404030301010803" pitchFamily="18" charset="0"/>
              </a:rPr>
              <a:t>inasprimento delle pene per chi entra illegalmente serve solo ad alzare i profitti della mafia, sia di quella locale che di quella che comanda gli scafisti</a:t>
            </a:r>
            <a:endParaRPr lang="it-IT" altLang="it-IT" sz="2000" i="1" dirty="0">
              <a:latin typeface="Garamond" panose="02020404030301010803" pitchFamily="18" charset="0"/>
            </a:endParaRPr>
          </a:p>
        </p:txBody>
      </p:sp>
    </p:spTree>
    <p:extLst>
      <p:ext uri="{BB962C8B-B14F-4D97-AF65-F5344CB8AC3E}">
        <p14:creationId xmlns:p14="http://schemas.microsoft.com/office/powerpoint/2010/main" val="37101331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0594">
                                            <p:txEl>
                                              <p:pRg st="1" end="1"/>
                                            </p:txEl>
                                          </p:spTgt>
                                        </p:tgtEl>
                                        <p:attrNameLst>
                                          <p:attrName>style.visibility</p:attrName>
                                        </p:attrNameLst>
                                      </p:cBhvr>
                                      <p:to>
                                        <p:strVal val="visible"/>
                                      </p:to>
                                    </p:set>
                                    <p:animEffect transition="in" filter="slide(fromBottom)">
                                      <p:cBhvr>
                                        <p:cTn id="7" dur="500"/>
                                        <p:tgtEl>
                                          <p:spTgt spid="11059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0594">
                                            <p:txEl>
                                              <p:pRg st="2" end="2"/>
                                            </p:txEl>
                                          </p:spTgt>
                                        </p:tgtEl>
                                        <p:attrNameLst>
                                          <p:attrName>style.visibility</p:attrName>
                                        </p:attrNameLst>
                                      </p:cBhvr>
                                      <p:to>
                                        <p:strVal val="visible"/>
                                      </p:to>
                                    </p:set>
                                    <p:animEffect transition="in" filter="slide(fromBottom)">
                                      <p:cBhvr>
                                        <p:cTn id="12" dur="500"/>
                                        <p:tgtEl>
                                          <p:spTgt spid="11059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10594">
                                            <p:txEl>
                                              <p:pRg st="4" end="4"/>
                                            </p:txEl>
                                          </p:spTgt>
                                        </p:tgtEl>
                                        <p:attrNameLst>
                                          <p:attrName>style.visibility</p:attrName>
                                        </p:attrNameLst>
                                      </p:cBhvr>
                                      <p:to>
                                        <p:strVal val="visible"/>
                                      </p:to>
                                    </p:set>
                                    <p:animEffect transition="in" filter="slide(fromBottom)">
                                      <p:cBhvr>
                                        <p:cTn id="17" dur="500"/>
                                        <p:tgtEl>
                                          <p:spTgt spid="11059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90" name="Text Box 6">
            <a:extLst>
              <a:ext uri="{FF2B5EF4-FFF2-40B4-BE49-F238E27FC236}">
                <a16:creationId xmlns:a16="http://schemas.microsoft.com/office/drawing/2014/main" id="{DA9719EB-1185-F648-98DD-75F5359F1880}"/>
              </a:ext>
            </a:extLst>
          </p:cNvPr>
          <p:cNvSpPr txBox="1">
            <a:spLocks noChangeArrowheads="1"/>
          </p:cNvSpPr>
          <p:nvPr/>
        </p:nvSpPr>
        <p:spPr bwMode="auto">
          <a:xfrm>
            <a:off x="395288" y="476250"/>
            <a:ext cx="8208962"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b="1">
                <a:solidFill>
                  <a:schemeClr val="accent2"/>
                </a:solidFill>
                <a:latin typeface="Garamond" panose="02020404030301010803" pitchFamily="18" charset="0"/>
              </a:rPr>
              <a:t>Altri metodi di governance delle transazioni</a:t>
            </a:r>
          </a:p>
          <a:p>
            <a:pPr eaLnBrk="1" hangingPunct="1"/>
            <a:endParaRPr lang="it-IT" altLang="it-IT" b="1">
              <a:solidFill>
                <a:schemeClr val="accent2"/>
              </a:solidFill>
              <a:latin typeface="Garamond" panose="02020404030301010803" pitchFamily="18" charset="0"/>
            </a:endParaRPr>
          </a:p>
          <a:p>
            <a:pPr eaLnBrk="1" hangingPunct="1"/>
            <a:r>
              <a:rPr lang="it-IT" altLang="it-IT" b="1">
                <a:solidFill>
                  <a:schemeClr val="accent2"/>
                </a:solidFill>
                <a:latin typeface="Garamond" panose="02020404030301010803" pitchFamily="18" charset="0"/>
              </a:rPr>
              <a:t>1. Contratti condizionati</a:t>
            </a:r>
          </a:p>
          <a:p>
            <a:pPr algn="just" eaLnBrk="1" hangingPunct="1"/>
            <a:r>
              <a:rPr lang="it-IT" altLang="it-IT" sz="2000">
                <a:latin typeface="Garamond" panose="02020404030301010803" pitchFamily="18" charset="0"/>
              </a:rPr>
              <a:t>Contratti in cui si riducono i rischi di opportunismo dell</a:t>
            </a:r>
            <a:r>
              <a:rPr lang="it-IT" altLang="en-US" sz="2000">
                <a:latin typeface="Garamond" panose="02020404030301010803" pitchFamily="18" charset="0"/>
              </a:rPr>
              <a:t>’</a:t>
            </a:r>
            <a:r>
              <a:rPr lang="it-IT" altLang="it-IT" sz="2000">
                <a:latin typeface="Garamond" panose="02020404030301010803" pitchFamily="18" charset="0"/>
              </a:rPr>
              <a:t>agente remunerandolo solo per i risultati ottenuti e non per la prestazione erogata. Es. avvocato, che viene pagato solo se vince la causa</a:t>
            </a:r>
          </a:p>
          <a:p>
            <a:pPr algn="just" eaLnBrk="1" hangingPunct="1"/>
            <a:r>
              <a:rPr lang="it-IT" altLang="it-IT" sz="2000">
                <a:latin typeface="Garamond" panose="02020404030301010803" pitchFamily="18" charset="0"/>
              </a:rPr>
              <a:t>	se </a:t>
            </a:r>
          </a:p>
          <a:p>
            <a:pPr algn="just" eaLnBrk="1" hangingPunct="1"/>
            <a:r>
              <a:rPr lang="it-IT" altLang="it-IT" sz="2000">
                <a:latin typeface="Garamond" panose="02020404030301010803" pitchFamily="18" charset="0"/>
              </a:rPr>
              <a:t>A	= beneficio del cliente</a:t>
            </a:r>
          </a:p>
          <a:p>
            <a:pPr algn="just" eaLnBrk="1" hangingPunct="1"/>
            <a:r>
              <a:rPr lang="it-IT" altLang="it-IT" sz="2000">
                <a:latin typeface="Garamond" panose="02020404030301010803" pitchFamily="18" charset="0"/>
              </a:rPr>
              <a:t>p	= probabilità di perdere la causa</a:t>
            </a:r>
          </a:p>
          <a:p>
            <a:pPr algn="just" eaLnBrk="1" hangingPunct="1"/>
            <a:r>
              <a:rPr lang="it-IT" altLang="it-IT" sz="2000">
                <a:latin typeface="Garamond" panose="02020404030301010803" pitchFamily="18" charset="0"/>
              </a:rPr>
              <a:t>(1-p)	= probabilità di vincere la causa</a:t>
            </a:r>
          </a:p>
          <a:p>
            <a:pPr algn="just" eaLnBrk="1" hangingPunct="1"/>
            <a:r>
              <a:rPr lang="it-IT" altLang="it-IT" sz="2000">
                <a:latin typeface="Garamond" panose="02020404030301010803" pitchFamily="18" charset="0"/>
              </a:rPr>
              <a:t>L	= valore della causa persa</a:t>
            </a:r>
          </a:p>
          <a:p>
            <a:pPr algn="just" eaLnBrk="1" hangingPunct="1"/>
            <a:r>
              <a:rPr lang="it-IT" altLang="it-IT" sz="2000">
                <a:latin typeface="Garamond" panose="02020404030301010803" pitchFamily="18" charset="0"/>
              </a:rPr>
              <a:t>C	= compenso dovuto in ogni caso</a:t>
            </a:r>
          </a:p>
          <a:p>
            <a:pPr algn="just" eaLnBrk="1" hangingPunct="1"/>
            <a:r>
              <a:rPr lang="it-IT" altLang="it-IT" sz="2000">
                <a:latin typeface="Garamond" panose="02020404030301010803" pitchFamily="18" charset="0"/>
              </a:rPr>
              <a:t>W	= valore della causa vinta</a:t>
            </a:r>
          </a:p>
          <a:p>
            <a:pPr algn="just" eaLnBrk="1" hangingPunct="1"/>
            <a:endParaRPr lang="it-IT" altLang="it-IT" sz="2000">
              <a:latin typeface="Garamond" panose="02020404030301010803" pitchFamily="18" charset="0"/>
            </a:endParaRPr>
          </a:p>
          <a:p>
            <a:pPr algn="just" eaLnBrk="1" hangingPunct="1"/>
            <a:r>
              <a:rPr lang="it-IT" altLang="it-IT" sz="2000" b="1">
                <a:latin typeface="Garamond" panose="02020404030301010803" pitchFamily="18" charset="0"/>
              </a:rPr>
              <a:t>Il CONTRATTO NORMALE stipulato col cliente è</a:t>
            </a:r>
            <a:endParaRPr lang="it-IT" altLang="it-IT" sz="2000">
              <a:latin typeface="Garamond" panose="02020404030301010803" pitchFamily="18" charset="0"/>
            </a:endParaRPr>
          </a:p>
          <a:p>
            <a:pPr algn="just" eaLnBrk="1" hangingPunct="1"/>
            <a:r>
              <a:rPr lang="it-IT" altLang="it-IT" sz="2000">
                <a:latin typeface="Garamond" panose="02020404030301010803" pitchFamily="18" charset="0"/>
              </a:rPr>
              <a:t>	A =  p * [ L – C ] + ( 1 – p ) * [W – C ]	</a:t>
            </a:r>
          </a:p>
          <a:p>
            <a:pPr algn="just" eaLnBrk="1" hangingPunct="1"/>
            <a:endParaRPr lang="it-IT" altLang="it-IT" sz="2000" b="1">
              <a:latin typeface="Garamond" panose="02020404030301010803" pitchFamily="18" charset="0"/>
            </a:endParaRPr>
          </a:p>
          <a:p>
            <a:pPr algn="just" eaLnBrk="1" hangingPunct="1"/>
            <a:r>
              <a:rPr lang="it-IT" altLang="it-IT" sz="2000" b="1">
                <a:latin typeface="Garamond" panose="02020404030301010803" pitchFamily="18" charset="0"/>
              </a:rPr>
              <a:t>CONTRATTO CONTINGENTE stipulato col cliente è</a:t>
            </a:r>
          </a:p>
          <a:p>
            <a:pPr algn="just" eaLnBrk="1" hangingPunct="1"/>
            <a:r>
              <a:rPr lang="it-IT" altLang="it-IT" sz="2000">
                <a:latin typeface="Garamond" panose="02020404030301010803" pitchFamily="18" charset="0"/>
              </a:rPr>
              <a:t>	A =  p * [ L – 0 ] + ( 1 – p ) * [W – C ]</a:t>
            </a:r>
          </a:p>
        </p:txBody>
      </p:sp>
    </p:spTree>
    <p:extLst>
      <p:ext uri="{BB962C8B-B14F-4D97-AF65-F5344CB8AC3E}">
        <p14:creationId xmlns:p14="http://schemas.microsoft.com/office/powerpoint/2010/main" val="8026539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67590">
                                            <p:txEl>
                                              <p:pRg st="2" end="2"/>
                                            </p:txEl>
                                          </p:spTgt>
                                        </p:tgtEl>
                                        <p:attrNameLst>
                                          <p:attrName>style.visibility</p:attrName>
                                        </p:attrNameLst>
                                      </p:cBhvr>
                                      <p:to>
                                        <p:strVal val="visible"/>
                                      </p:to>
                                    </p:set>
                                    <p:animEffect transition="in" filter="slide(fromBottom)">
                                      <p:cBhvr>
                                        <p:cTn id="7" dur="500"/>
                                        <p:tgtEl>
                                          <p:spTgt spid="67590">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7590">
                                            <p:txEl>
                                              <p:pRg st="3" end="3"/>
                                            </p:txEl>
                                          </p:spTgt>
                                        </p:tgtEl>
                                        <p:attrNameLst>
                                          <p:attrName>style.visibility</p:attrName>
                                        </p:attrNameLst>
                                      </p:cBhvr>
                                      <p:to>
                                        <p:strVal val="visible"/>
                                      </p:to>
                                    </p:set>
                                    <p:animEffect transition="in" filter="slide(fromBottom)">
                                      <p:cBhvr>
                                        <p:cTn id="12" dur="500"/>
                                        <p:tgtEl>
                                          <p:spTgt spid="67590">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67590">
                                            <p:txEl>
                                              <p:pRg st="4" end="4"/>
                                            </p:txEl>
                                          </p:spTgt>
                                        </p:tgtEl>
                                        <p:attrNameLst>
                                          <p:attrName>style.visibility</p:attrName>
                                        </p:attrNameLst>
                                      </p:cBhvr>
                                      <p:to>
                                        <p:strVal val="visible"/>
                                      </p:to>
                                    </p:set>
                                    <p:animEffect transition="in" filter="slide(fromBottom)">
                                      <p:cBhvr>
                                        <p:cTn id="17" dur="500"/>
                                        <p:tgtEl>
                                          <p:spTgt spid="67590">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67590">
                                            <p:txEl>
                                              <p:pRg st="5" end="5"/>
                                            </p:txEl>
                                          </p:spTgt>
                                        </p:tgtEl>
                                        <p:attrNameLst>
                                          <p:attrName>style.visibility</p:attrName>
                                        </p:attrNameLst>
                                      </p:cBhvr>
                                      <p:to>
                                        <p:strVal val="visible"/>
                                      </p:to>
                                    </p:set>
                                    <p:animEffect transition="in" filter="slide(fromBottom)">
                                      <p:cBhvr>
                                        <p:cTn id="22" dur="500"/>
                                        <p:tgtEl>
                                          <p:spTgt spid="67590">
                                            <p:txEl>
                                              <p:pRg st="5" end="5"/>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67590">
                                            <p:txEl>
                                              <p:pRg st="6" end="6"/>
                                            </p:txEl>
                                          </p:spTgt>
                                        </p:tgtEl>
                                        <p:attrNameLst>
                                          <p:attrName>style.visibility</p:attrName>
                                        </p:attrNameLst>
                                      </p:cBhvr>
                                      <p:to>
                                        <p:strVal val="visible"/>
                                      </p:to>
                                    </p:set>
                                    <p:animEffect transition="in" filter="slide(fromBottom)">
                                      <p:cBhvr>
                                        <p:cTn id="25" dur="500"/>
                                        <p:tgtEl>
                                          <p:spTgt spid="67590">
                                            <p:txEl>
                                              <p:pRg st="6" end="6"/>
                                            </p:txEl>
                                          </p:spTgt>
                                        </p:tgtEl>
                                      </p:cBhvr>
                                    </p:animEffect>
                                  </p:childTnLst>
                                </p:cTn>
                              </p:par>
                              <p:par>
                                <p:cTn id="26" presetID="12" presetClass="entr" presetSubtype="4" fill="hold" nodeType="withEffect">
                                  <p:stCondLst>
                                    <p:cond delay="0"/>
                                  </p:stCondLst>
                                  <p:childTnLst>
                                    <p:set>
                                      <p:cBhvr>
                                        <p:cTn id="27" dur="1" fill="hold">
                                          <p:stCondLst>
                                            <p:cond delay="0"/>
                                          </p:stCondLst>
                                        </p:cTn>
                                        <p:tgtEl>
                                          <p:spTgt spid="67590">
                                            <p:txEl>
                                              <p:pRg st="7" end="7"/>
                                            </p:txEl>
                                          </p:spTgt>
                                        </p:tgtEl>
                                        <p:attrNameLst>
                                          <p:attrName>style.visibility</p:attrName>
                                        </p:attrNameLst>
                                      </p:cBhvr>
                                      <p:to>
                                        <p:strVal val="visible"/>
                                      </p:to>
                                    </p:set>
                                    <p:animEffect transition="in" filter="slide(fromBottom)">
                                      <p:cBhvr>
                                        <p:cTn id="28" dur="500"/>
                                        <p:tgtEl>
                                          <p:spTgt spid="67590">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67590">
                                            <p:txEl>
                                              <p:pRg st="8" end="8"/>
                                            </p:txEl>
                                          </p:spTgt>
                                        </p:tgtEl>
                                        <p:attrNameLst>
                                          <p:attrName>style.visibility</p:attrName>
                                        </p:attrNameLst>
                                      </p:cBhvr>
                                      <p:to>
                                        <p:strVal val="visible"/>
                                      </p:to>
                                    </p:set>
                                    <p:animEffect transition="in" filter="slide(fromBottom)">
                                      <p:cBhvr>
                                        <p:cTn id="31" dur="500"/>
                                        <p:tgtEl>
                                          <p:spTgt spid="67590">
                                            <p:txEl>
                                              <p:pRg st="8" end="8"/>
                                            </p:txEl>
                                          </p:spTgt>
                                        </p:tgtEl>
                                      </p:cBhvr>
                                    </p:animEffect>
                                  </p:childTnLst>
                                </p:cTn>
                              </p:par>
                              <p:par>
                                <p:cTn id="32" presetID="12" presetClass="entr" presetSubtype="4" fill="hold" nodeType="withEffect">
                                  <p:stCondLst>
                                    <p:cond delay="0"/>
                                  </p:stCondLst>
                                  <p:childTnLst>
                                    <p:set>
                                      <p:cBhvr>
                                        <p:cTn id="33" dur="1" fill="hold">
                                          <p:stCondLst>
                                            <p:cond delay="0"/>
                                          </p:stCondLst>
                                        </p:cTn>
                                        <p:tgtEl>
                                          <p:spTgt spid="67590">
                                            <p:txEl>
                                              <p:pRg st="9" end="9"/>
                                            </p:txEl>
                                          </p:spTgt>
                                        </p:tgtEl>
                                        <p:attrNameLst>
                                          <p:attrName>style.visibility</p:attrName>
                                        </p:attrNameLst>
                                      </p:cBhvr>
                                      <p:to>
                                        <p:strVal val="visible"/>
                                      </p:to>
                                    </p:set>
                                    <p:animEffect transition="in" filter="slide(fromBottom)">
                                      <p:cBhvr>
                                        <p:cTn id="34" dur="500"/>
                                        <p:tgtEl>
                                          <p:spTgt spid="67590">
                                            <p:txEl>
                                              <p:pRg st="9" end="9"/>
                                            </p:txEl>
                                          </p:spTgt>
                                        </p:tgtEl>
                                      </p:cBhvr>
                                    </p:animEffect>
                                  </p:childTnLst>
                                </p:cTn>
                              </p:par>
                              <p:par>
                                <p:cTn id="35" presetID="12" presetClass="entr" presetSubtype="4" fill="hold" nodeType="withEffect">
                                  <p:stCondLst>
                                    <p:cond delay="0"/>
                                  </p:stCondLst>
                                  <p:childTnLst>
                                    <p:set>
                                      <p:cBhvr>
                                        <p:cTn id="36" dur="1" fill="hold">
                                          <p:stCondLst>
                                            <p:cond delay="0"/>
                                          </p:stCondLst>
                                        </p:cTn>
                                        <p:tgtEl>
                                          <p:spTgt spid="67590">
                                            <p:txEl>
                                              <p:pRg st="10" end="10"/>
                                            </p:txEl>
                                          </p:spTgt>
                                        </p:tgtEl>
                                        <p:attrNameLst>
                                          <p:attrName>style.visibility</p:attrName>
                                        </p:attrNameLst>
                                      </p:cBhvr>
                                      <p:to>
                                        <p:strVal val="visible"/>
                                      </p:to>
                                    </p:set>
                                    <p:animEffect transition="in" filter="slide(fromBottom)">
                                      <p:cBhvr>
                                        <p:cTn id="37" dur="500"/>
                                        <p:tgtEl>
                                          <p:spTgt spid="67590">
                                            <p:txEl>
                                              <p:pRg st="10" end="1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2" presetClass="entr" presetSubtype="4" fill="hold" nodeType="clickEffect">
                                  <p:stCondLst>
                                    <p:cond delay="0"/>
                                  </p:stCondLst>
                                  <p:childTnLst>
                                    <p:set>
                                      <p:cBhvr>
                                        <p:cTn id="41" dur="1" fill="hold">
                                          <p:stCondLst>
                                            <p:cond delay="0"/>
                                          </p:stCondLst>
                                        </p:cTn>
                                        <p:tgtEl>
                                          <p:spTgt spid="67590">
                                            <p:txEl>
                                              <p:pRg st="12" end="12"/>
                                            </p:txEl>
                                          </p:spTgt>
                                        </p:tgtEl>
                                        <p:attrNameLst>
                                          <p:attrName>style.visibility</p:attrName>
                                        </p:attrNameLst>
                                      </p:cBhvr>
                                      <p:to>
                                        <p:strVal val="visible"/>
                                      </p:to>
                                    </p:set>
                                    <p:animEffect transition="in" filter="slide(fromBottom)">
                                      <p:cBhvr>
                                        <p:cTn id="42" dur="500"/>
                                        <p:tgtEl>
                                          <p:spTgt spid="67590">
                                            <p:txEl>
                                              <p:pRg st="12" end="12"/>
                                            </p:txEl>
                                          </p:spTgt>
                                        </p:tgtEl>
                                      </p:cBhvr>
                                    </p:animEffect>
                                  </p:childTnLst>
                                </p:cTn>
                              </p:par>
                              <p:par>
                                <p:cTn id="43" presetID="12" presetClass="entr" presetSubtype="4" fill="hold" nodeType="withEffect">
                                  <p:stCondLst>
                                    <p:cond delay="0"/>
                                  </p:stCondLst>
                                  <p:childTnLst>
                                    <p:set>
                                      <p:cBhvr>
                                        <p:cTn id="44" dur="1" fill="hold">
                                          <p:stCondLst>
                                            <p:cond delay="0"/>
                                          </p:stCondLst>
                                        </p:cTn>
                                        <p:tgtEl>
                                          <p:spTgt spid="67590">
                                            <p:txEl>
                                              <p:pRg st="13" end="13"/>
                                            </p:txEl>
                                          </p:spTgt>
                                        </p:tgtEl>
                                        <p:attrNameLst>
                                          <p:attrName>style.visibility</p:attrName>
                                        </p:attrNameLst>
                                      </p:cBhvr>
                                      <p:to>
                                        <p:strVal val="visible"/>
                                      </p:to>
                                    </p:set>
                                    <p:animEffect transition="in" filter="slide(fromBottom)">
                                      <p:cBhvr>
                                        <p:cTn id="45" dur="500"/>
                                        <p:tgtEl>
                                          <p:spTgt spid="67590">
                                            <p:txEl>
                                              <p:pRg st="13" end="13"/>
                                            </p:txEl>
                                          </p:spTgt>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2" presetClass="entr" presetSubtype="4" fill="hold" nodeType="clickEffect">
                                  <p:stCondLst>
                                    <p:cond delay="0"/>
                                  </p:stCondLst>
                                  <p:childTnLst>
                                    <p:set>
                                      <p:cBhvr>
                                        <p:cTn id="49" dur="1" fill="hold">
                                          <p:stCondLst>
                                            <p:cond delay="0"/>
                                          </p:stCondLst>
                                        </p:cTn>
                                        <p:tgtEl>
                                          <p:spTgt spid="67590">
                                            <p:txEl>
                                              <p:pRg st="15" end="15"/>
                                            </p:txEl>
                                          </p:spTgt>
                                        </p:tgtEl>
                                        <p:attrNameLst>
                                          <p:attrName>style.visibility</p:attrName>
                                        </p:attrNameLst>
                                      </p:cBhvr>
                                      <p:to>
                                        <p:strVal val="visible"/>
                                      </p:to>
                                    </p:set>
                                    <p:animEffect transition="in" filter="slide(fromBottom)">
                                      <p:cBhvr>
                                        <p:cTn id="50" dur="500"/>
                                        <p:tgtEl>
                                          <p:spTgt spid="67590">
                                            <p:txEl>
                                              <p:pRg st="15" end="15"/>
                                            </p:txEl>
                                          </p:spTgt>
                                        </p:tgtEl>
                                      </p:cBhvr>
                                    </p:animEffect>
                                  </p:childTnLst>
                                </p:cTn>
                              </p:par>
                              <p:par>
                                <p:cTn id="51" presetID="12" presetClass="entr" presetSubtype="4" fill="hold" nodeType="withEffect">
                                  <p:stCondLst>
                                    <p:cond delay="0"/>
                                  </p:stCondLst>
                                  <p:childTnLst>
                                    <p:set>
                                      <p:cBhvr>
                                        <p:cTn id="52" dur="1" fill="hold">
                                          <p:stCondLst>
                                            <p:cond delay="0"/>
                                          </p:stCondLst>
                                        </p:cTn>
                                        <p:tgtEl>
                                          <p:spTgt spid="67590">
                                            <p:txEl>
                                              <p:pRg st="16" end="16"/>
                                            </p:txEl>
                                          </p:spTgt>
                                        </p:tgtEl>
                                        <p:attrNameLst>
                                          <p:attrName>style.visibility</p:attrName>
                                        </p:attrNameLst>
                                      </p:cBhvr>
                                      <p:to>
                                        <p:strVal val="visible"/>
                                      </p:to>
                                    </p:set>
                                    <p:animEffect transition="in" filter="slide(fromBottom)">
                                      <p:cBhvr>
                                        <p:cTn id="53" dur="500"/>
                                        <p:tgtEl>
                                          <p:spTgt spid="67590">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Text Box 5">
            <a:extLst>
              <a:ext uri="{FF2B5EF4-FFF2-40B4-BE49-F238E27FC236}">
                <a16:creationId xmlns:a16="http://schemas.microsoft.com/office/drawing/2014/main" id="{623A87CB-1C6D-CE40-86E5-D0659FE9F95C}"/>
              </a:ext>
            </a:extLst>
          </p:cNvPr>
          <p:cNvSpPr txBox="1">
            <a:spLocks noChangeArrowheads="1"/>
          </p:cNvSpPr>
          <p:nvPr/>
        </p:nvSpPr>
        <p:spPr bwMode="auto">
          <a:xfrm>
            <a:off x="468313" y="476250"/>
            <a:ext cx="828040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solidFill>
                  <a:schemeClr val="accent2"/>
                </a:solidFill>
                <a:latin typeface="Garamond" panose="02020404030301010803" pitchFamily="18" charset="0"/>
              </a:rPr>
              <a:t>2. Contratti impliciti e la reputazione</a:t>
            </a:r>
          </a:p>
          <a:p>
            <a:pPr algn="just" eaLnBrk="1" hangingPunct="1">
              <a:spcBef>
                <a:spcPct val="50000"/>
              </a:spcBef>
            </a:pPr>
            <a:r>
              <a:rPr lang="it-IT" altLang="it-IT" sz="2000" dirty="0">
                <a:latin typeface="Garamond" panose="02020404030301010803" pitchFamily="18" charset="0"/>
              </a:rPr>
              <a:t>Il contratto implicito è un contratto che non contiene prestazioni specificate dalle parti, cioè un contratto che non esplicita esattamente gli stati del mondo. E</a:t>
            </a:r>
            <a:r>
              <a:rPr lang="it-IT" altLang="en-US" sz="2000" dirty="0">
                <a:latin typeface="Garamond" panose="02020404030301010803" pitchFamily="18" charset="0"/>
              </a:rPr>
              <a:t>’</a:t>
            </a:r>
            <a:r>
              <a:rPr lang="it-IT" altLang="it-IT" sz="2000" dirty="0">
                <a:latin typeface="Garamond" panose="02020404030301010803" pitchFamily="18" charset="0"/>
              </a:rPr>
              <a:t> un contratto flessibile che però contiene poco. E</a:t>
            </a:r>
            <a:r>
              <a:rPr lang="it-IT" altLang="en-US" sz="2000" dirty="0">
                <a:latin typeface="Garamond" panose="02020404030301010803" pitchFamily="18" charset="0"/>
              </a:rPr>
              <a:t>’</a:t>
            </a:r>
            <a:r>
              <a:rPr lang="it-IT" altLang="it-IT" sz="2000" dirty="0">
                <a:latin typeface="Garamond" panose="02020404030301010803" pitchFamily="18" charset="0"/>
              </a:rPr>
              <a:t> importante perché questo concetto è legato a quello di reputazione. Molto spesso un</a:t>
            </a:r>
            <a:r>
              <a:rPr lang="it-IT" altLang="en-US" sz="2000" dirty="0">
                <a:latin typeface="Garamond" panose="02020404030301010803" pitchFamily="18" charset="0"/>
              </a:rPr>
              <a:t>’</a:t>
            </a:r>
            <a:r>
              <a:rPr lang="it-IT" altLang="it-IT" sz="2000" dirty="0">
                <a:latin typeface="Garamond" panose="02020404030301010803" pitchFamily="18" charset="0"/>
              </a:rPr>
              <a:t>impresa che ha acquisito reputazione sul mercato non ha bisogno di fare contratti espliciti, ma fa contratti impliciti. </a:t>
            </a:r>
          </a:p>
          <a:p>
            <a:pPr algn="just" eaLnBrk="1" hangingPunct="1">
              <a:spcBef>
                <a:spcPct val="50000"/>
              </a:spcBef>
            </a:pPr>
            <a:r>
              <a:rPr lang="it-IT" altLang="it-IT" sz="2000" dirty="0">
                <a:latin typeface="Garamond" panose="02020404030301010803" pitchFamily="18" charset="0"/>
              </a:rPr>
              <a:t>La </a:t>
            </a:r>
            <a:r>
              <a:rPr lang="it-IT" altLang="it-IT" sz="2000" b="1" dirty="0">
                <a:latin typeface="Garamond" panose="02020404030301010803" pitchFamily="18" charset="0"/>
              </a:rPr>
              <a:t>reputazione</a:t>
            </a:r>
            <a:r>
              <a:rPr lang="it-IT" altLang="it-IT" sz="2000" dirty="0">
                <a:latin typeface="Garamond" panose="02020404030301010803" pitchFamily="18" charset="0"/>
              </a:rPr>
              <a:t> sul mercato può essere definita come la valutazione della qualità di un prodotto attuale che i consumatori fanno sulla base della qualità passata. </a:t>
            </a:r>
          </a:p>
          <a:p>
            <a:pPr algn="ctr" eaLnBrk="1" hangingPunct="1">
              <a:spcBef>
                <a:spcPct val="50000"/>
              </a:spcBef>
            </a:pPr>
            <a:r>
              <a:rPr lang="it-IT" altLang="it-IT" sz="2000" dirty="0" err="1">
                <a:latin typeface="Garamond" panose="02020404030301010803" pitchFamily="18" charset="0"/>
              </a:rPr>
              <a:t>R</a:t>
            </a:r>
            <a:r>
              <a:rPr lang="it-IT" altLang="it-IT" sz="2000" baseline="-25000" dirty="0" err="1">
                <a:latin typeface="Garamond" panose="02020404030301010803" pitchFamily="18" charset="0"/>
              </a:rPr>
              <a:t>t</a:t>
            </a:r>
            <a:r>
              <a:rPr lang="it-IT" altLang="it-IT" sz="2000" dirty="0">
                <a:latin typeface="Garamond" panose="02020404030301010803" pitchFamily="18" charset="0"/>
              </a:rPr>
              <a:t> = q </a:t>
            </a:r>
            <a:r>
              <a:rPr lang="it-IT" altLang="it-IT" sz="2000" baseline="-25000" dirty="0">
                <a:latin typeface="Garamond" panose="02020404030301010803" pitchFamily="18" charset="0"/>
              </a:rPr>
              <a:t>t-1</a:t>
            </a:r>
            <a:r>
              <a:rPr lang="it-IT" altLang="it-IT" sz="2000" dirty="0">
                <a:latin typeface="Garamond" panose="02020404030301010803" pitchFamily="18" charset="0"/>
              </a:rPr>
              <a:t> </a:t>
            </a:r>
          </a:p>
          <a:p>
            <a:pPr eaLnBrk="1" hangingPunct="1">
              <a:spcBef>
                <a:spcPct val="50000"/>
              </a:spcBef>
            </a:pPr>
            <a:r>
              <a:rPr lang="it-IT" altLang="it-IT" sz="2000" dirty="0">
                <a:latin typeface="Garamond" panose="02020404030301010803" pitchFamily="18" charset="0"/>
              </a:rPr>
              <a:t>La reputazione al tempo t è uguale alla qualità fornita al tempo t-1</a:t>
            </a:r>
          </a:p>
          <a:p>
            <a:pPr algn="just" eaLnBrk="1" hangingPunct="1">
              <a:spcBef>
                <a:spcPct val="50000"/>
              </a:spcBef>
            </a:pPr>
            <a:r>
              <a:rPr lang="it-IT" altLang="it-IT" sz="2000" dirty="0">
                <a:latin typeface="Garamond" panose="02020404030301010803" pitchFamily="18" charset="0"/>
              </a:rPr>
              <a:t>La reputazione è un bene di cui è importante mantenere il possesso perché quando è stata acquisita una buona reputazione si può offrire il prodotto a prezzi più alti.  Esiste quindi un </a:t>
            </a:r>
            <a:r>
              <a:rPr lang="it-IT" altLang="it-IT" sz="2000" b="1" dirty="0">
                <a:latin typeface="Garamond" panose="02020404030301010803" pitchFamily="18" charset="0"/>
              </a:rPr>
              <a:t>equilibrio </a:t>
            </a:r>
            <a:r>
              <a:rPr lang="it-IT" altLang="it-IT" sz="2000" b="1" dirty="0" err="1">
                <a:latin typeface="Garamond" panose="02020404030301010803" pitchFamily="18" charset="0"/>
              </a:rPr>
              <a:t>reputazionale</a:t>
            </a:r>
            <a:r>
              <a:rPr lang="it-IT" altLang="it-IT" sz="2000" dirty="0">
                <a:latin typeface="Garamond" panose="02020404030301010803" pitchFamily="18" charset="0"/>
              </a:rPr>
              <a:t>. Questo equilibrio è basato sul fatto che la qualità costa e, entro certi limiti, è proporzionale al prezzo e i consumatori, all</a:t>
            </a:r>
            <a:r>
              <a:rPr lang="it-IT" altLang="en-US" sz="2000" dirty="0">
                <a:latin typeface="Garamond" panose="02020404030301010803" pitchFamily="18" charset="0"/>
              </a:rPr>
              <a:t>’</a:t>
            </a:r>
            <a:r>
              <a:rPr lang="it-IT" altLang="it-IT" sz="2000" dirty="0">
                <a:latin typeface="Garamond" panose="02020404030301010803" pitchFamily="18" charset="0"/>
              </a:rPr>
              <a:t>aumentare della qualità, sono disposti a pagare prezzi più elevati</a:t>
            </a:r>
          </a:p>
        </p:txBody>
      </p:sp>
    </p:spTree>
    <p:extLst>
      <p:ext uri="{BB962C8B-B14F-4D97-AF65-F5344CB8AC3E}">
        <p14:creationId xmlns:p14="http://schemas.microsoft.com/office/powerpoint/2010/main" val="8355276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68613">
                                            <p:txEl>
                                              <p:pRg st="1" end="1"/>
                                            </p:txEl>
                                          </p:spTgt>
                                        </p:tgtEl>
                                        <p:attrNameLst>
                                          <p:attrName>style.visibility</p:attrName>
                                        </p:attrNameLst>
                                      </p:cBhvr>
                                      <p:to>
                                        <p:strVal val="visible"/>
                                      </p:to>
                                    </p:set>
                                    <p:animEffect transition="in" filter="slide(fromBottom)">
                                      <p:cBhvr>
                                        <p:cTn id="7" dur="500"/>
                                        <p:tgtEl>
                                          <p:spTgt spid="6861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8613">
                                            <p:txEl>
                                              <p:pRg st="2" end="2"/>
                                            </p:txEl>
                                          </p:spTgt>
                                        </p:tgtEl>
                                        <p:attrNameLst>
                                          <p:attrName>style.visibility</p:attrName>
                                        </p:attrNameLst>
                                      </p:cBhvr>
                                      <p:to>
                                        <p:strVal val="visible"/>
                                      </p:to>
                                    </p:set>
                                    <p:animEffect transition="in" filter="slide(fromBottom)">
                                      <p:cBhvr>
                                        <p:cTn id="12" dur="500"/>
                                        <p:tgtEl>
                                          <p:spTgt spid="6861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68613">
                                            <p:txEl>
                                              <p:pRg st="3" end="3"/>
                                            </p:txEl>
                                          </p:spTgt>
                                        </p:tgtEl>
                                        <p:attrNameLst>
                                          <p:attrName>style.visibility</p:attrName>
                                        </p:attrNameLst>
                                      </p:cBhvr>
                                      <p:to>
                                        <p:strVal val="visible"/>
                                      </p:to>
                                    </p:set>
                                    <p:animEffect transition="in" filter="slide(fromBottom)">
                                      <p:cBhvr>
                                        <p:cTn id="17" dur="500"/>
                                        <p:tgtEl>
                                          <p:spTgt spid="68613">
                                            <p:txEl>
                                              <p:pRg st="3" end="3"/>
                                            </p:txEl>
                                          </p:spTgt>
                                        </p:tgtEl>
                                      </p:cBhvr>
                                    </p:animEffect>
                                  </p:childTnLst>
                                </p:cTn>
                              </p:par>
                              <p:par>
                                <p:cTn id="18" presetID="12" presetClass="entr" presetSubtype="4" fill="hold" nodeType="withEffect">
                                  <p:stCondLst>
                                    <p:cond delay="0"/>
                                  </p:stCondLst>
                                  <p:childTnLst>
                                    <p:set>
                                      <p:cBhvr>
                                        <p:cTn id="19" dur="1" fill="hold">
                                          <p:stCondLst>
                                            <p:cond delay="0"/>
                                          </p:stCondLst>
                                        </p:cTn>
                                        <p:tgtEl>
                                          <p:spTgt spid="68613">
                                            <p:txEl>
                                              <p:pRg st="4" end="4"/>
                                            </p:txEl>
                                          </p:spTgt>
                                        </p:tgtEl>
                                        <p:attrNameLst>
                                          <p:attrName>style.visibility</p:attrName>
                                        </p:attrNameLst>
                                      </p:cBhvr>
                                      <p:to>
                                        <p:strVal val="visible"/>
                                      </p:to>
                                    </p:set>
                                    <p:animEffect transition="in" filter="slide(fromBottom)">
                                      <p:cBhvr>
                                        <p:cTn id="20" dur="500"/>
                                        <p:tgtEl>
                                          <p:spTgt spid="68613">
                                            <p:txEl>
                                              <p:pRg st="4" end="4"/>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4" fill="hold" nodeType="clickEffect">
                                  <p:stCondLst>
                                    <p:cond delay="0"/>
                                  </p:stCondLst>
                                  <p:childTnLst>
                                    <p:set>
                                      <p:cBhvr>
                                        <p:cTn id="24" dur="1" fill="hold">
                                          <p:stCondLst>
                                            <p:cond delay="0"/>
                                          </p:stCondLst>
                                        </p:cTn>
                                        <p:tgtEl>
                                          <p:spTgt spid="68613">
                                            <p:txEl>
                                              <p:pRg st="5" end="5"/>
                                            </p:txEl>
                                          </p:spTgt>
                                        </p:tgtEl>
                                        <p:attrNameLst>
                                          <p:attrName>style.visibility</p:attrName>
                                        </p:attrNameLst>
                                      </p:cBhvr>
                                      <p:to>
                                        <p:strVal val="visible"/>
                                      </p:to>
                                    </p:set>
                                    <p:animEffect transition="in" filter="slide(fromBottom)">
                                      <p:cBhvr>
                                        <p:cTn id="25" dur="500"/>
                                        <p:tgtEl>
                                          <p:spTgt spid="686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ttangolo 3">
            <a:extLst>
              <a:ext uri="{FF2B5EF4-FFF2-40B4-BE49-F238E27FC236}">
                <a16:creationId xmlns:a16="http://schemas.microsoft.com/office/drawing/2014/main" id="{7B3515E3-AC5A-584F-AC24-476CAD6EAF1F}"/>
              </a:ext>
            </a:extLst>
          </p:cNvPr>
          <p:cNvSpPr>
            <a:spLocks noChangeArrowheads="1"/>
          </p:cNvSpPr>
          <p:nvPr/>
        </p:nvSpPr>
        <p:spPr bwMode="auto">
          <a:xfrm>
            <a:off x="468313" y="620713"/>
            <a:ext cx="7775575"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2000" dirty="0">
                <a:latin typeface="Garamond" panose="02020404030301010803" pitchFamily="18" charset="0"/>
              </a:rPr>
              <a:t>La reputazione sociale differisce da quella di mercato, perché ha a che fare con bisogni umani innati.</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Gloria </a:t>
            </a:r>
            <a:r>
              <a:rPr lang="it-IT" altLang="it-IT" sz="2000" dirty="0" err="1">
                <a:latin typeface="Garamond" panose="02020404030301010803" pitchFamily="18" charset="0"/>
              </a:rPr>
              <a:t>Origgi</a:t>
            </a:r>
            <a:r>
              <a:rPr lang="it-IT" altLang="it-IT" sz="2000" dirty="0">
                <a:latin typeface="Garamond" panose="02020404030301010803" pitchFamily="18" charset="0"/>
              </a:rPr>
              <a:t>, filosofa che insegna in Francia al CNRS, spiega nel suo libro </a:t>
            </a:r>
            <a:r>
              <a:rPr lang="it-IT" altLang="it-IT" sz="2000" i="1" dirty="0">
                <a:latin typeface="Garamond" panose="02020404030301010803" pitchFamily="18" charset="0"/>
              </a:rPr>
              <a:t>La reputazione. Chi dice cosa a chi </a:t>
            </a:r>
            <a:r>
              <a:rPr lang="it-IT" altLang="it-IT" sz="2000" dirty="0">
                <a:latin typeface="Garamond" panose="02020404030301010803" pitchFamily="18" charset="0"/>
              </a:rPr>
              <a:t>che per mantenere almeno un po' di razionalità nelle spiegazione delle motivazioni che ci spingono ad agire, bisogna attribuire anche alla reputazione il ruolo di movente dell</a:t>
            </a:r>
            <a:r>
              <a:rPr lang="it-IT" altLang="en-US" sz="2000" dirty="0">
                <a:latin typeface="Garamond" panose="02020404030301010803" pitchFamily="18" charset="0"/>
              </a:rPr>
              <a:t>’</a:t>
            </a:r>
            <a:r>
              <a:rPr lang="it-IT" altLang="it-IT" sz="2000" dirty="0">
                <a:latin typeface="Garamond" panose="02020404030301010803" pitchFamily="18" charset="0"/>
              </a:rPr>
              <a:t>azione. </a:t>
            </a:r>
            <a:r>
              <a:rPr lang="it-IT" altLang="it-IT" sz="2000" dirty="0" err="1">
                <a:latin typeface="Garamond" panose="02020404030301010803" pitchFamily="18" charset="0"/>
              </a:rPr>
              <a:t>Origgi</a:t>
            </a:r>
            <a:r>
              <a:rPr lang="it-IT" altLang="it-IT" sz="2000" dirty="0">
                <a:latin typeface="Garamond" panose="02020404030301010803" pitchFamily="18" charset="0"/>
              </a:rPr>
              <a:t> sostiene che l</a:t>
            </a:r>
            <a:r>
              <a:rPr lang="it-IT" altLang="en-US" sz="2000" dirty="0">
                <a:latin typeface="Garamond" panose="02020404030301010803" pitchFamily="18" charset="0"/>
              </a:rPr>
              <a:t>’</a:t>
            </a:r>
            <a:r>
              <a:rPr lang="it-IT" altLang="it-IT" sz="2000" dirty="0">
                <a:latin typeface="Garamond" panose="02020404030301010803" pitchFamily="18" charset="0"/>
              </a:rPr>
              <a:t>uomo non è solo competitivo o cooperativo: è anche comparativo. </a:t>
            </a:r>
            <a:r>
              <a:rPr lang="it-IT" altLang="it-IT" sz="2000" i="1" dirty="0">
                <a:latin typeface="Garamond" panose="02020404030301010803" pitchFamily="18" charset="0"/>
              </a:rPr>
              <a:t>L</a:t>
            </a:r>
            <a:r>
              <a:rPr lang="it-IT" altLang="en-US" sz="2000" i="1" dirty="0">
                <a:latin typeface="Garamond" panose="02020404030301010803" pitchFamily="18" charset="0"/>
              </a:rPr>
              <a:t>’</a:t>
            </a:r>
            <a:r>
              <a:rPr lang="it-IT" altLang="it-IT" sz="2000" i="1" dirty="0">
                <a:latin typeface="Garamond" panose="02020404030301010803" pitchFamily="18" charset="0"/>
              </a:rPr>
              <a:t>homo </a:t>
            </a:r>
            <a:r>
              <a:rPr lang="it-IT" altLang="it-IT" sz="2000" i="1" dirty="0" err="1">
                <a:latin typeface="Garamond" panose="02020404030301010803" pitchFamily="18" charset="0"/>
              </a:rPr>
              <a:t>comparativus</a:t>
            </a:r>
            <a:r>
              <a:rPr lang="it-IT" altLang="it-IT" sz="2000" i="1" dirty="0">
                <a:latin typeface="Garamond" panose="02020404030301010803" pitchFamily="18" charset="0"/>
              </a:rPr>
              <a:t> </a:t>
            </a:r>
            <a:r>
              <a:rPr lang="it-IT" altLang="it-IT" sz="2000" dirty="0">
                <a:latin typeface="Garamond" panose="02020404030301010803" pitchFamily="18" charset="0"/>
              </a:rPr>
              <a:t>confronta i risultati delle proprie azioni con quelle degli altri e con una scala normativa di valori: il valore si crea nella relazione tra le persone o tra le cose.</a:t>
            </a:r>
          </a:p>
          <a:p>
            <a:r>
              <a:rPr lang="it-IT" sz="2000" dirty="0">
                <a:solidFill>
                  <a:srgbClr val="000000"/>
                </a:solidFill>
                <a:latin typeface="Garamond" panose="02020404030301010803" pitchFamily="18" charset="0"/>
              </a:rPr>
              <a:t>Ma nell’era dei Social, un eccesso di considerazione per la propria immagine pubblica va spesso a discapito della coscienza</a:t>
            </a:r>
            <a:r>
              <a:rPr lang="it-IT" sz="2000" i="1" dirty="0">
                <a:solidFill>
                  <a:srgbClr val="000000"/>
                </a:solidFill>
                <a:latin typeface="Garamond" panose="02020404030301010803" pitchFamily="18" charset="0"/>
              </a:rPr>
              <a:t>: </a:t>
            </a:r>
            <a:endParaRPr lang="it-IT" sz="2000" i="1" dirty="0">
              <a:solidFill>
                <a:srgbClr val="000000"/>
              </a:solidFill>
              <a:latin typeface="Times" panose="02020603050405020304" pitchFamily="18" charset="0"/>
            </a:endParaRPr>
          </a:p>
          <a:p>
            <a:r>
              <a:rPr lang="it-IT" sz="2000" i="1" dirty="0">
                <a:solidFill>
                  <a:srgbClr val="000000"/>
                </a:solidFill>
                <a:latin typeface="Garamond" panose="02020404030301010803" pitchFamily="18" charset="0"/>
              </a:rPr>
              <a:t>«Preoccupati più della tua coscienza che della reputazione. Perché la tua coscienza è quello che tu sei, la tua reputazione è ciò che gli altri pensano di te. E quello che gli altri pensano di te è un problema loro» </a:t>
            </a:r>
            <a:r>
              <a:rPr lang="it-IT" sz="2000" i="1" dirty="0">
                <a:solidFill>
                  <a:srgbClr val="000000"/>
                </a:solidFill>
                <a:latin typeface="Times" panose="02020603050405020304" pitchFamily="18" charset="0"/>
              </a:rPr>
              <a:t>(</a:t>
            </a:r>
            <a:r>
              <a:rPr lang="it-IT" sz="2000" dirty="0">
                <a:solidFill>
                  <a:srgbClr val="000000"/>
                </a:solidFill>
                <a:latin typeface="Garamond" panose="02020404030301010803" pitchFamily="18" charset="0"/>
              </a:rPr>
              <a:t>Charlie Chaplin) </a:t>
            </a:r>
          </a:p>
          <a:p>
            <a:r>
              <a:rPr lang="it-IT" sz="2000" i="1" dirty="0">
                <a:solidFill>
                  <a:srgbClr val="000000"/>
                </a:solidFill>
                <a:latin typeface="Garamond" panose="02020404030301010803" pitchFamily="18" charset="0"/>
              </a:rPr>
              <a:t>«Non preoccuparti del fatto che la gente non ti stima. Preoccupati, invece, del perché non meriti di essere stimato</a:t>
            </a:r>
            <a:r>
              <a:rPr lang="it-IT" sz="2000" dirty="0">
                <a:solidFill>
                  <a:srgbClr val="000000"/>
                </a:solidFill>
                <a:latin typeface="Garamond" panose="02020404030301010803" pitchFamily="18" charset="0"/>
              </a:rPr>
              <a:t>» (Confucio) citati da Gianfranco Ravasi</a:t>
            </a:r>
            <a:r>
              <a:rPr lang="it-IT" altLang="it-IT" sz="2000" dirty="0">
                <a:latin typeface="Garamond" panose="02020404030301010803" pitchFamily="18" charset="0"/>
              </a:rPr>
              <a:t>    </a:t>
            </a:r>
            <a:endParaRPr lang="en-US" altLang="zh-CN" sz="2000" dirty="0">
              <a:latin typeface="Garamond" panose="02020404030301010803" pitchFamily="18" charset="0"/>
            </a:endParaRPr>
          </a:p>
        </p:txBody>
      </p:sp>
    </p:spTree>
    <p:extLst>
      <p:ext uri="{BB962C8B-B14F-4D97-AF65-F5344CB8AC3E}">
        <p14:creationId xmlns:p14="http://schemas.microsoft.com/office/powerpoint/2010/main" val="244772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8066">
                                            <p:txEl>
                                              <p:pRg st="2" end="2"/>
                                            </p:txEl>
                                          </p:spTgt>
                                        </p:tgtEl>
                                        <p:attrNameLst>
                                          <p:attrName>style.visibility</p:attrName>
                                        </p:attrNameLst>
                                      </p:cBhvr>
                                      <p:to>
                                        <p:strVal val="visible"/>
                                      </p:to>
                                    </p:set>
                                    <p:anim calcmode="lin" valueType="num">
                                      <p:cBhvr additive="base">
                                        <p:cTn id="7" dur="500" fill="hold"/>
                                        <p:tgtEl>
                                          <p:spTgt spid="8806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8066">
                                            <p:txEl>
                                              <p:pRg st="3" end="3"/>
                                            </p:txEl>
                                          </p:spTgt>
                                        </p:tgtEl>
                                        <p:attrNameLst>
                                          <p:attrName>style.visibility</p:attrName>
                                        </p:attrNameLst>
                                      </p:cBhvr>
                                      <p:to>
                                        <p:strVal val="visible"/>
                                      </p:to>
                                    </p:set>
                                    <p:anim calcmode="lin" valueType="num">
                                      <p:cBhvr additive="base">
                                        <p:cTn id="13" dur="500" fill="hold"/>
                                        <p:tgtEl>
                                          <p:spTgt spid="8806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806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8066">
                                            <p:txEl>
                                              <p:pRg st="4" end="4"/>
                                            </p:txEl>
                                          </p:spTgt>
                                        </p:tgtEl>
                                        <p:attrNameLst>
                                          <p:attrName>style.visibility</p:attrName>
                                        </p:attrNameLst>
                                      </p:cBhvr>
                                      <p:to>
                                        <p:strVal val="visible"/>
                                      </p:to>
                                    </p:set>
                                    <p:anim calcmode="lin" valueType="num">
                                      <p:cBhvr additive="base">
                                        <p:cTn id="19" dur="500" fill="hold"/>
                                        <p:tgtEl>
                                          <p:spTgt spid="8806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806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8066">
                                            <p:txEl>
                                              <p:pRg st="5" end="5"/>
                                            </p:txEl>
                                          </p:spTgt>
                                        </p:tgtEl>
                                        <p:attrNameLst>
                                          <p:attrName>style.visibility</p:attrName>
                                        </p:attrNameLst>
                                      </p:cBhvr>
                                      <p:to>
                                        <p:strVal val="visible"/>
                                      </p:to>
                                    </p:set>
                                    <p:anim calcmode="lin" valueType="num">
                                      <p:cBhvr additive="base">
                                        <p:cTn id="23" dur="500" fill="hold"/>
                                        <p:tgtEl>
                                          <p:spTgt spid="8806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806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 Box 2">
            <a:extLst>
              <a:ext uri="{FF2B5EF4-FFF2-40B4-BE49-F238E27FC236}">
                <a16:creationId xmlns:a16="http://schemas.microsoft.com/office/drawing/2014/main" id="{099C7940-56B1-D244-BC1C-D09BEA8DB59F}"/>
              </a:ext>
            </a:extLst>
          </p:cNvPr>
          <p:cNvSpPr txBox="1">
            <a:spLocks noChangeArrowheads="1"/>
          </p:cNvSpPr>
          <p:nvPr/>
        </p:nvSpPr>
        <p:spPr bwMode="auto">
          <a:xfrm>
            <a:off x="755650" y="476250"/>
            <a:ext cx="7920038" cy="615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a:solidFill>
                  <a:schemeClr val="accent2"/>
                </a:solidFill>
                <a:latin typeface="Garamond" panose="02020404030301010803" pitchFamily="18" charset="0"/>
              </a:rPr>
              <a:t>3. La fiducia come bene istituzionale</a:t>
            </a:r>
          </a:p>
          <a:p>
            <a:pPr algn="just" eaLnBrk="1" hangingPunct="1">
              <a:spcBef>
                <a:spcPct val="50000"/>
              </a:spcBef>
            </a:pPr>
            <a:r>
              <a:rPr lang="it-IT" altLang="it-IT" sz="2000">
                <a:latin typeface="Garamond" panose="02020404030301010803" pitchFamily="18" charset="0"/>
              </a:rPr>
              <a:t>Williamson (1993) critica la fiducia come bene generato spontaneamente dalla reiterazione della transazione (come sostengono Milgrom e Roberts), e considera contraddittorio il concetto di fiducia calcolata. Ritiene che la vera fiducia attiene solo relazioni personali o parentali, e non può essere svalutata dal calcolo di breve periodo dei soggetti. Per dimostrare questa tesi, presenta 3 casi di supposta fiducia, che ad un</a:t>
            </a:r>
            <a:r>
              <a:rPr lang="it-IT" altLang="en-US" sz="2000">
                <a:latin typeface="Garamond" panose="02020404030301010803" pitchFamily="18" charset="0"/>
              </a:rPr>
              <a:t>’</a:t>
            </a:r>
            <a:r>
              <a:rPr lang="it-IT" altLang="it-IT" sz="2000">
                <a:latin typeface="Garamond" panose="02020404030301010803" pitchFamily="18" charset="0"/>
              </a:rPr>
              <a:t>analisi più attenta si rivelano essere estranei alla fiducia</a:t>
            </a:r>
          </a:p>
          <a:p>
            <a:pPr algn="just" eaLnBrk="1" hangingPunct="1">
              <a:spcBef>
                <a:spcPct val="50000"/>
              </a:spcBef>
            </a:pPr>
            <a:r>
              <a:rPr lang="it-IT" altLang="it-IT" sz="2000" b="1">
                <a:latin typeface="Garamond" panose="02020404030301010803" pitchFamily="18" charset="0"/>
              </a:rPr>
              <a:t>Caso 1. L</a:t>
            </a:r>
            <a:r>
              <a:rPr lang="it-IT" altLang="en-US" sz="2000" b="1">
                <a:latin typeface="Garamond" panose="02020404030301010803" pitchFamily="18" charset="0"/>
              </a:rPr>
              <a:t>’</a:t>
            </a:r>
            <a:r>
              <a:rPr lang="it-IT" altLang="it-IT" sz="2000" b="1">
                <a:latin typeface="Garamond" panose="02020404030301010803" pitchFamily="18" charset="0"/>
              </a:rPr>
              <a:t>armatore navale</a:t>
            </a:r>
            <a:r>
              <a:rPr lang="it-IT" altLang="it-IT" sz="2000">
                <a:latin typeface="Garamond" panose="02020404030301010803" pitchFamily="18" charset="0"/>
              </a:rPr>
              <a:t> che, avendo un proprio piroscafo in avaria durante una navigazione, dà ordine di condurlo in un cantiere di un porto estero per una riparazione immediata. L</a:t>
            </a:r>
            <a:r>
              <a:rPr lang="it-IT" altLang="en-US" sz="2000">
                <a:latin typeface="Garamond" panose="02020404030301010803" pitchFamily="18" charset="0"/>
              </a:rPr>
              <a:t>’</a:t>
            </a:r>
            <a:r>
              <a:rPr lang="it-IT" altLang="it-IT" sz="2000">
                <a:latin typeface="Garamond" panose="02020404030301010803" pitchFamily="18" charset="0"/>
              </a:rPr>
              <a:t>armatore in quel paese non è conosciuto, e nessuna banca locale è disposta sulla fiducia a fargli credito. L</a:t>
            </a:r>
            <a:r>
              <a:rPr lang="it-IT" altLang="en-US" sz="2000">
                <a:latin typeface="Garamond" panose="02020404030301010803" pitchFamily="18" charset="0"/>
              </a:rPr>
              <a:t>’</a:t>
            </a:r>
            <a:r>
              <a:rPr lang="it-IT" altLang="it-IT" sz="2000">
                <a:latin typeface="Garamond" panose="02020404030301010803" pitchFamily="18" charset="0"/>
              </a:rPr>
              <a:t>armatore allora telefona alla propria banca d</a:t>
            </a:r>
            <a:r>
              <a:rPr lang="it-IT" altLang="en-US" sz="2000">
                <a:latin typeface="Garamond" panose="02020404030301010803" pitchFamily="18" charset="0"/>
              </a:rPr>
              <a:t>’</a:t>
            </a:r>
            <a:r>
              <a:rPr lang="it-IT" altLang="it-IT" sz="2000">
                <a:latin typeface="Garamond" panose="02020404030301010803" pitchFamily="18" charset="0"/>
              </a:rPr>
              <a:t>affari ABN Amro che informa la banca locale della solvibilità dell</a:t>
            </a:r>
            <a:r>
              <a:rPr lang="it-IT" altLang="en-US" sz="2000">
                <a:latin typeface="Garamond" panose="02020404030301010803" pitchFamily="18" charset="0"/>
              </a:rPr>
              <a:t>’</a:t>
            </a:r>
            <a:r>
              <a:rPr lang="it-IT" altLang="it-IT" sz="2000">
                <a:latin typeface="Garamond" panose="02020404030301010803" pitchFamily="18" charset="0"/>
              </a:rPr>
              <a:t>armatore. Quest</a:t>
            </a:r>
            <a:r>
              <a:rPr lang="it-IT" altLang="en-US" sz="2000">
                <a:latin typeface="Garamond" panose="02020404030301010803" pitchFamily="18" charset="0"/>
              </a:rPr>
              <a:t>’</a:t>
            </a:r>
            <a:r>
              <a:rPr lang="it-IT" altLang="it-IT" sz="2000">
                <a:latin typeface="Garamond" panose="02020404030301010803" pitchFamily="18" charset="0"/>
              </a:rPr>
              <a:t>ultima quindi sulla fiducia paga il cantiere che consente così al piroscafo di ripartire. Sembra un caso che riguarda il bene fiducia, che l</a:t>
            </a:r>
            <a:r>
              <a:rPr lang="it-IT" altLang="en-US" sz="2000">
                <a:latin typeface="Garamond" panose="02020404030301010803" pitchFamily="18" charset="0"/>
              </a:rPr>
              <a:t>’</a:t>
            </a:r>
            <a:r>
              <a:rPr lang="it-IT" altLang="it-IT" sz="2000">
                <a:latin typeface="Garamond" panose="02020404030301010803" pitchFamily="18" charset="0"/>
              </a:rPr>
              <a:t>analisi dimostra essere solo apparente. </a:t>
            </a:r>
          </a:p>
          <a:p>
            <a:pPr algn="just" eaLnBrk="1" hangingPunct="1">
              <a:spcBef>
                <a:spcPct val="50000"/>
              </a:spcBef>
            </a:pPr>
            <a:r>
              <a:rPr lang="it-IT" altLang="it-IT" sz="2000">
                <a:latin typeface="Garamond" panose="02020404030301010803" pitchFamily="18" charset="0"/>
              </a:rPr>
              <a:t>Analizziamo l</a:t>
            </a:r>
            <a:r>
              <a:rPr lang="it-IT" altLang="en-US" sz="2000">
                <a:latin typeface="Garamond" panose="02020404030301010803" pitchFamily="18" charset="0"/>
              </a:rPr>
              <a:t>’</a:t>
            </a:r>
            <a:r>
              <a:rPr lang="it-IT" altLang="it-IT" sz="2000">
                <a:latin typeface="Garamond" panose="02020404030301010803" pitchFamily="18" charset="0"/>
              </a:rPr>
              <a:t>utilità dei tre soggetti coinvolti nella catena di relazioni che richiede fiducia</a:t>
            </a:r>
          </a:p>
        </p:txBody>
      </p:sp>
    </p:spTree>
    <p:extLst>
      <p:ext uri="{BB962C8B-B14F-4D97-AF65-F5344CB8AC3E}">
        <p14:creationId xmlns:p14="http://schemas.microsoft.com/office/powerpoint/2010/main" val="18681216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3666">
                                            <p:txEl>
                                              <p:pRg st="2" end="2"/>
                                            </p:txEl>
                                          </p:spTgt>
                                        </p:tgtEl>
                                        <p:attrNameLst>
                                          <p:attrName>style.visibility</p:attrName>
                                        </p:attrNameLst>
                                      </p:cBhvr>
                                      <p:to>
                                        <p:strVal val="visible"/>
                                      </p:to>
                                    </p:set>
                                    <p:animEffect transition="in" filter="slide(fromBottom)">
                                      <p:cBhvr>
                                        <p:cTn id="7" dur="500"/>
                                        <p:tgtEl>
                                          <p:spTgt spid="113666">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3666">
                                            <p:txEl>
                                              <p:pRg st="3" end="3"/>
                                            </p:txEl>
                                          </p:spTgt>
                                        </p:tgtEl>
                                        <p:attrNameLst>
                                          <p:attrName>style.visibility</p:attrName>
                                        </p:attrNameLst>
                                      </p:cBhvr>
                                      <p:to>
                                        <p:strVal val="visible"/>
                                      </p:to>
                                    </p:set>
                                    <p:animEffect transition="in" filter="slide(fromBottom)">
                                      <p:cBhvr>
                                        <p:cTn id="12" dur="500"/>
                                        <p:tgtEl>
                                          <p:spTgt spid="11366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2">
            <a:extLst>
              <a:ext uri="{FF2B5EF4-FFF2-40B4-BE49-F238E27FC236}">
                <a16:creationId xmlns:a16="http://schemas.microsoft.com/office/drawing/2014/main" id="{099E3D10-29C4-A844-8556-AAEDE1DEA2C2}"/>
              </a:ext>
            </a:extLst>
          </p:cNvPr>
          <p:cNvSpPr txBox="1">
            <a:spLocks noChangeArrowheads="1"/>
          </p:cNvSpPr>
          <p:nvPr/>
        </p:nvSpPr>
        <p:spPr bwMode="auto">
          <a:xfrm>
            <a:off x="755650" y="476250"/>
            <a:ext cx="7848600" cy="507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b="1">
                <a:latin typeface="Garamond" panose="02020404030301010803" pitchFamily="18" charset="0"/>
              </a:rPr>
              <a:t>Ui = p</a:t>
            </a:r>
            <a:r>
              <a:rPr lang="it-IT" altLang="it-IT" b="1" baseline="-25000">
                <a:latin typeface="Garamond" panose="02020404030301010803" pitchFamily="18" charset="0"/>
              </a:rPr>
              <a:t>i</a:t>
            </a:r>
            <a:r>
              <a:rPr lang="it-IT" altLang="it-IT" b="1">
                <a:latin typeface="Garamond" panose="02020404030301010803" pitchFamily="18" charset="0"/>
              </a:rPr>
              <a:t>B</a:t>
            </a:r>
            <a:r>
              <a:rPr lang="it-IT" altLang="it-IT" b="1" baseline="-25000">
                <a:latin typeface="Garamond" panose="02020404030301010803" pitchFamily="18" charset="0"/>
              </a:rPr>
              <a:t>i</a:t>
            </a:r>
            <a:r>
              <a:rPr lang="it-IT" altLang="it-IT" b="1">
                <a:latin typeface="Garamond" panose="02020404030301010803" pitchFamily="18" charset="0"/>
              </a:rPr>
              <a:t> - (1-p</a:t>
            </a:r>
            <a:r>
              <a:rPr lang="it-IT" altLang="it-IT" b="1" baseline="-25000">
                <a:latin typeface="Garamond" panose="02020404030301010803" pitchFamily="18" charset="0"/>
              </a:rPr>
              <a:t>i</a:t>
            </a:r>
            <a:r>
              <a:rPr lang="it-IT" altLang="it-IT" b="1">
                <a:latin typeface="Garamond" panose="02020404030301010803" pitchFamily="18" charset="0"/>
              </a:rPr>
              <a:t>) C</a:t>
            </a:r>
            <a:r>
              <a:rPr lang="it-IT" altLang="it-IT" b="1" baseline="-25000">
                <a:latin typeface="Garamond" panose="02020404030301010803" pitchFamily="18" charset="0"/>
              </a:rPr>
              <a:t>i</a:t>
            </a:r>
          </a:p>
          <a:p>
            <a:pPr algn="just" eaLnBrk="1" hangingPunct="1">
              <a:lnSpc>
                <a:spcPct val="75000"/>
              </a:lnSpc>
            </a:pPr>
            <a:r>
              <a:rPr lang="it-IT" altLang="it-IT" sz="2000">
                <a:latin typeface="Garamond" panose="02020404030301010803" pitchFamily="18" charset="0"/>
              </a:rPr>
              <a:t>dove</a:t>
            </a:r>
          </a:p>
          <a:p>
            <a:pPr algn="just" eaLnBrk="1" hangingPunct="1">
              <a:lnSpc>
                <a:spcPct val="75000"/>
              </a:lnSpc>
            </a:pPr>
            <a:endParaRPr lang="it-IT" altLang="it-IT" sz="2000">
              <a:latin typeface="Garamond" panose="02020404030301010803" pitchFamily="18" charset="0"/>
            </a:endParaRPr>
          </a:p>
          <a:p>
            <a:pPr algn="just" eaLnBrk="1" hangingPunct="1">
              <a:lnSpc>
                <a:spcPct val="75000"/>
              </a:lnSpc>
            </a:pPr>
            <a:r>
              <a:rPr lang="it-IT" altLang="it-IT" sz="2000">
                <a:latin typeface="Garamond" panose="02020404030301010803" pitchFamily="18" charset="0"/>
              </a:rPr>
              <a:t>B</a:t>
            </a:r>
            <a:r>
              <a:rPr lang="it-IT" altLang="it-IT" sz="2000" baseline="-25000">
                <a:latin typeface="Garamond" panose="02020404030301010803" pitchFamily="18" charset="0"/>
              </a:rPr>
              <a:t>i</a:t>
            </a:r>
            <a:r>
              <a:rPr lang="it-IT" altLang="it-IT" sz="2000">
                <a:latin typeface="Garamond" panose="02020404030301010803" pitchFamily="18" charset="0"/>
              </a:rPr>
              <a:t> = beneficio netto atteso		i = 1, 2, 3  i tre soggetti: </a:t>
            </a:r>
          </a:p>
          <a:p>
            <a:pPr algn="just" eaLnBrk="1" hangingPunct="1">
              <a:lnSpc>
                <a:spcPct val="75000"/>
              </a:lnSpc>
            </a:pPr>
            <a:r>
              <a:rPr lang="it-IT" altLang="it-IT" sz="2000">
                <a:latin typeface="Garamond" panose="02020404030301010803" pitchFamily="18" charset="0"/>
              </a:rPr>
              <a:t>C</a:t>
            </a:r>
            <a:r>
              <a:rPr lang="it-IT" altLang="it-IT" sz="2000" baseline="-25000">
                <a:latin typeface="Garamond" panose="02020404030301010803" pitchFamily="18" charset="0"/>
              </a:rPr>
              <a:t>i</a:t>
            </a:r>
            <a:r>
              <a:rPr lang="it-IT" altLang="it-IT" sz="2000">
                <a:latin typeface="Garamond" panose="02020404030301010803" pitchFamily="18" charset="0"/>
              </a:rPr>
              <a:t> = perdita netta attesa 		1 = cantiere</a:t>
            </a:r>
          </a:p>
          <a:p>
            <a:pPr algn="just" eaLnBrk="1" hangingPunct="1">
              <a:lnSpc>
                <a:spcPct val="75000"/>
              </a:lnSpc>
            </a:pPr>
            <a:r>
              <a:rPr lang="it-IT" altLang="it-IT" sz="2000">
                <a:latin typeface="Garamond" panose="02020404030301010803" pitchFamily="18" charset="0"/>
              </a:rPr>
              <a:t>p</a:t>
            </a:r>
            <a:r>
              <a:rPr lang="it-IT" altLang="it-IT" sz="2000" baseline="-25000">
                <a:latin typeface="Garamond" panose="02020404030301010803" pitchFamily="18" charset="0"/>
              </a:rPr>
              <a:t>i</a:t>
            </a:r>
            <a:r>
              <a:rPr lang="it-IT" altLang="it-IT" sz="2000">
                <a:latin typeface="Garamond" panose="02020404030301010803" pitchFamily="18" charset="0"/>
              </a:rPr>
              <a:t>  = probabilità 			2 = banca locale</a:t>
            </a:r>
          </a:p>
          <a:p>
            <a:pPr algn="just" eaLnBrk="1" hangingPunct="1">
              <a:lnSpc>
                <a:spcPct val="75000"/>
              </a:lnSpc>
            </a:pPr>
            <a:r>
              <a:rPr lang="it-IT" altLang="it-IT" sz="2000">
                <a:latin typeface="Garamond" panose="02020404030301010803" pitchFamily="18" charset="0"/>
              </a:rPr>
              <a:t>				3 = ABN Amro</a:t>
            </a:r>
            <a:r>
              <a:rPr lang="it-IT" altLang="it-IT">
                <a:latin typeface="Garamond" panose="02020404030301010803" pitchFamily="18" charset="0"/>
              </a:rPr>
              <a:t>	</a:t>
            </a:r>
          </a:p>
          <a:p>
            <a:pPr algn="just" eaLnBrk="1" hangingPunct="1">
              <a:spcBef>
                <a:spcPct val="50000"/>
              </a:spcBef>
            </a:pPr>
            <a:r>
              <a:rPr lang="it-IT" altLang="it-IT" sz="2000">
                <a:latin typeface="Garamond" panose="02020404030301010803" pitchFamily="18" charset="0"/>
              </a:rPr>
              <a:t>ovvero: l</a:t>
            </a:r>
            <a:r>
              <a:rPr lang="it-IT" altLang="en-US" sz="2000">
                <a:latin typeface="Garamond" panose="02020404030301010803" pitchFamily="18" charset="0"/>
              </a:rPr>
              <a:t>’</a:t>
            </a:r>
            <a:r>
              <a:rPr lang="it-IT" altLang="it-IT" sz="2000">
                <a:latin typeface="Garamond" panose="02020404030301010803" pitchFamily="18" charset="0"/>
              </a:rPr>
              <a:t>utilità netta di ciascun soggetto deriva dalla probabilità p di ricavare un beneficio netto dall</a:t>
            </a:r>
            <a:r>
              <a:rPr lang="it-IT" altLang="en-US" sz="2000">
                <a:latin typeface="Garamond" panose="02020404030301010803" pitchFamily="18" charset="0"/>
              </a:rPr>
              <a:t>’</a:t>
            </a:r>
            <a:r>
              <a:rPr lang="it-IT" altLang="it-IT" sz="2000">
                <a:latin typeface="Garamond" panose="02020404030301010803" pitchFamily="18" charset="0"/>
              </a:rPr>
              <a:t>operazione meno la probabilità (complementare alla prima) di perdita netta.</a:t>
            </a:r>
          </a:p>
          <a:p>
            <a:pPr algn="just" eaLnBrk="1" hangingPunct="1">
              <a:spcBef>
                <a:spcPct val="50000"/>
              </a:spcBef>
            </a:pPr>
            <a:r>
              <a:rPr lang="it-IT" altLang="it-IT" sz="2000">
                <a:latin typeface="Garamond" panose="02020404030301010803" pitchFamily="18" charset="0"/>
              </a:rPr>
              <a:t>L</a:t>
            </a:r>
            <a:r>
              <a:rPr lang="it-IT" altLang="en-US" sz="2000">
                <a:latin typeface="Garamond" panose="02020404030301010803" pitchFamily="18" charset="0"/>
              </a:rPr>
              <a:t>’</a:t>
            </a:r>
            <a:r>
              <a:rPr lang="it-IT" altLang="it-IT" sz="2000">
                <a:latin typeface="Garamond" panose="02020404030301010803" pitchFamily="18" charset="0"/>
              </a:rPr>
              <a:t>affare sembrerebbe non potersi realizzare perché se U</a:t>
            </a:r>
            <a:r>
              <a:rPr lang="it-IT" altLang="it-IT" sz="2000" baseline="-25000">
                <a:latin typeface="Garamond" panose="02020404030301010803" pitchFamily="18" charset="0"/>
              </a:rPr>
              <a:t>3</a:t>
            </a:r>
            <a:r>
              <a:rPr lang="it-IT" altLang="it-IT" sz="2000">
                <a:latin typeface="Garamond" panose="02020404030301010803" pitchFamily="18" charset="0"/>
              </a:rPr>
              <a:t> &gt; 0, U</a:t>
            </a:r>
            <a:r>
              <a:rPr lang="it-IT" altLang="it-IT" sz="2000" baseline="-25000">
                <a:latin typeface="Garamond" panose="02020404030301010803" pitchFamily="18" charset="0"/>
              </a:rPr>
              <a:t>2</a:t>
            </a:r>
            <a:r>
              <a:rPr lang="it-IT" altLang="it-IT" sz="2000">
                <a:latin typeface="Garamond" panose="02020404030301010803" pitchFamily="18" charset="0"/>
              </a:rPr>
              <a:t> e U</a:t>
            </a:r>
            <a:r>
              <a:rPr lang="it-IT" altLang="it-IT" sz="2000" baseline="-25000">
                <a:latin typeface="Garamond" panose="02020404030301010803" pitchFamily="18" charset="0"/>
              </a:rPr>
              <a:t>1</a:t>
            </a:r>
            <a:r>
              <a:rPr lang="it-IT" altLang="it-IT" sz="2000">
                <a:latin typeface="Garamond" panose="02020404030301010803" pitchFamily="18" charset="0"/>
              </a:rPr>
              <a:t> &lt; 0. Però l</a:t>
            </a:r>
            <a:r>
              <a:rPr lang="it-IT" altLang="en-US" sz="2000">
                <a:latin typeface="Garamond" panose="02020404030301010803" pitchFamily="18" charset="0"/>
              </a:rPr>
              <a:t>’</a:t>
            </a:r>
            <a:r>
              <a:rPr lang="it-IT" altLang="it-IT" sz="2000">
                <a:latin typeface="Garamond" panose="02020404030301010803" pitchFamily="18" charset="0"/>
              </a:rPr>
              <a:t>operazione va in porto semplicemente perché U</a:t>
            </a:r>
            <a:r>
              <a:rPr lang="it-IT" altLang="it-IT" sz="2000" baseline="-25000">
                <a:latin typeface="Garamond" panose="02020404030301010803" pitchFamily="18" charset="0"/>
              </a:rPr>
              <a:t>3</a:t>
            </a:r>
            <a:r>
              <a:rPr lang="it-IT" altLang="it-IT" sz="2000">
                <a:latin typeface="Garamond" panose="02020404030301010803" pitchFamily="18" charset="0"/>
              </a:rPr>
              <a:t> &gt; U</a:t>
            </a:r>
            <a:r>
              <a:rPr lang="it-IT" altLang="it-IT" sz="2000" baseline="-25000">
                <a:latin typeface="Garamond" panose="02020404030301010803" pitchFamily="18" charset="0"/>
              </a:rPr>
              <a:t>1</a:t>
            </a:r>
            <a:r>
              <a:rPr lang="it-IT" altLang="it-IT" sz="2000">
                <a:latin typeface="Garamond" panose="02020404030301010803" pitchFamily="18" charset="0"/>
              </a:rPr>
              <a:t>  e U</a:t>
            </a:r>
            <a:r>
              <a:rPr lang="it-IT" altLang="it-IT" sz="2000" baseline="-25000">
                <a:latin typeface="Garamond" panose="02020404030301010803" pitchFamily="18" charset="0"/>
              </a:rPr>
              <a:t>3</a:t>
            </a:r>
            <a:r>
              <a:rPr lang="it-IT" altLang="it-IT" sz="2000">
                <a:latin typeface="Garamond" panose="02020404030301010803" pitchFamily="18" charset="0"/>
              </a:rPr>
              <a:t> &gt; U</a:t>
            </a:r>
            <a:r>
              <a:rPr lang="it-IT" altLang="it-IT" sz="2000" baseline="-25000">
                <a:latin typeface="Garamond" panose="02020404030301010803" pitchFamily="18" charset="0"/>
              </a:rPr>
              <a:t>2 </a:t>
            </a:r>
            <a:r>
              <a:rPr lang="it-IT" altLang="it-IT" sz="2000">
                <a:latin typeface="Garamond" panose="02020404030301010803" pitchFamily="18" charset="0"/>
              </a:rPr>
              <a:t>. </a:t>
            </a:r>
          </a:p>
          <a:p>
            <a:pPr algn="just" eaLnBrk="1" hangingPunct="1">
              <a:spcBef>
                <a:spcPct val="50000"/>
              </a:spcBef>
            </a:pPr>
            <a:r>
              <a:rPr lang="it-IT" altLang="it-IT" sz="2000">
                <a:latin typeface="Garamond" panose="02020404030301010803" pitchFamily="18" charset="0"/>
              </a:rPr>
              <a:t>Tutti e tre i soggetti sono razionali e non hanno bisogno di alcuna fiducia. Rispetto agli altri due, Amro non ha affatto una più</a:t>
            </a:r>
            <a:r>
              <a:rPr lang="it-IT" altLang="it-IT" sz="2000" b="1">
                <a:latin typeface="Garamond" panose="02020404030301010803" pitchFamily="18" charset="0"/>
              </a:rPr>
              <a:t> elevata </a:t>
            </a:r>
            <a:r>
              <a:rPr lang="it-IT" altLang="it-IT" sz="2000">
                <a:latin typeface="Garamond" panose="02020404030301010803" pitchFamily="18" charset="0"/>
              </a:rPr>
              <a:t>stima dell</a:t>
            </a:r>
            <a:r>
              <a:rPr lang="it-IT" altLang="en-US" sz="2000">
                <a:latin typeface="Garamond" panose="02020404030301010803" pitchFamily="18" charset="0"/>
              </a:rPr>
              <a:t>’</a:t>
            </a:r>
            <a:r>
              <a:rPr lang="it-IT" altLang="it-IT" sz="2000">
                <a:latin typeface="Garamond" panose="02020404030301010803" pitchFamily="18" charset="0"/>
              </a:rPr>
              <a:t>armatore (determinata da una presunta fiducia), ma ha solo una più </a:t>
            </a:r>
            <a:r>
              <a:rPr lang="it-IT" altLang="it-IT" sz="2000" b="1">
                <a:latin typeface="Garamond" panose="02020404030301010803" pitchFamily="18" charset="0"/>
              </a:rPr>
              <a:t>precisa </a:t>
            </a:r>
            <a:r>
              <a:rPr lang="it-IT" altLang="it-IT" sz="2000">
                <a:latin typeface="Garamond" panose="02020404030301010803" pitchFamily="18" charset="0"/>
              </a:rPr>
              <a:t>stima (dovuta a migliore informazione).</a:t>
            </a:r>
          </a:p>
        </p:txBody>
      </p:sp>
    </p:spTree>
    <p:extLst>
      <p:ext uri="{BB962C8B-B14F-4D97-AF65-F5344CB8AC3E}">
        <p14:creationId xmlns:p14="http://schemas.microsoft.com/office/powerpoint/2010/main" val="6017865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withEffect">
                                  <p:stCondLst>
                                    <p:cond delay="0"/>
                                  </p:stCondLst>
                                  <p:childTnLst>
                                    <p:set>
                                      <p:cBhvr>
                                        <p:cTn id="6" dur="1" fill="hold">
                                          <p:stCondLst>
                                            <p:cond delay="0"/>
                                          </p:stCondLst>
                                        </p:cTn>
                                        <p:tgtEl>
                                          <p:spTgt spid="114690">
                                            <p:txEl>
                                              <p:pRg st="7" end="7"/>
                                            </p:txEl>
                                          </p:spTgt>
                                        </p:tgtEl>
                                        <p:attrNameLst>
                                          <p:attrName>style.visibility</p:attrName>
                                        </p:attrNameLst>
                                      </p:cBhvr>
                                      <p:to>
                                        <p:strVal val="visible"/>
                                      </p:to>
                                    </p:set>
                                    <p:animEffect transition="in" filter="slide(fromBottom)">
                                      <p:cBhvr>
                                        <p:cTn id="7" dur="500"/>
                                        <p:tgtEl>
                                          <p:spTgt spid="114690">
                                            <p:txEl>
                                              <p:pRg st="7" end="7"/>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4690">
                                            <p:txEl>
                                              <p:pRg st="8" end="8"/>
                                            </p:txEl>
                                          </p:spTgt>
                                        </p:tgtEl>
                                        <p:attrNameLst>
                                          <p:attrName>style.visibility</p:attrName>
                                        </p:attrNameLst>
                                      </p:cBhvr>
                                      <p:to>
                                        <p:strVal val="visible"/>
                                      </p:to>
                                    </p:set>
                                    <p:animEffect transition="in" filter="slide(fromBottom)">
                                      <p:cBhvr>
                                        <p:cTn id="12" dur="500"/>
                                        <p:tgtEl>
                                          <p:spTgt spid="114690">
                                            <p:txEl>
                                              <p:pRg st="8" end="8"/>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14690">
                                            <p:txEl>
                                              <p:pRg st="9" end="9"/>
                                            </p:txEl>
                                          </p:spTgt>
                                        </p:tgtEl>
                                        <p:attrNameLst>
                                          <p:attrName>style.visibility</p:attrName>
                                        </p:attrNameLst>
                                      </p:cBhvr>
                                      <p:to>
                                        <p:strVal val="visible"/>
                                      </p:to>
                                    </p:set>
                                    <p:animEffect transition="in" filter="slide(fromBottom)">
                                      <p:cBhvr>
                                        <p:cTn id="17" dur="500"/>
                                        <p:tgtEl>
                                          <p:spTgt spid="11469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 Box 2">
            <a:extLst>
              <a:ext uri="{FF2B5EF4-FFF2-40B4-BE49-F238E27FC236}">
                <a16:creationId xmlns:a16="http://schemas.microsoft.com/office/drawing/2014/main" id="{7E64FDBC-52EB-754E-B3B3-92BF9A249635}"/>
              </a:ext>
            </a:extLst>
          </p:cNvPr>
          <p:cNvSpPr txBox="1">
            <a:spLocks noChangeArrowheads="1"/>
          </p:cNvSpPr>
          <p:nvPr/>
        </p:nvSpPr>
        <p:spPr bwMode="auto">
          <a:xfrm>
            <a:off x="755650" y="836613"/>
            <a:ext cx="7848600"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a:latin typeface="Garamond" panose="02020404030301010803" pitchFamily="18" charset="0"/>
              </a:rPr>
              <a:t>Caso 2. Il contadino</a:t>
            </a:r>
            <a:r>
              <a:rPr lang="it-IT" altLang="it-IT" sz="2000">
                <a:latin typeface="Garamond" panose="02020404030301010803" pitchFamily="18" charset="0"/>
              </a:rPr>
              <a:t> che, essendosi improvvisamente guastata la propria trebbiatrice proprio durante il raccolto, chiede ed ottiene dal vicino la sua macchina in prestito. Qui ci troviamo di fronte al classico caso di transazione che, grazie alla ripetizione potenziale o effettiva, si allontana dallo scambio di mercato per avvicinarsi al rapporto di lungo periodo. Infatti il prestito del macchinario avviene perché il vicino si aspetta che in futuro potrà richiedere lo stesso piacere. </a:t>
            </a:r>
          </a:p>
          <a:p>
            <a:pPr algn="just" eaLnBrk="1" hangingPunct="1">
              <a:spcBef>
                <a:spcPct val="50000"/>
              </a:spcBef>
            </a:pPr>
            <a:r>
              <a:rPr lang="it-IT" altLang="it-IT" sz="2000">
                <a:latin typeface="Garamond" panose="02020404030301010803" pitchFamily="18" charset="0"/>
              </a:rPr>
              <a:t>In sostanza si comporta da </a:t>
            </a:r>
            <a:r>
              <a:rPr lang="it-IT" altLang="it-IT" sz="2000" i="1">
                <a:latin typeface="Garamond" panose="02020404030301010803" pitchFamily="18" charset="0"/>
              </a:rPr>
              <a:t>reciprocatore informato</a:t>
            </a:r>
            <a:r>
              <a:rPr lang="it-IT" altLang="it-IT" sz="2000">
                <a:latin typeface="Garamond" panose="02020404030301010803" pitchFamily="18" charset="0"/>
              </a:rPr>
              <a:t>, che rinuncia a guadagni immediati o nel breve periodo accettando anche qualche costo perché si attende che la controparte si comporterà allo stesso modo. Non c</a:t>
            </a:r>
            <a:r>
              <a:rPr lang="it-IT" altLang="en-US" sz="2000">
                <a:latin typeface="Garamond" panose="02020404030301010803" pitchFamily="18" charset="0"/>
              </a:rPr>
              <a:t>’</a:t>
            </a:r>
            <a:r>
              <a:rPr lang="it-IT" altLang="it-IT" sz="2000">
                <a:latin typeface="Garamond" panose="02020404030301010803" pitchFamily="18" charset="0"/>
              </a:rPr>
              <a:t>è alcuna fiducia coinvolta ma solo consuetudine ed educazione sociale (</a:t>
            </a:r>
            <a:r>
              <a:rPr lang="it-IT" altLang="it-IT" sz="2000" i="1">
                <a:latin typeface="Garamond" panose="02020404030301010803" pitchFamily="18" charset="0"/>
              </a:rPr>
              <a:t>non si può rifiutare il sale alla vicina di casa che lo chiede per favore</a:t>
            </a:r>
            <a:r>
              <a:rPr lang="it-IT" altLang="it-IT" sz="2000">
                <a:latin typeface="Garamond" panose="02020404030301010803" pitchFamily="18" charset="0"/>
              </a:rPr>
              <a:t>)</a:t>
            </a:r>
          </a:p>
          <a:p>
            <a:pPr algn="just" eaLnBrk="1" hangingPunct="1">
              <a:spcBef>
                <a:spcPct val="50000"/>
              </a:spcBef>
            </a:pPr>
            <a:r>
              <a:rPr lang="it-IT" altLang="it-IT" sz="2000">
                <a:latin typeface="Garamond" panose="02020404030301010803" pitchFamily="18" charset="0"/>
              </a:rPr>
              <a:t>Tuttavia, il comportamento da reciprocatore non è sempre attuato, specie fra le generazioni più giovani (test su chi ha fatto esperienza di aver pagato una pizza ad un amico/a e questo si è bene guardato dal fare altrettanto, ma la cosa è </a:t>
            </a:r>
            <a:r>
              <a:rPr lang="it-IT" altLang="it-IT" sz="2000" i="1">
                <a:latin typeface="Garamond" panose="02020404030301010803" pitchFamily="18" charset="0"/>
              </a:rPr>
              <a:t>passata in cavalleria</a:t>
            </a:r>
            <a:r>
              <a:rPr lang="it-IT" altLang="it-IT" sz="2000">
                <a:latin typeface="Garamond" panose="02020404030301010803" pitchFamily="18" charset="0"/>
              </a:rPr>
              <a:t> )  </a:t>
            </a:r>
          </a:p>
        </p:txBody>
      </p:sp>
    </p:spTree>
    <p:extLst>
      <p:ext uri="{BB962C8B-B14F-4D97-AF65-F5344CB8AC3E}">
        <p14:creationId xmlns:p14="http://schemas.microsoft.com/office/powerpoint/2010/main" val="1451999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7762">
                                            <p:txEl>
                                              <p:pRg st="0" end="0"/>
                                            </p:txEl>
                                          </p:spTgt>
                                        </p:tgtEl>
                                        <p:attrNameLst>
                                          <p:attrName>style.visibility</p:attrName>
                                        </p:attrNameLst>
                                      </p:cBhvr>
                                      <p:to>
                                        <p:strVal val="visible"/>
                                      </p:to>
                                    </p:set>
                                    <p:animEffect transition="in" filter="slide(fromBottom)">
                                      <p:cBhvr>
                                        <p:cTn id="7" dur="500"/>
                                        <p:tgtEl>
                                          <p:spTgt spid="1177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7762">
                                            <p:txEl>
                                              <p:pRg st="1" end="1"/>
                                            </p:txEl>
                                          </p:spTgt>
                                        </p:tgtEl>
                                        <p:attrNameLst>
                                          <p:attrName>style.visibility</p:attrName>
                                        </p:attrNameLst>
                                      </p:cBhvr>
                                      <p:to>
                                        <p:strVal val="visible"/>
                                      </p:to>
                                    </p:set>
                                    <p:animEffect transition="in" filter="slide(fromBottom)">
                                      <p:cBhvr>
                                        <p:cTn id="12" dur="500"/>
                                        <p:tgtEl>
                                          <p:spTgt spid="11776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17762">
                                            <p:txEl>
                                              <p:pRg st="2" end="2"/>
                                            </p:txEl>
                                          </p:spTgt>
                                        </p:tgtEl>
                                        <p:attrNameLst>
                                          <p:attrName>style.visibility</p:attrName>
                                        </p:attrNameLst>
                                      </p:cBhvr>
                                      <p:to>
                                        <p:strVal val="visible"/>
                                      </p:to>
                                    </p:set>
                                    <p:animEffect transition="in" filter="slide(fromBottom)">
                                      <p:cBhvr>
                                        <p:cTn id="17" dur="500"/>
                                        <p:tgtEl>
                                          <p:spTgt spid="1177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a:extLst>
              <a:ext uri="{FF2B5EF4-FFF2-40B4-BE49-F238E27FC236}">
                <a16:creationId xmlns:a16="http://schemas.microsoft.com/office/drawing/2014/main" id="{3273C253-AD98-A641-91E1-D9ACB7881E20}"/>
              </a:ext>
            </a:extLst>
          </p:cNvPr>
          <p:cNvSpPr txBox="1">
            <a:spLocks noChangeArrowheads="1"/>
          </p:cNvSpPr>
          <p:nvPr/>
        </p:nvSpPr>
        <p:spPr bwMode="auto">
          <a:xfrm>
            <a:off x="684213" y="908050"/>
            <a:ext cx="7993062"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a:latin typeface="Garamond" panose="02020404030301010803" pitchFamily="18" charset="0"/>
              </a:rPr>
              <a:t>Caso 3. Studentessa</a:t>
            </a:r>
            <a:r>
              <a:rPr lang="it-IT" altLang="it-IT" sz="2000">
                <a:latin typeface="Garamond" panose="02020404030301010803" pitchFamily="18" charset="0"/>
              </a:rPr>
              <a:t> immigrata da poco che accetta di farsi accompagnare da un estraneo che la porta nel bosco e la violenta. Qui la spiegazione è più banale: basso livello di razionalità da parte della studentessa, che si è trovata di fronte ad un evento inaspettato (l</a:t>
            </a:r>
            <a:r>
              <a:rPr lang="it-IT" altLang="en-US" sz="2000">
                <a:latin typeface="Garamond" panose="02020404030301010803" pitchFamily="18" charset="0"/>
              </a:rPr>
              <a:t>’</a:t>
            </a:r>
            <a:r>
              <a:rPr lang="it-IT" altLang="it-IT" sz="2000">
                <a:latin typeface="Garamond" panose="02020404030301010803" pitchFamily="18" charset="0"/>
              </a:rPr>
              <a:t>invito ad andare nel bosco) a cui non era preparata a reagire. </a:t>
            </a:r>
          </a:p>
          <a:p>
            <a:pPr algn="just" eaLnBrk="1" hangingPunct="1">
              <a:spcBef>
                <a:spcPct val="50000"/>
              </a:spcBef>
            </a:pPr>
            <a:r>
              <a:rPr lang="it-IT" altLang="it-IT" sz="2000">
                <a:latin typeface="Garamond" panose="02020404030301010803" pitchFamily="18" charset="0"/>
              </a:rPr>
              <a:t>Del resto ai figli la prima cosa che si insegna è:  </a:t>
            </a:r>
            <a:r>
              <a:rPr lang="it-IT" altLang="it-IT" sz="2000" i="1">
                <a:latin typeface="Garamond" panose="02020404030301010803" pitchFamily="18" charset="0"/>
              </a:rPr>
              <a:t>Per strada non accettate caramelle da estranei!</a:t>
            </a:r>
          </a:p>
          <a:p>
            <a:pPr algn="just" eaLnBrk="1" hangingPunct="1">
              <a:spcBef>
                <a:spcPct val="50000"/>
              </a:spcBef>
            </a:pPr>
            <a:endParaRPr lang="it-IT" altLang="it-IT" sz="2000">
              <a:latin typeface="Garamond" panose="02020404030301010803" pitchFamily="18" charset="0"/>
            </a:endParaRPr>
          </a:p>
          <a:p>
            <a:pPr algn="just" eaLnBrk="1" hangingPunct="1">
              <a:spcBef>
                <a:spcPct val="50000"/>
              </a:spcBef>
            </a:pPr>
            <a:endParaRPr lang="it-IT" altLang="it-IT" sz="2000">
              <a:latin typeface="Garamond" panose="02020404030301010803" pitchFamily="18" charset="0"/>
            </a:endParaRPr>
          </a:p>
          <a:p>
            <a:pPr algn="just" eaLnBrk="1" hangingPunct="1">
              <a:spcBef>
                <a:spcPct val="50000"/>
              </a:spcBef>
            </a:pPr>
            <a:r>
              <a:rPr lang="it-IT" altLang="it-IT" sz="2000">
                <a:latin typeface="Garamond" panose="02020404030301010803" pitchFamily="18" charset="0"/>
              </a:rPr>
              <a:t>Williamson distingue la </a:t>
            </a:r>
            <a:r>
              <a:rPr lang="it-IT" altLang="it-IT" sz="2000" b="1">
                <a:latin typeface="Garamond" panose="02020404030301010803" pitchFamily="18" charset="0"/>
              </a:rPr>
              <a:t>fiducia personale</a:t>
            </a:r>
            <a:r>
              <a:rPr lang="it-IT" altLang="it-IT" sz="2000">
                <a:latin typeface="Garamond" panose="02020404030301010803" pitchFamily="18" charset="0"/>
              </a:rPr>
              <a:t>, caratterizzata da investimenti di lungo periodo, dall</a:t>
            </a:r>
            <a:r>
              <a:rPr lang="it-IT" altLang="en-US" sz="2000">
                <a:latin typeface="Garamond" panose="02020404030301010803" pitchFamily="18" charset="0"/>
              </a:rPr>
              <a:t>’</a:t>
            </a:r>
            <a:r>
              <a:rPr lang="it-IT" altLang="it-IT" sz="2000">
                <a:latin typeface="Garamond" panose="02020404030301010803" pitchFamily="18" charset="0"/>
              </a:rPr>
              <a:t>assenza di monitoraggio e da una tendenza a dimenticare le manchevolezze (</a:t>
            </a:r>
            <a:r>
              <a:rPr lang="it-IT" altLang="it-IT" sz="2000" i="1">
                <a:latin typeface="Garamond" panose="02020404030301010803" pitchFamily="18" charset="0"/>
              </a:rPr>
              <a:t>forbearance</a:t>
            </a:r>
            <a:r>
              <a:rPr lang="it-IT" altLang="it-IT" sz="2000">
                <a:latin typeface="Garamond" panose="02020404030301010803" pitchFamily="18" charset="0"/>
              </a:rPr>
              <a:t>), da quella </a:t>
            </a:r>
            <a:r>
              <a:rPr lang="it-IT" altLang="it-IT" sz="2000" b="1">
                <a:latin typeface="Garamond" panose="02020404030301010803" pitchFamily="18" charset="0"/>
              </a:rPr>
              <a:t>istituzionale</a:t>
            </a:r>
            <a:r>
              <a:rPr lang="it-IT" altLang="it-IT" sz="2000">
                <a:latin typeface="Garamond" panose="02020404030301010803" pitchFamily="18" charset="0"/>
              </a:rPr>
              <a:t> in cui conta la dimensione del gruppo e il grado di intenzionalità (finalizzazione dell</a:t>
            </a:r>
            <a:r>
              <a:rPr lang="it-IT" altLang="en-US" sz="2000">
                <a:latin typeface="Garamond" panose="02020404030301010803" pitchFamily="18" charset="0"/>
              </a:rPr>
              <a:t>’</a:t>
            </a:r>
            <a:r>
              <a:rPr lang="it-IT" altLang="it-IT" sz="2000">
                <a:latin typeface="Garamond" panose="02020404030301010803" pitchFamily="18" charset="0"/>
              </a:rPr>
              <a:t>azione)</a:t>
            </a:r>
          </a:p>
        </p:txBody>
      </p:sp>
    </p:spTree>
    <p:extLst>
      <p:ext uri="{BB962C8B-B14F-4D97-AF65-F5344CB8AC3E}">
        <p14:creationId xmlns:p14="http://schemas.microsoft.com/office/powerpoint/2010/main" val="1667931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5714">
                                            <p:txEl>
                                              <p:pRg st="1" end="1"/>
                                            </p:txEl>
                                          </p:spTgt>
                                        </p:tgtEl>
                                        <p:attrNameLst>
                                          <p:attrName>style.visibility</p:attrName>
                                        </p:attrNameLst>
                                      </p:cBhvr>
                                      <p:to>
                                        <p:strVal val="visible"/>
                                      </p:to>
                                    </p:set>
                                    <p:animEffect transition="in" filter="slide(fromBottom)">
                                      <p:cBhvr>
                                        <p:cTn id="7" dur="500"/>
                                        <p:tgtEl>
                                          <p:spTgt spid="11571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15714">
                                            <p:txEl>
                                              <p:pRg st="4" end="4"/>
                                            </p:txEl>
                                          </p:spTgt>
                                        </p:tgtEl>
                                        <p:attrNameLst>
                                          <p:attrName>style.visibility</p:attrName>
                                        </p:attrNameLst>
                                      </p:cBhvr>
                                      <p:to>
                                        <p:strVal val="visible"/>
                                      </p:to>
                                    </p:set>
                                    <p:animEffect transition="in" filter="slide(fromBottom)">
                                      <p:cBhvr>
                                        <p:cTn id="12" dur="500"/>
                                        <p:tgtEl>
                                          <p:spTgt spid="1157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8">
            <a:extLst>
              <a:ext uri="{FF2B5EF4-FFF2-40B4-BE49-F238E27FC236}">
                <a16:creationId xmlns:a16="http://schemas.microsoft.com/office/drawing/2014/main" id="{66198F89-F8A5-7A48-9349-D282414B1A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50"/>
            <a:ext cx="9144000" cy="651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458749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a:extLst>
              <a:ext uri="{FF2B5EF4-FFF2-40B4-BE49-F238E27FC236}">
                <a16:creationId xmlns:a16="http://schemas.microsoft.com/office/drawing/2014/main" id="{F083822F-B417-F646-8942-723C4F633B1C}"/>
              </a:ext>
            </a:extLst>
          </p:cNvPr>
          <p:cNvSpPr txBox="1">
            <a:spLocks noChangeArrowheads="1"/>
          </p:cNvSpPr>
          <p:nvPr/>
        </p:nvSpPr>
        <p:spPr bwMode="auto">
          <a:xfrm>
            <a:off x="755650" y="1412875"/>
            <a:ext cx="7273925"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Una legge può non solo rimanere inapplicata: il governo e i suoi agenti possono violare i diritti di proprietà (espropri, confische ecc.) o stabilire regolazioni o imposte ingiuste o inefficienti o estorcere tangenti nella concessione di licenze o autorizzazioni</a:t>
            </a:r>
          </a:p>
          <a:p>
            <a:pPr algn="ctr" eaLnBrk="1" hangingPunct="1">
              <a:spcBef>
                <a:spcPct val="50000"/>
              </a:spcBef>
            </a:pPr>
            <a:endParaRPr lang="it-IT" altLang="it-IT" sz="2000" dirty="0">
              <a:latin typeface="Garamond" panose="02020404030301010803" pitchFamily="18" charset="0"/>
            </a:endParaRPr>
          </a:p>
          <a:p>
            <a:pPr algn="ctr" eaLnBrk="1" hangingPunct="1">
              <a:spcBef>
                <a:spcPct val="50000"/>
              </a:spcBef>
            </a:pPr>
            <a:r>
              <a:rPr lang="it-IT" altLang="it-IT" sz="2000" dirty="0">
                <a:latin typeface="Garamond" panose="02020404030301010803" pitchFamily="18" charset="0"/>
              </a:rPr>
              <a:t>Ecco la corruzione</a:t>
            </a:r>
          </a:p>
        </p:txBody>
      </p:sp>
      <p:sp>
        <p:nvSpPr>
          <p:cNvPr id="93187" name="Rectangle 3">
            <a:extLst>
              <a:ext uri="{FF2B5EF4-FFF2-40B4-BE49-F238E27FC236}">
                <a16:creationId xmlns:a16="http://schemas.microsoft.com/office/drawing/2014/main" id="{0E59C455-A5D6-1943-BB74-9CF0C021A16F}"/>
              </a:ext>
            </a:extLst>
          </p:cNvPr>
          <p:cNvSpPr>
            <a:spLocks noChangeArrowheads="1"/>
          </p:cNvSpPr>
          <p:nvPr/>
        </p:nvSpPr>
        <p:spPr bwMode="auto">
          <a:xfrm>
            <a:off x="755650" y="4365625"/>
            <a:ext cx="73437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La Corruzione è simile alle tasse: entrambe distorcono le attività economiche e generano perdita di benessere, entrambe sono soggette a due equilibri diversi a seconda dell</a:t>
            </a:r>
            <a:r>
              <a:rPr lang="it-IT" altLang="en-US" sz="2000" dirty="0">
                <a:latin typeface="Garamond" panose="02020404030301010803" pitchFamily="18" charset="0"/>
              </a:rPr>
              <a:t>’</a:t>
            </a:r>
            <a:r>
              <a:rPr lang="it-IT" altLang="it-IT" sz="2000" dirty="0">
                <a:latin typeface="Garamond" panose="02020404030301010803" pitchFamily="18" charset="0"/>
              </a:rPr>
              <a:t>efficacia delle istituzioni pubbliche</a:t>
            </a:r>
          </a:p>
        </p:txBody>
      </p:sp>
      <p:sp>
        <p:nvSpPr>
          <p:cNvPr id="94212" name="Text Box 4">
            <a:extLst>
              <a:ext uri="{FF2B5EF4-FFF2-40B4-BE49-F238E27FC236}">
                <a16:creationId xmlns:a16="http://schemas.microsoft.com/office/drawing/2014/main" id="{3D5383BA-88B2-264F-AD5C-5F533E549548}"/>
              </a:ext>
            </a:extLst>
          </p:cNvPr>
          <p:cNvSpPr txBox="1">
            <a:spLocks noChangeArrowheads="1"/>
          </p:cNvSpPr>
          <p:nvPr/>
        </p:nvSpPr>
        <p:spPr bwMode="auto">
          <a:xfrm>
            <a:off x="1403350" y="549275"/>
            <a:ext cx="59039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dirty="0">
                <a:latin typeface="Garamond" panose="02020404030301010803" pitchFamily="18" charset="0"/>
              </a:rPr>
              <a:t>      </a:t>
            </a:r>
            <a:r>
              <a:rPr lang="it-IT" altLang="it-IT" b="1" dirty="0">
                <a:solidFill>
                  <a:schemeClr val="accent2"/>
                </a:solidFill>
                <a:latin typeface="Garamond" panose="02020404030301010803" pitchFamily="18" charset="0"/>
              </a:rPr>
              <a:t>Elementi di economia della corruzione</a:t>
            </a:r>
          </a:p>
        </p:txBody>
      </p:sp>
    </p:spTree>
    <p:extLst>
      <p:ext uri="{BB962C8B-B14F-4D97-AF65-F5344CB8AC3E}">
        <p14:creationId xmlns:p14="http://schemas.microsoft.com/office/powerpoint/2010/main" val="1366765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Effect transition="in" filter="slide(fromBottom)">
                                      <p:cBhvr>
                                        <p:cTn id="7" dur="500"/>
                                        <p:tgtEl>
                                          <p:spTgt spid="931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fographic: Where Corruption Is Rampant | Statista">
            <a:extLst>
              <a:ext uri="{FF2B5EF4-FFF2-40B4-BE49-F238E27FC236}">
                <a16:creationId xmlns:a16="http://schemas.microsoft.com/office/drawing/2014/main" id="{BA1F3145-DF5B-BD4F-8272-865D402D2E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26591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Segnaposto contenuto 6">
            <a:extLst>
              <a:ext uri="{FF2B5EF4-FFF2-40B4-BE49-F238E27FC236}">
                <a16:creationId xmlns:a16="http://schemas.microsoft.com/office/drawing/2014/main" id="{AF922C60-DF3F-B44D-86F1-702E0C34C062}"/>
              </a:ext>
            </a:extLst>
          </p:cNvPr>
          <p:cNvGraphicFramePr>
            <a:graphicFrameLocks noGrp="1"/>
          </p:cNvGraphicFramePr>
          <p:nvPr/>
        </p:nvGraphicFramePr>
        <p:xfrm>
          <a:off x="400050" y="1008063"/>
          <a:ext cx="8226425" cy="5502277"/>
        </p:xfrm>
        <a:graphic>
          <a:graphicData uri="http://schemas.openxmlformats.org/drawingml/2006/table">
            <a:tbl>
              <a:tblPr/>
              <a:tblGrid>
                <a:gridCol w="1606550">
                  <a:extLst>
                    <a:ext uri="{9D8B030D-6E8A-4147-A177-3AD203B41FA5}">
                      <a16:colId xmlns:a16="http://schemas.microsoft.com/office/drawing/2014/main" val="20000"/>
                    </a:ext>
                  </a:extLst>
                </a:gridCol>
                <a:gridCol w="6619875">
                  <a:extLst>
                    <a:ext uri="{9D8B030D-6E8A-4147-A177-3AD203B41FA5}">
                      <a16:colId xmlns:a16="http://schemas.microsoft.com/office/drawing/2014/main" val="20001"/>
                    </a:ext>
                  </a:extLst>
                </a:gridCol>
              </a:tblGrid>
              <a:tr h="830263">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dirty="0">
                          <a:ln>
                            <a:noFill/>
                          </a:ln>
                          <a:solidFill>
                            <a:schemeClr val="tx1"/>
                          </a:solidFill>
                          <a:effectLst/>
                          <a:latin typeface="Garamond" pitchFamily="18" charset="0"/>
                          <a:ea typeface="MS PGothic" pitchFamily="34" charset="-128"/>
                        </a:rPr>
                        <a:t>Corruzione classica</a:t>
                      </a:r>
                      <a:endParaRPr kumimoji="0" lang="it-IT" sz="2000" b="1" i="0" u="none" strike="noStrike" cap="none" normalizeH="0" baseline="0" dirty="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Un favore corrotto fornito in cambio di un pagamento in denaro (la bustarella) </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77888">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Appropriazione indebita </a:t>
                      </a:r>
                      <a:endParaRPr kumimoji="0" lang="it-IT" sz="2000" b="1"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Furto di risorse da parte di coloro che hanno la responsabilità di amministrarle </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04900">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Frode </a:t>
                      </a:r>
                      <a:endParaRPr kumimoji="0" lang="it-IT" sz="2000" b="1"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Crimine economico che include inganno, frode, falsificazione intenzionale di atti, manipolazione o appropriazione indebita di informazioni </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04900">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Estorsione </a:t>
                      </a:r>
                      <a:endParaRPr kumimoji="0" lang="it-IT" sz="2000" b="1"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Denaro (tangenti), favori o risorse ottenuto mediante l'uso di coercizione, l’esercizio di violenza o forme di intimidazione (minacce) </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92163">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Favoritismo </a:t>
                      </a:r>
                      <a:endParaRPr kumimoji="0" lang="it-IT" sz="2000" b="1"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Abuso di potere per favorire imprese corruttrici che altera l'efficienza allocativa (appalti truccati)</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92163">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1" i="0" u="none" strike="noStrike" cap="none" normalizeH="0" baseline="0">
                          <a:ln>
                            <a:noFill/>
                          </a:ln>
                          <a:solidFill>
                            <a:schemeClr val="tx1"/>
                          </a:solidFill>
                          <a:effectLst/>
                          <a:latin typeface="Garamond" pitchFamily="18" charset="0"/>
                          <a:ea typeface="MS PGothic" pitchFamily="34" charset="-128"/>
                        </a:rPr>
                        <a:t>Nepotismo </a:t>
                      </a:r>
                      <a:endParaRPr kumimoji="0" lang="it-IT" sz="2000" b="1"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10000"/>
                        </a:lnSpc>
                        <a:spcBef>
                          <a:spcPct val="0"/>
                        </a:spcBef>
                        <a:spcAft>
                          <a:spcPct val="0"/>
                        </a:spcAft>
                        <a:buClrTx/>
                        <a:buSzTx/>
                        <a:buFontTx/>
                        <a:buNone/>
                        <a:tabLst/>
                      </a:pPr>
                      <a:r>
                        <a:rPr kumimoji="0" lang="it-IT" sz="2000" b="0" i="0" u="none" strike="noStrike" cap="none" normalizeH="0" baseline="0">
                          <a:ln>
                            <a:noFill/>
                          </a:ln>
                          <a:solidFill>
                            <a:schemeClr val="tx1"/>
                          </a:solidFill>
                          <a:effectLst/>
                          <a:latin typeface="Garamond" pitchFamily="18" charset="0"/>
                          <a:ea typeface="MS PGothic" pitchFamily="34" charset="-128"/>
                        </a:rPr>
                        <a:t>Forma speciale di favoritismo, in cui la decisione presa va a favore dei membri della famiglia o del clan </a:t>
                      </a:r>
                      <a:endParaRPr kumimoji="0" lang="it-IT" sz="2000" b="0" i="0" u="none" strike="noStrike" cap="none" normalizeH="0" baseline="0">
                        <a:ln>
                          <a:noFill/>
                        </a:ln>
                        <a:solidFill>
                          <a:schemeClr val="tx1"/>
                        </a:solidFill>
                        <a:effectLst/>
                        <a:latin typeface="Garamond" pitchFamily="18" charset="0"/>
                        <a:ea typeface="Calibri" pitchFamily="34" charset="0"/>
                        <a:cs typeface="Times New Roman" pitchFamily="18" charset="0"/>
                      </a:endParaRPr>
                    </a:p>
                  </a:txBody>
                  <a:tcPr marL="94721" marR="47361" marT="98281"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95257" name="Text Box 1">
            <a:extLst>
              <a:ext uri="{FF2B5EF4-FFF2-40B4-BE49-F238E27FC236}">
                <a16:creationId xmlns:a16="http://schemas.microsoft.com/office/drawing/2014/main" id="{82F3B10D-458B-454B-882B-71CF04468CED}"/>
              </a:ext>
            </a:extLst>
          </p:cNvPr>
          <p:cNvSpPr txBox="1">
            <a:spLocks noChangeArrowheads="1"/>
          </p:cNvSpPr>
          <p:nvPr/>
        </p:nvSpPr>
        <p:spPr bwMode="auto">
          <a:xfrm>
            <a:off x="2387600" y="317500"/>
            <a:ext cx="4778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en-US" dirty="0"/>
              <a:t>Le diverse forme della corruzione</a:t>
            </a:r>
          </a:p>
        </p:txBody>
      </p:sp>
    </p:spTree>
    <p:extLst>
      <p:ext uri="{BB962C8B-B14F-4D97-AF65-F5344CB8AC3E}">
        <p14:creationId xmlns:p14="http://schemas.microsoft.com/office/powerpoint/2010/main" val="85008821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CasellaDiTesto 2">
            <a:extLst>
              <a:ext uri="{FF2B5EF4-FFF2-40B4-BE49-F238E27FC236}">
                <a16:creationId xmlns:a16="http://schemas.microsoft.com/office/drawing/2014/main" id="{744D0892-6461-2A46-8C58-0E6B181F8AF1}"/>
              </a:ext>
            </a:extLst>
          </p:cNvPr>
          <p:cNvSpPr txBox="1">
            <a:spLocks noChangeArrowheads="1"/>
          </p:cNvSpPr>
          <p:nvPr/>
        </p:nvSpPr>
        <p:spPr bwMode="auto">
          <a:xfrm>
            <a:off x="684213" y="476250"/>
            <a:ext cx="6983412"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1400" i="1" dirty="0"/>
              <a:t>A Parma nel 1261 alcuni decreti dell</a:t>
            </a:r>
            <a:r>
              <a:rPr lang="it-IT" altLang="en-US" sz="1400" i="1" dirty="0"/>
              <a:t>’</a:t>
            </a:r>
            <a:r>
              <a:rPr lang="it-IT" altLang="it-IT" sz="1400" i="1" dirty="0"/>
              <a:t>autorità pubblica stabiliscono che i funzionari, gli ufficiali pubblici, i notai che avessero intascato illecitamente del denaro nell</a:t>
            </a:r>
            <a:r>
              <a:rPr lang="it-IT" altLang="en-US" sz="1400" i="1" dirty="0"/>
              <a:t>’</a:t>
            </a:r>
            <a:r>
              <a:rPr lang="it-IT" altLang="it-IT" sz="1400" i="1" dirty="0"/>
              <a:t>esercizio del loro lavoro o che avessero dato, ricevuto, o promesso qualcosa in cambio d</a:t>
            </a:r>
            <a:r>
              <a:rPr lang="it-IT" altLang="en-US" sz="1400" i="1" dirty="0"/>
              <a:t>’</a:t>
            </a:r>
            <a:r>
              <a:rPr lang="it-IT" altLang="it-IT" sz="1400" i="1" dirty="0"/>
              <a:t>altro, oltre a essere esclusi dagli uffici e a dover pagare una forte sanzione, sarebbero stati «dipinti nel palazzo del comune a spese del comune, e si sarebbe scritto a lettere grosse il nome, il cognome e la causa».</a:t>
            </a:r>
          </a:p>
          <a:p>
            <a:pPr algn="just" eaLnBrk="1" hangingPunct="1"/>
            <a:r>
              <a:rPr lang="it-IT" altLang="it-IT" sz="1400" dirty="0"/>
              <a:t> </a:t>
            </a:r>
          </a:p>
          <a:p>
            <a:pPr algn="just" eaLnBrk="1" hangingPunct="1"/>
            <a:r>
              <a:rPr lang="it-IT" altLang="it-IT" sz="1400" i="1" dirty="0"/>
              <a:t>Più o meno negli stessi anni gli statuti di Padova stabiliscono che tra i doveri che il podestà è chiamato a compiere nel governo della città ci sia anche quello di considerare come falsari della fiducia pubblica – reato estremamente grave in una società che faceva della fiducia la base della convivenza e dello scambio economico – tutti i consoli, i loro notai e tutti gli ufficiali pubblici che si fossero macchiati di corruzione. I corrotti sono dei falsari e il podestà avrebbe dovuto «far scrivere i loro nomi nel libro dei falsari e dipingerli nel palazzo del comune con una borsa al collo».</a:t>
            </a:r>
          </a:p>
          <a:p>
            <a:pPr algn="just" eaLnBrk="1" hangingPunct="1"/>
            <a:endParaRPr lang="en-US" altLang="zh-CN" sz="1400" dirty="0"/>
          </a:p>
        </p:txBody>
      </p:sp>
      <p:pic>
        <p:nvPicPr>
          <p:cNvPr id="96259" name="Immagine 7" descr="Giuliano_Milani_L_uomo_con_la_borsa_al_collo-702x336.jpg.jpeg">
            <a:extLst>
              <a:ext uri="{FF2B5EF4-FFF2-40B4-BE49-F238E27FC236}">
                <a16:creationId xmlns:a16="http://schemas.microsoft.com/office/drawing/2014/main" id="{FF15FBAC-E376-F049-BBFE-E33A994C63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05263"/>
            <a:ext cx="4606925"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234746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olo 1">
            <a:extLst>
              <a:ext uri="{FF2B5EF4-FFF2-40B4-BE49-F238E27FC236}">
                <a16:creationId xmlns:a16="http://schemas.microsoft.com/office/drawing/2014/main" id="{8DCBA432-37AA-3349-8762-84CADE7B2901}"/>
              </a:ext>
            </a:extLst>
          </p:cNvPr>
          <p:cNvSpPr>
            <a:spLocks noGrp="1"/>
          </p:cNvSpPr>
          <p:nvPr/>
        </p:nvSpPr>
        <p:spPr bwMode="auto">
          <a:xfrm>
            <a:off x="685800" y="334963"/>
            <a:ext cx="7335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panose="020B0604020202020204" pitchFamily="34" charset="0"/>
                <a:ea typeface="MS PGothic" panose="020B0600070205080204" pitchFamily="34" charset="-128"/>
              </a:defRPr>
            </a:lvl1pPr>
            <a:lvl2pPr marL="742950" indent="-285750" defTabSz="457200">
              <a:defRPr sz="2400">
                <a:solidFill>
                  <a:schemeClr val="tx1"/>
                </a:solidFill>
                <a:latin typeface="Arial" panose="020B0604020202020204" pitchFamily="34" charset="0"/>
                <a:ea typeface="MS PGothic" panose="020B0600070205080204" pitchFamily="34" charset="-128"/>
              </a:defRPr>
            </a:lvl2pPr>
            <a:lvl3pPr marL="1143000" indent="-228600" defTabSz="457200">
              <a:defRPr sz="2400">
                <a:solidFill>
                  <a:schemeClr val="tx1"/>
                </a:solidFill>
                <a:latin typeface="Arial" panose="020B0604020202020204" pitchFamily="34" charset="0"/>
                <a:ea typeface="MS PGothic" panose="020B0600070205080204" pitchFamily="34" charset="-128"/>
              </a:defRPr>
            </a:lvl3pPr>
            <a:lvl4pPr marL="1600200" indent="-228600" defTabSz="457200">
              <a:defRPr sz="2400">
                <a:solidFill>
                  <a:schemeClr val="tx1"/>
                </a:solidFill>
                <a:latin typeface="Arial" panose="020B0604020202020204" pitchFamily="34" charset="0"/>
                <a:ea typeface="MS PGothic" panose="020B0600070205080204" pitchFamily="34" charset="-128"/>
              </a:defRPr>
            </a:lvl4pPr>
            <a:lvl5pPr marL="2057400" indent="-228600" defTabSz="457200">
              <a:defRPr sz="2400">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r>
              <a:rPr lang="it-IT" altLang="it-IT" sz="2200" b="1" noProof="1">
                <a:latin typeface="Garamond" panose="02020404030301010803" pitchFamily="18" charset="0"/>
              </a:rPr>
              <a:t>una forma particolare di corruzione: </a:t>
            </a:r>
          </a:p>
          <a:p>
            <a:pPr algn="ctr" eaLnBrk="1" hangingPunct="1"/>
            <a:r>
              <a:rPr lang="it-IT" altLang="it-IT" sz="2200" b="1" noProof="1">
                <a:latin typeface="Garamond" panose="02020404030301010803" pitchFamily="18" charset="0"/>
              </a:rPr>
              <a:t>La Cattura del Regolatore</a:t>
            </a:r>
          </a:p>
        </p:txBody>
      </p:sp>
      <p:sp>
        <p:nvSpPr>
          <p:cNvPr id="3" name="Segnaposto contenuto 2">
            <a:extLst>
              <a:ext uri="{FF2B5EF4-FFF2-40B4-BE49-F238E27FC236}">
                <a16:creationId xmlns:a16="http://schemas.microsoft.com/office/drawing/2014/main" id="{0DDE2B30-C4CE-874B-BA09-E8913F04C279}"/>
              </a:ext>
            </a:extLst>
          </p:cNvPr>
          <p:cNvSpPr>
            <a:spLocks noGrp="1"/>
          </p:cNvSpPr>
          <p:nvPr/>
        </p:nvSpPr>
        <p:spPr>
          <a:xfrm>
            <a:off x="666750" y="1556792"/>
            <a:ext cx="7791450" cy="4191248"/>
          </a:xfrm>
          <a:prstGeom prst="rect">
            <a:avLst/>
          </a:prstGeom>
          <a:noFill/>
          <a:ln>
            <a:noFill/>
          </a:ln>
        </p:spPr>
        <p:txBody>
          <a:bodyPr anchor="ctr">
            <a:normAutofit/>
          </a:bodyPr>
          <a:lstStyle/>
          <a:p>
            <a:pPr defTabSz="457200" eaLnBrk="1" hangingPunct="1">
              <a:lnSpc>
                <a:spcPct val="80000"/>
              </a:lnSpc>
              <a:spcAft>
                <a:spcPts val="1000"/>
              </a:spcAft>
              <a:buClr>
                <a:schemeClr val="tx1"/>
              </a:buClr>
              <a:defRPr/>
            </a:pPr>
            <a:r>
              <a:rPr lang="it-IT" altLang="it-IT" sz="2100" noProof="1">
                <a:latin typeface="Garamond" pitchFamily="18" charset="0"/>
              </a:rPr>
              <a:t>L'espressione indica situazioni in cui le agenzie/autorità di regolamentazione, create per tutelare l'interesse pubblico agiscono, spesso insieme al governo o ad organi legislativi, in favore degli interessi commerciali o speciali dominanti nell'industria o nel settore oggetto della regolamentazione</a:t>
            </a:r>
          </a:p>
          <a:p>
            <a:pPr defTabSz="457200" eaLnBrk="1" hangingPunct="1">
              <a:lnSpc>
                <a:spcPct val="80000"/>
              </a:lnSpc>
              <a:spcAft>
                <a:spcPts val="1000"/>
              </a:spcAft>
              <a:buClr>
                <a:schemeClr val="tx1"/>
              </a:buClr>
              <a:defRPr/>
            </a:pPr>
            <a:endParaRPr lang="it-IT" altLang="it-IT" sz="2100" noProof="1">
              <a:latin typeface="Garamond" pitchFamily="18" charset="0"/>
            </a:endParaRPr>
          </a:p>
          <a:p>
            <a:pPr defTabSz="457200" eaLnBrk="1" hangingPunct="1">
              <a:lnSpc>
                <a:spcPct val="80000"/>
              </a:lnSpc>
              <a:spcAft>
                <a:spcPts val="1000"/>
              </a:spcAft>
              <a:buClr>
                <a:schemeClr val="tx1"/>
              </a:buClr>
              <a:defRPr/>
            </a:pPr>
            <a:r>
              <a:rPr lang="it-IT" altLang="it-IT" sz="2100" noProof="1">
                <a:latin typeface="Garamond" pitchFamily="18" charset="0"/>
              </a:rPr>
              <a:t> La cattura prende tipicamente due forme:</a:t>
            </a:r>
          </a:p>
          <a:p>
            <a:pPr defTabSz="457200" eaLnBrk="1" hangingPunct="1">
              <a:lnSpc>
                <a:spcPct val="80000"/>
              </a:lnSpc>
              <a:spcAft>
                <a:spcPts val="1000"/>
              </a:spcAft>
              <a:buClr>
                <a:schemeClr val="tx1"/>
              </a:buClr>
              <a:buFontTx/>
              <a:buChar char="•"/>
              <a:defRPr/>
            </a:pPr>
            <a:r>
              <a:rPr lang="it-IT" altLang="it-IT" sz="2100" b="1" i="1" u="sng" noProof="1">
                <a:effectLst>
                  <a:outerShdw blurRad="38100" dist="38100" dir="2700000" algn="tl">
                    <a:srgbClr val="C0C0C0"/>
                  </a:outerShdw>
                </a:effectLst>
                <a:latin typeface="Garamond" pitchFamily="18" charset="0"/>
              </a:rPr>
              <a:t>Cattura ex-ante</a:t>
            </a:r>
            <a:r>
              <a:rPr lang="it-IT" altLang="it-IT" sz="2100" noProof="1">
                <a:latin typeface="Garamond" pitchFamily="18" charset="0"/>
              </a:rPr>
              <a:t>, influenza esercitata sui processi di produzione delle regole;</a:t>
            </a:r>
          </a:p>
          <a:p>
            <a:pPr defTabSz="457200" eaLnBrk="1" hangingPunct="1">
              <a:lnSpc>
                <a:spcPct val="80000"/>
              </a:lnSpc>
              <a:spcAft>
                <a:spcPts val="1000"/>
              </a:spcAft>
              <a:buClr>
                <a:schemeClr val="tx1"/>
              </a:buClr>
              <a:buFontTx/>
              <a:buChar char="•"/>
              <a:defRPr/>
            </a:pPr>
            <a:r>
              <a:rPr lang="it-IT" altLang="it-IT" sz="2100" b="1" i="1" u="sng" noProof="1">
                <a:effectLst>
                  <a:outerShdw blurRad="38100" dist="38100" dir="2700000" algn="tl">
                    <a:srgbClr val="C0C0C0"/>
                  </a:outerShdw>
                </a:effectLst>
                <a:latin typeface="Garamond" pitchFamily="18" charset="0"/>
              </a:rPr>
              <a:t>Cattura ex-post</a:t>
            </a:r>
            <a:r>
              <a:rPr lang="it-IT" altLang="it-IT" sz="2100" noProof="1">
                <a:latin typeface="Garamond" pitchFamily="18" charset="0"/>
              </a:rPr>
              <a:t>, mira a influenzare l'amministrazione al fine di aggirare o limitare le regole esistenti.</a:t>
            </a:r>
          </a:p>
          <a:p>
            <a:pPr defTabSz="457200" eaLnBrk="1" hangingPunct="1">
              <a:lnSpc>
                <a:spcPct val="80000"/>
              </a:lnSpc>
              <a:spcAft>
                <a:spcPts val="1000"/>
              </a:spcAft>
              <a:buClr>
                <a:schemeClr val="tx1"/>
              </a:buClr>
              <a:defRPr/>
            </a:pPr>
            <a:endParaRPr lang="it-IT" altLang="it-IT" sz="2100" noProof="1">
              <a:latin typeface="Garamond" pitchFamily="18" charset="0"/>
            </a:endParaRPr>
          </a:p>
          <a:p>
            <a:pPr defTabSz="457200" eaLnBrk="1" hangingPunct="1">
              <a:lnSpc>
                <a:spcPct val="80000"/>
              </a:lnSpc>
              <a:spcAft>
                <a:spcPts val="1000"/>
              </a:spcAft>
              <a:buClr>
                <a:schemeClr val="tx1"/>
              </a:buClr>
              <a:defRPr/>
            </a:pPr>
            <a:endParaRPr lang="it-IT" altLang="it-IT" sz="2100" i="1" u="sng" noProof="1">
              <a:latin typeface="Garamond" pitchFamily="18" charset="0"/>
            </a:endParaRPr>
          </a:p>
        </p:txBody>
      </p:sp>
    </p:spTree>
    <p:extLst>
      <p:ext uri="{BB962C8B-B14F-4D97-AF65-F5344CB8AC3E}">
        <p14:creationId xmlns:p14="http://schemas.microsoft.com/office/powerpoint/2010/main" val="156764639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egnaposto contenuto 2">
            <a:extLst>
              <a:ext uri="{FF2B5EF4-FFF2-40B4-BE49-F238E27FC236}">
                <a16:creationId xmlns:a16="http://schemas.microsoft.com/office/drawing/2014/main" id="{00416348-588A-0D40-923F-5AAAB18DB145}"/>
              </a:ext>
            </a:extLst>
          </p:cNvPr>
          <p:cNvSpPr>
            <a:spLocks noGrp="1" noChangeArrowheads="1"/>
          </p:cNvSpPr>
          <p:nvPr/>
        </p:nvSpPr>
        <p:spPr bwMode="auto">
          <a:xfrm>
            <a:off x="228600" y="1901825"/>
            <a:ext cx="7983538" cy="305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285750" indent="-28575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Aft>
                <a:spcPts val="1000"/>
              </a:spcAft>
              <a:buFontTx/>
              <a:buChar char="•"/>
            </a:pPr>
            <a:r>
              <a:rPr lang="it-IT" altLang="en-US" sz="1600" b="1" dirty="0">
                <a:solidFill>
                  <a:srgbClr val="000000"/>
                </a:solidFill>
                <a:latin typeface="Garamond" panose="02020404030301010803" pitchFamily="18" charset="0"/>
              </a:rPr>
              <a:t>Regolatore- Potere Legislativo </a:t>
            </a:r>
            <a:r>
              <a:rPr lang="it-IT" altLang="en-US" sz="1600" dirty="0">
                <a:solidFill>
                  <a:srgbClr val="000000"/>
                </a:solidFill>
                <a:latin typeface="Garamond" panose="02020404030301010803" pitchFamily="18" charset="0"/>
              </a:rPr>
              <a:t>: l’agenzia governativa, corrotta, altera le informazioni destinate al potere legislativo per ottenere vantaggi;</a:t>
            </a:r>
          </a:p>
          <a:p>
            <a:pPr eaLnBrk="1" hangingPunct="1">
              <a:spcAft>
                <a:spcPts val="1000"/>
              </a:spcAft>
              <a:buFontTx/>
              <a:buChar char="•"/>
            </a:pPr>
            <a:r>
              <a:rPr lang="it-IT" altLang="en-US" sz="1600" b="1" dirty="0">
                <a:solidFill>
                  <a:srgbClr val="000000"/>
                </a:solidFill>
                <a:latin typeface="Garamond" panose="02020404030301010803" pitchFamily="18" charset="0"/>
              </a:rPr>
              <a:t>Regolatore – Impresa regolata</a:t>
            </a:r>
            <a:r>
              <a:rPr lang="it-IT" altLang="en-US" sz="1600" dirty="0">
                <a:solidFill>
                  <a:srgbClr val="000000"/>
                </a:solidFill>
                <a:latin typeface="Garamond" panose="02020404030301010803" pitchFamily="18" charset="0"/>
              </a:rPr>
              <a:t>: potenziale estorsione da parte dell’agenzia governativa; </a:t>
            </a:r>
          </a:p>
          <a:p>
            <a:pPr eaLnBrk="1" hangingPunct="1">
              <a:spcAft>
                <a:spcPts val="1000"/>
              </a:spcAft>
              <a:buFontTx/>
              <a:buChar char="•"/>
            </a:pPr>
            <a:r>
              <a:rPr lang="it-IT" altLang="en-US" sz="1600" b="1" dirty="0">
                <a:solidFill>
                  <a:srgbClr val="000000"/>
                </a:solidFill>
                <a:latin typeface="Garamond" panose="02020404030301010803" pitchFamily="18" charset="0"/>
              </a:rPr>
              <a:t>Impresa regolata – regolatore</a:t>
            </a:r>
            <a:r>
              <a:rPr lang="it-IT" altLang="en-US" sz="1600" dirty="0">
                <a:solidFill>
                  <a:srgbClr val="000000"/>
                </a:solidFill>
                <a:latin typeface="Garamond" panose="02020404030301010803" pitchFamily="18" charset="0"/>
              </a:rPr>
              <a:t>: favoritismi e tangenti;</a:t>
            </a:r>
          </a:p>
          <a:p>
            <a:pPr eaLnBrk="1" hangingPunct="1">
              <a:spcAft>
                <a:spcPts val="1000"/>
              </a:spcAft>
              <a:buFontTx/>
              <a:buChar char="•"/>
            </a:pPr>
            <a:r>
              <a:rPr lang="it-IT" altLang="en-US" sz="1600" b="1" dirty="0">
                <a:solidFill>
                  <a:srgbClr val="000000"/>
                </a:solidFill>
                <a:latin typeface="Garamond" panose="02020404030301010803" pitchFamily="18" charset="0"/>
              </a:rPr>
              <a:t>Cittadini – Impresa regolata</a:t>
            </a:r>
            <a:r>
              <a:rPr lang="it-IT" altLang="en-US" sz="1600" dirty="0">
                <a:solidFill>
                  <a:srgbClr val="000000"/>
                </a:solidFill>
                <a:latin typeface="Garamond" panose="02020404030301010803" pitchFamily="18" charset="0"/>
              </a:rPr>
              <a:t>: piccola corruzione;</a:t>
            </a:r>
          </a:p>
          <a:p>
            <a:pPr eaLnBrk="1" hangingPunct="1">
              <a:spcAft>
                <a:spcPts val="1000"/>
              </a:spcAft>
              <a:buFontTx/>
              <a:buChar char="•"/>
            </a:pPr>
            <a:r>
              <a:rPr lang="it-IT" altLang="en-US" sz="1600" b="1" dirty="0">
                <a:solidFill>
                  <a:srgbClr val="000000"/>
                </a:solidFill>
                <a:latin typeface="Garamond" panose="02020404030301010803" pitchFamily="18" charset="0"/>
              </a:rPr>
              <a:t>Potere legislativo – Impresa regolata</a:t>
            </a:r>
            <a:r>
              <a:rPr lang="it-IT" altLang="en-US" sz="1600" dirty="0">
                <a:solidFill>
                  <a:srgbClr val="000000"/>
                </a:solidFill>
                <a:latin typeface="Garamond" panose="02020404030301010803" pitchFamily="18" charset="0"/>
              </a:rPr>
              <a:t>: potenziale estorsione;</a:t>
            </a:r>
          </a:p>
          <a:p>
            <a:pPr eaLnBrk="1" hangingPunct="1">
              <a:spcAft>
                <a:spcPts val="1000"/>
              </a:spcAft>
              <a:buFontTx/>
              <a:buChar char="•"/>
            </a:pPr>
            <a:r>
              <a:rPr lang="it-IT" altLang="en-US" sz="1600" b="1" dirty="0">
                <a:solidFill>
                  <a:srgbClr val="000000"/>
                </a:solidFill>
                <a:latin typeface="Garamond" panose="02020404030301010803" pitchFamily="18" charset="0"/>
              </a:rPr>
              <a:t>Impresa regolata – potere legislativo</a:t>
            </a:r>
            <a:r>
              <a:rPr lang="it-IT" altLang="en-US" sz="1600" dirty="0">
                <a:solidFill>
                  <a:srgbClr val="000000"/>
                </a:solidFill>
                <a:latin typeface="Garamond" panose="02020404030301010803" pitchFamily="18" charset="0"/>
              </a:rPr>
              <a:t>: variazione delle norme favorevole al corruttore.</a:t>
            </a:r>
          </a:p>
          <a:p>
            <a:pPr eaLnBrk="1" hangingPunct="1">
              <a:spcAft>
                <a:spcPts val="1000"/>
              </a:spcAft>
              <a:buFontTx/>
              <a:buChar char="•"/>
            </a:pPr>
            <a:endParaRPr lang="it-IT" altLang="en-US" sz="1600" dirty="0">
              <a:solidFill>
                <a:srgbClr val="000000"/>
              </a:solidFill>
              <a:latin typeface="Garamond" panose="02020404030301010803" pitchFamily="18" charset="0"/>
            </a:endParaRPr>
          </a:p>
          <a:p>
            <a:pPr eaLnBrk="1" hangingPunct="1">
              <a:spcAft>
                <a:spcPts val="1000"/>
              </a:spcAft>
              <a:buFontTx/>
              <a:buChar char="•"/>
            </a:pPr>
            <a:endParaRPr lang="it-IT" altLang="en-US" sz="1600" dirty="0">
              <a:solidFill>
                <a:srgbClr val="000000"/>
              </a:solidFill>
              <a:latin typeface="Garamond" panose="02020404030301010803" pitchFamily="18" charset="0"/>
            </a:endParaRPr>
          </a:p>
        </p:txBody>
      </p:sp>
      <p:sp>
        <p:nvSpPr>
          <p:cNvPr id="98307" name="Text Box 1">
            <a:extLst>
              <a:ext uri="{FF2B5EF4-FFF2-40B4-BE49-F238E27FC236}">
                <a16:creationId xmlns:a16="http://schemas.microsoft.com/office/drawing/2014/main" id="{7E4AD2D0-8785-3045-82C8-723730D0073B}"/>
              </a:ext>
            </a:extLst>
          </p:cNvPr>
          <p:cNvSpPr txBox="1">
            <a:spLocks noChangeArrowheads="1"/>
          </p:cNvSpPr>
          <p:nvPr/>
        </p:nvSpPr>
        <p:spPr bwMode="auto">
          <a:xfrm>
            <a:off x="704850" y="701675"/>
            <a:ext cx="6530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en-US" sz="2800" b="1">
                <a:latin typeface="Garamond" panose="02020404030301010803" pitchFamily="18" charset="0"/>
              </a:rPr>
              <a:t>Le diverse forme di cattura del regolatore</a:t>
            </a:r>
          </a:p>
        </p:txBody>
      </p:sp>
    </p:spTree>
    <p:extLst>
      <p:ext uri="{BB962C8B-B14F-4D97-AF65-F5344CB8AC3E}">
        <p14:creationId xmlns:p14="http://schemas.microsoft.com/office/powerpoint/2010/main" val="178508928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10" name="AutoShape 2">
            <a:extLst>
              <a:ext uri="{FF2B5EF4-FFF2-40B4-BE49-F238E27FC236}">
                <a16:creationId xmlns:a16="http://schemas.microsoft.com/office/drawing/2014/main" id="{8E3FC072-5165-A349-BD1F-20C0562FF795}"/>
              </a:ext>
            </a:extLst>
          </p:cNvPr>
          <p:cNvSpPr>
            <a:spLocks noChangeArrowheads="1"/>
          </p:cNvSpPr>
          <p:nvPr/>
        </p:nvSpPr>
        <p:spPr bwMode="auto">
          <a:xfrm>
            <a:off x="2763838" y="4157663"/>
            <a:ext cx="1447800" cy="1143000"/>
          </a:xfrm>
          <a:prstGeom prst="rtTriangle">
            <a:avLst/>
          </a:prstGeom>
          <a:solidFill>
            <a:srgbClr val="66FF33"/>
          </a:solidFill>
          <a:ln w="952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94211" name="Rectangle 3">
            <a:extLst>
              <a:ext uri="{FF2B5EF4-FFF2-40B4-BE49-F238E27FC236}">
                <a16:creationId xmlns:a16="http://schemas.microsoft.com/office/drawing/2014/main" id="{E8C9B64C-7F7A-2942-8746-42F51DB9B015}"/>
              </a:ext>
            </a:extLst>
          </p:cNvPr>
          <p:cNvSpPr>
            <a:spLocks noChangeArrowheads="1"/>
          </p:cNvSpPr>
          <p:nvPr/>
        </p:nvSpPr>
        <p:spPr bwMode="auto">
          <a:xfrm>
            <a:off x="684213" y="4149725"/>
            <a:ext cx="2087562" cy="1150938"/>
          </a:xfrm>
          <a:prstGeom prst="rect">
            <a:avLst/>
          </a:prstGeom>
          <a:solidFill>
            <a:srgbClr val="FAE3A4"/>
          </a:solidFill>
          <a:ln w="952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99332" name="Rectangle 4">
            <a:extLst>
              <a:ext uri="{FF2B5EF4-FFF2-40B4-BE49-F238E27FC236}">
                <a16:creationId xmlns:a16="http://schemas.microsoft.com/office/drawing/2014/main" id="{BC22F6BA-D6D7-E74E-8F7B-62018D7F543D}"/>
              </a:ext>
            </a:extLst>
          </p:cNvPr>
          <p:cNvSpPr>
            <a:spLocks noGrp="1" noChangeArrowheads="1"/>
          </p:cNvSpPr>
          <p:nvPr>
            <p:ph type="title"/>
          </p:nvPr>
        </p:nvSpPr>
        <p:spPr>
          <a:xfrm>
            <a:off x="457200" y="0"/>
            <a:ext cx="8229600" cy="1125538"/>
          </a:xfrm>
        </p:spPr>
        <p:txBody>
          <a:bodyPr/>
          <a:lstStyle/>
          <a:p>
            <a:pPr eaLnBrk="1" hangingPunct="1"/>
            <a:r>
              <a:rPr lang="it-IT" altLang="it-IT" sz="2400" b="1">
                <a:solidFill>
                  <a:srgbClr val="3366FF"/>
                </a:solidFill>
                <a:latin typeface="Garamond" panose="02020404030301010803" pitchFamily="18" charset="0"/>
              </a:rPr>
              <a:t>Perdita di benessere dovuta alle imposte</a:t>
            </a:r>
          </a:p>
        </p:txBody>
      </p:sp>
      <p:sp>
        <p:nvSpPr>
          <p:cNvPr id="94213" name="Rectangle 5">
            <a:extLst>
              <a:ext uri="{FF2B5EF4-FFF2-40B4-BE49-F238E27FC236}">
                <a16:creationId xmlns:a16="http://schemas.microsoft.com/office/drawing/2014/main" id="{1A667360-4B17-CC49-8425-AD8948A8183C}"/>
              </a:ext>
            </a:extLst>
          </p:cNvPr>
          <p:cNvSpPr>
            <a:spLocks noGrp="1" noChangeArrowheads="1"/>
          </p:cNvSpPr>
          <p:nvPr>
            <p:ph idx="1"/>
          </p:nvPr>
        </p:nvSpPr>
        <p:spPr>
          <a:xfrm>
            <a:off x="611188" y="765175"/>
            <a:ext cx="7618412" cy="1150938"/>
          </a:xfrm>
        </p:spPr>
        <p:txBody>
          <a:bodyPr/>
          <a:lstStyle/>
          <a:p>
            <a:pPr algn="just" eaLnBrk="1" hangingPunct="1">
              <a:lnSpc>
                <a:spcPct val="90000"/>
              </a:lnSpc>
              <a:buFontTx/>
              <a:buNone/>
            </a:pPr>
            <a:r>
              <a:rPr lang="it-IT" altLang="it-IT" sz="1800">
                <a:latin typeface="Garamond" panose="02020404030301010803" pitchFamily="18" charset="0"/>
              </a:rPr>
              <a:t>Dato un bene venduto al prezzo P, se gli viene applicata un</a:t>
            </a:r>
            <a:r>
              <a:rPr lang="it-IT" altLang="en-US" sz="1800">
                <a:latin typeface="Garamond" panose="02020404030301010803" pitchFamily="18" charset="0"/>
              </a:rPr>
              <a:t>’</a:t>
            </a:r>
            <a:r>
              <a:rPr lang="it-IT" altLang="it-IT" sz="1800">
                <a:latin typeface="Garamond" panose="02020404030301010803" pitchFamily="18" charset="0"/>
              </a:rPr>
              <a:t>imposta sui consumatori (che alza il prezzo a P</a:t>
            </a:r>
            <a:r>
              <a:rPr lang="it-IT" altLang="en-US" sz="1800">
                <a:latin typeface="Garamond" panose="02020404030301010803" pitchFamily="18" charset="0"/>
              </a:rPr>
              <a:t>’</a:t>
            </a:r>
            <a:r>
              <a:rPr lang="it-IT" altLang="it-IT" sz="1800">
                <a:latin typeface="Garamond" panose="02020404030301010803" pitchFamily="18" charset="0"/>
              </a:rPr>
              <a:t>), si produce un eccesso di pressione, ovvero una perdita di benessere determinata dalla riduzione nel reddito derivante dalla imposta</a:t>
            </a:r>
          </a:p>
        </p:txBody>
      </p:sp>
      <p:sp>
        <p:nvSpPr>
          <p:cNvPr id="99334" name="Line 6">
            <a:extLst>
              <a:ext uri="{FF2B5EF4-FFF2-40B4-BE49-F238E27FC236}">
                <a16:creationId xmlns:a16="http://schemas.microsoft.com/office/drawing/2014/main" id="{D7104179-024B-6847-8133-CB5CF559F047}"/>
              </a:ext>
            </a:extLst>
          </p:cNvPr>
          <p:cNvSpPr>
            <a:spLocks noChangeShapeType="1"/>
          </p:cNvSpPr>
          <p:nvPr/>
        </p:nvSpPr>
        <p:spPr bwMode="auto">
          <a:xfrm>
            <a:off x="611188" y="1268413"/>
            <a:ext cx="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9335" name="Line 7">
            <a:extLst>
              <a:ext uri="{FF2B5EF4-FFF2-40B4-BE49-F238E27FC236}">
                <a16:creationId xmlns:a16="http://schemas.microsoft.com/office/drawing/2014/main" id="{135C2AEE-FDBB-1A4A-9A13-4D5718847AB7}"/>
              </a:ext>
            </a:extLst>
          </p:cNvPr>
          <p:cNvSpPr>
            <a:spLocks noChangeShapeType="1"/>
          </p:cNvSpPr>
          <p:nvPr/>
        </p:nvSpPr>
        <p:spPr bwMode="auto">
          <a:xfrm>
            <a:off x="684213" y="2133600"/>
            <a:ext cx="0" cy="424815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9336" name="Line 8">
            <a:extLst>
              <a:ext uri="{FF2B5EF4-FFF2-40B4-BE49-F238E27FC236}">
                <a16:creationId xmlns:a16="http://schemas.microsoft.com/office/drawing/2014/main" id="{6AB6762A-E768-C24A-A888-9D92D5A6BD76}"/>
              </a:ext>
            </a:extLst>
          </p:cNvPr>
          <p:cNvSpPr>
            <a:spLocks noChangeShapeType="1"/>
          </p:cNvSpPr>
          <p:nvPr/>
        </p:nvSpPr>
        <p:spPr bwMode="auto">
          <a:xfrm>
            <a:off x="684213" y="6381750"/>
            <a:ext cx="56165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9337" name="Line 9">
            <a:extLst>
              <a:ext uri="{FF2B5EF4-FFF2-40B4-BE49-F238E27FC236}">
                <a16:creationId xmlns:a16="http://schemas.microsoft.com/office/drawing/2014/main" id="{682A5C19-CA15-1944-A7D7-33AEC6904681}"/>
              </a:ext>
            </a:extLst>
          </p:cNvPr>
          <p:cNvSpPr>
            <a:spLocks noChangeShapeType="1"/>
          </p:cNvSpPr>
          <p:nvPr/>
        </p:nvSpPr>
        <p:spPr bwMode="auto">
          <a:xfrm>
            <a:off x="684213" y="5300663"/>
            <a:ext cx="547211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4218" name="Line 10">
            <a:extLst>
              <a:ext uri="{FF2B5EF4-FFF2-40B4-BE49-F238E27FC236}">
                <a16:creationId xmlns:a16="http://schemas.microsoft.com/office/drawing/2014/main" id="{877E1792-4AA1-A146-97E8-A3E7D70888BB}"/>
              </a:ext>
            </a:extLst>
          </p:cNvPr>
          <p:cNvSpPr>
            <a:spLocks noChangeShapeType="1"/>
          </p:cNvSpPr>
          <p:nvPr/>
        </p:nvSpPr>
        <p:spPr bwMode="auto">
          <a:xfrm>
            <a:off x="684213" y="4149725"/>
            <a:ext cx="5543550" cy="0"/>
          </a:xfrm>
          <a:prstGeom prst="line">
            <a:avLst/>
          </a:prstGeom>
          <a:noFill/>
          <a:ln w="12700">
            <a:solidFill>
              <a:srgbClr val="FF00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9339" name="Line 11">
            <a:extLst>
              <a:ext uri="{FF2B5EF4-FFF2-40B4-BE49-F238E27FC236}">
                <a16:creationId xmlns:a16="http://schemas.microsoft.com/office/drawing/2014/main" id="{A91AF75D-733E-6D49-8DB9-2503F768ACF8}"/>
              </a:ext>
            </a:extLst>
          </p:cNvPr>
          <p:cNvSpPr>
            <a:spLocks noChangeShapeType="1"/>
          </p:cNvSpPr>
          <p:nvPr/>
        </p:nvSpPr>
        <p:spPr bwMode="auto">
          <a:xfrm>
            <a:off x="684213" y="2492375"/>
            <a:ext cx="4535487" cy="3602038"/>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4220" name="Text Box 12">
            <a:extLst>
              <a:ext uri="{FF2B5EF4-FFF2-40B4-BE49-F238E27FC236}">
                <a16:creationId xmlns:a16="http://schemas.microsoft.com/office/drawing/2014/main" id="{E1F3E407-EE87-3144-B8C0-3DB682E3B65B}"/>
              </a:ext>
            </a:extLst>
          </p:cNvPr>
          <p:cNvSpPr txBox="1">
            <a:spLocks noChangeArrowheads="1"/>
          </p:cNvSpPr>
          <p:nvPr/>
        </p:nvSpPr>
        <p:spPr bwMode="auto">
          <a:xfrm>
            <a:off x="2700338" y="2887663"/>
            <a:ext cx="10064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a:solidFill>
                  <a:srgbClr val="0000FF"/>
                </a:solidFill>
                <a:latin typeface="Garamond" panose="02020404030301010803" pitchFamily="18" charset="0"/>
              </a:rPr>
              <a:t>Gettito</a:t>
            </a:r>
          </a:p>
        </p:txBody>
      </p:sp>
      <p:sp>
        <p:nvSpPr>
          <p:cNvPr id="94221" name="Text Box 13">
            <a:extLst>
              <a:ext uri="{FF2B5EF4-FFF2-40B4-BE49-F238E27FC236}">
                <a16:creationId xmlns:a16="http://schemas.microsoft.com/office/drawing/2014/main" id="{6A9AAFB2-D6F3-A140-B13F-A09D33E86D9C}"/>
              </a:ext>
            </a:extLst>
          </p:cNvPr>
          <p:cNvSpPr txBox="1">
            <a:spLocks noChangeArrowheads="1"/>
          </p:cNvSpPr>
          <p:nvPr/>
        </p:nvSpPr>
        <p:spPr bwMode="auto">
          <a:xfrm>
            <a:off x="4397375" y="2852738"/>
            <a:ext cx="895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b="1">
                <a:solidFill>
                  <a:srgbClr val="FF0000"/>
                </a:solidFill>
                <a:latin typeface="Garamond" panose="02020404030301010803" pitchFamily="18" charset="0"/>
              </a:rPr>
              <a:t>DWL </a:t>
            </a:r>
          </a:p>
        </p:txBody>
      </p:sp>
      <p:sp>
        <p:nvSpPr>
          <p:cNvPr id="99342" name="Text Box 14">
            <a:extLst>
              <a:ext uri="{FF2B5EF4-FFF2-40B4-BE49-F238E27FC236}">
                <a16:creationId xmlns:a16="http://schemas.microsoft.com/office/drawing/2014/main" id="{6751F330-BBB3-594B-8F3E-6EC1BF97D2BB}"/>
              </a:ext>
            </a:extLst>
          </p:cNvPr>
          <p:cNvSpPr txBox="1">
            <a:spLocks noChangeArrowheads="1"/>
          </p:cNvSpPr>
          <p:nvPr/>
        </p:nvSpPr>
        <p:spPr bwMode="auto">
          <a:xfrm>
            <a:off x="5487988" y="5932488"/>
            <a:ext cx="3413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D</a:t>
            </a:r>
          </a:p>
        </p:txBody>
      </p:sp>
      <p:sp>
        <p:nvSpPr>
          <p:cNvPr id="99343" name="Text Box 15">
            <a:extLst>
              <a:ext uri="{FF2B5EF4-FFF2-40B4-BE49-F238E27FC236}">
                <a16:creationId xmlns:a16="http://schemas.microsoft.com/office/drawing/2014/main" id="{6A9FBDFC-6E79-2541-954B-4836CA7CB1DA}"/>
              </a:ext>
            </a:extLst>
          </p:cNvPr>
          <p:cNvSpPr txBox="1">
            <a:spLocks noChangeArrowheads="1"/>
          </p:cNvSpPr>
          <p:nvPr/>
        </p:nvSpPr>
        <p:spPr bwMode="auto">
          <a:xfrm>
            <a:off x="6248400" y="5149850"/>
            <a:ext cx="3429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O</a:t>
            </a:r>
          </a:p>
        </p:txBody>
      </p:sp>
      <p:sp>
        <p:nvSpPr>
          <p:cNvPr id="94224" name="Text Box 16">
            <a:extLst>
              <a:ext uri="{FF2B5EF4-FFF2-40B4-BE49-F238E27FC236}">
                <a16:creationId xmlns:a16="http://schemas.microsoft.com/office/drawing/2014/main" id="{E3F7DA55-0D52-CF46-BB1E-148369BA1BF7}"/>
              </a:ext>
            </a:extLst>
          </p:cNvPr>
          <p:cNvSpPr txBox="1">
            <a:spLocks noChangeArrowheads="1"/>
          </p:cNvSpPr>
          <p:nvPr/>
        </p:nvSpPr>
        <p:spPr bwMode="auto">
          <a:xfrm>
            <a:off x="6248400" y="3962400"/>
            <a:ext cx="387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O</a:t>
            </a:r>
            <a:r>
              <a:rPr lang="it-IT" altLang="en-US" sz="1600">
                <a:latin typeface="Garamond" panose="02020404030301010803" pitchFamily="18" charset="0"/>
              </a:rPr>
              <a:t>’</a:t>
            </a:r>
            <a:endParaRPr lang="it-IT" altLang="it-IT" sz="1600">
              <a:latin typeface="Garamond" panose="02020404030301010803" pitchFamily="18" charset="0"/>
            </a:endParaRPr>
          </a:p>
        </p:txBody>
      </p:sp>
      <p:sp>
        <p:nvSpPr>
          <p:cNvPr id="99345" name="Text Box 17">
            <a:extLst>
              <a:ext uri="{FF2B5EF4-FFF2-40B4-BE49-F238E27FC236}">
                <a16:creationId xmlns:a16="http://schemas.microsoft.com/office/drawing/2014/main" id="{FD8B272E-FC82-5047-BC71-713C50AD7168}"/>
              </a:ext>
            </a:extLst>
          </p:cNvPr>
          <p:cNvSpPr txBox="1">
            <a:spLocks noChangeArrowheads="1"/>
          </p:cNvSpPr>
          <p:nvPr/>
        </p:nvSpPr>
        <p:spPr bwMode="auto">
          <a:xfrm>
            <a:off x="231775" y="5067300"/>
            <a:ext cx="298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P</a:t>
            </a:r>
          </a:p>
        </p:txBody>
      </p:sp>
      <p:sp>
        <p:nvSpPr>
          <p:cNvPr id="94226" name="Text Box 18">
            <a:extLst>
              <a:ext uri="{FF2B5EF4-FFF2-40B4-BE49-F238E27FC236}">
                <a16:creationId xmlns:a16="http://schemas.microsoft.com/office/drawing/2014/main" id="{868D85D2-4B87-C74E-A2D0-6FAAEFDBE29E}"/>
              </a:ext>
            </a:extLst>
          </p:cNvPr>
          <p:cNvSpPr txBox="1">
            <a:spLocks noChangeArrowheads="1"/>
          </p:cNvSpPr>
          <p:nvPr/>
        </p:nvSpPr>
        <p:spPr bwMode="auto">
          <a:xfrm>
            <a:off x="231775" y="3916363"/>
            <a:ext cx="3429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P</a:t>
            </a:r>
            <a:r>
              <a:rPr lang="it-IT" altLang="en-US" sz="1600">
                <a:latin typeface="Garamond" panose="02020404030301010803" pitchFamily="18" charset="0"/>
              </a:rPr>
              <a:t>’</a:t>
            </a:r>
            <a:endParaRPr lang="it-IT" altLang="it-IT" sz="1600">
              <a:latin typeface="Garamond" panose="02020404030301010803" pitchFamily="18" charset="0"/>
            </a:endParaRPr>
          </a:p>
        </p:txBody>
      </p:sp>
      <p:sp>
        <p:nvSpPr>
          <p:cNvPr id="94227" name="Line 19">
            <a:extLst>
              <a:ext uri="{FF2B5EF4-FFF2-40B4-BE49-F238E27FC236}">
                <a16:creationId xmlns:a16="http://schemas.microsoft.com/office/drawing/2014/main" id="{33A2B578-3C58-0D4E-96F1-7A89118F7D19}"/>
              </a:ext>
            </a:extLst>
          </p:cNvPr>
          <p:cNvSpPr>
            <a:spLocks noChangeShapeType="1"/>
          </p:cNvSpPr>
          <p:nvPr/>
        </p:nvSpPr>
        <p:spPr bwMode="auto">
          <a:xfrm>
            <a:off x="2771775" y="4149725"/>
            <a:ext cx="0" cy="2232025"/>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94228" name="Line 20">
            <a:extLst>
              <a:ext uri="{FF2B5EF4-FFF2-40B4-BE49-F238E27FC236}">
                <a16:creationId xmlns:a16="http://schemas.microsoft.com/office/drawing/2014/main" id="{3CDB1574-1014-4A48-8439-49B0E70224EB}"/>
              </a:ext>
            </a:extLst>
          </p:cNvPr>
          <p:cNvSpPr>
            <a:spLocks noChangeShapeType="1"/>
          </p:cNvSpPr>
          <p:nvPr/>
        </p:nvSpPr>
        <p:spPr bwMode="auto">
          <a:xfrm>
            <a:off x="4211638" y="4149725"/>
            <a:ext cx="0" cy="2232025"/>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p>
        </p:txBody>
      </p:sp>
      <p:sp>
        <p:nvSpPr>
          <p:cNvPr id="94229" name="Text Box 21">
            <a:extLst>
              <a:ext uri="{FF2B5EF4-FFF2-40B4-BE49-F238E27FC236}">
                <a16:creationId xmlns:a16="http://schemas.microsoft.com/office/drawing/2014/main" id="{1D77DEAE-9D92-FC4B-A977-A4DDC0293BAF}"/>
              </a:ext>
            </a:extLst>
          </p:cNvPr>
          <p:cNvSpPr txBox="1">
            <a:spLocks noChangeArrowheads="1"/>
          </p:cNvSpPr>
          <p:nvPr/>
        </p:nvSpPr>
        <p:spPr bwMode="auto">
          <a:xfrm>
            <a:off x="4211638" y="4919663"/>
            <a:ext cx="277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800">
                <a:latin typeface="Garamond" panose="02020404030301010803" pitchFamily="18" charset="0"/>
              </a:rPr>
              <a:t>a</a:t>
            </a:r>
          </a:p>
        </p:txBody>
      </p:sp>
      <p:sp>
        <p:nvSpPr>
          <p:cNvPr id="99350" name="Text Box 22">
            <a:extLst>
              <a:ext uri="{FF2B5EF4-FFF2-40B4-BE49-F238E27FC236}">
                <a16:creationId xmlns:a16="http://schemas.microsoft.com/office/drawing/2014/main" id="{392039A3-1BD1-4449-BB0A-5D77493BA032}"/>
              </a:ext>
            </a:extLst>
          </p:cNvPr>
          <p:cNvSpPr txBox="1">
            <a:spLocks noChangeArrowheads="1"/>
          </p:cNvSpPr>
          <p:nvPr/>
        </p:nvSpPr>
        <p:spPr bwMode="auto">
          <a:xfrm>
            <a:off x="4119563" y="6364288"/>
            <a:ext cx="3413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Q</a:t>
            </a:r>
          </a:p>
        </p:txBody>
      </p:sp>
      <p:sp>
        <p:nvSpPr>
          <p:cNvPr id="94231" name="Text Box 23">
            <a:extLst>
              <a:ext uri="{FF2B5EF4-FFF2-40B4-BE49-F238E27FC236}">
                <a16:creationId xmlns:a16="http://schemas.microsoft.com/office/drawing/2014/main" id="{D29A8BA8-8E98-9C4F-8A23-0A19640BE312}"/>
              </a:ext>
            </a:extLst>
          </p:cNvPr>
          <p:cNvSpPr txBox="1">
            <a:spLocks noChangeArrowheads="1"/>
          </p:cNvSpPr>
          <p:nvPr/>
        </p:nvSpPr>
        <p:spPr bwMode="auto">
          <a:xfrm>
            <a:off x="2824163" y="6364288"/>
            <a:ext cx="3857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Q</a:t>
            </a:r>
            <a:r>
              <a:rPr lang="it-IT" altLang="en-US" sz="1600">
                <a:latin typeface="Garamond" panose="02020404030301010803" pitchFamily="18" charset="0"/>
              </a:rPr>
              <a:t>’</a:t>
            </a:r>
            <a:endParaRPr lang="it-IT" altLang="it-IT" sz="1600">
              <a:latin typeface="Garamond" panose="02020404030301010803" pitchFamily="18" charset="0"/>
            </a:endParaRPr>
          </a:p>
        </p:txBody>
      </p:sp>
      <p:sp>
        <p:nvSpPr>
          <p:cNvPr id="94232" name="Text Box 24">
            <a:extLst>
              <a:ext uri="{FF2B5EF4-FFF2-40B4-BE49-F238E27FC236}">
                <a16:creationId xmlns:a16="http://schemas.microsoft.com/office/drawing/2014/main" id="{B03B2E81-0515-F844-83B7-69B360D1F6CD}"/>
              </a:ext>
            </a:extLst>
          </p:cNvPr>
          <p:cNvSpPr txBox="1">
            <a:spLocks noChangeArrowheads="1"/>
          </p:cNvSpPr>
          <p:nvPr/>
        </p:nvSpPr>
        <p:spPr bwMode="auto">
          <a:xfrm>
            <a:off x="4140200" y="3716338"/>
            <a:ext cx="2492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f</a:t>
            </a:r>
          </a:p>
        </p:txBody>
      </p:sp>
      <p:sp>
        <p:nvSpPr>
          <p:cNvPr id="99353" name="Text Box 25">
            <a:extLst>
              <a:ext uri="{FF2B5EF4-FFF2-40B4-BE49-F238E27FC236}">
                <a16:creationId xmlns:a16="http://schemas.microsoft.com/office/drawing/2014/main" id="{F8F0031B-BD0C-D74F-8DBC-25ACD0A6DEB8}"/>
              </a:ext>
            </a:extLst>
          </p:cNvPr>
          <p:cNvSpPr txBox="1">
            <a:spLocks noChangeArrowheads="1"/>
          </p:cNvSpPr>
          <p:nvPr/>
        </p:nvSpPr>
        <p:spPr bwMode="auto">
          <a:xfrm>
            <a:off x="323850" y="2205038"/>
            <a:ext cx="317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600">
                <a:latin typeface="Garamond" panose="02020404030301010803" pitchFamily="18" charset="0"/>
              </a:rPr>
              <a:t>Z</a:t>
            </a:r>
          </a:p>
        </p:txBody>
      </p:sp>
      <p:sp>
        <p:nvSpPr>
          <p:cNvPr id="94234" name="Line 26">
            <a:extLst>
              <a:ext uri="{FF2B5EF4-FFF2-40B4-BE49-F238E27FC236}">
                <a16:creationId xmlns:a16="http://schemas.microsoft.com/office/drawing/2014/main" id="{654AAE41-6C28-0A41-8A11-6F2DB64B62E0}"/>
              </a:ext>
            </a:extLst>
          </p:cNvPr>
          <p:cNvSpPr>
            <a:spLocks noChangeShapeType="1"/>
          </p:cNvSpPr>
          <p:nvPr/>
        </p:nvSpPr>
        <p:spPr bwMode="auto">
          <a:xfrm>
            <a:off x="4211638" y="4149725"/>
            <a:ext cx="0" cy="115093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4235" name="Line 27">
            <a:extLst>
              <a:ext uri="{FF2B5EF4-FFF2-40B4-BE49-F238E27FC236}">
                <a16:creationId xmlns:a16="http://schemas.microsoft.com/office/drawing/2014/main" id="{E493D044-9CBC-E941-90BA-E6110EF89EA7}"/>
              </a:ext>
            </a:extLst>
          </p:cNvPr>
          <p:cNvSpPr>
            <a:spLocks noChangeShapeType="1"/>
          </p:cNvSpPr>
          <p:nvPr/>
        </p:nvSpPr>
        <p:spPr bwMode="auto">
          <a:xfrm flipH="1">
            <a:off x="1979613" y="3068638"/>
            <a:ext cx="685800" cy="1447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94236" name="Line 28">
            <a:extLst>
              <a:ext uri="{FF2B5EF4-FFF2-40B4-BE49-F238E27FC236}">
                <a16:creationId xmlns:a16="http://schemas.microsoft.com/office/drawing/2014/main" id="{14153AF1-52F1-2C48-815C-EE5C7DFF27D8}"/>
              </a:ext>
            </a:extLst>
          </p:cNvPr>
          <p:cNvSpPr>
            <a:spLocks noChangeShapeType="1"/>
          </p:cNvSpPr>
          <p:nvPr/>
        </p:nvSpPr>
        <p:spPr bwMode="auto">
          <a:xfrm flipH="1">
            <a:off x="3276600" y="3124200"/>
            <a:ext cx="990600" cy="1752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94237" name="Rectangle 29">
            <a:extLst>
              <a:ext uri="{FF2B5EF4-FFF2-40B4-BE49-F238E27FC236}">
                <a16:creationId xmlns:a16="http://schemas.microsoft.com/office/drawing/2014/main" id="{339CD8E5-2ADF-0A43-8013-F7F0E742B52D}"/>
              </a:ext>
            </a:extLst>
          </p:cNvPr>
          <p:cNvSpPr>
            <a:spLocks noChangeArrowheads="1"/>
          </p:cNvSpPr>
          <p:nvPr/>
        </p:nvSpPr>
        <p:spPr bwMode="auto">
          <a:xfrm>
            <a:off x="2197100" y="2276475"/>
            <a:ext cx="69119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1800">
                <a:latin typeface="Garamond" panose="02020404030301010803" pitchFamily="18" charset="0"/>
              </a:rPr>
              <a:t>Dunque in conseguenza dell</a:t>
            </a:r>
            <a:r>
              <a:rPr lang="it-IT" altLang="en-US" sz="1800">
                <a:latin typeface="Garamond" panose="02020404030301010803" pitchFamily="18" charset="0"/>
              </a:rPr>
              <a:t>’</a:t>
            </a:r>
            <a:r>
              <a:rPr lang="it-IT" altLang="it-IT" sz="1800">
                <a:latin typeface="Garamond" panose="02020404030301010803" pitchFamily="18" charset="0"/>
              </a:rPr>
              <a:t>imposta il </a:t>
            </a:r>
            <a:r>
              <a:rPr lang="it-IT" altLang="it-IT" sz="1800" b="1">
                <a:solidFill>
                  <a:srgbClr val="FF0000"/>
                </a:solidFill>
                <a:latin typeface="Garamond" panose="02020404030301010803" pitchFamily="18" charset="0"/>
              </a:rPr>
              <a:t>consumatore modifica scelte</a:t>
            </a:r>
          </a:p>
          <a:p>
            <a:pPr algn="just" eaLnBrk="1" hangingPunct="1"/>
            <a:r>
              <a:rPr lang="it-IT" altLang="it-IT" sz="1800">
                <a:latin typeface="Garamond" panose="02020404030301010803" pitchFamily="18" charset="0"/>
              </a:rPr>
              <a:t>vi sarà </a:t>
            </a:r>
            <a:r>
              <a:rPr lang="it-IT" altLang="it-IT" sz="1800" b="1" u="sng">
                <a:solidFill>
                  <a:srgbClr val="FF0000"/>
                </a:solidFill>
                <a:latin typeface="Garamond" panose="02020404030301010803" pitchFamily="18" charset="0"/>
              </a:rPr>
              <a:t>inefficienza</a:t>
            </a:r>
            <a:r>
              <a:rPr lang="it-IT" altLang="it-IT" sz="1800">
                <a:latin typeface="Garamond" panose="02020404030301010803" pitchFamily="18" charset="0"/>
              </a:rPr>
              <a:t>, imposta modifica allocazione risorse e produce </a:t>
            </a:r>
            <a:r>
              <a:rPr lang="it-IT" altLang="it-IT" sz="1800" b="1">
                <a:solidFill>
                  <a:srgbClr val="FF0000"/>
                </a:solidFill>
                <a:latin typeface="Garamond" panose="02020404030301010803" pitchFamily="18" charset="0"/>
              </a:rPr>
              <a:t>DWL</a:t>
            </a:r>
          </a:p>
        </p:txBody>
      </p:sp>
      <p:sp>
        <p:nvSpPr>
          <p:cNvPr id="94238" name="Rectangle 30">
            <a:extLst>
              <a:ext uri="{FF2B5EF4-FFF2-40B4-BE49-F238E27FC236}">
                <a16:creationId xmlns:a16="http://schemas.microsoft.com/office/drawing/2014/main" id="{69B14C5A-6219-8641-A2F2-C5DB97393906}"/>
              </a:ext>
            </a:extLst>
          </p:cNvPr>
          <p:cNvSpPr>
            <a:spLocks noChangeArrowheads="1"/>
          </p:cNvSpPr>
          <p:nvPr/>
        </p:nvSpPr>
        <p:spPr bwMode="auto">
          <a:xfrm>
            <a:off x="827088" y="1916113"/>
            <a:ext cx="8013700"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lnSpc>
                <a:spcPct val="80000"/>
              </a:lnSpc>
              <a:spcBef>
                <a:spcPct val="20000"/>
              </a:spcBef>
            </a:pPr>
            <a:r>
              <a:rPr lang="it-IT" altLang="it-IT" sz="1600">
                <a:latin typeface="Garamond" panose="02020404030301010803" pitchFamily="18" charset="0"/>
              </a:rPr>
              <a:t>Imposta = af  O diventa O</a:t>
            </a:r>
            <a:r>
              <a:rPr lang="it-IT" altLang="en-US" sz="1600">
                <a:latin typeface="Garamond" panose="02020404030301010803" pitchFamily="18" charset="0"/>
              </a:rPr>
              <a:t>’</a:t>
            </a:r>
            <a:r>
              <a:rPr lang="it-IT" altLang="it-IT" sz="1600">
                <a:latin typeface="Garamond" panose="02020404030301010803" pitchFamily="18" charset="0"/>
              </a:rPr>
              <a:t> Prezzo passa da </a:t>
            </a:r>
            <a:r>
              <a:rPr lang="it-IT" altLang="it-IT" sz="1600" b="1">
                <a:solidFill>
                  <a:srgbClr val="0000FF"/>
                </a:solidFill>
                <a:latin typeface="Garamond" panose="02020404030301010803" pitchFamily="18" charset="0"/>
              </a:rPr>
              <a:t>P</a:t>
            </a:r>
            <a:r>
              <a:rPr lang="it-IT" altLang="it-IT" sz="1600">
                <a:latin typeface="Garamond" panose="02020404030301010803" pitchFamily="18" charset="0"/>
              </a:rPr>
              <a:t> a</a:t>
            </a:r>
            <a:r>
              <a:rPr lang="it-IT" altLang="it-IT" sz="1600" b="1">
                <a:latin typeface="Garamond" panose="02020404030301010803" pitchFamily="18" charset="0"/>
              </a:rPr>
              <a:t> </a:t>
            </a:r>
            <a:r>
              <a:rPr lang="it-IT" altLang="it-IT" sz="1600" b="1">
                <a:solidFill>
                  <a:srgbClr val="0000FF"/>
                </a:solidFill>
                <a:latin typeface="Garamond" panose="02020404030301010803" pitchFamily="18" charset="0"/>
              </a:rPr>
              <a:t>P</a:t>
            </a:r>
            <a:r>
              <a:rPr lang="it-IT" altLang="en-US" sz="1600">
                <a:solidFill>
                  <a:srgbClr val="0000FF"/>
                </a:solidFill>
                <a:latin typeface="Garamond" panose="02020404030301010803" pitchFamily="18" charset="0"/>
              </a:rPr>
              <a:t>’</a:t>
            </a:r>
            <a:r>
              <a:rPr lang="it-IT" altLang="it-IT" sz="1600">
                <a:solidFill>
                  <a:srgbClr val="0000FF"/>
                </a:solidFill>
                <a:latin typeface="Garamond" panose="02020404030301010803" pitchFamily="18" charset="0"/>
              </a:rPr>
              <a:t>.</a:t>
            </a:r>
            <a:r>
              <a:rPr lang="it-IT" altLang="it-IT" sz="1600">
                <a:latin typeface="Garamond" panose="02020404030301010803" pitchFamily="18" charset="0"/>
              </a:rPr>
              <a:t> Imposta va interamente sul prezzo ma </a:t>
            </a:r>
            <a:r>
              <a:rPr lang="it-IT" altLang="it-IT" sz="1600" b="1">
                <a:solidFill>
                  <a:srgbClr val="FF0000"/>
                </a:solidFill>
                <a:latin typeface="Garamond" panose="02020404030301010803" pitchFamily="18" charset="0"/>
              </a:rPr>
              <a:t>Q → Q</a:t>
            </a:r>
            <a:r>
              <a:rPr lang="it-IT" altLang="en-US" sz="1600" b="1">
                <a:solidFill>
                  <a:srgbClr val="FF0000"/>
                </a:solidFill>
                <a:latin typeface="Garamond" panose="02020404030301010803" pitchFamily="18" charset="0"/>
              </a:rPr>
              <a:t>’</a:t>
            </a:r>
            <a:endParaRPr lang="it-IT" altLang="it-IT" sz="1600" b="1">
              <a:solidFill>
                <a:srgbClr val="FF0000"/>
              </a:solidFill>
              <a:latin typeface="Garamond" panose="02020404030301010803" pitchFamily="18" charset="0"/>
            </a:endParaRPr>
          </a:p>
        </p:txBody>
      </p:sp>
    </p:spTree>
    <p:extLst>
      <p:ext uri="{BB962C8B-B14F-4D97-AF65-F5344CB8AC3E}">
        <p14:creationId xmlns:p14="http://schemas.microsoft.com/office/powerpoint/2010/main" val="3721733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4213">
                                            <p:txEl>
                                              <p:pRg st="0" end="0"/>
                                            </p:txEl>
                                          </p:spTgt>
                                        </p:tgtEl>
                                        <p:attrNameLst>
                                          <p:attrName>style.visibility</p:attrName>
                                        </p:attrNameLst>
                                      </p:cBhvr>
                                      <p:to>
                                        <p:strVal val="visible"/>
                                      </p:to>
                                    </p:set>
                                    <p:animEffect transition="in" filter="dissolve">
                                      <p:cBhvr>
                                        <p:cTn id="7" dur="500"/>
                                        <p:tgtEl>
                                          <p:spTgt spid="9421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94218"/>
                                        </p:tgtEl>
                                        <p:attrNameLst>
                                          <p:attrName>style.visibility</p:attrName>
                                        </p:attrNameLst>
                                      </p:cBhvr>
                                      <p:to>
                                        <p:strVal val="visible"/>
                                      </p:to>
                                    </p:set>
                                    <p:anim calcmode="lin" valueType="num">
                                      <p:cBhvr additive="base">
                                        <p:cTn id="12" dur="500" fill="hold"/>
                                        <p:tgtEl>
                                          <p:spTgt spid="94218"/>
                                        </p:tgtEl>
                                        <p:attrNameLst>
                                          <p:attrName>ppt_x</p:attrName>
                                        </p:attrNameLst>
                                      </p:cBhvr>
                                      <p:tavLst>
                                        <p:tav tm="0">
                                          <p:val>
                                            <p:strVal val="#ppt_x"/>
                                          </p:val>
                                        </p:tav>
                                        <p:tav tm="100000">
                                          <p:val>
                                            <p:strVal val="#ppt_x"/>
                                          </p:val>
                                        </p:tav>
                                      </p:tavLst>
                                    </p:anim>
                                    <p:anim calcmode="lin" valueType="num">
                                      <p:cBhvr additive="base">
                                        <p:cTn id="13" dur="500" fill="hold"/>
                                        <p:tgtEl>
                                          <p:spTgt spid="9421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4224"/>
                                        </p:tgtEl>
                                        <p:attrNameLst>
                                          <p:attrName>style.visibility</p:attrName>
                                        </p:attrNameLst>
                                      </p:cBhvr>
                                      <p:to>
                                        <p:strVal val="visible"/>
                                      </p:to>
                                    </p:set>
                                    <p:anim calcmode="lin" valueType="num">
                                      <p:cBhvr additive="base">
                                        <p:cTn id="16" dur="500" fill="hold"/>
                                        <p:tgtEl>
                                          <p:spTgt spid="94224"/>
                                        </p:tgtEl>
                                        <p:attrNameLst>
                                          <p:attrName>ppt_x</p:attrName>
                                        </p:attrNameLst>
                                      </p:cBhvr>
                                      <p:tavLst>
                                        <p:tav tm="0">
                                          <p:val>
                                            <p:strVal val="#ppt_x"/>
                                          </p:val>
                                        </p:tav>
                                        <p:tav tm="100000">
                                          <p:val>
                                            <p:strVal val="#ppt_x"/>
                                          </p:val>
                                        </p:tav>
                                      </p:tavLst>
                                    </p:anim>
                                    <p:anim calcmode="lin" valueType="num">
                                      <p:cBhvr additive="base">
                                        <p:cTn id="17" dur="500" fill="hold"/>
                                        <p:tgtEl>
                                          <p:spTgt spid="9422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4226"/>
                                        </p:tgtEl>
                                        <p:attrNameLst>
                                          <p:attrName>style.visibility</p:attrName>
                                        </p:attrNameLst>
                                      </p:cBhvr>
                                      <p:to>
                                        <p:strVal val="visible"/>
                                      </p:to>
                                    </p:set>
                                    <p:anim calcmode="lin" valueType="num">
                                      <p:cBhvr additive="base">
                                        <p:cTn id="20" dur="500" fill="hold"/>
                                        <p:tgtEl>
                                          <p:spTgt spid="94226"/>
                                        </p:tgtEl>
                                        <p:attrNameLst>
                                          <p:attrName>ppt_x</p:attrName>
                                        </p:attrNameLst>
                                      </p:cBhvr>
                                      <p:tavLst>
                                        <p:tav tm="0">
                                          <p:val>
                                            <p:strVal val="#ppt_x"/>
                                          </p:val>
                                        </p:tav>
                                        <p:tav tm="100000">
                                          <p:val>
                                            <p:strVal val="#ppt_x"/>
                                          </p:val>
                                        </p:tav>
                                      </p:tavLst>
                                    </p:anim>
                                    <p:anim calcmode="lin" valueType="num">
                                      <p:cBhvr additive="base">
                                        <p:cTn id="21" dur="500" fill="hold"/>
                                        <p:tgtEl>
                                          <p:spTgt spid="94226"/>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4238"/>
                                        </p:tgtEl>
                                        <p:attrNameLst>
                                          <p:attrName>style.visibility</p:attrName>
                                        </p:attrNameLst>
                                      </p:cBhvr>
                                      <p:to>
                                        <p:strVal val="visible"/>
                                      </p:to>
                                    </p:set>
                                    <p:anim calcmode="lin" valueType="num">
                                      <p:cBhvr additive="base">
                                        <p:cTn id="26" dur="500" fill="hold"/>
                                        <p:tgtEl>
                                          <p:spTgt spid="94238"/>
                                        </p:tgtEl>
                                        <p:attrNameLst>
                                          <p:attrName>ppt_x</p:attrName>
                                        </p:attrNameLst>
                                      </p:cBhvr>
                                      <p:tavLst>
                                        <p:tav tm="0">
                                          <p:val>
                                            <p:strVal val="#ppt_x"/>
                                          </p:val>
                                        </p:tav>
                                        <p:tav tm="100000">
                                          <p:val>
                                            <p:strVal val="#ppt_x"/>
                                          </p:val>
                                        </p:tav>
                                      </p:tavLst>
                                    </p:anim>
                                    <p:anim calcmode="lin" valueType="num">
                                      <p:cBhvr additive="base">
                                        <p:cTn id="27" dur="500" fill="hold"/>
                                        <p:tgtEl>
                                          <p:spTgt spid="9423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94228"/>
                                        </p:tgtEl>
                                        <p:attrNameLst>
                                          <p:attrName>style.visibility</p:attrName>
                                        </p:attrNameLst>
                                      </p:cBhvr>
                                      <p:to>
                                        <p:strVal val="visible"/>
                                      </p:to>
                                    </p:set>
                                    <p:anim calcmode="lin" valueType="num">
                                      <p:cBhvr additive="base">
                                        <p:cTn id="30" dur="500" fill="hold"/>
                                        <p:tgtEl>
                                          <p:spTgt spid="94228"/>
                                        </p:tgtEl>
                                        <p:attrNameLst>
                                          <p:attrName>ppt_x</p:attrName>
                                        </p:attrNameLst>
                                      </p:cBhvr>
                                      <p:tavLst>
                                        <p:tav tm="0">
                                          <p:val>
                                            <p:strVal val="#ppt_x"/>
                                          </p:val>
                                        </p:tav>
                                        <p:tav tm="100000">
                                          <p:val>
                                            <p:strVal val="#ppt_x"/>
                                          </p:val>
                                        </p:tav>
                                      </p:tavLst>
                                    </p:anim>
                                    <p:anim calcmode="lin" valueType="num">
                                      <p:cBhvr additive="base">
                                        <p:cTn id="31" dur="500" fill="hold"/>
                                        <p:tgtEl>
                                          <p:spTgt spid="9422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4227"/>
                                        </p:tgtEl>
                                        <p:attrNameLst>
                                          <p:attrName>style.visibility</p:attrName>
                                        </p:attrNameLst>
                                      </p:cBhvr>
                                      <p:to>
                                        <p:strVal val="visible"/>
                                      </p:to>
                                    </p:set>
                                    <p:anim calcmode="lin" valueType="num">
                                      <p:cBhvr additive="base">
                                        <p:cTn id="34" dur="500" fill="hold"/>
                                        <p:tgtEl>
                                          <p:spTgt spid="94227"/>
                                        </p:tgtEl>
                                        <p:attrNameLst>
                                          <p:attrName>ppt_x</p:attrName>
                                        </p:attrNameLst>
                                      </p:cBhvr>
                                      <p:tavLst>
                                        <p:tav tm="0">
                                          <p:val>
                                            <p:strVal val="#ppt_x"/>
                                          </p:val>
                                        </p:tav>
                                        <p:tav tm="100000">
                                          <p:val>
                                            <p:strVal val="#ppt_x"/>
                                          </p:val>
                                        </p:tav>
                                      </p:tavLst>
                                    </p:anim>
                                    <p:anim calcmode="lin" valueType="num">
                                      <p:cBhvr additive="base">
                                        <p:cTn id="35" dur="500" fill="hold"/>
                                        <p:tgtEl>
                                          <p:spTgt spid="9422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94231"/>
                                        </p:tgtEl>
                                        <p:attrNameLst>
                                          <p:attrName>style.visibility</p:attrName>
                                        </p:attrNameLst>
                                      </p:cBhvr>
                                      <p:to>
                                        <p:strVal val="visible"/>
                                      </p:to>
                                    </p:set>
                                    <p:anim calcmode="lin" valueType="num">
                                      <p:cBhvr additive="base">
                                        <p:cTn id="38" dur="500" fill="hold"/>
                                        <p:tgtEl>
                                          <p:spTgt spid="94231"/>
                                        </p:tgtEl>
                                        <p:attrNameLst>
                                          <p:attrName>ppt_x</p:attrName>
                                        </p:attrNameLst>
                                      </p:cBhvr>
                                      <p:tavLst>
                                        <p:tav tm="0">
                                          <p:val>
                                            <p:strVal val="#ppt_x"/>
                                          </p:val>
                                        </p:tav>
                                        <p:tav tm="100000">
                                          <p:val>
                                            <p:strVal val="#ppt_x"/>
                                          </p:val>
                                        </p:tav>
                                      </p:tavLst>
                                    </p:anim>
                                    <p:anim calcmode="lin" valueType="num">
                                      <p:cBhvr additive="base">
                                        <p:cTn id="39" dur="500" fill="hold"/>
                                        <p:tgtEl>
                                          <p:spTgt spid="94231"/>
                                        </p:tgtEl>
                                        <p:attrNameLst>
                                          <p:attrName>ppt_y</p:attrName>
                                        </p:attrNameLst>
                                      </p:cBhvr>
                                      <p:tavLst>
                                        <p:tav tm="0">
                                          <p:val>
                                            <p:strVal val="1+#ppt_h/2"/>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94234"/>
                                        </p:tgtEl>
                                        <p:attrNameLst>
                                          <p:attrName>style.visibility</p:attrName>
                                        </p:attrNameLst>
                                      </p:cBhvr>
                                      <p:to>
                                        <p:strVal val="visible"/>
                                      </p:to>
                                    </p:set>
                                    <p:anim calcmode="lin" valueType="num">
                                      <p:cBhvr additive="base">
                                        <p:cTn id="42" dur="500" fill="hold"/>
                                        <p:tgtEl>
                                          <p:spTgt spid="94234"/>
                                        </p:tgtEl>
                                        <p:attrNameLst>
                                          <p:attrName>ppt_x</p:attrName>
                                        </p:attrNameLst>
                                      </p:cBhvr>
                                      <p:tavLst>
                                        <p:tav tm="0">
                                          <p:val>
                                            <p:strVal val="0-#ppt_w/2"/>
                                          </p:val>
                                        </p:tav>
                                        <p:tav tm="100000">
                                          <p:val>
                                            <p:strVal val="#ppt_x"/>
                                          </p:val>
                                        </p:tav>
                                      </p:tavLst>
                                    </p:anim>
                                    <p:anim calcmode="lin" valueType="num">
                                      <p:cBhvr additive="base">
                                        <p:cTn id="43" dur="500" fill="hold"/>
                                        <p:tgtEl>
                                          <p:spTgt spid="94234"/>
                                        </p:tgtEl>
                                        <p:attrNameLst>
                                          <p:attrName>ppt_y</p:attrName>
                                        </p:attrNameLst>
                                      </p:cBhvr>
                                      <p:tavLst>
                                        <p:tav tm="0">
                                          <p:val>
                                            <p:strVal val="#ppt_y"/>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94232"/>
                                        </p:tgtEl>
                                        <p:attrNameLst>
                                          <p:attrName>style.visibility</p:attrName>
                                        </p:attrNameLst>
                                      </p:cBhvr>
                                      <p:to>
                                        <p:strVal val="visible"/>
                                      </p:to>
                                    </p:set>
                                    <p:anim calcmode="lin" valueType="num">
                                      <p:cBhvr additive="base">
                                        <p:cTn id="46" dur="500" fill="hold"/>
                                        <p:tgtEl>
                                          <p:spTgt spid="94232"/>
                                        </p:tgtEl>
                                        <p:attrNameLst>
                                          <p:attrName>ppt_x</p:attrName>
                                        </p:attrNameLst>
                                      </p:cBhvr>
                                      <p:tavLst>
                                        <p:tav tm="0">
                                          <p:val>
                                            <p:strVal val="#ppt_x"/>
                                          </p:val>
                                        </p:tav>
                                        <p:tav tm="100000">
                                          <p:val>
                                            <p:strVal val="#ppt_x"/>
                                          </p:val>
                                        </p:tav>
                                      </p:tavLst>
                                    </p:anim>
                                    <p:anim calcmode="lin" valueType="num">
                                      <p:cBhvr additive="base">
                                        <p:cTn id="47" dur="500" fill="hold"/>
                                        <p:tgtEl>
                                          <p:spTgt spid="9423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94229"/>
                                        </p:tgtEl>
                                        <p:attrNameLst>
                                          <p:attrName>style.visibility</p:attrName>
                                        </p:attrNameLst>
                                      </p:cBhvr>
                                      <p:to>
                                        <p:strVal val="visible"/>
                                      </p:to>
                                    </p:set>
                                    <p:anim calcmode="lin" valueType="num">
                                      <p:cBhvr additive="base">
                                        <p:cTn id="50" dur="500" fill="hold"/>
                                        <p:tgtEl>
                                          <p:spTgt spid="94229"/>
                                        </p:tgtEl>
                                        <p:attrNameLst>
                                          <p:attrName>ppt_x</p:attrName>
                                        </p:attrNameLst>
                                      </p:cBhvr>
                                      <p:tavLst>
                                        <p:tav tm="0">
                                          <p:val>
                                            <p:strVal val="#ppt_x"/>
                                          </p:val>
                                        </p:tav>
                                        <p:tav tm="100000">
                                          <p:val>
                                            <p:strVal val="#ppt_x"/>
                                          </p:val>
                                        </p:tav>
                                      </p:tavLst>
                                    </p:anim>
                                    <p:anim calcmode="lin" valueType="num">
                                      <p:cBhvr additive="base">
                                        <p:cTn id="51" dur="500" fill="hold"/>
                                        <p:tgtEl>
                                          <p:spTgt spid="94229"/>
                                        </p:tgtEl>
                                        <p:attrNameLst>
                                          <p:attrName>ppt_y</p:attrName>
                                        </p:attrNameLst>
                                      </p:cBhvr>
                                      <p:tavLst>
                                        <p:tav tm="0">
                                          <p:val>
                                            <p:strVal val="1+#ppt_h/2"/>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94220"/>
                                        </p:tgtEl>
                                        <p:attrNameLst>
                                          <p:attrName>style.visibility</p:attrName>
                                        </p:attrNameLst>
                                      </p:cBhvr>
                                      <p:to>
                                        <p:strVal val="visible"/>
                                      </p:to>
                                    </p:set>
                                    <p:anim calcmode="lin" valueType="num">
                                      <p:cBhvr additive="base">
                                        <p:cTn id="56" dur="500" fill="hold"/>
                                        <p:tgtEl>
                                          <p:spTgt spid="94220"/>
                                        </p:tgtEl>
                                        <p:attrNameLst>
                                          <p:attrName>ppt_x</p:attrName>
                                        </p:attrNameLst>
                                      </p:cBhvr>
                                      <p:tavLst>
                                        <p:tav tm="0">
                                          <p:val>
                                            <p:strVal val="0-#ppt_w/2"/>
                                          </p:val>
                                        </p:tav>
                                        <p:tav tm="100000">
                                          <p:val>
                                            <p:strVal val="#ppt_x"/>
                                          </p:val>
                                        </p:tav>
                                      </p:tavLst>
                                    </p:anim>
                                    <p:anim calcmode="lin" valueType="num">
                                      <p:cBhvr additive="base">
                                        <p:cTn id="57" dur="500" fill="hold"/>
                                        <p:tgtEl>
                                          <p:spTgt spid="94220"/>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94235"/>
                                        </p:tgtEl>
                                        <p:attrNameLst>
                                          <p:attrName>style.visibility</p:attrName>
                                        </p:attrNameLst>
                                      </p:cBhvr>
                                      <p:to>
                                        <p:strVal val="visible"/>
                                      </p:to>
                                    </p:set>
                                    <p:anim calcmode="lin" valueType="num">
                                      <p:cBhvr additive="base">
                                        <p:cTn id="60" dur="500" fill="hold"/>
                                        <p:tgtEl>
                                          <p:spTgt spid="94235"/>
                                        </p:tgtEl>
                                        <p:attrNameLst>
                                          <p:attrName>ppt_x</p:attrName>
                                        </p:attrNameLst>
                                      </p:cBhvr>
                                      <p:tavLst>
                                        <p:tav tm="0">
                                          <p:val>
                                            <p:strVal val="0-#ppt_w/2"/>
                                          </p:val>
                                        </p:tav>
                                        <p:tav tm="100000">
                                          <p:val>
                                            <p:strVal val="#ppt_x"/>
                                          </p:val>
                                        </p:tav>
                                      </p:tavLst>
                                    </p:anim>
                                    <p:anim calcmode="lin" valueType="num">
                                      <p:cBhvr additive="base">
                                        <p:cTn id="61" dur="500" fill="hold"/>
                                        <p:tgtEl>
                                          <p:spTgt spid="94235"/>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94211"/>
                                        </p:tgtEl>
                                        <p:attrNameLst>
                                          <p:attrName>style.visibility</p:attrName>
                                        </p:attrNameLst>
                                      </p:cBhvr>
                                      <p:to>
                                        <p:strVal val="visible"/>
                                      </p:to>
                                    </p:set>
                                    <p:anim calcmode="lin" valueType="num">
                                      <p:cBhvr additive="base">
                                        <p:cTn id="64" dur="500" fill="hold"/>
                                        <p:tgtEl>
                                          <p:spTgt spid="94211"/>
                                        </p:tgtEl>
                                        <p:attrNameLst>
                                          <p:attrName>ppt_x</p:attrName>
                                        </p:attrNameLst>
                                      </p:cBhvr>
                                      <p:tavLst>
                                        <p:tav tm="0">
                                          <p:val>
                                            <p:strVal val="0-#ppt_w/2"/>
                                          </p:val>
                                        </p:tav>
                                        <p:tav tm="100000">
                                          <p:val>
                                            <p:strVal val="#ppt_x"/>
                                          </p:val>
                                        </p:tav>
                                      </p:tavLst>
                                    </p:anim>
                                    <p:anim calcmode="lin" valueType="num">
                                      <p:cBhvr additive="base">
                                        <p:cTn id="65" dur="500" fill="hold"/>
                                        <p:tgtEl>
                                          <p:spTgt spid="94211"/>
                                        </p:tgtEl>
                                        <p:attrNameLst>
                                          <p:attrName>ppt_y</p:attrName>
                                        </p:attrNameLst>
                                      </p:cBhvr>
                                      <p:tavLst>
                                        <p:tav tm="0">
                                          <p:val>
                                            <p:strVal val="#ppt_y"/>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1" presetClass="entr" presetSubtype="0" fill="hold" grpId="0" nodeType="clickEffect">
                                  <p:stCondLst>
                                    <p:cond delay="0"/>
                                  </p:stCondLst>
                                  <p:childTnLst>
                                    <p:set>
                                      <p:cBhvr>
                                        <p:cTn id="69" dur="1" fill="hold">
                                          <p:stCondLst>
                                            <p:cond delay="499"/>
                                          </p:stCondLst>
                                        </p:cTn>
                                        <p:tgtEl>
                                          <p:spTgt spid="94221"/>
                                        </p:tgtEl>
                                        <p:attrNameLst>
                                          <p:attrName>style.visibility</p:attrName>
                                        </p:attrNameLst>
                                      </p:cBhvr>
                                      <p:to>
                                        <p:strVal val="visible"/>
                                      </p:to>
                                    </p:set>
                                  </p:childTnLst>
                                </p:cTn>
                              </p:par>
                              <p:par>
                                <p:cTn id="70" presetID="2" presetClass="entr" presetSubtype="8" fill="hold" nodeType="withEffect">
                                  <p:stCondLst>
                                    <p:cond delay="0"/>
                                  </p:stCondLst>
                                  <p:childTnLst>
                                    <p:set>
                                      <p:cBhvr>
                                        <p:cTn id="71" dur="1" fill="hold">
                                          <p:stCondLst>
                                            <p:cond delay="0"/>
                                          </p:stCondLst>
                                        </p:cTn>
                                        <p:tgtEl>
                                          <p:spTgt spid="94236"/>
                                        </p:tgtEl>
                                        <p:attrNameLst>
                                          <p:attrName>style.visibility</p:attrName>
                                        </p:attrNameLst>
                                      </p:cBhvr>
                                      <p:to>
                                        <p:strVal val="visible"/>
                                      </p:to>
                                    </p:set>
                                    <p:anim calcmode="lin" valueType="num">
                                      <p:cBhvr additive="base">
                                        <p:cTn id="72" dur="500" fill="hold"/>
                                        <p:tgtEl>
                                          <p:spTgt spid="94236"/>
                                        </p:tgtEl>
                                        <p:attrNameLst>
                                          <p:attrName>ppt_x</p:attrName>
                                        </p:attrNameLst>
                                      </p:cBhvr>
                                      <p:tavLst>
                                        <p:tav tm="0">
                                          <p:val>
                                            <p:strVal val="0-#ppt_w/2"/>
                                          </p:val>
                                        </p:tav>
                                        <p:tav tm="100000">
                                          <p:val>
                                            <p:strVal val="#ppt_x"/>
                                          </p:val>
                                        </p:tav>
                                      </p:tavLst>
                                    </p:anim>
                                    <p:anim calcmode="lin" valueType="num">
                                      <p:cBhvr additive="base">
                                        <p:cTn id="73" dur="500" fill="hold"/>
                                        <p:tgtEl>
                                          <p:spTgt spid="94236"/>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94210"/>
                                        </p:tgtEl>
                                        <p:attrNameLst>
                                          <p:attrName>style.visibility</p:attrName>
                                        </p:attrNameLst>
                                      </p:cBhvr>
                                      <p:to>
                                        <p:strVal val="visible"/>
                                      </p:to>
                                    </p:set>
                                    <p:anim calcmode="lin" valueType="num">
                                      <p:cBhvr additive="base">
                                        <p:cTn id="76" dur="500" fill="hold"/>
                                        <p:tgtEl>
                                          <p:spTgt spid="94210"/>
                                        </p:tgtEl>
                                        <p:attrNameLst>
                                          <p:attrName>ppt_x</p:attrName>
                                        </p:attrNameLst>
                                      </p:cBhvr>
                                      <p:tavLst>
                                        <p:tav tm="0">
                                          <p:val>
                                            <p:strVal val="0-#ppt_w/2"/>
                                          </p:val>
                                        </p:tav>
                                        <p:tav tm="100000">
                                          <p:val>
                                            <p:strVal val="#ppt_x"/>
                                          </p:val>
                                        </p:tav>
                                      </p:tavLst>
                                    </p:anim>
                                    <p:anim calcmode="lin" valueType="num">
                                      <p:cBhvr additive="base">
                                        <p:cTn id="77" dur="500" fill="hold"/>
                                        <p:tgtEl>
                                          <p:spTgt spid="94210"/>
                                        </p:tgtEl>
                                        <p:attrNameLst>
                                          <p:attrName>ppt_y</p:attrName>
                                        </p:attrNameLst>
                                      </p:cBhvr>
                                      <p:tavLst>
                                        <p:tav tm="0">
                                          <p:val>
                                            <p:strVal val="#ppt_y"/>
                                          </p:val>
                                        </p:tav>
                                        <p:tav tm="100000">
                                          <p:val>
                                            <p:strVal val="#ppt_y"/>
                                          </p:val>
                                        </p:tav>
                                      </p:tavLst>
                                    </p:anim>
                                  </p:child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94237"/>
                                        </p:tgtEl>
                                        <p:attrNameLst>
                                          <p:attrName>style.visibility</p:attrName>
                                        </p:attrNameLst>
                                      </p:cBhvr>
                                      <p:to>
                                        <p:strVal val="visible"/>
                                      </p:to>
                                    </p:set>
                                    <p:anim calcmode="lin" valueType="num">
                                      <p:cBhvr additive="base">
                                        <p:cTn id="82" dur="500" fill="hold"/>
                                        <p:tgtEl>
                                          <p:spTgt spid="94237"/>
                                        </p:tgtEl>
                                        <p:attrNameLst>
                                          <p:attrName>ppt_x</p:attrName>
                                        </p:attrNameLst>
                                      </p:cBhvr>
                                      <p:tavLst>
                                        <p:tav tm="0">
                                          <p:val>
                                            <p:strVal val="#ppt_x"/>
                                          </p:val>
                                        </p:tav>
                                        <p:tav tm="100000">
                                          <p:val>
                                            <p:strVal val="#ppt_x"/>
                                          </p:val>
                                        </p:tav>
                                      </p:tavLst>
                                    </p:anim>
                                    <p:anim calcmode="lin" valueType="num">
                                      <p:cBhvr additive="base">
                                        <p:cTn id="83" dur="500" fill="hold"/>
                                        <p:tgtEl>
                                          <p:spTgt spid="942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animBg="1"/>
      <p:bldP spid="94211" grpId="0" animBg="1"/>
      <p:bldP spid="94213" grpId="0" build="allAtOnce"/>
      <p:bldP spid="94220" grpId="0"/>
      <p:bldP spid="94221" grpId="0"/>
      <p:bldP spid="94224" grpId="0"/>
      <p:bldP spid="94226" grpId="0"/>
      <p:bldP spid="94229" grpId="0"/>
      <p:bldP spid="94231" grpId="0"/>
      <p:bldP spid="94232" grpId="0"/>
      <p:bldP spid="94237" grpId="0"/>
      <p:bldP spid="94238"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F1A6B82A-9D76-434D-AEB5-31694569D814}"/>
              </a:ext>
            </a:extLst>
          </p:cNvPr>
          <p:cNvSpPr>
            <a:spLocks noChangeArrowheads="1"/>
          </p:cNvSpPr>
          <p:nvPr/>
        </p:nvSpPr>
        <p:spPr bwMode="auto">
          <a:xfrm>
            <a:off x="1044575" y="1628775"/>
            <a:ext cx="7488238"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buFont typeface="Wingdings" pitchFamily="2" charset="2"/>
              <a:buChar char="Ø"/>
            </a:pPr>
            <a:r>
              <a:rPr lang="it-IT" altLang="it-IT" sz="2000">
                <a:latin typeface="Garamond" panose="02020404030301010803" pitchFamily="18" charset="0"/>
              </a:rPr>
              <a:t> Equilibrio buono  in cui tutti pagano le tasse e le tangenti sono mantenute al livello minimo perché ci sono norme sociali condivise di biasimo per gli evasori fiscali e per i corruttori/corrotti</a:t>
            </a:r>
          </a:p>
          <a:p>
            <a:pPr algn="just" eaLnBrk="1" hangingPunct="1">
              <a:spcBef>
                <a:spcPct val="50000"/>
              </a:spcBef>
              <a:buFont typeface="Wingdings" pitchFamily="2" charset="2"/>
              <a:buChar char="Ø"/>
            </a:pPr>
            <a:r>
              <a:rPr lang="it-IT" altLang="it-IT" sz="2000">
                <a:latin typeface="Garamond" panose="02020404030301010803" pitchFamily="18" charset="0"/>
              </a:rPr>
              <a:t> Equilibrio cattivo   in cui l</a:t>
            </a:r>
            <a:r>
              <a:rPr lang="it-IT" altLang="en-US" sz="2000">
                <a:latin typeface="Garamond" panose="02020404030301010803" pitchFamily="18" charset="0"/>
              </a:rPr>
              <a:t>’</a:t>
            </a:r>
            <a:r>
              <a:rPr lang="it-IT" altLang="it-IT" sz="2000">
                <a:latin typeface="Garamond" panose="02020404030301010803" pitchFamily="18" charset="0"/>
              </a:rPr>
              <a:t>evasione fiscale è diffusa, lo stato collude con gli evasori e le tangenti sono una pratica formalmente vietata ma ampiamente diffusa nel sistema economico</a:t>
            </a:r>
          </a:p>
        </p:txBody>
      </p:sp>
      <p:sp>
        <p:nvSpPr>
          <p:cNvPr id="100355" name="Text Box 3">
            <a:extLst>
              <a:ext uri="{FF2B5EF4-FFF2-40B4-BE49-F238E27FC236}">
                <a16:creationId xmlns:a16="http://schemas.microsoft.com/office/drawing/2014/main" id="{29996107-0F1E-EC4C-8323-E76DB13260F1}"/>
              </a:ext>
            </a:extLst>
          </p:cNvPr>
          <p:cNvSpPr txBox="1">
            <a:spLocks noChangeArrowheads="1"/>
          </p:cNvSpPr>
          <p:nvPr/>
        </p:nvSpPr>
        <p:spPr bwMode="auto">
          <a:xfrm>
            <a:off x="1116013" y="1125538"/>
            <a:ext cx="64801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buFontTx/>
              <a:buAutoNum type="arabicPeriod"/>
            </a:pPr>
            <a:r>
              <a:rPr lang="it-IT" altLang="it-IT" b="1">
                <a:latin typeface="Garamond" panose="02020404030301010803" pitchFamily="18" charset="0"/>
              </a:rPr>
              <a:t> essere soggette a più equilibri nella società </a:t>
            </a:r>
          </a:p>
        </p:txBody>
      </p:sp>
      <p:sp>
        <p:nvSpPr>
          <p:cNvPr id="100356" name="Rectangle 5">
            <a:extLst>
              <a:ext uri="{FF2B5EF4-FFF2-40B4-BE49-F238E27FC236}">
                <a16:creationId xmlns:a16="http://schemas.microsoft.com/office/drawing/2014/main" id="{887CDD13-2EEA-714B-B48C-85427F7ED330}"/>
              </a:ext>
            </a:extLst>
          </p:cNvPr>
          <p:cNvSpPr>
            <a:spLocks noChangeArrowheads="1"/>
          </p:cNvSpPr>
          <p:nvPr/>
        </p:nvSpPr>
        <p:spPr bwMode="auto">
          <a:xfrm>
            <a:off x="2195513" y="333375"/>
            <a:ext cx="5092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Cosa accomuna imposte e corruzione:</a:t>
            </a:r>
          </a:p>
        </p:txBody>
      </p:sp>
      <p:cxnSp>
        <p:nvCxnSpPr>
          <p:cNvPr id="7" name="Connettore 2 6">
            <a:extLst>
              <a:ext uri="{FF2B5EF4-FFF2-40B4-BE49-F238E27FC236}">
                <a16:creationId xmlns:a16="http://schemas.microsoft.com/office/drawing/2014/main" id="{D8238206-7D4C-2F49-8228-80A279DE2DD0}"/>
              </a:ext>
            </a:extLst>
          </p:cNvPr>
          <p:cNvCxnSpPr/>
          <p:nvPr/>
        </p:nvCxnSpPr>
        <p:spPr>
          <a:xfrm flipV="1">
            <a:off x="2914650" y="4260850"/>
            <a:ext cx="0" cy="122555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ttore 2 7">
            <a:extLst>
              <a:ext uri="{FF2B5EF4-FFF2-40B4-BE49-F238E27FC236}">
                <a16:creationId xmlns:a16="http://schemas.microsoft.com/office/drawing/2014/main" id="{81A2D7FD-B9F1-8442-A3FA-C75DBEA3A71B}"/>
              </a:ext>
            </a:extLst>
          </p:cNvPr>
          <p:cNvCxnSpPr/>
          <p:nvPr/>
        </p:nvCxnSpPr>
        <p:spPr>
          <a:xfrm>
            <a:off x="2924175" y="5486400"/>
            <a:ext cx="33020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CasellaDiTesto 35842">
            <a:extLst>
              <a:ext uri="{FF2B5EF4-FFF2-40B4-BE49-F238E27FC236}">
                <a16:creationId xmlns:a16="http://schemas.microsoft.com/office/drawing/2014/main" id="{62327983-38FC-6B45-89DF-3E28B5C8D76C}"/>
              </a:ext>
            </a:extLst>
          </p:cNvPr>
          <p:cNvSpPr txBox="1">
            <a:spLocks noChangeArrowheads="1"/>
          </p:cNvSpPr>
          <p:nvPr/>
        </p:nvSpPr>
        <p:spPr bwMode="auto">
          <a:xfrm>
            <a:off x="1619250" y="4549775"/>
            <a:ext cx="12223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a:t>Livelli di cultura sociale</a:t>
            </a:r>
          </a:p>
        </p:txBody>
      </p:sp>
      <p:sp>
        <p:nvSpPr>
          <p:cNvPr id="10" name="CasellaDiTesto 36">
            <a:extLst>
              <a:ext uri="{FF2B5EF4-FFF2-40B4-BE49-F238E27FC236}">
                <a16:creationId xmlns:a16="http://schemas.microsoft.com/office/drawing/2014/main" id="{8C4F3B0E-3A4B-D24F-B099-E2F8D84298CB}"/>
              </a:ext>
            </a:extLst>
          </p:cNvPr>
          <p:cNvSpPr txBox="1">
            <a:spLocks noChangeArrowheads="1"/>
          </p:cNvSpPr>
          <p:nvPr/>
        </p:nvSpPr>
        <p:spPr bwMode="auto">
          <a:xfrm>
            <a:off x="3276600" y="5527675"/>
            <a:ext cx="27352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dirty="0"/>
              <a:t>% dei cittadini che paga le tasse </a:t>
            </a:r>
          </a:p>
          <a:p>
            <a:pPr eaLnBrk="1" hangingPunct="1"/>
            <a:r>
              <a:rPr lang="it-IT" altLang="it-IT" sz="1200" dirty="0"/>
              <a:t>tasso di diffusione della corruzione</a:t>
            </a:r>
          </a:p>
        </p:txBody>
      </p:sp>
      <p:cxnSp>
        <p:nvCxnSpPr>
          <p:cNvPr id="11" name="Connettore 2 10">
            <a:extLst>
              <a:ext uri="{FF2B5EF4-FFF2-40B4-BE49-F238E27FC236}">
                <a16:creationId xmlns:a16="http://schemas.microsoft.com/office/drawing/2014/main" id="{D7B6F336-10DB-6644-A853-B6B46932BEDE}"/>
              </a:ext>
            </a:extLst>
          </p:cNvPr>
          <p:cNvCxnSpPr/>
          <p:nvPr/>
        </p:nvCxnSpPr>
        <p:spPr>
          <a:xfrm flipV="1">
            <a:off x="2914650" y="4189413"/>
            <a:ext cx="3311525" cy="1296987"/>
          </a:xfrm>
          <a:prstGeom prst="straightConnector1">
            <a:avLst/>
          </a:prstGeom>
          <a:ln w="127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ttore 1 11">
            <a:extLst>
              <a:ext uri="{FF2B5EF4-FFF2-40B4-BE49-F238E27FC236}">
                <a16:creationId xmlns:a16="http://schemas.microsoft.com/office/drawing/2014/main" id="{8D0D0E6E-1CFD-1B4C-A516-84B7A2B72B46}"/>
              </a:ext>
            </a:extLst>
          </p:cNvPr>
          <p:cNvCxnSpPr/>
          <p:nvPr/>
        </p:nvCxnSpPr>
        <p:spPr>
          <a:xfrm>
            <a:off x="4210050" y="4837113"/>
            <a:ext cx="0" cy="144462"/>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3" name="CasellaDiTesto 50">
            <a:extLst>
              <a:ext uri="{FF2B5EF4-FFF2-40B4-BE49-F238E27FC236}">
                <a16:creationId xmlns:a16="http://schemas.microsoft.com/office/drawing/2014/main" id="{326CC17F-2839-2F4E-9A15-B430EB5439C4}"/>
              </a:ext>
            </a:extLst>
          </p:cNvPr>
          <p:cNvSpPr txBox="1">
            <a:spLocks noChangeArrowheads="1"/>
          </p:cNvSpPr>
          <p:nvPr/>
        </p:nvSpPr>
        <p:spPr bwMode="auto">
          <a:xfrm>
            <a:off x="5146675" y="5053013"/>
            <a:ext cx="11525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200"/>
              <a:t>Punto focale</a:t>
            </a:r>
          </a:p>
        </p:txBody>
      </p:sp>
      <p:cxnSp>
        <p:nvCxnSpPr>
          <p:cNvPr id="14" name="Connettore 2 13">
            <a:extLst>
              <a:ext uri="{FF2B5EF4-FFF2-40B4-BE49-F238E27FC236}">
                <a16:creationId xmlns:a16="http://schemas.microsoft.com/office/drawing/2014/main" id="{96ABBE4D-D5FF-5B4B-BAE4-B0F6A5E31DF1}"/>
              </a:ext>
            </a:extLst>
          </p:cNvPr>
          <p:cNvCxnSpPr/>
          <p:nvPr/>
        </p:nvCxnSpPr>
        <p:spPr>
          <a:xfrm flipH="1" flipV="1">
            <a:off x="4284663" y="5013325"/>
            <a:ext cx="862012" cy="250825"/>
          </a:xfrm>
          <a:prstGeom prst="straightConnector1">
            <a:avLst/>
          </a:prstGeom>
          <a:ln w="3175"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Connettore 2 14">
            <a:extLst>
              <a:ext uri="{FF2B5EF4-FFF2-40B4-BE49-F238E27FC236}">
                <a16:creationId xmlns:a16="http://schemas.microsoft.com/office/drawing/2014/main" id="{500820E3-001D-CA4C-AE7E-43FE723AE873}"/>
              </a:ext>
            </a:extLst>
          </p:cNvPr>
          <p:cNvCxnSpPr/>
          <p:nvPr/>
        </p:nvCxnSpPr>
        <p:spPr>
          <a:xfrm flipV="1">
            <a:off x="4210050" y="4437063"/>
            <a:ext cx="1225550" cy="473075"/>
          </a:xfrm>
          <a:prstGeom prst="straightConnector1">
            <a:avLst/>
          </a:prstGeom>
          <a:ln w="3175" cmpd="sng">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6" name="Connettore 2 15">
            <a:extLst>
              <a:ext uri="{FF2B5EF4-FFF2-40B4-BE49-F238E27FC236}">
                <a16:creationId xmlns:a16="http://schemas.microsoft.com/office/drawing/2014/main" id="{E9476C64-924B-544A-94D9-82856F3950D7}"/>
              </a:ext>
            </a:extLst>
          </p:cNvPr>
          <p:cNvCxnSpPr/>
          <p:nvPr/>
        </p:nvCxnSpPr>
        <p:spPr>
          <a:xfrm flipH="1">
            <a:off x="3348038" y="4903788"/>
            <a:ext cx="862012" cy="325437"/>
          </a:xfrm>
          <a:prstGeom prst="straightConnector1">
            <a:avLst/>
          </a:prstGeom>
          <a:ln w="3175" cmpd="sng">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 name="CasellaDiTesto 3">
            <a:extLst>
              <a:ext uri="{FF2B5EF4-FFF2-40B4-BE49-F238E27FC236}">
                <a16:creationId xmlns:a16="http://schemas.microsoft.com/office/drawing/2014/main" id="{50C24285-E38D-BA47-B321-5E680E6017F5}"/>
              </a:ext>
            </a:extLst>
          </p:cNvPr>
          <p:cNvSpPr txBox="1">
            <a:spLocks noChangeArrowheads="1"/>
          </p:cNvSpPr>
          <p:nvPr/>
        </p:nvSpPr>
        <p:spPr bwMode="auto">
          <a:xfrm>
            <a:off x="5580063" y="4365625"/>
            <a:ext cx="12239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000"/>
              <a:t>Equilibrio buono</a:t>
            </a:r>
          </a:p>
        </p:txBody>
      </p:sp>
      <p:sp>
        <p:nvSpPr>
          <p:cNvPr id="19" name="CasellaDiTesto 18">
            <a:extLst>
              <a:ext uri="{FF2B5EF4-FFF2-40B4-BE49-F238E27FC236}">
                <a16:creationId xmlns:a16="http://schemas.microsoft.com/office/drawing/2014/main" id="{2235FCFD-7164-9840-912F-5A24EEFA3276}"/>
              </a:ext>
            </a:extLst>
          </p:cNvPr>
          <p:cNvSpPr txBox="1">
            <a:spLocks noChangeArrowheads="1"/>
          </p:cNvSpPr>
          <p:nvPr/>
        </p:nvSpPr>
        <p:spPr bwMode="auto">
          <a:xfrm>
            <a:off x="2916238" y="4797425"/>
            <a:ext cx="12239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000"/>
              <a:t>Equilibrio cattivo</a:t>
            </a:r>
          </a:p>
        </p:txBody>
      </p:sp>
      <p:sp>
        <p:nvSpPr>
          <p:cNvPr id="111632" name="Diamante 21">
            <a:extLst>
              <a:ext uri="{FF2B5EF4-FFF2-40B4-BE49-F238E27FC236}">
                <a16:creationId xmlns:a16="http://schemas.microsoft.com/office/drawing/2014/main" id="{9F3AB761-D148-F748-9793-8FD5BDCA7DC9}"/>
              </a:ext>
            </a:extLst>
          </p:cNvPr>
          <p:cNvSpPr>
            <a:spLocks noChangeArrowheads="1"/>
          </p:cNvSpPr>
          <p:nvPr/>
        </p:nvSpPr>
        <p:spPr bwMode="auto">
          <a:xfrm>
            <a:off x="5580063" y="4292600"/>
            <a:ext cx="144462" cy="144463"/>
          </a:xfrm>
          <a:prstGeom prst="diamond">
            <a:avLst/>
          </a:prstGeom>
          <a:solidFill>
            <a:srgbClr val="FF3300"/>
          </a:solidFill>
          <a:ln w="9525">
            <a:solidFill>
              <a:srgbClr val="B6DCDF"/>
            </a:solidFill>
            <a:miter lim="800000"/>
            <a:headEnd/>
            <a:tailEnd/>
          </a:ln>
          <a:effectLst>
            <a:outerShdw dist="23000" dir="5400000" rotWithShape="0">
              <a:srgbClr val="808080">
                <a:alpha val="34998"/>
              </a:srgbClr>
            </a:outerShdw>
          </a:effectLst>
        </p:spPr>
        <p:txBody>
          <a:bodyPr anchor="ctr"/>
          <a:lstStyle/>
          <a:p>
            <a:pPr algn="ctr" eaLnBrk="1" hangingPunct="1">
              <a:buFont typeface="Arial" pitchFamily="34" charset="0"/>
              <a:buNone/>
              <a:defRPr/>
            </a:pPr>
            <a:endParaRPr lang="en-US" altLang="zh-CN" sz="1800">
              <a:solidFill>
                <a:srgbClr val="FFFFFF"/>
              </a:solidFill>
            </a:endParaRPr>
          </a:p>
        </p:txBody>
      </p:sp>
      <p:sp>
        <p:nvSpPr>
          <p:cNvPr id="111633" name="Diamante 27">
            <a:extLst>
              <a:ext uri="{FF2B5EF4-FFF2-40B4-BE49-F238E27FC236}">
                <a16:creationId xmlns:a16="http://schemas.microsoft.com/office/drawing/2014/main" id="{64111F86-2B26-2744-914A-A3814EDBA5B0}"/>
              </a:ext>
            </a:extLst>
          </p:cNvPr>
          <p:cNvSpPr>
            <a:spLocks noChangeArrowheads="1"/>
          </p:cNvSpPr>
          <p:nvPr/>
        </p:nvSpPr>
        <p:spPr bwMode="auto">
          <a:xfrm>
            <a:off x="3203575" y="1773238"/>
            <a:ext cx="144463" cy="142875"/>
          </a:xfrm>
          <a:prstGeom prst="diamond">
            <a:avLst/>
          </a:prstGeom>
          <a:solidFill>
            <a:srgbClr val="FF3300"/>
          </a:solidFill>
          <a:ln w="9525">
            <a:solidFill>
              <a:srgbClr val="B6DCDF"/>
            </a:solidFill>
            <a:miter lim="800000"/>
            <a:headEnd/>
            <a:tailEnd/>
          </a:ln>
          <a:effectLst>
            <a:outerShdw dist="23000" dir="5400000" rotWithShape="0">
              <a:srgbClr val="808080">
                <a:alpha val="34998"/>
              </a:srgbClr>
            </a:outerShdw>
          </a:effectLst>
        </p:spPr>
        <p:txBody>
          <a:bodyPr anchor="ctr"/>
          <a:lstStyle/>
          <a:p>
            <a:pPr algn="ctr" eaLnBrk="1" hangingPunct="1">
              <a:buFont typeface="Arial" pitchFamily="34" charset="0"/>
              <a:buNone/>
              <a:defRPr/>
            </a:pPr>
            <a:endParaRPr lang="en-US" altLang="zh-CN" sz="1800">
              <a:solidFill>
                <a:srgbClr val="FFFFFF"/>
              </a:solidFill>
            </a:endParaRPr>
          </a:p>
        </p:txBody>
      </p:sp>
      <p:sp>
        <p:nvSpPr>
          <p:cNvPr id="111634" name="Diamante 28">
            <a:extLst>
              <a:ext uri="{FF2B5EF4-FFF2-40B4-BE49-F238E27FC236}">
                <a16:creationId xmlns:a16="http://schemas.microsoft.com/office/drawing/2014/main" id="{1986080D-6AC1-B549-9627-2269E30B96FE}"/>
              </a:ext>
            </a:extLst>
          </p:cNvPr>
          <p:cNvSpPr>
            <a:spLocks noChangeArrowheads="1"/>
          </p:cNvSpPr>
          <p:nvPr/>
        </p:nvSpPr>
        <p:spPr bwMode="auto">
          <a:xfrm>
            <a:off x="3132138" y="5229225"/>
            <a:ext cx="144462" cy="144463"/>
          </a:xfrm>
          <a:prstGeom prst="diamond">
            <a:avLst/>
          </a:prstGeom>
          <a:solidFill>
            <a:srgbClr val="0000FF"/>
          </a:solidFill>
          <a:ln w="9525">
            <a:solidFill>
              <a:srgbClr val="B6DCDF"/>
            </a:solidFill>
            <a:miter lim="800000"/>
            <a:headEnd/>
            <a:tailEnd/>
          </a:ln>
          <a:effectLst>
            <a:outerShdw dist="23000" dir="5400000" rotWithShape="0">
              <a:srgbClr val="808080">
                <a:alpha val="34998"/>
              </a:srgbClr>
            </a:outerShdw>
          </a:effectLst>
        </p:spPr>
        <p:txBody>
          <a:bodyPr anchor="ctr"/>
          <a:lstStyle/>
          <a:p>
            <a:pPr algn="ctr" eaLnBrk="1" hangingPunct="1">
              <a:buFont typeface="Arial" pitchFamily="34" charset="0"/>
              <a:buNone/>
              <a:defRPr/>
            </a:pPr>
            <a:endParaRPr lang="en-US" altLang="zh-CN" sz="1800">
              <a:solidFill>
                <a:srgbClr val="FFFFFF"/>
              </a:solidFill>
            </a:endParaRPr>
          </a:p>
        </p:txBody>
      </p:sp>
      <p:sp>
        <p:nvSpPr>
          <p:cNvPr id="111635" name="Diamante 29">
            <a:extLst>
              <a:ext uri="{FF2B5EF4-FFF2-40B4-BE49-F238E27FC236}">
                <a16:creationId xmlns:a16="http://schemas.microsoft.com/office/drawing/2014/main" id="{BE7E2058-9962-A844-B5DE-C3A3018FC566}"/>
              </a:ext>
            </a:extLst>
          </p:cNvPr>
          <p:cNvSpPr>
            <a:spLocks noChangeArrowheads="1"/>
          </p:cNvSpPr>
          <p:nvPr/>
        </p:nvSpPr>
        <p:spPr bwMode="auto">
          <a:xfrm>
            <a:off x="3203575" y="2852738"/>
            <a:ext cx="142875" cy="144462"/>
          </a:xfrm>
          <a:prstGeom prst="diamond">
            <a:avLst/>
          </a:prstGeom>
          <a:solidFill>
            <a:srgbClr val="0000FF"/>
          </a:solidFill>
          <a:ln w="9525">
            <a:solidFill>
              <a:srgbClr val="B6DCDF"/>
            </a:solidFill>
            <a:miter lim="800000"/>
            <a:headEnd/>
            <a:tailEnd/>
          </a:ln>
          <a:effectLst>
            <a:outerShdw dist="23000" dir="5400000" rotWithShape="0">
              <a:srgbClr val="808080">
                <a:alpha val="34998"/>
              </a:srgbClr>
            </a:outerShdw>
          </a:effectLst>
        </p:spPr>
        <p:txBody>
          <a:bodyPr anchor="ctr"/>
          <a:lstStyle/>
          <a:p>
            <a:pPr algn="ctr" eaLnBrk="1" hangingPunct="1">
              <a:buFont typeface="Arial" pitchFamily="34" charset="0"/>
              <a:buNone/>
              <a:defRPr/>
            </a:pPr>
            <a:endParaRPr lang="en-US" altLang="zh-CN" sz="1800">
              <a:solidFill>
                <a:srgbClr val="FFFFFF"/>
              </a:solidFill>
            </a:endParaRPr>
          </a:p>
        </p:txBody>
      </p:sp>
    </p:spTree>
    <p:extLst>
      <p:ext uri="{BB962C8B-B14F-4D97-AF65-F5344CB8AC3E}">
        <p14:creationId xmlns:p14="http://schemas.microsoft.com/office/powerpoint/2010/main" val="25952442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1633"/>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11635"/>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11634"/>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11632"/>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95234">
                                            <p:txEl>
                                              <p:pRg st="0" end="0"/>
                                            </p:txEl>
                                          </p:spTgt>
                                        </p:tgtEl>
                                        <p:attrNameLst>
                                          <p:attrName>style.visibility</p:attrName>
                                        </p:attrNameLst>
                                      </p:cBhvr>
                                      <p:to>
                                        <p:strVal val="visible"/>
                                      </p:to>
                                    </p:set>
                                    <p:anim calcmode="lin" valueType="num">
                                      <p:cBhvr additive="base">
                                        <p:cTn id="44" dur="500" fill="hold"/>
                                        <p:tgtEl>
                                          <p:spTgt spid="95234">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952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2" presetClass="entr" presetSubtype="4" fill="hold" nodeType="clickEffect">
                                  <p:stCondLst>
                                    <p:cond delay="0"/>
                                  </p:stCondLst>
                                  <p:childTnLst>
                                    <p:set>
                                      <p:cBhvr>
                                        <p:cTn id="49" dur="1" fill="hold">
                                          <p:stCondLst>
                                            <p:cond delay="0"/>
                                          </p:stCondLst>
                                        </p:cTn>
                                        <p:tgtEl>
                                          <p:spTgt spid="95234">
                                            <p:txEl>
                                              <p:pRg st="1" end="1"/>
                                            </p:txEl>
                                          </p:spTgt>
                                        </p:tgtEl>
                                        <p:attrNameLst>
                                          <p:attrName>style.visibility</p:attrName>
                                        </p:attrNameLst>
                                      </p:cBhvr>
                                      <p:to>
                                        <p:strVal val="visible"/>
                                      </p:to>
                                    </p:set>
                                    <p:animEffect transition="in" filter="slide(fromBottom)">
                                      <p:cBhvr>
                                        <p:cTn id="50" dur="500"/>
                                        <p:tgtEl>
                                          <p:spTgt spid="952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P spid="4" grpId="0"/>
      <p:bldP spid="19" grpId="0"/>
      <p:bldP spid="111632" grpId="0" animBg="1"/>
      <p:bldP spid="111633" grpId="0" animBg="1"/>
      <p:bldP spid="111634" grpId="0" animBg="1"/>
      <p:bldP spid="111635"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Text Box 4">
            <a:extLst>
              <a:ext uri="{FF2B5EF4-FFF2-40B4-BE49-F238E27FC236}">
                <a16:creationId xmlns:a16="http://schemas.microsoft.com/office/drawing/2014/main" id="{92D2D253-F43F-944D-AFE9-DE8B94B8AFE3}"/>
              </a:ext>
            </a:extLst>
          </p:cNvPr>
          <p:cNvSpPr txBox="1">
            <a:spLocks noChangeArrowheads="1"/>
          </p:cNvSpPr>
          <p:nvPr/>
        </p:nvSpPr>
        <p:spPr bwMode="auto">
          <a:xfrm>
            <a:off x="539750" y="1341438"/>
            <a:ext cx="7993063" cy="386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buFontTx/>
              <a:buAutoNum type="arabicPeriod" startAt="2"/>
            </a:pPr>
            <a:r>
              <a:rPr lang="it-IT" altLang="it-IT" b="1" dirty="0">
                <a:latin typeface="Garamond" panose="02020404030301010803" pitchFamily="18" charset="0"/>
              </a:rPr>
              <a:t> pur essendo di detrimento per lo sviluppo economico di lungo periodo, tasse e corruzione non hanno automaticamente effetto negativo sul reddito: </a:t>
            </a:r>
          </a:p>
          <a:p>
            <a:pPr algn="just" eaLnBrk="1" hangingPunct="1">
              <a:spcBef>
                <a:spcPct val="50000"/>
              </a:spcBef>
              <a:buFontTx/>
              <a:buAutoNum type="arabicPeriod" startAt="2"/>
            </a:pPr>
            <a:endParaRPr lang="it-IT" altLang="it-IT" sz="2000" b="1" dirty="0">
              <a:latin typeface="Garamond" panose="02020404030301010803" pitchFamily="18" charset="0"/>
            </a:endParaRPr>
          </a:p>
          <a:p>
            <a:pPr algn="just" eaLnBrk="1" hangingPunct="1">
              <a:spcBef>
                <a:spcPct val="50000"/>
              </a:spcBef>
            </a:pPr>
            <a:r>
              <a:rPr lang="it-IT" altLang="it-IT" sz="2200" dirty="0">
                <a:latin typeface="Garamond" panose="02020404030301010803" pitchFamily="18" charset="0"/>
              </a:rPr>
              <a:t>	aliquote fiscali elevate non sempre corrispondono a periodi di bassa crescita economica (Stati Uniti negli anni cinquanta; paesi scandinavi) e in qualche caso alla corruzione diffusa si può accompagnare anche crescita sostenuta in paesi a reddito medio (in Cina e India la corruzione è assai diffusa, in Italia corruzione prima repubblica elevata ma accompagnata da crescita)</a:t>
            </a:r>
            <a:r>
              <a:rPr lang="it-IT" altLang="it-IT" sz="2200" b="1" dirty="0">
                <a:latin typeface="Garamond" panose="02020404030301010803" pitchFamily="18" charset="0"/>
              </a:rPr>
              <a:t> </a:t>
            </a:r>
          </a:p>
        </p:txBody>
      </p:sp>
      <p:sp>
        <p:nvSpPr>
          <p:cNvPr id="101379" name="Rectangle 5">
            <a:extLst>
              <a:ext uri="{FF2B5EF4-FFF2-40B4-BE49-F238E27FC236}">
                <a16:creationId xmlns:a16="http://schemas.microsoft.com/office/drawing/2014/main" id="{2298094B-1284-E74F-8214-ED61EF4D0CE3}"/>
              </a:ext>
            </a:extLst>
          </p:cNvPr>
          <p:cNvSpPr>
            <a:spLocks noChangeArrowheads="1"/>
          </p:cNvSpPr>
          <p:nvPr/>
        </p:nvSpPr>
        <p:spPr bwMode="auto">
          <a:xfrm>
            <a:off x="2195513" y="549275"/>
            <a:ext cx="5092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Cosa accomuna imposte e corruzione:</a:t>
            </a:r>
          </a:p>
        </p:txBody>
      </p:sp>
    </p:spTree>
    <p:extLst>
      <p:ext uri="{BB962C8B-B14F-4D97-AF65-F5344CB8AC3E}">
        <p14:creationId xmlns:p14="http://schemas.microsoft.com/office/powerpoint/2010/main" val="2568147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5236"/>
                                        </p:tgtEl>
                                        <p:attrNameLst>
                                          <p:attrName>style.visibility</p:attrName>
                                        </p:attrNameLst>
                                      </p:cBhvr>
                                      <p:to>
                                        <p:strVal val="visible"/>
                                      </p:to>
                                    </p:set>
                                    <p:animEffect transition="in" filter="box(in)">
                                      <p:cBhvr>
                                        <p:cTn id="7" dur="500"/>
                                        <p:tgtEl>
                                          <p:spTgt spid="95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6"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a:extLst>
              <a:ext uri="{FF2B5EF4-FFF2-40B4-BE49-F238E27FC236}">
                <a16:creationId xmlns:a16="http://schemas.microsoft.com/office/drawing/2014/main" id="{A5DCE8BF-57D8-AA4A-AC55-32886CE6C4D4}"/>
              </a:ext>
            </a:extLst>
          </p:cNvPr>
          <p:cNvSpPr txBox="1">
            <a:spLocks noChangeArrowheads="1"/>
          </p:cNvSpPr>
          <p:nvPr/>
        </p:nvSpPr>
        <p:spPr bwMode="auto">
          <a:xfrm>
            <a:off x="827088" y="746125"/>
            <a:ext cx="7273925" cy="569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b="1" dirty="0">
                <a:latin typeface="Garamond" panose="02020404030301010803" pitchFamily="18" charset="0"/>
              </a:rPr>
              <a:t>	Cosa distingue tasse e corruzione:</a:t>
            </a:r>
          </a:p>
          <a:p>
            <a:pPr algn="just" eaLnBrk="1" hangingPunct="1">
              <a:spcBef>
                <a:spcPct val="50000"/>
              </a:spcBef>
            </a:pPr>
            <a:r>
              <a:rPr lang="it-IT" altLang="it-IT" sz="2000" dirty="0">
                <a:latin typeface="Garamond" panose="02020404030301010803" pitchFamily="18" charset="0"/>
              </a:rPr>
              <a:t>La corruzione si distingue dalla tassazione perché richiede il segreto ovvero l</a:t>
            </a:r>
            <a:r>
              <a:rPr lang="it-IT" altLang="en-US" sz="2000" dirty="0">
                <a:latin typeface="Garamond" panose="02020404030301010803" pitchFamily="18" charset="0"/>
              </a:rPr>
              <a:t>’</a:t>
            </a:r>
            <a:r>
              <a:rPr lang="it-IT" altLang="it-IT" sz="2000" dirty="0">
                <a:latin typeface="Garamond" panose="02020404030301010803" pitchFamily="18" charset="0"/>
              </a:rPr>
              <a:t>instaurarsi di un meccanismo di collusione fra corruttore e corrotto</a:t>
            </a:r>
          </a:p>
          <a:p>
            <a:pPr algn="just" eaLnBrk="1" hangingPunct="1">
              <a:spcBef>
                <a:spcPct val="50000"/>
              </a:spcBef>
            </a:pPr>
            <a:r>
              <a:rPr lang="it-IT" altLang="it-IT" sz="2000" dirty="0">
                <a:latin typeface="Garamond" panose="02020404030301010803" pitchFamily="18" charset="0"/>
              </a:rPr>
              <a:t>Le tasse vengono pagate in tutto il mondo e servono a finanziare attività delle pubbliche amministrazioni e prestazioni sanitarie e previdenziali a favore dei cittadini: le tangenti no, sono private (</a:t>
            </a:r>
            <a:r>
              <a:rPr lang="it-IT" altLang="it-IT" sz="2000" i="1" dirty="0">
                <a:latin typeface="Garamond" panose="02020404030301010803" pitchFamily="18" charset="0"/>
              </a:rPr>
              <a:t>non è</a:t>
            </a:r>
            <a:r>
              <a:rPr lang="it-IT" altLang="it-IT" sz="2000" dirty="0">
                <a:latin typeface="Garamond" panose="02020404030301010803" pitchFamily="18" charset="0"/>
              </a:rPr>
              <a:t> </a:t>
            </a:r>
            <a:r>
              <a:rPr lang="it-IT" altLang="it-IT" sz="2000" i="1" dirty="0">
                <a:latin typeface="Garamond" panose="02020404030301010803" pitchFamily="18" charset="0"/>
              </a:rPr>
              <a:t>sempre vero! </a:t>
            </a:r>
            <a:r>
              <a:rPr lang="it-IT" altLang="it-IT" sz="2000" b="1" dirty="0">
                <a:latin typeface="Garamond" panose="02020404030301010803" pitchFamily="18" charset="0"/>
              </a:rPr>
              <a:t>A volte si sostituiscono allo stato che non eroga prestazioni sociali </a:t>
            </a:r>
            <a:r>
              <a:rPr lang="it-IT" altLang="it-IT" sz="2000" i="1" dirty="0">
                <a:latin typeface="Garamond" panose="02020404030301010803" pitchFamily="18" charset="0"/>
              </a:rPr>
              <a:t>Es. camorra a Napoli, famiglie dei kamikaze in Medio Oriente, combattenti dell</a:t>
            </a:r>
            <a:r>
              <a:rPr lang="it-IT" altLang="en-US" sz="2000" i="1" dirty="0">
                <a:latin typeface="Garamond" panose="02020404030301010803" pitchFamily="18" charset="0"/>
              </a:rPr>
              <a:t>’</a:t>
            </a:r>
            <a:r>
              <a:rPr lang="it-IT" altLang="it-IT" sz="2000" i="1" dirty="0">
                <a:latin typeface="Garamond" panose="02020404030301010803" pitchFamily="18" charset="0"/>
              </a:rPr>
              <a:t>ISIS, scuole coraniche in alcuni paesi arabi</a:t>
            </a:r>
            <a:r>
              <a:rPr lang="it-IT" altLang="it-IT" sz="2000" dirty="0">
                <a:latin typeface="Garamond" panose="02020404030301010803" pitchFamily="18" charset="0"/>
              </a:rPr>
              <a:t>)</a:t>
            </a:r>
          </a:p>
          <a:p>
            <a:pPr algn="just" eaLnBrk="1" hangingPunct="1">
              <a:spcBef>
                <a:spcPct val="50000"/>
              </a:spcBef>
            </a:pPr>
            <a:r>
              <a:rPr lang="it-IT" altLang="it-IT" sz="2000" i="1" dirty="0" err="1">
                <a:latin typeface="Garamond" panose="02020404030301010803" pitchFamily="18" charset="0"/>
              </a:rPr>
              <a:t>Corruption</a:t>
            </a:r>
            <a:r>
              <a:rPr lang="it-IT" altLang="it-IT" sz="2000" i="1" dirty="0">
                <a:latin typeface="Garamond" panose="02020404030301010803" pitchFamily="18" charset="0"/>
              </a:rPr>
              <a:t> </a:t>
            </a:r>
            <a:r>
              <a:rPr lang="it-IT" altLang="it-IT" sz="2000" i="1" dirty="0" err="1">
                <a:latin typeface="Garamond" panose="02020404030301010803" pitchFamily="18" charset="0"/>
              </a:rPr>
              <a:t>index</a:t>
            </a:r>
            <a:r>
              <a:rPr lang="it-IT" altLang="it-IT" sz="2000" i="1" dirty="0">
                <a:latin typeface="Garamond" panose="02020404030301010803" pitchFamily="18" charset="0"/>
              </a:rPr>
              <a:t>: </a:t>
            </a:r>
            <a:r>
              <a:rPr lang="it-IT" altLang="it-IT" sz="2000" dirty="0">
                <a:latin typeface="Garamond" panose="02020404030301010803" pitchFamily="18" charset="0"/>
              </a:rPr>
              <a:t>non c</a:t>
            </a:r>
            <a:r>
              <a:rPr lang="it-IT" altLang="en-US" sz="2000" dirty="0">
                <a:latin typeface="Garamond" panose="02020404030301010803" pitchFamily="18" charset="0"/>
              </a:rPr>
              <a:t>’</a:t>
            </a:r>
            <a:r>
              <a:rPr lang="it-IT" altLang="it-IT" sz="2000" dirty="0">
                <a:latin typeface="Garamond" panose="02020404030301010803" pitchFamily="18" charset="0"/>
              </a:rPr>
              <a:t>è relazione con pressione fiscale, anzi: misura del grado di corruzione percepita/rilevata a livello internazionale di ciascun paese (Italia posizione disastrosa) </a:t>
            </a:r>
          </a:p>
          <a:p>
            <a:pPr algn="just" eaLnBrk="1" hangingPunct="1">
              <a:spcBef>
                <a:spcPct val="50000"/>
              </a:spcBef>
            </a:pPr>
            <a:r>
              <a:rPr lang="it-IT" altLang="it-IT" sz="2000" dirty="0">
                <a:latin typeface="Garamond" panose="02020404030301010803" pitchFamily="18" charset="0"/>
              </a:rPr>
              <a:t>vedere anche i rapporti del GRECO del Consiglio d</a:t>
            </a:r>
            <a:r>
              <a:rPr lang="it-IT" altLang="en-US" sz="2000" dirty="0">
                <a:latin typeface="Garamond" panose="02020404030301010803" pitchFamily="18" charset="0"/>
              </a:rPr>
              <a:t>’</a:t>
            </a:r>
            <a:r>
              <a:rPr lang="it-IT" altLang="it-IT" sz="2000" dirty="0">
                <a:latin typeface="Garamond" panose="02020404030301010803" pitchFamily="18" charset="0"/>
              </a:rPr>
              <a:t>Europa su stato della corruzione in Italia, ovvero quali provvedimenti ha preso il governo per combatterla</a:t>
            </a:r>
          </a:p>
        </p:txBody>
      </p:sp>
    </p:spTree>
    <p:extLst>
      <p:ext uri="{BB962C8B-B14F-4D97-AF65-F5344CB8AC3E}">
        <p14:creationId xmlns:p14="http://schemas.microsoft.com/office/powerpoint/2010/main" val="22407937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96258">
                                            <p:txEl>
                                              <p:pRg st="1" end="1"/>
                                            </p:txEl>
                                          </p:spTgt>
                                        </p:tgtEl>
                                        <p:attrNameLst>
                                          <p:attrName>style.visibility</p:attrName>
                                        </p:attrNameLst>
                                      </p:cBhvr>
                                      <p:to>
                                        <p:strVal val="visible"/>
                                      </p:to>
                                    </p:set>
                                    <p:animEffect transition="in" filter="slide(fromBottom)">
                                      <p:cBhvr>
                                        <p:cTn id="7" dur="500"/>
                                        <p:tgtEl>
                                          <p:spTgt spid="9625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96258">
                                            <p:txEl>
                                              <p:pRg st="2" end="2"/>
                                            </p:txEl>
                                          </p:spTgt>
                                        </p:tgtEl>
                                        <p:attrNameLst>
                                          <p:attrName>style.visibility</p:attrName>
                                        </p:attrNameLst>
                                      </p:cBhvr>
                                      <p:to>
                                        <p:strVal val="visible"/>
                                      </p:to>
                                    </p:set>
                                    <p:animEffect transition="in" filter="slide(fromBottom)">
                                      <p:cBhvr>
                                        <p:cTn id="12" dur="500"/>
                                        <p:tgtEl>
                                          <p:spTgt spid="9625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96258">
                                            <p:txEl>
                                              <p:pRg st="3" end="3"/>
                                            </p:txEl>
                                          </p:spTgt>
                                        </p:tgtEl>
                                        <p:attrNameLst>
                                          <p:attrName>style.visibility</p:attrName>
                                        </p:attrNameLst>
                                      </p:cBhvr>
                                      <p:to>
                                        <p:strVal val="visible"/>
                                      </p:to>
                                    </p:set>
                                    <p:animEffect transition="in" filter="slide(fromBottom)">
                                      <p:cBhvr>
                                        <p:cTn id="17" dur="500"/>
                                        <p:tgtEl>
                                          <p:spTgt spid="9625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96258">
                                            <p:txEl>
                                              <p:pRg st="4" end="4"/>
                                            </p:txEl>
                                          </p:spTgt>
                                        </p:tgtEl>
                                        <p:attrNameLst>
                                          <p:attrName>style.visibility</p:attrName>
                                        </p:attrNameLst>
                                      </p:cBhvr>
                                      <p:to>
                                        <p:strVal val="visible"/>
                                      </p:to>
                                    </p:set>
                                    <p:animEffect transition="in" filter="slide(fromBottom)">
                                      <p:cBhvr>
                                        <p:cTn id="22" dur="500"/>
                                        <p:tgtEl>
                                          <p:spTgt spid="9625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2">
            <a:extLst>
              <a:ext uri="{FF2B5EF4-FFF2-40B4-BE49-F238E27FC236}">
                <a16:creationId xmlns:a16="http://schemas.microsoft.com/office/drawing/2014/main" id="{0B59C787-A4E6-3248-94AE-A9A48654F843}"/>
              </a:ext>
            </a:extLst>
          </p:cNvPr>
          <p:cNvSpPr txBox="1">
            <a:spLocks noChangeArrowheads="1"/>
          </p:cNvSpPr>
          <p:nvPr/>
        </p:nvSpPr>
        <p:spPr bwMode="auto">
          <a:xfrm>
            <a:off x="755650" y="3141663"/>
            <a:ext cx="7273925"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dirty="0" err="1">
                <a:latin typeface="Garamond" panose="02020404030301010803" pitchFamily="18" charset="0"/>
              </a:rPr>
              <a:t>Shleifer</a:t>
            </a:r>
            <a:r>
              <a:rPr lang="it-IT" altLang="it-IT" sz="2000" dirty="0">
                <a:latin typeface="Garamond" panose="02020404030301010803" pitchFamily="18" charset="0"/>
              </a:rPr>
              <a:t> e </a:t>
            </a:r>
            <a:r>
              <a:rPr lang="it-IT" altLang="it-IT" sz="2000" dirty="0" err="1">
                <a:latin typeface="Garamond" panose="02020404030301010803" pitchFamily="18" charset="0"/>
              </a:rPr>
              <a:t>Vishny</a:t>
            </a:r>
            <a:r>
              <a:rPr lang="it-IT" altLang="it-IT" sz="2000" dirty="0">
                <a:latin typeface="Garamond" panose="02020404030301010803" pitchFamily="18" charset="0"/>
              </a:rPr>
              <a:t> individuano tre diversi regimi di corruzione connessa a concessioni o licenze pubbliche:</a:t>
            </a:r>
          </a:p>
          <a:p>
            <a:pPr algn="just" eaLnBrk="1" hangingPunct="1">
              <a:spcBef>
                <a:spcPct val="50000"/>
              </a:spcBef>
            </a:pPr>
            <a:r>
              <a:rPr lang="it-IT" altLang="it-IT" sz="2000" dirty="0">
                <a:latin typeface="Garamond" panose="02020404030301010803" pitchFamily="18" charset="0"/>
              </a:rPr>
              <a:t>a) assenza di corruzione su determinati beni (ad esempio in Italia, salvo rari casi isolati, non si ottiene la patente di guida corrompendo gli esaminatori o i funzionari della Motorizzazione);</a:t>
            </a:r>
          </a:p>
          <a:p>
            <a:pPr algn="just" eaLnBrk="1" hangingPunct="1">
              <a:spcBef>
                <a:spcPct val="50000"/>
              </a:spcBef>
            </a:pPr>
            <a:r>
              <a:rPr lang="it-IT" altLang="it-IT" sz="2000" dirty="0">
                <a:latin typeface="Garamond" panose="02020404030301010803" pitchFamily="18" charset="0"/>
              </a:rPr>
              <a:t>b) pagando una sola volta si ha la certezza di non dover ripagare in un momento successivo (una tantum);</a:t>
            </a:r>
          </a:p>
          <a:p>
            <a:pPr algn="just" eaLnBrk="1" hangingPunct="1">
              <a:spcBef>
                <a:spcPct val="50000"/>
              </a:spcBef>
            </a:pPr>
            <a:r>
              <a:rPr lang="it-IT" altLang="it-IT" sz="2000" dirty="0">
                <a:latin typeface="Garamond" panose="02020404030301010803" pitchFamily="18" charset="0"/>
              </a:rPr>
              <a:t>c) pur pagando, non si ha la certezza di evitare di ripagare in futuro per la stesso bene</a:t>
            </a:r>
          </a:p>
        </p:txBody>
      </p:sp>
      <p:sp>
        <p:nvSpPr>
          <p:cNvPr id="97283" name="Text Box 3">
            <a:extLst>
              <a:ext uri="{FF2B5EF4-FFF2-40B4-BE49-F238E27FC236}">
                <a16:creationId xmlns:a16="http://schemas.microsoft.com/office/drawing/2014/main" id="{BB85AD94-37B9-1E45-A580-87A18EC74510}"/>
              </a:ext>
            </a:extLst>
          </p:cNvPr>
          <p:cNvSpPr txBox="1">
            <a:spLocks noChangeArrowheads="1"/>
          </p:cNvSpPr>
          <p:nvPr/>
        </p:nvSpPr>
        <p:spPr bwMode="auto">
          <a:xfrm>
            <a:off x="755650" y="333375"/>
            <a:ext cx="7200900"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La corruzione discende dall</a:t>
            </a:r>
            <a:r>
              <a:rPr lang="it-IT" altLang="en-US" sz="2000" dirty="0">
                <a:latin typeface="Garamond" panose="02020404030301010803" pitchFamily="18" charset="0"/>
              </a:rPr>
              <a:t>’</a:t>
            </a:r>
            <a:r>
              <a:rPr lang="it-IT" altLang="it-IT" sz="2000" dirty="0">
                <a:latin typeface="Garamond" panose="02020404030301010803" pitchFamily="18" charset="0"/>
              </a:rPr>
              <a:t>attività di regolamentazione della pubblica amministrazione che i funzionari svolgono per conto e a favore dei cittadini (</a:t>
            </a:r>
            <a:r>
              <a:rPr lang="it-IT" altLang="it-IT" sz="2000" dirty="0" err="1">
                <a:latin typeface="Garamond" panose="02020404030301010803" pitchFamily="18" charset="0"/>
              </a:rPr>
              <a:t>Vishny</a:t>
            </a:r>
            <a:r>
              <a:rPr lang="it-IT" altLang="it-IT" sz="2000" dirty="0">
                <a:latin typeface="Garamond" panose="02020404030301010803" pitchFamily="18" charset="0"/>
              </a:rPr>
              <a:t> e </a:t>
            </a:r>
            <a:r>
              <a:rPr lang="it-IT" altLang="it-IT" sz="2000" dirty="0" err="1">
                <a:latin typeface="Garamond" panose="02020404030301010803" pitchFamily="18" charset="0"/>
              </a:rPr>
              <a:t>Shleifer</a:t>
            </a:r>
            <a:r>
              <a:rPr lang="it-IT" altLang="it-IT" sz="2000" dirty="0">
                <a:latin typeface="Garamond" panose="02020404030301010803" pitchFamily="18" charset="0"/>
              </a:rPr>
              <a:t>, 1998): </a:t>
            </a:r>
          </a:p>
          <a:p>
            <a:pPr algn="just" eaLnBrk="1" hangingPunct="1">
              <a:spcBef>
                <a:spcPct val="50000"/>
              </a:spcBef>
            </a:pPr>
            <a:r>
              <a:rPr lang="it-IT" altLang="it-IT" sz="2000" dirty="0">
                <a:latin typeface="Garamond" panose="02020404030301010803" pitchFamily="18" charset="0"/>
              </a:rPr>
              <a:t>I funzionari assumono la figura di monopolisti poiché sono gli unici incaricati dalla legge di esercitare questa funzione. Approfittando del monopolio, essi vendono privatamente questi diritti di proprietà pubblici, intascando tangenti, mazzette, stecche, bustarelle o </a:t>
            </a:r>
            <a:r>
              <a:rPr lang="it-IT" altLang="it-IT" sz="2000" i="1" dirty="0" err="1">
                <a:latin typeface="Garamond" panose="02020404030301010803" pitchFamily="18" charset="0"/>
              </a:rPr>
              <a:t>bribes</a:t>
            </a:r>
            <a:r>
              <a:rPr lang="it-IT" altLang="it-IT" sz="2000" dirty="0">
                <a:latin typeface="Garamond" panose="02020404030301010803" pitchFamily="18" charset="0"/>
              </a:rPr>
              <a:t>. </a:t>
            </a:r>
          </a:p>
        </p:txBody>
      </p:sp>
    </p:spTree>
    <p:extLst>
      <p:ext uri="{BB962C8B-B14F-4D97-AF65-F5344CB8AC3E}">
        <p14:creationId xmlns:p14="http://schemas.microsoft.com/office/powerpoint/2010/main" val="15164375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animEffect transition="in" filter="slide(fromBottom)">
                                      <p:cBhvr>
                                        <p:cTn id="7" dur="500"/>
                                        <p:tgtEl>
                                          <p:spTgt spid="972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97283">
                                            <p:txEl>
                                              <p:pRg st="1" end="1"/>
                                            </p:txEl>
                                          </p:spTgt>
                                        </p:tgtEl>
                                        <p:attrNameLst>
                                          <p:attrName>style.visibility</p:attrName>
                                        </p:attrNameLst>
                                      </p:cBhvr>
                                      <p:to>
                                        <p:strVal val="visible"/>
                                      </p:to>
                                    </p:set>
                                    <p:animEffect transition="in" filter="slide(fromBottom)">
                                      <p:cBhvr>
                                        <p:cTn id="12" dur="500"/>
                                        <p:tgtEl>
                                          <p:spTgt spid="972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97282">
                                            <p:txEl>
                                              <p:pRg st="0" end="0"/>
                                            </p:txEl>
                                          </p:spTgt>
                                        </p:tgtEl>
                                        <p:attrNameLst>
                                          <p:attrName>style.visibility</p:attrName>
                                        </p:attrNameLst>
                                      </p:cBhvr>
                                      <p:to>
                                        <p:strVal val="visible"/>
                                      </p:to>
                                    </p:set>
                                    <p:animEffect transition="in" filter="slide(fromBottom)">
                                      <p:cBhvr>
                                        <p:cTn id="17" dur="500"/>
                                        <p:tgtEl>
                                          <p:spTgt spid="97282">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97282">
                                            <p:txEl>
                                              <p:pRg st="1" end="1"/>
                                            </p:txEl>
                                          </p:spTgt>
                                        </p:tgtEl>
                                        <p:attrNameLst>
                                          <p:attrName>style.visibility</p:attrName>
                                        </p:attrNameLst>
                                      </p:cBhvr>
                                      <p:to>
                                        <p:strVal val="visible"/>
                                      </p:to>
                                    </p:set>
                                    <p:animEffect transition="in" filter="slide(fromBottom)">
                                      <p:cBhvr>
                                        <p:cTn id="22" dur="500"/>
                                        <p:tgtEl>
                                          <p:spTgt spid="97282">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97282">
                                            <p:txEl>
                                              <p:pRg st="2" end="2"/>
                                            </p:txEl>
                                          </p:spTgt>
                                        </p:tgtEl>
                                        <p:attrNameLst>
                                          <p:attrName>style.visibility</p:attrName>
                                        </p:attrNameLst>
                                      </p:cBhvr>
                                      <p:to>
                                        <p:strVal val="visible"/>
                                      </p:to>
                                    </p:set>
                                    <p:animEffect transition="in" filter="slide(fromBottom)">
                                      <p:cBhvr>
                                        <p:cTn id="27" dur="500"/>
                                        <p:tgtEl>
                                          <p:spTgt spid="97282">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97282">
                                            <p:txEl>
                                              <p:pRg st="3" end="3"/>
                                            </p:txEl>
                                          </p:spTgt>
                                        </p:tgtEl>
                                        <p:attrNameLst>
                                          <p:attrName>style.visibility</p:attrName>
                                        </p:attrNameLst>
                                      </p:cBhvr>
                                      <p:to>
                                        <p:strVal val="visible"/>
                                      </p:to>
                                    </p:set>
                                    <p:animEffect transition="in" filter="slide(fromBottom)">
                                      <p:cBhvr>
                                        <p:cTn id="32" dur="500"/>
                                        <p:tgtEl>
                                          <p:spTgt spid="9728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allAtOnce"/>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Line 2">
            <a:extLst>
              <a:ext uri="{FF2B5EF4-FFF2-40B4-BE49-F238E27FC236}">
                <a16:creationId xmlns:a16="http://schemas.microsoft.com/office/drawing/2014/main" id="{4F69482A-6487-2B43-913C-1CA235E79F0E}"/>
              </a:ext>
            </a:extLst>
          </p:cNvPr>
          <p:cNvSpPr>
            <a:spLocks noChangeShapeType="1"/>
          </p:cNvSpPr>
          <p:nvPr/>
        </p:nvSpPr>
        <p:spPr bwMode="auto">
          <a:xfrm>
            <a:off x="1258888" y="1052513"/>
            <a:ext cx="0" cy="34559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8307" name="Line 3">
            <a:extLst>
              <a:ext uri="{FF2B5EF4-FFF2-40B4-BE49-F238E27FC236}">
                <a16:creationId xmlns:a16="http://schemas.microsoft.com/office/drawing/2014/main" id="{D2E4D567-BB58-8541-B393-9AFA1840F8C4}"/>
              </a:ext>
            </a:extLst>
          </p:cNvPr>
          <p:cNvSpPr>
            <a:spLocks noChangeShapeType="1"/>
          </p:cNvSpPr>
          <p:nvPr/>
        </p:nvSpPr>
        <p:spPr bwMode="auto">
          <a:xfrm>
            <a:off x="5435600" y="1052513"/>
            <a:ext cx="0" cy="34559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52" name="Line 4">
            <a:extLst>
              <a:ext uri="{FF2B5EF4-FFF2-40B4-BE49-F238E27FC236}">
                <a16:creationId xmlns:a16="http://schemas.microsoft.com/office/drawing/2014/main" id="{3046E461-9665-9C4B-9BB7-50DBD9F14E5D}"/>
              </a:ext>
            </a:extLst>
          </p:cNvPr>
          <p:cNvSpPr>
            <a:spLocks noChangeShapeType="1"/>
          </p:cNvSpPr>
          <p:nvPr/>
        </p:nvSpPr>
        <p:spPr bwMode="auto">
          <a:xfrm>
            <a:off x="1258888" y="4508500"/>
            <a:ext cx="244951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8309" name="Line 5">
            <a:extLst>
              <a:ext uri="{FF2B5EF4-FFF2-40B4-BE49-F238E27FC236}">
                <a16:creationId xmlns:a16="http://schemas.microsoft.com/office/drawing/2014/main" id="{90C8542C-3B45-014D-83B3-5BAF0B1B7B33}"/>
              </a:ext>
            </a:extLst>
          </p:cNvPr>
          <p:cNvSpPr>
            <a:spLocks noChangeShapeType="1"/>
          </p:cNvSpPr>
          <p:nvPr/>
        </p:nvSpPr>
        <p:spPr bwMode="auto">
          <a:xfrm>
            <a:off x="5435600" y="4508500"/>
            <a:ext cx="24495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54" name="Line 6">
            <a:extLst>
              <a:ext uri="{FF2B5EF4-FFF2-40B4-BE49-F238E27FC236}">
                <a16:creationId xmlns:a16="http://schemas.microsoft.com/office/drawing/2014/main" id="{E800375C-D146-BC44-A7A8-CADA49264B76}"/>
              </a:ext>
            </a:extLst>
          </p:cNvPr>
          <p:cNvSpPr>
            <a:spLocks noChangeShapeType="1"/>
          </p:cNvSpPr>
          <p:nvPr/>
        </p:nvSpPr>
        <p:spPr bwMode="auto">
          <a:xfrm>
            <a:off x="1763713" y="1125538"/>
            <a:ext cx="2232025" cy="30241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8311" name="Line 7">
            <a:extLst>
              <a:ext uri="{FF2B5EF4-FFF2-40B4-BE49-F238E27FC236}">
                <a16:creationId xmlns:a16="http://schemas.microsoft.com/office/drawing/2014/main" id="{3EC7726E-6FA6-E945-8EAF-997CBB3F6A3A}"/>
              </a:ext>
            </a:extLst>
          </p:cNvPr>
          <p:cNvSpPr>
            <a:spLocks noChangeShapeType="1"/>
          </p:cNvSpPr>
          <p:nvPr/>
        </p:nvSpPr>
        <p:spPr bwMode="auto">
          <a:xfrm>
            <a:off x="5867400" y="1052513"/>
            <a:ext cx="2449513" cy="33131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56" name="Line 8">
            <a:extLst>
              <a:ext uri="{FF2B5EF4-FFF2-40B4-BE49-F238E27FC236}">
                <a16:creationId xmlns:a16="http://schemas.microsoft.com/office/drawing/2014/main" id="{9FFC37F6-0E4C-BF49-A68F-F7BF1A52D7DF}"/>
              </a:ext>
            </a:extLst>
          </p:cNvPr>
          <p:cNvSpPr>
            <a:spLocks noChangeShapeType="1"/>
          </p:cNvSpPr>
          <p:nvPr/>
        </p:nvSpPr>
        <p:spPr bwMode="auto">
          <a:xfrm>
            <a:off x="1403350" y="1125538"/>
            <a:ext cx="1223963" cy="31670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8313" name="Line 9">
            <a:extLst>
              <a:ext uri="{FF2B5EF4-FFF2-40B4-BE49-F238E27FC236}">
                <a16:creationId xmlns:a16="http://schemas.microsoft.com/office/drawing/2014/main" id="{34277ECA-A514-244B-959D-AE17EC1833FC}"/>
              </a:ext>
            </a:extLst>
          </p:cNvPr>
          <p:cNvSpPr>
            <a:spLocks noChangeShapeType="1"/>
          </p:cNvSpPr>
          <p:nvPr/>
        </p:nvSpPr>
        <p:spPr bwMode="auto">
          <a:xfrm>
            <a:off x="5580063" y="1125538"/>
            <a:ext cx="1368425" cy="33829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58" name="Line 10">
            <a:extLst>
              <a:ext uri="{FF2B5EF4-FFF2-40B4-BE49-F238E27FC236}">
                <a16:creationId xmlns:a16="http://schemas.microsoft.com/office/drawing/2014/main" id="{1D760BCD-F185-674B-A285-A6E9C0EFA39E}"/>
              </a:ext>
            </a:extLst>
          </p:cNvPr>
          <p:cNvSpPr>
            <a:spLocks noChangeShapeType="1"/>
          </p:cNvSpPr>
          <p:nvPr/>
        </p:nvSpPr>
        <p:spPr bwMode="auto">
          <a:xfrm>
            <a:off x="1258888" y="1844675"/>
            <a:ext cx="10096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59" name="Line 11">
            <a:extLst>
              <a:ext uri="{FF2B5EF4-FFF2-40B4-BE49-F238E27FC236}">
                <a16:creationId xmlns:a16="http://schemas.microsoft.com/office/drawing/2014/main" id="{1DD4FE9C-99B9-B348-AB90-5CEF7AEB7E2C}"/>
              </a:ext>
            </a:extLst>
          </p:cNvPr>
          <p:cNvSpPr>
            <a:spLocks noChangeShapeType="1"/>
          </p:cNvSpPr>
          <p:nvPr/>
        </p:nvSpPr>
        <p:spPr bwMode="auto">
          <a:xfrm>
            <a:off x="2268538" y="1844675"/>
            <a:ext cx="0" cy="266382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98316" name="Line 12">
            <a:extLst>
              <a:ext uri="{FF2B5EF4-FFF2-40B4-BE49-F238E27FC236}">
                <a16:creationId xmlns:a16="http://schemas.microsoft.com/office/drawing/2014/main" id="{42155214-D66A-B14D-B23B-FB5FCDB30E26}"/>
              </a:ext>
            </a:extLst>
          </p:cNvPr>
          <p:cNvSpPr>
            <a:spLocks noChangeShapeType="1"/>
          </p:cNvSpPr>
          <p:nvPr/>
        </p:nvSpPr>
        <p:spPr bwMode="auto">
          <a:xfrm>
            <a:off x="5435600" y="2492375"/>
            <a:ext cx="15128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98317" name="Line 13">
            <a:extLst>
              <a:ext uri="{FF2B5EF4-FFF2-40B4-BE49-F238E27FC236}">
                <a16:creationId xmlns:a16="http://schemas.microsoft.com/office/drawing/2014/main" id="{A1CEDA8D-504A-A54A-B907-C48C39019903}"/>
              </a:ext>
            </a:extLst>
          </p:cNvPr>
          <p:cNvSpPr>
            <a:spLocks noChangeShapeType="1"/>
          </p:cNvSpPr>
          <p:nvPr/>
        </p:nvSpPr>
        <p:spPr bwMode="auto">
          <a:xfrm>
            <a:off x="6948488" y="2492375"/>
            <a:ext cx="0" cy="201612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04462" name="Text Box 14">
            <a:extLst>
              <a:ext uri="{FF2B5EF4-FFF2-40B4-BE49-F238E27FC236}">
                <a16:creationId xmlns:a16="http://schemas.microsoft.com/office/drawing/2014/main" id="{5C449F19-2482-9F46-B6D5-00086B1C8482}"/>
              </a:ext>
            </a:extLst>
          </p:cNvPr>
          <p:cNvSpPr txBox="1">
            <a:spLocks noChangeArrowheads="1"/>
          </p:cNvSpPr>
          <p:nvPr/>
        </p:nvSpPr>
        <p:spPr bwMode="auto">
          <a:xfrm>
            <a:off x="3708400" y="3573463"/>
            <a:ext cx="3603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D</a:t>
            </a:r>
          </a:p>
        </p:txBody>
      </p:sp>
      <p:sp>
        <p:nvSpPr>
          <p:cNvPr id="98319" name="Text Box 15">
            <a:extLst>
              <a:ext uri="{FF2B5EF4-FFF2-40B4-BE49-F238E27FC236}">
                <a16:creationId xmlns:a16="http://schemas.microsoft.com/office/drawing/2014/main" id="{E0681E67-99F6-4545-B859-A1A7EE6D0781}"/>
              </a:ext>
            </a:extLst>
          </p:cNvPr>
          <p:cNvSpPr txBox="1">
            <a:spLocks noChangeArrowheads="1"/>
          </p:cNvSpPr>
          <p:nvPr/>
        </p:nvSpPr>
        <p:spPr bwMode="auto">
          <a:xfrm>
            <a:off x="8027988" y="3813175"/>
            <a:ext cx="3603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D</a:t>
            </a:r>
          </a:p>
        </p:txBody>
      </p:sp>
      <p:sp>
        <p:nvSpPr>
          <p:cNvPr id="104464" name="Text Box 16">
            <a:extLst>
              <a:ext uri="{FF2B5EF4-FFF2-40B4-BE49-F238E27FC236}">
                <a16:creationId xmlns:a16="http://schemas.microsoft.com/office/drawing/2014/main" id="{1CB976DD-9628-934E-96A5-CC39B7DDBA1E}"/>
              </a:ext>
            </a:extLst>
          </p:cNvPr>
          <p:cNvSpPr txBox="1">
            <a:spLocks noChangeArrowheads="1"/>
          </p:cNvSpPr>
          <p:nvPr/>
        </p:nvSpPr>
        <p:spPr bwMode="auto">
          <a:xfrm>
            <a:off x="2627313" y="4029075"/>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RM</a:t>
            </a:r>
          </a:p>
        </p:txBody>
      </p:sp>
      <p:sp>
        <p:nvSpPr>
          <p:cNvPr id="98321" name="Text Box 17">
            <a:extLst>
              <a:ext uri="{FF2B5EF4-FFF2-40B4-BE49-F238E27FC236}">
                <a16:creationId xmlns:a16="http://schemas.microsoft.com/office/drawing/2014/main" id="{6BDEB145-3846-614D-9522-4C8E24492499}"/>
              </a:ext>
            </a:extLst>
          </p:cNvPr>
          <p:cNvSpPr txBox="1">
            <a:spLocks noChangeArrowheads="1"/>
          </p:cNvSpPr>
          <p:nvPr/>
        </p:nvSpPr>
        <p:spPr bwMode="auto">
          <a:xfrm>
            <a:off x="6372225" y="4029075"/>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RM</a:t>
            </a:r>
          </a:p>
        </p:txBody>
      </p:sp>
      <p:sp>
        <p:nvSpPr>
          <p:cNvPr id="104466" name="Line 18">
            <a:extLst>
              <a:ext uri="{FF2B5EF4-FFF2-40B4-BE49-F238E27FC236}">
                <a16:creationId xmlns:a16="http://schemas.microsoft.com/office/drawing/2014/main" id="{DCB1A147-75B3-1543-A19A-E389DBB7B104}"/>
              </a:ext>
            </a:extLst>
          </p:cNvPr>
          <p:cNvSpPr>
            <a:spLocks noChangeShapeType="1"/>
          </p:cNvSpPr>
          <p:nvPr/>
        </p:nvSpPr>
        <p:spPr bwMode="auto">
          <a:xfrm>
            <a:off x="1258888" y="3357563"/>
            <a:ext cx="216058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4467" name="Line 19">
            <a:extLst>
              <a:ext uri="{FF2B5EF4-FFF2-40B4-BE49-F238E27FC236}">
                <a16:creationId xmlns:a16="http://schemas.microsoft.com/office/drawing/2014/main" id="{6FB346DF-46B8-8E4F-83D3-95EA5EDA7A9D}"/>
              </a:ext>
            </a:extLst>
          </p:cNvPr>
          <p:cNvSpPr>
            <a:spLocks noChangeShapeType="1"/>
          </p:cNvSpPr>
          <p:nvPr/>
        </p:nvSpPr>
        <p:spPr bwMode="auto">
          <a:xfrm>
            <a:off x="3419475" y="3357563"/>
            <a:ext cx="0" cy="115093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04468" name="Text Box 20">
            <a:extLst>
              <a:ext uri="{FF2B5EF4-FFF2-40B4-BE49-F238E27FC236}">
                <a16:creationId xmlns:a16="http://schemas.microsoft.com/office/drawing/2014/main" id="{8956C93C-8546-5749-A2ED-AF2B90D3CE7F}"/>
              </a:ext>
            </a:extLst>
          </p:cNvPr>
          <p:cNvSpPr txBox="1">
            <a:spLocks noChangeArrowheads="1"/>
          </p:cNvSpPr>
          <p:nvPr/>
        </p:nvSpPr>
        <p:spPr bwMode="auto">
          <a:xfrm>
            <a:off x="250825" y="3213100"/>
            <a:ext cx="1152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PU = CM</a:t>
            </a:r>
          </a:p>
        </p:txBody>
      </p:sp>
      <p:sp>
        <p:nvSpPr>
          <p:cNvPr id="104469" name="Text Box 21">
            <a:extLst>
              <a:ext uri="{FF2B5EF4-FFF2-40B4-BE49-F238E27FC236}">
                <a16:creationId xmlns:a16="http://schemas.microsoft.com/office/drawing/2014/main" id="{5AF5E4BB-C886-1642-8AB4-1DF9CCEEFA7E}"/>
              </a:ext>
            </a:extLst>
          </p:cNvPr>
          <p:cNvSpPr txBox="1">
            <a:spLocks noChangeArrowheads="1"/>
          </p:cNvSpPr>
          <p:nvPr/>
        </p:nvSpPr>
        <p:spPr bwMode="auto">
          <a:xfrm>
            <a:off x="827088" y="1700213"/>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PE</a:t>
            </a:r>
          </a:p>
        </p:txBody>
      </p:sp>
      <p:sp>
        <p:nvSpPr>
          <p:cNvPr id="98326" name="Rectangle 22">
            <a:extLst>
              <a:ext uri="{FF2B5EF4-FFF2-40B4-BE49-F238E27FC236}">
                <a16:creationId xmlns:a16="http://schemas.microsoft.com/office/drawing/2014/main" id="{9BA12C02-4436-B94A-9CE9-565C5B58DFF6}"/>
              </a:ext>
            </a:extLst>
          </p:cNvPr>
          <p:cNvSpPr>
            <a:spLocks noChangeArrowheads="1"/>
          </p:cNvSpPr>
          <p:nvPr/>
        </p:nvSpPr>
        <p:spPr bwMode="auto">
          <a:xfrm>
            <a:off x="468313" y="4724400"/>
            <a:ext cx="3671887"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400" b="1" dirty="0">
                <a:latin typeface="Garamond" panose="02020404030301010803" pitchFamily="18" charset="0"/>
              </a:rPr>
              <a:t>CORRUZIONE SENZA FURTO </a:t>
            </a:r>
            <a:r>
              <a:rPr lang="it-IT" altLang="it-IT" sz="1400" dirty="0">
                <a:latin typeface="Garamond" panose="02020404030301010803" pitchFamily="18" charset="0"/>
              </a:rPr>
              <a:t>→ Stato rileva procedura e incassa ricavi per servizio reso</a:t>
            </a:r>
            <a:endParaRPr lang="it-IT" altLang="it-IT" sz="1400" b="1" dirty="0">
              <a:latin typeface="Garamond" panose="02020404030301010803" pitchFamily="18" charset="0"/>
            </a:endParaRPr>
          </a:p>
          <a:p>
            <a:pPr eaLnBrk="1" hangingPunct="1"/>
            <a:r>
              <a:rPr lang="it-IT" altLang="it-IT" sz="1400" dirty="0">
                <a:latin typeface="Garamond" panose="02020404030301010803" pitchFamily="18" charset="0"/>
              </a:rPr>
              <a:t>PU va allo Stato PE = (PU=CM) + mazzetta</a:t>
            </a:r>
            <a:r>
              <a:rPr lang="it-IT" altLang="it-IT" sz="1800" dirty="0"/>
              <a:t> </a:t>
            </a:r>
          </a:p>
        </p:txBody>
      </p:sp>
      <p:sp>
        <p:nvSpPr>
          <p:cNvPr id="98327" name="Rectangle 23">
            <a:extLst>
              <a:ext uri="{FF2B5EF4-FFF2-40B4-BE49-F238E27FC236}">
                <a16:creationId xmlns:a16="http://schemas.microsoft.com/office/drawing/2014/main" id="{0169217E-AD3D-A641-BBC6-DA1CC746E399}"/>
              </a:ext>
            </a:extLst>
          </p:cNvPr>
          <p:cNvSpPr>
            <a:spLocks noChangeArrowheads="1"/>
          </p:cNvSpPr>
          <p:nvPr/>
        </p:nvSpPr>
        <p:spPr bwMode="auto">
          <a:xfrm>
            <a:off x="4787900" y="4794250"/>
            <a:ext cx="43354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400" b="1" dirty="0">
                <a:latin typeface="Garamond" panose="02020404030301010803" pitchFamily="18" charset="0"/>
              </a:rPr>
              <a:t>CORRUZIONE CON FURTO</a:t>
            </a:r>
            <a:r>
              <a:rPr lang="it-IT" altLang="it-IT" sz="1400" dirty="0">
                <a:latin typeface="Garamond" panose="02020404030301010803" pitchFamily="18" charset="0"/>
              </a:rPr>
              <a:t> → Stato non riceve nulla</a:t>
            </a:r>
          </a:p>
          <a:p>
            <a:pPr eaLnBrk="1" hangingPunct="1"/>
            <a:r>
              <a:rPr lang="it-IT" altLang="it-IT" sz="1400" dirty="0">
                <a:latin typeface="Garamond" panose="02020404030301010803" pitchFamily="18" charset="0"/>
              </a:rPr>
              <a:t>CM, PU= 0</a:t>
            </a:r>
            <a:r>
              <a:rPr lang="it-IT" altLang="it-IT" sz="1800" dirty="0"/>
              <a:t> </a:t>
            </a:r>
          </a:p>
        </p:txBody>
      </p:sp>
      <p:sp>
        <p:nvSpPr>
          <p:cNvPr id="104472" name="Text Box 24">
            <a:extLst>
              <a:ext uri="{FF2B5EF4-FFF2-40B4-BE49-F238E27FC236}">
                <a16:creationId xmlns:a16="http://schemas.microsoft.com/office/drawing/2014/main" id="{ED28FD7D-0D1C-6848-9E4F-37F1D4F28236}"/>
              </a:ext>
            </a:extLst>
          </p:cNvPr>
          <p:cNvSpPr txBox="1">
            <a:spLocks noChangeArrowheads="1"/>
          </p:cNvSpPr>
          <p:nvPr/>
        </p:nvSpPr>
        <p:spPr bwMode="auto">
          <a:xfrm>
            <a:off x="2051050" y="4508500"/>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m</a:t>
            </a:r>
          </a:p>
        </p:txBody>
      </p:sp>
      <p:sp>
        <p:nvSpPr>
          <p:cNvPr id="104473" name="Text Box 25">
            <a:extLst>
              <a:ext uri="{FF2B5EF4-FFF2-40B4-BE49-F238E27FC236}">
                <a16:creationId xmlns:a16="http://schemas.microsoft.com/office/drawing/2014/main" id="{DD39D763-4665-B149-8390-9ECD9975D2CE}"/>
              </a:ext>
            </a:extLst>
          </p:cNvPr>
          <p:cNvSpPr txBox="1">
            <a:spLocks noChangeArrowheads="1"/>
          </p:cNvSpPr>
          <p:nvPr/>
        </p:nvSpPr>
        <p:spPr bwMode="auto">
          <a:xfrm>
            <a:off x="3203575" y="4508500"/>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c</a:t>
            </a:r>
          </a:p>
        </p:txBody>
      </p:sp>
      <p:sp>
        <p:nvSpPr>
          <p:cNvPr id="98330" name="Text Box 26">
            <a:extLst>
              <a:ext uri="{FF2B5EF4-FFF2-40B4-BE49-F238E27FC236}">
                <a16:creationId xmlns:a16="http://schemas.microsoft.com/office/drawing/2014/main" id="{A44CCE80-E57E-044B-807D-546CBD309CA7}"/>
              </a:ext>
            </a:extLst>
          </p:cNvPr>
          <p:cNvSpPr txBox="1">
            <a:spLocks noChangeArrowheads="1"/>
          </p:cNvSpPr>
          <p:nvPr/>
        </p:nvSpPr>
        <p:spPr bwMode="auto">
          <a:xfrm>
            <a:off x="6732588" y="4508500"/>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m</a:t>
            </a:r>
          </a:p>
        </p:txBody>
      </p:sp>
      <p:sp>
        <p:nvSpPr>
          <p:cNvPr id="98331" name="Text Box 27">
            <a:extLst>
              <a:ext uri="{FF2B5EF4-FFF2-40B4-BE49-F238E27FC236}">
                <a16:creationId xmlns:a16="http://schemas.microsoft.com/office/drawing/2014/main" id="{6C487D58-8C45-EA4E-BF0B-E175D3E3EBF6}"/>
              </a:ext>
            </a:extLst>
          </p:cNvPr>
          <p:cNvSpPr txBox="1">
            <a:spLocks noChangeArrowheads="1"/>
          </p:cNvSpPr>
          <p:nvPr/>
        </p:nvSpPr>
        <p:spPr bwMode="auto">
          <a:xfrm>
            <a:off x="5003800" y="2300288"/>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PE</a:t>
            </a:r>
          </a:p>
        </p:txBody>
      </p:sp>
      <p:sp>
        <p:nvSpPr>
          <p:cNvPr id="98332" name="Rectangle 28">
            <a:extLst>
              <a:ext uri="{FF2B5EF4-FFF2-40B4-BE49-F238E27FC236}">
                <a16:creationId xmlns:a16="http://schemas.microsoft.com/office/drawing/2014/main" id="{9F7E22DF-13E9-D34E-98AB-94663E26931D}"/>
              </a:ext>
            </a:extLst>
          </p:cNvPr>
          <p:cNvSpPr>
            <a:spLocks noChangeArrowheads="1"/>
          </p:cNvSpPr>
          <p:nvPr/>
        </p:nvSpPr>
        <p:spPr bwMode="auto">
          <a:xfrm>
            <a:off x="539750" y="5661025"/>
            <a:ext cx="84248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r>
              <a:rPr lang="it-IT" altLang="it-IT" sz="1800" dirty="0">
                <a:latin typeface="Garamond" panose="02020404030301010803" pitchFamily="18" charset="0"/>
              </a:rPr>
              <a:t>E</a:t>
            </a:r>
            <a:r>
              <a:rPr lang="it-IT" altLang="en-US" sz="1800" dirty="0">
                <a:latin typeface="Garamond" panose="02020404030301010803" pitchFamily="18" charset="0"/>
              </a:rPr>
              <a:t>’</a:t>
            </a:r>
            <a:r>
              <a:rPr lang="it-IT" altLang="it-IT" sz="1800" dirty="0">
                <a:latin typeface="Garamond" panose="02020404030301010803" pitchFamily="18" charset="0"/>
              </a:rPr>
              <a:t> vantaggioso per chi domanda il servizio corrompere il funzionario se mazzetta &lt; PU</a:t>
            </a:r>
          </a:p>
          <a:p>
            <a:pPr algn="just" eaLnBrk="1" hangingPunct="1"/>
            <a:r>
              <a:rPr lang="it-IT" altLang="it-IT" sz="1800" dirty="0">
                <a:latin typeface="Garamond" panose="02020404030301010803" pitchFamily="18" charset="0"/>
              </a:rPr>
              <a:t>Ecco perché la corruzione è così difficile da estirpare.</a:t>
            </a:r>
          </a:p>
        </p:txBody>
      </p:sp>
      <p:sp>
        <p:nvSpPr>
          <p:cNvPr id="98333" name="Text Box 29">
            <a:extLst>
              <a:ext uri="{FF2B5EF4-FFF2-40B4-BE49-F238E27FC236}">
                <a16:creationId xmlns:a16="http://schemas.microsoft.com/office/drawing/2014/main" id="{F91CD348-989C-2E43-94C7-162F2B163840}"/>
              </a:ext>
            </a:extLst>
          </p:cNvPr>
          <p:cNvSpPr txBox="1">
            <a:spLocks noChangeArrowheads="1"/>
          </p:cNvSpPr>
          <p:nvPr/>
        </p:nvSpPr>
        <p:spPr bwMode="auto">
          <a:xfrm>
            <a:off x="2771775" y="1268413"/>
            <a:ext cx="223202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800">
                <a:latin typeface="Garamond" panose="02020404030301010803" pitchFamily="18" charset="0"/>
              </a:rPr>
              <a:t>PU = prezzo ufficiale</a:t>
            </a:r>
          </a:p>
          <a:p>
            <a:pPr eaLnBrk="1" hangingPunct="1">
              <a:spcBef>
                <a:spcPct val="50000"/>
              </a:spcBef>
            </a:pPr>
            <a:r>
              <a:rPr lang="it-IT" altLang="it-IT" sz="1800">
                <a:latin typeface="Garamond" panose="02020404030301010803" pitchFamily="18" charset="0"/>
              </a:rPr>
              <a:t>PE = prezzo effettivo</a:t>
            </a:r>
            <a:r>
              <a:rPr lang="it-IT" altLang="it-IT" sz="2000">
                <a:latin typeface="Garamond" panose="02020404030301010803" pitchFamily="18" charset="0"/>
              </a:rPr>
              <a:t> </a:t>
            </a:r>
          </a:p>
        </p:txBody>
      </p:sp>
      <p:sp>
        <p:nvSpPr>
          <p:cNvPr id="98334" name="Text Box 30">
            <a:extLst>
              <a:ext uri="{FF2B5EF4-FFF2-40B4-BE49-F238E27FC236}">
                <a16:creationId xmlns:a16="http://schemas.microsoft.com/office/drawing/2014/main" id="{67C2EA1A-AA8F-924D-B767-2A51E05B801B}"/>
              </a:ext>
            </a:extLst>
          </p:cNvPr>
          <p:cNvSpPr txBox="1">
            <a:spLocks noChangeArrowheads="1"/>
          </p:cNvSpPr>
          <p:nvPr/>
        </p:nvSpPr>
        <p:spPr bwMode="auto">
          <a:xfrm>
            <a:off x="4643438" y="4316413"/>
            <a:ext cx="1152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PU = 0</a:t>
            </a:r>
          </a:p>
        </p:txBody>
      </p:sp>
      <p:sp>
        <p:nvSpPr>
          <p:cNvPr id="104479" name="Text Box 31">
            <a:extLst>
              <a:ext uri="{FF2B5EF4-FFF2-40B4-BE49-F238E27FC236}">
                <a16:creationId xmlns:a16="http://schemas.microsoft.com/office/drawing/2014/main" id="{2DBEA09B-BA4E-6545-B000-579C58D39EED}"/>
              </a:ext>
            </a:extLst>
          </p:cNvPr>
          <p:cNvSpPr txBox="1">
            <a:spLocks noChangeArrowheads="1"/>
          </p:cNvSpPr>
          <p:nvPr/>
        </p:nvSpPr>
        <p:spPr bwMode="auto">
          <a:xfrm>
            <a:off x="1258888" y="404813"/>
            <a:ext cx="73453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2000" b="1" dirty="0">
                <a:latin typeface="Garamond" panose="02020404030301010803" pitchFamily="18" charset="0"/>
              </a:rPr>
              <a:t>CORRUZIONE SENZA FURTO E CON FURTO</a:t>
            </a:r>
          </a:p>
        </p:txBody>
      </p:sp>
      <p:sp>
        <p:nvSpPr>
          <p:cNvPr id="98336" name="Line 32">
            <a:extLst>
              <a:ext uri="{FF2B5EF4-FFF2-40B4-BE49-F238E27FC236}">
                <a16:creationId xmlns:a16="http://schemas.microsoft.com/office/drawing/2014/main" id="{A1DD2915-5727-C647-ADFB-A7055C74E21B}"/>
              </a:ext>
            </a:extLst>
          </p:cNvPr>
          <p:cNvSpPr>
            <a:spLocks noChangeShapeType="1"/>
          </p:cNvSpPr>
          <p:nvPr/>
        </p:nvSpPr>
        <p:spPr bwMode="auto">
          <a:xfrm>
            <a:off x="1258888" y="1844675"/>
            <a:ext cx="0" cy="151288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2" name="CasellaDiTesto 1">
            <a:extLst>
              <a:ext uri="{FF2B5EF4-FFF2-40B4-BE49-F238E27FC236}">
                <a16:creationId xmlns:a16="http://schemas.microsoft.com/office/drawing/2014/main" id="{3B755409-6421-4F45-BD76-F1B7FA6FBE60}"/>
              </a:ext>
            </a:extLst>
          </p:cNvPr>
          <p:cNvSpPr txBox="1">
            <a:spLocks noChangeArrowheads="1"/>
          </p:cNvSpPr>
          <p:nvPr/>
        </p:nvSpPr>
        <p:spPr bwMode="auto">
          <a:xfrm>
            <a:off x="468313" y="2420938"/>
            <a:ext cx="7191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US" altLang="zh-CN" sz="1000"/>
              <a:t>tangente</a:t>
            </a:r>
          </a:p>
        </p:txBody>
      </p:sp>
    </p:spTree>
    <p:extLst>
      <p:ext uri="{BB962C8B-B14F-4D97-AF65-F5344CB8AC3E}">
        <p14:creationId xmlns:p14="http://schemas.microsoft.com/office/powerpoint/2010/main" val="18188453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8333"/>
                                        </p:tgtEl>
                                        <p:attrNameLst>
                                          <p:attrName>style.visibility</p:attrName>
                                        </p:attrNameLst>
                                      </p:cBhvr>
                                      <p:to>
                                        <p:strVal val="visible"/>
                                      </p:to>
                                    </p:set>
                                    <p:anim calcmode="lin" valueType="num">
                                      <p:cBhvr additive="base">
                                        <p:cTn id="7" dur="500" fill="hold"/>
                                        <p:tgtEl>
                                          <p:spTgt spid="98333"/>
                                        </p:tgtEl>
                                        <p:attrNameLst>
                                          <p:attrName>ppt_x</p:attrName>
                                        </p:attrNameLst>
                                      </p:cBhvr>
                                      <p:tavLst>
                                        <p:tav tm="0">
                                          <p:val>
                                            <p:strVal val="#ppt_x"/>
                                          </p:val>
                                        </p:tav>
                                        <p:tav tm="100000">
                                          <p:val>
                                            <p:strVal val="#ppt_x"/>
                                          </p:val>
                                        </p:tav>
                                      </p:tavLst>
                                    </p:anim>
                                    <p:anim calcmode="lin" valueType="num">
                                      <p:cBhvr additive="base">
                                        <p:cTn id="8" dur="500" fill="hold"/>
                                        <p:tgtEl>
                                          <p:spTgt spid="9833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8336"/>
                                        </p:tgtEl>
                                        <p:attrNameLst>
                                          <p:attrName>style.visibility</p:attrName>
                                        </p:attrNameLst>
                                      </p:cBhvr>
                                      <p:to>
                                        <p:strVal val="visible"/>
                                      </p:to>
                                    </p:set>
                                    <p:anim calcmode="lin" valueType="num">
                                      <p:cBhvr additive="base">
                                        <p:cTn id="13" dur="500" fill="hold"/>
                                        <p:tgtEl>
                                          <p:spTgt spid="98336"/>
                                        </p:tgtEl>
                                        <p:attrNameLst>
                                          <p:attrName>ppt_x</p:attrName>
                                        </p:attrNameLst>
                                      </p:cBhvr>
                                      <p:tavLst>
                                        <p:tav tm="0">
                                          <p:val>
                                            <p:strVal val="#ppt_x"/>
                                          </p:val>
                                        </p:tav>
                                        <p:tav tm="100000">
                                          <p:val>
                                            <p:strVal val="#ppt_x"/>
                                          </p:val>
                                        </p:tav>
                                      </p:tavLst>
                                    </p:anim>
                                    <p:anim calcmode="lin" valueType="num">
                                      <p:cBhvr additive="base">
                                        <p:cTn id="14" dur="500" fill="hold"/>
                                        <p:tgtEl>
                                          <p:spTgt spid="9833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98326">
                                            <p:txEl>
                                              <p:pRg st="1" end="1"/>
                                            </p:txEl>
                                          </p:spTgt>
                                        </p:tgtEl>
                                        <p:attrNameLst>
                                          <p:attrName>style.visibility</p:attrName>
                                        </p:attrNameLst>
                                      </p:cBhvr>
                                      <p:to>
                                        <p:strVal val="visible"/>
                                      </p:to>
                                    </p:set>
                                    <p:anim calcmode="lin" valueType="num">
                                      <p:cBhvr additive="base">
                                        <p:cTn id="23" dur="500" fill="hold"/>
                                        <p:tgtEl>
                                          <p:spTgt spid="98326">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83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8327"/>
                                        </p:tgtEl>
                                        <p:attrNameLst>
                                          <p:attrName>style.visibility</p:attrName>
                                        </p:attrNameLst>
                                      </p:cBhvr>
                                      <p:to>
                                        <p:strVal val="visible"/>
                                      </p:to>
                                    </p:set>
                                    <p:anim calcmode="lin" valueType="num">
                                      <p:cBhvr additive="base">
                                        <p:cTn id="29" dur="500" fill="hold"/>
                                        <p:tgtEl>
                                          <p:spTgt spid="98327"/>
                                        </p:tgtEl>
                                        <p:attrNameLst>
                                          <p:attrName>ppt_x</p:attrName>
                                        </p:attrNameLst>
                                      </p:cBhvr>
                                      <p:tavLst>
                                        <p:tav tm="0">
                                          <p:val>
                                            <p:strVal val="#ppt_x"/>
                                          </p:val>
                                        </p:tav>
                                        <p:tav tm="100000">
                                          <p:val>
                                            <p:strVal val="#ppt_x"/>
                                          </p:val>
                                        </p:tav>
                                      </p:tavLst>
                                    </p:anim>
                                    <p:anim calcmode="lin" valueType="num">
                                      <p:cBhvr additive="base">
                                        <p:cTn id="30" dur="500" fill="hold"/>
                                        <p:tgtEl>
                                          <p:spTgt spid="9832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8334"/>
                                        </p:tgtEl>
                                        <p:attrNameLst>
                                          <p:attrName>style.visibility</p:attrName>
                                        </p:attrNameLst>
                                      </p:cBhvr>
                                      <p:to>
                                        <p:strVal val="visible"/>
                                      </p:to>
                                    </p:set>
                                    <p:anim calcmode="lin" valueType="num">
                                      <p:cBhvr additive="base">
                                        <p:cTn id="33" dur="500" fill="hold"/>
                                        <p:tgtEl>
                                          <p:spTgt spid="98334"/>
                                        </p:tgtEl>
                                        <p:attrNameLst>
                                          <p:attrName>ppt_x</p:attrName>
                                        </p:attrNameLst>
                                      </p:cBhvr>
                                      <p:tavLst>
                                        <p:tav tm="0">
                                          <p:val>
                                            <p:strVal val="#ppt_x"/>
                                          </p:val>
                                        </p:tav>
                                        <p:tav tm="100000">
                                          <p:val>
                                            <p:strVal val="#ppt_x"/>
                                          </p:val>
                                        </p:tav>
                                      </p:tavLst>
                                    </p:anim>
                                    <p:anim calcmode="lin" valueType="num">
                                      <p:cBhvr additive="base">
                                        <p:cTn id="34" dur="500" fill="hold"/>
                                        <p:tgtEl>
                                          <p:spTgt spid="98334"/>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98309"/>
                                        </p:tgtEl>
                                        <p:attrNameLst>
                                          <p:attrName>style.visibility</p:attrName>
                                        </p:attrNameLst>
                                      </p:cBhvr>
                                      <p:to>
                                        <p:strVal val="visible"/>
                                      </p:to>
                                    </p:set>
                                    <p:anim calcmode="lin" valueType="num">
                                      <p:cBhvr additive="base">
                                        <p:cTn id="37" dur="500" fill="hold"/>
                                        <p:tgtEl>
                                          <p:spTgt spid="98309"/>
                                        </p:tgtEl>
                                        <p:attrNameLst>
                                          <p:attrName>ppt_x</p:attrName>
                                        </p:attrNameLst>
                                      </p:cBhvr>
                                      <p:tavLst>
                                        <p:tav tm="0">
                                          <p:val>
                                            <p:strVal val="#ppt_x"/>
                                          </p:val>
                                        </p:tav>
                                        <p:tav tm="100000">
                                          <p:val>
                                            <p:strVal val="#ppt_x"/>
                                          </p:val>
                                        </p:tav>
                                      </p:tavLst>
                                    </p:anim>
                                    <p:anim calcmode="lin" valueType="num">
                                      <p:cBhvr additive="base">
                                        <p:cTn id="38" dur="500" fill="hold"/>
                                        <p:tgtEl>
                                          <p:spTgt spid="9830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8316"/>
                                        </p:tgtEl>
                                        <p:attrNameLst>
                                          <p:attrName>style.visibility</p:attrName>
                                        </p:attrNameLst>
                                      </p:cBhvr>
                                      <p:to>
                                        <p:strVal val="visible"/>
                                      </p:to>
                                    </p:set>
                                    <p:anim calcmode="lin" valueType="num">
                                      <p:cBhvr additive="base">
                                        <p:cTn id="43" dur="500" fill="hold"/>
                                        <p:tgtEl>
                                          <p:spTgt spid="98316"/>
                                        </p:tgtEl>
                                        <p:attrNameLst>
                                          <p:attrName>ppt_x</p:attrName>
                                        </p:attrNameLst>
                                      </p:cBhvr>
                                      <p:tavLst>
                                        <p:tav tm="0">
                                          <p:val>
                                            <p:strVal val="#ppt_x"/>
                                          </p:val>
                                        </p:tav>
                                        <p:tav tm="100000">
                                          <p:val>
                                            <p:strVal val="#ppt_x"/>
                                          </p:val>
                                        </p:tav>
                                      </p:tavLst>
                                    </p:anim>
                                    <p:anim calcmode="lin" valueType="num">
                                      <p:cBhvr additive="base">
                                        <p:cTn id="44" dur="500" fill="hold"/>
                                        <p:tgtEl>
                                          <p:spTgt spid="9831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98307"/>
                                        </p:tgtEl>
                                        <p:attrNameLst>
                                          <p:attrName>style.visibility</p:attrName>
                                        </p:attrNameLst>
                                      </p:cBhvr>
                                      <p:to>
                                        <p:strVal val="visible"/>
                                      </p:to>
                                    </p:set>
                                    <p:anim calcmode="lin" valueType="num">
                                      <p:cBhvr additive="base">
                                        <p:cTn id="47" dur="500" fill="hold"/>
                                        <p:tgtEl>
                                          <p:spTgt spid="98307"/>
                                        </p:tgtEl>
                                        <p:attrNameLst>
                                          <p:attrName>ppt_x</p:attrName>
                                        </p:attrNameLst>
                                      </p:cBhvr>
                                      <p:tavLst>
                                        <p:tav tm="0">
                                          <p:val>
                                            <p:strVal val="#ppt_x"/>
                                          </p:val>
                                        </p:tav>
                                        <p:tav tm="100000">
                                          <p:val>
                                            <p:strVal val="#ppt_x"/>
                                          </p:val>
                                        </p:tav>
                                      </p:tavLst>
                                    </p:anim>
                                    <p:anim calcmode="lin" valueType="num">
                                      <p:cBhvr additive="base">
                                        <p:cTn id="48" dur="500" fill="hold"/>
                                        <p:tgtEl>
                                          <p:spTgt spid="9830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98313"/>
                                        </p:tgtEl>
                                        <p:attrNameLst>
                                          <p:attrName>style.visibility</p:attrName>
                                        </p:attrNameLst>
                                      </p:cBhvr>
                                      <p:to>
                                        <p:strVal val="visible"/>
                                      </p:to>
                                    </p:set>
                                    <p:anim calcmode="lin" valueType="num">
                                      <p:cBhvr additive="base">
                                        <p:cTn id="51" dur="500" fill="hold"/>
                                        <p:tgtEl>
                                          <p:spTgt spid="98313"/>
                                        </p:tgtEl>
                                        <p:attrNameLst>
                                          <p:attrName>ppt_x</p:attrName>
                                        </p:attrNameLst>
                                      </p:cBhvr>
                                      <p:tavLst>
                                        <p:tav tm="0">
                                          <p:val>
                                            <p:strVal val="#ppt_x"/>
                                          </p:val>
                                        </p:tav>
                                        <p:tav tm="100000">
                                          <p:val>
                                            <p:strVal val="#ppt_x"/>
                                          </p:val>
                                        </p:tav>
                                      </p:tavLst>
                                    </p:anim>
                                    <p:anim calcmode="lin" valueType="num">
                                      <p:cBhvr additive="base">
                                        <p:cTn id="52" dur="500" fill="hold"/>
                                        <p:tgtEl>
                                          <p:spTgt spid="983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8321"/>
                                        </p:tgtEl>
                                        <p:attrNameLst>
                                          <p:attrName>style.visibility</p:attrName>
                                        </p:attrNameLst>
                                      </p:cBhvr>
                                      <p:to>
                                        <p:strVal val="visible"/>
                                      </p:to>
                                    </p:set>
                                    <p:anim calcmode="lin" valueType="num">
                                      <p:cBhvr additive="base">
                                        <p:cTn id="55" dur="500" fill="hold"/>
                                        <p:tgtEl>
                                          <p:spTgt spid="98321"/>
                                        </p:tgtEl>
                                        <p:attrNameLst>
                                          <p:attrName>ppt_x</p:attrName>
                                        </p:attrNameLst>
                                      </p:cBhvr>
                                      <p:tavLst>
                                        <p:tav tm="0">
                                          <p:val>
                                            <p:strVal val="#ppt_x"/>
                                          </p:val>
                                        </p:tav>
                                        <p:tav tm="100000">
                                          <p:val>
                                            <p:strVal val="#ppt_x"/>
                                          </p:val>
                                        </p:tav>
                                      </p:tavLst>
                                    </p:anim>
                                    <p:anim calcmode="lin" valueType="num">
                                      <p:cBhvr additive="base">
                                        <p:cTn id="56" dur="500" fill="hold"/>
                                        <p:tgtEl>
                                          <p:spTgt spid="9832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8331"/>
                                        </p:tgtEl>
                                        <p:attrNameLst>
                                          <p:attrName>style.visibility</p:attrName>
                                        </p:attrNameLst>
                                      </p:cBhvr>
                                      <p:to>
                                        <p:strVal val="visible"/>
                                      </p:to>
                                    </p:set>
                                    <p:anim calcmode="lin" valueType="num">
                                      <p:cBhvr additive="base">
                                        <p:cTn id="59" dur="500" fill="hold"/>
                                        <p:tgtEl>
                                          <p:spTgt spid="98331"/>
                                        </p:tgtEl>
                                        <p:attrNameLst>
                                          <p:attrName>ppt_x</p:attrName>
                                        </p:attrNameLst>
                                      </p:cBhvr>
                                      <p:tavLst>
                                        <p:tav tm="0">
                                          <p:val>
                                            <p:strVal val="#ppt_x"/>
                                          </p:val>
                                        </p:tav>
                                        <p:tav tm="100000">
                                          <p:val>
                                            <p:strVal val="#ppt_x"/>
                                          </p:val>
                                        </p:tav>
                                      </p:tavLst>
                                    </p:anim>
                                    <p:anim calcmode="lin" valueType="num">
                                      <p:cBhvr additive="base">
                                        <p:cTn id="60" dur="500" fill="hold"/>
                                        <p:tgtEl>
                                          <p:spTgt spid="9833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8319"/>
                                        </p:tgtEl>
                                        <p:attrNameLst>
                                          <p:attrName>style.visibility</p:attrName>
                                        </p:attrNameLst>
                                      </p:cBhvr>
                                      <p:to>
                                        <p:strVal val="visible"/>
                                      </p:to>
                                    </p:set>
                                    <p:anim calcmode="lin" valueType="num">
                                      <p:cBhvr additive="base">
                                        <p:cTn id="63" dur="500" fill="hold"/>
                                        <p:tgtEl>
                                          <p:spTgt spid="98319"/>
                                        </p:tgtEl>
                                        <p:attrNameLst>
                                          <p:attrName>ppt_x</p:attrName>
                                        </p:attrNameLst>
                                      </p:cBhvr>
                                      <p:tavLst>
                                        <p:tav tm="0">
                                          <p:val>
                                            <p:strVal val="#ppt_x"/>
                                          </p:val>
                                        </p:tav>
                                        <p:tav tm="100000">
                                          <p:val>
                                            <p:strVal val="#ppt_x"/>
                                          </p:val>
                                        </p:tav>
                                      </p:tavLst>
                                    </p:anim>
                                    <p:anim calcmode="lin" valueType="num">
                                      <p:cBhvr additive="base">
                                        <p:cTn id="64" dur="500" fill="hold"/>
                                        <p:tgtEl>
                                          <p:spTgt spid="9831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98311"/>
                                        </p:tgtEl>
                                        <p:attrNameLst>
                                          <p:attrName>style.visibility</p:attrName>
                                        </p:attrNameLst>
                                      </p:cBhvr>
                                      <p:to>
                                        <p:strVal val="visible"/>
                                      </p:to>
                                    </p:set>
                                    <p:anim calcmode="lin" valueType="num">
                                      <p:cBhvr additive="base">
                                        <p:cTn id="67" dur="500" fill="hold"/>
                                        <p:tgtEl>
                                          <p:spTgt spid="98311"/>
                                        </p:tgtEl>
                                        <p:attrNameLst>
                                          <p:attrName>ppt_x</p:attrName>
                                        </p:attrNameLst>
                                      </p:cBhvr>
                                      <p:tavLst>
                                        <p:tav tm="0">
                                          <p:val>
                                            <p:strVal val="#ppt_x"/>
                                          </p:val>
                                        </p:tav>
                                        <p:tav tm="100000">
                                          <p:val>
                                            <p:strVal val="#ppt_x"/>
                                          </p:val>
                                        </p:tav>
                                      </p:tavLst>
                                    </p:anim>
                                    <p:anim calcmode="lin" valueType="num">
                                      <p:cBhvr additive="base">
                                        <p:cTn id="68" dur="500" fill="hold"/>
                                        <p:tgtEl>
                                          <p:spTgt spid="98311"/>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98317"/>
                                        </p:tgtEl>
                                        <p:attrNameLst>
                                          <p:attrName>style.visibility</p:attrName>
                                        </p:attrNameLst>
                                      </p:cBhvr>
                                      <p:to>
                                        <p:strVal val="visible"/>
                                      </p:to>
                                    </p:set>
                                    <p:anim calcmode="lin" valueType="num">
                                      <p:cBhvr additive="base">
                                        <p:cTn id="73" dur="500" fill="hold"/>
                                        <p:tgtEl>
                                          <p:spTgt spid="98317"/>
                                        </p:tgtEl>
                                        <p:attrNameLst>
                                          <p:attrName>ppt_x</p:attrName>
                                        </p:attrNameLst>
                                      </p:cBhvr>
                                      <p:tavLst>
                                        <p:tav tm="0">
                                          <p:val>
                                            <p:strVal val="#ppt_x"/>
                                          </p:val>
                                        </p:tav>
                                        <p:tav tm="100000">
                                          <p:val>
                                            <p:strVal val="#ppt_x"/>
                                          </p:val>
                                        </p:tav>
                                      </p:tavLst>
                                    </p:anim>
                                    <p:anim calcmode="lin" valueType="num">
                                      <p:cBhvr additive="base">
                                        <p:cTn id="74" dur="500" fill="hold"/>
                                        <p:tgtEl>
                                          <p:spTgt spid="9831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98330"/>
                                        </p:tgtEl>
                                        <p:attrNameLst>
                                          <p:attrName>style.visibility</p:attrName>
                                        </p:attrNameLst>
                                      </p:cBhvr>
                                      <p:to>
                                        <p:strVal val="visible"/>
                                      </p:to>
                                    </p:set>
                                    <p:anim calcmode="lin" valueType="num">
                                      <p:cBhvr additive="base">
                                        <p:cTn id="77" dur="500" fill="hold"/>
                                        <p:tgtEl>
                                          <p:spTgt spid="98330"/>
                                        </p:tgtEl>
                                        <p:attrNameLst>
                                          <p:attrName>ppt_x</p:attrName>
                                        </p:attrNameLst>
                                      </p:cBhvr>
                                      <p:tavLst>
                                        <p:tav tm="0">
                                          <p:val>
                                            <p:strVal val="#ppt_x"/>
                                          </p:val>
                                        </p:tav>
                                        <p:tav tm="100000">
                                          <p:val>
                                            <p:strVal val="#ppt_x"/>
                                          </p:val>
                                        </p:tav>
                                      </p:tavLst>
                                    </p:anim>
                                    <p:anim calcmode="lin" valueType="num">
                                      <p:cBhvr additive="base">
                                        <p:cTn id="78" dur="500" fill="hold"/>
                                        <p:tgtEl>
                                          <p:spTgt spid="98330"/>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8" presetClass="entr" presetSubtype="16" fill="hold" grpId="0" nodeType="clickEffect">
                                  <p:stCondLst>
                                    <p:cond delay="0"/>
                                  </p:stCondLst>
                                  <p:childTnLst>
                                    <p:set>
                                      <p:cBhvr>
                                        <p:cTn id="82" dur="1" fill="hold">
                                          <p:stCondLst>
                                            <p:cond delay="0"/>
                                          </p:stCondLst>
                                        </p:cTn>
                                        <p:tgtEl>
                                          <p:spTgt spid="98332"/>
                                        </p:tgtEl>
                                        <p:attrNameLst>
                                          <p:attrName>style.visibility</p:attrName>
                                        </p:attrNameLst>
                                      </p:cBhvr>
                                      <p:to>
                                        <p:strVal val="visible"/>
                                      </p:to>
                                    </p:set>
                                    <p:animEffect transition="in" filter="diamond(in)">
                                      <p:cBhvr>
                                        <p:cTn id="83" dur="2000"/>
                                        <p:tgtEl>
                                          <p:spTgt spid="983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9" grpId="0"/>
      <p:bldP spid="98321" grpId="0"/>
      <p:bldP spid="98327" grpId="0"/>
      <p:bldP spid="98330" grpId="0"/>
      <p:bldP spid="98331" grpId="0"/>
      <p:bldP spid="98332" grpId="0"/>
      <p:bldP spid="98333" grpId="0"/>
      <p:bldP spid="98334" grpId="0"/>
      <p:bldP spid="2"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a:extLst>
              <a:ext uri="{FF2B5EF4-FFF2-40B4-BE49-F238E27FC236}">
                <a16:creationId xmlns:a16="http://schemas.microsoft.com/office/drawing/2014/main" id="{50FB4F67-8833-5742-A40D-02BD700C2F49}"/>
              </a:ext>
            </a:extLst>
          </p:cNvPr>
          <p:cNvSpPr txBox="1">
            <a:spLocks noChangeArrowheads="1"/>
          </p:cNvSpPr>
          <p:nvPr/>
        </p:nvSpPr>
        <p:spPr bwMode="auto">
          <a:xfrm>
            <a:off x="755650" y="333375"/>
            <a:ext cx="7200900"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a:latin typeface="Garamond" panose="02020404030301010803" pitchFamily="18" charset="0"/>
              </a:rPr>
              <a:t>Se prob (x) di essere scoperti aumenta al crescere del livello della mazzetta, l</a:t>
            </a:r>
            <a:r>
              <a:rPr lang="it-IT" altLang="en-US" sz="2000">
                <a:latin typeface="Garamond" panose="02020404030301010803" pitchFamily="18" charset="0"/>
              </a:rPr>
              <a:t>’</a:t>
            </a:r>
            <a:r>
              <a:rPr lang="it-IT" altLang="it-IT" sz="2000">
                <a:latin typeface="Garamond" panose="02020404030301010803" pitchFamily="18" charset="0"/>
              </a:rPr>
              <a:t>effetto sarà un aumento dell</a:t>
            </a:r>
            <a:r>
              <a:rPr lang="it-IT" altLang="en-US" sz="2000">
                <a:latin typeface="Garamond" panose="02020404030301010803" pitchFamily="18" charset="0"/>
              </a:rPr>
              <a:t>’</a:t>
            </a:r>
            <a:r>
              <a:rPr lang="it-IT" altLang="it-IT" sz="2000">
                <a:latin typeface="Garamond" panose="02020404030301010803" pitchFamily="18" charset="0"/>
              </a:rPr>
              <a:t>output e quindi una spinta del prezzo verso il basso. </a:t>
            </a:r>
          </a:p>
          <a:p>
            <a:pPr algn="just" eaLnBrk="1" hangingPunct="1">
              <a:spcBef>
                <a:spcPct val="50000"/>
              </a:spcBef>
            </a:pPr>
            <a:r>
              <a:rPr lang="it-IT" altLang="it-IT" sz="2000">
                <a:latin typeface="Garamond" panose="02020404030301010803" pitchFamily="18" charset="0"/>
              </a:rPr>
              <a:t>Se prob (x) di essere scoperti aumenta al crescere del numero dei clienti che colludono, allora vi è un aumento del prezzo unitario della bustarella, perché più aumenta il rischio maggiore il prezzo richiesto dal burocrate corrotto.</a:t>
            </a:r>
          </a:p>
        </p:txBody>
      </p:sp>
      <p:sp>
        <p:nvSpPr>
          <p:cNvPr id="99331" name="Text Box 3">
            <a:extLst>
              <a:ext uri="{FF2B5EF4-FFF2-40B4-BE49-F238E27FC236}">
                <a16:creationId xmlns:a16="http://schemas.microsoft.com/office/drawing/2014/main" id="{B6C12D7F-5998-8348-BC48-41C5BA26E95C}"/>
              </a:ext>
            </a:extLst>
          </p:cNvPr>
          <p:cNvSpPr txBox="1">
            <a:spLocks noChangeArrowheads="1"/>
          </p:cNvSpPr>
          <p:nvPr/>
        </p:nvSpPr>
        <p:spPr bwMode="auto">
          <a:xfrm>
            <a:off x="755650" y="2995613"/>
            <a:ext cx="72009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Corruzione con furto allinea interessi corruttori e corrotti. Un possibile rimedio tecnico sono gli investimenti dello Stato nei sistemi di rilevazione dei flussi delle attività della PA. I paesi che dispongono di un buon sistema informativo delle attività (volumi, costi, ricavi) della PA, riducono le probabilità dei loro funzionari corrotti di farla franca. Laddove invece questi sistemi o non esistono o non funzionano (come in Italia, con poche eccezioni), la corruzione ha facilità a prosperare (Andersen, 2009).</a:t>
            </a:r>
          </a:p>
        </p:txBody>
      </p:sp>
    </p:spTree>
    <p:extLst>
      <p:ext uri="{BB962C8B-B14F-4D97-AF65-F5344CB8AC3E}">
        <p14:creationId xmlns:p14="http://schemas.microsoft.com/office/powerpoint/2010/main" val="818813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9330">
                                            <p:txEl>
                                              <p:pRg st="0" end="0"/>
                                            </p:txEl>
                                          </p:spTgt>
                                        </p:tgtEl>
                                        <p:attrNameLst>
                                          <p:attrName>style.visibility</p:attrName>
                                        </p:attrNameLst>
                                      </p:cBhvr>
                                      <p:to>
                                        <p:strVal val="visible"/>
                                      </p:to>
                                    </p:set>
                                    <p:animEffect transition="in" filter="slide(fromBottom)">
                                      <p:cBhvr>
                                        <p:cTn id="7" dur="500"/>
                                        <p:tgtEl>
                                          <p:spTgt spid="9933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99330">
                                            <p:txEl>
                                              <p:pRg st="1" end="1"/>
                                            </p:txEl>
                                          </p:spTgt>
                                        </p:tgtEl>
                                        <p:attrNameLst>
                                          <p:attrName>style.visibility</p:attrName>
                                        </p:attrNameLst>
                                      </p:cBhvr>
                                      <p:to>
                                        <p:strVal val="visible"/>
                                      </p:to>
                                    </p:set>
                                    <p:animEffect transition="in" filter="slide(fromBottom)">
                                      <p:cBhvr>
                                        <p:cTn id="12" dur="500"/>
                                        <p:tgtEl>
                                          <p:spTgt spid="9933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99331">
                                            <p:txEl>
                                              <p:pRg st="0" end="0"/>
                                            </p:txEl>
                                          </p:spTgt>
                                        </p:tgtEl>
                                        <p:attrNameLst>
                                          <p:attrName>style.visibility</p:attrName>
                                        </p:attrNameLst>
                                      </p:cBhvr>
                                      <p:to>
                                        <p:strVal val="visible"/>
                                      </p:to>
                                    </p:set>
                                    <p:animEffect transition="in" filter="slide(fromBottom)">
                                      <p:cBhvr>
                                        <p:cTn id="17" dur="500"/>
                                        <p:tgtEl>
                                          <p:spTgt spid="993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build="allAtOnce"/>
      <p:bldP spid="99331" grpId="0" build="allAtOnce"/>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2">
            <a:extLst>
              <a:ext uri="{FF2B5EF4-FFF2-40B4-BE49-F238E27FC236}">
                <a16:creationId xmlns:a16="http://schemas.microsoft.com/office/drawing/2014/main" id="{5242B6FF-93A9-9640-BADF-F337948257B0}"/>
              </a:ext>
            </a:extLst>
          </p:cNvPr>
          <p:cNvSpPr txBox="1">
            <a:spLocks noChangeArrowheads="1"/>
          </p:cNvSpPr>
          <p:nvPr/>
        </p:nvSpPr>
        <p:spPr bwMode="auto">
          <a:xfrm>
            <a:off x="611188" y="2349500"/>
            <a:ext cx="7921625"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dirty="0">
                <a:latin typeface="Garamond" panose="02020404030301010803" pitchFamily="18" charset="0"/>
              </a:rPr>
              <a:t>Corruzione coordinata</a:t>
            </a:r>
            <a:r>
              <a:rPr lang="it-IT" altLang="it-IT" sz="2000" dirty="0">
                <a:latin typeface="Garamond" panose="02020404030301010803" pitchFamily="18" charset="0"/>
              </a:rPr>
              <a:t>: tutti sanno chi va corrotto e per quanto. Tangente è divisa fra gli agenti attraverso meccanismi autoritari. Nessun agente può chiedere di più. Il corruttore non paga il singolo funzionario, ma il sistema. </a:t>
            </a:r>
          </a:p>
          <a:p>
            <a:pPr algn="ctr" eaLnBrk="1" hangingPunct="1">
              <a:spcBef>
                <a:spcPct val="50000"/>
              </a:spcBef>
            </a:pPr>
            <a:r>
              <a:rPr lang="it-IT" altLang="it-IT" sz="2000" dirty="0">
                <a:latin typeface="Garamond" panose="02020404030301010803" pitchFamily="18" charset="0"/>
              </a:rPr>
              <a:t>PE fissato per </a:t>
            </a:r>
            <a:r>
              <a:rPr lang="it-IT" altLang="it-IT" sz="2000" dirty="0" err="1">
                <a:latin typeface="Garamond" panose="02020404030301010803" pitchFamily="18" charset="0"/>
              </a:rPr>
              <a:t>max</a:t>
            </a:r>
            <a:r>
              <a:rPr lang="it-IT" altLang="it-IT" sz="2000" dirty="0">
                <a:latin typeface="Garamond" panose="02020404030301010803" pitchFamily="18" charset="0"/>
              </a:rPr>
              <a:t> ricavo per il sistema corrotto</a:t>
            </a:r>
          </a:p>
          <a:p>
            <a:pPr algn="just" eaLnBrk="1" hangingPunct="1">
              <a:spcBef>
                <a:spcPct val="50000"/>
              </a:spcBef>
            </a:pPr>
            <a:r>
              <a:rPr lang="it-IT" altLang="it-IT" sz="2000" dirty="0">
                <a:latin typeface="Garamond" panose="02020404030301010803" pitchFamily="18" charset="0"/>
              </a:rPr>
              <a:t>La corruzione coordinata è simile al sistema impositivo, da cui in molti paesi (si pensi ai paesi dell</a:t>
            </a:r>
            <a:r>
              <a:rPr lang="it-IT" altLang="en-US" sz="2000" dirty="0">
                <a:latin typeface="Garamond" panose="02020404030301010803" pitchFamily="18" charset="0"/>
              </a:rPr>
              <a:t>’</a:t>
            </a:r>
            <a:r>
              <a:rPr lang="it-IT" altLang="it-IT" sz="2000" dirty="0">
                <a:latin typeface="Garamond" panose="02020404030301010803" pitchFamily="18" charset="0"/>
              </a:rPr>
              <a:t>Est prima del crollo del muro di Berlino, o alle gabelle e decime nel Medioevo) non riesce a distinguersi chiaramente. </a:t>
            </a:r>
          </a:p>
          <a:p>
            <a:pPr algn="just" eaLnBrk="1" hangingPunct="1">
              <a:spcBef>
                <a:spcPct val="50000"/>
              </a:spcBef>
            </a:pPr>
            <a:r>
              <a:rPr lang="it-IT" altLang="it-IT" sz="2000" dirty="0">
                <a:latin typeface="Garamond" panose="02020404030301010803" pitchFamily="18" charset="0"/>
              </a:rPr>
              <a:t>Esempi di corruzione coordinata: la Francia dei Borboni, Marcos nelle Filippine, l</a:t>
            </a:r>
            <a:r>
              <a:rPr lang="it-IT" altLang="en-US" sz="2000" dirty="0">
                <a:latin typeface="Garamond" panose="02020404030301010803" pitchFamily="18" charset="0"/>
              </a:rPr>
              <a:t>’</a:t>
            </a:r>
            <a:r>
              <a:rPr lang="it-IT" altLang="it-IT" sz="2000" dirty="0">
                <a:latin typeface="Garamond" panose="02020404030301010803" pitchFamily="18" charset="0"/>
              </a:rPr>
              <a:t>Unione Sovietica, la Cina, la mafia siciliana, la Russia di Putin, il fascismo (non è vero che non ci fosse corruzione, questa era solo coordinata grazie alla censura sulle notizie)</a:t>
            </a:r>
          </a:p>
        </p:txBody>
      </p:sp>
      <p:sp>
        <p:nvSpPr>
          <p:cNvPr id="106499" name="Text Box 3">
            <a:extLst>
              <a:ext uri="{FF2B5EF4-FFF2-40B4-BE49-F238E27FC236}">
                <a16:creationId xmlns:a16="http://schemas.microsoft.com/office/drawing/2014/main" id="{32066023-FFD1-1142-BAEA-E4107749DFF6}"/>
              </a:ext>
            </a:extLst>
          </p:cNvPr>
          <p:cNvSpPr txBox="1">
            <a:spLocks noChangeArrowheads="1"/>
          </p:cNvSpPr>
          <p:nvPr/>
        </p:nvSpPr>
        <p:spPr bwMode="auto">
          <a:xfrm>
            <a:off x="900113" y="476250"/>
            <a:ext cx="69850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sz="2000" b="1" dirty="0">
                <a:latin typeface="Garamond" panose="02020404030301010803" pitchFamily="18" charset="0"/>
              </a:rPr>
              <a:t>CORRUZIONE COORDINATA (MONOPOLISTICA) </a:t>
            </a:r>
          </a:p>
          <a:p>
            <a:pPr algn="ctr" eaLnBrk="1" hangingPunct="1">
              <a:spcBef>
                <a:spcPct val="50000"/>
              </a:spcBef>
            </a:pPr>
            <a:r>
              <a:rPr lang="it-IT" altLang="it-IT" sz="2000" b="1" dirty="0">
                <a:latin typeface="Garamond" panose="02020404030301010803" pitchFamily="18" charset="0"/>
              </a:rPr>
              <a:t>vs</a:t>
            </a:r>
          </a:p>
          <a:p>
            <a:pPr algn="ctr" eaLnBrk="1" hangingPunct="1">
              <a:spcBef>
                <a:spcPct val="50000"/>
              </a:spcBef>
            </a:pPr>
            <a:r>
              <a:rPr lang="it-IT" altLang="it-IT" sz="2000" b="1" dirty="0">
                <a:latin typeface="Garamond" panose="02020404030301010803" pitchFamily="18" charset="0"/>
              </a:rPr>
              <a:t>CORRUZIONE NON COORDINATA (CONCORRENZIALE)</a:t>
            </a:r>
          </a:p>
        </p:txBody>
      </p:sp>
    </p:spTree>
    <p:extLst>
      <p:ext uri="{BB962C8B-B14F-4D97-AF65-F5344CB8AC3E}">
        <p14:creationId xmlns:p14="http://schemas.microsoft.com/office/powerpoint/2010/main" val="2212079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00354">
                                            <p:txEl>
                                              <p:pRg st="0" end="0"/>
                                            </p:txEl>
                                          </p:spTgt>
                                        </p:tgtEl>
                                        <p:attrNameLst>
                                          <p:attrName>style.visibility</p:attrName>
                                        </p:attrNameLst>
                                      </p:cBhvr>
                                      <p:to>
                                        <p:strVal val="visible"/>
                                      </p:to>
                                    </p:set>
                                    <p:animEffect transition="in" filter="slide(fromBottom)">
                                      <p:cBhvr>
                                        <p:cTn id="7" dur="500"/>
                                        <p:tgtEl>
                                          <p:spTgt spid="1003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100354">
                                            <p:txEl>
                                              <p:pRg st="1" end="1"/>
                                            </p:txEl>
                                          </p:spTgt>
                                        </p:tgtEl>
                                        <p:attrNameLst>
                                          <p:attrName>style.visibility</p:attrName>
                                        </p:attrNameLst>
                                      </p:cBhvr>
                                      <p:to>
                                        <p:strVal val="visible"/>
                                      </p:to>
                                    </p:set>
                                    <p:animEffect transition="in" filter="slide(fromBottom)">
                                      <p:cBhvr>
                                        <p:cTn id="12" dur="500"/>
                                        <p:tgtEl>
                                          <p:spTgt spid="10035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100354">
                                            <p:txEl>
                                              <p:pRg st="2" end="2"/>
                                            </p:txEl>
                                          </p:spTgt>
                                        </p:tgtEl>
                                        <p:attrNameLst>
                                          <p:attrName>style.visibility</p:attrName>
                                        </p:attrNameLst>
                                      </p:cBhvr>
                                      <p:to>
                                        <p:strVal val="visible"/>
                                      </p:to>
                                    </p:set>
                                    <p:animEffect transition="in" filter="slide(fromBottom)">
                                      <p:cBhvr>
                                        <p:cTn id="17" dur="500"/>
                                        <p:tgtEl>
                                          <p:spTgt spid="10035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100354">
                                            <p:txEl>
                                              <p:pRg st="3" end="3"/>
                                            </p:txEl>
                                          </p:spTgt>
                                        </p:tgtEl>
                                        <p:attrNameLst>
                                          <p:attrName>style.visibility</p:attrName>
                                        </p:attrNameLst>
                                      </p:cBhvr>
                                      <p:to>
                                        <p:strVal val="visible"/>
                                      </p:to>
                                    </p:set>
                                    <p:animEffect transition="in" filter="slide(fromBottom)">
                                      <p:cBhvr>
                                        <p:cTn id="22" dur="500"/>
                                        <p:tgtEl>
                                          <p:spTgt spid="10035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Line 2">
            <a:extLst>
              <a:ext uri="{FF2B5EF4-FFF2-40B4-BE49-F238E27FC236}">
                <a16:creationId xmlns:a16="http://schemas.microsoft.com/office/drawing/2014/main" id="{754D8F03-5E2D-2F4B-B0CB-51906B24DA66}"/>
              </a:ext>
            </a:extLst>
          </p:cNvPr>
          <p:cNvSpPr>
            <a:spLocks noChangeShapeType="1"/>
          </p:cNvSpPr>
          <p:nvPr/>
        </p:nvSpPr>
        <p:spPr bwMode="auto">
          <a:xfrm>
            <a:off x="1258888" y="1052513"/>
            <a:ext cx="0" cy="34559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3" name="Line 3">
            <a:extLst>
              <a:ext uri="{FF2B5EF4-FFF2-40B4-BE49-F238E27FC236}">
                <a16:creationId xmlns:a16="http://schemas.microsoft.com/office/drawing/2014/main" id="{3B2D3E62-0930-AA4F-88D8-6A31AF32BC78}"/>
              </a:ext>
            </a:extLst>
          </p:cNvPr>
          <p:cNvSpPr>
            <a:spLocks noChangeShapeType="1"/>
          </p:cNvSpPr>
          <p:nvPr/>
        </p:nvSpPr>
        <p:spPr bwMode="auto">
          <a:xfrm>
            <a:off x="5435600" y="1052513"/>
            <a:ext cx="0" cy="34559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4" name="Line 4">
            <a:extLst>
              <a:ext uri="{FF2B5EF4-FFF2-40B4-BE49-F238E27FC236}">
                <a16:creationId xmlns:a16="http://schemas.microsoft.com/office/drawing/2014/main" id="{E9961305-F81E-1845-BFC0-F24268FBBF12}"/>
              </a:ext>
            </a:extLst>
          </p:cNvPr>
          <p:cNvSpPr>
            <a:spLocks noChangeShapeType="1"/>
          </p:cNvSpPr>
          <p:nvPr/>
        </p:nvSpPr>
        <p:spPr bwMode="auto">
          <a:xfrm>
            <a:off x="1258888" y="4508500"/>
            <a:ext cx="244951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5" name="Line 5">
            <a:extLst>
              <a:ext uri="{FF2B5EF4-FFF2-40B4-BE49-F238E27FC236}">
                <a16:creationId xmlns:a16="http://schemas.microsoft.com/office/drawing/2014/main" id="{BE676283-CD48-A546-8555-D0E6F571D565}"/>
              </a:ext>
            </a:extLst>
          </p:cNvPr>
          <p:cNvSpPr>
            <a:spLocks noChangeShapeType="1"/>
          </p:cNvSpPr>
          <p:nvPr/>
        </p:nvSpPr>
        <p:spPr bwMode="auto">
          <a:xfrm>
            <a:off x="5435600" y="4508500"/>
            <a:ext cx="244951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6" name="Line 6">
            <a:extLst>
              <a:ext uri="{FF2B5EF4-FFF2-40B4-BE49-F238E27FC236}">
                <a16:creationId xmlns:a16="http://schemas.microsoft.com/office/drawing/2014/main" id="{4FCE51F9-2418-3246-AD0A-5295D22A2390}"/>
              </a:ext>
            </a:extLst>
          </p:cNvPr>
          <p:cNvSpPr>
            <a:spLocks noChangeShapeType="1"/>
          </p:cNvSpPr>
          <p:nvPr/>
        </p:nvSpPr>
        <p:spPr bwMode="auto">
          <a:xfrm>
            <a:off x="1763713" y="1125538"/>
            <a:ext cx="2232025" cy="30241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7" name="Line 7">
            <a:extLst>
              <a:ext uri="{FF2B5EF4-FFF2-40B4-BE49-F238E27FC236}">
                <a16:creationId xmlns:a16="http://schemas.microsoft.com/office/drawing/2014/main" id="{9B8D1A7A-D286-8846-87C9-7222F16483E5}"/>
              </a:ext>
            </a:extLst>
          </p:cNvPr>
          <p:cNvSpPr>
            <a:spLocks noChangeShapeType="1"/>
          </p:cNvSpPr>
          <p:nvPr/>
        </p:nvSpPr>
        <p:spPr bwMode="auto">
          <a:xfrm>
            <a:off x="5867400" y="1052513"/>
            <a:ext cx="2449513" cy="33131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8" name="Line 8">
            <a:extLst>
              <a:ext uri="{FF2B5EF4-FFF2-40B4-BE49-F238E27FC236}">
                <a16:creationId xmlns:a16="http://schemas.microsoft.com/office/drawing/2014/main" id="{168CA26D-2822-4149-B73B-045F89C9DB0A}"/>
              </a:ext>
            </a:extLst>
          </p:cNvPr>
          <p:cNvSpPr>
            <a:spLocks noChangeShapeType="1"/>
          </p:cNvSpPr>
          <p:nvPr/>
        </p:nvSpPr>
        <p:spPr bwMode="auto">
          <a:xfrm>
            <a:off x="1403350" y="1125538"/>
            <a:ext cx="1223963" cy="31670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29" name="Line 9">
            <a:extLst>
              <a:ext uri="{FF2B5EF4-FFF2-40B4-BE49-F238E27FC236}">
                <a16:creationId xmlns:a16="http://schemas.microsoft.com/office/drawing/2014/main" id="{C5D27ECE-D52E-774E-AE72-12B256C3D7FE}"/>
              </a:ext>
            </a:extLst>
          </p:cNvPr>
          <p:cNvSpPr>
            <a:spLocks noChangeShapeType="1"/>
          </p:cNvSpPr>
          <p:nvPr/>
        </p:nvSpPr>
        <p:spPr bwMode="auto">
          <a:xfrm>
            <a:off x="5580063" y="1125538"/>
            <a:ext cx="1368425" cy="33829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0" name="Line 10">
            <a:extLst>
              <a:ext uri="{FF2B5EF4-FFF2-40B4-BE49-F238E27FC236}">
                <a16:creationId xmlns:a16="http://schemas.microsoft.com/office/drawing/2014/main" id="{C8F4F13A-9668-024A-B0C0-5B2316A3DD8D}"/>
              </a:ext>
            </a:extLst>
          </p:cNvPr>
          <p:cNvSpPr>
            <a:spLocks noChangeShapeType="1"/>
          </p:cNvSpPr>
          <p:nvPr/>
        </p:nvSpPr>
        <p:spPr bwMode="auto">
          <a:xfrm>
            <a:off x="1258888" y="1844675"/>
            <a:ext cx="10096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1" name="Line 11">
            <a:extLst>
              <a:ext uri="{FF2B5EF4-FFF2-40B4-BE49-F238E27FC236}">
                <a16:creationId xmlns:a16="http://schemas.microsoft.com/office/drawing/2014/main" id="{0EE02751-8658-1549-96DD-66F8E04440A9}"/>
              </a:ext>
            </a:extLst>
          </p:cNvPr>
          <p:cNvSpPr>
            <a:spLocks noChangeShapeType="1"/>
          </p:cNvSpPr>
          <p:nvPr/>
        </p:nvSpPr>
        <p:spPr bwMode="auto">
          <a:xfrm>
            <a:off x="2268538" y="1844675"/>
            <a:ext cx="0" cy="266382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07532" name="Line 12">
            <a:extLst>
              <a:ext uri="{FF2B5EF4-FFF2-40B4-BE49-F238E27FC236}">
                <a16:creationId xmlns:a16="http://schemas.microsoft.com/office/drawing/2014/main" id="{F3189FA7-4D4B-6D42-82D8-2F8CCCA943C9}"/>
              </a:ext>
            </a:extLst>
          </p:cNvPr>
          <p:cNvSpPr>
            <a:spLocks noChangeShapeType="1"/>
          </p:cNvSpPr>
          <p:nvPr/>
        </p:nvSpPr>
        <p:spPr bwMode="auto">
          <a:xfrm>
            <a:off x="5435600" y="2492375"/>
            <a:ext cx="15128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3" name="Line 13">
            <a:extLst>
              <a:ext uri="{FF2B5EF4-FFF2-40B4-BE49-F238E27FC236}">
                <a16:creationId xmlns:a16="http://schemas.microsoft.com/office/drawing/2014/main" id="{21AA5B61-3D8B-C645-B9E2-3FB2574411C8}"/>
              </a:ext>
            </a:extLst>
          </p:cNvPr>
          <p:cNvSpPr>
            <a:spLocks noChangeShapeType="1"/>
          </p:cNvSpPr>
          <p:nvPr/>
        </p:nvSpPr>
        <p:spPr bwMode="auto">
          <a:xfrm>
            <a:off x="6948488" y="2492375"/>
            <a:ext cx="0" cy="201612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07534" name="Text Box 14">
            <a:extLst>
              <a:ext uri="{FF2B5EF4-FFF2-40B4-BE49-F238E27FC236}">
                <a16:creationId xmlns:a16="http://schemas.microsoft.com/office/drawing/2014/main" id="{3ECE59C6-F3C4-9748-9609-636DAAF7CB1F}"/>
              </a:ext>
            </a:extLst>
          </p:cNvPr>
          <p:cNvSpPr txBox="1">
            <a:spLocks noChangeArrowheads="1"/>
          </p:cNvSpPr>
          <p:nvPr/>
        </p:nvSpPr>
        <p:spPr bwMode="auto">
          <a:xfrm>
            <a:off x="3708400" y="3573463"/>
            <a:ext cx="3603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D</a:t>
            </a:r>
          </a:p>
        </p:txBody>
      </p:sp>
      <p:sp>
        <p:nvSpPr>
          <p:cNvPr id="107535" name="Text Box 15">
            <a:extLst>
              <a:ext uri="{FF2B5EF4-FFF2-40B4-BE49-F238E27FC236}">
                <a16:creationId xmlns:a16="http://schemas.microsoft.com/office/drawing/2014/main" id="{C6D6F598-9592-CB47-A2C9-3798C5FF946D}"/>
              </a:ext>
            </a:extLst>
          </p:cNvPr>
          <p:cNvSpPr txBox="1">
            <a:spLocks noChangeArrowheads="1"/>
          </p:cNvSpPr>
          <p:nvPr/>
        </p:nvSpPr>
        <p:spPr bwMode="auto">
          <a:xfrm>
            <a:off x="8027988" y="3813175"/>
            <a:ext cx="3603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D</a:t>
            </a:r>
          </a:p>
        </p:txBody>
      </p:sp>
      <p:sp>
        <p:nvSpPr>
          <p:cNvPr id="107536" name="Text Box 16">
            <a:extLst>
              <a:ext uri="{FF2B5EF4-FFF2-40B4-BE49-F238E27FC236}">
                <a16:creationId xmlns:a16="http://schemas.microsoft.com/office/drawing/2014/main" id="{DC7609B2-ABDD-9449-BCF1-72475A6DB6AF}"/>
              </a:ext>
            </a:extLst>
          </p:cNvPr>
          <p:cNvSpPr txBox="1">
            <a:spLocks noChangeArrowheads="1"/>
          </p:cNvSpPr>
          <p:nvPr/>
        </p:nvSpPr>
        <p:spPr bwMode="auto">
          <a:xfrm>
            <a:off x="2627313" y="4029075"/>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RM</a:t>
            </a:r>
          </a:p>
        </p:txBody>
      </p:sp>
      <p:sp>
        <p:nvSpPr>
          <p:cNvPr id="107537" name="Text Box 17">
            <a:extLst>
              <a:ext uri="{FF2B5EF4-FFF2-40B4-BE49-F238E27FC236}">
                <a16:creationId xmlns:a16="http://schemas.microsoft.com/office/drawing/2014/main" id="{A1028DD4-7528-6E46-B1DC-361A218DA815}"/>
              </a:ext>
            </a:extLst>
          </p:cNvPr>
          <p:cNvSpPr txBox="1">
            <a:spLocks noChangeArrowheads="1"/>
          </p:cNvSpPr>
          <p:nvPr/>
        </p:nvSpPr>
        <p:spPr bwMode="auto">
          <a:xfrm>
            <a:off x="6804025" y="4029075"/>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RM</a:t>
            </a:r>
          </a:p>
        </p:txBody>
      </p:sp>
      <p:sp>
        <p:nvSpPr>
          <p:cNvPr id="107538" name="Line 18">
            <a:extLst>
              <a:ext uri="{FF2B5EF4-FFF2-40B4-BE49-F238E27FC236}">
                <a16:creationId xmlns:a16="http://schemas.microsoft.com/office/drawing/2014/main" id="{BEB0D4A1-5DD4-1944-95BA-E4FAB8D11A37}"/>
              </a:ext>
            </a:extLst>
          </p:cNvPr>
          <p:cNvSpPr>
            <a:spLocks noChangeShapeType="1"/>
          </p:cNvSpPr>
          <p:nvPr/>
        </p:nvSpPr>
        <p:spPr bwMode="auto">
          <a:xfrm>
            <a:off x="1258888" y="3357563"/>
            <a:ext cx="216058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07539" name="Line 19">
            <a:extLst>
              <a:ext uri="{FF2B5EF4-FFF2-40B4-BE49-F238E27FC236}">
                <a16:creationId xmlns:a16="http://schemas.microsoft.com/office/drawing/2014/main" id="{403E5ACE-FEA4-7D4F-B7D6-08ECED1307C5}"/>
              </a:ext>
            </a:extLst>
          </p:cNvPr>
          <p:cNvSpPr>
            <a:spLocks noChangeShapeType="1"/>
          </p:cNvSpPr>
          <p:nvPr/>
        </p:nvSpPr>
        <p:spPr bwMode="auto">
          <a:xfrm>
            <a:off x="3419475" y="3357563"/>
            <a:ext cx="0" cy="115093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07540" name="Text Box 20">
            <a:extLst>
              <a:ext uri="{FF2B5EF4-FFF2-40B4-BE49-F238E27FC236}">
                <a16:creationId xmlns:a16="http://schemas.microsoft.com/office/drawing/2014/main" id="{11AE7AF7-AE8A-864E-BCD0-9462B8E617EF}"/>
              </a:ext>
            </a:extLst>
          </p:cNvPr>
          <p:cNvSpPr txBox="1">
            <a:spLocks noChangeArrowheads="1"/>
          </p:cNvSpPr>
          <p:nvPr/>
        </p:nvSpPr>
        <p:spPr bwMode="auto">
          <a:xfrm>
            <a:off x="250825" y="3213100"/>
            <a:ext cx="1152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PU = CM</a:t>
            </a:r>
          </a:p>
        </p:txBody>
      </p:sp>
      <p:sp>
        <p:nvSpPr>
          <p:cNvPr id="107541" name="Text Box 21">
            <a:extLst>
              <a:ext uri="{FF2B5EF4-FFF2-40B4-BE49-F238E27FC236}">
                <a16:creationId xmlns:a16="http://schemas.microsoft.com/office/drawing/2014/main" id="{14631493-EDE4-B24B-84FF-E65CFC3205C2}"/>
              </a:ext>
            </a:extLst>
          </p:cNvPr>
          <p:cNvSpPr txBox="1">
            <a:spLocks noChangeArrowheads="1"/>
          </p:cNvSpPr>
          <p:nvPr/>
        </p:nvSpPr>
        <p:spPr bwMode="auto">
          <a:xfrm>
            <a:off x="827088" y="1700213"/>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PE</a:t>
            </a:r>
          </a:p>
        </p:txBody>
      </p:sp>
      <p:sp>
        <p:nvSpPr>
          <p:cNvPr id="107542" name="Rectangle 22">
            <a:extLst>
              <a:ext uri="{FF2B5EF4-FFF2-40B4-BE49-F238E27FC236}">
                <a16:creationId xmlns:a16="http://schemas.microsoft.com/office/drawing/2014/main" id="{CFEB04E4-537A-E942-9651-3E275C78475A}"/>
              </a:ext>
            </a:extLst>
          </p:cNvPr>
          <p:cNvSpPr>
            <a:spLocks noChangeArrowheads="1"/>
          </p:cNvSpPr>
          <p:nvPr/>
        </p:nvSpPr>
        <p:spPr bwMode="auto">
          <a:xfrm>
            <a:off x="468313" y="4930775"/>
            <a:ext cx="38909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400" dirty="0">
                <a:latin typeface="Garamond" panose="02020404030301010803" pitchFamily="18" charset="0"/>
              </a:rPr>
              <a:t>CORRUZIONE COORDINATA SENZA FURTO </a:t>
            </a:r>
            <a:endParaRPr lang="it-IT" altLang="it-IT" sz="1800" dirty="0"/>
          </a:p>
        </p:txBody>
      </p:sp>
      <p:sp>
        <p:nvSpPr>
          <p:cNvPr id="107543" name="Text Box 23">
            <a:extLst>
              <a:ext uri="{FF2B5EF4-FFF2-40B4-BE49-F238E27FC236}">
                <a16:creationId xmlns:a16="http://schemas.microsoft.com/office/drawing/2014/main" id="{F3EB885B-F6B9-9E42-A184-8936747D6FD9}"/>
              </a:ext>
            </a:extLst>
          </p:cNvPr>
          <p:cNvSpPr txBox="1">
            <a:spLocks noChangeArrowheads="1"/>
          </p:cNvSpPr>
          <p:nvPr/>
        </p:nvSpPr>
        <p:spPr bwMode="auto">
          <a:xfrm>
            <a:off x="2051050" y="4508500"/>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m</a:t>
            </a:r>
          </a:p>
        </p:txBody>
      </p:sp>
      <p:sp>
        <p:nvSpPr>
          <p:cNvPr id="107544" name="Text Box 24">
            <a:extLst>
              <a:ext uri="{FF2B5EF4-FFF2-40B4-BE49-F238E27FC236}">
                <a16:creationId xmlns:a16="http://schemas.microsoft.com/office/drawing/2014/main" id="{6BC80E6F-9CD0-1A4D-B94B-6ABEA844DB0C}"/>
              </a:ext>
            </a:extLst>
          </p:cNvPr>
          <p:cNvSpPr txBox="1">
            <a:spLocks noChangeArrowheads="1"/>
          </p:cNvSpPr>
          <p:nvPr/>
        </p:nvSpPr>
        <p:spPr bwMode="auto">
          <a:xfrm>
            <a:off x="3203575" y="4508500"/>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c</a:t>
            </a:r>
          </a:p>
        </p:txBody>
      </p:sp>
      <p:sp>
        <p:nvSpPr>
          <p:cNvPr id="107545" name="Text Box 25">
            <a:extLst>
              <a:ext uri="{FF2B5EF4-FFF2-40B4-BE49-F238E27FC236}">
                <a16:creationId xmlns:a16="http://schemas.microsoft.com/office/drawing/2014/main" id="{CCA6D0C0-A3E4-4241-B41A-B7BB63354ECF}"/>
              </a:ext>
            </a:extLst>
          </p:cNvPr>
          <p:cNvSpPr txBox="1">
            <a:spLocks noChangeArrowheads="1"/>
          </p:cNvSpPr>
          <p:nvPr/>
        </p:nvSpPr>
        <p:spPr bwMode="auto">
          <a:xfrm>
            <a:off x="6732588" y="4532313"/>
            <a:ext cx="5762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Q</a:t>
            </a:r>
            <a:r>
              <a:rPr lang="it-IT" altLang="it-IT" sz="1600" baseline="-25000">
                <a:latin typeface="Garamond" panose="02020404030301010803" pitchFamily="18" charset="0"/>
              </a:rPr>
              <a:t>m</a:t>
            </a:r>
          </a:p>
        </p:txBody>
      </p:sp>
      <p:sp>
        <p:nvSpPr>
          <p:cNvPr id="107546" name="Text Box 26">
            <a:extLst>
              <a:ext uri="{FF2B5EF4-FFF2-40B4-BE49-F238E27FC236}">
                <a16:creationId xmlns:a16="http://schemas.microsoft.com/office/drawing/2014/main" id="{03E4B702-DF60-364B-B958-7E79811A14C9}"/>
              </a:ext>
            </a:extLst>
          </p:cNvPr>
          <p:cNvSpPr txBox="1">
            <a:spLocks noChangeArrowheads="1"/>
          </p:cNvSpPr>
          <p:nvPr/>
        </p:nvSpPr>
        <p:spPr bwMode="auto">
          <a:xfrm>
            <a:off x="5003800" y="2300288"/>
            <a:ext cx="5762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ct val="50000"/>
              </a:spcBef>
            </a:pPr>
            <a:r>
              <a:rPr lang="it-IT" altLang="it-IT" sz="1600">
                <a:latin typeface="Garamond" panose="02020404030301010803" pitchFamily="18" charset="0"/>
              </a:rPr>
              <a:t>PE</a:t>
            </a:r>
          </a:p>
        </p:txBody>
      </p:sp>
      <p:sp>
        <p:nvSpPr>
          <p:cNvPr id="107547" name="Rectangle 27">
            <a:extLst>
              <a:ext uri="{FF2B5EF4-FFF2-40B4-BE49-F238E27FC236}">
                <a16:creationId xmlns:a16="http://schemas.microsoft.com/office/drawing/2014/main" id="{FCD74082-8111-2E45-AA63-DC477A7D36F9}"/>
              </a:ext>
            </a:extLst>
          </p:cNvPr>
          <p:cNvSpPr>
            <a:spLocks noChangeArrowheads="1"/>
          </p:cNvSpPr>
          <p:nvPr/>
        </p:nvSpPr>
        <p:spPr bwMode="auto">
          <a:xfrm>
            <a:off x="5073650" y="4941888"/>
            <a:ext cx="37020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400" dirty="0">
                <a:latin typeface="Garamond" panose="02020404030301010803" pitchFamily="18" charset="0"/>
              </a:rPr>
              <a:t>CORRUZIONE COORDINATA CON FURTO </a:t>
            </a:r>
            <a:endParaRPr lang="it-IT" altLang="it-IT" sz="1800" dirty="0"/>
          </a:p>
        </p:txBody>
      </p:sp>
      <p:sp>
        <p:nvSpPr>
          <p:cNvPr id="101404" name="Rectangle 28">
            <a:extLst>
              <a:ext uri="{FF2B5EF4-FFF2-40B4-BE49-F238E27FC236}">
                <a16:creationId xmlns:a16="http://schemas.microsoft.com/office/drawing/2014/main" id="{45FB7F4F-5C4E-024B-80EE-618AF83C3717}"/>
              </a:ext>
            </a:extLst>
          </p:cNvPr>
          <p:cNvSpPr>
            <a:spLocks noChangeArrowheads="1"/>
          </p:cNvSpPr>
          <p:nvPr/>
        </p:nvSpPr>
        <p:spPr bwMode="auto">
          <a:xfrm>
            <a:off x="1258888" y="1844675"/>
            <a:ext cx="1009650" cy="1512888"/>
          </a:xfrm>
          <a:prstGeom prst="rect">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101405" name="Rectangle 29">
            <a:extLst>
              <a:ext uri="{FF2B5EF4-FFF2-40B4-BE49-F238E27FC236}">
                <a16:creationId xmlns:a16="http://schemas.microsoft.com/office/drawing/2014/main" id="{3E69F6AF-F1BD-CF45-BB76-397947FCD6FE}"/>
              </a:ext>
            </a:extLst>
          </p:cNvPr>
          <p:cNvSpPr>
            <a:spLocks noChangeArrowheads="1"/>
          </p:cNvSpPr>
          <p:nvPr/>
        </p:nvSpPr>
        <p:spPr bwMode="auto">
          <a:xfrm>
            <a:off x="5435600" y="2492375"/>
            <a:ext cx="1512888" cy="2016125"/>
          </a:xfrm>
          <a:prstGeom prst="rect">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101406" name="Rectangle 30">
            <a:extLst>
              <a:ext uri="{FF2B5EF4-FFF2-40B4-BE49-F238E27FC236}">
                <a16:creationId xmlns:a16="http://schemas.microsoft.com/office/drawing/2014/main" id="{04661D78-BF69-8144-9CDF-F0AB726C0317}"/>
              </a:ext>
            </a:extLst>
          </p:cNvPr>
          <p:cNvSpPr>
            <a:spLocks noChangeArrowheads="1"/>
          </p:cNvSpPr>
          <p:nvPr/>
        </p:nvSpPr>
        <p:spPr bwMode="auto">
          <a:xfrm>
            <a:off x="2411413" y="5373688"/>
            <a:ext cx="865187" cy="287337"/>
          </a:xfrm>
          <a:prstGeom prst="rect">
            <a:avLst/>
          </a:prstGeom>
          <a:solidFill>
            <a:schemeClr val="accent1"/>
          </a:solidFill>
          <a:ln w="9525">
            <a:solidFill>
              <a:schemeClr val="tx1"/>
            </a:solidFill>
            <a:miter lim="800000"/>
            <a:headEnd/>
            <a:tailEnd/>
          </a:ln>
        </p:spPr>
        <p:txBody>
          <a:bodyPr wrap="none"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endParaRPr lang="it-IT" altLang="it-IT" sz="1800"/>
          </a:p>
        </p:txBody>
      </p:sp>
      <p:sp>
        <p:nvSpPr>
          <p:cNvPr id="101407" name="Rectangle 31">
            <a:extLst>
              <a:ext uri="{FF2B5EF4-FFF2-40B4-BE49-F238E27FC236}">
                <a16:creationId xmlns:a16="http://schemas.microsoft.com/office/drawing/2014/main" id="{CED262E7-5B39-E84B-A18F-AB8166D0BF61}"/>
              </a:ext>
            </a:extLst>
          </p:cNvPr>
          <p:cNvSpPr>
            <a:spLocks noChangeArrowheads="1"/>
          </p:cNvSpPr>
          <p:nvPr/>
        </p:nvSpPr>
        <p:spPr bwMode="auto">
          <a:xfrm>
            <a:off x="3344863" y="5356225"/>
            <a:ext cx="21447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it-IT" sz="1400">
                <a:latin typeface="Garamond" panose="02020404030301010803" pitchFamily="18" charset="0"/>
              </a:rPr>
              <a:t>= max ricavo monopolistico</a:t>
            </a:r>
            <a:endParaRPr lang="it-IT" altLang="it-IT" sz="1800"/>
          </a:p>
        </p:txBody>
      </p:sp>
    </p:spTree>
    <p:extLst>
      <p:ext uri="{BB962C8B-B14F-4D97-AF65-F5344CB8AC3E}">
        <p14:creationId xmlns:p14="http://schemas.microsoft.com/office/powerpoint/2010/main" val="14538844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1404"/>
                                        </p:tgtEl>
                                        <p:attrNameLst>
                                          <p:attrName>style.visibility</p:attrName>
                                        </p:attrNameLst>
                                      </p:cBhvr>
                                      <p:to>
                                        <p:strVal val="visible"/>
                                      </p:to>
                                    </p:set>
                                    <p:animEffect transition="in" filter="slide(fromBottom)">
                                      <p:cBhvr>
                                        <p:cTn id="7" dur="500"/>
                                        <p:tgtEl>
                                          <p:spTgt spid="1014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1405"/>
                                        </p:tgtEl>
                                        <p:attrNameLst>
                                          <p:attrName>style.visibility</p:attrName>
                                        </p:attrNameLst>
                                      </p:cBhvr>
                                      <p:to>
                                        <p:strVal val="visible"/>
                                      </p:to>
                                    </p:set>
                                    <p:animEffect transition="in" filter="slide(fromBottom)">
                                      <p:cBhvr>
                                        <p:cTn id="12" dur="500"/>
                                        <p:tgtEl>
                                          <p:spTgt spid="1014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01406"/>
                                        </p:tgtEl>
                                        <p:attrNameLst>
                                          <p:attrName>style.visibility</p:attrName>
                                        </p:attrNameLst>
                                      </p:cBhvr>
                                      <p:to>
                                        <p:strVal val="visible"/>
                                      </p:to>
                                    </p:set>
                                    <p:animEffect transition="in" filter="slide(fromBottom)">
                                      <p:cBhvr>
                                        <p:cTn id="17" dur="500"/>
                                        <p:tgtEl>
                                          <p:spTgt spid="101406"/>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01407"/>
                                        </p:tgtEl>
                                        <p:attrNameLst>
                                          <p:attrName>style.visibility</p:attrName>
                                        </p:attrNameLst>
                                      </p:cBhvr>
                                      <p:to>
                                        <p:strVal val="visible"/>
                                      </p:to>
                                    </p:set>
                                    <p:animEffect transition="in" filter="slide(fromBottom)">
                                      <p:cBhvr>
                                        <p:cTn id="20" dur="500"/>
                                        <p:tgtEl>
                                          <p:spTgt spid="101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404" grpId="0" animBg="1"/>
      <p:bldP spid="101405" grpId="0" animBg="1"/>
      <p:bldP spid="101406" grpId="0" animBg="1"/>
      <p:bldP spid="101407"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C7A15355-F28C-1540-811A-150A5ED7505E}"/>
              </a:ext>
            </a:extLst>
          </p:cNvPr>
          <p:cNvSpPr>
            <a:spLocks noChangeArrowheads="1"/>
          </p:cNvSpPr>
          <p:nvPr/>
        </p:nvSpPr>
        <p:spPr bwMode="auto">
          <a:xfrm>
            <a:off x="971550" y="620713"/>
            <a:ext cx="7056438"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b="1" dirty="0">
                <a:latin typeface="Garamond" panose="02020404030301010803" pitchFamily="18" charset="0"/>
              </a:rPr>
              <a:t>Corruzione concorrenziale:</a:t>
            </a:r>
            <a:r>
              <a:rPr lang="it-IT" altLang="it-IT" sz="2000" dirty="0">
                <a:latin typeface="Garamond" panose="02020404030301010803" pitchFamily="18" charset="0"/>
              </a:rPr>
              <a:t> sistema non coordinato dove ogni agente agisce in modo indipendente dagli altri, e quindi l'ammontare delle tangenti non è </a:t>
            </a:r>
            <a:r>
              <a:rPr lang="it-IT" altLang="it-IT" sz="2000" dirty="0" err="1">
                <a:latin typeface="Garamond" panose="02020404030301010803" pitchFamily="18" charset="0"/>
              </a:rPr>
              <a:t>max</a:t>
            </a:r>
            <a:r>
              <a:rPr lang="it-IT" altLang="it-IT" sz="2000" dirty="0">
                <a:latin typeface="Garamond" panose="02020404030301010803" pitchFamily="18" charset="0"/>
              </a:rPr>
              <a:t> perché i burocrati corrotti si fanno concorrenza. Il ricavo totale non viene massimizzato perché i soggetti perdono il controllo delle quantità prodotte e i prezzi scendono. </a:t>
            </a:r>
          </a:p>
          <a:p>
            <a:pPr algn="ctr" eaLnBrk="1" hangingPunct="1">
              <a:spcBef>
                <a:spcPct val="50000"/>
              </a:spcBef>
            </a:pPr>
            <a:endParaRPr lang="it-IT" altLang="it-IT" sz="2000" dirty="0">
              <a:latin typeface="Garamond" panose="02020404030301010803" pitchFamily="18" charset="0"/>
            </a:endParaRPr>
          </a:p>
          <a:p>
            <a:pPr algn="ctr" eaLnBrk="1" hangingPunct="1">
              <a:spcBef>
                <a:spcPct val="50000"/>
              </a:spcBef>
            </a:pPr>
            <a:r>
              <a:rPr lang="it-IT" altLang="it-IT" sz="2000" dirty="0" err="1">
                <a:latin typeface="Garamond" panose="02020404030301010803" pitchFamily="18" charset="0"/>
              </a:rPr>
              <a:t>PE</a:t>
            </a:r>
            <a:r>
              <a:rPr lang="it-IT" altLang="it-IT" sz="2000" baseline="-25000" dirty="0" err="1">
                <a:latin typeface="Garamond" panose="02020404030301010803" pitchFamily="18" charset="0"/>
              </a:rPr>
              <a:t>concorrenziale</a:t>
            </a:r>
            <a:r>
              <a:rPr lang="it-IT" altLang="it-IT" sz="2000" dirty="0">
                <a:latin typeface="Garamond" panose="02020404030301010803" pitchFamily="18" charset="0"/>
              </a:rPr>
              <a:t> &lt;  PE </a:t>
            </a:r>
            <a:r>
              <a:rPr lang="it-IT" altLang="it-IT" sz="2000" baseline="-25000" dirty="0">
                <a:latin typeface="Garamond" panose="02020404030301010803" pitchFamily="18" charset="0"/>
              </a:rPr>
              <a:t>coordinata</a:t>
            </a:r>
            <a:endParaRPr lang="it-IT" altLang="it-IT" sz="2000" dirty="0">
              <a:latin typeface="Garamond" panose="02020404030301010803" pitchFamily="18" charset="0"/>
            </a:endParaRPr>
          </a:p>
          <a:p>
            <a:pPr algn="just" eaLnBrk="1" hangingPunct="1">
              <a:spcBef>
                <a:spcPct val="50000"/>
              </a:spcBef>
            </a:pPr>
            <a:endParaRPr lang="it-IT" altLang="it-IT" sz="2000" dirty="0">
              <a:latin typeface="Garamond" panose="02020404030301010803" pitchFamily="18" charset="0"/>
            </a:endParaRPr>
          </a:p>
          <a:p>
            <a:pPr algn="just" eaLnBrk="1" hangingPunct="1">
              <a:spcBef>
                <a:spcPct val="50000"/>
              </a:spcBef>
            </a:pPr>
            <a:r>
              <a:rPr lang="it-IT" altLang="it-IT" sz="2000" dirty="0">
                <a:latin typeface="Garamond" panose="02020404030301010803" pitchFamily="18" charset="0"/>
              </a:rPr>
              <a:t>Esempi tipici:  la camorra napoletana, l</a:t>
            </a:r>
            <a:r>
              <a:rPr lang="it-IT" altLang="en-US" sz="2000" dirty="0">
                <a:latin typeface="Garamond" panose="02020404030301010803" pitchFamily="18" charset="0"/>
              </a:rPr>
              <a:t>’</a:t>
            </a:r>
            <a:r>
              <a:rPr lang="it-IT" altLang="it-IT" sz="2000" dirty="0">
                <a:latin typeface="Garamond" panose="02020404030301010803" pitchFamily="18" charset="0"/>
              </a:rPr>
              <a:t>India, i paesi africani, il Messico (se guidate un auto e venite fermati per non incorrere in noie pagate un obolo, che vi potrebbe essere nuovamente richiesto dopo pochi kilometri del vostro viaggio) </a:t>
            </a:r>
          </a:p>
        </p:txBody>
      </p:sp>
    </p:spTree>
    <p:extLst>
      <p:ext uri="{BB962C8B-B14F-4D97-AF65-F5344CB8AC3E}">
        <p14:creationId xmlns:p14="http://schemas.microsoft.com/office/powerpoint/2010/main" val="30779766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CasellaDiTesto 1">
            <a:extLst>
              <a:ext uri="{FF2B5EF4-FFF2-40B4-BE49-F238E27FC236}">
                <a16:creationId xmlns:a16="http://schemas.microsoft.com/office/drawing/2014/main" id="{A395341C-719E-7244-A175-9EA5645C8696}"/>
              </a:ext>
            </a:extLst>
          </p:cNvPr>
          <p:cNvSpPr txBox="1">
            <a:spLocks noChangeArrowheads="1"/>
          </p:cNvSpPr>
          <p:nvPr/>
        </p:nvSpPr>
        <p:spPr bwMode="auto">
          <a:xfrm>
            <a:off x="611188" y="836613"/>
            <a:ext cx="756121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it-IT" altLang="en-US" sz="2000" dirty="0">
                <a:latin typeface="Garamond" panose="02020404030301010803" pitchFamily="18" charset="0"/>
              </a:rPr>
              <a:t>L’</a:t>
            </a:r>
            <a:r>
              <a:rPr lang="it-IT" altLang="it-IT" sz="2000" dirty="0">
                <a:latin typeface="Garamond" panose="02020404030301010803" pitchFamily="18" charset="0"/>
              </a:rPr>
              <a:t>equilibrio buono o cattivo sul livello di corruzione esistente in un dato paese è funzione delle norme sociali vigenti e del grado di applicazione delle leggi </a:t>
            </a:r>
            <a:r>
              <a:rPr lang="it-IT" altLang="it-IT" sz="2000" u="sng" dirty="0">
                <a:latin typeface="Garamond" panose="02020404030301010803" pitchFamily="18" charset="0"/>
              </a:rPr>
              <a:t>(</a:t>
            </a:r>
            <a:r>
              <a:rPr lang="it-IT" altLang="it-IT" sz="2000" dirty="0" err="1">
                <a:latin typeface="Garamond" panose="02020404030301010803" pitchFamily="18" charset="0"/>
              </a:rPr>
              <a:t>Acemoglu</a:t>
            </a:r>
            <a:r>
              <a:rPr lang="it-IT" altLang="it-IT" sz="2000" dirty="0">
                <a:latin typeface="Garamond" panose="02020404030301010803" pitchFamily="18" charset="0"/>
              </a:rPr>
              <a:t> e Jackson, 2014) </a:t>
            </a:r>
          </a:p>
          <a:p>
            <a:pPr algn="ctr" eaLnBrk="1" hangingPunct="1"/>
            <a:endParaRPr lang="it-IT" altLang="it-IT" sz="2000" dirty="0">
              <a:latin typeface="Garamond" panose="02020404030301010803" pitchFamily="18" charset="0"/>
            </a:endParaRPr>
          </a:p>
          <a:p>
            <a:pPr algn="ctr" eaLnBrk="1" hangingPunct="1"/>
            <a:r>
              <a:rPr lang="it-IT" altLang="it-IT" sz="2000" dirty="0">
                <a:latin typeface="Garamond" panose="02020404030301010803" pitchFamily="18" charset="0"/>
              </a:rPr>
              <a:t>ovvero </a:t>
            </a:r>
          </a:p>
          <a:p>
            <a:pPr eaLnBrk="1" hangingPunct="1"/>
            <a:endParaRPr lang="it-IT" altLang="it-IT" sz="2000" dirty="0">
              <a:latin typeface="Garamond" panose="02020404030301010803" pitchFamily="18" charset="0"/>
            </a:endParaRPr>
          </a:p>
          <a:p>
            <a:pPr eaLnBrk="1" hangingPunct="1"/>
            <a:r>
              <a:rPr lang="it-IT" altLang="it-IT" sz="2000" dirty="0">
                <a:latin typeface="Garamond" panose="02020404030301010803" pitchFamily="18" charset="0"/>
              </a:rPr>
              <a:t>dipende dal grado di </a:t>
            </a:r>
            <a:r>
              <a:rPr lang="it-IT" altLang="it-IT" sz="2000" i="1" dirty="0">
                <a:latin typeface="Garamond" panose="02020404030301010803" pitchFamily="18" charset="0"/>
              </a:rPr>
              <a:t>f</a:t>
            </a:r>
            <a:r>
              <a:rPr lang="it-IT" altLang="it-IT" sz="2000" i="1" u="sng" dirty="0">
                <a:latin typeface="Garamond" panose="02020404030301010803" pitchFamily="18" charset="0"/>
              </a:rPr>
              <a:t>unzionamento</a:t>
            </a:r>
            <a:r>
              <a:rPr lang="it-IT" altLang="it-IT" sz="2000" dirty="0">
                <a:latin typeface="Garamond" panose="02020404030301010803" pitchFamily="18" charset="0"/>
              </a:rPr>
              <a:t> e </a:t>
            </a:r>
            <a:r>
              <a:rPr lang="it-IT" altLang="it-IT" sz="2000" i="1" u="sng" dirty="0">
                <a:latin typeface="Garamond" panose="02020404030301010803" pitchFamily="18" charset="0"/>
              </a:rPr>
              <a:t>indipendenza</a:t>
            </a:r>
            <a:r>
              <a:rPr lang="it-IT" altLang="it-IT" sz="2000" dirty="0">
                <a:latin typeface="Garamond" panose="02020404030301010803" pitchFamily="18" charset="0"/>
              </a:rPr>
              <a:t> di Parlamento, Governo e soprattutto Magistratura, i cui poteri devono bilanciarsi fra loro</a:t>
            </a:r>
          </a:p>
          <a:p>
            <a:pPr eaLnBrk="1" hangingPunct="1"/>
            <a:endParaRPr lang="it-IT" altLang="it-IT" sz="2000" dirty="0">
              <a:latin typeface="Garamond" panose="02020404030301010803" pitchFamily="18" charset="0"/>
            </a:endParaRPr>
          </a:p>
          <a:p>
            <a:pPr algn="just" eaLnBrk="1" hangingPunct="1"/>
            <a:r>
              <a:rPr lang="it-IT" altLang="it-IT" sz="2000" dirty="0">
                <a:latin typeface="Garamond" panose="02020404030301010803" pitchFamily="18" charset="0"/>
              </a:rPr>
              <a:t>La violazione della legge dipende dalle normi sociali vigenti, perché essere scoperti dipende almeno in parte dalla cooperazione privata fra agenti e dalle denunce anonime (in inglese </a:t>
            </a:r>
            <a:r>
              <a:rPr lang="it-IT" altLang="it-IT" sz="2000" i="1" dirty="0" err="1">
                <a:latin typeface="Garamond" panose="02020404030301010803" pitchFamily="18" charset="0"/>
              </a:rPr>
              <a:t>whistle-blowing</a:t>
            </a:r>
            <a:r>
              <a:rPr lang="it-IT" altLang="it-IT" sz="2000" i="1" dirty="0">
                <a:latin typeface="Garamond" panose="02020404030301010803" pitchFamily="18" charset="0"/>
              </a:rPr>
              <a:t>, </a:t>
            </a:r>
            <a:r>
              <a:rPr lang="it-IT" altLang="it-IT" sz="2000" dirty="0">
                <a:latin typeface="Garamond" panose="02020404030301010803" pitchFamily="18" charset="0"/>
              </a:rPr>
              <a:t>in italiano delazioni)</a:t>
            </a:r>
          </a:p>
        </p:txBody>
      </p:sp>
    </p:spTree>
    <p:extLst>
      <p:ext uri="{BB962C8B-B14F-4D97-AF65-F5344CB8AC3E}">
        <p14:creationId xmlns:p14="http://schemas.microsoft.com/office/powerpoint/2010/main" val="24255363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3969">
                                            <p:txEl>
                                              <p:pRg st="6" end="6"/>
                                            </p:txEl>
                                          </p:spTgt>
                                        </p:tgtEl>
                                        <p:attrNameLst>
                                          <p:attrName>style.visibility</p:attrName>
                                        </p:attrNameLst>
                                      </p:cBhvr>
                                      <p:to>
                                        <p:strVal val="visible"/>
                                      </p:to>
                                    </p:set>
                                    <p:anim calcmode="lin" valueType="num">
                                      <p:cBhvr additive="base">
                                        <p:cTn id="7" dur="500" fill="hold"/>
                                        <p:tgtEl>
                                          <p:spTgt spid="83969">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6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AF7A939E-6409-1341-A5DB-9ED3C730A8D6}"/>
              </a:ext>
            </a:extLst>
          </p:cNvPr>
          <p:cNvSpPr/>
          <p:nvPr/>
        </p:nvSpPr>
        <p:spPr>
          <a:xfrm>
            <a:off x="899592" y="908720"/>
            <a:ext cx="7560840" cy="2954655"/>
          </a:xfrm>
          <a:prstGeom prst="rect">
            <a:avLst/>
          </a:prstGeom>
        </p:spPr>
        <p:txBody>
          <a:bodyPr wrap="square">
            <a:spAutoFit/>
          </a:bodyPr>
          <a:lstStyle/>
          <a:p>
            <a:pPr algn="ctr"/>
            <a:r>
              <a:rPr lang="it-IT" sz="2400" dirty="0">
                <a:latin typeface="Garamond" panose="02020404030301010803" pitchFamily="18" charset="0"/>
              </a:rPr>
              <a:t>Sulla corruzione in Italia: una testimonianza</a:t>
            </a:r>
          </a:p>
          <a:p>
            <a:endParaRPr lang="it-IT" i="1" dirty="0">
              <a:latin typeface="Garamond" panose="02020404030301010803" pitchFamily="18" charset="0"/>
            </a:endParaRPr>
          </a:p>
          <a:p>
            <a:pPr algn="just"/>
            <a:r>
              <a:rPr lang="it-IT" dirty="0">
                <a:latin typeface="Garamond" panose="02020404030301010803" pitchFamily="18" charset="0"/>
              </a:rPr>
              <a:t>Mio nonno, Federico </a:t>
            </a:r>
            <a:r>
              <a:rPr lang="it-IT" dirty="0" err="1">
                <a:latin typeface="Garamond" panose="02020404030301010803" pitchFamily="18" charset="0"/>
              </a:rPr>
              <a:t>Comandini</a:t>
            </a:r>
            <a:r>
              <a:rPr lang="it-IT" dirty="0">
                <a:latin typeface="Garamond" panose="02020404030301010803" pitchFamily="18" charset="0"/>
              </a:rPr>
              <a:t>, partecipò attivamente come deputato del PSI alla Commissione d’inchiesta sullo scandalo dell’aeroporto di Fiumicino del 1961 (Un aeroporto «tutto d’oro» secondo la definizione della rivista </a:t>
            </a:r>
            <a:r>
              <a:rPr lang="it-IT" i="1" dirty="0">
                <a:latin typeface="Garamond" panose="02020404030301010803" pitchFamily="18" charset="0"/>
              </a:rPr>
              <a:t>il Mondo</a:t>
            </a:r>
            <a:r>
              <a:rPr lang="it-IT" dirty="0">
                <a:latin typeface="Garamond" panose="02020404030301010803" pitchFamily="18" charset="0"/>
              </a:rPr>
              <a:t>), da cui emersero, grazie all’azione meticolosa del Presidente Aldo Bozzi</a:t>
            </a:r>
            <a:r>
              <a:rPr lang="it-IT">
                <a:latin typeface="Garamond" panose="02020404030301010803" pitchFamily="18" charset="0"/>
              </a:rPr>
              <a:t>, liberale </a:t>
            </a:r>
            <a:r>
              <a:rPr lang="it-IT" dirty="0">
                <a:latin typeface="Garamond" panose="02020404030301010803" pitchFamily="18" charset="0"/>
              </a:rPr>
              <a:t>serio e inflessibile, corruzione, irregolarità e connivenze quali i rapporti d’affari fra un ministro in carica (</a:t>
            </a:r>
            <a:r>
              <a:rPr lang="it-IT" dirty="0" err="1">
                <a:latin typeface="Garamond" panose="02020404030301010803" pitchFamily="18" charset="0"/>
              </a:rPr>
              <a:t>Pacciardi</a:t>
            </a:r>
            <a:r>
              <a:rPr lang="it-IT" dirty="0">
                <a:latin typeface="Garamond" panose="02020404030301010803" pitchFamily="18" charset="0"/>
              </a:rPr>
              <a:t>) e le ditte appaltatrici.</a:t>
            </a:r>
          </a:p>
          <a:p>
            <a:pPr algn="just"/>
            <a:endParaRPr lang="it-IT" dirty="0">
              <a:latin typeface="Garamond" panose="02020404030301010803" pitchFamily="18" charset="0"/>
            </a:endParaRPr>
          </a:p>
          <a:p>
            <a:pPr algn="just"/>
            <a:r>
              <a:rPr lang="it-IT" dirty="0">
                <a:latin typeface="Garamond" panose="02020404030301010803" pitchFamily="18" charset="0"/>
              </a:rPr>
              <a:t>Mio nonno scrive sul suo diario:</a:t>
            </a:r>
          </a:p>
        </p:txBody>
      </p:sp>
      <p:sp>
        <p:nvSpPr>
          <p:cNvPr id="3" name="Rettangolo 2">
            <a:extLst>
              <a:ext uri="{FF2B5EF4-FFF2-40B4-BE49-F238E27FC236}">
                <a16:creationId xmlns:a16="http://schemas.microsoft.com/office/drawing/2014/main" id="{73060C15-48BA-D44F-B26D-A56C015B18D5}"/>
              </a:ext>
            </a:extLst>
          </p:cNvPr>
          <p:cNvSpPr/>
          <p:nvPr/>
        </p:nvSpPr>
        <p:spPr>
          <a:xfrm>
            <a:off x="921446" y="3872064"/>
            <a:ext cx="7704856" cy="2246769"/>
          </a:xfrm>
          <a:prstGeom prst="rect">
            <a:avLst/>
          </a:prstGeom>
        </p:spPr>
        <p:txBody>
          <a:bodyPr wrap="square">
            <a:spAutoFit/>
          </a:bodyPr>
          <a:lstStyle/>
          <a:p>
            <a:r>
              <a:rPr lang="it-IT" sz="2000" i="1" dirty="0">
                <a:latin typeface="Garamond" panose="02020404030301010803" pitchFamily="18" charset="0"/>
              </a:rPr>
              <a:t>Senza per questo generalizzare, si può dire che il malanno </a:t>
            </a:r>
            <a:r>
              <a:rPr lang="it-IT" sz="2000" dirty="0">
                <a:latin typeface="Garamond" panose="02020404030301010803" pitchFamily="18" charset="0"/>
              </a:rPr>
              <a:t>[la corruzione]</a:t>
            </a:r>
            <a:r>
              <a:rPr lang="it-IT" sz="2000" i="1" dirty="0">
                <a:latin typeface="Garamond" panose="02020404030301010803" pitchFamily="18" charset="0"/>
              </a:rPr>
              <a:t> è talmente serio e diffuso, che senza ritardo si deve affondare il bisturi nella piaga. Una piaga antica, incancrenita, in definitiva ereditata dal fascismo, che col suo spirito autoritario, col “tout va </a:t>
            </a:r>
            <a:r>
              <a:rPr lang="it-IT" sz="2000" i="1" dirty="0" err="1">
                <a:latin typeface="Garamond" panose="02020404030301010803" pitchFamily="18" charset="0"/>
              </a:rPr>
              <a:t>bien</a:t>
            </a:r>
            <a:r>
              <a:rPr lang="it-IT" sz="2000" i="1" dirty="0">
                <a:latin typeface="Garamond" panose="02020404030301010803" pitchFamily="18" charset="0"/>
              </a:rPr>
              <a:t>, madame la marquise”, facendo di ogni burocrate un piccolo ras e di fatto sopprimendo i controlli, creò la deplorevole mentalità, sopravvissuta al cambiamento di regime, che ha dimostrato con lo scandalo di Fiumicino, durato anni e anni, i suoi “sette spiriti”. </a:t>
            </a:r>
          </a:p>
        </p:txBody>
      </p:sp>
    </p:spTree>
    <p:extLst>
      <p:ext uri="{BB962C8B-B14F-4D97-AF65-F5344CB8AC3E}">
        <p14:creationId xmlns:p14="http://schemas.microsoft.com/office/powerpoint/2010/main" val="193706808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DCABD28-4800-FF9B-0E35-467C8AE5A14C}"/>
              </a:ext>
            </a:extLst>
          </p:cNvPr>
          <p:cNvSpPr txBox="1"/>
          <p:nvPr/>
        </p:nvSpPr>
        <p:spPr>
          <a:xfrm>
            <a:off x="899592" y="692696"/>
            <a:ext cx="7128792" cy="4801314"/>
          </a:xfrm>
          <a:prstGeom prst="rect">
            <a:avLst/>
          </a:prstGeom>
          <a:noFill/>
        </p:spPr>
        <p:txBody>
          <a:bodyPr wrap="square" rtlCol="0">
            <a:spAutoFit/>
          </a:bodyPr>
          <a:lstStyle/>
          <a:p>
            <a:pPr algn="ctr"/>
            <a:r>
              <a:rPr lang="it-IT" b="1" dirty="0">
                <a:latin typeface="Garamond" panose="02020404030301010803" pitchFamily="18" charset="0"/>
              </a:rPr>
              <a:t>La corruzione in Russia 1</a:t>
            </a:r>
          </a:p>
          <a:p>
            <a:endParaRPr lang="it-IT" dirty="0">
              <a:latin typeface="Garamond" panose="02020404030301010803" pitchFamily="18" charset="0"/>
            </a:endParaRPr>
          </a:p>
          <a:p>
            <a:pPr algn="just"/>
            <a:r>
              <a:rPr lang="it-IT" dirty="0">
                <a:latin typeface="Garamond" panose="02020404030301010803" pitchFamily="18" charset="0"/>
              </a:rPr>
              <a:t>La Russia è oggi un paese interamente basato sulla corruzione sistemica perché non ha mai avuto poteri e Istituzioni realmente indipendenti. Fin dall’epoca zarista, successivamente durante il periodo dell’URSS e anche oggi, i poteri esecutivo, giudiziario e legislativo sono sempre stati subordinati alle direttive del capo di governo e della polizia segreta (già KGB, oggi FSB).</a:t>
            </a:r>
          </a:p>
          <a:p>
            <a:pPr algn="just"/>
            <a:endParaRPr lang="it-IT" dirty="0">
              <a:latin typeface="Garamond" panose="02020404030301010803" pitchFamily="18" charset="0"/>
            </a:endParaRPr>
          </a:p>
          <a:p>
            <a:pPr algn="just"/>
            <a:r>
              <a:rPr lang="it-IT" dirty="0">
                <a:latin typeface="Garamond" panose="02020404030301010803" pitchFamily="18" charset="0"/>
              </a:rPr>
              <a:t>Se mancano le Istituzioni, o queste non sono indipendenti, il potere tende a generare un meccanismo di corruzione sistemico impossibile da combattere (ci hanno provato pochi eroi, tutti finiti male, come la giornalista Politkovskaja o Andrey </a:t>
            </a:r>
            <a:r>
              <a:rPr lang="it-IT" dirty="0" err="1">
                <a:latin typeface="Garamond" panose="02020404030301010803" pitchFamily="18" charset="0"/>
              </a:rPr>
              <a:t>Navalny</a:t>
            </a:r>
            <a:r>
              <a:rPr lang="it-IT" dirty="0">
                <a:latin typeface="Garamond" panose="02020404030301010803" pitchFamily="18" charset="0"/>
              </a:rPr>
              <a:t>).</a:t>
            </a:r>
          </a:p>
          <a:p>
            <a:pPr algn="just"/>
            <a:endParaRPr lang="it-IT" dirty="0">
              <a:latin typeface="Garamond" panose="02020404030301010803" pitchFamily="18" charset="0"/>
            </a:endParaRPr>
          </a:p>
          <a:p>
            <a:pPr algn="just"/>
            <a:r>
              <a:rPr lang="it-IT" dirty="0">
                <a:latin typeface="Garamond" panose="02020404030301010803" pitchFamily="18" charset="0"/>
              </a:rPr>
              <a:t>Durante l’epoca dell’Unione Sovietica le elezioni erano solo formali perché, mancando del tutto l’opposizione, queste sono sempre state plebiscitarie per il governo. Avendo lo stato il monopolio sull’economia, la corruzione, già diffusissima, era di tipo monopolistico, col Partito Comunista che la regolava.</a:t>
            </a:r>
          </a:p>
        </p:txBody>
      </p:sp>
    </p:spTree>
    <p:extLst>
      <p:ext uri="{BB962C8B-B14F-4D97-AF65-F5344CB8AC3E}">
        <p14:creationId xmlns:p14="http://schemas.microsoft.com/office/powerpoint/2010/main" val="354866576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3058A73E-4955-5DDE-7852-6480601A776C}"/>
              </a:ext>
            </a:extLst>
          </p:cNvPr>
          <p:cNvSpPr txBox="1"/>
          <p:nvPr/>
        </p:nvSpPr>
        <p:spPr>
          <a:xfrm>
            <a:off x="1043608" y="836712"/>
            <a:ext cx="7200800" cy="5355312"/>
          </a:xfrm>
          <a:prstGeom prst="rect">
            <a:avLst/>
          </a:prstGeom>
          <a:noFill/>
        </p:spPr>
        <p:txBody>
          <a:bodyPr wrap="square" rtlCol="0">
            <a:spAutoFit/>
          </a:bodyPr>
          <a:lstStyle/>
          <a:p>
            <a:pPr algn="just"/>
            <a:r>
              <a:rPr lang="it-IT" dirty="0">
                <a:latin typeface="Garamond" panose="02020404030301010803" pitchFamily="18" charset="0"/>
              </a:rPr>
              <a:t>La caduta del Muro e la fine del PCUS è avvenuta in un vuoto istituzionale, che ha consentito alle diverse mafie criminali di </a:t>
            </a:r>
            <a:r>
              <a:rPr lang="it-IT" u="sng" dirty="0">
                <a:latin typeface="Garamond" panose="02020404030301010803" pitchFamily="18" charset="0"/>
              </a:rPr>
              <a:t>fondersi e confondersi</a:t>
            </a:r>
            <a:r>
              <a:rPr lang="it-IT" dirty="0">
                <a:latin typeface="Garamond" panose="02020404030301010803" pitchFamily="18" charset="0"/>
              </a:rPr>
              <a:t> con l’apparato statale, facendo emergere la classe dei cosiddetti </a:t>
            </a:r>
            <a:r>
              <a:rPr lang="it-IT" i="1" dirty="0">
                <a:latin typeface="Garamond" panose="02020404030301010803" pitchFamily="18" charset="0"/>
              </a:rPr>
              <a:t>oligarchi</a:t>
            </a:r>
            <a:r>
              <a:rPr lang="it-IT" dirty="0">
                <a:latin typeface="Garamond" panose="02020404030301010803" pitchFamily="18" charset="0"/>
              </a:rPr>
              <a:t>: </a:t>
            </a:r>
          </a:p>
          <a:p>
            <a:pPr marL="400050" indent="-400050" algn="just">
              <a:buAutoNum type="romanLcParenR"/>
            </a:pPr>
            <a:r>
              <a:rPr lang="it-IT" dirty="0">
                <a:latin typeface="Garamond" panose="02020404030301010803" pitchFamily="18" charset="0"/>
              </a:rPr>
              <a:t>i vertici militari hanno venduto privatamente alla mafia numerosi arsenali di armi già dello stato, realizzando enormi profitti; </a:t>
            </a:r>
          </a:p>
          <a:p>
            <a:pPr marL="400050" indent="-400050" algn="just">
              <a:buAutoNum type="romanLcParenR"/>
            </a:pPr>
            <a:r>
              <a:rPr lang="it-IT" dirty="0">
                <a:latin typeface="Garamond" panose="02020404030301010803" pitchFamily="18" charset="0"/>
              </a:rPr>
              <a:t>grazie all’assegnazione ad ogni cittadino, voluta da Yeltsin che scimmiottava la politica thatcheriana, di un voucher per acquistare azioni delle imprese, mafiosi con l’avallo dei vertici dello stato li hanno ricomprati a prezzi irrisori (l’inflazione era al 2000% e con un buono si compravano a malapena due salami);</a:t>
            </a:r>
          </a:p>
          <a:p>
            <a:pPr marL="400050" indent="-400050" algn="just">
              <a:buAutoNum type="romanLcParenR"/>
            </a:pPr>
            <a:r>
              <a:rPr lang="it-IT" dirty="0">
                <a:latin typeface="Garamond" panose="02020404030301010803" pitchFamily="18" charset="0"/>
              </a:rPr>
              <a:t>la privatizzazione selvaggia si è ulteriormente sviluppata grazie al gravissimo deficit del bilancio statale dovuto all’assenza di un moderno sistema impositivo, mai esistito in Russia: i mafiosi/oligarchi prestavano denaro allo Stato in cambio di azioni delle imprese statali (con una spesa di pochi mln. di € hanno accumulato azioni per 3-4 miliardi di €);</a:t>
            </a:r>
          </a:p>
          <a:p>
            <a:pPr marL="400050" indent="-400050" algn="just">
              <a:buAutoNum type="romanLcParenR"/>
            </a:pPr>
            <a:r>
              <a:rPr lang="it-IT" dirty="0">
                <a:latin typeface="Garamond" panose="02020404030301010803" pitchFamily="18" charset="0"/>
              </a:rPr>
              <a:t>la mafia, sia durante il comunismo sia oggi, è in grado di corrompere facilmente polizia e giudici (che non sono mai stati indipendenti) e di eliminare qualsiasi voce di critica e di opposizione al governo (vedi </a:t>
            </a:r>
            <a:r>
              <a:rPr lang="it-IT" dirty="0" err="1">
                <a:latin typeface="Garamond" panose="02020404030301010803" pitchFamily="18" charset="0"/>
              </a:rPr>
              <a:t>Navalny</a:t>
            </a:r>
            <a:r>
              <a:rPr lang="it-IT" dirty="0">
                <a:latin typeface="Garamond" panose="02020404030301010803" pitchFamily="18" charset="0"/>
              </a:rPr>
              <a:t>).</a:t>
            </a:r>
          </a:p>
        </p:txBody>
      </p:sp>
      <p:sp>
        <p:nvSpPr>
          <p:cNvPr id="2" name="CasellaDiTesto 1">
            <a:extLst>
              <a:ext uri="{FF2B5EF4-FFF2-40B4-BE49-F238E27FC236}">
                <a16:creationId xmlns:a16="http://schemas.microsoft.com/office/drawing/2014/main" id="{E23C2938-96AF-C3E2-CFCB-7B9069F3CDC0}"/>
              </a:ext>
            </a:extLst>
          </p:cNvPr>
          <p:cNvSpPr txBox="1"/>
          <p:nvPr/>
        </p:nvSpPr>
        <p:spPr>
          <a:xfrm>
            <a:off x="3131840" y="464420"/>
            <a:ext cx="4032448" cy="369332"/>
          </a:xfrm>
          <a:prstGeom prst="rect">
            <a:avLst/>
          </a:prstGeom>
          <a:noFill/>
        </p:spPr>
        <p:txBody>
          <a:bodyPr wrap="square" rtlCol="0">
            <a:spAutoFit/>
          </a:bodyPr>
          <a:lstStyle/>
          <a:p>
            <a:r>
              <a:rPr lang="it-IT" b="1" dirty="0">
                <a:latin typeface="Garamond" panose="02020404030301010803" pitchFamily="18" charset="0"/>
              </a:rPr>
              <a:t>La corruzione in Russia 2</a:t>
            </a:r>
          </a:p>
        </p:txBody>
      </p:sp>
    </p:spTree>
    <p:extLst>
      <p:ext uri="{BB962C8B-B14F-4D97-AF65-F5344CB8AC3E}">
        <p14:creationId xmlns:p14="http://schemas.microsoft.com/office/powerpoint/2010/main" val="172036320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Text Box 4">
            <a:extLst>
              <a:ext uri="{FF2B5EF4-FFF2-40B4-BE49-F238E27FC236}">
                <a16:creationId xmlns:a16="http://schemas.microsoft.com/office/drawing/2014/main" id="{71C459E3-BCE3-7C4A-925C-4FBFB79B27C8}"/>
              </a:ext>
            </a:extLst>
          </p:cNvPr>
          <p:cNvSpPr txBox="1">
            <a:spLocks noChangeArrowheads="1"/>
          </p:cNvSpPr>
          <p:nvPr/>
        </p:nvSpPr>
        <p:spPr bwMode="auto">
          <a:xfrm>
            <a:off x="468313" y="404813"/>
            <a:ext cx="7991475" cy="607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spcBef>
                <a:spcPct val="50000"/>
              </a:spcBef>
            </a:pPr>
            <a:r>
              <a:rPr lang="it-IT" altLang="it-IT" sz="2000" dirty="0">
                <a:latin typeface="Garamond" panose="02020404030301010803" pitchFamily="18" charset="0"/>
              </a:rPr>
              <a:t>Il </a:t>
            </a:r>
            <a:r>
              <a:rPr lang="it-IT" altLang="it-IT" sz="2000" b="1" dirty="0">
                <a:latin typeface="Garamond" panose="02020404030301010803" pitchFamily="18" charset="0"/>
              </a:rPr>
              <a:t>capitale erotico</a:t>
            </a:r>
            <a:r>
              <a:rPr lang="it-IT" altLang="it-IT" sz="2000" dirty="0">
                <a:latin typeface="Garamond" panose="02020404030301010803" pitchFamily="18" charset="0"/>
              </a:rPr>
              <a:t> come bene scambiabile nel processo corruttivo</a:t>
            </a:r>
          </a:p>
          <a:p>
            <a:pPr eaLnBrk="1" hangingPunct="1">
              <a:spcBef>
                <a:spcPct val="50000"/>
              </a:spcBef>
            </a:pPr>
            <a:r>
              <a:rPr lang="it-IT" altLang="it-IT" sz="2000" dirty="0">
                <a:latin typeface="Garamond" panose="02020404030301010803" pitchFamily="18" charset="0"/>
              </a:rPr>
              <a:t>Nelle società dello spettacolo, accanto al capitale finanziario, umano e sociale emerge una nuova forma di capitale accumulabile: quello erotico (</a:t>
            </a:r>
            <a:r>
              <a:rPr lang="it-IT" altLang="it-IT" sz="2000" i="1" dirty="0">
                <a:latin typeface="Garamond" panose="02020404030301010803" pitchFamily="18" charset="0"/>
              </a:rPr>
              <a:t>lo sanno bene le nostre veline)</a:t>
            </a:r>
          </a:p>
          <a:p>
            <a:pPr algn="just" eaLnBrk="1" hangingPunct="1">
              <a:spcBef>
                <a:spcPct val="50000"/>
              </a:spcBef>
            </a:pPr>
            <a:r>
              <a:rPr lang="it-IT" altLang="it-IT" sz="2000" dirty="0">
                <a:latin typeface="Garamond" panose="02020404030301010803" pitchFamily="18" charset="0"/>
              </a:rPr>
              <a:t>Secondo Catherine </a:t>
            </a:r>
            <a:r>
              <a:rPr lang="it-IT" altLang="it-IT" sz="2000" dirty="0" err="1">
                <a:latin typeface="Garamond" panose="02020404030301010803" pitchFamily="18" charset="0"/>
              </a:rPr>
              <a:t>Hakim</a:t>
            </a:r>
            <a:r>
              <a:rPr lang="it-IT" altLang="it-IT" sz="2000" dirty="0">
                <a:latin typeface="Garamond" panose="02020404030301010803" pitchFamily="18" charset="0"/>
              </a:rPr>
              <a:t> della </a:t>
            </a:r>
            <a:r>
              <a:rPr lang="it-IT" altLang="it-IT" sz="2000" dirty="0" err="1">
                <a:latin typeface="Garamond" panose="02020404030301010803" pitchFamily="18" charset="0"/>
              </a:rPr>
              <a:t>London</a:t>
            </a:r>
            <a:r>
              <a:rPr lang="it-IT" altLang="it-IT" sz="2000" dirty="0">
                <a:latin typeface="Garamond" panose="02020404030301010803" pitchFamily="18" charset="0"/>
              </a:rPr>
              <a:t> School of </a:t>
            </a:r>
            <a:r>
              <a:rPr lang="it-IT" altLang="it-IT" sz="2000" dirty="0" err="1">
                <a:latin typeface="Garamond" panose="02020404030301010803" pitchFamily="18" charset="0"/>
              </a:rPr>
              <a:t>Economics</a:t>
            </a:r>
            <a:r>
              <a:rPr lang="it-IT" altLang="it-IT" sz="2000" dirty="0">
                <a:latin typeface="Garamond" panose="02020404030301010803" pitchFamily="18" charset="0"/>
              </a:rPr>
              <a:t>, nella società dello spettacolo, esibizione e consumo del corpo perdono il loro carattere di bene privato per diventare bene pubblico intrusivo, socialmente accettato grazie alla TV e al web. Il capitale erotico è definito dai seguenti attributi, tutti beni scarsi e dunque di valore, ciascuno dei quali adempie ad una precisa funzione:</a:t>
            </a:r>
          </a:p>
          <a:p>
            <a:pPr eaLnBrk="1" hangingPunct="1">
              <a:lnSpc>
                <a:spcPct val="70000"/>
              </a:lnSpc>
              <a:spcBef>
                <a:spcPct val="50000"/>
              </a:spcBef>
              <a:buFontTx/>
              <a:buChar char="•"/>
            </a:pPr>
            <a:r>
              <a:rPr lang="it-IT" altLang="it-IT" sz="2000" dirty="0">
                <a:latin typeface="Garamond" panose="02020404030301010803" pitchFamily="18" charset="0"/>
              </a:rPr>
              <a:t> bellezza</a:t>
            </a:r>
          </a:p>
          <a:p>
            <a:pPr eaLnBrk="1" hangingPunct="1">
              <a:lnSpc>
                <a:spcPct val="70000"/>
              </a:lnSpc>
              <a:spcBef>
                <a:spcPct val="50000"/>
              </a:spcBef>
              <a:buFontTx/>
              <a:buChar char="•"/>
            </a:pPr>
            <a:r>
              <a:rPr lang="it-IT" altLang="it-IT" sz="2000" dirty="0">
                <a:latin typeface="Garamond" panose="02020404030301010803" pitchFamily="18" charset="0"/>
              </a:rPr>
              <a:t> attrazione sessuale</a:t>
            </a:r>
          </a:p>
          <a:p>
            <a:pPr eaLnBrk="1" hangingPunct="1">
              <a:lnSpc>
                <a:spcPct val="70000"/>
              </a:lnSpc>
              <a:spcBef>
                <a:spcPct val="50000"/>
              </a:spcBef>
              <a:buFontTx/>
              <a:buChar char="•"/>
            </a:pPr>
            <a:r>
              <a:rPr lang="it-IT" altLang="it-IT" sz="2000" dirty="0">
                <a:latin typeface="Garamond" panose="02020404030301010803" pitchFamily="18" charset="0"/>
              </a:rPr>
              <a:t> charme</a:t>
            </a:r>
          </a:p>
          <a:p>
            <a:pPr eaLnBrk="1" hangingPunct="1">
              <a:lnSpc>
                <a:spcPct val="70000"/>
              </a:lnSpc>
              <a:spcBef>
                <a:spcPct val="50000"/>
              </a:spcBef>
              <a:buFontTx/>
              <a:buChar char="•"/>
            </a:pPr>
            <a:r>
              <a:rPr lang="it-IT" altLang="it-IT" sz="2000" dirty="0">
                <a:latin typeface="Garamond" panose="02020404030301010803" pitchFamily="18" charset="0"/>
              </a:rPr>
              <a:t> vitalità</a:t>
            </a:r>
          </a:p>
          <a:p>
            <a:pPr eaLnBrk="1" hangingPunct="1">
              <a:lnSpc>
                <a:spcPct val="70000"/>
              </a:lnSpc>
              <a:spcBef>
                <a:spcPct val="50000"/>
              </a:spcBef>
              <a:buFontTx/>
              <a:buChar char="•"/>
            </a:pPr>
            <a:r>
              <a:rPr lang="it-IT" altLang="it-IT" sz="2000" dirty="0">
                <a:latin typeface="Garamond" panose="02020404030301010803" pitchFamily="18" charset="0"/>
              </a:rPr>
              <a:t> eleganza</a:t>
            </a:r>
          </a:p>
          <a:p>
            <a:pPr eaLnBrk="1" hangingPunct="1">
              <a:lnSpc>
                <a:spcPct val="70000"/>
              </a:lnSpc>
              <a:spcBef>
                <a:spcPct val="50000"/>
              </a:spcBef>
              <a:buFontTx/>
              <a:buChar char="•"/>
            </a:pPr>
            <a:r>
              <a:rPr lang="it-IT" altLang="it-IT" sz="2000" dirty="0">
                <a:latin typeface="Garamond" panose="02020404030301010803" pitchFamily="18" charset="0"/>
              </a:rPr>
              <a:t> sessualità</a:t>
            </a:r>
          </a:p>
          <a:p>
            <a:pPr eaLnBrk="1" hangingPunct="1">
              <a:lnSpc>
                <a:spcPct val="70000"/>
              </a:lnSpc>
              <a:spcBef>
                <a:spcPct val="50000"/>
              </a:spcBef>
              <a:buFontTx/>
              <a:buChar char="•"/>
            </a:pPr>
            <a:r>
              <a:rPr lang="it-IT" altLang="it-IT" sz="2000" dirty="0">
                <a:latin typeface="Garamond" panose="02020404030301010803" pitchFamily="18" charset="0"/>
              </a:rPr>
              <a:t> fertilità (un tempo carattere fondamentale, oggi meno)</a:t>
            </a:r>
          </a:p>
        </p:txBody>
      </p:sp>
    </p:spTree>
    <p:extLst>
      <p:ext uri="{BB962C8B-B14F-4D97-AF65-F5344CB8AC3E}">
        <p14:creationId xmlns:p14="http://schemas.microsoft.com/office/powerpoint/2010/main" val="22707320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9028">
                                            <p:txEl>
                                              <p:pRg st="1" end="1"/>
                                            </p:txEl>
                                          </p:spTgt>
                                        </p:tgtEl>
                                        <p:attrNameLst>
                                          <p:attrName>style.visibility</p:attrName>
                                        </p:attrNameLst>
                                      </p:cBhvr>
                                      <p:to>
                                        <p:strVal val="visible"/>
                                      </p:to>
                                    </p:set>
                                    <p:anim calcmode="lin" valueType="num">
                                      <p:cBhvr additive="base">
                                        <p:cTn id="7" dur="500" fill="hold"/>
                                        <p:tgtEl>
                                          <p:spTgt spid="12902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902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9028">
                                            <p:txEl>
                                              <p:pRg st="2" end="2"/>
                                            </p:txEl>
                                          </p:spTgt>
                                        </p:tgtEl>
                                        <p:attrNameLst>
                                          <p:attrName>style.visibility</p:attrName>
                                        </p:attrNameLst>
                                      </p:cBhvr>
                                      <p:to>
                                        <p:strVal val="visible"/>
                                      </p:to>
                                    </p:set>
                                    <p:anim calcmode="lin" valueType="num">
                                      <p:cBhvr additive="base">
                                        <p:cTn id="13" dur="500" fill="hold"/>
                                        <p:tgtEl>
                                          <p:spTgt spid="12902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902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9028">
                                            <p:txEl>
                                              <p:pRg st="3" end="3"/>
                                            </p:txEl>
                                          </p:spTgt>
                                        </p:tgtEl>
                                        <p:attrNameLst>
                                          <p:attrName>style.visibility</p:attrName>
                                        </p:attrNameLst>
                                      </p:cBhvr>
                                      <p:to>
                                        <p:strVal val="visible"/>
                                      </p:to>
                                    </p:set>
                                    <p:anim calcmode="lin" valueType="num">
                                      <p:cBhvr additive="base">
                                        <p:cTn id="19" dur="500" fill="hold"/>
                                        <p:tgtEl>
                                          <p:spTgt spid="12902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902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29028">
                                            <p:txEl>
                                              <p:pRg st="4" end="4"/>
                                            </p:txEl>
                                          </p:spTgt>
                                        </p:tgtEl>
                                        <p:attrNameLst>
                                          <p:attrName>style.visibility</p:attrName>
                                        </p:attrNameLst>
                                      </p:cBhvr>
                                      <p:to>
                                        <p:strVal val="visible"/>
                                      </p:to>
                                    </p:set>
                                    <p:anim calcmode="lin" valueType="num">
                                      <p:cBhvr additive="base">
                                        <p:cTn id="25" dur="500" fill="hold"/>
                                        <p:tgtEl>
                                          <p:spTgt spid="12902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902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29028">
                                            <p:txEl>
                                              <p:pRg st="5" end="5"/>
                                            </p:txEl>
                                          </p:spTgt>
                                        </p:tgtEl>
                                        <p:attrNameLst>
                                          <p:attrName>style.visibility</p:attrName>
                                        </p:attrNameLst>
                                      </p:cBhvr>
                                      <p:to>
                                        <p:strVal val="visible"/>
                                      </p:to>
                                    </p:set>
                                    <p:anim calcmode="lin" valueType="num">
                                      <p:cBhvr additive="base">
                                        <p:cTn id="31" dur="500" fill="hold"/>
                                        <p:tgtEl>
                                          <p:spTgt spid="129028">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902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29028">
                                            <p:txEl>
                                              <p:pRg st="6" end="6"/>
                                            </p:txEl>
                                          </p:spTgt>
                                        </p:tgtEl>
                                        <p:attrNameLst>
                                          <p:attrName>style.visibility</p:attrName>
                                        </p:attrNameLst>
                                      </p:cBhvr>
                                      <p:to>
                                        <p:strVal val="visible"/>
                                      </p:to>
                                    </p:set>
                                    <p:anim calcmode="lin" valueType="num">
                                      <p:cBhvr additive="base">
                                        <p:cTn id="37" dur="500" fill="hold"/>
                                        <p:tgtEl>
                                          <p:spTgt spid="129028">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902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29028">
                                            <p:txEl>
                                              <p:pRg st="7" end="7"/>
                                            </p:txEl>
                                          </p:spTgt>
                                        </p:tgtEl>
                                        <p:attrNameLst>
                                          <p:attrName>style.visibility</p:attrName>
                                        </p:attrNameLst>
                                      </p:cBhvr>
                                      <p:to>
                                        <p:strVal val="visible"/>
                                      </p:to>
                                    </p:set>
                                    <p:anim calcmode="lin" valueType="num">
                                      <p:cBhvr additive="base">
                                        <p:cTn id="43" dur="500" fill="hold"/>
                                        <p:tgtEl>
                                          <p:spTgt spid="129028">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902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29028">
                                            <p:txEl>
                                              <p:pRg st="8" end="8"/>
                                            </p:txEl>
                                          </p:spTgt>
                                        </p:tgtEl>
                                        <p:attrNameLst>
                                          <p:attrName>style.visibility</p:attrName>
                                        </p:attrNameLst>
                                      </p:cBhvr>
                                      <p:to>
                                        <p:strVal val="visible"/>
                                      </p:to>
                                    </p:set>
                                    <p:anim calcmode="lin" valueType="num">
                                      <p:cBhvr additive="base">
                                        <p:cTn id="49" dur="500" fill="hold"/>
                                        <p:tgtEl>
                                          <p:spTgt spid="129028">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902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29028">
                                            <p:txEl>
                                              <p:pRg st="9" end="9"/>
                                            </p:txEl>
                                          </p:spTgt>
                                        </p:tgtEl>
                                        <p:attrNameLst>
                                          <p:attrName>style.visibility</p:attrName>
                                        </p:attrNameLst>
                                      </p:cBhvr>
                                      <p:to>
                                        <p:strVal val="visible"/>
                                      </p:to>
                                    </p:set>
                                    <p:anim calcmode="lin" valueType="num">
                                      <p:cBhvr additive="base">
                                        <p:cTn id="55" dur="500" fill="hold"/>
                                        <p:tgtEl>
                                          <p:spTgt spid="129028">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2902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a:extLst>
              <a:ext uri="{FF2B5EF4-FFF2-40B4-BE49-F238E27FC236}">
                <a16:creationId xmlns:a16="http://schemas.microsoft.com/office/drawing/2014/main" id="{F38BB369-F2CE-7C48-A89B-5F172C1E8ACD}"/>
              </a:ext>
            </a:extLst>
          </p:cNvPr>
          <p:cNvSpPr txBox="1">
            <a:spLocks noChangeArrowheads="1"/>
          </p:cNvSpPr>
          <p:nvPr/>
        </p:nvSpPr>
        <p:spPr bwMode="auto">
          <a:xfrm>
            <a:off x="468313" y="620713"/>
            <a:ext cx="799147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just" eaLnBrk="1" hangingPunct="1">
              <a:spcBef>
                <a:spcPct val="50000"/>
              </a:spcBef>
            </a:pPr>
            <a:r>
              <a:rPr lang="it-IT" altLang="it-IT" sz="2000" dirty="0">
                <a:latin typeface="Garamond" panose="02020404030301010803" pitchFamily="18" charset="0"/>
              </a:rPr>
              <a:t>Il capitale erotico è un bene personale non trasmissibile o ereditabile:</a:t>
            </a:r>
          </a:p>
          <a:p>
            <a:pPr algn="just" eaLnBrk="1" hangingPunct="1">
              <a:spcBef>
                <a:spcPct val="50000"/>
              </a:spcBef>
              <a:buFontTx/>
              <a:buChar char="•"/>
            </a:pPr>
            <a:r>
              <a:rPr lang="it-IT" altLang="it-IT" sz="2000" dirty="0">
                <a:latin typeface="Garamond" panose="02020404030301010803" pitchFamily="18" charset="0"/>
              </a:rPr>
              <a:t> non è legato alla classe sociale ma alla cultura sociale (</a:t>
            </a:r>
            <a:r>
              <a:rPr lang="it-IT" altLang="it-IT" sz="2000" i="1" dirty="0">
                <a:latin typeface="Garamond" panose="02020404030301010803" pitchFamily="18" charset="0"/>
              </a:rPr>
              <a:t>per questo gran parte delle veline viene dalla provincia</a:t>
            </a:r>
            <a:r>
              <a:rPr lang="it-IT" altLang="it-IT" sz="2000" dirty="0">
                <a:latin typeface="Garamond" panose="02020404030301010803" pitchFamily="18" charset="0"/>
              </a:rPr>
              <a:t>)</a:t>
            </a:r>
          </a:p>
          <a:p>
            <a:pPr algn="just" eaLnBrk="1" hangingPunct="1">
              <a:spcBef>
                <a:spcPct val="50000"/>
              </a:spcBef>
              <a:buFontTx/>
              <a:buChar char="•"/>
            </a:pPr>
            <a:r>
              <a:rPr lang="it-IT" altLang="it-IT" sz="2000" dirty="0">
                <a:latin typeface="Garamond" panose="02020404030301010803" pitchFamily="18" charset="0"/>
              </a:rPr>
              <a:t> ha un proprio ciclo di vita (biologico)</a:t>
            </a:r>
          </a:p>
          <a:p>
            <a:pPr algn="just" eaLnBrk="1" hangingPunct="1">
              <a:spcBef>
                <a:spcPct val="50000"/>
              </a:spcBef>
              <a:buFontTx/>
              <a:buChar char="•"/>
            </a:pPr>
            <a:r>
              <a:rPr lang="it-IT" altLang="it-IT" sz="2000" dirty="0">
                <a:latin typeface="Garamond" panose="02020404030301010803" pitchFamily="18" charset="0"/>
              </a:rPr>
              <a:t> si presta facilmente ad essere utilizzato nello scambio corrotto, prestazione sessuale come moneta corrente spiccia, la cui disponibilità è peraltro segno </a:t>
            </a:r>
            <a:r>
              <a:rPr lang="it-IT" altLang="it-IT" sz="2000" i="1" dirty="0">
                <a:latin typeface="Garamond" panose="02020404030301010803" pitchFamily="18" charset="0"/>
              </a:rPr>
              <a:t>etologico</a:t>
            </a:r>
            <a:r>
              <a:rPr lang="it-IT" altLang="it-IT" sz="2000" dirty="0">
                <a:latin typeface="Garamond" panose="02020404030301010803" pitchFamily="18" charset="0"/>
              </a:rPr>
              <a:t> di potere</a:t>
            </a:r>
          </a:p>
          <a:p>
            <a:pPr algn="just" eaLnBrk="1" hangingPunct="1">
              <a:spcBef>
                <a:spcPct val="50000"/>
              </a:spcBef>
            </a:pPr>
            <a:r>
              <a:rPr lang="it-IT" altLang="it-IT" sz="2000" dirty="0">
                <a:latin typeface="Garamond" panose="02020404030301010803" pitchFamily="18" charset="0"/>
              </a:rPr>
              <a:t>Tuttavia, il suo consumo presenta significative esternalità negative indesiderabili: lascia segni nella psiche che, come le tracce delle transazioni nei computer, possono essere devastanti e capaci di minarne la solidità (</a:t>
            </a:r>
            <a:r>
              <a:rPr lang="it-IT" altLang="it-IT" sz="2000" i="1" dirty="0">
                <a:latin typeface="Garamond" panose="02020404030301010803" pitchFamily="18" charset="0"/>
              </a:rPr>
              <a:t>prostituirsi per potersi permettere il capo firmato da 5000 euro è segno di completo travisamento dei valori, come mostra il caso di qualche anno fa delle ragazzine dei </a:t>
            </a:r>
            <a:r>
              <a:rPr lang="it-IT" altLang="it-IT" sz="2000" i="1" dirty="0" err="1">
                <a:latin typeface="Garamond" panose="02020404030301010803" pitchFamily="18" charset="0"/>
              </a:rPr>
              <a:t>Parioli</a:t>
            </a:r>
            <a:r>
              <a:rPr lang="it-IT" altLang="it-IT" sz="2000" i="1" dirty="0">
                <a:latin typeface="Garamond" panose="02020404030301010803" pitchFamily="18" charset="0"/>
              </a:rPr>
              <a:t>)</a:t>
            </a:r>
          </a:p>
        </p:txBody>
      </p:sp>
    </p:spTree>
    <p:extLst>
      <p:ext uri="{BB962C8B-B14F-4D97-AF65-F5344CB8AC3E}">
        <p14:creationId xmlns:p14="http://schemas.microsoft.com/office/powerpoint/2010/main" val="2403326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0050">
                                            <p:txEl>
                                              <p:pRg st="1" end="1"/>
                                            </p:txEl>
                                          </p:spTgt>
                                        </p:tgtEl>
                                        <p:attrNameLst>
                                          <p:attrName>style.visibility</p:attrName>
                                        </p:attrNameLst>
                                      </p:cBhvr>
                                      <p:to>
                                        <p:strVal val="visible"/>
                                      </p:to>
                                    </p:set>
                                    <p:anim calcmode="lin" valueType="num">
                                      <p:cBhvr additive="base">
                                        <p:cTn id="7" dur="500" fill="hold"/>
                                        <p:tgtEl>
                                          <p:spTgt spid="13005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005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0050">
                                            <p:txEl>
                                              <p:pRg st="2" end="2"/>
                                            </p:txEl>
                                          </p:spTgt>
                                        </p:tgtEl>
                                        <p:attrNameLst>
                                          <p:attrName>style.visibility</p:attrName>
                                        </p:attrNameLst>
                                      </p:cBhvr>
                                      <p:to>
                                        <p:strVal val="visible"/>
                                      </p:to>
                                    </p:set>
                                    <p:anim calcmode="lin" valueType="num">
                                      <p:cBhvr additive="base">
                                        <p:cTn id="13" dur="500" fill="hold"/>
                                        <p:tgtEl>
                                          <p:spTgt spid="13005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005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30050">
                                            <p:txEl>
                                              <p:pRg st="3" end="3"/>
                                            </p:txEl>
                                          </p:spTgt>
                                        </p:tgtEl>
                                        <p:attrNameLst>
                                          <p:attrName>style.visibility</p:attrName>
                                        </p:attrNameLst>
                                      </p:cBhvr>
                                      <p:to>
                                        <p:strVal val="visible"/>
                                      </p:to>
                                    </p:set>
                                    <p:anim calcmode="lin" valueType="num">
                                      <p:cBhvr additive="base">
                                        <p:cTn id="19" dur="500" fill="hold"/>
                                        <p:tgtEl>
                                          <p:spTgt spid="13005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005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30050">
                                            <p:txEl>
                                              <p:pRg st="4" end="4"/>
                                            </p:txEl>
                                          </p:spTgt>
                                        </p:tgtEl>
                                        <p:attrNameLst>
                                          <p:attrName>style.visibility</p:attrName>
                                        </p:attrNameLst>
                                      </p:cBhvr>
                                      <p:to>
                                        <p:strVal val="visible"/>
                                      </p:to>
                                    </p:set>
                                    <p:anim calcmode="lin" valueType="num">
                                      <p:cBhvr additive="base">
                                        <p:cTn id="25" dur="500" fill="hold"/>
                                        <p:tgtEl>
                                          <p:spTgt spid="13005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005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2B22E2E9-AC0E-1548-922F-7F946802CDBE}"/>
              </a:ext>
            </a:extLst>
          </p:cNvPr>
          <p:cNvSpPr txBox="1"/>
          <p:nvPr/>
        </p:nvSpPr>
        <p:spPr>
          <a:xfrm>
            <a:off x="971600" y="1700808"/>
            <a:ext cx="7200800" cy="3477875"/>
          </a:xfrm>
          <a:prstGeom prst="rect">
            <a:avLst/>
          </a:prstGeom>
          <a:noFill/>
        </p:spPr>
        <p:txBody>
          <a:bodyPr wrap="square" rtlCol="0">
            <a:spAutoFit/>
          </a:bodyPr>
          <a:lstStyle/>
          <a:p>
            <a:pPr algn="just"/>
            <a:r>
              <a:rPr lang="it-IT" sz="2000" dirty="0">
                <a:latin typeface="Garamond" panose="02020404030301010803" pitchFamily="18" charset="0"/>
              </a:rPr>
              <a:t>Nel mondo occidentale, le differenze nella gestione delle Istituzioni sono sempre state declinate lungo l’asse destra-sinistra, ma entrambi gli schieramenti condividevano l’idea che il progresso, visto come processo infinito, implicasse un passaggio dal locale (vecchio e inefficiente) al globale (moderno ed efficiente). La globalizzazione ha radicalmente modificato questo assioma.</a:t>
            </a:r>
          </a:p>
          <a:p>
            <a:pPr algn="just"/>
            <a:endParaRPr lang="it-IT" sz="2000" dirty="0">
              <a:latin typeface="Garamond" panose="02020404030301010803" pitchFamily="18" charset="0"/>
            </a:endParaRPr>
          </a:p>
          <a:p>
            <a:pPr algn="just"/>
            <a:r>
              <a:rPr lang="it-IT" sz="2000" dirty="0">
                <a:latin typeface="Garamond" panose="02020404030301010803" pitchFamily="18" charset="0"/>
              </a:rPr>
              <a:t>Un acuto politologo francese, Bruno Latour, ha proposto un interessante schema interpretativo della relazione fra destra-sinistra, locale-globale e tutela dell’ambiente nell’epoca della globalizzazione, molto interessante per interpretare il cosiddetto sovranismo.</a:t>
            </a:r>
          </a:p>
        </p:txBody>
      </p:sp>
      <p:sp>
        <p:nvSpPr>
          <p:cNvPr id="5" name="CasellaDiTesto 4">
            <a:extLst>
              <a:ext uri="{FF2B5EF4-FFF2-40B4-BE49-F238E27FC236}">
                <a16:creationId xmlns:a16="http://schemas.microsoft.com/office/drawing/2014/main" id="{1F2D12BA-E7F8-0444-B0A8-BDC853F2A137}"/>
              </a:ext>
            </a:extLst>
          </p:cNvPr>
          <p:cNvSpPr txBox="1"/>
          <p:nvPr/>
        </p:nvSpPr>
        <p:spPr>
          <a:xfrm>
            <a:off x="2051720" y="692696"/>
            <a:ext cx="4536504" cy="461665"/>
          </a:xfrm>
          <a:prstGeom prst="rect">
            <a:avLst/>
          </a:prstGeom>
          <a:noFill/>
        </p:spPr>
        <p:txBody>
          <a:bodyPr wrap="square" rtlCol="0">
            <a:spAutoFit/>
          </a:bodyPr>
          <a:lstStyle/>
          <a:p>
            <a:r>
              <a:rPr lang="it-IT" sz="2400" b="1" dirty="0">
                <a:latin typeface="Garamond" panose="02020404030301010803" pitchFamily="18" charset="0"/>
              </a:rPr>
              <a:t>La politica e la globalizzazione</a:t>
            </a:r>
          </a:p>
        </p:txBody>
      </p:sp>
    </p:spTree>
    <p:extLst>
      <p:ext uri="{BB962C8B-B14F-4D97-AF65-F5344CB8AC3E}">
        <p14:creationId xmlns:p14="http://schemas.microsoft.com/office/powerpoint/2010/main" val="275315964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2195736" y="5651956"/>
            <a:ext cx="3960440" cy="369332"/>
          </a:xfrm>
          <a:prstGeom prst="rect">
            <a:avLst/>
          </a:prstGeom>
          <a:noFill/>
        </p:spPr>
        <p:txBody>
          <a:bodyPr wrap="square" rtlCol="0">
            <a:spAutoFit/>
          </a:bodyPr>
          <a:lstStyle/>
          <a:p>
            <a:r>
              <a:rPr lang="it-IT" dirty="0"/>
              <a:t>Attrattore 1- Locale da modernizzare</a:t>
            </a:r>
          </a:p>
        </p:txBody>
      </p:sp>
      <p:sp>
        <p:nvSpPr>
          <p:cNvPr id="5" name="Ovale 4"/>
          <p:cNvSpPr/>
          <p:nvPr/>
        </p:nvSpPr>
        <p:spPr>
          <a:xfrm>
            <a:off x="3203848" y="5147900"/>
            <a:ext cx="1584176" cy="432048"/>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Freccia bidirezionale verticale 5"/>
          <p:cNvSpPr/>
          <p:nvPr/>
        </p:nvSpPr>
        <p:spPr>
          <a:xfrm>
            <a:off x="3059832" y="2411596"/>
            <a:ext cx="72008" cy="252028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7" name="Ovale 6"/>
          <p:cNvSpPr/>
          <p:nvPr/>
        </p:nvSpPr>
        <p:spPr>
          <a:xfrm>
            <a:off x="3323614" y="1421769"/>
            <a:ext cx="1080120" cy="1008112"/>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1799692" y="1118092"/>
            <a:ext cx="4392488" cy="369332"/>
          </a:xfrm>
          <a:prstGeom prst="rect">
            <a:avLst/>
          </a:prstGeom>
          <a:noFill/>
        </p:spPr>
        <p:txBody>
          <a:bodyPr wrap="square" rtlCol="0">
            <a:spAutoFit/>
          </a:bodyPr>
          <a:lstStyle/>
          <a:p>
            <a:r>
              <a:rPr lang="it-IT" dirty="0"/>
              <a:t>Attrattore 2-Globale della modernizzazione</a:t>
            </a:r>
          </a:p>
        </p:txBody>
      </p:sp>
      <p:sp>
        <p:nvSpPr>
          <p:cNvPr id="9" name="Arco a tutto sesto 8"/>
          <p:cNvSpPr/>
          <p:nvPr/>
        </p:nvSpPr>
        <p:spPr>
          <a:xfrm>
            <a:off x="1619672" y="3491716"/>
            <a:ext cx="4752528" cy="432048"/>
          </a:xfrm>
          <a:prstGeom prst="blockArc">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1" name="Connettore 2 10"/>
          <p:cNvCxnSpPr/>
          <p:nvPr/>
        </p:nvCxnSpPr>
        <p:spPr>
          <a:xfrm flipV="1">
            <a:off x="2123728"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nettore 2 13"/>
          <p:cNvCxnSpPr/>
          <p:nvPr/>
        </p:nvCxnSpPr>
        <p:spPr>
          <a:xfrm flipV="1">
            <a:off x="2339752"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Connettore 2 14"/>
          <p:cNvCxnSpPr/>
          <p:nvPr/>
        </p:nvCxnSpPr>
        <p:spPr>
          <a:xfrm flipV="1">
            <a:off x="2555776"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Connettore 2 15"/>
          <p:cNvCxnSpPr/>
          <p:nvPr/>
        </p:nvCxnSpPr>
        <p:spPr>
          <a:xfrm flipV="1">
            <a:off x="2771800"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Connettore 2 16"/>
          <p:cNvCxnSpPr/>
          <p:nvPr/>
        </p:nvCxnSpPr>
        <p:spPr>
          <a:xfrm flipV="1">
            <a:off x="2987824"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p:cNvCxnSpPr/>
          <p:nvPr/>
        </p:nvCxnSpPr>
        <p:spPr>
          <a:xfrm flipV="1">
            <a:off x="3203848"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Connettore 2 18"/>
          <p:cNvCxnSpPr/>
          <p:nvPr/>
        </p:nvCxnSpPr>
        <p:spPr>
          <a:xfrm flipV="1">
            <a:off x="3419872"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Connettore 2 19"/>
          <p:cNvCxnSpPr/>
          <p:nvPr/>
        </p:nvCxnSpPr>
        <p:spPr>
          <a:xfrm flipV="1">
            <a:off x="3635896"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p:cNvCxnSpPr/>
          <p:nvPr/>
        </p:nvCxnSpPr>
        <p:spPr>
          <a:xfrm flipV="1">
            <a:off x="4139952"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Connettore 2 21"/>
          <p:cNvCxnSpPr/>
          <p:nvPr/>
        </p:nvCxnSpPr>
        <p:spPr>
          <a:xfrm flipV="1">
            <a:off x="4355976"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Connettore 2 22"/>
          <p:cNvCxnSpPr/>
          <p:nvPr/>
        </p:nvCxnSpPr>
        <p:spPr>
          <a:xfrm flipV="1">
            <a:off x="4644008"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Connettore 2 23"/>
          <p:cNvCxnSpPr/>
          <p:nvPr/>
        </p:nvCxnSpPr>
        <p:spPr>
          <a:xfrm flipV="1">
            <a:off x="4860032"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Connettore 2 24"/>
          <p:cNvCxnSpPr/>
          <p:nvPr/>
        </p:nvCxnSpPr>
        <p:spPr>
          <a:xfrm flipV="1">
            <a:off x="5148064"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Connettore 2 25"/>
          <p:cNvCxnSpPr/>
          <p:nvPr/>
        </p:nvCxnSpPr>
        <p:spPr>
          <a:xfrm flipV="1">
            <a:off x="5436096" y="3563724"/>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Freccia bidirezionale verticale 26"/>
          <p:cNvSpPr/>
          <p:nvPr/>
        </p:nvSpPr>
        <p:spPr>
          <a:xfrm>
            <a:off x="4716016" y="2411596"/>
            <a:ext cx="72008" cy="2592288"/>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8" name="CasellaDiTesto 27"/>
          <p:cNvSpPr txBox="1"/>
          <p:nvPr/>
        </p:nvSpPr>
        <p:spPr>
          <a:xfrm>
            <a:off x="3115582" y="2355469"/>
            <a:ext cx="1512168" cy="584775"/>
          </a:xfrm>
          <a:prstGeom prst="rect">
            <a:avLst/>
          </a:prstGeom>
          <a:noFill/>
        </p:spPr>
        <p:txBody>
          <a:bodyPr wrap="square" rtlCol="0">
            <a:spAutoFit/>
          </a:bodyPr>
          <a:lstStyle/>
          <a:p>
            <a:pPr algn="ctr"/>
            <a:r>
              <a:rPr lang="it-IT" sz="1600" b="1" dirty="0"/>
              <a:t>avanti</a:t>
            </a:r>
          </a:p>
          <a:p>
            <a:pPr algn="ctr"/>
            <a:r>
              <a:rPr lang="it-IT" sz="1600" b="1" dirty="0"/>
              <a:t>da raggiungere</a:t>
            </a:r>
          </a:p>
        </p:txBody>
      </p:sp>
      <p:sp>
        <p:nvSpPr>
          <p:cNvPr id="30" name="CasellaDiTesto 29"/>
          <p:cNvSpPr txBox="1"/>
          <p:nvPr/>
        </p:nvSpPr>
        <p:spPr>
          <a:xfrm rot="16200000">
            <a:off x="2349625" y="2617747"/>
            <a:ext cx="1152128" cy="307777"/>
          </a:xfrm>
          <a:prstGeom prst="rect">
            <a:avLst/>
          </a:prstGeom>
          <a:noFill/>
        </p:spPr>
        <p:txBody>
          <a:bodyPr wrap="square" rtlCol="0">
            <a:spAutoFit/>
          </a:bodyPr>
          <a:lstStyle/>
          <a:p>
            <a:r>
              <a:rPr lang="it-IT" sz="1400" dirty="0"/>
              <a:t>SINISTRA</a:t>
            </a:r>
          </a:p>
        </p:txBody>
      </p:sp>
      <p:sp>
        <p:nvSpPr>
          <p:cNvPr id="31" name="CasellaDiTesto 30"/>
          <p:cNvSpPr txBox="1"/>
          <p:nvPr/>
        </p:nvSpPr>
        <p:spPr>
          <a:xfrm rot="16200000">
            <a:off x="4293841" y="3985899"/>
            <a:ext cx="1152128" cy="307777"/>
          </a:xfrm>
          <a:prstGeom prst="rect">
            <a:avLst/>
          </a:prstGeom>
          <a:noFill/>
        </p:spPr>
        <p:txBody>
          <a:bodyPr wrap="square" rtlCol="0">
            <a:spAutoFit/>
          </a:bodyPr>
          <a:lstStyle/>
          <a:p>
            <a:r>
              <a:rPr lang="it-IT" sz="1400" dirty="0"/>
              <a:t>SINISTRA</a:t>
            </a:r>
          </a:p>
        </p:txBody>
      </p:sp>
      <p:sp>
        <p:nvSpPr>
          <p:cNvPr id="32" name="CasellaDiTesto 31"/>
          <p:cNvSpPr txBox="1"/>
          <p:nvPr/>
        </p:nvSpPr>
        <p:spPr>
          <a:xfrm rot="16200000">
            <a:off x="2349625" y="3913892"/>
            <a:ext cx="1152128" cy="307777"/>
          </a:xfrm>
          <a:prstGeom prst="rect">
            <a:avLst/>
          </a:prstGeom>
          <a:noFill/>
        </p:spPr>
        <p:txBody>
          <a:bodyPr wrap="square" rtlCol="0">
            <a:spAutoFit/>
          </a:bodyPr>
          <a:lstStyle/>
          <a:p>
            <a:r>
              <a:rPr lang="it-IT" sz="1400" dirty="0"/>
              <a:t>DESTRA</a:t>
            </a:r>
          </a:p>
        </p:txBody>
      </p:sp>
      <p:sp>
        <p:nvSpPr>
          <p:cNvPr id="33" name="CasellaDiTesto 32"/>
          <p:cNvSpPr txBox="1"/>
          <p:nvPr/>
        </p:nvSpPr>
        <p:spPr>
          <a:xfrm rot="16200000">
            <a:off x="4329844" y="2555030"/>
            <a:ext cx="1152130" cy="307777"/>
          </a:xfrm>
          <a:prstGeom prst="rect">
            <a:avLst/>
          </a:prstGeom>
          <a:noFill/>
        </p:spPr>
        <p:txBody>
          <a:bodyPr wrap="square" rtlCol="0">
            <a:spAutoFit/>
          </a:bodyPr>
          <a:lstStyle/>
          <a:p>
            <a:r>
              <a:rPr lang="it-IT" sz="1400" dirty="0"/>
              <a:t>DESTRA</a:t>
            </a:r>
          </a:p>
        </p:txBody>
      </p:sp>
      <p:sp>
        <p:nvSpPr>
          <p:cNvPr id="34" name="CasellaDiTesto 33"/>
          <p:cNvSpPr txBox="1"/>
          <p:nvPr/>
        </p:nvSpPr>
        <p:spPr>
          <a:xfrm>
            <a:off x="3339872" y="1720244"/>
            <a:ext cx="1224136" cy="369332"/>
          </a:xfrm>
          <a:prstGeom prst="rect">
            <a:avLst/>
          </a:prstGeom>
          <a:noFill/>
        </p:spPr>
        <p:txBody>
          <a:bodyPr wrap="square" rtlCol="0">
            <a:spAutoFit/>
          </a:bodyPr>
          <a:lstStyle/>
          <a:p>
            <a:r>
              <a:rPr lang="it-IT" b="1" dirty="0"/>
              <a:t>GLOBALE</a:t>
            </a:r>
          </a:p>
        </p:txBody>
      </p:sp>
      <p:sp>
        <p:nvSpPr>
          <p:cNvPr id="35" name="CasellaDiTesto 34"/>
          <p:cNvSpPr txBox="1"/>
          <p:nvPr/>
        </p:nvSpPr>
        <p:spPr>
          <a:xfrm>
            <a:off x="3491880" y="5138608"/>
            <a:ext cx="1224136" cy="369332"/>
          </a:xfrm>
          <a:prstGeom prst="rect">
            <a:avLst/>
          </a:prstGeom>
          <a:noFill/>
        </p:spPr>
        <p:txBody>
          <a:bodyPr wrap="square" rtlCol="0">
            <a:spAutoFit/>
          </a:bodyPr>
          <a:lstStyle/>
          <a:p>
            <a:r>
              <a:rPr lang="it-IT" b="1" dirty="0"/>
              <a:t>LOCALE</a:t>
            </a:r>
          </a:p>
        </p:txBody>
      </p:sp>
      <p:sp>
        <p:nvSpPr>
          <p:cNvPr id="36" name="CasellaDiTesto 35"/>
          <p:cNvSpPr txBox="1"/>
          <p:nvPr/>
        </p:nvSpPr>
        <p:spPr>
          <a:xfrm>
            <a:off x="3123848" y="4581128"/>
            <a:ext cx="1656184" cy="584775"/>
          </a:xfrm>
          <a:prstGeom prst="rect">
            <a:avLst/>
          </a:prstGeom>
          <a:noFill/>
        </p:spPr>
        <p:txBody>
          <a:bodyPr wrap="square" rtlCol="0">
            <a:spAutoFit/>
          </a:bodyPr>
          <a:lstStyle/>
          <a:p>
            <a:pPr algn="ctr"/>
            <a:r>
              <a:rPr lang="it-IT" sz="1600" b="1" dirty="0"/>
              <a:t>indietro</a:t>
            </a:r>
          </a:p>
          <a:p>
            <a:pPr algn="ctr"/>
            <a:r>
              <a:rPr lang="it-IT" sz="1600" b="1" dirty="0"/>
              <a:t>da abbandonare</a:t>
            </a:r>
          </a:p>
        </p:txBody>
      </p:sp>
      <p:sp>
        <p:nvSpPr>
          <p:cNvPr id="37" name="CasellaDiTesto 36"/>
          <p:cNvSpPr txBox="1"/>
          <p:nvPr/>
        </p:nvSpPr>
        <p:spPr>
          <a:xfrm>
            <a:off x="5076056" y="2771636"/>
            <a:ext cx="1728192" cy="646331"/>
          </a:xfrm>
          <a:prstGeom prst="rect">
            <a:avLst/>
          </a:prstGeom>
          <a:noFill/>
        </p:spPr>
        <p:txBody>
          <a:bodyPr wrap="square" rtlCol="0">
            <a:spAutoFit/>
          </a:bodyPr>
          <a:lstStyle/>
          <a:p>
            <a:r>
              <a:rPr lang="it-IT" i="1" dirty="0"/>
              <a:t>es. più Mercato e Finanza </a:t>
            </a:r>
          </a:p>
        </p:txBody>
      </p:sp>
      <p:sp>
        <p:nvSpPr>
          <p:cNvPr id="38" name="CasellaDiTesto 37"/>
          <p:cNvSpPr txBox="1"/>
          <p:nvPr/>
        </p:nvSpPr>
        <p:spPr>
          <a:xfrm>
            <a:off x="1043608" y="2771636"/>
            <a:ext cx="1872208" cy="646331"/>
          </a:xfrm>
          <a:prstGeom prst="rect">
            <a:avLst/>
          </a:prstGeom>
          <a:noFill/>
        </p:spPr>
        <p:txBody>
          <a:bodyPr wrap="square" rtlCol="0">
            <a:spAutoFit/>
          </a:bodyPr>
          <a:lstStyle/>
          <a:p>
            <a:r>
              <a:rPr lang="it-IT" i="1" dirty="0"/>
              <a:t>es. più libertà nei costumi (sessuali)</a:t>
            </a:r>
          </a:p>
        </p:txBody>
      </p:sp>
      <p:sp>
        <p:nvSpPr>
          <p:cNvPr id="39" name="CasellaDiTesto 38"/>
          <p:cNvSpPr txBox="1"/>
          <p:nvPr/>
        </p:nvSpPr>
        <p:spPr>
          <a:xfrm>
            <a:off x="1115616" y="4067780"/>
            <a:ext cx="1872208" cy="923330"/>
          </a:xfrm>
          <a:prstGeom prst="rect">
            <a:avLst/>
          </a:prstGeom>
          <a:noFill/>
        </p:spPr>
        <p:txBody>
          <a:bodyPr wrap="square" rtlCol="0">
            <a:spAutoFit/>
          </a:bodyPr>
          <a:lstStyle/>
          <a:p>
            <a:r>
              <a:rPr lang="it-IT" i="1" dirty="0"/>
              <a:t>es. meno libertà nei costumi (divorzio, aborto)</a:t>
            </a:r>
          </a:p>
        </p:txBody>
      </p:sp>
      <p:sp>
        <p:nvSpPr>
          <p:cNvPr id="40" name="CasellaDiTesto 39"/>
          <p:cNvSpPr txBox="1"/>
          <p:nvPr/>
        </p:nvSpPr>
        <p:spPr>
          <a:xfrm>
            <a:off x="5004048" y="4067780"/>
            <a:ext cx="2592288" cy="923330"/>
          </a:xfrm>
          <a:prstGeom prst="rect">
            <a:avLst/>
          </a:prstGeom>
          <a:noFill/>
        </p:spPr>
        <p:txBody>
          <a:bodyPr wrap="square" rtlCol="0">
            <a:spAutoFit/>
          </a:bodyPr>
          <a:lstStyle/>
          <a:p>
            <a:r>
              <a:rPr lang="it-IT" i="1" dirty="0"/>
              <a:t>es. protezione dei più deboli dalle forze di Mercato </a:t>
            </a:r>
          </a:p>
        </p:txBody>
      </p:sp>
      <p:sp>
        <p:nvSpPr>
          <p:cNvPr id="42" name="CasellaDiTesto 41"/>
          <p:cNvSpPr txBox="1"/>
          <p:nvPr/>
        </p:nvSpPr>
        <p:spPr>
          <a:xfrm>
            <a:off x="6100898" y="5008171"/>
            <a:ext cx="2808312" cy="1477328"/>
          </a:xfrm>
          <a:prstGeom prst="rect">
            <a:avLst/>
          </a:prstGeom>
          <a:noFill/>
        </p:spPr>
        <p:txBody>
          <a:bodyPr wrap="square" rtlCol="0">
            <a:spAutoFit/>
          </a:bodyPr>
          <a:lstStyle/>
          <a:p>
            <a:r>
              <a:rPr lang="it-IT" b="1" dirty="0"/>
              <a:t>La modernizzazione, pur con distinguo ma sostanzialmente condivisa  da tutti, era basata sull’idea di risorse infinite</a:t>
            </a:r>
          </a:p>
        </p:txBody>
      </p:sp>
      <p:sp>
        <p:nvSpPr>
          <p:cNvPr id="43" name="CasellaDiTesto 42"/>
          <p:cNvSpPr txBox="1"/>
          <p:nvPr/>
        </p:nvSpPr>
        <p:spPr>
          <a:xfrm>
            <a:off x="683568" y="6372036"/>
            <a:ext cx="4176464" cy="369332"/>
          </a:xfrm>
          <a:prstGeom prst="rect">
            <a:avLst/>
          </a:prstGeom>
          <a:noFill/>
        </p:spPr>
        <p:txBody>
          <a:bodyPr wrap="square" rtlCol="0">
            <a:spAutoFit/>
          </a:bodyPr>
          <a:lstStyle/>
          <a:p>
            <a:r>
              <a:rPr lang="it-IT" i="1" dirty="0"/>
              <a:t>Fonte: </a:t>
            </a:r>
            <a:r>
              <a:rPr lang="it-IT" i="1" dirty="0" err="1"/>
              <a:t>Latour</a:t>
            </a:r>
            <a:r>
              <a:rPr lang="it-IT" i="1" dirty="0"/>
              <a:t> (2018), Tracciare la rotta</a:t>
            </a:r>
          </a:p>
        </p:txBody>
      </p:sp>
      <p:sp>
        <p:nvSpPr>
          <p:cNvPr id="44" name="CasellaDiTesto 43"/>
          <p:cNvSpPr txBox="1"/>
          <p:nvPr/>
        </p:nvSpPr>
        <p:spPr>
          <a:xfrm>
            <a:off x="1531680" y="250775"/>
            <a:ext cx="6064656" cy="461665"/>
          </a:xfrm>
          <a:prstGeom prst="rect">
            <a:avLst/>
          </a:prstGeom>
          <a:noFill/>
        </p:spPr>
        <p:txBody>
          <a:bodyPr wrap="square" rtlCol="0">
            <a:spAutoFit/>
          </a:bodyPr>
          <a:lstStyle/>
          <a:p>
            <a:r>
              <a:rPr lang="it-IT" sz="2400" b="1" dirty="0"/>
              <a:t>LA POLITICA PRIMA E DOPO IL SOVRANISMO</a:t>
            </a:r>
          </a:p>
        </p:txBody>
      </p:sp>
      <p:cxnSp>
        <p:nvCxnSpPr>
          <p:cNvPr id="46" name="Connettore 2 45"/>
          <p:cNvCxnSpPr>
            <a:cxnSpLocks/>
            <a:stCxn id="52" idx="1"/>
          </p:cNvCxnSpPr>
          <p:nvPr/>
        </p:nvCxnSpPr>
        <p:spPr>
          <a:xfrm flipH="1">
            <a:off x="3998746" y="2522214"/>
            <a:ext cx="1620178" cy="10302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CasellaDiTesto 51"/>
          <p:cNvSpPr txBox="1"/>
          <p:nvPr/>
        </p:nvSpPr>
        <p:spPr>
          <a:xfrm>
            <a:off x="5618924" y="2337548"/>
            <a:ext cx="3384376" cy="369332"/>
          </a:xfrm>
          <a:prstGeom prst="rect">
            <a:avLst/>
          </a:prstGeom>
          <a:noFill/>
        </p:spPr>
        <p:txBody>
          <a:bodyPr wrap="square" rtlCol="0">
            <a:spAutoFit/>
          </a:bodyPr>
          <a:lstStyle/>
          <a:p>
            <a:r>
              <a:rPr lang="it-IT" i="1" dirty="0"/>
              <a:t>fronte della modernizzazione </a:t>
            </a:r>
          </a:p>
        </p:txBody>
      </p:sp>
      <p:cxnSp>
        <p:nvCxnSpPr>
          <p:cNvPr id="41" name="Connettore 2 40">
            <a:extLst>
              <a:ext uri="{FF2B5EF4-FFF2-40B4-BE49-F238E27FC236}">
                <a16:creationId xmlns:a16="http://schemas.microsoft.com/office/drawing/2014/main" id="{4568F0E5-8945-1E4F-BA11-28E8A86A332E}"/>
              </a:ext>
            </a:extLst>
          </p:cNvPr>
          <p:cNvCxnSpPr/>
          <p:nvPr/>
        </p:nvCxnSpPr>
        <p:spPr>
          <a:xfrm flipV="1">
            <a:off x="3887924" y="357301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CasellaDiTesto 1">
            <a:extLst>
              <a:ext uri="{FF2B5EF4-FFF2-40B4-BE49-F238E27FC236}">
                <a16:creationId xmlns:a16="http://schemas.microsoft.com/office/drawing/2014/main" id="{A210F42A-73B6-9644-BE8F-81061CF04B90}"/>
              </a:ext>
            </a:extLst>
          </p:cNvPr>
          <p:cNvSpPr txBox="1"/>
          <p:nvPr/>
        </p:nvSpPr>
        <p:spPr>
          <a:xfrm>
            <a:off x="2757596" y="777196"/>
            <a:ext cx="3096344" cy="369332"/>
          </a:xfrm>
          <a:prstGeom prst="rect">
            <a:avLst/>
          </a:prstGeom>
          <a:noFill/>
        </p:spPr>
        <p:txBody>
          <a:bodyPr wrap="square" rtlCol="0">
            <a:spAutoFit/>
          </a:bodyPr>
          <a:lstStyle/>
          <a:p>
            <a:r>
              <a:rPr lang="it-IT" i="1" dirty="0"/>
              <a:t>prima del </a:t>
            </a:r>
            <a:r>
              <a:rPr lang="it-IT" i="1" dirty="0" err="1"/>
              <a:t>sovranismo</a:t>
            </a:r>
            <a:r>
              <a:rPr lang="it-IT" i="1" dirty="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4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41"/>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p:bldP spid="9" grpId="0" animBg="1"/>
      <p:bldP spid="27" grpId="0" animBg="1"/>
      <p:bldP spid="28" grpId="0"/>
      <p:bldP spid="31" grpId="0"/>
      <p:bldP spid="32" grpId="0"/>
      <p:bldP spid="35" grpId="0"/>
      <p:bldP spid="36" grpId="0"/>
      <p:bldP spid="37" grpId="0"/>
      <p:bldP spid="38" grpId="0"/>
      <p:bldP spid="39" grpId="0"/>
      <p:bldP spid="40" grpId="0"/>
      <p:bldP spid="42"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vale 70"/>
          <p:cNvSpPr/>
          <p:nvPr/>
        </p:nvSpPr>
        <p:spPr>
          <a:xfrm>
            <a:off x="5345448" y="4589403"/>
            <a:ext cx="1728192" cy="504056"/>
          </a:xfrm>
          <a:prstGeom prst="ellipse">
            <a:avLst/>
          </a:pr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CasellaDiTesto 3"/>
          <p:cNvSpPr txBox="1"/>
          <p:nvPr/>
        </p:nvSpPr>
        <p:spPr>
          <a:xfrm>
            <a:off x="1033292" y="5198825"/>
            <a:ext cx="3960440" cy="369332"/>
          </a:xfrm>
          <a:prstGeom prst="rect">
            <a:avLst/>
          </a:prstGeom>
          <a:noFill/>
        </p:spPr>
        <p:txBody>
          <a:bodyPr wrap="square" rtlCol="0">
            <a:spAutoFit/>
          </a:bodyPr>
          <a:lstStyle/>
          <a:p>
            <a:r>
              <a:rPr lang="it-IT" dirty="0"/>
              <a:t>Attrattore 1- Locale da modernizzare</a:t>
            </a:r>
          </a:p>
        </p:txBody>
      </p:sp>
      <p:sp>
        <p:nvSpPr>
          <p:cNvPr id="5" name="Ovale 4"/>
          <p:cNvSpPr/>
          <p:nvPr/>
        </p:nvSpPr>
        <p:spPr>
          <a:xfrm>
            <a:off x="2078252" y="4614413"/>
            <a:ext cx="1584176" cy="576064"/>
          </a:xfrm>
          <a:prstGeom prst="ellipse">
            <a:avLst/>
          </a:prstGeom>
          <a:gradFill>
            <a:gsLst>
              <a:gs pos="0">
                <a:srgbClr val="5E9EFF"/>
              </a:gs>
              <a:gs pos="39999">
                <a:srgbClr val="85C2FF"/>
              </a:gs>
              <a:gs pos="70000">
                <a:srgbClr val="C4D6EB"/>
              </a:gs>
              <a:gs pos="100000">
                <a:srgbClr val="FFEBFA"/>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Ovale 6"/>
          <p:cNvSpPr/>
          <p:nvPr/>
        </p:nvSpPr>
        <p:spPr>
          <a:xfrm>
            <a:off x="1567534" y="667358"/>
            <a:ext cx="1080120" cy="1008112"/>
          </a:xfrm>
          <a:prstGeom prst="ellips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1502188" y="33372"/>
            <a:ext cx="2736304" cy="646331"/>
          </a:xfrm>
          <a:prstGeom prst="rect">
            <a:avLst/>
          </a:prstGeom>
          <a:noFill/>
        </p:spPr>
        <p:txBody>
          <a:bodyPr wrap="square" rtlCol="0">
            <a:spAutoFit/>
          </a:bodyPr>
          <a:lstStyle/>
          <a:p>
            <a:r>
              <a:rPr lang="it-IT" dirty="0"/>
              <a:t>Attrattore 2 -</a:t>
            </a:r>
          </a:p>
          <a:p>
            <a:r>
              <a:rPr lang="it-IT" dirty="0"/>
              <a:t>mondializzazione plurale</a:t>
            </a:r>
          </a:p>
        </p:txBody>
      </p:sp>
      <p:sp>
        <p:nvSpPr>
          <p:cNvPr id="34" name="CasellaDiTesto 33"/>
          <p:cNvSpPr txBox="1"/>
          <p:nvPr/>
        </p:nvSpPr>
        <p:spPr>
          <a:xfrm>
            <a:off x="1607463" y="824633"/>
            <a:ext cx="1080120" cy="584775"/>
          </a:xfrm>
          <a:prstGeom prst="rect">
            <a:avLst/>
          </a:prstGeom>
          <a:noFill/>
        </p:spPr>
        <p:txBody>
          <a:bodyPr wrap="square" rtlCol="0">
            <a:spAutoFit/>
          </a:bodyPr>
          <a:lstStyle/>
          <a:p>
            <a:r>
              <a:rPr lang="it-IT" sz="1600" b="1" dirty="0"/>
              <a:t>GLOBALE</a:t>
            </a:r>
          </a:p>
          <a:p>
            <a:r>
              <a:rPr lang="it-IT" sz="1600" b="1" dirty="0"/>
              <a:t>PLURALE</a:t>
            </a:r>
          </a:p>
        </p:txBody>
      </p:sp>
      <p:sp>
        <p:nvSpPr>
          <p:cNvPr id="35" name="CasellaDiTesto 34"/>
          <p:cNvSpPr txBox="1"/>
          <p:nvPr/>
        </p:nvSpPr>
        <p:spPr>
          <a:xfrm>
            <a:off x="2051720" y="4732403"/>
            <a:ext cx="1800200" cy="338554"/>
          </a:xfrm>
          <a:prstGeom prst="rect">
            <a:avLst/>
          </a:prstGeom>
          <a:noFill/>
        </p:spPr>
        <p:txBody>
          <a:bodyPr wrap="square" rtlCol="0">
            <a:spAutoFit/>
          </a:bodyPr>
          <a:lstStyle/>
          <a:p>
            <a:r>
              <a:rPr lang="it-IT" sz="1600" b="1" dirty="0"/>
              <a:t>LOCALE PLURALE</a:t>
            </a:r>
          </a:p>
        </p:txBody>
      </p:sp>
      <p:sp>
        <p:nvSpPr>
          <p:cNvPr id="44" name="CasellaDiTesto 43"/>
          <p:cNvSpPr txBox="1"/>
          <p:nvPr/>
        </p:nvSpPr>
        <p:spPr>
          <a:xfrm>
            <a:off x="179512" y="5644247"/>
            <a:ext cx="8604448" cy="923330"/>
          </a:xfrm>
          <a:prstGeom prst="rect">
            <a:avLst/>
          </a:prstGeom>
          <a:noFill/>
        </p:spPr>
        <p:txBody>
          <a:bodyPr wrap="square" rtlCol="0">
            <a:spAutoFit/>
          </a:bodyPr>
          <a:lstStyle/>
          <a:p>
            <a:r>
              <a:rPr lang="it-IT" b="1" dirty="0"/>
              <a:t>Con la crisi, la mondializzazione diventa univoca, perché ora è confusamente sentita come un ostacolo da cui solo pochi traggono vantaggio e profitto. E’ sostituita da due attrattori univoci, </a:t>
            </a:r>
            <a:r>
              <a:rPr lang="it-IT" b="1" u="sng" dirty="0"/>
              <a:t>entrambi irreali</a:t>
            </a:r>
            <a:r>
              <a:rPr lang="it-IT" b="1" dirty="0"/>
              <a:t>, che diventano le parole d’ordine del </a:t>
            </a:r>
            <a:r>
              <a:rPr lang="it-IT" b="1" dirty="0" err="1"/>
              <a:t>sovranismo</a:t>
            </a:r>
            <a:endParaRPr lang="it-IT" b="1" u="sng" dirty="0"/>
          </a:p>
        </p:txBody>
      </p:sp>
      <p:sp>
        <p:nvSpPr>
          <p:cNvPr id="45" name="Freccia in giù 44"/>
          <p:cNvSpPr/>
          <p:nvPr/>
        </p:nvSpPr>
        <p:spPr>
          <a:xfrm>
            <a:off x="2227688" y="3161808"/>
            <a:ext cx="216024" cy="13681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8" name="Freccia in su 47"/>
          <p:cNvSpPr/>
          <p:nvPr/>
        </p:nvSpPr>
        <p:spPr>
          <a:xfrm>
            <a:off x="2171080" y="1722778"/>
            <a:ext cx="216024" cy="79208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50" name="Connettore 1 49"/>
          <p:cNvCxnSpPr>
            <a:cxnSpLocks/>
            <a:stCxn id="7" idx="4"/>
          </p:cNvCxnSpPr>
          <p:nvPr/>
        </p:nvCxnSpPr>
        <p:spPr>
          <a:xfrm>
            <a:off x="2107594" y="1675470"/>
            <a:ext cx="56251" cy="2975668"/>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52" name="Arco a tutto sesto 51"/>
          <p:cNvSpPr/>
          <p:nvPr/>
        </p:nvSpPr>
        <p:spPr>
          <a:xfrm>
            <a:off x="1763688" y="2780928"/>
            <a:ext cx="5688632" cy="648072"/>
          </a:xfrm>
          <a:prstGeom prst="blockArc">
            <a:avLst>
              <a:gd name="adj1" fmla="val 10869622"/>
              <a:gd name="adj2" fmla="val 0"/>
              <a:gd name="adj3" fmla="val 25000"/>
            </a:avLst>
          </a:prstGeom>
          <a:blipFill dpi="0" rotWithShape="1">
            <a:blip r:embed="rId2" cstate="print"/>
            <a:srcRect/>
            <a:tile tx="0" ty="0" sx="100000" sy="100000" flip="none" algn="tl"/>
          </a:blipFill>
          <a:ln w="9525">
            <a:solidFill>
              <a:schemeClr val="accent1">
                <a:shade val="50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3" name="CasellaDiTesto 52"/>
          <p:cNvSpPr txBox="1"/>
          <p:nvPr/>
        </p:nvSpPr>
        <p:spPr>
          <a:xfrm>
            <a:off x="3063885" y="3171890"/>
            <a:ext cx="3384376" cy="369332"/>
          </a:xfrm>
          <a:prstGeom prst="rect">
            <a:avLst/>
          </a:prstGeom>
          <a:noFill/>
        </p:spPr>
        <p:txBody>
          <a:bodyPr wrap="square" rtlCol="0">
            <a:spAutoFit/>
          </a:bodyPr>
          <a:lstStyle/>
          <a:p>
            <a:r>
              <a:rPr lang="it-IT" i="1" dirty="0"/>
              <a:t>ex-fronte della modernizzazione </a:t>
            </a:r>
          </a:p>
        </p:txBody>
      </p:sp>
      <p:cxnSp>
        <p:nvCxnSpPr>
          <p:cNvPr id="55" name="Connettore 2 54"/>
          <p:cNvCxnSpPr>
            <a:cxnSpLocks/>
          </p:cNvCxnSpPr>
          <p:nvPr/>
        </p:nvCxnSpPr>
        <p:spPr>
          <a:xfrm flipV="1">
            <a:off x="4391980" y="2835442"/>
            <a:ext cx="0" cy="3752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7" name="Ovale 56"/>
          <p:cNvSpPr/>
          <p:nvPr/>
        </p:nvSpPr>
        <p:spPr>
          <a:xfrm>
            <a:off x="5975964" y="717652"/>
            <a:ext cx="1080120" cy="1080120"/>
          </a:xfrm>
          <a:prstGeom prst="ellipse">
            <a:avLst/>
          </a:prstGeom>
          <a:solidFill>
            <a:schemeClr val="accent1">
              <a:lumMod val="60000"/>
              <a:lumOff val="40000"/>
            </a:schemeClr>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6" name="CasellaDiTesto 65"/>
          <p:cNvSpPr txBox="1"/>
          <p:nvPr/>
        </p:nvSpPr>
        <p:spPr>
          <a:xfrm>
            <a:off x="6048068" y="925676"/>
            <a:ext cx="1152128" cy="584775"/>
          </a:xfrm>
          <a:prstGeom prst="rect">
            <a:avLst/>
          </a:prstGeom>
          <a:noFill/>
        </p:spPr>
        <p:txBody>
          <a:bodyPr wrap="square" rtlCol="0">
            <a:spAutoFit/>
          </a:bodyPr>
          <a:lstStyle/>
          <a:p>
            <a:r>
              <a:rPr lang="it-IT" sz="1600" b="1" dirty="0"/>
              <a:t>GLOBALE</a:t>
            </a:r>
          </a:p>
          <a:p>
            <a:r>
              <a:rPr lang="it-IT" sz="1600" b="1" dirty="0"/>
              <a:t>UNIVOCA</a:t>
            </a:r>
          </a:p>
        </p:txBody>
      </p:sp>
      <p:sp>
        <p:nvSpPr>
          <p:cNvPr id="69" name="CasellaDiTesto 68"/>
          <p:cNvSpPr txBox="1"/>
          <p:nvPr/>
        </p:nvSpPr>
        <p:spPr>
          <a:xfrm>
            <a:off x="5400092" y="42446"/>
            <a:ext cx="2880320" cy="646331"/>
          </a:xfrm>
          <a:prstGeom prst="rect">
            <a:avLst/>
          </a:prstGeom>
          <a:noFill/>
        </p:spPr>
        <p:txBody>
          <a:bodyPr wrap="square" rtlCol="0">
            <a:spAutoFit/>
          </a:bodyPr>
          <a:lstStyle/>
          <a:p>
            <a:r>
              <a:rPr lang="it-IT" dirty="0"/>
              <a:t>Attrattore 2-bis </a:t>
            </a:r>
          </a:p>
          <a:p>
            <a:r>
              <a:rPr lang="it-IT" dirty="0"/>
              <a:t>mondializzazione  univoca</a:t>
            </a:r>
          </a:p>
        </p:txBody>
      </p:sp>
      <p:sp>
        <p:nvSpPr>
          <p:cNvPr id="70" name="CasellaDiTesto 69"/>
          <p:cNvSpPr txBox="1"/>
          <p:nvPr/>
        </p:nvSpPr>
        <p:spPr>
          <a:xfrm>
            <a:off x="5436096" y="4694773"/>
            <a:ext cx="1800200" cy="338554"/>
          </a:xfrm>
          <a:prstGeom prst="rect">
            <a:avLst/>
          </a:prstGeom>
          <a:noFill/>
        </p:spPr>
        <p:txBody>
          <a:bodyPr wrap="square" rtlCol="0">
            <a:spAutoFit/>
          </a:bodyPr>
          <a:lstStyle/>
          <a:p>
            <a:r>
              <a:rPr lang="it-IT" sz="1600" b="1" dirty="0"/>
              <a:t>LOCALE UNIVOCA</a:t>
            </a:r>
          </a:p>
        </p:txBody>
      </p:sp>
      <p:sp>
        <p:nvSpPr>
          <p:cNvPr id="21" name="CasellaDiTesto 20"/>
          <p:cNvSpPr txBox="1"/>
          <p:nvPr/>
        </p:nvSpPr>
        <p:spPr>
          <a:xfrm>
            <a:off x="3746944" y="1345670"/>
            <a:ext cx="1488568" cy="338554"/>
          </a:xfrm>
          <a:prstGeom prst="rect">
            <a:avLst/>
          </a:prstGeom>
          <a:noFill/>
        </p:spPr>
        <p:txBody>
          <a:bodyPr wrap="square" rtlCol="0">
            <a:spAutoFit/>
          </a:bodyPr>
          <a:lstStyle/>
          <a:p>
            <a:r>
              <a:rPr lang="it-IT" sz="1600" i="1" dirty="0"/>
              <a:t>é sostituito da</a:t>
            </a:r>
          </a:p>
        </p:txBody>
      </p:sp>
      <p:sp>
        <p:nvSpPr>
          <p:cNvPr id="24" name="CasellaDiTesto 23"/>
          <p:cNvSpPr txBox="1"/>
          <p:nvPr/>
        </p:nvSpPr>
        <p:spPr>
          <a:xfrm>
            <a:off x="7449889" y="2844212"/>
            <a:ext cx="1584176" cy="2308324"/>
          </a:xfrm>
          <a:prstGeom prst="rect">
            <a:avLst/>
          </a:prstGeom>
          <a:noFill/>
          <a:ln>
            <a:solidFill>
              <a:schemeClr val="tx1"/>
            </a:solidFill>
          </a:ln>
        </p:spPr>
        <p:txBody>
          <a:bodyPr wrap="square" rtlCol="0">
            <a:spAutoFit/>
          </a:bodyPr>
          <a:lstStyle/>
          <a:p>
            <a:r>
              <a:rPr lang="it-IT" sz="1600" i="1" dirty="0"/>
              <a:t>promette tradizione, protezione, identità, certezze all’interno di frontiere nazionali ed etniche, ma è irreale </a:t>
            </a:r>
          </a:p>
        </p:txBody>
      </p:sp>
      <p:cxnSp>
        <p:nvCxnSpPr>
          <p:cNvPr id="26" name="Connettore 2 25"/>
          <p:cNvCxnSpPr>
            <a:cxnSpLocks/>
            <a:stCxn id="24" idx="1"/>
          </p:cNvCxnSpPr>
          <p:nvPr/>
        </p:nvCxnSpPr>
        <p:spPr>
          <a:xfrm flipH="1">
            <a:off x="6516024" y="3998374"/>
            <a:ext cx="933865" cy="5814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1" name="CasellaDiTesto 30"/>
          <p:cNvSpPr txBox="1"/>
          <p:nvPr/>
        </p:nvSpPr>
        <p:spPr>
          <a:xfrm>
            <a:off x="4824028" y="5224264"/>
            <a:ext cx="3024336" cy="369332"/>
          </a:xfrm>
          <a:prstGeom prst="rect">
            <a:avLst/>
          </a:prstGeom>
          <a:noFill/>
        </p:spPr>
        <p:txBody>
          <a:bodyPr wrap="square" rtlCol="0">
            <a:spAutoFit/>
          </a:bodyPr>
          <a:lstStyle/>
          <a:p>
            <a:r>
              <a:rPr lang="it-IT" dirty="0"/>
              <a:t>Attrattore 1-bis Locale univoco</a:t>
            </a:r>
          </a:p>
        </p:txBody>
      </p:sp>
      <p:sp>
        <p:nvSpPr>
          <p:cNvPr id="37" name="CasellaDiTesto 36"/>
          <p:cNvSpPr txBox="1"/>
          <p:nvPr/>
        </p:nvSpPr>
        <p:spPr>
          <a:xfrm>
            <a:off x="7259704" y="1012942"/>
            <a:ext cx="1704784" cy="1569660"/>
          </a:xfrm>
          <a:prstGeom prst="rect">
            <a:avLst/>
          </a:prstGeom>
          <a:noFill/>
          <a:ln>
            <a:solidFill>
              <a:schemeClr val="tx1"/>
            </a:solidFill>
          </a:ln>
        </p:spPr>
        <p:txBody>
          <a:bodyPr wrap="square" rtlCol="0">
            <a:spAutoFit/>
          </a:bodyPr>
          <a:lstStyle/>
          <a:p>
            <a:r>
              <a:rPr lang="it-IT" sz="1600" i="1" dirty="0"/>
              <a:t>lotta darwiniana per la supremazia mondiale es. dazi, </a:t>
            </a:r>
            <a:r>
              <a:rPr lang="it-IT" sz="1600" i="1" dirty="0" err="1"/>
              <a:t>max</a:t>
            </a:r>
            <a:r>
              <a:rPr lang="it-IT" sz="1600" i="1" dirty="0"/>
              <a:t> profitto, migranti lasciati a sé stessi</a:t>
            </a:r>
          </a:p>
        </p:txBody>
      </p:sp>
      <p:cxnSp>
        <p:nvCxnSpPr>
          <p:cNvPr id="40" name="Connettore 2 39"/>
          <p:cNvCxnSpPr>
            <a:cxnSpLocks/>
          </p:cNvCxnSpPr>
          <p:nvPr/>
        </p:nvCxnSpPr>
        <p:spPr>
          <a:xfrm flipH="1" flipV="1">
            <a:off x="6725527" y="1794332"/>
            <a:ext cx="534177" cy="185158"/>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cxnSp>
        <p:nvCxnSpPr>
          <p:cNvPr id="3" name="Connettore 2 2">
            <a:extLst>
              <a:ext uri="{FF2B5EF4-FFF2-40B4-BE49-F238E27FC236}">
                <a16:creationId xmlns:a16="http://schemas.microsoft.com/office/drawing/2014/main" id="{9FA36C1E-01FD-9A49-A4E3-298CFB79775E}"/>
              </a:ext>
            </a:extLst>
          </p:cNvPr>
          <p:cNvCxnSpPr>
            <a:cxnSpLocks/>
          </p:cNvCxnSpPr>
          <p:nvPr/>
        </p:nvCxnSpPr>
        <p:spPr>
          <a:xfrm>
            <a:off x="2771800" y="1264404"/>
            <a:ext cx="3024336" cy="0"/>
          </a:xfrm>
          <a:prstGeom prst="straightConnector1">
            <a:avLst/>
          </a:prstGeom>
          <a:ln w="79375">
            <a:solidFill>
              <a:schemeClr val="accent1"/>
            </a:solidFill>
            <a:tailEnd type="triangle"/>
          </a:ln>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cxnSp>
      <p:cxnSp>
        <p:nvCxnSpPr>
          <p:cNvPr id="32" name="Connettore 2 31">
            <a:extLst>
              <a:ext uri="{FF2B5EF4-FFF2-40B4-BE49-F238E27FC236}">
                <a16:creationId xmlns:a16="http://schemas.microsoft.com/office/drawing/2014/main" id="{F0F3BA24-E78D-D44F-8626-B02176512E0B}"/>
              </a:ext>
            </a:extLst>
          </p:cNvPr>
          <p:cNvCxnSpPr>
            <a:cxnSpLocks/>
          </p:cNvCxnSpPr>
          <p:nvPr/>
        </p:nvCxnSpPr>
        <p:spPr>
          <a:xfrm>
            <a:off x="3708000" y="4869160"/>
            <a:ext cx="1629123" cy="32520"/>
          </a:xfrm>
          <a:prstGeom prst="straightConnector1">
            <a:avLst/>
          </a:prstGeom>
          <a:ln w="79375">
            <a:solidFill>
              <a:schemeClr val="accent1"/>
            </a:solidFill>
            <a:tailEnd type="triangle"/>
          </a:ln>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cxnSp>
      <p:sp>
        <p:nvSpPr>
          <p:cNvPr id="13" name="CasellaDiTesto 12">
            <a:extLst>
              <a:ext uri="{FF2B5EF4-FFF2-40B4-BE49-F238E27FC236}">
                <a16:creationId xmlns:a16="http://schemas.microsoft.com/office/drawing/2014/main" id="{2B1756FB-E380-DF79-21ED-75863875FD58}"/>
              </a:ext>
            </a:extLst>
          </p:cNvPr>
          <p:cNvSpPr txBox="1"/>
          <p:nvPr/>
        </p:nvSpPr>
        <p:spPr>
          <a:xfrm>
            <a:off x="3737452" y="4942765"/>
            <a:ext cx="1488568" cy="338554"/>
          </a:xfrm>
          <a:prstGeom prst="rect">
            <a:avLst/>
          </a:prstGeom>
          <a:noFill/>
        </p:spPr>
        <p:txBody>
          <a:bodyPr wrap="square" rtlCol="0">
            <a:spAutoFit/>
          </a:bodyPr>
          <a:lstStyle/>
          <a:p>
            <a:r>
              <a:rPr lang="it-IT" sz="1600" i="1" dirty="0"/>
              <a:t>é sostituito da</a:t>
            </a:r>
          </a:p>
        </p:txBody>
      </p:sp>
      <p:sp>
        <p:nvSpPr>
          <p:cNvPr id="18" name="CasellaDiTesto 17">
            <a:extLst>
              <a:ext uri="{FF2B5EF4-FFF2-40B4-BE49-F238E27FC236}">
                <a16:creationId xmlns:a16="http://schemas.microsoft.com/office/drawing/2014/main" id="{8819A6DD-3127-AD55-3D64-49640C98EE96}"/>
              </a:ext>
            </a:extLst>
          </p:cNvPr>
          <p:cNvSpPr txBox="1"/>
          <p:nvPr/>
        </p:nvSpPr>
        <p:spPr>
          <a:xfrm>
            <a:off x="2707162" y="705089"/>
            <a:ext cx="3343881" cy="400110"/>
          </a:xfrm>
          <a:prstGeom prst="rect">
            <a:avLst/>
          </a:prstGeom>
          <a:noFill/>
        </p:spPr>
        <p:txBody>
          <a:bodyPr wrap="square" rtlCol="0">
            <a:spAutoFit/>
          </a:bodyPr>
          <a:lstStyle/>
          <a:p>
            <a:r>
              <a:rPr lang="it-IT" sz="2000" i="1" dirty="0"/>
              <a:t>con l’avvento del  sovranismo</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611560" y="332656"/>
            <a:ext cx="7632848" cy="1200329"/>
          </a:xfrm>
          <a:prstGeom prst="rect">
            <a:avLst/>
          </a:prstGeom>
          <a:noFill/>
        </p:spPr>
        <p:txBody>
          <a:bodyPr wrap="square" rtlCol="0">
            <a:spAutoFit/>
          </a:bodyPr>
          <a:lstStyle/>
          <a:p>
            <a:pPr algn="just"/>
            <a:r>
              <a:rPr lang="it-IT" dirty="0"/>
              <a:t>Il genio di Trump, secondo </a:t>
            </a:r>
            <a:r>
              <a:rPr lang="it-IT" dirty="0" err="1"/>
              <a:t>Latour</a:t>
            </a:r>
            <a:r>
              <a:rPr lang="it-IT" dirty="0"/>
              <a:t>, è di aver fuso entrambe le irrealtà del locale e globale univoci in un nuovo attrattore </a:t>
            </a:r>
            <a:r>
              <a:rPr lang="it-IT" u="sng" dirty="0"/>
              <a:t>fondato sulla negazione irriducibile del cambiamento climatico</a:t>
            </a:r>
            <a:r>
              <a:rPr lang="it-IT" dirty="0"/>
              <a:t>, chiamato Attrattore 3-Fuori Suolo per indicarne l’irrealtà (non si può atterrare realmente in nessuno dei due) </a:t>
            </a:r>
          </a:p>
        </p:txBody>
      </p:sp>
      <p:sp>
        <p:nvSpPr>
          <p:cNvPr id="5" name="CasellaDiTesto 4"/>
          <p:cNvSpPr txBox="1"/>
          <p:nvPr/>
        </p:nvSpPr>
        <p:spPr>
          <a:xfrm>
            <a:off x="611560" y="5651956"/>
            <a:ext cx="3024336" cy="369332"/>
          </a:xfrm>
          <a:prstGeom prst="rect">
            <a:avLst/>
          </a:prstGeom>
          <a:noFill/>
        </p:spPr>
        <p:txBody>
          <a:bodyPr wrap="square" rtlCol="0">
            <a:spAutoFit/>
          </a:bodyPr>
          <a:lstStyle/>
          <a:p>
            <a:r>
              <a:rPr lang="it-IT" dirty="0"/>
              <a:t>Attrattore 1-bis Locale univoco</a:t>
            </a:r>
          </a:p>
        </p:txBody>
      </p:sp>
      <p:sp>
        <p:nvSpPr>
          <p:cNvPr id="6" name="CasellaDiTesto 5"/>
          <p:cNvSpPr txBox="1"/>
          <p:nvPr/>
        </p:nvSpPr>
        <p:spPr>
          <a:xfrm>
            <a:off x="6372200" y="3068960"/>
            <a:ext cx="2736304" cy="646331"/>
          </a:xfrm>
          <a:prstGeom prst="rect">
            <a:avLst/>
          </a:prstGeom>
          <a:noFill/>
        </p:spPr>
        <p:txBody>
          <a:bodyPr wrap="square" rtlCol="0">
            <a:spAutoFit/>
          </a:bodyPr>
          <a:lstStyle/>
          <a:p>
            <a:r>
              <a:rPr lang="it-IT" dirty="0"/>
              <a:t>Attrattore 2-bis </a:t>
            </a:r>
          </a:p>
          <a:p>
            <a:r>
              <a:rPr lang="it-IT" dirty="0"/>
              <a:t>mondializzazione  univoca</a:t>
            </a:r>
          </a:p>
        </p:txBody>
      </p:sp>
      <p:sp>
        <p:nvSpPr>
          <p:cNvPr id="7" name="Ovale 6"/>
          <p:cNvSpPr/>
          <p:nvPr/>
        </p:nvSpPr>
        <p:spPr>
          <a:xfrm>
            <a:off x="1475656" y="5157192"/>
            <a:ext cx="1728192" cy="504056"/>
          </a:xfrm>
          <a:prstGeom prst="ellipse">
            <a:avLst/>
          </a:prstGeom>
          <a:gradFill>
            <a:gsLst>
              <a:gs pos="0">
                <a:srgbClr val="5E9EFF"/>
              </a:gs>
              <a:gs pos="39999">
                <a:srgbClr val="85C2FF"/>
              </a:gs>
              <a:gs pos="70000">
                <a:srgbClr val="C4D6EB"/>
              </a:gs>
              <a:gs pos="100000">
                <a:srgbClr val="FFEBFA"/>
              </a:gs>
            </a:gsLst>
            <a:lin ang="5400000" scaled="0"/>
          </a:gra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1547664" y="5250686"/>
            <a:ext cx="1800200" cy="338554"/>
          </a:xfrm>
          <a:prstGeom prst="rect">
            <a:avLst/>
          </a:prstGeom>
          <a:noFill/>
        </p:spPr>
        <p:txBody>
          <a:bodyPr wrap="square" rtlCol="0">
            <a:spAutoFit/>
          </a:bodyPr>
          <a:lstStyle/>
          <a:p>
            <a:r>
              <a:rPr lang="it-IT" sz="1600" b="1" dirty="0"/>
              <a:t>LOCALE UNIVOCA</a:t>
            </a:r>
          </a:p>
        </p:txBody>
      </p:sp>
      <p:sp>
        <p:nvSpPr>
          <p:cNvPr id="9" name="Ovale 8"/>
          <p:cNvSpPr/>
          <p:nvPr/>
        </p:nvSpPr>
        <p:spPr>
          <a:xfrm>
            <a:off x="6732240" y="1988840"/>
            <a:ext cx="1080120" cy="1080120"/>
          </a:xfrm>
          <a:prstGeom prst="ellipse">
            <a:avLst/>
          </a:prstGeom>
          <a:solidFill>
            <a:schemeClr val="accent1">
              <a:lumMod val="60000"/>
              <a:lumOff val="40000"/>
            </a:schemeClr>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p:cNvSpPr txBox="1"/>
          <p:nvPr/>
        </p:nvSpPr>
        <p:spPr>
          <a:xfrm>
            <a:off x="6804248" y="2196153"/>
            <a:ext cx="1152128" cy="584775"/>
          </a:xfrm>
          <a:prstGeom prst="rect">
            <a:avLst/>
          </a:prstGeom>
          <a:noFill/>
        </p:spPr>
        <p:txBody>
          <a:bodyPr wrap="square" rtlCol="0">
            <a:spAutoFit/>
          </a:bodyPr>
          <a:lstStyle/>
          <a:p>
            <a:r>
              <a:rPr lang="it-IT" sz="1600" b="1" dirty="0"/>
              <a:t>GLOBALE</a:t>
            </a:r>
          </a:p>
          <a:p>
            <a:r>
              <a:rPr lang="it-IT" sz="1600" b="1" dirty="0"/>
              <a:t>UNIVOCA</a:t>
            </a:r>
          </a:p>
        </p:txBody>
      </p:sp>
      <p:sp>
        <p:nvSpPr>
          <p:cNvPr id="11" name="CasellaDiTesto 10"/>
          <p:cNvSpPr txBox="1"/>
          <p:nvPr/>
        </p:nvSpPr>
        <p:spPr>
          <a:xfrm>
            <a:off x="179512" y="2060848"/>
            <a:ext cx="5040560" cy="369332"/>
          </a:xfrm>
          <a:prstGeom prst="rect">
            <a:avLst/>
          </a:prstGeom>
          <a:noFill/>
        </p:spPr>
        <p:txBody>
          <a:bodyPr wrap="square" rtlCol="0">
            <a:spAutoFit/>
          </a:bodyPr>
          <a:lstStyle/>
          <a:p>
            <a:r>
              <a:rPr lang="it-IT" dirty="0"/>
              <a:t>Attrattore 3-Fuori Suolo radicalmente antiecologico</a:t>
            </a:r>
          </a:p>
        </p:txBody>
      </p:sp>
      <p:sp>
        <p:nvSpPr>
          <p:cNvPr id="12" name="Corda 11"/>
          <p:cNvSpPr/>
          <p:nvPr/>
        </p:nvSpPr>
        <p:spPr>
          <a:xfrm rot="2623557">
            <a:off x="1475656" y="2633809"/>
            <a:ext cx="1008112" cy="576064"/>
          </a:xfrm>
          <a:prstGeom prst="cho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5" name="Connettore 2 14"/>
          <p:cNvCxnSpPr/>
          <p:nvPr/>
        </p:nvCxnSpPr>
        <p:spPr>
          <a:xfrm flipH="1" flipV="1">
            <a:off x="2123728" y="3140968"/>
            <a:ext cx="72008" cy="20162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CasellaDiTesto 17"/>
          <p:cNvSpPr txBox="1"/>
          <p:nvPr/>
        </p:nvSpPr>
        <p:spPr>
          <a:xfrm rot="5239374">
            <a:off x="1591002" y="4276821"/>
            <a:ext cx="1440160" cy="307777"/>
          </a:xfrm>
          <a:prstGeom prst="rect">
            <a:avLst/>
          </a:prstGeom>
          <a:noFill/>
        </p:spPr>
        <p:txBody>
          <a:bodyPr wrap="square" rtlCol="0">
            <a:spAutoFit/>
          </a:bodyPr>
          <a:lstStyle/>
          <a:p>
            <a:r>
              <a:rPr lang="it-IT" sz="1400" i="1" dirty="0"/>
              <a:t>Indietro tutta!</a:t>
            </a:r>
          </a:p>
        </p:txBody>
      </p:sp>
      <p:sp>
        <p:nvSpPr>
          <p:cNvPr id="19" name="CasellaDiTesto 18"/>
          <p:cNvSpPr txBox="1"/>
          <p:nvPr/>
        </p:nvSpPr>
        <p:spPr>
          <a:xfrm rot="21275819">
            <a:off x="3124889" y="2478039"/>
            <a:ext cx="1440160" cy="307777"/>
          </a:xfrm>
          <a:prstGeom prst="rect">
            <a:avLst/>
          </a:prstGeom>
          <a:noFill/>
        </p:spPr>
        <p:txBody>
          <a:bodyPr wrap="square" rtlCol="0">
            <a:spAutoFit/>
          </a:bodyPr>
          <a:lstStyle/>
          <a:p>
            <a:r>
              <a:rPr lang="it-IT" sz="1400" i="1" dirty="0"/>
              <a:t>Avanti tutta!</a:t>
            </a:r>
          </a:p>
        </p:txBody>
      </p:sp>
      <p:cxnSp>
        <p:nvCxnSpPr>
          <p:cNvPr id="20" name="Connettore 2 19"/>
          <p:cNvCxnSpPr>
            <a:stCxn id="9" idx="2"/>
          </p:cNvCxnSpPr>
          <p:nvPr/>
        </p:nvCxnSpPr>
        <p:spPr>
          <a:xfrm flipH="1">
            <a:off x="2195736" y="2528900"/>
            <a:ext cx="4536504" cy="3240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CasellaDiTesto 24"/>
          <p:cNvSpPr txBox="1"/>
          <p:nvPr/>
        </p:nvSpPr>
        <p:spPr>
          <a:xfrm>
            <a:off x="299860" y="3509717"/>
            <a:ext cx="1908212" cy="1169551"/>
          </a:xfrm>
          <a:prstGeom prst="rect">
            <a:avLst/>
          </a:prstGeom>
          <a:noFill/>
        </p:spPr>
        <p:txBody>
          <a:bodyPr wrap="square" rtlCol="0">
            <a:spAutoFit/>
          </a:bodyPr>
          <a:lstStyle/>
          <a:p>
            <a:r>
              <a:rPr lang="it-IT" sz="1400" dirty="0"/>
              <a:t>uso spregiudicato di categorie nazionalistiche (muro, dazi, alleanze internazionali dubbie)</a:t>
            </a:r>
          </a:p>
        </p:txBody>
      </p:sp>
      <p:sp>
        <p:nvSpPr>
          <p:cNvPr id="26" name="CasellaDiTesto 25"/>
          <p:cNvSpPr txBox="1"/>
          <p:nvPr/>
        </p:nvSpPr>
        <p:spPr>
          <a:xfrm rot="21358391">
            <a:off x="3214777" y="2625387"/>
            <a:ext cx="3791804" cy="523220"/>
          </a:xfrm>
          <a:prstGeom prst="rect">
            <a:avLst/>
          </a:prstGeom>
          <a:noFill/>
        </p:spPr>
        <p:txBody>
          <a:bodyPr wrap="square" rtlCol="0">
            <a:spAutoFit/>
          </a:bodyPr>
          <a:lstStyle/>
          <a:p>
            <a:r>
              <a:rPr lang="it-IT" sz="1400" dirty="0" err="1"/>
              <a:t>max</a:t>
            </a:r>
            <a:r>
              <a:rPr lang="it-IT" sz="1400" dirty="0"/>
              <a:t> profitto e abbandono degli altri (poveri, diseredati, migranti) alla loro sorte</a:t>
            </a:r>
          </a:p>
        </p:txBody>
      </p:sp>
      <p:sp>
        <p:nvSpPr>
          <p:cNvPr id="27" name="CasellaDiTesto 26"/>
          <p:cNvSpPr txBox="1"/>
          <p:nvPr/>
        </p:nvSpPr>
        <p:spPr>
          <a:xfrm>
            <a:off x="3779912" y="5781163"/>
            <a:ext cx="4634284" cy="646331"/>
          </a:xfrm>
          <a:prstGeom prst="rect">
            <a:avLst/>
          </a:prstGeom>
          <a:noFill/>
        </p:spPr>
        <p:txBody>
          <a:bodyPr wrap="square" rtlCol="0">
            <a:spAutoFit/>
          </a:bodyPr>
          <a:lstStyle/>
          <a:p>
            <a:r>
              <a:rPr lang="it-IT" b="1" i="1" dirty="0"/>
              <a:t>L’irrealtà dell’Attrattori 1-bis, 2-bis e 3 mostra verso quale direzione orientarsi: l’Attrattore- 4   </a:t>
            </a:r>
          </a:p>
        </p:txBody>
      </p:sp>
      <p:cxnSp>
        <p:nvCxnSpPr>
          <p:cNvPr id="36" name="Connettore 1 35"/>
          <p:cNvCxnSpPr/>
          <p:nvPr/>
        </p:nvCxnSpPr>
        <p:spPr>
          <a:xfrm>
            <a:off x="1835696" y="2924944"/>
            <a:ext cx="4824536" cy="1584176"/>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sp>
        <p:nvSpPr>
          <p:cNvPr id="42" name="CasellaDiTesto 41"/>
          <p:cNvSpPr txBox="1"/>
          <p:nvPr/>
        </p:nvSpPr>
        <p:spPr>
          <a:xfrm>
            <a:off x="5940152" y="5085184"/>
            <a:ext cx="2880320" cy="369332"/>
          </a:xfrm>
          <a:prstGeom prst="rect">
            <a:avLst/>
          </a:prstGeom>
          <a:noFill/>
        </p:spPr>
        <p:txBody>
          <a:bodyPr wrap="square" rtlCol="0">
            <a:spAutoFit/>
          </a:bodyPr>
          <a:lstStyle/>
          <a:p>
            <a:r>
              <a:rPr lang="it-IT" dirty="0"/>
              <a:t>Attrattore 4 -Terrestre</a:t>
            </a:r>
          </a:p>
        </p:txBody>
      </p:sp>
      <p:sp>
        <p:nvSpPr>
          <p:cNvPr id="45" name="Ovale 44"/>
          <p:cNvSpPr/>
          <p:nvPr/>
        </p:nvSpPr>
        <p:spPr>
          <a:xfrm>
            <a:off x="6732240" y="4077072"/>
            <a:ext cx="1080120" cy="1008112"/>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6" name="CasellaDiTesto 45"/>
          <p:cNvSpPr txBox="1"/>
          <p:nvPr/>
        </p:nvSpPr>
        <p:spPr>
          <a:xfrm>
            <a:off x="6732240" y="4365104"/>
            <a:ext cx="1224136" cy="369332"/>
          </a:xfrm>
          <a:prstGeom prst="rect">
            <a:avLst/>
          </a:prstGeom>
          <a:noFill/>
        </p:spPr>
        <p:txBody>
          <a:bodyPr wrap="square" rtlCol="0">
            <a:spAutoFit/>
          </a:bodyPr>
          <a:lstStyle/>
          <a:p>
            <a:r>
              <a:rPr lang="it-IT" b="1" dirty="0"/>
              <a:t>Terrestre</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1450"/>
            <a:ext cx="9144000" cy="6515100"/>
          </a:xfrm>
          <a:prstGeom prst="rect">
            <a:avLst/>
          </a:prstGeom>
        </p:spPr>
      </p:pic>
    </p:spTree>
    <p:extLst>
      <p:ext uri="{BB962C8B-B14F-4D97-AF65-F5344CB8AC3E}">
        <p14:creationId xmlns:p14="http://schemas.microsoft.com/office/powerpoint/2010/main" val="220167418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D0F25260-7DC1-61E9-FF36-86BACBB0B541}"/>
              </a:ext>
            </a:extLst>
          </p:cNvPr>
          <p:cNvSpPr txBox="1"/>
          <p:nvPr/>
        </p:nvSpPr>
        <p:spPr>
          <a:xfrm>
            <a:off x="989688" y="692696"/>
            <a:ext cx="7200800" cy="646331"/>
          </a:xfrm>
          <a:prstGeom prst="rect">
            <a:avLst/>
          </a:prstGeom>
          <a:noFill/>
        </p:spPr>
        <p:txBody>
          <a:bodyPr wrap="square" rtlCol="0">
            <a:spAutoFit/>
          </a:bodyPr>
          <a:lstStyle/>
          <a:p>
            <a:r>
              <a:rPr lang="it-IT" dirty="0"/>
              <a:t>Perché è così difficile risolvere il problema del riscaldamento globale e della loro causa (aumento progressivo e inesorabile delle emissioni di CO2)?</a:t>
            </a:r>
          </a:p>
        </p:txBody>
      </p:sp>
      <p:sp>
        <p:nvSpPr>
          <p:cNvPr id="3" name="CasellaDiTesto 2">
            <a:extLst>
              <a:ext uri="{FF2B5EF4-FFF2-40B4-BE49-F238E27FC236}">
                <a16:creationId xmlns:a16="http://schemas.microsoft.com/office/drawing/2014/main" id="{960F7AEA-3867-B9EC-29C6-D77C57A82DFF}"/>
              </a:ext>
            </a:extLst>
          </p:cNvPr>
          <p:cNvSpPr txBox="1"/>
          <p:nvPr/>
        </p:nvSpPr>
        <p:spPr>
          <a:xfrm>
            <a:off x="1070654" y="2780928"/>
            <a:ext cx="7002692" cy="2031325"/>
          </a:xfrm>
          <a:prstGeom prst="rect">
            <a:avLst/>
          </a:prstGeom>
          <a:noFill/>
        </p:spPr>
        <p:txBody>
          <a:bodyPr wrap="square" rtlCol="0">
            <a:spAutoFit/>
          </a:bodyPr>
          <a:lstStyle/>
          <a:p>
            <a:r>
              <a:rPr lang="it-IT" dirty="0"/>
              <a:t>Secondo </a:t>
            </a:r>
            <a:r>
              <a:rPr lang="it-IT" dirty="0" err="1"/>
              <a:t>Tirole</a:t>
            </a:r>
            <a:r>
              <a:rPr lang="it-IT" dirty="0"/>
              <a:t> (</a:t>
            </a:r>
            <a:r>
              <a:rPr lang="it-IT" i="1" dirty="0"/>
              <a:t>The </a:t>
            </a:r>
            <a:r>
              <a:rPr lang="it-IT" i="1" dirty="0" err="1"/>
              <a:t>Economics</a:t>
            </a:r>
            <a:r>
              <a:rPr lang="it-IT" i="1" dirty="0"/>
              <a:t> of the Common Good, 2017</a:t>
            </a:r>
            <a:r>
              <a:rPr lang="it-IT" dirty="0"/>
              <a:t>) dal punto di vista economico la questione riguarda due aspetti rilevanti: </a:t>
            </a:r>
          </a:p>
          <a:p>
            <a:endParaRPr lang="it-IT" dirty="0"/>
          </a:p>
          <a:p>
            <a:pPr marL="342900" indent="-342900">
              <a:buAutoNum type="arabicParenR"/>
            </a:pPr>
            <a:r>
              <a:rPr lang="it-IT" dirty="0"/>
              <a:t>Egoismo rispetto alle generazioni future (gli anziani pensano solo all’oggi e al loro benessere immediato)</a:t>
            </a:r>
          </a:p>
          <a:p>
            <a:pPr marL="342900" indent="-342900">
              <a:buAutoNum type="arabicParenR"/>
            </a:pPr>
            <a:r>
              <a:rPr lang="it-IT" dirty="0"/>
              <a:t>Il free-riding fra paesi: nessuno vuole pagare costi per migliorare l’ambiente se non lo fanno anche gli altri</a:t>
            </a:r>
          </a:p>
        </p:txBody>
      </p:sp>
      <p:sp>
        <p:nvSpPr>
          <p:cNvPr id="4" name="CasellaDiTesto 3">
            <a:extLst>
              <a:ext uri="{FF2B5EF4-FFF2-40B4-BE49-F238E27FC236}">
                <a16:creationId xmlns:a16="http://schemas.microsoft.com/office/drawing/2014/main" id="{456EDCB4-FC54-B6A8-2AF3-74D2BD70CBD3}"/>
              </a:ext>
            </a:extLst>
          </p:cNvPr>
          <p:cNvSpPr txBox="1"/>
          <p:nvPr/>
        </p:nvSpPr>
        <p:spPr>
          <a:xfrm>
            <a:off x="1007690" y="1634316"/>
            <a:ext cx="7164796" cy="923330"/>
          </a:xfrm>
          <a:prstGeom prst="rect">
            <a:avLst/>
          </a:prstGeom>
          <a:noFill/>
        </p:spPr>
        <p:txBody>
          <a:bodyPr wrap="square" rtlCol="0">
            <a:spAutoFit/>
          </a:bodyPr>
          <a:lstStyle/>
          <a:p>
            <a:r>
              <a:rPr lang="it-IT" dirty="0"/>
              <a:t>La ragione è tipica dei beni pubblici e comuni perché i benefici di ridurre le emissioni sono globali e distanti nel tempo, mentre i costi sono immediati e locali </a:t>
            </a:r>
          </a:p>
        </p:txBody>
      </p:sp>
      <p:sp>
        <p:nvSpPr>
          <p:cNvPr id="5" name="CasellaDiTesto 4">
            <a:extLst>
              <a:ext uri="{FF2B5EF4-FFF2-40B4-BE49-F238E27FC236}">
                <a16:creationId xmlns:a16="http://schemas.microsoft.com/office/drawing/2014/main" id="{C487B699-4A6E-F046-5FAC-B88F6F5B8E5A}"/>
              </a:ext>
            </a:extLst>
          </p:cNvPr>
          <p:cNvSpPr txBox="1"/>
          <p:nvPr/>
        </p:nvSpPr>
        <p:spPr>
          <a:xfrm>
            <a:off x="989688" y="5133048"/>
            <a:ext cx="7470744" cy="1200329"/>
          </a:xfrm>
          <a:prstGeom prst="rect">
            <a:avLst/>
          </a:prstGeom>
          <a:noFill/>
        </p:spPr>
        <p:txBody>
          <a:bodyPr wrap="square" rtlCol="0">
            <a:spAutoFit/>
          </a:bodyPr>
          <a:lstStyle/>
          <a:p>
            <a:r>
              <a:rPr lang="it-IT" dirty="0"/>
              <a:t>Inoltre, i paesi emergenti che usano combustibili fossili molto inquinanti come il carbone o la legna non hanno risorse per la riconversione, e quelli sviluppati sono molto timidi perché le politiche antinquinamento colpiscono più le classi meno abbienti che i ricchi (sono </a:t>
            </a:r>
            <a:r>
              <a:rPr lang="it-IT" dirty="0" err="1"/>
              <a:t>antiredistributive</a:t>
            </a:r>
            <a:r>
              <a:rPr lang="it-IT" dirty="0"/>
              <a:t>: es. delle ZTL nelle città)</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611560" y="404664"/>
            <a:ext cx="8064896" cy="1200329"/>
          </a:xfrm>
          <a:prstGeom prst="rect">
            <a:avLst/>
          </a:prstGeom>
          <a:noFill/>
        </p:spPr>
        <p:txBody>
          <a:bodyPr wrap="square" rtlCol="0">
            <a:spAutoFit/>
          </a:bodyPr>
          <a:lstStyle/>
          <a:p>
            <a:r>
              <a:rPr lang="it-IT" dirty="0"/>
              <a:t>Il Terrestre come polo d’attrazione geo-politico nasce dalla nuova condizione in cui si trova oggi l’umanità: per la prima volta nella storia occorre trovare spazio non per qualche milione (es. popoli barbari accettati entro i confini dell’impero romano), ma per 8-9 miliardi di abitanti di tutto il globo! </a:t>
            </a:r>
          </a:p>
        </p:txBody>
      </p:sp>
      <p:sp>
        <p:nvSpPr>
          <p:cNvPr id="7" name="Ovale 6"/>
          <p:cNvSpPr/>
          <p:nvPr/>
        </p:nvSpPr>
        <p:spPr>
          <a:xfrm>
            <a:off x="323528" y="3140968"/>
            <a:ext cx="1584176" cy="432048"/>
          </a:xfrm>
          <a:prstGeom prst="ellipse">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683568" y="3203684"/>
            <a:ext cx="1224136" cy="369332"/>
          </a:xfrm>
          <a:prstGeom prst="rect">
            <a:avLst/>
          </a:prstGeom>
          <a:noFill/>
        </p:spPr>
        <p:txBody>
          <a:bodyPr wrap="square" rtlCol="0">
            <a:spAutoFit/>
          </a:bodyPr>
          <a:lstStyle/>
          <a:p>
            <a:r>
              <a:rPr lang="it-IT" b="1" dirty="0"/>
              <a:t>LOCALE</a:t>
            </a:r>
          </a:p>
        </p:txBody>
      </p:sp>
      <p:sp>
        <p:nvSpPr>
          <p:cNvPr id="9" name="CasellaDiTesto 8"/>
          <p:cNvSpPr txBox="1"/>
          <p:nvPr/>
        </p:nvSpPr>
        <p:spPr>
          <a:xfrm>
            <a:off x="107504" y="3563724"/>
            <a:ext cx="2160240" cy="369332"/>
          </a:xfrm>
          <a:prstGeom prst="rect">
            <a:avLst/>
          </a:prstGeom>
          <a:noFill/>
        </p:spPr>
        <p:txBody>
          <a:bodyPr wrap="square" rtlCol="0">
            <a:spAutoFit/>
          </a:bodyPr>
          <a:lstStyle/>
          <a:p>
            <a:r>
              <a:rPr lang="it-IT" dirty="0"/>
              <a:t>Attrattore 1- Locale</a:t>
            </a:r>
          </a:p>
        </p:txBody>
      </p:sp>
      <p:sp>
        <p:nvSpPr>
          <p:cNvPr id="10" name="Ovale 9"/>
          <p:cNvSpPr/>
          <p:nvPr/>
        </p:nvSpPr>
        <p:spPr>
          <a:xfrm>
            <a:off x="5508104" y="2348880"/>
            <a:ext cx="1080120" cy="1008112"/>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CasellaDiTesto 10"/>
          <p:cNvSpPr txBox="1"/>
          <p:nvPr/>
        </p:nvSpPr>
        <p:spPr>
          <a:xfrm>
            <a:off x="5508104" y="2627620"/>
            <a:ext cx="1224136" cy="369332"/>
          </a:xfrm>
          <a:prstGeom prst="rect">
            <a:avLst/>
          </a:prstGeom>
          <a:noFill/>
        </p:spPr>
        <p:txBody>
          <a:bodyPr wrap="square" rtlCol="0">
            <a:spAutoFit/>
          </a:bodyPr>
          <a:lstStyle/>
          <a:p>
            <a:r>
              <a:rPr lang="it-IT" b="1" dirty="0"/>
              <a:t>GLOBALE</a:t>
            </a:r>
          </a:p>
        </p:txBody>
      </p:sp>
      <p:cxnSp>
        <p:nvCxnSpPr>
          <p:cNvPr id="13" name="Connettore 2 12"/>
          <p:cNvCxnSpPr>
            <a:cxnSpLocks/>
          </p:cNvCxnSpPr>
          <p:nvPr/>
        </p:nvCxnSpPr>
        <p:spPr>
          <a:xfrm flipV="1">
            <a:off x="1835696" y="2996952"/>
            <a:ext cx="3672408" cy="360040"/>
          </a:xfrm>
          <a:prstGeom prst="straightConnector1">
            <a:avLst/>
          </a:prstGeom>
          <a:ln w="41275">
            <a:tailEnd type="arrow"/>
          </a:ln>
        </p:spPr>
        <p:style>
          <a:lnRef idx="1">
            <a:schemeClr val="accent1"/>
          </a:lnRef>
          <a:fillRef idx="0">
            <a:schemeClr val="accent1"/>
          </a:fillRef>
          <a:effectRef idx="0">
            <a:schemeClr val="accent1"/>
          </a:effectRef>
          <a:fontRef idx="minor">
            <a:schemeClr val="tx1"/>
          </a:fontRef>
        </p:style>
      </p:cxnSp>
      <p:sp>
        <p:nvSpPr>
          <p:cNvPr id="19" name="CasellaDiTesto 18"/>
          <p:cNvSpPr txBox="1"/>
          <p:nvPr/>
        </p:nvSpPr>
        <p:spPr>
          <a:xfrm rot="21234227">
            <a:off x="2912075" y="2770519"/>
            <a:ext cx="2376264" cy="338554"/>
          </a:xfrm>
          <a:prstGeom prst="rect">
            <a:avLst/>
          </a:prstGeom>
          <a:noFill/>
        </p:spPr>
        <p:txBody>
          <a:bodyPr wrap="square" rtlCol="0">
            <a:spAutoFit/>
          </a:bodyPr>
          <a:lstStyle/>
          <a:p>
            <a:r>
              <a:rPr lang="it-IT" sz="1600" dirty="0"/>
              <a:t>antica freccia del tempo</a:t>
            </a:r>
          </a:p>
        </p:txBody>
      </p:sp>
      <p:sp>
        <p:nvSpPr>
          <p:cNvPr id="24" name="Arco 23"/>
          <p:cNvSpPr/>
          <p:nvPr/>
        </p:nvSpPr>
        <p:spPr>
          <a:xfrm>
            <a:off x="1259632" y="2564904"/>
            <a:ext cx="1593051" cy="2241239"/>
          </a:xfrm>
          <a:prstGeom prst="arc">
            <a:avLst>
              <a:gd name="adj1" fmla="val 16588210"/>
              <a:gd name="adj2" fmla="val 4438807"/>
            </a:avLst>
          </a:prstGeom>
          <a:ln w="19050">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25" name="CasellaDiTesto 24"/>
          <p:cNvSpPr txBox="1"/>
          <p:nvPr/>
        </p:nvSpPr>
        <p:spPr>
          <a:xfrm>
            <a:off x="251520" y="2257708"/>
            <a:ext cx="2448272" cy="523220"/>
          </a:xfrm>
          <a:prstGeom prst="rect">
            <a:avLst/>
          </a:prstGeom>
          <a:noFill/>
        </p:spPr>
        <p:txBody>
          <a:bodyPr wrap="square" rtlCol="0">
            <a:spAutoFit/>
          </a:bodyPr>
          <a:lstStyle/>
          <a:p>
            <a:pPr algn="ctr"/>
            <a:r>
              <a:rPr lang="it-IT" sz="1400" dirty="0"/>
              <a:t>Ex fronte di modernizzazione (Destra/Sinistra)</a:t>
            </a:r>
          </a:p>
        </p:txBody>
      </p:sp>
      <p:sp>
        <p:nvSpPr>
          <p:cNvPr id="26" name="CasellaDiTesto 25"/>
          <p:cNvSpPr txBox="1"/>
          <p:nvPr/>
        </p:nvSpPr>
        <p:spPr>
          <a:xfrm rot="3258759">
            <a:off x="2436504" y="2687792"/>
            <a:ext cx="629468" cy="307777"/>
          </a:xfrm>
          <a:prstGeom prst="rect">
            <a:avLst/>
          </a:prstGeom>
          <a:noFill/>
        </p:spPr>
        <p:txBody>
          <a:bodyPr wrap="none" rtlCol="0">
            <a:spAutoFit/>
          </a:bodyPr>
          <a:lstStyle/>
          <a:p>
            <a:r>
              <a:rPr lang="it-IT" sz="1400" dirty="0"/>
              <a:t>avanti</a:t>
            </a:r>
          </a:p>
        </p:txBody>
      </p:sp>
      <p:sp>
        <p:nvSpPr>
          <p:cNvPr id="27" name="CasellaDiTesto 26"/>
          <p:cNvSpPr txBox="1"/>
          <p:nvPr/>
        </p:nvSpPr>
        <p:spPr>
          <a:xfrm rot="3252088">
            <a:off x="2115839" y="2809690"/>
            <a:ext cx="761106" cy="307777"/>
          </a:xfrm>
          <a:prstGeom prst="rect">
            <a:avLst/>
          </a:prstGeom>
          <a:noFill/>
        </p:spPr>
        <p:txBody>
          <a:bodyPr wrap="none" rtlCol="0">
            <a:spAutoFit/>
          </a:bodyPr>
          <a:lstStyle/>
          <a:p>
            <a:r>
              <a:rPr lang="it-IT" sz="1400" dirty="0"/>
              <a:t>indietro</a:t>
            </a:r>
          </a:p>
        </p:txBody>
      </p:sp>
      <p:cxnSp>
        <p:nvCxnSpPr>
          <p:cNvPr id="29" name="Connettore 2 28"/>
          <p:cNvCxnSpPr/>
          <p:nvPr/>
        </p:nvCxnSpPr>
        <p:spPr>
          <a:xfrm>
            <a:off x="2339752" y="3284984"/>
            <a:ext cx="1872208" cy="2088232"/>
          </a:xfrm>
          <a:prstGeom prst="straightConnector1">
            <a:avLst/>
          </a:prstGeom>
          <a:ln w="41275">
            <a:tailEnd type="arrow"/>
          </a:ln>
        </p:spPr>
        <p:style>
          <a:lnRef idx="1">
            <a:schemeClr val="accent1"/>
          </a:lnRef>
          <a:fillRef idx="0">
            <a:schemeClr val="accent1"/>
          </a:fillRef>
          <a:effectRef idx="0">
            <a:schemeClr val="accent1"/>
          </a:effectRef>
          <a:fontRef idx="minor">
            <a:schemeClr val="tx1"/>
          </a:fontRef>
        </p:style>
      </p:cxnSp>
      <p:sp>
        <p:nvSpPr>
          <p:cNvPr id="39" name="CasellaDiTesto 38"/>
          <p:cNvSpPr txBox="1"/>
          <p:nvPr/>
        </p:nvSpPr>
        <p:spPr>
          <a:xfrm rot="5665570">
            <a:off x="4359981" y="3772612"/>
            <a:ext cx="1656184" cy="369332"/>
          </a:xfrm>
          <a:prstGeom prst="rect">
            <a:avLst/>
          </a:prstGeom>
          <a:noFill/>
        </p:spPr>
        <p:txBody>
          <a:bodyPr wrap="square" rtlCol="0">
            <a:spAutoFit/>
          </a:bodyPr>
          <a:lstStyle/>
          <a:p>
            <a:r>
              <a:rPr lang="it-IT" dirty="0"/>
              <a:t>riorientamento</a:t>
            </a:r>
          </a:p>
        </p:txBody>
      </p:sp>
      <p:sp>
        <p:nvSpPr>
          <p:cNvPr id="40" name="CasellaDiTesto 39"/>
          <p:cNvSpPr txBox="1"/>
          <p:nvPr/>
        </p:nvSpPr>
        <p:spPr>
          <a:xfrm rot="2931547">
            <a:off x="2594753" y="4041355"/>
            <a:ext cx="1656184" cy="369332"/>
          </a:xfrm>
          <a:prstGeom prst="rect">
            <a:avLst/>
          </a:prstGeom>
          <a:noFill/>
        </p:spPr>
        <p:txBody>
          <a:bodyPr wrap="square" rtlCol="0">
            <a:spAutoFit/>
          </a:bodyPr>
          <a:lstStyle/>
          <a:p>
            <a:r>
              <a:rPr lang="it-IT" dirty="0"/>
              <a:t>riorientamento</a:t>
            </a:r>
          </a:p>
        </p:txBody>
      </p:sp>
      <p:cxnSp>
        <p:nvCxnSpPr>
          <p:cNvPr id="41" name="Connettore 2 40"/>
          <p:cNvCxnSpPr>
            <a:cxnSpLocks/>
          </p:cNvCxnSpPr>
          <p:nvPr/>
        </p:nvCxnSpPr>
        <p:spPr>
          <a:xfrm flipH="1">
            <a:off x="4932039" y="3044816"/>
            <a:ext cx="144016" cy="2304256"/>
          </a:xfrm>
          <a:prstGeom prst="straightConnector1">
            <a:avLst/>
          </a:prstGeom>
          <a:ln w="41275">
            <a:tailEnd type="arrow"/>
          </a:ln>
        </p:spPr>
        <p:style>
          <a:lnRef idx="1">
            <a:schemeClr val="accent1"/>
          </a:lnRef>
          <a:fillRef idx="0">
            <a:schemeClr val="accent1"/>
          </a:fillRef>
          <a:effectRef idx="0">
            <a:schemeClr val="accent1"/>
          </a:effectRef>
          <a:fontRef idx="minor">
            <a:schemeClr val="tx1"/>
          </a:fontRef>
        </p:style>
      </p:cxnSp>
      <p:sp>
        <p:nvSpPr>
          <p:cNvPr id="44" name="CasellaDiTesto 43"/>
          <p:cNvSpPr txBox="1"/>
          <p:nvPr/>
        </p:nvSpPr>
        <p:spPr>
          <a:xfrm>
            <a:off x="6588224" y="2411596"/>
            <a:ext cx="2160240" cy="369332"/>
          </a:xfrm>
          <a:prstGeom prst="rect">
            <a:avLst/>
          </a:prstGeom>
          <a:noFill/>
        </p:spPr>
        <p:txBody>
          <a:bodyPr wrap="square" rtlCol="0">
            <a:spAutoFit/>
          </a:bodyPr>
          <a:lstStyle/>
          <a:p>
            <a:r>
              <a:rPr lang="it-IT" dirty="0"/>
              <a:t>Attrattore 2- Globale</a:t>
            </a:r>
          </a:p>
        </p:txBody>
      </p:sp>
      <p:sp>
        <p:nvSpPr>
          <p:cNvPr id="45" name="CasellaDiTesto 44"/>
          <p:cNvSpPr txBox="1"/>
          <p:nvPr/>
        </p:nvSpPr>
        <p:spPr>
          <a:xfrm>
            <a:off x="5220072" y="5805264"/>
            <a:ext cx="2520280" cy="646331"/>
          </a:xfrm>
          <a:prstGeom prst="rect">
            <a:avLst/>
          </a:prstGeom>
          <a:noFill/>
        </p:spPr>
        <p:txBody>
          <a:bodyPr wrap="square" rtlCol="0">
            <a:spAutoFit/>
          </a:bodyPr>
          <a:lstStyle/>
          <a:p>
            <a:r>
              <a:rPr lang="it-IT" dirty="0"/>
              <a:t>Attrattore 4 </a:t>
            </a:r>
            <a:r>
              <a:rPr lang="it-IT" dirty="0" err="1"/>
              <a:t>–Terrestre-Attore</a:t>
            </a:r>
            <a:r>
              <a:rPr lang="it-IT" dirty="0"/>
              <a:t> Politico</a:t>
            </a:r>
          </a:p>
        </p:txBody>
      </p:sp>
      <p:sp>
        <p:nvSpPr>
          <p:cNvPr id="46" name="Ovale 45"/>
          <p:cNvSpPr/>
          <p:nvPr/>
        </p:nvSpPr>
        <p:spPr>
          <a:xfrm>
            <a:off x="4139952" y="5507940"/>
            <a:ext cx="1080120" cy="1008112"/>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7" name="CasellaDiTesto 46"/>
          <p:cNvSpPr txBox="1"/>
          <p:nvPr/>
        </p:nvSpPr>
        <p:spPr>
          <a:xfrm>
            <a:off x="4067944" y="5795972"/>
            <a:ext cx="1440160" cy="369332"/>
          </a:xfrm>
          <a:prstGeom prst="rect">
            <a:avLst/>
          </a:prstGeom>
          <a:noFill/>
        </p:spPr>
        <p:txBody>
          <a:bodyPr wrap="square" rtlCol="0">
            <a:spAutoFit/>
          </a:bodyPr>
          <a:lstStyle/>
          <a:p>
            <a:r>
              <a:rPr lang="it-IT" b="1" dirty="0"/>
              <a:t>TERRESTRE</a:t>
            </a:r>
          </a:p>
        </p:txBody>
      </p:sp>
      <p:cxnSp>
        <p:nvCxnSpPr>
          <p:cNvPr id="32" name="Connettore 2 31"/>
          <p:cNvCxnSpPr>
            <a:cxnSpLocks/>
          </p:cNvCxnSpPr>
          <p:nvPr/>
        </p:nvCxnSpPr>
        <p:spPr>
          <a:xfrm flipH="1">
            <a:off x="5004048" y="3314688"/>
            <a:ext cx="817336" cy="2274552"/>
          </a:xfrm>
          <a:prstGeom prst="straightConnector1">
            <a:avLst/>
          </a:prstGeom>
          <a:ln w="12700">
            <a:tailEnd type="arrow"/>
          </a:ln>
        </p:spPr>
        <p:style>
          <a:lnRef idx="1">
            <a:schemeClr val="accent1"/>
          </a:lnRef>
          <a:fillRef idx="0">
            <a:schemeClr val="accent1"/>
          </a:fillRef>
          <a:effectRef idx="0">
            <a:schemeClr val="accent1"/>
          </a:effectRef>
          <a:fontRef idx="minor">
            <a:schemeClr val="tx1"/>
          </a:fontRef>
        </p:style>
      </p:cxnSp>
      <p:cxnSp>
        <p:nvCxnSpPr>
          <p:cNvPr id="35" name="Connettore 2 34"/>
          <p:cNvCxnSpPr/>
          <p:nvPr/>
        </p:nvCxnSpPr>
        <p:spPr>
          <a:xfrm>
            <a:off x="1835696" y="3429000"/>
            <a:ext cx="2304256" cy="2263606"/>
          </a:xfrm>
          <a:prstGeom prst="straightConnector1">
            <a:avLst/>
          </a:prstGeom>
          <a:ln w="12700">
            <a:tailEnd type="arrow"/>
          </a:ln>
        </p:spPr>
        <p:style>
          <a:lnRef idx="1">
            <a:schemeClr val="accent1"/>
          </a:lnRef>
          <a:fillRef idx="0">
            <a:schemeClr val="accent1"/>
          </a:fillRef>
          <a:effectRef idx="0">
            <a:schemeClr val="accent1"/>
          </a:effectRef>
          <a:fontRef idx="minor">
            <a:schemeClr val="tx1"/>
          </a:fontRef>
        </p:style>
      </p:cxnSp>
      <p:sp>
        <p:nvSpPr>
          <p:cNvPr id="66" name="Arco 65"/>
          <p:cNvSpPr/>
          <p:nvPr/>
        </p:nvSpPr>
        <p:spPr>
          <a:xfrm rot="5400000">
            <a:off x="3333072" y="2219656"/>
            <a:ext cx="1685766" cy="3960439"/>
          </a:xfrm>
          <a:prstGeom prst="arc">
            <a:avLst>
              <a:gd name="adj1" fmla="val 16469878"/>
              <a:gd name="adj2" fmla="val 4371726"/>
            </a:avLst>
          </a:prstGeom>
          <a:ln w="57150">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67" name="CasellaDiTesto 66"/>
          <p:cNvSpPr txBox="1"/>
          <p:nvPr/>
        </p:nvSpPr>
        <p:spPr>
          <a:xfrm>
            <a:off x="6228184" y="3933056"/>
            <a:ext cx="2232248" cy="923330"/>
          </a:xfrm>
          <a:prstGeom prst="rect">
            <a:avLst/>
          </a:prstGeom>
          <a:noFill/>
        </p:spPr>
        <p:txBody>
          <a:bodyPr wrap="square" rtlCol="0">
            <a:spAutoFit/>
          </a:bodyPr>
          <a:lstStyle/>
          <a:p>
            <a:r>
              <a:rPr lang="it-IT" b="1" dirty="0"/>
              <a:t>Nuova delimitazione dei conflitti</a:t>
            </a:r>
          </a:p>
          <a:p>
            <a:r>
              <a:rPr lang="it-IT" dirty="0"/>
              <a:t>(Moderno/Terrestre)</a:t>
            </a:r>
          </a:p>
        </p:txBody>
      </p:sp>
      <p:sp>
        <p:nvSpPr>
          <p:cNvPr id="76" name="CasellaDiTesto 75"/>
          <p:cNvSpPr txBox="1"/>
          <p:nvPr/>
        </p:nvSpPr>
        <p:spPr>
          <a:xfrm rot="21385714">
            <a:off x="4220935" y="4978321"/>
            <a:ext cx="629468" cy="307777"/>
          </a:xfrm>
          <a:prstGeom prst="rect">
            <a:avLst/>
          </a:prstGeom>
          <a:noFill/>
        </p:spPr>
        <p:txBody>
          <a:bodyPr wrap="none" rtlCol="0">
            <a:spAutoFit/>
          </a:bodyPr>
          <a:lstStyle/>
          <a:p>
            <a:r>
              <a:rPr lang="it-IT" sz="1400" dirty="0"/>
              <a:t>avanti</a:t>
            </a:r>
          </a:p>
        </p:txBody>
      </p:sp>
      <p:sp>
        <p:nvSpPr>
          <p:cNvPr id="77" name="CasellaDiTesto 76"/>
          <p:cNvSpPr txBox="1"/>
          <p:nvPr/>
        </p:nvSpPr>
        <p:spPr>
          <a:xfrm rot="21330111">
            <a:off x="4078526" y="4725144"/>
            <a:ext cx="761106" cy="307777"/>
          </a:xfrm>
          <a:prstGeom prst="rect">
            <a:avLst/>
          </a:prstGeom>
          <a:noFill/>
        </p:spPr>
        <p:txBody>
          <a:bodyPr wrap="none" rtlCol="0">
            <a:spAutoFit/>
          </a:bodyPr>
          <a:lstStyle/>
          <a:p>
            <a:r>
              <a:rPr lang="it-IT" sz="1400" dirty="0"/>
              <a:t>indietro</a:t>
            </a:r>
          </a:p>
        </p:txBody>
      </p:sp>
      <p:sp>
        <p:nvSpPr>
          <p:cNvPr id="81" name="CasellaDiTesto 80"/>
          <p:cNvSpPr txBox="1"/>
          <p:nvPr/>
        </p:nvSpPr>
        <p:spPr>
          <a:xfrm>
            <a:off x="323528" y="5517232"/>
            <a:ext cx="3240360" cy="1200329"/>
          </a:xfrm>
          <a:prstGeom prst="rect">
            <a:avLst/>
          </a:prstGeom>
          <a:noFill/>
        </p:spPr>
        <p:txBody>
          <a:bodyPr wrap="square" rtlCol="0">
            <a:spAutoFit/>
          </a:bodyPr>
          <a:lstStyle/>
          <a:p>
            <a:r>
              <a:rPr lang="it-IT" b="1" dirty="0"/>
              <a:t>CONCLUSIONI</a:t>
            </a:r>
            <a:r>
              <a:rPr lang="it-IT" dirty="0"/>
              <a:t>: OBIETTIVO DEL TERRESTRE POLITICO E’ UN DECISO RAFFORZAMENTO DELLE ISTITUZIONI INTERNAZIONALI</a:t>
            </a:r>
          </a:p>
        </p:txBody>
      </p:sp>
      <p:sp>
        <p:nvSpPr>
          <p:cNvPr id="30" name="Corda 29"/>
          <p:cNvSpPr/>
          <p:nvPr/>
        </p:nvSpPr>
        <p:spPr>
          <a:xfrm rot="5966116">
            <a:off x="3131896" y="1769886"/>
            <a:ext cx="794756" cy="692506"/>
          </a:xfrm>
          <a:prstGeom prst="cho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1" name="CasellaDiTesto 30"/>
          <p:cNvSpPr txBox="1"/>
          <p:nvPr/>
        </p:nvSpPr>
        <p:spPr>
          <a:xfrm>
            <a:off x="3851920" y="1835532"/>
            <a:ext cx="5040560" cy="369332"/>
          </a:xfrm>
          <a:prstGeom prst="rect">
            <a:avLst/>
          </a:prstGeom>
          <a:noFill/>
        </p:spPr>
        <p:txBody>
          <a:bodyPr wrap="square" rtlCol="0">
            <a:spAutoFit/>
          </a:bodyPr>
          <a:lstStyle/>
          <a:p>
            <a:r>
              <a:rPr lang="it-IT" dirty="0"/>
              <a:t>Attrattore 3-Fuori Suolo radicalmente antiecologico</a:t>
            </a: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25400">
          <a:tailEnd type="arrow"/>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6546</TotalTime>
  <Words>17174</Words>
  <Application>Microsoft Macintosh PowerPoint</Application>
  <PresentationFormat>Presentazione su schermo (4:3)</PresentationFormat>
  <Paragraphs>892</Paragraphs>
  <Slides>129</Slides>
  <Notes>9</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129</vt:i4>
      </vt:variant>
    </vt:vector>
  </HeadingPairs>
  <TitlesOfParts>
    <vt:vector size="135" baseType="lpstr">
      <vt:lpstr>Arial</vt:lpstr>
      <vt:lpstr>Calibri</vt:lpstr>
      <vt:lpstr>Garamond</vt:lpstr>
      <vt:lpstr>Times</vt:lpstr>
      <vt:lpstr>Wingdings</vt:lpstr>
      <vt:lpstr>Tema di Office</vt:lpstr>
      <vt:lpstr>Analisi delle Istituzioni sostenibili pubbliche e private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Perdita di benessere dovuta alle imposte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Vinci</dc:creator>
  <cp:lastModifiedBy>vincenzo visco comandini</cp:lastModifiedBy>
  <cp:revision>174</cp:revision>
  <dcterms:created xsi:type="dcterms:W3CDTF">2019-08-13T17:02:00Z</dcterms:created>
  <dcterms:modified xsi:type="dcterms:W3CDTF">2024-02-23T17:36:08Z</dcterms:modified>
</cp:coreProperties>
</file>