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0" r:id="rId2"/>
    <p:sldId id="492" r:id="rId3"/>
    <p:sldId id="499" r:id="rId4"/>
    <p:sldId id="552" r:id="rId5"/>
    <p:sldId id="493" r:id="rId6"/>
    <p:sldId id="494" r:id="rId7"/>
    <p:sldId id="501" r:id="rId8"/>
    <p:sldId id="495" r:id="rId9"/>
    <p:sldId id="553" r:id="rId10"/>
    <p:sldId id="504" r:id="rId11"/>
    <p:sldId id="533" r:id="rId12"/>
    <p:sldId id="511" r:id="rId13"/>
  </p:sldIdLst>
  <p:sldSz cx="9144000" cy="6858000" type="screen4x3"/>
  <p:notesSz cx="7102475" cy="102314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551"/>
    <a:srgbClr val="FFEBFF"/>
    <a:srgbClr val="009835"/>
    <a:srgbClr val="CC00FF"/>
    <a:srgbClr val="FF00FF"/>
    <a:srgbClr val="8FAADC"/>
    <a:srgbClr val="E60003"/>
    <a:srgbClr val="FF3399"/>
    <a:srgbClr val="FFCC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8F9937-D7DD-40D3-BB1F-0EC6C4046E01}" v="1" dt="2025-09-17T09:49:04.6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93" autoAdjust="0"/>
    <p:restoredTop sz="93453" autoAdjust="0"/>
  </p:normalViewPr>
  <p:slideViewPr>
    <p:cSldViewPr snapToGrid="0">
      <p:cViewPr varScale="1">
        <p:scale>
          <a:sx n="92" d="100"/>
          <a:sy n="92" d="100"/>
        </p:scale>
        <p:origin x="127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3349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3349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C934E7F5-19A9-43F4-9393-C25150B3065A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249363" y="1279525"/>
            <a:ext cx="4603750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710248" y="4923879"/>
            <a:ext cx="5681980" cy="402862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718091"/>
            <a:ext cx="3077739" cy="513348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4023092" y="9718091"/>
            <a:ext cx="3077739" cy="513348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30407423-CC00-4E7F-A136-EAFBE5D5FBAB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4073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A154B-0977-4902-9308-21E54367B4AF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ABFB-4DAB-4FA5-81F2-C4E773450A83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7695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A154B-0977-4902-9308-21E54367B4AF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ABFB-4DAB-4FA5-81F2-C4E773450A83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6347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A154B-0977-4902-9308-21E54367B4AF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ABFB-4DAB-4FA5-81F2-C4E773450A83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1660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A154B-0977-4902-9308-21E54367B4AF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ABFB-4DAB-4FA5-81F2-C4E773450A83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48295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A154B-0977-4902-9308-21E54367B4AF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ABFB-4DAB-4FA5-81F2-C4E773450A83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863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A154B-0977-4902-9308-21E54367B4AF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ABFB-4DAB-4FA5-81F2-C4E773450A83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4891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A154B-0977-4902-9308-21E54367B4AF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ABFB-4DAB-4FA5-81F2-C4E773450A83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1852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A154B-0977-4902-9308-21E54367B4AF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ABFB-4DAB-4FA5-81F2-C4E773450A83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95758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A154B-0977-4902-9308-21E54367B4AF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ABFB-4DAB-4FA5-81F2-C4E773450A83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85747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A154B-0977-4902-9308-21E54367B4AF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ABFB-4DAB-4FA5-81F2-C4E773450A83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6289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A154B-0977-4902-9308-21E54367B4AF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ABFB-4DAB-4FA5-81F2-C4E773450A83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559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A154B-0977-4902-9308-21E54367B4AF}" type="datetimeFigureOut">
              <a:rPr lang="it-IT" smtClean="0"/>
              <a:t>23/09/2025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CABFB-4DAB-4FA5-81F2-C4E773450A83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600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5.png"/><Relationship Id="rId5" Type="http://schemas.openxmlformats.org/officeDocument/2006/relationships/image" Target="../media/image9.png"/><Relationship Id="rId10" Type="http://schemas.openxmlformats.org/officeDocument/2006/relationships/image" Target="../media/image4.png"/><Relationship Id="rId4" Type="http://schemas.openxmlformats.org/officeDocument/2006/relationships/image" Target="../media/image8.png"/><Relationship Id="rId9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meneguzzo@economia.uniroma2.it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2"/>
          <p:cNvSpPr/>
          <p:nvPr/>
        </p:nvSpPr>
        <p:spPr>
          <a:xfrm>
            <a:off x="397040" y="2512078"/>
            <a:ext cx="8424936" cy="17164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>
              <a:solidFill>
                <a:prstClr val="black"/>
              </a:solidFill>
            </a:endParaRPr>
          </a:p>
        </p:txBody>
      </p:sp>
      <p:sp>
        <p:nvSpPr>
          <p:cNvPr id="4" name="CasellaDiTesto 3"/>
          <p:cNvSpPr txBox="1"/>
          <p:nvPr/>
        </p:nvSpPr>
        <p:spPr>
          <a:xfrm>
            <a:off x="510348" y="3108682"/>
            <a:ext cx="819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cap="small" dirty="0">
                <a:solidFill>
                  <a:srgbClr val="00833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Syllabus del Corso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627083" y="5140018"/>
            <a:ext cx="7964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Anno Accademico </a:t>
            </a:r>
            <a:r>
              <a:rPr lang="it-IT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cs typeface="Helvetica" panose="020B0604020202020204" pitchFamily="34" charset="0"/>
              </a:rPr>
              <a:t>2025/2026</a:t>
            </a:r>
            <a:endParaRPr lang="it-IT" sz="2400" b="1" dirty="0">
              <a:solidFill>
                <a:srgbClr val="00833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040" y="284857"/>
            <a:ext cx="3558734" cy="926534"/>
          </a:xfrm>
          <a:prstGeom prst="rect">
            <a:avLst/>
          </a:prstGeom>
        </p:spPr>
      </p:pic>
      <p:grpSp>
        <p:nvGrpSpPr>
          <p:cNvPr id="10" name="Gruppo 9"/>
          <p:cNvGrpSpPr/>
          <p:nvPr/>
        </p:nvGrpSpPr>
        <p:grpSpPr>
          <a:xfrm>
            <a:off x="5208104" y="529987"/>
            <a:ext cx="3613872" cy="323165"/>
            <a:chOff x="5208104" y="529987"/>
            <a:chExt cx="3613872" cy="323165"/>
          </a:xfrm>
        </p:grpSpPr>
        <p:sp>
          <p:nvSpPr>
            <p:cNvPr id="11" name="CasellaDiTesto 10"/>
            <p:cNvSpPr txBox="1"/>
            <p:nvPr/>
          </p:nvSpPr>
          <p:spPr>
            <a:xfrm>
              <a:off x="5208104" y="529987"/>
              <a:ext cx="3613872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1500" dirty="0">
                  <a:latin typeface="Minion Pro" panose="02040503050306020203" pitchFamily="18" charset="0"/>
                </a:rPr>
                <a:t>MANAGEMENT SANITARIO</a:t>
              </a:r>
            </a:p>
          </p:txBody>
        </p:sp>
        <p:cxnSp>
          <p:nvCxnSpPr>
            <p:cNvPr id="12" name="Connettore diritto 11"/>
            <p:cNvCxnSpPr/>
            <p:nvPr/>
          </p:nvCxnSpPr>
          <p:spPr>
            <a:xfrm>
              <a:off x="5804454" y="853152"/>
              <a:ext cx="2435329" cy="0"/>
            </a:xfrm>
            <a:prstGeom prst="line">
              <a:avLst/>
            </a:prstGeom>
            <a:ln w="38100">
              <a:solidFill>
                <a:srgbClr val="008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72299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e 1"/>
          <p:cNvSpPr/>
          <p:nvPr/>
        </p:nvSpPr>
        <p:spPr>
          <a:xfrm>
            <a:off x="1403648" y="440668"/>
            <a:ext cx="6336704" cy="597666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5400" b="1" dirty="0">
              <a:solidFill>
                <a:schemeClr val="bg2">
                  <a:lumMod val="2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91" y="104761"/>
            <a:ext cx="1682033" cy="437926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2055926" y="2551837"/>
            <a:ext cx="503214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5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presentazione </a:t>
            </a:r>
          </a:p>
          <a:p>
            <a:pPr algn="ctr"/>
            <a:r>
              <a:rPr lang="it-IT" sz="5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del corso</a:t>
            </a:r>
          </a:p>
        </p:txBody>
      </p:sp>
      <p:grpSp>
        <p:nvGrpSpPr>
          <p:cNvPr id="17" name="Gruppo 16"/>
          <p:cNvGrpSpPr/>
          <p:nvPr/>
        </p:nvGrpSpPr>
        <p:grpSpPr>
          <a:xfrm>
            <a:off x="5425446" y="89638"/>
            <a:ext cx="3613872" cy="246221"/>
            <a:chOff x="5208104" y="529987"/>
            <a:chExt cx="3613872" cy="246221"/>
          </a:xfrm>
        </p:grpSpPr>
        <p:sp>
          <p:nvSpPr>
            <p:cNvPr id="18" name="CasellaDiTesto 17"/>
            <p:cNvSpPr txBox="1"/>
            <p:nvPr/>
          </p:nvSpPr>
          <p:spPr>
            <a:xfrm>
              <a:off x="5208104" y="529987"/>
              <a:ext cx="36138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000" dirty="0">
                  <a:latin typeface="Minion Pro" panose="02040503050306020203" pitchFamily="18" charset="0"/>
                </a:rPr>
                <a:t>MANAGEMENT SANITARIO</a:t>
              </a:r>
            </a:p>
          </p:txBody>
        </p:sp>
        <p:cxnSp>
          <p:nvCxnSpPr>
            <p:cNvPr id="19" name="Connettore diritto 18"/>
            <p:cNvCxnSpPr/>
            <p:nvPr/>
          </p:nvCxnSpPr>
          <p:spPr>
            <a:xfrm flipV="1">
              <a:off x="7137615" y="765612"/>
              <a:ext cx="1594909" cy="0"/>
            </a:xfrm>
            <a:prstGeom prst="line">
              <a:avLst/>
            </a:prstGeom>
            <a:ln w="38100">
              <a:solidFill>
                <a:srgbClr val="008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59110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91" y="104761"/>
            <a:ext cx="1682033" cy="437926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5880395" y="4794543"/>
            <a:ext cx="25922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cap="small" dirty="0">
                <a:latin typeface="+mj-lt"/>
              </a:rPr>
              <a:t>meneguzzo@economia.uniroma2.it</a:t>
            </a:r>
            <a:endParaRPr lang="it-IT" sz="1200" b="1" dirty="0">
              <a:latin typeface="+mj-lt"/>
            </a:endParaRPr>
          </a:p>
        </p:txBody>
      </p:sp>
      <p:pic>
        <p:nvPicPr>
          <p:cNvPr id="7" name="Picture 19" descr="http://www.educolor.it/disegno-da-colorare-busta-da-lettera-dm98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568" y="4802872"/>
            <a:ext cx="367717" cy="26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tangolo 7"/>
          <p:cNvSpPr/>
          <p:nvPr/>
        </p:nvSpPr>
        <p:spPr>
          <a:xfrm>
            <a:off x="5865722" y="5189970"/>
            <a:ext cx="259228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cap="small" dirty="0">
                <a:latin typeface="+mj-lt"/>
              </a:rPr>
              <a:t>Marco </a:t>
            </a:r>
            <a:r>
              <a:rPr lang="it-IT" sz="1100" b="1" cap="small" dirty="0" err="1">
                <a:latin typeface="+mj-lt"/>
              </a:rPr>
              <a:t>Meneguzzo</a:t>
            </a:r>
            <a:endParaRPr lang="it-IT" sz="1100" b="1" cap="small" dirty="0">
              <a:latin typeface="+mj-lt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07522" y="5134419"/>
            <a:ext cx="783471" cy="411954"/>
          </a:xfrm>
          <a:prstGeom prst="rect">
            <a:avLst/>
          </a:prstGeom>
        </p:spPr>
      </p:pic>
      <p:pic>
        <p:nvPicPr>
          <p:cNvPr id="10" name="Picture 17" descr="http://www.cgil.mantova.it/cdl/images/stories/hom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845" y="6052616"/>
            <a:ext cx="285161" cy="277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sellaDiTesto 10"/>
          <p:cNvSpPr txBox="1"/>
          <p:nvPr/>
        </p:nvSpPr>
        <p:spPr>
          <a:xfrm>
            <a:off x="5880395" y="5982851"/>
            <a:ext cx="2806407" cy="57708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it-IT"/>
            </a:defPPr>
            <a:lvl1pPr>
              <a:defRPr sz="1100" b="1" cap="small">
                <a:latin typeface="Century Gothic" panose="020B0502020202020204" pitchFamily="34" charset="0"/>
              </a:defRPr>
            </a:lvl1pPr>
          </a:lstStyle>
          <a:p>
            <a:r>
              <a:rPr lang="it-IT" sz="1050" dirty="0">
                <a:latin typeface="+mj-lt"/>
              </a:rPr>
              <a:t>Stanza 1S45 – I Piano, Edificio B, Dipartimento di Management e Diritto, Università degli Studi di Roma Tor Vergata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 rotWithShape="1"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91"/>
          <a:stretch/>
        </p:blipFill>
        <p:spPr>
          <a:xfrm>
            <a:off x="5795890" y="1469580"/>
            <a:ext cx="2325604" cy="2074661"/>
          </a:xfrm>
          <a:prstGeom prst="rect">
            <a:avLst/>
          </a:prstGeom>
        </p:spPr>
      </p:pic>
      <p:sp>
        <p:nvSpPr>
          <p:cNvPr id="13" name="Rettangolo 12"/>
          <p:cNvSpPr/>
          <p:nvPr/>
        </p:nvSpPr>
        <p:spPr>
          <a:xfrm>
            <a:off x="5505568" y="3662669"/>
            <a:ext cx="3141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b="1" cap="small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Marco </a:t>
            </a:r>
            <a:r>
              <a:rPr lang="it-IT" b="1" cap="smal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Meneguzzo</a:t>
            </a:r>
          </a:p>
          <a:p>
            <a:pPr algn="ctr"/>
            <a:r>
              <a:rPr lang="it-IT" b="1" cap="smal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Docente Onore </a:t>
            </a:r>
          </a:p>
          <a:p>
            <a:pPr algn="ctr"/>
            <a:r>
              <a:rPr lang="it-IT" b="1" cap="small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Peof</a:t>
            </a:r>
            <a:r>
              <a:rPr lang="it-IT" b="1" cap="smal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  <a:r>
              <a:rPr lang="it-IT" b="1" cap="small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ord</a:t>
            </a:r>
            <a:r>
              <a:rPr lang="it-IT" b="1" cap="small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DMD </a:t>
            </a:r>
            <a:endParaRPr lang="it-IT" b="1" cap="small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0184" y="1889160"/>
            <a:ext cx="3952434" cy="1655081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1901557" y="4795332"/>
            <a:ext cx="168249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b="1" dirty="0">
                <a:latin typeface="+mj-lt"/>
              </a:rPr>
              <a:t>gcs.uniroma2.it</a:t>
            </a:r>
          </a:p>
          <a:p>
            <a:endParaRPr lang="it-IT" sz="1100" b="1" dirty="0">
              <a:latin typeface="+mj-lt"/>
            </a:endParaRPr>
          </a:p>
          <a:p>
            <a:r>
              <a:rPr lang="it-IT" sz="1100" b="1" dirty="0">
                <a:latin typeface="+mj-lt"/>
              </a:rPr>
              <a:t>@</a:t>
            </a:r>
            <a:r>
              <a:rPr lang="it-IT" sz="1100" b="1" dirty="0" err="1">
                <a:latin typeface="+mj-lt"/>
              </a:rPr>
              <a:t>TorvergataGCS</a:t>
            </a:r>
            <a:endParaRPr lang="it-IT" sz="1100" b="1" dirty="0">
              <a:latin typeface="+mj-lt"/>
            </a:endParaRPr>
          </a:p>
          <a:p>
            <a:endParaRPr lang="it-IT" sz="1100" b="1" dirty="0">
              <a:latin typeface="+mj-lt"/>
            </a:endParaRPr>
          </a:p>
          <a:p>
            <a:r>
              <a:rPr lang="en-US" sz="1100" b="1" dirty="0">
                <a:latin typeface="+mj-lt"/>
              </a:rPr>
              <a:t>Government and Civil Society Research Group - Rome Tor </a:t>
            </a:r>
            <a:r>
              <a:rPr lang="en-US" sz="1100" b="1" dirty="0" err="1">
                <a:latin typeface="+mj-lt"/>
              </a:rPr>
              <a:t>Vergata</a:t>
            </a:r>
            <a:endParaRPr lang="it-IT" sz="1100" b="1" dirty="0">
              <a:latin typeface="+mj-lt"/>
            </a:endParaRPr>
          </a:p>
        </p:txBody>
      </p:sp>
      <p:pic>
        <p:nvPicPr>
          <p:cNvPr id="17" name="Picture 2" descr="Risultati immagini per internet symbol black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599" y="4798710"/>
            <a:ext cx="285508" cy="285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2167" y="5111650"/>
            <a:ext cx="379486" cy="355392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88595" y="5503618"/>
            <a:ext cx="329228" cy="329228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2224" y="3608684"/>
            <a:ext cx="1486049" cy="1071141"/>
          </a:xfrm>
          <a:prstGeom prst="rect">
            <a:avLst/>
          </a:prstGeom>
        </p:spPr>
      </p:pic>
      <p:sp>
        <p:nvSpPr>
          <p:cNvPr id="21" name="CasellaDiTesto 20"/>
          <p:cNvSpPr txBox="1"/>
          <p:nvPr/>
        </p:nvSpPr>
        <p:spPr>
          <a:xfrm>
            <a:off x="540184" y="1263712"/>
            <a:ext cx="3035807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docenti</a:t>
            </a:r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 del </a:t>
            </a:r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corso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5013514" y="715449"/>
            <a:ext cx="3673288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presentazione del </a:t>
            </a:r>
            <a:r>
              <a:rPr lang="it-IT" sz="2400" b="1" dirty="0" smtClean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corso</a:t>
            </a:r>
          </a:p>
          <a:p>
            <a:pPr algn="r"/>
            <a:r>
              <a:rPr lang="it-IT" sz="2400" b="1" dirty="0" smtClean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Management  sanitario </a:t>
            </a:r>
            <a:endParaRPr lang="it-IT" sz="2400" b="1" dirty="0">
              <a:solidFill>
                <a:schemeClr val="bg2">
                  <a:lumMod val="25000"/>
                </a:schemeClr>
              </a:solidFill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3" name="Rettangolo 22"/>
          <p:cNvSpPr/>
          <p:nvPr/>
        </p:nvSpPr>
        <p:spPr>
          <a:xfrm>
            <a:off x="5873285" y="5578716"/>
            <a:ext cx="25922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cap="small" dirty="0">
                <a:latin typeface="+mj-lt"/>
              </a:rPr>
              <a:t>marco.meneguzzo@uniroma2.eu</a:t>
            </a:r>
            <a:endParaRPr lang="it-IT" sz="1200" b="1" dirty="0">
              <a:latin typeface="+mj-lt"/>
            </a:endParaRPr>
          </a:p>
        </p:txBody>
      </p:sp>
      <p:pic>
        <p:nvPicPr>
          <p:cNvPr id="24" name="Immagine 23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27260" y="5565968"/>
            <a:ext cx="357476" cy="357476"/>
          </a:xfrm>
          <a:prstGeom prst="rect">
            <a:avLst/>
          </a:prstGeom>
        </p:spPr>
      </p:pic>
      <p:grpSp>
        <p:nvGrpSpPr>
          <p:cNvPr id="26" name="Gruppo 25"/>
          <p:cNvGrpSpPr/>
          <p:nvPr/>
        </p:nvGrpSpPr>
        <p:grpSpPr>
          <a:xfrm>
            <a:off x="5425446" y="89638"/>
            <a:ext cx="3613872" cy="246221"/>
            <a:chOff x="5208104" y="529987"/>
            <a:chExt cx="3613872" cy="246221"/>
          </a:xfrm>
        </p:grpSpPr>
        <p:sp>
          <p:nvSpPr>
            <p:cNvPr id="27" name="CasellaDiTesto 26"/>
            <p:cNvSpPr txBox="1"/>
            <p:nvPr/>
          </p:nvSpPr>
          <p:spPr>
            <a:xfrm>
              <a:off x="5208104" y="529987"/>
              <a:ext cx="36138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000" dirty="0">
                  <a:latin typeface="Minion Pro" panose="02040503050306020203" pitchFamily="18" charset="0"/>
                </a:rPr>
                <a:t>MANAGEMENT SANITARIO</a:t>
              </a:r>
            </a:p>
          </p:txBody>
        </p:sp>
        <p:cxnSp>
          <p:nvCxnSpPr>
            <p:cNvPr id="28" name="Connettore diritto 27"/>
            <p:cNvCxnSpPr/>
            <p:nvPr/>
          </p:nvCxnSpPr>
          <p:spPr>
            <a:xfrm flipV="1">
              <a:off x="7137615" y="765612"/>
              <a:ext cx="1594909" cy="0"/>
            </a:xfrm>
            <a:prstGeom prst="line">
              <a:avLst/>
            </a:prstGeom>
            <a:ln w="38100">
              <a:solidFill>
                <a:srgbClr val="008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06919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91" y="104761"/>
            <a:ext cx="1682033" cy="437926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184" y="1889160"/>
            <a:ext cx="3952434" cy="1655081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1901557" y="4795332"/>
            <a:ext cx="168249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100" b="1" dirty="0">
                <a:latin typeface="+mj-lt"/>
              </a:rPr>
              <a:t>gcs.uniroma2.it</a:t>
            </a:r>
          </a:p>
          <a:p>
            <a:endParaRPr lang="it-IT" sz="1100" b="1" dirty="0">
              <a:latin typeface="+mj-lt"/>
            </a:endParaRPr>
          </a:p>
          <a:p>
            <a:r>
              <a:rPr lang="it-IT" sz="1100" b="1" dirty="0">
                <a:latin typeface="+mj-lt"/>
              </a:rPr>
              <a:t>@</a:t>
            </a:r>
            <a:r>
              <a:rPr lang="it-IT" sz="1100" b="1" dirty="0" err="1">
                <a:latin typeface="+mj-lt"/>
              </a:rPr>
              <a:t>TorvergataGCS</a:t>
            </a:r>
            <a:endParaRPr lang="it-IT" sz="1100" b="1" dirty="0">
              <a:latin typeface="+mj-lt"/>
            </a:endParaRPr>
          </a:p>
          <a:p>
            <a:endParaRPr lang="it-IT" sz="1100" b="1" dirty="0">
              <a:latin typeface="+mj-lt"/>
            </a:endParaRPr>
          </a:p>
          <a:p>
            <a:r>
              <a:rPr lang="en-US" sz="1100" b="1" dirty="0">
                <a:latin typeface="+mj-lt"/>
              </a:rPr>
              <a:t>Government and Civil Society Research Group - Rome Tor </a:t>
            </a:r>
            <a:r>
              <a:rPr lang="en-US" sz="1100" b="1" dirty="0" err="1">
                <a:latin typeface="+mj-lt"/>
              </a:rPr>
              <a:t>Vergata</a:t>
            </a:r>
            <a:endParaRPr lang="it-IT" sz="1100" b="1" dirty="0">
              <a:latin typeface="+mj-lt"/>
            </a:endParaRPr>
          </a:p>
        </p:txBody>
      </p:sp>
      <p:pic>
        <p:nvPicPr>
          <p:cNvPr id="17" name="Picture 2" descr="Risultati immagini per internet symbol blac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599" y="4798710"/>
            <a:ext cx="285508" cy="285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2167" y="5111650"/>
            <a:ext cx="379486" cy="355392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8595" y="5503618"/>
            <a:ext cx="329228" cy="329228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2224" y="3608684"/>
            <a:ext cx="1486049" cy="1071141"/>
          </a:xfrm>
          <a:prstGeom prst="rect">
            <a:avLst/>
          </a:prstGeom>
        </p:spPr>
      </p:pic>
      <p:sp>
        <p:nvSpPr>
          <p:cNvPr id="21" name="CasellaDiTesto 20"/>
          <p:cNvSpPr txBox="1"/>
          <p:nvPr/>
        </p:nvSpPr>
        <p:spPr>
          <a:xfrm>
            <a:off x="540184" y="1263712"/>
            <a:ext cx="3035807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docenti</a:t>
            </a:r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 del </a:t>
            </a:r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corso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4949687" y="1007915"/>
            <a:ext cx="3673288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presentazione del corso</a:t>
            </a:r>
          </a:p>
        </p:txBody>
      </p:sp>
      <p:grpSp>
        <p:nvGrpSpPr>
          <p:cNvPr id="26" name="Gruppo 25"/>
          <p:cNvGrpSpPr/>
          <p:nvPr/>
        </p:nvGrpSpPr>
        <p:grpSpPr>
          <a:xfrm>
            <a:off x="5425446" y="89638"/>
            <a:ext cx="3613872" cy="246221"/>
            <a:chOff x="5208104" y="529987"/>
            <a:chExt cx="3613872" cy="246221"/>
          </a:xfrm>
        </p:grpSpPr>
        <p:sp>
          <p:nvSpPr>
            <p:cNvPr id="27" name="CasellaDiTesto 26"/>
            <p:cNvSpPr txBox="1"/>
            <p:nvPr/>
          </p:nvSpPr>
          <p:spPr>
            <a:xfrm>
              <a:off x="5208104" y="529987"/>
              <a:ext cx="36138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000" dirty="0">
                  <a:latin typeface="Minion Pro" panose="02040503050306020203" pitchFamily="18" charset="0"/>
                </a:rPr>
                <a:t>MANAGEMENT SANITARIO</a:t>
              </a:r>
            </a:p>
          </p:txBody>
        </p:sp>
        <p:cxnSp>
          <p:nvCxnSpPr>
            <p:cNvPr id="28" name="Connettore diritto 27"/>
            <p:cNvCxnSpPr/>
            <p:nvPr/>
          </p:nvCxnSpPr>
          <p:spPr>
            <a:xfrm flipV="1">
              <a:off x="7137615" y="765612"/>
              <a:ext cx="1594909" cy="0"/>
            </a:xfrm>
            <a:prstGeom prst="line">
              <a:avLst/>
            </a:prstGeom>
            <a:ln w="38100">
              <a:solidFill>
                <a:srgbClr val="008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Rettangolo 24"/>
          <p:cNvSpPr/>
          <p:nvPr/>
        </p:nvSpPr>
        <p:spPr>
          <a:xfrm>
            <a:off x="6394404" y="3861469"/>
            <a:ext cx="14834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b="1" cap="small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Chiara</a:t>
            </a:r>
          </a:p>
          <a:p>
            <a:pPr algn="ctr"/>
            <a:r>
              <a:rPr lang="it-IT" b="1" cap="small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Fantauzzi</a:t>
            </a:r>
            <a:endParaRPr lang="it-IT" b="1" cap="small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33" name="Immagine 3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53" t="21026" r="8624" b="25539"/>
          <a:stretch/>
        </p:blipFill>
        <p:spPr>
          <a:xfrm>
            <a:off x="6308554" y="1690754"/>
            <a:ext cx="1648046" cy="2020186"/>
          </a:xfrm>
          <a:prstGeom prst="rect">
            <a:avLst/>
          </a:prstGeom>
        </p:spPr>
      </p:pic>
      <p:sp>
        <p:nvSpPr>
          <p:cNvPr id="36" name="Rettangolo 35"/>
          <p:cNvSpPr/>
          <p:nvPr/>
        </p:nvSpPr>
        <p:spPr>
          <a:xfrm>
            <a:off x="5880395" y="4794543"/>
            <a:ext cx="25922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cap="small" dirty="0">
                <a:latin typeface="+mj-lt"/>
              </a:rPr>
              <a:t>chiara.fantauzzi@uniroma2.it</a:t>
            </a:r>
            <a:endParaRPr lang="it-IT" sz="1200" b="1" dirty="0">
              <a:latin typeface="+mj-lt"/>
            </a:endParaRPr>
          </a:p>
        </p:txBody>
      </p:sp>
      <p:pic>
        <p:nvPicPr>
          <p:cNvPr id="37" name="Picture 19" descr="http://www.educolor.it/disegno-da-colorare-busta-da-lettera-dm9887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568" y="4802872"/>
            <a:ext cx="367717" cy="26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ttangolo 37"/>
          <p:cNvSpPr/>
          <p:nvPr/>
        </p:nvSpPr>
        <p:spPr>
          <a:xfrm>
            <a:off x="5865722" y="5189970"/>
            <a:ext cx="259228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cap="small" dirty="0">
                <a:latin typeface="+mj-lt"/>
              </a:rPr>
              <a:t>Chiara </a:t>
            </a:r>
            <a:r>
              <a:rPr lang="it-IT" sz="1100" b="1" cap="small" dirty="0" err="1">
                <a:latin typeface="+mj-lt"/>
              </a:rPr>
              <a:t>Fantauzzi</a:t>
            </a:r>
            <a:endParaRPr lang="it-IT" sz="1100" b="1" cap="small" dirty="0">
              <a:latin typeface="+mj-lt"/>
            </a:endParaRPr>
          </a:p>
        </p:txBody>
      </p:sp>
      <p:pic>
        <p:nvPicPr>
          <p:cNvPr id="39" name="Immagine 38"/>
          <p:cNvPicPr>
            <a:picLocks noChangeAspect="1"/>
          </p:cNvPicPr>
          <p:nvPr/>
        </p:nvPicPr>
        <p:blipFill>
          <a:blip r:embed="rId10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07522" y="5134419"/>
            <a:ext cx="783471" cy="411954"/>
          </a:xfrm>
          <a:prstGeom prst="rect">
            <a:avLst/>
          </a:prstGeom>
        </p:spPr>
      </p:pic>
      <p:pic>
        <p:nvPicPr>
          <p:cNvPr id="40" name="Picture 17" descr="http://www.cgil.mantova.it/cdl/images/stories/home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845" y="6052616"/>
            <a:ext cx="285161" cy="277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CasellaDiTesto 40"/>
          <p:cNvSpPr txBox="1"/>
          <p:nvPr/>
        </p:nvSpPr>
        <p:spPr>
          <a:xfrm>
            <a:off x="5880395" y="5982851"/>
            <a:ext cx="2806407" cy="57708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it-IT"/>
            </a:defPPr>
            <a:lvl1pPr>
              <a:defRPr sz="1100" b="1" cap="small">
                <a:latin typeface="Century Gothic" panose="020B0502020202020204" pitchFamily="34" charset="0"/>
              </a:defRPr>
            </a:lvl1pPr>
          </a:lstStyle>
          <a:p>
            <a:r>
              <a:rPr lang="it-IT" sz="1050" dirty="0">
                <a:latin typeface="+mj-lt"/>
              </a:rPr>
              <a:t>Stanza 3C9 – III Piano, Edificio B, Dipartimento di Management e Diritto, Università degli Studi di Roma Tor Vergata</a:t>
            </a:r>
          </a:p>
        </p:txBody>
      </p:sp>
      <p:sp>
        <p:nvSpPr>
          <p:cNvPr id="42" name="Rettangolo 41"/>
          <p:cNvSpPr/>
          <p:nvPr/>
        </p:nvSpPr>
        <p:spPr>
          <a:xfrm>
            <a:off x="5873285" y="5578716"/>
            <a:ext cx="259228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cap="small" dirty="0">
                <a:latin typeface="+mj-lt"/>
              </a:rPr>
              <a:t>chiara.fantauzzi@uniroma2.eu</a:t>
            </a:r>
            <a:endParaRPr lang="it-IT" sz="1200" b="1" dirty="0">
              <a:latin typeface="+mj-lt"/>
            </a:endParaRPr>
          </a:p>
        </p:txBody>
      </p:sp>
      <p:pic>
        <p:nvPicPr>
          <p:cNvPr id="43" name="Immagine 42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27260" y="5565968"/>
            <a:ext cx="357476" cy="357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634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91" y="104761"/>
            <a:ext cx="1682033" cy="43792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4949687" y="1007915"/>
            <a:ext cx="3673288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presentazione del corso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40185" y="2017774"/>
            <a:ext cx="3035807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obiettivi</a:t>
            </a:r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formativi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4032504" y="1898273"/>
            <a:ext cx="4590471" cy="176971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it-IT" sz="1300" dirty="0">
                <a:latin typeface="+mj-lt"/>
              </a:rPr>
              <a:t>Il corso di </a:t>
            </a:r>
            <a:r>
              <a:rPr lang="it-IT" sz="1300" b="1" dirty="0">
                <a:latin typeface="+mj-lt"/>
              </a:rPr>
              <a:t>Management Sanitario</a:t>
            </a:r>
            <a:r>
              <a:rPr lang="it-IT" sz="1300" dirty="0">
                <a:latin typeface="+mj-lt"/>
              </a:rPr>
              <a:t> mira a sviluppare competenze per la direzione e la gestione di aziende ospedaliere, sanitarie e socio-sanitarie, pubbliche e private, e per l’analisi e l’implementazione di politiche pubbliche per la salute. </a:t>
            </a:r>
          </a:p>
          <a:p>
            <a:pPr algn="ctr">
              <a:spcAft>
                <a:spcPts val="600"/>
              </a:spcAft>
            </a:pPr>
            <a:r>
              <a:rPr lang="it-IT" sz="1300" dirty="0">
                <a:latin typeface="+mj-lt"/>
              </a:rPr>
              <a:t>Il corso si collega al corso di Economia Sanitaria con una chiara ed esplicita focalizzazione sulle problematiche gestionali e manageriali che caratterizzano il Corso di Laurea Magistrale in Economia e Management.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540185" y="3839945"/>
            <a:ext cx="3035807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metodologie</a:t>
            </a:r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didattiche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650958" y="3913910"/>
            <a:ext cx="2687971" cy="3077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cap="all" dirty="0" err="1">
                <a:latin typeface="+mj-lt"/>
              </a:rPr>
              <a:t>Didattica</a:t>
            </a:r>
            <a:r>
              <a:rPr lang="en-US" sz="1400" b="1" cap="all" dirty="0">
                <a:latin typeface="+mj-lt"/>
              </a:rPr>
              <a:t> </a:t>
            </a:r>
            <a:r>
              <a:rPr lang="en-US" sz="1400" b="1" cap="all" dirty="0" smtClean="0">
                <a:latin typeface="+mj-lt"/>
              </a:rPr>
              <a:t>FRONTALE </a:t>
            </a:r>
            <a:endParaRPr lang="en-US" sz="1400" b="1" cap="all" dirty="0">
              <a:latin typeface="+mj-lt"/>
            </a:endParaRP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6449" y="4644847"/>
            <a:ext cx="560286" cy="560286"/>
          </a:xfrm>
          <a:prstGeom prst="rect">
            <a:avLst/>
          </a:prstGeom>
        </p:spPr>
      </p:pic>
      <p:sp>
        <p:nvSpPr>
          <p:cNvPr id="18" name="Rettangolo 17"/>
          <p:cNvSpPr/>
          <p:nvPr/>
        </p:nvSpPr>
        <p:spPr>
          <a:xfrm>
            <a:off x="5650958" y="4714522"/>
            <a:ext cx="2687971" cy="3077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1400" b="1" cap="all" dirty="0" err="1">
                <a:solidFill>
                  <a:prstClr val="black"/>
                </a:solidFill>
                <a:latin typeface="+mj-lt"/>
              </a:rPr>
              <a:t>Analisi</a:t>
            </a:r>
            <a:r>
              <a:rPr lang="en-US" sz="1400" b="1" cap="all" dirty="0">
                <a:solidFill>
                  <a:prstClr val="black"/>
                </a:solidFill>
                <a:latin typeface="+mj-lt"/>
              </a:rPr>
              <a:t> di </a:t>
            </a:r>
            <a:r>
              <a:rPr lang="en-US" sz="1400" b="1" cap="all" dirty="0" err="1">
                <a:solidFill>
                  <a:prstClr val="black"/>
                </a:solidFill>
                <a:latin typeface="+mj-lt"/>
              </a:rPr>
              <a:t>Casi</a:t>
            </a:r>
            <a:r>
              <a:rPr lang="en-US" sz="1400" b="1" cap="all" dirty="0">
                <a:solidFill>
                  <a:prstClr val="black"/>
                </a:solidFill>
                <a:latin typeface="+mj-lt"/>
              </a:rPr>
              <a:t> </a:t>
            </a:r>
            <a:r>
              <a:rPr lang="en-US" sz="1400" b="1" cap="all" dirty="0" err="1">
                <a:solidFill>
                  <a:prstClr val="black"/>
                </a:solidFill>
                <a:latin typeface="+mj-lt"/>
              </a:rPr>
              <a:t>Aziendali</a:t>
            </a:r>
            <a:endParaRPr lang="en-US" sz="1400" b="1" cap="all" dirty="0">
              <a:solidFill>
                <a:prstClr val="black"/>
              </a:solidFill>
              <a:latin typeface="+mj-lt"/>
            </a:endParaRP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0916" y="5437558"/>
            <a:ext cx="1020404" cy="680643"/>
          </a:xfrm>
          <a:prstGeom prst="rect">
            <a:avLst/>
          </a:prstGeom>
        </p:spPr>
      </p:pic>
      <p:sp>
        <p:nvSpPr>
          <p:cNvPr id="22" name="Rettangolo 21"/>
          <p:cNvSpPr/>
          <p:nvPr/>
        </p:nvSpPr>
        <p:spPr>
          <a:xfrm>
            <a:off x="5727159" y="5515134"/>
            <a:ext cx="2687970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en-US" sz="1400" b="1" cap="all" dirty="0" err="1">
                <a:solidFill>
                  <a:prstClr val="black"/>
                </a:solidFill>
                <a:latin typeface="+mj-lt"/>
              </a:rPr>
              <a:t>Testimonianze</a:t>
            </a:r>
            <a:r>
              <a:rPr lang="en-US" sz="1400" b="1" cap="all" dirty="0">
                <a:solidFill>
                  <a:prstClr val="black"/>
                </a:solidFill>
                <a:latin typeface="+mj-lt"/>
              </a:rPr>
              <a:t> </a:t>
            </a:r>
          </a:p>
        </p:txBody>
      </p:sp>
      <p:pic>
        <p:nvPicPr>
          <p:cNvPr id="17" name="Picture 2" descr="Lezioni Icona - Download gratuito, PNG e vettoria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3826" y="3740918"/>
            <a:ext cx="814585" cy="814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uppo 22"/>
          <p:cNvGrpSpPr/>
          <p:nvPr/>
        </p:nvGrpSpPr>
        <p:grpSpPr>
          <a:xfrm>
            <a:off x="5425446" y="89638"/>
            <a:ext cx="3613872" cy="246221"/>
            <a:chOff x="5208104" y="529987"/>
            <a:chExt cx="3613872" cy="246221"/>
          </a:xfrm>
        </p:grpSpPr>
        <p:sp>
          <p:nvSpPr>
            <p:cNvPr id="24" name="CasellaDiTesto 23"/>
            <p:cNvSpPr txBox="1"/>
            <p:nvPr/>
          </p:nvSpPr>
          <p:spPr>
            <a:xfrm>
              <a:off x="5208104" y="529987"/>
              <a:ext cx="36138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000" dirty="0">
                  <a:latin typeface="Minion Pro" panose="02040503050306020203" pitchFamily="18" charset="0"/>
                </a:rPr>
                <a:t>MANAGEMENT SANITARIO</a:t>
              </a:r>
            </a:p>
          </p:txBody>
        </p:sp>
        <p:cxnSp>
          <p:nvCxnSpPr>
            <p:cNvPr id="25" name="Connettore diritto 24"/>
            <p:cNvCxnSpPr/>
            <p:nvPr/>
          </p:nvCxnSpPr>
          <p:spPr>
            <a:xfrm flipV="1">
              <a:off x="7137615" y="765612"/>
              <a:ext cx="1594909" cy="0"/>
            </a:xfrm>
            <a:prstGeom prst="line">
              <a:avLst/>
            </a:prstGeom>
            <a:ln w="38100">
              <a:solidFill>
                <a:srgbClr val="008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27019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91" y="104761"/>
            <a:ext cx="1682033" cy="43792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4949687" y="1007915"/>
            <a:ext cx="3673288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presentazione del corso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40185" y="2017774"/>
            <a:ext cx="3035807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contenuti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4032504" y="2063940"/>
            <a:ext cx="4590471" cy="280076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it-IT" sz="1300" dirty="0">
                <a:latin typeface="+mj-lt"/>
              </a:rPr>
              <a:t>Il programma prevede una prima parte introduttiva dedicata all’analisi delle caratteristiche e delle tendenze evolutive dei </a:t>
            </a:r>
            <a:r>
              <a:rPr lang="it-IT" sz="1300" b="1" dirty="0">
                <a:latin typeface="+mj-lt"/>
              </a:rPr>
              <a:t>sistemi sanitari </a:t>
            </a:r>
            <a:r>
              <a:rPr lang="it-IT" sz="1300" dirty="0">
                <a:latin typeface="+mj-lt"/>
              </a:rPr>
              <a:t>e dei contesti in cui si trovano ad operare, con una particolare attenzione alla</a:t>
            </a:r>
            <a:r>
              <a:rPr lang="it-IT" sz="1300" b="1" dirty="0">
                <a:latin typeface="+mj-lt"/>
              </a:rPr>
              <a:t> </a:t>
            </a:r>
            <a:r>
              <a:rPr lang="it-IT" sz="1300" i="1" dirty="0" err="1">
                <a:latin typeface="+mj-lt"/>
              </a:rPr>
              <a:t>governance</a:t>
            </a:r>
            <a:r>
              <a:rPr lang="it-IT" sz="1300" b="1" i="1" dirty="0">
                <a:latin typeface="+mj-lt"/>
              </a:rPr>
              <a:t> </a:t>
            </a:r>
            <a:r>
              <a:rPr lang="it-IT" sz="1300" dirty="0">
                <a:latin typeface="+mj-lt"/>
              </a:rPr>
              <a:t>dei sistemi sanitari regionali e all’integrazione tra ospedale e territorio</a:t>
            </a:r>
            <a:r>
              <a:rPr lang="it-IT" sz="1300" dirty="0" smtClean="0">
                <a:latin typeface="+mj-lt"/>
              </a:rPr>
              <a:t>,.</a:t>
            </a:r>
            <a:endParaRPr lang="it-IT" sz="1300" dirty="0">
              <a:latin typeface="+mj-lt"/>
            </a:endParaRPr>
          </a:p>
          <a:p>
            <a:pPr algn="ctr">
              <a:spcAft>
                <a:spcPts val="1200"/>
              </a:spcAft>
            </a:pPr>
            <a:r>
              <a:rPr lang="it-IT" sz="1300" dirty="0">
                <a:latin typeface="+mj-lt"/>
              </a:rPr>
              <a:t>Successivamente, verrà approfondito il ruolo della </a:t>
            </a:r>
            <a:r>
              <a:rPr lang="it-IT" sz="1300" b="1" dirty="0">
                <a:latin typeface="+mj-lt"/>
              </a:rPr>
              <a:t>strategia</a:t>
            </a:r>
            <a:r>
              <a:rPr lang="it-IT" sz="1300" dirty="0">
                <a:latin typeface="+mj-lt"/>
              </a:rPr>
              <a:t> e della </a:t>
            </a:r>
            <a:r>
              <a:rPr lang="it-IT" sz="1300" b="1" dirty="0">
                <a:latin typeface="+mj-lt"/>
              </a:rPr>
              <a:t>progettazione organizzativa </a:t>
            </a:r>
            <a:r>
              <a:rPr lang="it-IT" sz="1300" dirty="0">
                <a:latin typeface="+mj-lt"/>
              </a:rPr>
              <a:t>all’interno delle aziende sanitarie e ospedaliere, di cui verranno analizzate le principali funzioni</a:t>
            </a:r>
            <a:r>
              <a:rPr lang="it-IT" sz="1300" b="1" dirty="0">
                <a:latin typeface="+mj-lt"/>
              </a:rPr>
              <a:t> </a:t>
            </a:r>
            <a:r>
              <a:rPr lang="it-IT" sz="1300" dirty="0">
                <a:latin typeface="+mj-lt"/>
              </a:rPr>
              <a:t>e aree strategiche di attività. </a:t>
            </a:r>
          </a:p>
          <a:p>
            <a:pPr algn="ctr">
              <a:spcAft>
                <a:spcPts val="1200"/>
              </a:spcAft>
            </a:pPr>
            <a:r>
              <a:rPr lang="it-IT" sz="1300" dirty="0">
                <a:latin typeface="+mj-lt"/>
              </a:rPr>
              <a:t>Infine, verrà dedicato spazio all’analisi dei </a:t>
            </a:r>
            <a:r>
              <a:rPr lang="it-IT" sz="1300" i="1" dirty="0">
                <a:latin typeface="+mj-lt"/>
              </a:rPr>
              <a:t>trend</a:t>
            </a:r>
            <a:r>
              <a:rPr lang="it-IT" sz="1300" dirty="0">
                <a:latin typeface="+mj-lt"/>
              </a:rPr>
              <a:t> di </a:t>
            </a:r>
            <a:r>
              <a:rPr lang="it-IT" sz="1300" b="1" dirty="0">
                <a:latin typeface="+mj-lt"/>
              </a:rPr>
              <a:t>innovazione</a:t>
            </a:r>
            <a:r>
              <a:rPr lang="it-IT" sz="1300" dirty="0">
                <a:latin typeface="+mj-lt"/>
              </a:rPr>
              <a:t> in sanità più interessanti degli ultimi anni, con particolare riferimento alle logiche di </a:t>
            </a:r>
            <a:r>
              <a:rPr lang="it-IT" sz="1300" i="1" dirty="0" smtClean="0">
                <a:latin typeface="+mj-lt"/>
              </a:rPr>
              <a:t>e-</a:t>
            </a:r>
            <a:r>
              <a:rPr lang="it-IT" sz="1300" i="1" dirty="0" err="1" smtClean="0">
                <a:latin typeface="+mj-lt"/>
              </a:rPr>
              <a:t>health</a:t>
            </a:r>
            <a:r>
              <a:rPr lang="it-IT" sz="1300" i="1" dirty="0" smtClean="0">
                <a:latin typeface="+mj-lt"/>
              </a:rPr>
              <a:t> e </a:t>
            </a:r>
            <a:r>
              <a:rPr lang="it-IT" sz="1300" i="1" dirty="0" err="1" smtClean="0">
                <a:latin typeface="+mj-lt"/>
              </a:rPr>
              <a:t>digital</a:t>
            </a:r>
            <a:r>
              <a:rPr lang="it-IT" sz="1300" i="1" dirty="0" smtClean="0">
                <a:latin typeface="+mj-lt"/>
              </a:rPr>
              <a:t> medicine </a:t>
            </a:r>
            <a:r>
              <a:rPr lang="it-IT" sz="1300" dirty="0" smtClean="0">
                <a:latin typeface="+mj-lt"/>
              </a:rPr>
              <a:t>, </a:t>
            </a:r>
            <a:endParaRPr lang="it-IT" sz="1300" dirty="0">
              <a:latin typeface="+mj-lt"/>
            </a:endParaRPr>
          </a:p>
        </p:txBody>
      </p:sp>
      <p:grpSp>
        <p:nvGrpSpPr>
          <p:cNvPr id="9" name="Gruppo 8"/>
          <p:cNvGrpSpPr/>
          <p:nvPr/>
        </p:nvGrpSpPr>
        <p:grpSpPr>
          <a:xfrm>
            <a:off x="5425446" y="89638"/>
            <a:ext cx="3613872" cy="246221"/>
            <a:chOff x="5208104" y="529987"/>
            <a:chExt cx="3613872" cy="246221"/>
          </a:xfrm>
        </p:grpSpPr>
        <p:sp>
          <p:nvSpPr>
            <p:cNvPr id="14" name="CasellaDiTesto 13"/>
            <p:cNvSpPr txBox="1"/>
            <p:nvPr/>
          </p:nvSpPr>
          <p:spPr>
            <a:xfrm>
              <a:off x="5208104" y="529987"/>
              <a:ext cx="36138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000" dirty="0">
                  <a:latin typeface="Minion Pro" panose="02040503050306020203" pitchFamily="18" charset="0"/>
                </a:rPr>
                <a:t>MANAGEMENT SANITARIO</a:t>
              </a:r>
            </a:p>
          </p:txBody>
        </p:sp>
        <p:cxnSp>
          <p:nvCxnSpPr>
            <p:cNvPr id="15" name="Connettore diritto 14"/>
            <p:cNvCxnSpPr/>
            <p:nvPr/>
          </p:nvCxnSpPr>
          <p:spPr>
            <a:xfrm flipV="1">
              <a:off x="7137615" y="765612"/>
              <a:ext cx="1594909" cy="0"/>
            </a:xfrm>
            <a:prstGeom prst="line">
              <a:avLst/>
            </a:prstGeom>
            <a:ln w="38100">
              <a:solidFill>
                <a:srgbClr val="008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29662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91" y="104761"/>
            <a:ext cx="1682033" cy="43792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4949687" y="1007915"/>
            <a:ext cx="3673288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presentazione del corso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40185" y="2017774"/>
            <a:ext cx="3035807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orario</a:t>
            </a:r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delle</a:t>
            </a:r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lezioni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4039399" y="2053202"/>
            <a:ext cx="1156067" cy="62324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lvl="1">
              <a:spcAft>
                <a:spcPts val="300"/>
              </a:spcAft>
            </a:pPr>
            <a:r>
              <a:rPr lang="en-US" sz="1600" b="1" cap="small" dirty="0" err="1" smtClean="0">
                <a:latin typeface="+mj-lt"/>
              </a:rPr>
              <a:t>Giovedì</a:t>
            </a:r>
            <a:r>
              <a:rPr lang="en-US" sz="1600" b="1" cap="small" dirty="0" smtClean="0">
                <a:latin typeface="+mj-lt"/>
              </a:rPr>
              <a:t> </a:t>
            </a:r>
            <a:r>
              <a:rPr lang="en-US" sz="1600" b="1" cap="small" dirty="0">
                <a:latin typeface="+mj-lt"/>
              </a:rPr>
              <a:t>	    </a:t>
            </a:r>
          </a:p>
          <a:p>
            <a:pPr marL="0" lvl="1">
              <a:spcAft>
                <a:spcPts val="300"/>
              </a:spcAft>
            </a:pPr>
            <a:r>
              <a:rPr lang="en-US" sz="1600" b="1" cap="small" dirty="0" err="1">
                <a:latin typeface="+mj-lt"/>
              </a:rPr>
              <a:t>Venerdì</a:t>
            </a:r>
            <a:r>
              <a:rPr lang="en-US" sz="1600" b="1" cap="small" dirty="0">
                <a:latin typeface="+mj-lt"/>
              </a:rPr>
              <a:t>	</a:t>
            </a:r>
            <a:endParaRPr lang="en-US" sz="1600" cap="small" dirty="0">
              <a:latin typeface="+mj-lt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540184" y="3971307"/>
            <a:ext cx="3035807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canali</a:t>
            </a:r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 web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540184" y="5924840"/>
            <a:ext cx="3035807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CFU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5195466" y="2017774"/>
            <a:ext cx="2464648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</a:pPr>
            <a:r>
              <a:rPr lang="en-US" sz="1600" b="1" cap="small" dirty="0" smtClean="0">
                <a:latin typeface="+mj-lt"/>
              </a:rPr>
              <a:t>ore  </a:t>
            </a:r>
            <a:r>
              <a:rPr lang="en-US" sz="1600" b="1" cap="small" dirty="0" smtClean="0">
                <a:latin typeface="+mj-lt"/>
              </a:rPr>
              <a:t>15:00-18:00  </a:t>
            </a:r>
            <a:r>
              <a:rPr lang="en-US" sz="1600" b="1" cap="small" dirty="0">
                <a:latin typeface="+mj-lt"/>
              </a:rPr>
              <a:t>Aula </a:t>
            </a:r>
            <a:r>
              <a:rPr lang="en-US" sz="1600" b="1" cap="small" dirty="0" smtClean="0">
                <a:latin typeface="+mj-lt"/>
              </a:rPr>
              <a:t>S8</a:t>
            </a:r>
            <a:endParaRPr lang="en-US" sz="1600" b="1" cap="small" dirty="0">
              <a:latin typeface="+mj-lt"/>
            </a:endParaRPr>
          </a:p>
          <a:p>
            <a:pPr>
              <a:spcAft>
                <a:spcPts val="300"/>
              </a:spcAft>
            </a:pPr>
            <a:r>
              <a:rPr lang="en-US" sz="1600" b="1" cap="small" dirty="0">
                <a:latin typeface="+mj-lt"/>
              </a:rPr>
              <a:t>ore  </a:t>
            </a:r>
            <a:r>
              <a:rPr lang="en-US" sz="1600" b="1" cap="small" dirty="0" smtClean="0">
                <a:latin typeface="+mj-lt"/>
              </a:rPr>
              <a:t>11:00-14:00  </a:t>
            </a:r>
            <a:r>
              <a:rPr lang="en-US" sz="1600" b="1" cap="small" dirty="0">
                <a:latin typeface="+mj-lt"/>
              </a:rPr>
              <a:t>Aula </a:t>
            </a:r>
            <a:r>
              <a:rPr lang="en-US" sz="1600" b="1" cap="small" dirty="0" smtClean="0">
                <a:latin typeface="+mj-lt"/>
              </a:rPr>
              <a:t>s8 </a:t>
            </a:r>
            <a:endParaRPr lang="it-IT" sz="1600" dirty="0">
              <a:latin typeface="+mj-lt"/>
            </a:endParaRPr>
          </a:p>
        </p:txBody>
      </p:sp>
      <p:grpSp>
        <p:nvGrpSpPr>
          <p:cNvPr id="8" name="Gruppo 7"/>
          <p:cNvGrpSpPr/>
          <p:nvPr/>
        </p:nvGrpSpPr>
        <p:grpSpPr>
          <a:xfrm>
            <a:off x="4071916" y="5802153"/>
            <a:ext cx="735344" cy="720266"/>
            <a:chOff x="7956629" y="3744847"/>
            <a:chExt cx="735344" cy="720266"/>
          </a:xfrm>
        </p:grpSpPr>
        <p:pic>
          <p:nvPicPr>
            <p:cNvPr id="37" name="Immagine 36"/>
            <p:cNvPicPr>
              <a:picLocks noChangeAspect="1"/>
            </p:cNvPicPr>
            <p:nvPr/>
          </p:nvPicPr>
          <p:blipFill rotWithShape="1">
            <a:blip r:embed="rId3"/>
            <a:srcRect l="4085" t="5718" r="4085" b="6691"/>
            <a:stretch/>
          </p:blipFill>
          <p:spPr>
            <a:xfrm>
              <a:off x="7956688" y="3744847"/>
              <a:ext cx="735285" cy="720266"/>
            </a:xfrm>
            <a:prstGeom prst="rect">
              <a:avLst/>
            </a:prstGeom>
          </p:spPr>
        </p:pic>
        <p:sp>
          <p:nvSpPr>
            <p:cNvPr id="38" name="CasellaDiTesto 37"/>
            <p:cNvSpPr txBox="1"/>
            <p:nvPr/>
          </p:nvSpPr>
          <p:spPr>
            <a:xfrm>
              <a:off x="7956629" y="3781323"/>
              <a:ext cx="717477" cy="612934"/>
            </a:xfrm>
            <a:prstGeom prst="flowChartAlternateProcess">
              <a:avLst/>
            </a:prstGeom>
            <a:noFill/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it-IT" sz="1600" b="1" dirty="0">
                  <a:solidFill>
                    <a:schemeClr val="bg1">
                      <a:lumMod val="8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3</a:t>
              </a:r>
            </a:p>
            <a:p>
              <a:pPr algn="ctr"/>
              <a:r>
                <a:rPr lang="it-IT" sz="1400" b="1" dirty="0">
                  <a:solidFill>
                    <a:schemeClr val="bg1">
                      <a:lumMod val="8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Unicode MS" panose="020B0604020202020204" pitchFamily="34" charset="-128"/>
                  <a:ea typeface="Arial Unicode MS" panose="020B0604020202020204" pitchFamily="34" charset="-128"/>
                  <a:cs typeface="Arial Unicode MS" panose="020B0604020202020204" pitchFamily="34" charset="-128"/>
                </a:rPr>
                <a:t>CFU</a:t>
              </a:r>
            </a:p>
          </p:txBody>
        </p:sp>
      </p:grpSp>
      <p:grpSp>
        <p:nvGrpSpPr>
          <p:cNvPr id="26" name="Gruppo 25"/>
          <p:cNvGrpSpPr/>
          <p:nvPr/>
        </p:nvGrpSpPr>
        <p:grpSpPr>
          <a:xfrm>
            <a:off x="5425446" y="89638"/>
            <a:ext cx="3613872" cy="246221"/>
            <a:chOff x="5208104" y="529987"/>
            <a:chExt cx="3613872" cy="246221"/>
          </a:xfrm>
        </p:grpSpPr>
        <p:sp>
          <p:nvSpPr>
            <p:cNvPr id="29" name="CasellaDiTesto 28"/>
            <p:cNvSpPr txBox="1"/>
            <p:nvPr/>
          </p:nvSpPr>
          <p:spPr>
            <a:xfrm>
              <a:off x="5208104" y="529987"/>
              <a:ext cx="36138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000" dirty="0">
                  <a:latin typeface="Minion Pro" panose="02040503050306020203" pitchFamily="18" charset="0"/>
                </a:rPr>
                <a:t>MANAGEMENT SANITARIO</a:t>
              </a:r>
            </a:p>
          </p:txBody>
        </p:sp>
        <p:cxnSp>
          <p:nvCxnSpPr>
            <p:cNvPr id="31" name="Connettore diritto 30"/>
            <p:cNvCxnSpPr/>
            <p:nvPr/>
          </p:nvCxnSpPr>
          <p:spPr>
            <a:xfrm flipV="1">
              <a:off x="7137615" y="765612"/>
              <a:ext cx="1594909" cy="0"/>
            </a:xfrm>
            <a:prstGeom prst="line">
              <a:avLst/>
            </a:prstGeom>
            <a:ln w="38100">
              <a:solidFill>
                <a:srgbClr val="008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CasellaDiTesto 31"/>
          <p:cNvSpPr txBox="1"/>
          <p:nvPr/>
        </p:nvSpPr>
        <p:spPr>
          <a:xfrm>
            <a:off x="4071916" y="3915123"/>
            <a:ext cx="4409503" cy="6617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lvl="1">
              <a:spcBef>
                <a:spcPts val="600"/>
              </a:spcBef>
              <a:spcAft>
                <a:spcPts val="600"/>
              </a:spcAft>
            </a:pPr>
            <a:r>
              <a:rPr lang="en-US" b="1" cap="small" dirty="0" err="1" smtClean="0">
                <a:latin typeface="+mj-lt"/>
              </a:rPr>
              <a:t>Materiale</a:t>
            </a:r>
            <a:r>
              <a:rPr lang="en-US" b="1" cap="small" dirty="0" smtClean="0">
                <a:latin typeface="+mj-lt"/>
              </a:rPr>
              <a:t> </a:t>
            </a:r>
            <a:r>
              <a:rPr lang="en-US" b="1" cap="small" dirty="0" err="1">
                <a:latin typeface="+mj-lt"/>
              </a:rPr>
              <a:t>Didattico</a:t>
            </a:r>
            <a:endParaRPr lang="en-US" b="1" cap="small" dirty="0">
              <a:latin typeface="+mj-lt"/>
            </a:endParaRPr>
          </a:p>
          <a:p>
            <a:pPr marL="0" lvl="1">
              <a:spcAft>
                <a:spcPts val="600"/>
              </a:spcAft>
            </a:pP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economia.uniroma2.it/cdl/biennio/</a:t>
            </a:r>
            <a:r>
              <a:rPr lang="it-IT" sz="1400" b="1" dirty="0" err="1">
                <a:solidFill>
                  <a:schemeClr val="accent5">
                    <a:lumMod val="75000"/>
                  </a:schemeClr>
                </a:solidFill>
                <a:latin typeface="+mj-lt"/>
              </a:rPr>
              <a:t>clem</a:t>
            </a:r>
            <a:r>
              <a:rPr lang="it-IT" sz="14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/corso/lezioni/945/</a:t>
            </a:r>
          </a:p>
        </p:txBody>
      </p:sp>
      <p:pic>
        <p:nvPicPr>
          <p:cNvPr id="33" name="Immagine 3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tretch>
            <a:fillRect/>
          </a:stretch>
        </p:blipFill>
        <p:spPr>
          <a:xfrm>
            <a:off x="5928007" y="3915123"/>
            <a:ext cx="357476" cy="357476"/>
          </a:xfrm>
          <a:prstGeom prst="rect">
            <a:avLst/>
          </a:prstGeom>
        </p:spPr>
      </p:pic>
      <p:pic>
        <p:nvPicPr>
          <p:cNvPr id="34" name="Picture 2" descr="Risultati immagini per internet symbol blac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142" y="5014622"/>
            <a:ext cx="293205" cy="293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822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91" y="104761"/>
            <a:ext cx="1682033" cy="437926"/>
          </a:xfrm>
          <a:prstGeom prst="rect">
            <a:avLst/>
          </a:prstGeom>
        </p:spPr>
      </p:pic>
      <p:sp>
        <p:nvSpPr>
          <p:cNvPr id="13" name="CasellaDiTesto 12"/>
          <p:cNvSpPr txBox="1"/>
          <p:nvPr/>
        </p:nvSpPr>
        <p:spPr>
          <a:xfrm>
            <a:off x="540184" y="1263712"/>
            <a:ext cx="3035807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calendario</a:t>
            </a:r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delle</a:t>
            </a:r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lezioni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4949687" y="1007915"/>
            <a:ext cx="3673288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presentazione del corso</a:t>
            </a:r>
          </a:p>
        </p:txBody>
      </p:sp>
      <p:grpSp>
        <p:nvGrpSpPr>
          <p:cNvPr id="11" name="Gruppo 10"/>
          <p:cNvGrpSpPr/>
          <p:nvPr/>
        </p:nvGrpSpPr>
        <p:grpSpPr>
          <a:xfrm>
            <a:off x="5425446" y="89638"/>
            <a:ext cx="3613872" cy="246221"/>
            <a:chOff x="5208104" y="529987"/>
            <a:chExt cx="3613872" cy="246221"/>
          </a:xfrm>
        </p:grpSpPr>
        <p:sp>
          <p:nvSpPr>
            <p:cNvPr id="12" name="CasellaDiTesto 11"/>
            <p:cNvSpPr txBox="1"/>
            <p:nvPr/>
          </p:nvSpPr>
          <p:spPr>
            <a:xfrm>
              <a:off x="5208104" y="529987"/>
              <a:ext cx="36138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000" dirty="0">
                  <a:latin typeface="Minion Pro" panose="02040503050306020203" pitchFamily="18" charset="0"/>
                </a:rPr>
                <a:t>MANAGEMENT SANITARIO</a:t>
              </a:r>
            </a:p>
          </p:txBody>
        </p:sp>
        <p:cxnSp>
          <p:nvCxnSpPr>
            <p:cNvPr id="14" name="Connettore diritto 13"/>
            <p:cNvCxnSpPr/>
            <p:nvPr/>
          </p:nvCxnSpPr>
          <p:spPr>
            <a:xfrm flipV="1">
              <a:off x="7137615" y="765612"/>
              <a:ext cx="1594909" cy="0"/>
            </a:xfrm>
            <a:prstGeom prst="line">
              <a:avLst/>
            </a:prstGeom>
            <a:ln w="38100">
              <a:solidFill>
                <a:srgbClr val="008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9957038"/>
              </p:ext>
            </p:extLst>
          </p:nvPr>
        </p:nvGraphicFramePr>
        <p:xfrm>
          <a:off x="1237952" y="1804898"/>
          <a:ext cx="7385022" cy="44196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73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9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609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b="1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#01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b="1" kern="1200" cap="small" baseline="0" dirty="0" smtClean="0">
                          <a:solidFill>
                            <a:srgbClr val="00855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19 settembre </a:t>
                      </a:r>
                      <a:endParaRPr lang="it-IT" sz="1600" b="1" kern="1200" cap="small" baseline="0" dirty="0">
                        <a:solidFill>
                          <a:srgbClr val="00855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cap="small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Il Servizio</a:t>
                      </a:r>
                      <a:r>
                        <a:rPr lang="it-IT" sz="1600" b="1" kern="1200" cap="small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 Sanitario Nazionale: tendenze in atto e possibili linee di evoluzione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600" b="1" kern="1200" cap="small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cap="small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Gli Osservatori OASI e CEIS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600" b="1" kern="1200" cap="small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cap="small" baseline="0" dirty="0">
                          <a:solidFill>
                            <a:srgbClr val="C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Prof. Marco </a:t>
                      </a:r>
                      <a:r>
                        <a:rPr lang="it-IT" sz="1600" b="1" kern="1200" cap="small" baseline="0" dirty="0" err="1">
                          <a:solidFill>
                            <a:srgbClr val="C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Meneguzzo</a:t>
                      </a:r>
                      <a:endParaRPr lang="it-IT" sz="1600" b="1" kern="1200" cap="small" baseline="0" dirty="0">
                        <a:solidFill>
                          <a:srgbClr val="C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b="1" kern="120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#02</a:t>
                      </a:r>
                      <a:endParaRPr lang="it-IT" sz="2000" b="1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b="1" cap="small" baseline="0" dirty="0" smtClean="0">
                          <a:solidFill>
                            <a:srgbClr val="00855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16 ottobre </a:t>
                      </a:r>
                    </a:p>
                    <a:p>
                      <a:pPr algn="ctr"/>
                      <a:endParaRPr lang="it-IT" sz="1600" b="1" kern="1200" cap="small" baseline="0" dirty="0">
                        <a:solidFill>
                          <a:srgbClr val="00855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cap="small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L’adozione di logiche manageriali nelle Aziende e nelle Organizzazioni</a:t>
                      </a:r>
                      <a:r>
                        <a:rPr lang="it-IT" sz="1600" b="1" kern="1200" cap="small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 Sanitarie: un quadro di riferimento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600" b="1" kern="1200" cap="small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cap="small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Presentazione dei Lavori di Gruppo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600" b="1" kern="1200" cap="small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cap="small" baseline="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Prof. Marco </a:t>
                      </a:r>
                      <a:r>
                        <a:rPr lang="it-IT" sz="1600" b="1" kern="1200" cap="small" baseline="0" dirty="0" err="1">
                          <a:solidFill>
                            <a:srgbClr val="C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Meneguzzo</a:t>
                      </a:r>
                      <a:endParaRPr lang="it-IT" sz="1600" b="1" kern="1200" cap="small" baseline="0" dirty="0">
                        <a:solidFill>
                          <a:srgbClr val="C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#03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600" b="1" kern="1200" cap="small" baseline="0" dirty="0" smtClean="0">
                          <a:solidFill>
                            <a:srgbClr val="00855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17 ottobre </a:t>
                      </a:r>
                      <a:endParaRPr lang="it-IT" sz="1600" b="1" kern="1200" cap="small" baseline="0" dirty="0">
                        <a:solidFill>
                          <a:srgbClr val="00855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cap="small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Tendenze in atto nelle</a:t>
                      </a:r>
                      <a:r>
                        <a:rPr lang="it-IT" sz="1600" b="1" kern="1200" cap="small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 Aziende Sanitarie ed Ospedaliere: il ruolo FIASO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600" b="1" kern="1200" cap="small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cap="small" baseline="0" dirty="0">
                          <a:solidFill>
                            <a:srgbClr val="C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Testimonianza: Dott. Nicola Pinelli (FIASO)</a:t>
                      </a:r>
                      <a:endParaRPr lang="it-IT" sz="1600" b="1" kern="1200" cap="small" dirty="0">
                        <a:solidFill>
                          <a:srgbClr val="C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9067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91" y="104761"/>
            <a:ext cx="1682033" cy="437926"/>
          </a:xfrm>
          <a:prstGeom prst="rect">
            <a:avLst/>
          </a:prstGeom>
        </p:spPr>
      </p:pic>
      <p:sp>
        <p:nvSpPr>
          <p:cNvPr id="13" name="CasellaDiTesto 12"/>
          <p:cNvSpPr txBox="1"/>
          <p:nvPr/>
        </p:nvSpPr>
        <p:spPr>
          <a:xfrm>
            <a:off x="540184" y="1263712"/>
            <a:ext cx="3035807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calendario</a:t>
            </a:r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delle</a:t>
            </a:r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lezioni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4949687" y="1007915"/>
            <a:ext cx="3673288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presentazione del corso</a:t>
            </a:r>
          </a:p>
        </p:txBody>
      </p:sp>
      <p:grpSp>
        <p:nvGrpSpPr>
          <p:cNvPr id="11" name="Gruppo 10"/>
          <p:cNvGrpSpPr/>
          <p:nvPr/>
        </p:nvGrpSpPr>
        <p:grpSpPr>
          <a:xfrm>
            <a:off x="5425446" y="89638"/>
            <a:ext cx="3613872" cy="246221"/>
            <a:chOff x="5208104" y="529987"/>
            <a:chExt cx="3613872" cy="246221"/>
          </a:xfrm>
        </p:grpSpPr>
        <p:sp>
          <p:nvSpPr>
            <p:cNvPr id="12" name="CasellaDiTesto 11"/>
            <p:cNvSpPr txBox="1"/>
            <p:nvPr/>
          </p:nvSpPr>
          <p:spPr>
            <a:xfrm>
              <a:off x="5208104" y="529987"/>
              <a:ext cx="36138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000" dirty="0">
                  <a:latin typeface="Minion Pro" panose="02040503050306020203" pitchFamily="18" charset="0"/>
                </a:rPr>
                <a:t>MANAGEMENT SANITARIO</a:t>
              </a:r>
            </a:p>
          </p:txBody>
        </p:sp>
        <p:cxnSp>
          <p:nvCxnSpPr>
            <p:cNvPr id="14" name="Connettore diritto 13"/>
            <p:cNvCxnSpPr/>
            <p:nvPr/>
          </p:nvCxnSpPr>
          <p:spPr>
            <a:xfrm flipV="1">
              <a:off x="7137615" y="765612"/>
              <a:ext cx="1594909" cy="0"/>
            </a:xfrm>
            <a:prstGeom prst="line">
              <a:avLst/>
            </a:prstGeom>
            <a:ln w="38100">
              <a:solidFill>
                <a:srgbClr val="008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9" name="Tabel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382616"/>
              </p:ext>
            </p:extLst>
          </p:nvPr>
        </p:nvGraphicFramePr>
        <p:xfrm>
          <a:off x="1237952" y="1804898"/>
          <a:ext cx="7385022" cy="316944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73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9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609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#</a:t>
                      </a:r>
                      <a:r>
                        <a:rPr lang="it-IT" sz="2000" b="1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04</a:t>
                      </a:r>
                      <a:endParaRPr lang="it-IT" sz="2000" b="1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600" b="1" kern="1200" cap="small" baseline="0" dirty="0" smtClean="0">
                          <a:solidFill>
                            <a:srgbClr val="00855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23 ottobre </a:t>
                      </a:r>
                      <a:endParaRPr lang="it-IT" sz="1600" b="1" kern="1200" cap="small" baseline="0" dirty="0">
                        <a:solidFill>
                          <a:srgbClr val="00855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cap="small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Le scelte strategiche nelle</a:t>
                      </a:r>
                      <a:r>
                        <a:rPr lang="it-IT" sz="1600" b="1" kern="1200" cap="small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 Aziende Sanitarie ed Ospedaliere: un quadro di riferimento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600" b="1" kern="1200" cap="small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cap="small" baseline="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Prof. Marco </a:t>
                      </a:r>
                      <a:r>
                        <a:rPr lang="it-IT" sz="1600" b="1" kern="1200" cap="small" baseline="0" dirty="0" err="1">
                          <a:solidFill>
                            <a:srgbClr val="C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Meneguzzo</a:t>
                      </a:r>
                      <a:endParaRPr lang="it-IT" sz="1600" b="1" kern="1200" cap="small" baseline="0" dirty="0">
                        <a:solidFill>
                          <a:srgbClr val="C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b="1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#</a:t>
                      </a:r>
                      <a:r>
                        <a:rPr lang="it-IT" sz="2000" b="1" kern="12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05</a:t>
                      </a:r>
                      <a:endParaRPr lang="it-IT" sz="2000" b="1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it-IT" sz="1600" b="1" kern="1200" cap="small" baseline="0" dirty="0" smtClean="0">
                          <a:solidFill>
                            <a:srgbClr val="008551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24 ottobre </a:t>
                      </a:r>
                      <a:endParaRPr lang="it-IT" sz="1600" b="1" kern="1200" cap="small" baseline="0" dirty="0">
                        <a:solidFill>
                          <a:srgbClr val="00855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cap="small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Modelli organizzativi e scelte</a:t>
                      </a:r>
                      <a:r>
                        <a:rPr lang="it-IT" sz="1600" b="1" kern="1200" cap="small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 di progettazione organizzativa nelle Aziende Sanitarie ed Ospedaliere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600" b="1" kern="1200" cap="small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kern="1200" cap="small" baseline="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Prof. Marco </a:t>
                      </a:r>
                      <a:r>
                        <a:rPr lang="it-IT" sz="1600" b="1" kern="1200" cap="small" baseline="0" dirty="0" err="1">
                          <a:solidFill>
                            <a:srgbClr val="C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Garamond" panose="02020404030301010803" pitchFamily="18" charset="0"/>
                        </a:rPr>
                        <a:t>Meneguzzo</a:t>
                      </a:r>
                      <a:endParaRPr lang="it-IT" sz="1600" b="1" kern="1200" cap="small" baseline="0" dirty="0">
                        <a:solidFill>
                          <a:srgbClr val="C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0060148"/>
                  </a:ext>
                </a:extLst>
              </a:tr>
              <a:tr h="79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2000" b="1" kern="1200" dirty="0">
                        <a:solidFill>
                          <a:srgbClr val="00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it-IT" sz="1600" b="1" kern="1200" cap="small" baseline="0" dirty="0">
                        <a:solidFill>
                          <a:srgbClr val="00855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600" b="1" kern="1200" cap="small" baseline="0" dirty="0">
                        <a:solidFill>
                          <a:srgbClr val="C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Garamond" panose="02020404030301010803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2860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7691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91" y="104761"/>
            <a:ext cx="1682033" cy="43792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4949687" y="1007915"/>
            <a:ext cx="3673288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presentazione del corso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40185" y="2017774"/>
            <a:ext cx="3035807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esame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pSp>
        <p:nvGrpSpPr>
          <p:cNvPr id="20" name="Gruppo 19"/>
          <p:cNvGrpSpPr/>
          <p:nvPr/>
        </p:nvGrpSpPr>
        <p:grpSpPr>
          <a:xfrm>
            <a:off x="5425446" y="89638"/>
            <a:ext cx="3613872" cy="246221"/>
            <a:chOff x="5208104" y="529987"/>
            <a:chExt cx="3613872" cy="246221"/>
          </a:xfrm>
        </p:grpSpPr>
        <p:sp>
          <p:nvSpPr>
            <p:cNvPr id="22" name="CasellaDiTesto 21"/>
            <p:cNvSpPr txBox="1"/>
            <p:nvPr/>
          </p:nvSpPr>
          <p:spPr>
            <a:xfrm>
              <a:off x="5208104" y="529987"/>
              <a:ext cx="36138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000" dirty="0">
                  <a:latin typeface="Minion Pro" panose="02040503050306020203" pitchFamily="18" charset="0"/>
                </a:rPr>
                <a:t>MANAGEMENT SANITARIO</a:t>
              </a:r>
            </a:p>
          </p:txBody>
        </p:sp>
        <p:cxnSp>
          <p:nvCxnSpPr>
            <p:cNvPr id="23" name="Connettore diritto 22"/>
            <p:cNvCxnSpPr/>
            <p:nvPr/>
          </p:nvCxnSpPr>
          <p:spPr>
            <a:xfrm flipV="1">
              <a:off x="7137615" y="765612"/>
              <a:ext cx="1594909" cy="0"/>
            </a:xfrm>
            <a:prstGeom prst="line">
              <a:avLst/>
            </a:prstGeom>
            <a:ln w="38100">
              <a:solidFill>
                <a:srgbClr val="008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CasellaDiTesto 14"/>
          <p:cNvSpPr txBox="1"/>
          <p:nvPr/>
        </p:nvSpPr>
        <p:spPr>
          <a:xfrm>
            <a:off x="4032504" y="2063940"/>
            <a:ext cx="4590471" cy="89255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300" dirty="0">
                <a:latin typeface="+mj-lt"/>
              </a:rPr>
              <a:t>L’esame consiste in una </a:t>
            </a:r>
            <a:r>
              <a:rPr lang="it-IT" sz="1300" b="1" dirty="0" smtClean="0">
                <a:latin typeface="+mj-lt"/>
              </a:rPr>
              <a:t>prova scritta </a:t>
            </a:r>
            <a:r>
              <a:rPr lang="it-IT" sz="1300" dirty="0" smtClean="0">
                <a:latin typeface="+mj-lt"/>
              </a:rPr>
              <a:t>.</a:t>
            </a:r>
            <a:endParaRPr lang="it-IT" sz="1300" dirty="0">
              <a:latin typeface="+mj-lt"/>
            </a:endParaRPr>
          </a:p>
          <a:p>
            <a:pPr algn="ctr"/>
            <a:endParaRPr lang="it-IT" sz="1300" dirty="0">
              <a:latin typeface="+mj-lt"/>
            </a:endParaRPr>
          </a:p>
          <a:p>
            <a:pPr algn="ctr"/>
            <a:r>
              <a:rPr lang="it-IT" sz="1300" dirty="0">
                <a:latin typeface="+mj-lt"/>
              </a:rPr>
              <a:t>A ciascuno studente saranno poste </a:t>
            </a:r>
            <a:r>
              <a:rPr lang="it-IT" sz="1300" u="sng" dirty="0">
                <a:latin typeface="+mj-lt"/>
              </a:rPr>
              <a:t>tre domande</a:t>
            </a:r>
            <a:r>
              <a:rPr lang="it-IT" sz="1300" dirty="0">
                <a:latin typeface="+mj-lt"/>
              </a:rPr>
              <a:t> (valutazione massima 10 punti ciascuna).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3932241" y="3636067"/>
            <a:ext cx="4590471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cap="all" dirty="0">
                <a:latin typeface="+mj-lt"/>
              </a:rPr>
              <a:t>LAVORO DI GRUPPO </a:t>
            </a:r>
            <a:r>
              <a:rPr lang="en-US" sz="1400" b="1" cap="all" dirty="0" err="1">
                <a:latin typeface="+mj-lt"/>
              </a:rPr>
              <a:t>facoltativo</a:t>
            </a:r>
            <a:endParaRPr lang="en-US" sz="1400" b="1" cap="all" dirty="0">
              <a:latin typeface="+mj-lt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3789947" y="4190654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b="1" dirty="0" err="1"/>
              <a:t>Tematiche</a:t>
            </a:r>
            <a:r>
              <a:rPr lang="en-US" b="1" dirty="0"/>
              <a:t> da </a:t>
            </a:r>
            <a:r>
              <a:rPr lang="en-US" b="1" dirty="0" err="1"/>
              <a:t>approfondire</a:t>
            </a:r>
            <a:r>
              <a:rPr lang="en-US" b="1" dirty="0"/>
              <a:t>:</a:t>
            </a:r>
          </a:p>
          <a:p>
            <a:pPr algn="ctr">
              <a:spcAft>
                <a:spcPts val="1200"/>
              </a:spcAft>
            </a:pPr>
            <a:r>
              <a:rPr lang="it-IT" b="1" dirty="0" smtClean="0"/>
              <a:t>1) </a:t>
            </a:r>
            <a:r>
              <a:rPr lang="it-IT" b="1" dirty="0"/>
              <a:t>Articoli </a:t>
            </a:r>
            <a:r>
              <a:rPr lang="it-IT" b="1" dirty="0" err="1"/>
              <a:t>McKinsey</a:t>
            </a:r>
            <a:endParaRPr lang="it-IT" b="1" dirty="0"/>
          </a:p>
          <a:p>
            <a:pPr algn="ctr">
              <a:spcAft>
                <a:spcPts val="1200"/>
              </a:spcAft>
            </a:pPr>
            <a:r>
              <a:rPr lang="it-IT" dirty="0"/>
              <a:t>Gli studenti dovranno approfondire specifiche tendenze caratterizzanti il settore Sanitario oggi attraverso lo studio di articoli messi a disposizione dei docenti.</a:t>
            </a:r>
          </a:p>
        </p:txBody>
      </p:sp>
    </p:spTree>
    <p:extLst>
      <p:ext uri="{BB962C8B-B14F-4D97-AF65-F5344CB8AC3E}">
        <p14:creationId xmlns:p14="http://schemas.microsoft.com/office/powerpoint/2010/main" val="47050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91" y="104761"/>
            <a:ext cx="1682033" cy="43792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4949687" y="1007915"/>
            <a:ext cx="3673288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presentazione del corso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40185" y="2017774"/>
            <a:ext cx="3035807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esame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pSp>
        <p:nvGrpSpPr>
          <p:cNvPr id="15" name="Gruppo 14"/>
          <p:cNvGrpSpPr/>
          <p:nvPr/>
        </p:nvGrpSpPr>
        <p:grpSpPr>
          <a:xfrm>
            <a:off x="5425446" y="89638"/>
            <a:ext cx="3613872" cy="246221"/>
            <a:chOff x="5208104" y="529987"/>
            <a:chExt cx="3613872" cy="246221"/>
          </a:xfrm>
        </p:grpSpPr>
        <p:sp>
          <p:nvSpPr>
            <p:cNvPr id="16" name="CasellaDiTesto 15"/>
            <p:cNvSpPr txBox="1"/>
            <p:nvPr/>
          </p:nvSpPr>
          <p:spPr>
            <a:xfrm>
              <a:off x="5208104" y="529987"/>
              <a:ext cx="36138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000" dirty="0">
                  <a:latin typeface="Minion Pro" panose="02040503050306020203" pitchFamily="18" charset="0"/>
                </a:rPr>
                <a:t>MANAGEMENT SANITARIO</a:t>
              </a:r>
            </a:p>
          </p:txBody>
        </p:sp>
        <p:cxnSp>
          <p:nvCxnSpPr>
            <p:cNvPr id="17" name="Connettore diritto 16"/>
            <p:cNvCxnSpPr/>
            <p:nvPr/>
          </p:nvCxnSpPr>
          <p:spPr>
            <a:xfrm flipV="1">
              <a:off x="7137615" y="765612"/>
              <a:ext cx="1594909" cy="0"/>
            </a:xfrm>
            <a:prstGeom prst="line">
              <a:avLst/>
            </a:prstGeom>
            <a:ln w="38100">
              <a:solidFill>
                <a:srgbClr val="008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CasellaDiTesto 9"/>
          <p:cNvSpPr txBox="1"/>
          <p:nvPr/>
        </p:nvSpPr>
        <p:spPr>
          <a:xfrm>
            <a:off x="4032504" y="2063940"/>
            <a:ext cx="4590471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cap="all" dirty="0">
                <a:latin typeface="+mj-lt"/>
              </a:rPr>
              <a:t>LAVORO DI GRUPPO </a:t>
            </a:r>
            <a:r>
              <a:rPr lang="en-US" sz="1400" b="1" cap="all" dirty="0" err="1">
                <a:latin typeface="+mj-lt"/>
              </a:rPr>
              <a:t>facoltativo</a:t>
            </a:r>
            <a:endParaRPr lang="en-US" sz="1400" b="1" cap="all" dirty="0">
              <a:latin typeface="+mj-lt"/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4032504" y="2487457"/>
            <a:ext cx="4590471" cy="26930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1400" b="1" dirty="0" err="1">
                <a:latin typeface="+mj-lt"/>
              </a:rPr>
              <a:t>Regole</a:t>
            </a:r>
            <a:r>
              <a:rPr lang="en-US" sz="1400" b="1" dirty="0">
                <a:latin typeface="+mj-lt"/>
              </a:rPr>
              <a:t> </a:t>
            </a:r>
            <a:r>
              <a:rPr lang="en-US" sz="1400" b="1" dirty="0" err="1">
                <a:latin typeface="+mj-lt"/>
              </a:rPr>
              <a:t>generali</a:t>
            </a:r>
            <a:r>
              <a:rPr lang="en-US" sz="1400" b="1" dirty="0">
                <a:latin typeface="+mj-lt"/>
              </a:rPr>
              <a:t>: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it-IT" sz="1300" dirty="0">
                <a:latin typeface="+mj-lt"/>
              </a:rPr>
              <a:t>Ogni gruppo di lavoro dovrà avere una composizione </a:t>
            </a:r>
            <a:r>
              <a:rPr lang="it-IT" sz="1300" b="1" dirty="0">
                <a:latin typeface="+mj-lt"/>
              </a:rPr>
              <a:t>di massimo 5 Persone</a:t>
            </a:r>
            <a:r>
              <a:rPr lang="it-IT" sz="1300" dirty="0">
                <a:latin typeface="+mj-lt"/>
              </a:rPr>
              <a:t>.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it-IT" sz="1300" dirty="0">
                <a:latin typeface="+mj-lt"/>
              </a:rPr>
              <a:t>In casi eccezionali e adeguatamente motivati, il lavoro potrà essere svolto individualmente.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it-IT" sz="1300" dirty="0">
                <a:latin typeface="+mj-lt"/>
              </a:rPr>
              <a:t>La </a:t>
            </a:r>
            <a:r>
              <a:rPr lang="it-IT" sz="1300" b="1" dirty="0">
                <a:latin typeface="+mj-lt"/>
              </a:rPr>
              <a:t>composizione</a:t>
            </a:r>
            <a:r>
              <a:rPr lang="it-IT" sz="1300" dirty="0">
                <a:latin typeface="+mj-lt"/>
              </a:rPr>
              <a:t> del gruppo di lavoro dovrà essere comunicata nella finestra che va </a:t>
            </a:r>
            <a:r>
              <a:rPr lang="it-IT" sz="1300" b="1" dirty="0">
                <a:latin typeface="+mj-lt"/>
              </a:rPr>
              <a:t>dal </a:t>
            </a:r>
            <a:r>
              <a:rPr lang="it-IT" sz="1300" b="1" dirty="0" smtClean="0">
                <a:latin typeface="+mj-lt"/>
              </a:rPr>
              <a:t>6 al 10 ottobre </a:t>
            </a:r>
            <a:r>
              <a:rPr lang="it-IT" sz="1300" dirty="0" smtClean="0">
                <a:latin typeface="+mj-lt"/>
              </a:rPr>
              <a:t>l </a:t>
            </a:r>
            <a:r>
              <a:rPr lang="it-IT" sz="1300" dirty="0">
                <a:latin typeface="+mj-lt"/>
              </a:rPr>
              <a:t>seguente indirizzo: </a:t>
            </a:r>
            <a:r>
              <a:rPr lang="it-IT" sz="1300" dirty="0" smtClean="0">
                <a:latin typeface="+mj-lt"/>
                <a:hlinkClick r:id="rId3"/>
              </a:rPr>
              <a:t>meneguzzo@economia.uniroma2.it</a:t>
            </a:r>
            <a:r>
              <a:rPr lang="it-IT" sz="1300" dirty="0" smtClean="0">
                <a:latin typeface="+mj-lt"/>
              </a:rPr>
              <a:t>  </a:t>
            </a:r>
            <a:endParaRPr lang="it-IT" sz="1300" dirty="0">
              <a:latin typeface="+mj-lt"/>
            </a:endParaRP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it-IT" sz="1300" dirty="0">
                <a:latin typeface="+mj-lt"/>
              </a:rPr>
              <a:t>Alla discussione (durata massima 15 minuti) dovranno partecipare attivamente </a:t>
            </a:r>
            <a:r>
              <a:rPr lang="it-IT" sz="1300" b="1" dirty="0">
                <a:latin typeface="+mj-lt"/>
              </a:rPr>
              <a:t>tutti</a:t>
            </a:r>
            <a:r>
              <a:rPr lang="it-IT" sz="1300" dirty="0">
                <a:latin typeface="+mj-lt"/>
              </a:rPr>
              <a:t> i componenti del gruppo di lavoro.</a:t>
            </a:r>
          </a:p>
        </p:txBody>
      </p:sp>
    </p:spTree>
    <p:extLst>
      <p:ext uri="{BB962C8B-B14F-4D97-AF65-F5344CB8AC3E}">
        <p14:creationId xmlns:p14="http://schemas.microsoft.com/office/powerpoint/2010/main" val="15287309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91" y="104761"/>
            <a:ext cx="1682033" cy="43792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4949687" y="1007915"/>
            <a:ext cx="3673288" cy="4616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it-IT" sz="2400" b="1" dirty="0">
                <a:solidFill>
                  <a:schemeClr val="bg2">
                    <a:lumMod val="25000"/>
                  </a:schemeClr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presentazione del corso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40185" y="2017774"/>
            <a:ext cx="3035807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latin typeface="Helvetica" panose="020B0604020202020204" pitchFamily="34" charset="0"/>
                <a:cs typeface="Helvetica" panose="020B0604020202020204" pitchFamily="34" charset="0"/>
              </a:rPr>
              <a:t>materiale</a:t>
            </a:r>
            <a:r>
              <a:rPr lang="en-US" sz="2000" b="1" dirty="0">
                <a:latin typeface="Helvetica" panose="020B0604020202020204" pitchFamily="34" charset="0"/>
                <a:cs typeface="Helvetica" panose="020B0604020202020204" pitchFamily="34" charset="0"/>
              </a:rPr>
              <a:t> di studio</a:t>
            </a:r>
            <a:endParaRPr lang="it-IT" sz="20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4032504" y="2063940"/>
            <a:ext cx="4590471" cy="4924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300" dirty="0">
                <a:latin typeface="+mj-lt"/>
              </a:rPr>
              <a:t>Ai fini del superamento dell’esame, si richiede lo studio del seguente </a:t>
            </a:r>
            <a:r>
              <a:rPr lang="it-IT" sz="1300" b="1" dirty="0">
                <a:latin typeface="+mj-lt"/>
              </a:rPr>
              <a:t>materiale</a:t>
            </a:r>
            <a:r>
              <a:rPr lang="it-IT" sz="1300" dirty="0">
                <a:latin typeface="+mj-lt"/>
              </a:rPr>
              <a:t>: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4032504" y="2689875"/>
            <a:ext cx="2235290" cy="2880522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CasellaDiTesto 18"/>
          <p:cNvSpPr txBox="1"/>
          <p:nvPr/>
        </p:nvSpPr>
        <p:spPr>
          <a:xfrm>
            <a:off x="4032504" y="5905311"/>
            <a:ext cx="4590471" cy="6924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1300" dirty="0">
                <a:latin typeface="+mj-lt"/>
              </a:rPr>
              <a:t>Ulteriore materiale di approfondimento (</a:t>
            </a:r>
            <a:r>
              <a:rPr lang="it-IT" sz="1300" u="sng" dirty="0">
                <a:latin typeface="+mj-lt"/>
              </a:rPr>
              <a:t>non</a:t>
            </a:r>
            <a:r>
              <a:rPr lang="it-IT" sz="1300" dirty="0">
                <a:latin typeface="+mj-lt"/>
              </a:rPr>
              <a:t> obbligatorio ai fini del superamento dell’esame) verrà segnalato nel corso delle lezioni.</a:t>
            </a:r>
          </a:p>
        </p:txBody>
      </p:sp>
      <p:grpSp>
        <p:nvGrpSpPr>
          <p:cNvPr id="20" name="Gruppo 19"/>
          <p:cNvGrpSpPr/>
          <p:nvPr/>
        </p:nvGrpSpPr>
        <p:grpSpPr>
          <a:xfrm>
            <a:off x="5425446" y="89638"/>
            <a:ext cx="3613872" cy="246221"/>
            <a:chOff x="5208104" y="529987"/>
            <a:chExt cx="3613872" cy="246221"/>
          </a:xfrm>
        </p:grpSpPr>
        <p:sp>
          <p:nvSpPr>
            <p:cNvPr id="21" name="CasellaDiTesto 20"/>
            <p:cNvSpPr txBox="1"/>
            <p:nvPr/>
          </p:nvSpPr>
          <p:spPr>
            <a:xfrm>
              <a:off x="5208104" y="529987"/>
              <a:ext cx="36138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it-IT" sz="1000" dirty="0">
                  <a:latin typeface="Minion Pro" panose="02040503050306020203" pitchFamily="18" charset="0"/>
                </a:rPr>
                <a:t>MANAGEMENT SANITARIO</a:t>
              </a:r>
            </a:p>
          </p:txBody>
        </p:sp>
        <p:cxnSp>
          <p:nvCxnSpPr>
            <p:cNvPr id="22" name="Connettore diritto 21"/>
            <p:cNvCxnSpPr/>
            <p:nvPr/>
          </p:nvCxnSpPr>
          <p:spPr>
            <a:xfrm flipV="1">
              <a:off x="7137615" y="765612"/>
              <a:ext cx="1594909" cy="0"/>
            </a:xfrm>
            <a:prstGeom prst="line">
              <a:avLst/>
            </a:prstGeom>
            <a:ln w="38100">
              <a:solidFill>
                <a:srgbClr val="0083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4" name="Picture 2" descr="Lesson Plans &amp; Curricular Resourc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655" y="3808007"/>
            <a:ext cx="863696" cy="86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ttangolo 25"/>
          <p:cNvSpPr/>
          <p:nvPr/>
        </p:nvSpPr>
        <p:spPr>
          <a:xfrm>
            <a:off x="4032504" y="4808203"/>
            <a:ext cx="22352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200" dirty="0">
                <a:solidFill>
                  <a:srgbClr val="000000"/>
                </a:solidFill>
                <a:latin typeface="+mj-lt"/>
              </a:rPr>
              <a:t>Diapositive e appunti delle Lezioni e delle Testimonianze Aziendali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4666" y="2881284"/>
            <a:ext cx="1202291" cy="89898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91777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677</Words>
  <Application>Microsoft Office PowerPoint</Application>
  <PresentationFormat>On-screen Show (4:3)</PresentationFormat>
  <Paragraphs>124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Arial</vt:lpstr>
      <vt:lpstr>Arial Unicode MS</vt:lpstr>
      <vt:lpstr>Calibri</vt:lpstr>
      <vt:lpstr>Calibri Light</vt:lpstr>
      <vt:lpstr>Century Gothic</vt:lpstr>
      <vt:lpstr>Garamond</vt:lpstr>
      <vt:lpstr>Helvetica</vt:lpstr>
      <vt:lpstr>Minion Pro</vt:lpstr>
      <vt:lpstr>Wingdings</vt:lpstr>
      <vt:lpstr>Tema di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roccofrondizi@gmail.com</dc:creator>
  <cp:lastModifiedBy>User</cp:lastModifiedBy>
  <cp:revision>417</cp:revision>
  <cp:lastPrinted>2025-09-17T09:49:05Z</cp:lastPrinted>
  <dcterms:created xsi:type="dcterms:W3CDTF">2020-02-12T15:02:23Z</dcterms:created>
  <dcterms:modified xsi:type="dcterms:W3CDTF">2025-09-23T07:00:20Z</dcterms:modified>
</cp:coreProperties>
</file>