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9" r:id="rId2"/>
    <p:sldId id="288" r:id="rId3"/>
    <p:sldId id="271" r:id="rId4"/>
    <p:sldId id="289" r:id="rId5"/>
    <p:sldId id="322" r:id="rId6"/>
    <p:sldId id="326" r:id="rId7"/>
    <p:sldId id="325" r:id="rId8"/>
    <p:sldId id="328" r:id="rId9"/>
    <p:sldId id="275" r:id="rId10"/>
    <p:sldId id="327" r:id="rId11"/>
    <p:sldId id="321" r:id="rId12"/>
    <p:sldId id="320" r:id="rId13"/>
    <p:sldId id="317" r:id="rId14"/>
    <p:sldId id="293" r:id="rId15"/>
    <p:sldId id="307" r:id="rId16"/>
    <p:sldId id="319" r:id="rId17"/>
    <p:sldId id="279" r:id="rId18"/>
    <p:sldId id="282" r:id="rId19"/>
    <p:sldId id="283" r:id="rId20"/>
    <p:sldId id="284" r:id="rId21"/>
    <p:sldId id="285" r:id="rId22"/>
    <p:sldId id="286" r:id="rId23"/>
    <p:sldId id="28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56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26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82EB23-9626-4A9A-8052-DDA295A07166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64CE6E-A4D9-413B-B677-06894361B4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29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942A70-003E-4588-8506-D2B2BFB84BEA}" type="slidenum">
              <a:rPr lang="it-IT" smtClean="0">
                <a:latin typeface="Arial" charset="0"/>
              </a:rPr>
              <a:pPr/>
              <a:t>1</a:t>
            </a:fld>
            <a:endParaRPr lang="it-IT" smtClean="0">
              <a:latin typeface="Arial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158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15431F-D9D6-48A8-9A25-CD225FEA8A8C}" type="slidenum">
              <a:rPr lang="en-US" smtClean="0">
                <a:latin typeface="Arial" charset="0"/>
              </a:rPr>
              <a:pPr/>
              <a:t>6</a:t>
            </a:fld>
            <a:endParaRPr lang="en-US" smtClean="0">
              <a:latin typeface="Arial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CH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5904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2816A6F-731F-4A60-9978-DEF01E131201}" type="slidenum">
              <a:rPr lang="en-US" smtClean="0">
                <a:latin typeface="Arial" charset="0"/>
              </a:rPr>
              <a:pPr/>
              <a:t>14</a:t>
            </a:fld>
            <a:endParaRPr lang="en-US" smtClean="0">
              <a:latin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CH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709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1DCED6B1-D5A0-4453-B93A-DF6EFF542F6D}" type="slidenum">
              <a:rPr lang="en-GB" smtClean="0"/>
              <a:pPr eaLnBrk="1" hangingPunct="1"/>
              <a:t>15</a:t>
            </a:fld>
            <a:endParaRPr lang="en-GB" smtClean="0"/>
          </a:p>
        </p:txBody>
      </p:sp>
    </p:spTree>
    <p:extLst>
      <p:ext uri="{BB962C8B-B14F-4D97-AF65-F5344CB8AC3E}">
        <p14:creationId xmlns:p14="http://schemas.microsoft.com/office/powerpoint/2010/main" val="12464362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D042FC-EDB7-418F-AA7D-A57CB5C62718}" type="slidenum">
              <a:rPr lang="en-GB" smtClean="0">
                <a:latin typeface="Arial" charset="0"/>
              </a:rPr>
              <a:pPr/>
              <a:t>18</a:t>
            </a:fld>
            <a:endParaRPr lang="en-GB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6484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A09256-5A58-4D3B-A37F-F3A337DF8CB3}" type="slidenum">
              <a:rPr lang="en-GB" smtClean="0">
                <a:latin typeface="Arial" charset="0"/>
              </a:rPr>
              <a:pPr/>
              <a:t>19</a:t>
            </a:fld>
            <a:endParaRPr lang="en-GB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206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DC9BAA-611F-4145-8583-100E46DBE3B6}" type="slidenum">
              <a:rPr lang="en-GB" smtClean="0">
                <a:latin typeface="Arial" charset="0"/>
              </a:rPr>
              <a:pPr/>
              <a:t>20</a:t>
            </a:fld>
            <a:endParaRPr lang="en-GB" smtClean="0">
              <a:latin typeface="Arial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60463" y="712788"/>
            <a:ext cx="4562475" cy="3421062"/>
          </a:xfrm>
          <a:ln cap="flat"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4349750"/>
            <a:ext cx="5045075" cy="4133850"/>
          </a:xfrm>
          <a:noFill/>
          <a:ln/>
        </p:spPr>
        <p:txBody>
          <a:bodyPr lIns="93348" tIns="46675" rIns="93348" bIns="46675"/>
          <a:lstStyle/>
          <a:p>
            <a:pPr eaLnBrk="1" latinLnBrk="1" hangingPunct="1"/>
            <a:endParaRPr lang="it-CH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6240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044BA8-0B44-472F-89D2-6265DD9DFF35}" type="slidenum">
              <a:rPr lang="en-GB" smtClean="0">
                <a:latin typeface="Arial" charset="0"/>
              </a:rPr>
              <a:pPr/>
              <a:t>21</a:t>
            </a:fld>
            <a:endParaRPr lang="en-GB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990600"/>
            <a:ext cx="77724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1143000" y="1981200"/>
            <a:ext cx="7772400" cy="41148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5D880-EA17-415B-9B1F-A2C37556C38D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4038458"/>
      </p:ext>
    </p:extLst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BF9207-B2FB-40CB-9E28-77C97407E90A}" type="datetimeFigureOut">
              <a:rPr lang="en-US" smtClean="0"/>
              <a:t>11/22/2021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FE4CC-2100-4855-BF8B-B85B0848323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mailto:Marco.meneguzzo@usi.ch" TargetMode="External"/><Relationship Id="rId7" Type="http://schemas.openxmlformats.org/officeDocument/2006/relationships/hyperlink" Target="http://www.eco.unisi.ch/index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hyperlink" Target="http://www.unisi.ch/" TargetMode="Externa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www.google.it/url?sa=i&amp;rct=j&amp;q=&amp;esrc=s&amp;source=images&amp;cd=&amp;cad=rja&amp;uact=8&amp;docid=1lwldFLOz6VvQM&amp;tbnid=lN_y6gOZ7cKJbM:&amp;ved=0CAUQjRw&amp;url=http://creately.com/blog/diagrams/swot-analysis-vs-pest-analysis/&amp;ei=dFI-U7X8HojEtAav1YC4CQ&amp;bvm=bv.64125504,d.bGQ&amp;psig=AFQjCNFjmEIKa2GH22WROgjw3MW6MIk8LQ&amp;ust=1396679662264759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7"/>
          <p:cNvSpPr>
            <a:spLocks noChangeArrowheads="1"/>
          </p:cNvSpPr>
          <p:nvPr/>
        </p:nvSpPr>
        <p:spPr bwMode="auto">
          <a:xfrm>
            <a:off x="1331640" y="1196752"/>
            <a:ext cx="6624736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endParaRPr lang="it-IT" dirty="0">
              <a:solidFill>
                <a:srgbClr val="4D4D4D"/>
              </a:solidFill>
            </a:endParaRPr>
          </a:p>
          <a:p>
            <a:pPr algn="ctr"/>
            <a:r>
              <a:rPr lang="it-IT" sz="2800" b="1" dirty="0">
                <a:solidFill>
                  <a:srgbClr val="FF0000"/>
                </a:solidFill>
              </a:rPr>
              <a:t>Pianificazione e controllo strategico nelle  </a:t>
            </a:r>
            <a:r>
              <a:rPr lang="it-IT" sz="2800" b="1" dirty="0" smtClean="0">
                <a:solidFill>
                  <a:srgbClr val="FF0000"/>
                </a:solidFill>
              </a:rPr>
              <a:t> aziende ospedaliere e  </a:t>
            </a:r>
            <a:r>
              <a:rPr lang="it-IT" sz="2800" b="1" dirty="0">
                <a:solidFill>
                  <a:srgbClr val="FF0000"/>
                </a:solidFill>
              </a:rPr>
              <a:t>sanitarie </a:t>
            </a:r>
          </a:p>
          <a:p>
            <a:pPr algn="ctr"/>
            <a:r>
              <a:rPr lang="it-IT" sz="2800" b="1" dirty="0" smtClean="0">
                <a:solidFill>
                  <a:srgbClr val="FF0000"/>
                </a:solidFill>
              </a:rPr>
              <a:t>Il </a:t>
            </a:r>
            <a:r>
              <a:rPr lang="it-IT" sz="2800" b="1" dirty="0">
                <a:solidFill>
                  <a:srgbClr val="FF0000"/>
                </a:solidFill>
              </a:rPr>
              <a:t>coinvolgimento degli operatori e dei </a:t>
            </a:r>
            <a:r>
              <a:rPr lang="it-IT" sz="2800" b="1" i="1" dirty="0" err="1">
                <a:solidFill>
                  <a:srgbClr val="FF0000"/>
                </a:solidFill>
              </a:rPr>
              <a:t>professionals</a:t>
            </a:r>
            <a:r>
              <a:rPr lang="it-IT" sz="2800" b="1" dirty="0">
                <a:solidFill>
                  <a:srgbClr val="3366FF"/>
                </a:solidFill>
              </a:rPr>
              <a:t> </a:t>
            </a:r>
          </a:p>
        </p:txBody>
      </p:sp>
      <p:sp>
        <p:nvSpPr>
          <p:cNvPr id="6148" name="Rectangle 8"/>
          <p:cNvSpPr>
            <a:spLocks noChangeArrowheads="1"/>
          </p:cNvSpPr>
          <p:nvPr/>
        </p:nvSpPr>
        <p:spPr bwMode="auto">
          <a:xfrm>
            <a:off x="3276600" y="4572000"/>
            <a:ext cx="45720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it-IT" b="1" dirty="0">
              <a:solidFill>
                <a:srgbClr val="4D4D4D"/>
              </a:solidFill>
            </a:endParaRPr>
          </a:p>
          <a:p>
            <a:pPr algn="ctr"/>
            <a:r>
              <a:rPr lang="it-IT" b="1" dirty="0">
                <a:solidFill>
                  <a:srgbClr val="00B050"/>
                </a:solidFill>
              </a:rPr>
              <a:t>Marco </a:t>
            </a:r>
            <a:r>
              <a:rPr lang="it-IT" b="1" dirty="0" err="1">
                <a:solidFill>
                  <a:srgbClr val="00B050"/>
                </a:solidFill>
              </a:rPr>
              <a:t>Meneguzzo</a:t>
            </a:r>
            <a:r>
              <a:rPr lang="it-IT" b="1" dirty="0">
                <a:solidFill>
                  <a:srgbClr val="00B050"/>
                </a:solidFill>
              </a:rPr>
              <a:t> </a:t>
            </a:r>
          </a:p>
          <a:p>
            <a:pPr algn="ctr"/>
            <a:r>
              <a:rPr lang="it-IT" b="1" dirty="0" smtClean="0">
                <a:solidFill>
                  <a:srgbClr val="00B050"/>
                </a:solidFill>
              </a:rPr>
              <a:t>Università Svizzera italiana </a:t>
            </a:r>
          </a:p>
          <a:p>
            <a:pPr algn="ctr"/>
            <a:r>
              <a:rPr lang="it-IT" b="1" dirty="0">
                <a:solidFill>
                  <a:srgbClr val="00B050"/>
                </a:solidFill>
              </a:rPr>
              <a:t>Università Roma Tor Vergata</a:t>
            </a:r>
          </a:p>
          <a:p>
            <a:pPr algn="ctr"/>
            <a:r>
              <a:rPr lang="it-IT" b="1" dirty="0" smtClean="0">
                <a:solidFill>
                  <a:srgbClr val="00B050"/>
                </a:solidFill>
              </a:rPr>
              <a:t>Novembre 2018 </a:t>
            </a:r>
          </a:p>
          <a:p>
            <a:pPr algn="ctr"/>
            <a:r>
              <a:rPr lang="it-IT" b="1" dirty="0" smtClean="0">
                <a:solidFill>
                  <a:srgbClr val="00B050"/>
                </a:solidFill>
                <a:hlinkClick r:id="rId3"/>
              </a:rPr>
              <a:t>Marco.meneguzzo@usi.ch</a:t>
            </a:r>
            <a:r>
              <a:rPr lang="it-IT" b="1" dirty="0" smtClean="0">
                <a:solidFill>
                  <a:srgbClr val="00B050"/>
                </a:solidFill>
              </a:rPr>
              <a:t>  </a:t>
            </a:r>
            <a:endParaRPr lang="it-IT" b="1" dirty="0">
              <a:solidFill>
                <a:srgbClr val="00B050"/>
              </a:solidFill>
            </a:endParaRPr>
          </a:p>
          <a:p>
            <a:pPr algn="ctr"/>
            <a:endParaRPr lang="it-IT" b="1" dirty="0">
              <a:solidFill>
                <a:srgbClr val="4D4D4D"/>
              </a:solidFill>
            </a:endParaRPr>
          </a:p>
          <a:p>
            <a:pPr algn="ctr"/>
            <a:endParaRPr lang="it-IT" b="1" dirty="0">
              <a:solidFill>
                <a:srgbClr val="4D4D4D"/>
              </a:solidFill>
            </a:endParaRPr>
          </a:p>
        </p:txBody>
      </p:sp>
      <p:pic>
        <p:nvPicPr>
          <p:cNvPr id="6149" name="Picture 4" descr="logo_TorVerga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4953000"/>
            <a:ext cx="3195638" cy="64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logo_usi_barra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58" y="3838575"/>
            <a:ext cx="10001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 descr="logo_eco_barra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879944"/>
            <a:ext cx="6937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9000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Grp="1" noChangeArrowheads="1"/>
          </p:cNvSpPr>
          <p:nvPr>
            <p:ph type="title"/>
          </p:nvPr>
        </p:nvSpPr>
        <p:spPr>
          <a:xfrm>
            <a:off x="571472" y="214290"/>
            <a:ext cx="5589587" cy="1417638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it-IT" sz="2800" dirty="0" smtClean="0"/>
              <a:t/>
            </a:r>
            <a:br>
              <a:rPr lang="it-IT" sz="2800" dirty="0" smtClean="0"/>
            </a:br>
            <a:r>
              <a:rPr lang="it-IT" sz="2800" b="1" dirty="0" smtClean="0">
                <a:solidFill>
                  <a:srgbClr val="0070C0"/>
                </a:solidFill>
              </a:rPr>
              <a:t>Lo scaffale della pianificazione strategica nelle aziende sanitarie pubbliche </a:t>
            </a:r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428625" y="1785938"/>
            <a:ext cx="6786563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cs typeface="Times New Roman" pitchFamily="18" charset="0"/>
              </a:rPr>
              <a:t>Piggot S.C., </a:t>
            </a:r>
            <a:r>
              <a:rPr lang="en-GB" sz="1400" i="1">
                <a:cs typeface="Times New Roman" pitchFamily="18" charset="0"/>
              </a:rPr>
              <a:t>Business Planning for NHS management</a:t>
            </a:r>
            <a:r>
              <a:rPr lang="en-GB" sz="1400">
                <a:cs typeface="Times New Roman" pitchFamily="18" charset="0"/>
              </a:rPr>
              <a:t>, Kogan Page, London 1996.</a:t>
            </a:r>
            <a:endParaRPr lang="en-US" sz="1400"/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solidFill>
                  <a:srgbClr val="FF0000"/>
                </a:solidFill>
                <a:cs typeface="Times New Roman" pitchFamily="18" charset="0"/>
              </a:rPr>
              <a:t>Duncan W.J., Ginter P.M., Swayne L.E., </a:t>
            </a:r>
            <a:r>
              <a:rPr lang="en-GB" sz="1400" i="1">
                <a:solidFill>
                  <a:srgbClr val="FF0000"/>
                </a:solidFill>
                <a:cs typeface="Times New Roman" pitchFamily="18" charset="0"/>
              </a:rPr>
              <a:t>Strategic management of Health Care Organizations</a:t>
            </a:r>
            <a:r>
              <a:rPr lang="en-GB" sz="1400">
                <a:solidFill>
                  <a:srgbClr val="FF0000"/>
                </a:solidFill>
                <a:cs typeface="Times New Roman" pitchFamily="18" charset="0"/>
              </a:rPr>
              <a:t>,  Cambridge, Blackwell Publishers, 1995.</a:t>
            </a:r>
            <a:endParaRPr lang="en-US" sz="1400">
              <a:solidFill>
                <a:srgbClr val="FF0000"/>
              </a:solidFill>
            </a:endParaRPr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cs typeface="Times New Roman" pitchFamily="18" charset="0"/>
              </a:rPr>
              <a:t>Duncan W.J., Ginter P.M., Swayne L.E., </a:t>
            </a:r>
            <a:r>
              <a:rPr lang="en-GB" sz="1400" i="1">
                <a:cs typeface="Times New Roman" pitchFamily="18" charset="0"/>
              </a:rPr>
              <a:t>Strategic issues in Health Care Management. </a:t>
            </a:r>
            <a:r>
              <a:rPr lang="it-IT" sz="1400" i="1">
                <a:cs typeface="Times New Roman" pitchFamily="18" charset="0"/>
              </a:rPr>
              <a:t>Point and counterpoint</a:t>
            </a:r>
            <a:r>
              <a:rPr lang="it-IT" sz="1400">
                <a:cs typeface="Times New Roman" pitchFamily="18" charset="0"/>
              </a:rPr>
              <a:t>,  PWS-Kent Publishing Company, 1992.</a:t>
            </a:r>
            <a:endParaRPr lang="en-US" sz="1400"/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cs typeface="Times New Roman" pitchFamily="18" charset="0"/>
              </a:rPr>
              <a:t>Simyar F., Lloyd-Jones J., </a:t>
            </a:r>
            <a:r>
              <a:rPr lang="en-GB" sz="1400" i="1">
                <a:cs typeface="Times New Roman" pitchFamily="18" charset="0"/>
              </a:rPr>
              <a:t>Strategic Management in Health Care Sector towards the year 2000</a:t>
            </a:r>
            <a:r>
              <a:rPr lang="en-GB" sz="1400">
                <a:cs typeface="Times New Roman" pitchFamily="18" charset="0"/>
              </a:rPr>
              <a:t>, Englewood Cliffs, N.J., Prentice Hall, 1988.</a:t>
            </a:r>
            <a:endParaRPr lang="en-US" sz="1400"/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cs typeface="Times New Roman" pitchFamily="18" charset="0"/>
              </a:rPr>
              <a:t>Rathwell T., </a:t>
            </a:r>
            <a:r>
              <a:rPr lang="en-GB" sz="1400" i="1">
                <a:cs typeface="Times New Roman" pitchFamily="18" charset="0"/>
              </a:rPr>
              <a:t>Strategic Planning in the Health Care Sector</a:t>
            </a:r>
            <a:r>
              <a:rPr lang="en-GB" sz="1400">
                <a:cs typeface="Times New Roman" pitchFamily="18" charset="0"/>
              </a:rPr>
              <a:t>, London, Croom Helm, 1987.</a:t>
            </a:r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cs typeface="Times New Roman" pitchFamily="18" charset="0"/>
              </a:rPr>
              <a:t>Nutt P.C., Backoff R.W., </a:t>
            </a:r>
            <a:r>
              <a:rPr lang="en-GB" sz="1400" i="1">
                <a:cs typeface="Times New Roman" pitchFamily="18" charset="0"/>
              </a:rPr>
              <a:t>Strategic Management of Public and Third sector Organizations: a Handbook for Leaders </a:t>
            </a:r>
            <a:r>
              <a:rPr lang="en-GB" sz="1400">
                <a:cs typeface="Times New Roman" pitchFamily="18" charset="0"/>
              </a:rPr>
              <a:t>, San Francisco, Jossey-Bass Publishers, 1992.</a:t>
            </a:r>
            <a:endParaRPr lang="en-US" sz="1400"/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cs typeface="Times New Roman" pitchFamily="18" charset="0"/>
              </a:rPr>
              <a:t>Koteen J., </a:t>
            </a:r>
            <a:r>
              <a:rPr lang="en-GB" sz="1400" i="1">
                <a:cs typeface="Times New Roman" pitchFamily="18" charset="0"/>
              </a:rPr>
              <a:t>Strategic Management in Public and Non-profit Organizations,</a:t>
            </a:r>
            <a:r>
              <a:rPr lang="en-GB" sz="1400">
                <a:cs typeface="Times New Roman" pitchFamily="18" charset="0"/>
              </a:rPr>
              <a:t> Praeger Publishers, 1991.</a:t>
            </a:r>
            <a:endParaRPr lang="en-US" sz="1400"/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it-IT" sz="1400">
                <a:cs typeface="Times New Roman" pitchFamily="18" charset="0"/>
              </a:rPr>
              <a:t>Rebora G., Meneguzzo M., </a:t>
            </a:r>
            <a:r>
              <a:rPr lang="it-IT" sz="1400" i="1">
                <a:cs typeface="Times New Roman" pitchFamily="18" charset="0"/>
              </a:rPr>
              <a:t>Strategia delle Amministrazioni Pubbliche</a:t>
            </a:r>
            <a:r>
              <a:rPr lang="it-IT" sz="1400">
                <a:cs typeface="Times New Roman" pitchFamily="18" charset="0"/>
              </a:rPr>
              <a:t>, Torino, Utet, 1990.</a:t>
            </a:r>
            <a:endParaRPr lang="en-US" sz="1400"/>
          </a:p>
          <a:p>
            <a:pPr eaLnBrk="0" hangingPunct="0">
              <a:buFontTx/>
              <a:buChar char="•"/>
              <a:tabLst>
                <a:tab pos="228600" algn="l"/>
              </a:tabLst>
            </a:pPr>
            <a:r>
              <a:rPr lang="en-GB" sz="1400">
                <a:solidFill>
                  <a:srgbClr val="FF0000"/>
                </a:solidFill>
                <a:cs typeface="Times New Roman" pitchFamily="18" charset="0"/>
              </a:rPr>
              <a:t>Bryson J.M. (a cura di), </a:t>
            </a:r>
            <a:r>
              <a:rPr lang="en-GB" sz="1400" i="1">
                <a:solidFill>
                  <a:srgbClr val="FF0000"/>
                </a:solidFill>
                <a:cs typeface="Times New Roman" pitchFamily="18" charset="0"/>
              </a:rPr>
              <a:t>Strategic Planning for Public and Non-profit Organizations</a:t>
            </a:r>
          </a:p>
          <a:p>
            <a:pPr eaLnBrk="0" hangingPunct="0">
              <a:tabLst>
                <a:tab pos="228600" algn="l"/>
              </a:tabLst>
            </a:pPr>
            <a:r>
              <a:rPr lang="en-GB" sz="1400" i="1">
                <a:solidFill>
                  <a:srgbClr val="FF0000"/>
                </a:solidFill>
                <a:cs typeface="Times New Roman" pitchFamily="18" charset="0"/>
              </a:rPr>
              <a:t> a Guide to Strengthening and Sustaining Organizational Achievement</a:t>
            </a:r>
            <a:r>
              <a:rPr lang="en-GB" sz="1400">
                <a:solidFill>
                  <a:srgbClr val="FF0000"/>
                </a:solidFill>
                <a:cs typeface="Times New Roman" pitchFamily="18" charset="0"/>
              </a:rPr>
              <a:t>, San Francisco, Jossey-Bass, 1988.</a:t>
            </a:r>
            <a:endParaRPr lang="en-US" sz="1400">
              <a:solidFill>
                <a:srgbClr val="FF0000"/>
              </a:solidFill>
            </a:endParaRPr>
          </a:p>
          <a:p>
            <a:pPr eaLnBrk="0" hangingPunct="0">
              <a:tabLst>
                <a:tab pos="228600" algn="l"/>
              </a:tabLst>
            </a:pPr>
            <a:endParaRPr lang="en-US"/>
          </a:p>
        </p:txBody>
      </p:sp>
      <p:pic>
        <p:nvPicPr>
          <p:cNvPr id="3077" name="Picture 6" descr="6267-3"/>
          <p:cNvPicPr>
            <a:picLocks noChangeAspect="1" noChangeArrowheads="1"/>
          </p:cNvPicPr>
          <p:nvPr/>
        </p:nvPicPr>
        <p:blipFill>
          <a:blip r:embed="rId2">
            <a:lum bright="-2000" contrast="4000"/>
          </a:blip>
          <a:srcRect/>
          <a:stretch>
            <a:fillRect/>
          </a:stretch>
        </p:blipFill>
        <p:spPr bwMode="auto">
          <a:xfrm>
            <a:off x="6929454" y="142852"/>
            <a:ext cx="1747837" cy="247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CH" sz="3200" b="1" dirty="0" err="1" smtClean="0">
                <a:solidFill>
                  <a:srgbClr val="FF0000"/>
                </a:solidFill>
              </a:rPr>
              <a:t>Logiche</a:t>
            </a:r>
            <a:r>
              <a:rPr lang="fr-CH" sz="3200" b="1" dirty="0" smtClean="0">
                <a:solidFill>
                  <a:srgbClr val="FF0000"/>
                </a:solidFill>
              </a:rPr>
              <a:t> di </a:t>
            </a:r>
            <a:r>
              <a:rPr lang="fr-CH" sz="3200" b="1" dirty="0" err="1" smtClean="0">
                <a:solidFill>
                  <a:srgbClr val="FF0000"/>
                </a:solidFill>
              </a:rPr>
              <a:t>pianificazione</a:t>
            </a:r>
            <a:r>
              <a:rPr lang="fr-CH" sz="3200" b="1" dirty="0" smtClean="0">
                <a:solidFill>
                  <a:srgbClr val="FF0000"/>
                </a:solidFill>
              </a:rPr>
              <a:t> e </a:t>
            </a:r>
            <a:r>
              <a:rPr lang="fr-CH" sz="3200" b="1" dirty="0" err="1" smtClean="0">
                <a:solidFill>
                  <a:srgbClr val="FF0000"/>
                </a:solidFill>
              </a:rPr>
              <a:t>gestione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r>
              <a:rPr lang="fr-CH" sz="3200" b="1" dirty="0" err="1" smtClean="0">
                <a:solidFill>
                  <a:srgbClr val="FF0000"/>
                </a:solidFill>
              </a:rPr>
              <a:t>strategica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r>
              <a:rPr lang="fr-CH" sz="3200" b="1" dirty="0" err="1" smtClean="0">
                <a:solidFill>
                  <a:srgbClr val="FF0000"/>
                </a:solidFill>
              </a:rPr>
              <a:t>nelle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r>
              <a:rPr lang="fr-CH" sz="3200" b="1" dirty="0" err="1" smtClean="0">
                <a:solidFill>
                  <a:srgbClr val="FF0000"/>
                </a:solidFill>
              </a:rPr>
              <a:t>aziende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r>
              <a:rPr lang="fr-CH" sz="3200" b="1" dirty="0" err="1" smtClean="0">
                <a:solidFill>
                  <a:srgbClr val="FF0000"/>
                </a:solidFill>
              </a:rPr>
              <a:t>sanitarie</a:t>
            </a:r>
            <a:r>
              <a:rPr lang="fr-CH" sz="3200" b="1" dirty="0" smtClean="0">
                <a:solidFill>
                  <a:srgbClr val="FF0000"/>
                </a:solidFill>
              </a:rPr>
              <a:t> e </a:t>
            </a:r>
            <a:r>
              <a:rPr lang="fr-CH" sz="3200" b="1" dirty="0" err="1" smtClean="0">
                <a:solidFill>
                  <a:srgbClr val="FF0000"/>
                </a:solidFill>
              </a:rPr>
              <a:t>nelle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r>
              <a:rPr lang="fr-CH" sz="3200" b="1" dirty="0" err="1" smtClean="0">
                <a:solidFill>
                  <a:srgbClr val="FF0000"/>
                </a:solidFill>
              </a:rPr>
              <a:t>aziende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r>
              <a:rPr lang="fr-CH" sz="3200" b="1" dirty="0" err="1" smtClean="0">
                <a:solidFill>
                  <a:srgbClr val="FF0000"/>
                </a:solidFill>
              </a:rPr>
              <a:t>ospedaliere</a:t>
            </a:r>
            <a:r>
              <a:rPr lang="fr-CH" sz="3200" b="1" dirty="0" smtClean="0">
                <a:solidFill>
                  <a:srgbClr val="FF0000"/>
                </a:solidFill>
              </a:rPr>
              <a:t> </a:t>
            </a:r>
            <a:endParaRPr lang="it-CH" sz="3200" b="1" dirty="0">
              <a:solidFill>
                <a:srgbClr val="FF0000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755576" y="2043514"/>
            <a:ext cx="3312368" cy="1673518"/>
          </a:xfrm>
          <a:prstGeom prst="roundRect">
            <a:avLst/>
          </a:prstGeom>
          <a:solidFill>
            <a:srgbClr val="1CF04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b="1" dirty="0" err="1">
                <a:solidFill>
                  <a:srgbClr val="FF0000"/>
                </a:solidFill>
              </a:rPr>
              <a:t>Modelli</a:t>
            </a:r>
            <a:r>
              <a:rPr lang="fr-CH" b="1" dirty="0">
                <a:solidFill>
                  <a:srgbClr val="FF0000"/>
                </a:solidFill>
              </a:rPr>
              <a:t> di </a:t>
            </a:r>
            <a:r>
              <a:rPr lang="fr-CH" b="1" dirty="0" err="1">
                <a:solidFill>
                  <a:srgbClr val="FF0000"/>
                </a:solidFill>
              </a:rPr>
              <a:t>riferimento</a:t>
            </a:r>
            <a:r>
              <a:rPr lang="fr-CH" b="1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Missione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visione</a:t>
            </a:r>
            <a:endParaRPr lang="fr-CH" dirty="0" smtClean="0">
              <a:solidFill>
                <a:srgbClr val="FF0000"/>
              </a:solidFill>
            </a:endParaRP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Analisi</a:t>
            </a:r>
            <a:r>
              <a:rPr lang="fr-CH" dirty="0" smtClean="0">
                <a:solidFill>
                  <a:srgbClr val="FF0000"/>
                </a:solidFill>
              </a:rPr>
              <a:t> SWOT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Obiettivi</a:t>
            </a:r>
            <a:r>
              <a:rPr lang="fr-CH" dirty="0" smtClean="0">
                <a:solidFill>
                  <a:srgbClr val="FF0000"/>
                </a:solidFill>
              </a:rPr>
              <a:t> / </a:t>
            </a:r>
            <a:r>
              <a:rPr lang="fr-CH" dirty="0" err="1" smtClean="0">
                <a:solidFill>
                  <a:srgbClr val="FF0000"/>
                </a:solidFill>
              </a:rPr>
              <a:t>programmi</a:t>
            </a:r>
            <a:endParaRPr lang="fr-CH" dirty="0" smtClean="0">
              <a:solidFill>
                <a:srgbClr val="FF0000"/>
              </a:solidFill>
            </a:endParaRPr>
          </a:p>
          <a:p>
            <a:pPr algn="ctr"/>
            <a:r>
              <a:rPr lang="fr-CH" dirty="0" smtClean="0">
                <a:solidFill>
                  <a:srgbClr val="FF0000"/>
                </a:solidFill>
              </a:rPr>
              <a:t>Budget e </a:t>
            </a:r>
            <a:r>
              <a:rPr lang="fr-CH" dirty="0" err="1" smtClean="0">
                <a:solidFill>
                  <a:srgbClr val="FF0000"/>
                </a:solidFill>
              </a:rPr>
              <a:t>piani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econom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finanz</a:t>
            </a:r>
            <a:endParaRPr lang="fr-CH" dirty="0" smtClean="0">
              <a:solidFill>
                <a:srgbClr val="FF0000"/>
              </a:solidFill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716016" y="1844824"/>
            <a:ext cx="3816424" cy="2304256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b="1" dirty="0" err="1" smtClean="0">
                <a:solidFill>
                  <a:srgbClr val="FF0000"/>
                </a:solidFill>
              </a:rPr>
              <a:t>Processi</a:t>
            </a:r>
            <a:r>
              <a:rPr lang="fr-CH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Ruoli</a:t>
            </a:r>
            <a:r>
              <a:rPr lang="fr-CH" dirty="0" smtClean="0">
                <a:solidFill>
                  <a:srgbClr val="FF0000"/>
                </a:solidFill>
              </a:rPr>
              <a:t> (DG, </a:t>
            </a:r>
            <a:r>
              <a:rPr lang="fr-CH" dirty="0" err="1" smtClean="0">
                <a:solidFill>
                  <a:srgbClr val="FF0000"/>
                </a:solidFill>
              </a:rPr>
              <a:t>consigli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direzione</a:t>
            </a:r>
            <a:r>
              <a:rPr lang="fr-CH" dirty="0" smtClean="0">
                <a:solidFill>
                  <a:srgbClr val="FF0000"/>
                </a:solidFill>
              </a:rPr>
              <a:t>  </a:t>
            </a:r>
            <a:r>
              <a:rPr lang="fr-CH" dirty="0" err="1" smtClean="0">
                <a:solidFill>
                  <a:srgbClr val="FF0000"/>
                </a:solidFill>
              </a:rPr>
              <a:t>Dipti</a:t>
            </a:r>
            <a:r>
              <a:rPr lang="fr-CH" dirty="0" smtClean="0">
                <a:solidFill>
                  <a:srgbClr val="FF0000"/>
                </a:solidFill>
              </a:rPr>
              <a:t>, staff …)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Gestione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stakeholders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Raccordo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struttura</a:t>
            </a:r>
            <a:r>
              <a:rPr lang="fr-CH" dirty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organizzativa</a:t>
            </a:r>
            <a:endParaRPr lang="fr-CH" dirty="0">
              <a:solidFill>
                <a:srgbClr val="FF0000"/>
              </a:solidFill>
            </a:endParaRP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Logiche</a:t>
            </a:r>
            <a:r>
              <a:rPr lang="fr-CH" dirty="0" smtClean="0">
                <a:solidFill>
                  <a:srgbClr val="FF0000"/>
                </a:solidFill>
              </a:rPr>
              <a:t> ( </a:t>
            </a:r>
            <a:r>
              <a:rPr lang="fr-CH" dirty="0" err="1" smtClean="0">
                <a:solidFill>
                  <a:srgbClr val="FF0000"/>
                </a:solidFill>
              </a:rPr>
              <a:t>vertice</a:t>
            </a:r>
            <a:r>
              <a:rPr lang="fr-CH" dirty="0" smtClean="0">
                <a:solidFill>
                  <a:srgbClr val="FF0000"/>
                </a:solidFill>
              </a:rPr>
              <a:t>, </a:t>
            </a:r>
            <a:r>
              <a:rPr lang="fr-CH" dirty="0" err="1" smtClean="0">
                <a:solidFill>
                  <a:srgbClr val="FF0000"/>
                </a:solidFill>
              </a:rPr>
              <a:t>negoziale</a:t>
            </a:r>
            <a:r>
              <a:rPr lang="fr-CH" dirty="0" smtClean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Professionals</a:t>
            </a:r>
            <a:r>
              <a:rPr lang="fr-CH" dirty="0" smtClean="0">
                <a:solidFill>
                  <a:srgbClr val="FF0000"/>
                </a:solidFill>
              </a:rPr>
              <a:t>  / middle management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27824" y="4146134"/>
            <a:ext cx="3484136" cy="2091177"/>
          </a:xfrm>
          <a:prstGeom prst="roundRect">
            <a:avLst/>
          </a:prstGeom>
          <a:solidFill>
            <a:srgbClr val="1CF04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b="1" dirty="0" err="1" smtClean="0">
                <a:solidFill>
                  <a:srgbClr val="FF0000"/>
                </a:solidFill>
              </a:rPr>
              <a:t>Benchmarking</a:t>
            </a:r>
            <a:r>
              <a:rPr lang="fr-CH" b="1" dirty="0" smtClean="0">
                <a:solidFill>
                  <a:srgbClr val="FF0000"/>
                </a:solidFill>
              </a:rPr>
              <a:t> </a:t>
            </a:r>
            <a:endParaRPr lang="fr-CH" b="1" dirty="0">
              <a:solidFill>
                <a:srgbClr val="FF0000"/>
              </a:solidFill>
            </a:endParaRP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Confronto</a:t>
            </a:r>
            <a:r>
              <a:rPr lang="fr-CH" dirty="0" smtClean="0">
                <a:solidFill>
                  <a:srgbClr val="FF0000"/>
                </a:solidFill>
              </a:rPr>
              <a:t> con </a:t>
            </a:r>
            <a:r>
              <a:rPr lang="fr-CH" dirty="0" err="1" smtClean="0">
                <a:solidFill>
                  <a:srgbClr val="FF0000"/>
                </a:solidFill>
              </a:rPr>
              <a:t>altre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aziende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sanitarie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livello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nazionale</a:t>
            </a:r>
            <a:r>
              <a:rPr lang="fr-CH" dirty="0" smtClean="0">
                <a:solidFill>
                  <a:srgbClr val="FF0000"/>
                </a:solidFill>
              </a:rPr>
              <a:t> H plus </a:t>
            </a:r>
            <a:r>
              <a:rPr lang="fr-CH" dirty="0" err="1" smtClean="0">
                <a:solidFill>
                  <a:srgbClr val="FF0000"/>
                </a:solidFill>
              </a:rPr>
              <a:t>ed</a:t>
            </a:r>
            <a:r>
              <a:rPr lang="fr-CH" dirty="0" smtClean="0">
                <a:solidFill>
                  <a:srgbClr val="FF0000"/>
                </a:solidFill>
              </a:rPr>
              <a:t> EU  EHMA 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Apprendere</a:t>
            </a:r>
            <a:r>
              <a:rPr lang="fr-CH" dirty="0" smtClean="0">
                <a:solidFill>
                  <a:srgbClr val="FF0000"/>
                </a:solidFill>
              </a:rPr>
              <a:t> dal </a:t>
            </a:r>
            <a:r>
              <a:rPr lang="fr-CH" dirty="0" err="1" smtClean="0">
                <a:solidFill>
                  <a:srgbClr val="FF0000"/>
                </a:solidFill>
              </a:rPr>
              <a:t>confronto</a:t>
            </a:r>
            <a:r>
              <a:rPr lang="fr-CH" dirty="0" smtClean="0">
                <a:solidFill>
                  <a:srgbClr val="FF0000"/>
                </a:solidFill>
              </a:rPr>
              <a:t> (</a:t>
            </a:r>
            <a:r>
              <a:rPr lang="fr-CH" dirty="0" err="1" smtClean="0">
                <a:solidFill>
                  <a:srgbClr val="FF0000"/>
                </a:solidFill>
              </a:rPr>
              <a:t>benchlearning</a:t>
            </a:r>
            <a:r>
              <a:rPr lang="fr-CH" dirty="0" smtClean="0">
                <a:solidFill>
                  <a:srgbClr val="FF0000"/>
                </a:solidFill>
              </a:rPr>
              <a:t>)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572000" y="4437112"/>
            <a:ext cx="3312368" cy="167351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b="1" dirty="0" err="1" smtClean="0">
                <a:solidFill>
                  <a:srgbClr val="FF0000"/>
                </a:solidFill>
              </a:rPr>
              <a:t>Storia</a:t>
            </a:r>
            <a:r>
              <a:rPr lang="fr-CH" b="1" dirty="0" smtClean="0">
                <a:solidFill>
                  <a:srgbClr val="FF0000"/>
                </a:solidFill>
              </a:rPr>
              <a:t> e culture «</a:t>
            </a:r>
            <a:r>
              <a:rPr lang="fr-CH" b="1" dirty="0" err="1" smtClean="0">
                <a:solidFill>
                  <a:srgbClr val="FF0000"/>
                </a:solidFill>
              </a:rPr>
              <a:t>aziendali</a:t>
            </a:r>
            <a:r>
              <a:rPr lang="fr-CH" b="1" dirty="0" smtClean="0">
                <a:solidFill>
                  <a:srgbClr val="FF0000"/>
                </a:solidFill>
              </a:rPr>
              <a:t>» 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Esperienze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precedenti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fr-CH" dirty="0" smtClean="0">
                <a:solidFill>
                  <a:srgbClr val="FF0000"/>
                </a:solidFill>
              </a:rPr>
              <a:t>«Culture « ( </a:t>
            </a:r>
            <a:r>
              <a:rPr lang="fr-CH" dirty="0" err="1" smtClean="0">
                <a:solidFill>
                  <a:srgbClr val="FF0000"/>
                </a:solidFill>
              </a:rPr>
              <a:t>clinica</a:t>
            </a:r>
            <a:r>
              <a:rPr lang="fr-CH" dirty="0" smtClean="0">
                <a:solidFill>
                  <a:srgbClr val="FF0000"/>
                </a:solidFill>
              </a:rPr>
              <a:t>, </a:t>
            </a:r>
            <a:r>
              <a:rPr lang="fr-CH" dirty="0" err="1" smtClean="0">
                <a:solidFill>
                  <a:srgbClr val="FF0000"/>
                </a:solidFill>
              </a:rPr>
              <a:t>servizi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diagnostici</a:t>
            </a:r>
            <a:r>
              <a:rPr lang="fr-CH" dirty="0" smtClean="0">
                <a:solidFill>
                  <a:srgbClr val="FF0000"/>
                </a:solidFill>
              </a:rPr>
              <a:t>, </a:t>
            </a:r>
            <a:r>
              <a:rPr lang="fr-CH" dirty="0" err="1" smtClean="0">
                <a:solidFill>
                  <a:srgbClr val="FF0000"/>
                </a:solidFill>
              </a:rPr>
              <a:t>amministrativa</a:t>
            </a:r>
            <a:r>
              <a:rPr lang="fr-CH" dirty="0" smtClean="0">
                <a:solidFill>
                  <a:srgbClr val="FF0000"/>
                </a:solidFill>
              </a:rPr>
              <a:t>)</a:t>
            </a:r>
          </a:p>
          <a:p>
            <a:pPr algn="ctr"/>
            <a:r>
              <a:rPr lang="fr-CH" dirty="0" err="1" smtClean="0">
                <a:solidFill>
                  <a:srgbClr val="FF0000"/>
                </a:solidFill>
              </a:rPr>
              <a:t>Reti</a:t>
            </a:r>
            <a:r>
              <a:rPr lang="fr-CH" dirty="0" smtClean="0">
                <a:solidFill>
                  <a:srgbClr val="FF0000"/>
                </a:solidFill>
              </a:rPr>
              <a:t> </a:t>
            </a:r>
            <a:r>
              <a:rPr lang="fr-CH" dirty="0" err="1" smtClean="0">
                <a:solidFill>
                  <a:srgbClr val="FF0000"/>
                </a:solidFill>
              </a:rPr>
              <a:t>informali</a:t>
            </a:r>
            <a:r>
              <a:rPr lang="fr-CH" dirty="0" smtClean="0">
                <a:solidFill>
                  <a:srgbClr val="FF0000"/>
                </a:solidFill>
              </a:rPr>
              <a:t> interne </a:t>
            </a:r>
          </a:p>
        </p:txBody>
      </p:sp>
    </p:spTree>
    <p:extLst>
      <p:ext uri="{BB962C8B-B14F-4D97-AF65-F5344CB8AC3E}">
        <p14:creationId xmlns:p14="http://schemas.microsoft.com/office/powerpoint/2010/main" val="101860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z="2800" b="1" smtClean="0">
                <a:solidFill>
                  <a:srgbClr val="0070C0"/>
                </a:solidFill>
              </a:rPr>
              <a:t>Livelli di scelta strategica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4892698"/>
              </p:ext>
            </p:extLst>
          </p:nvPr>
        </p:nvGraphicFramePr>
        <p:xfrm>
          <a:off x="857224" y="2143116"/>
          <a:ext cx="6858048" cy="3744010"/>
        </p:xfrm>
        <a:graphic>
          <a:graphicData uri="http://schemas.openxmlformats.org/drawingml/2006/table">
            <a:tbl>
              <a:tblPr/>
              <a:tblGrid>
                <a:gridCol w="4193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287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Arial"/>
                          <a:ea typeface="Times New Roman"/>
                          <a:cs typeface="Times New Roman"/>
                        </a:rPr>
                        <a:t>Soggetti istituzionali che definiscono le strategie</a:t>
                      </a:r>
                      <a:endParaRPr lang="en-US" sz="16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it-IT" sz="1200" dirty="0"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  <a:tabLst>
                          <a:tab pos="228600" algn="l"/>
                        </a:tabLst>
                      </a:pPr>
                      <a:r>
                        <a:rPr lang="it-IT" sz="1200" dirty="0">
                          <a:latin typeface="+mj-lt"/>
                          <a:ea typeface="Times New Roman"/>
                          <a:cs typeface="Times New Roman"/>
                        </a:rPr>
                        <a:t>Strategie di </a:t>
                      </a:r>
                      <a:r>
                        <a:rPr lang="it-IT" sz="1200" dirty="0" smtClean="0">
                          <a:latin typeface="+mj-lt"/>
                          <a:ea typeface="Times New Roman"/>
                          <a:cs typeface="Times New Roman"/>
                        </a:rPr>
                        <a:t>sistema ( Sanità 2020 CH ARS FR Piani sanitari regionali IT) </a:t>
                      </a:r>
                      <a:endParaRPr lang="it-IT" sz="1200" i="1" dirty="0" smtClean="0"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  <a:tabLst>
                          <a:tab pos="228600" algn="l"/>
                        </a:tabLst>
                      </a:pPr>
                      <a:r>
                        <a:rPr lang="it-IT" sz="1200" b="1" i="0" dirty="0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Strategie reti / network / area vasta  ( HSA US ) ( REHA TI)  </a:t>
                      </a:r>
                      <a:r>
                        <a:rPr lang="it-IT" sz="1200" b="1" i="0" dirty="0" err="1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Gesundheits</a:t>
                      </a:r>
                      <a:r>
                        <a:rPr lang="it-IT" sz="1200" b="1" i="0" baseline="0" dirty="0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it-IT" sz="1200" b="1" i="0" baseline="0" dirty="0" err="1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Netz</a:t>
                      </a:r>
                      <a:r>
                        <a:rPr lang="it-IT" sz="1200" b="1" i="0" baseline="0" dirty="0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it-IT" sz="1200" b="1" i="0" baseline="0" dirty="0" err="1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Argau</a:t>
                      </a:r>
                      <a:r>
                        <a:rPr lang="it-IT" sz="1200" b="1" i="0" baseline="0" dirty="0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it-IT" sz="1200" b="1" i="0" baseline="0" dirty="0" err="1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Ost</a:t>
                      </a:r>
                      <a:r>
                        <a:rPr lang="it-IT" sz="1200" b="1" i="0" baseline="0" smtClean="0">
                          <a:solidFill>
                            <a:srgbClr val="FF0000"/>
                          </a:solidFill>
                          <a:latin typeface="+mj-lt"/>
                          <a:ea typeface="Times New Roman"/>
                          <a:cs typeface="Times New Roman"/>
                        </a:rPr>
                        <a:t> </a:t>
                      </a:r>
                      <a:endParaRPr lang="en-US" sz="1200" b="1" i="0" dirty="0">
                        <a:solidFill>
                          <a:srgbClr val="FF0000"/>
                        </a:solidFill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  <a:tabLst>
                          <a:tab pos="228600" algn="l"/>
                        </a:tabLst>
                      </a:pPr>
                      <a:r>
                        <a:rPr lang="it-IT" sz="1200" dirty="0">
                          <a:highlight>
                            <a:srgbClr val="FFFF00"/>
                          </a:highlight>
                          <a:latin typeface="+mj-lt"/>
                          <a:ea typeface="Times New Roman"/>
                          <a:cs typeface="Times New Roman"/>
                        </a:rPr>
                        <a:t>Strategie aziendali </a:t>
                      </a:r>
                      <a:endParaRPr lang="en-US" sz="1200" dirty="0">
                        <a:latin typeface="+mj-lt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2377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Arial"/>
                          <a:ea typeface="Times New Roman"/>
                          <a:cs typeface="Times New Roman"/>
                        </a:rPr>
                        <a:t>Livelli organizzativi interni in cui possono </a:t>
                      </a:r>
                      <a:r>
                        <a:rPr lang="it-IT" sz="1600" i="1" dirty="0" smtClean="0">
                          <a:latin typeface="Arial"/>
                          <a:ea typeface="Times New Roman"/>
                          <a:cs typeface="Times New Roman"/>
                        </a:rPr>
                        <a:t>essere sviluppate ed arricchite  </a:t>
                      </a:r>
                      <a:r>
                        <a:rPr lang="it-IT" sz="1600" i="1" dirty="0">
                          <a:latin typeface="Arial"/>
                          <a:ea typeface="Times New Roman"/>
                          <a:cs typeface="Times New Roman"/>
                        </a:rPr>
                        <a:t>le strategie</a:t>
                      </a:r>
                      <a:endParaRPr lang="en-US" sz="16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it-IT" sz="1200" dirty="0">
                        <a:latin typeface="+mj-lt"/>
                        <a:ea typeface="Times New Roman"/>
                        <a:cs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  <a:tabLst>
                          <a:tab pos="228600" algn="l"/>
                        </a:tabLst>
                      </a:pPr>
                      <a:r>
                        <a:rPr lang="it-IT" sz="1200" dirty="0">
                          <a:highlight>
                            <a:srgbClr val="FFFF00"/>
                          </a:highlight>
                          <a:latin typeface="+mj-lt"/>
                          <a:ea typeface="Times New Roman"/>
                          <a:cs typeface="Times New Roman"/>
                        </a:rPr>
                        <a:t>Livello aziendale</a:t>
                      </a:r>
                      <a:endParaRPr lang="en-US" sz="120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  <a:tabLst>
                          <a:tab pos="228600" algn="l"/>
                        </a:tabLst>
                      </a:pPr>
                      <a:r>
                        <a:rPr lang="it-IT" sz="1200" dirty="0">
                          <a:latin typeface="+mj-lt"/>
                          <a:ea typeface="Times New Roman"/>
                          <a:cs typeface="Times New Roman"/>
                        </a:rPr>
                        <a:t>Struttura complessa </a:t>
                      </a:r>
                      <a:r>
                        <a:rPr lang="it-IT" sz="1200" i="1" dirty="0">
                          <a:latin typeface="+mj-lt"/>
                          <a:ea typeface="Times New Roman"/>
                          <a:cs typeface="Times New Roman"/>
                        </a:rPr>
                        <a:t>(Dipartimenti, Distretti)</a:t>
                      </a:r>
                      <a:endParaRPr lang="en-US" sz="120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"/>
                        <a:tabLst>
                          <a:tab pos="228600" algn="l"/>
                        </a:tabLst>
                      </a:pPr>
                      <a:r>
                        <a:rPr lang="it-IT" sz="1200" dirty="0">
                          <a:latin typeface="+mj-lt"/>
                          <a:ea typeface="Times New Roman"/>
                          <a:cs typeface="Times New Roman"/>
                        </a:rPr>
                        <a:t>Singola unità organizzativa </a:t>
                      </a:r>
                      <a:r>
                        <a:rPr lang="it-IT" sz="1200" i="1" dirty="0">
                          <a:latin typeface="+mj-lt"/>
                          <a:ea typeface="Times New Roman"/>
                          <a:cs typeface="Times New Roman"/>
                        </a:rPr>
                        <a:t>(unità organizzative dipartimentali)</a:t>
                      </a:r>
                      <a:endParaRPr lang="en-US" sz="1200" dirty="0">
                        <a:latin typeface="+mj-lt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267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Piano </a:t>
            </a:r>
            <a:r>
              <a:rPr lang="en-US" dirty="0" err="1" smtClean="0"/>
              <a:t>strategico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err="1" smtClean="0"/>
              <a:t>articolazione</a:t>
            </a:r>
            <a:r>
              <a:rPr lang="en-US" dirty="0" smtClean="0"/>
              <a:t> a)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1 </a:t>
            </a:r>
            <a:r>
              <a:rPr lang="en-US" b="1" dirty="0" err="1" smtClean="0">
                <a:solidFill>
                  <a:srgbClr val="00B050"/>
                </a:solidFill>
              </a:rPr>
              <a:t>Analisi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situazione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attuale</a:t>
            </a:r>
            <a:r>
              <a:rPr lang="en-US" b="1" dirty="0" smtClean="0">
                <a:solidFill>
                  <a:srgbClr val="00B050"/>
                </a:solidFill>
              </a:rPr>
              <a:t> PTV 2018 2020</a:t>
            </a:r>
          </a:p>
          <a:p>
            <a:r>
              <a:rPr lang="en-US" sz="2300" dirty="0" err="1" smtClean="0"/>
              <a:t>Andamento</a:t>
            </a:r>
            <a:r>
              <a:rPr lang="en-US" sz="2300" dirty="0" smtClean="0"/>
              <a:t> </a:t>
            </a:r>
            <a:r>
              <a:rPr lang="en-US" sz="2300" dirty="0" err="1" smtClean="0"/>
              <a:t>attività</a:t>
            </a:r>
            <a:r>
              <a:rPr lang="en-US" sz="2300" dirty="0" smtClean="0"/>
              <a:t> ( </a:t>
            </a:r>
            <a:r>
              <a:rPr lang="en-US" sz="2300" dirty="0" err="1" smtClean="0"/>
              <a:t>degenza</a:t>
            </a:r>
            <a:r>
              <a:rPr lang="en-US" sz="2300" dirty="0" smtClean="0"/>
              <a:t>, DH e DS, </a:t>
            </a:r>
            <a:r>
              <a:rPr lang="en-US" sz="2300" dirty="0" err="1" smtClean="0"/>
              <a:t>ambulatoriale</a:t>
            </a:r>
            <a:r>
              <a:rPr lang="en-US" sz="2300" dirty="0" smtClean="0"/>
              <a:t>, </a:t>
            </a:r>
            <a:r>
              <a:rPr lang="en-US" sz="2300" dirty="0" err="1" smtClean="0"/>
              <a:t>lungodegenza</a:t>
            </a:r>
            <a:r>
              <a:rPr lang="en-US" sz="2300" dirty="0" smtClean="0"/>
              <a:t> )</a:t>
            </a:r>
          </a:p>
          <a:p>
            <a:r>
              <a:rPr lang="en-US" sz="2300" dirty="0" err="1" smtClean="0"/>
              <a:t>Evoluzione</a:t>
            </a:r>
            <a:r>
              <a:rPr lang="en-US" sz="2300" dirty="0" smtClean="0"/>
              <a:t> Case Mix</a:t>
            </a:r>
          </a:p>
          <a:p>
            <a:r>
              <a:rPr lang="en-US" sz="2300" dirty="0" err="1" smtClean="0"/>
              <a:t>Principali</a:t>
            </a:r>
            <a:r>
              <a:rPr lang="en-US" sz="2300" dirty="0" smtClean="0"/>
              <a:t> </a:t>
            </a:r>
            <a:r>
              <a:rPr lang="en-US" sz="2300" dirty="0" err="1" smtClean="0"/>
              <a:t>innovazioni</a:t>
            </a:r>
            <a:r>
              <a:rPr lang="en-US" sz="2300" dirty="0" smtClean="0"/>
              <a:t> </a:t>
            </a:r>
            <a:r>
              <a:rPr lang="en-US" sz="2300" dirty="0" err="1" smtClean="0"/>
              <a:t>messe</a:t>
            </a:r>
            <a:r>
              <a:rPr lang="en-US" sz="2300" dirty="0" smtClean="0"/>
              <a:t> in </a:t>
            </a:r>
            <a:r>
              <a:rPr lang="en-US" sz="2300" dirty="0" err="1" smtClean="0"/>
              <a:t>atto</a:t>
            </a:r>
            <a:r>
              <a:rPr lang="en-US" sz="2300" dirty="0" smtClean="0"/>
              <a:t> ( </a:t>
            </a:r>
            <a:r>
              <a:rPr lang="en-US" sz="2300" dirty="0" err="1" smtClean="0"/>
              <a:t>amministrativo</a:t>
            </a:r>
            <a:r>
              <a:rPr lang="en-US" sz="2300" dirty="0" smtClean="0"/>
              <a:t> </a:t>
            </a:r>
            <a:r>
              <a:rPr lang="en-US" sz="2300" dirty="0" err="1" smtClean="0"/>
              <a:t>ed</a:t>
            </a:r>
            <a:r>
              <a:rPr lang="en-US" sz="2300" dirty="0" smtClean="0"/>
              <a:t> ICT e health) </a:t>
            </a:r>
          </a:p>
          <a:p>
            <a:r>
              <a:rPr lang="en-US" sz="2300" dirty="0" err="1" smtClean="0"/>
              <a:t>Aree</a:t>
            </a:r>
            <a:r>
              <a:rPr lang="en-US" sz="2300" dirty="0" smtClean="0"/>
              <a:t> di </a:t>
            </a:r>
            <a:r>
              <a:rPr lang="en-US" sz="2300" dirty="0" err="1" smtClean="0"/>
              <a:t>eccellenza</a:t>
            </a:r>
            <a:r>
              <a:rPr lang="en-US" sz="2300" dirty="0" smtClean="0"/>
              <a:t> </a:t>
            </a:r>
            <a:r>
              <a:rPr lang="en-US" sz="2300" dirty="0" err="1" smtClean="0"/>
              <a:t>sviluppate</a:t>
            </a:r>
            <a:r>
              <a:rPr lang="en-US" sz="2300" dirty="0" smtClean="0"/>
              <a:t> </a:t>
            </a:r>
          </a:p>
          <a:p>
            <a:r>
              <a:rPr lang="en-US" sz="2300" dirty="0" err="1" smtClean="0"/>
              <a:t>Evoluzione</a:t>
            </a:r>
            <a:r>
              <a:rPr lang="en-US" sz="2300" dirty="0" smtClean="0"/>
              <a:t> </a:t>
            </a:r>
            <a:r>
              <a:rPr lang="en-US" sz="2300" dirty="0" err="1" smtClean="0"/>
              <a:t>situazione</a:t>
            </a:r>
            <a:r>
              <a:rPr lang="en-US" sz="2300" dirty="0" smtClean="0"/>
              <a:t> </a:t>
            </a:r>
            <a:r>
              <a:rPr lang="en-US" sz="2300" dirty="0" err="1" smtClean="0"/>
              <a:t>economico</a:t>
            </a:r>
            <a:r>
              <a:rPr lang="en-US" sz="2300" dirty="0" smtClean="0"/>
              <a:t> </a:t>
            </a:r>
            <a:r>
              <a:rPr lang="en-US" sz="2300" dirty="0" err="1" smtClean="0"/>
              <a:t>finanziaria</a:t>
            </a:r>
            <a:r>
              <a:rPr lang="en-US" sz="2300" dirty="0" smtClean="0"/>
              <a:t> </a:t>
            </a:r>
          </a:p>
          <a:p>
            <a:endParaRPr lang="en-US" sz="2000" dirty="0"/>
          </a:p>
          <a:p>
            <a:r>
              <a:rPr lang="en-US" dirty="0" smtClean="0">
                <a:solidFill>
                  <a:srgbClr val="00B050"/>
                </a:solidFill>
              </a:rPr>
              <a:t>2 </a:t>
            </a:r>
            <a:r>
              <a:rPr lang="en-US" dirty="0" err="1" smtClean="0">
                <a:solidFill>
                  <a:srgbClr val="00B050"/>
                </a:solidFill>
              </a:rPr>
              <a:t>Risposta</a:t>
            </a:r>
            <a:r>
              <a:rPr lang="en-US" dirty="0" smtClean="0">
                <a:solidFill>
                  <a:srgbClr val="00B050"/>
                </a:solidFill>
              </a:rPr>
              <a:t> PTV </a:t>
            </a:r>
            <a:r>
              <a:rPr lang="en-US" dirty="0" err="1" smtClean="0">
                <a:solidFill>
                  <a:srgbClr val="00B050"/>
                </a:solidFill>
              </a:rPr>
              <a:t>emergenza</a:t>
            </a:r>
            <a:r>
              <a:rPr lang="en-US" dirty="0" smtClean="0">
                <a:solidFill>
                  <a:srgbClr val="00B050"/>
                </a:solidFill>
              </a:rPr>
              <a:t> COVID  2020 2021 </a:t>
            </a:r>
          </a:p>
          <a:p>
            <a:r>
              <a:rPr lang="en-US" sz="2300" dirty="0" err="1" smtClean="0"/>
              <a:t>Presentazione</a:t>
            </a:r>
            <a:r>
              <a:rPr lang="en-US" sz="2300" dirty="0" smtClean="0"/>
              <a:t> e </a:t>
            </a:r>
            <a:r>
              <a:rPr lang="en-US" sz="2300" dirty="0" err="1" smtClean="0"/>
              <a:t>sviluppo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</a:t>
            </a:r>
            <a:r>
              <a:rPr lang="en-US" sz="2300" dirty="0" err="1" smtClean="0"/>
              <a:t>contenuti</a:t>
            </a:r>
            <a:r>
              <a:rPr lang="en-US" sz="2300" dirty="0" smtClean="0"/>
              <a:t> del Report La </a:t>
            </a:r>
            <a:r>
              <a:rPr lang="en-US" sz="2300" dirty="0" err="1" smtClean="0"/>
              <a:t>gestione</a:t>
            </a:r>
            <a:r>
              <a:rPr lang="en-US" sz="2300" dirty="0" smtClean="0"/>
              <a:t> dell </a:t>
            </a:r>
            <a:r>
              <a:rPr lang="en-US" sz="2300" dirty="0" err="1" smtClean="0"/>
              <a:t>Ateneo</a:t>
            </a:r>
            <a:r>
              <a:rPr lang="en-US" sz="2300" dirty="0" smtClean="0"/>
              <a:t> Roma Tor </a:t>
            </a:r>
            <a:r>
              <a:rPr lang="en-US" sz="2300" dirty="0" err="1" smtClean="0"/>
              <a:t>Vergata</a:t>
            </a:r>
            <a:r>
              <a:rPr lang="en-US" sz="2300" dirty="0" smtClean="0"/>
              <a:t> </a:t>
            </a:r>
            <a:r>
              <a:rPr lang="en-US" sz="2300" dirty="0" err="1" smtClean="0"/>
              <a:t>rispetto</a:t>
            </a:r>
            <a:r>
              <a:rPr lang="en-US" sz="2300" dirty="0" smtClean="0"/>
              <a:t> </a:t>
            </a:r>
            <a:r>
              <a:rPr lang="en-US" sz="2300" dirty="0" err="1" smtClean="0"/>
              <a:t>alla</a:t>
            </a:r>
            <a:r>
              <a:rPr lang="en-US" sz="2300" dirty="0" smtClean="0"/>
              <a:t> </a:t>
            </a:r>
            <a:r>
              <a:rPr lang="en-US" sz="2300" dirty="0" err="1" smtClean="0"/>
              <a:t>emrgenza</a:t>
            </a:r>
            <a:r>
              <a:rPr lang="en-US" sz="2300" dirty="0" smtClean="0"/>
              <a:t> </a:t>
            </a:r>
            <a:r>
              <a:rPr lang="en-US" sz="2300" dirty="0" err="1" smtClean="0"/>
              <a:t>pandemia</a:t>
            </a:r>
            <a:r>
              <a:rPr lang="en-US" sz="2300" dirty="0" smtClean="0"/>
              <a:t> </a:t>
            </a:r>
          </a:p>
          <a:p>
            <a:endParaRPr lang="en-US" sz="2300" dirty="0"/>
          </a:p>
          <a:p>
            <a:r>
              <a:rPr lang="en-US" sz="3800" dirty="0" smtClean="0">
                <a:solidFill>
                  <a:srgbClr val="00B050"/>
                </a:solidFill>
              </a:rPr>
              <a:t>3 </a:t>
            </a:r>
            <a:r>
              <a:rPr lang="en-US" sz="3100" dirty="0" err="1" smtClean="0">
                <a:solidFill>
                  <a:srgbClr val="00B050"/>
                </a:solidFill>
              </a:rPr>
              <a:t>Opportunità</a:t>
            </a:r>
            <a:r>
              <a:rPr lang="en-US" sz="3100" dirty="0" smtClean="0">
                <a:solidFill>
                  <a:srgbClr val="00B050"/>
                </a:solidFill>
              </a:rPr>
              <a:t> , </a:t>
            </a:r>
            <a:r>
              <a:rPr lang="en-US" sz="3100" dirty="0" err="1" smtClean="0">
                <a:solidFill>
                  <a:srgbClr val="00B050"/>
                </a:solidFill>
              </a:rPr>
              <a:t>punti</a:t>
            </a:r>
            <a:r>
              <a:rPr lang="en-US" sz="3100" dirty="0" smtClean="0">
                <a:solidFill>
                  <a:srgbClr val="00B050"/>
                </a:solidFill>
              </a:rPr>
              <a:t> di </a:t>
            </a:r>
            <a:r>
              <a:rPr lang="en-US" sz="3100" dirty="0" err="1" smtClean="0">
                <a:solidFill>
                  <a:srgbClr val="00B050"/>
                </a:solidFill>
              </a:rPr>
              <a:t>forza</a:t>
            </a:r>
            <a:r>
              <a:rPr lang="en-US" sz="3100" dirty="0" smtClean="0">
                <a:solidFill>
                  <a:srgbClr val="00B050"/>
                </a:solidFill>
              </a:rPr>
              <a:t> e </a:t>
            </a:r>
            <a:r>
              <a:rPr lang="en-US" sz="3100" dirty="0" err="1" smtClean="0">
                <a:solidFill>
                  <a:srgbClr val="00B050"/>
                </a:solidFill>
              </a:rPr>
              <a:t>Sfide</a:t>
            </a:r>
            <a:r>
              <a:rPr lang="en-US" sz="3100" dirty="0" smtClean="0">
                <a:solidFill>
                  <a:srgbClr val="00B050"/>
                </a:solidFill>
              </a:rPr>
              <a:t> per le </a:t>
            </a:r>
            <a:r>
              <a:rPr lang="en-US" sz="3100" dirty="0" err="1" smtClean="0">
                <a:solidFill>
                  <a:srgbClr val="00B050"/>
                </a:solidFill>
              </a:rPr>
              <a:t>aree</a:t>
            </a:r>
            <a:r>
              <a:rPr lang="en-US" sz="3100" dirty="0" smtClean="0">
                <a:solidFill>
                  <a:srgbClr val="00B050"/>
                </a:solidFill>
              </a:rPr>
              <a:t> </a:t>
            </a:r>
            <a:r>
              <a:rPr lang="en-US" sz="3100" dirty="0" err="1" smtClean="0">
                <a:solidFill>
                  <a:srgbClr val="00B050"/>
                </a:solidFill>
              </a:rPr>
              <a:t>Dipartimentali</a:t>
            </a:r>
            <a:r>
              <a:rPr lang="en-US" sz="3100" dirty="0" smtClean="0">
                <a:solidFill>
                  <a:srgbClr val="00B050"/>
                </a:solidFill>
              </a:rPr>
              <a:t> PTV </a:t>
            </a:r>
          </a:p>
          <a:p>
            <a:endParaRPr lang="en-US" sz="2000" dirty="0"/>
          </a:p>
          <a:p>
            <a:r>
              <a:rPr lang="en-US" sz="2300" dirty="0" smtClean="0"/>
              <a:t>Questa parte  </a:t>
            </a:r>
            <a:r>
              <a:rPr lang="en-US" sz="2300" dirty="0" err="1" smtClean="0"/>
              <a:t>richiede</a:t>
            </a:r>
            <a:r>
              <a:rPr lang="en-US" sz="2300" dirty="0" smtClean="0"/>
              <a:t> </a:t>
            </a:r>
            <a:r>
              <a:rPr lang="en-US" sz="2300" dirty="0" err="1" smtClean="0"/>
              <a:t>effettuazione</a:t>
            </a:r>
            <a:r>
              <a:rPr lang="en-US" sz="2300" dirty="0" smtClean="0"/>
              <a:t> di </a:t>
            </a:r>
            <a:r>
              <a:rPr lang="en-US" sz="2300" dirty="0" err="1" smtClean="0"/>
              <a:t>una</a:t>
            </a:r>
            <a:r>
              <a:rPr lang="en-US" sz="2300" dirty="0" smtClean="0"/>
              <a:t> </a:t>
            </a:r>
            <a:r>
              <a:rPr lang="en-US" sz="2300" dirty="0" err="1" smtClean="0"/>
              <a:t>serie</a:t>
            </a:r>
            <a:r>
              <a:rPr lang="en-US" sz="2300" dirty="0" smtClean="0"/>
              <a:t> di </a:t>
            </a:r>
            <a:r>
              <a:rPr lang="en-US" sz="2300" dirty="0" err="1" smtClean="0"/>
              <a:t>interviste</a:t>
            </a:r>
            <a:r>
              <a:rPr lang="en-US" sz="2300" dirty="0" smtClean="0"/>
              <a:t> con I </a:t>
            </a:r>
            <a:r>
              <a:rPr lang="en-US" sz="2300" dirty="0" err="1" smtClean="0"/>
              <a:t>responsabili</a:t>
            </a:r>
            <a:r>
              <a:rPr lang="en-US" sz="2300" dirty="0" smtClean="0"/>
              <a:t> </a:t>
            </a:r>
            <a:r>
              <a:rPr lang="en-US" sz="2300" dirty="0" err="1" smtClean="0"/>
              <a:t>Dipartimenti</a:t>
            </a:r>
            <a:r>
              <a:rPr lang="en-US" sz="2300" dirty="0" smtClean="0"/>
              <a:t> </a:t>
            </a:r>
            <a:r>
              <a:rPr lang="en-US" sz="2300" dirty="0" err="1" smtClean="0"/>
              <a:t>ed</a:t>
            </a:r>
            <a:r>
              <a:rPr lang="en-US" sz="2300" dirty="0" smtClean="0"/>
              <a:t> UOC ( da 1.12 a 15.12) e </a:t>
            </a:r>
            <a:r>
              <a:rPr lang="en-US" sz="2300" dirty="0" err="1" smtClean="0"/>
              <a:t>sistematizzazione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</a:t>
            </a:r>
            <a:r>
              <a:rPr lang="en-US" sz="2300" dirty="0" err="1" smtClean="0"/>
              <a:t>prinicipali</a:t>
            </a:r>
            <a:r>
              <a:rPr lang="en-US" sz="2300" dirty="0" smtClean="0"/>
              <a:t> </a:t>
            </a:r>
            <a:r>
              <a:rPr lang="en-US" sz="2300" dirty="0" err="1" smtClean="0"/>
              <a:t>contenuti</a:t>
            </a:r>
            <a:r>
              <a:rPr lang="en-US" sz="2300" dirty="0" smtClean="0"/>
              <a:t> in </a:t>
            </a:r>
            <a:r>
              <a:rPr lang="en-US" sz="2300" dirty="0" err="1" smtClean="0"/>
              <a:t>matrici</a:t>
            </a:r>
            <a:r>
              <a:rPr lang="en-US" sz="2300" dirty="0" smtClean="0"/>
              <a:t> SWOT SWOC </a:t>
            </a:r>
          </a:p>
          <a:p>
            <a:endParaRPr lang="en-US" sz="2300" dirty="0"/>
          </a:p>
          <a:p>
            <a:endParaRPr lang="en-US" sz="2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73948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1"/>
          <p:cNvGrpSpPr>
            <a:grpSpLocks/>
          </p:cNvGrpSpPr>
          <p:nvPr/>
        </p:nvGrpSpPr>
        <p:grpSpPr bwMode="auto">
          <a:xfrm>
            <a:off x="990600" y="1484313"/>
            <a:ext cx="7110413" cy="4968875"/>
            <a:chOff x="561" y="518"/>
            <a:chExt cx="4479" cy="3130"/>
          </a:xfrm>
        </p:grpSpPr>
        <p:grpSp>
          <p:nvGrpSpPr>
            <p:cNvPr id="3" name="Group 20"/>
            <p:cNvGrpSpPr>
              <a:grpSpLocks/>
            </p:cNvGrpSpPr>
            <p:nvPr/>
          </p:nvGrpSpPr>
          <p:grpSpPr bwMode="auto">
            <a:xfrm>
              <a:off x="3312" y="1010"/>
              <a:ext cx="1728" cy="1200"/>
              <a:chOff x="3456" y="1010"/>
              <a:chExt cx="1728" cy="1200"/>
            </a:xfrm>
          </p:grpSpPr>
          <p:sp>
            <p:nvSpPr>
              <p:cNvPr id="11281" name="Oval 6"/>
              <p:cNvSpPr>
                <a:spLocks noChangeArrowheads="1"/>
              </p:cNvSpPr>
              <p:nvPr/>
            </p:nvSpPr>
            <p:spPr bwMode="auto">
              <a:xfrm>
                <a:off x="3456" y="1010"/>
                <a:ext cx="1728" cy="120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CH"/>
              </a:p>
            </p:txBody>
          </p:sp>
          <p:sp>
            <p:nvSpPr>
              <p:cNvPr id="11282" name="Text Box 3"/>
              <p:cNvSpPr txBox="1">
                <a:spLocks noChangeArrowheads="1"/>
              </p:cNvSpPr>
              <p:nvPr/>
            </p:nvSpPr>
            <p:spPr bwMode="auto">
              <a:xfrm>
                <a:off x="3552" y="1197"/>
                <a:ext cx="1536" cy="7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it-IT" sz="1000" b="1">
                    <a:solidFill>
                      <a:schemeClr val="accent2"/>
                    </a:solidFill>
                    <a:latin typeface="Times New Roman" pitchFamily="18" charset="0"/>
                  </a:rPr>
                  <a:t>B</a:t>
                </a:r>
              </a:p>
              <a:p>
                <a:pPr algn="ctr"/>
                <a:r>
                  <a:rPr lang="it-IT" sz="1000" b="1">
                    <a:solidFill>
                      <a:schemeClr val="accent2"/>
                    </a:solidFill>
                    <a:latin typeface="Times New Roman" pitchFamily="18" charset="0"/>
                  </a:rPr>
                  <a:t>Cosa vogliamo diventare</a:t>
                </a:r>
              </a:p>
              <a:p>
                <a:pPr algn="ctr"/>
                <a:r>
                  <a:rPr lang="it-IT" sz="1000">
                    <a:solidFill>
                      <a:srgbClr val="FF0000"/>
                    </a:solidFill>
                    <a:latin typeface="Times New Roman" pitchFamily="18" charset="0"/>
                  </a:rPr>
                  <a:t>Cosa occorre modificare </a:t>
                </a:r>
                <a:r>
                  <a:rPr lang="it-IT" sz="1000">
                    <a:solidFill>
                      <a:schemeClr val="accent2"/>
                    </a:solidFill>
                    <a:latin typeface="Times New Roman" pitchFamily="18" charset="0"/>
                  </a:rPr>
                  <a:t>nella missione, nell’assetto organizzativo, nell’insieme delle politiche e dei programmi attivati, nelle risorse umane, finanziarie e tecnologiche, nelle conoscenze competenze</a:t>
                </a:r>
              </a:p>
            </p:txBody>
          </p:sp>
        </p:grpSp>
        <p:sp>
          <p:nvSpPr>
            <p:cNvPr id="11269" name="AutoShape 21"/>
            <p:cNvSpPr>
              <a:spLocks noChangeArrowheads="1"/>
            </p:cNvSpPr>
            <p:nvPr/>
          </p:nvSpPr>
          <p:spPr bwMode="auto">
            <a:xfrm rot="18576018" flipV="1">
              <a:off x="3048" y="2088"/>
              <a:ext cx="1872" cy="124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2 w 21600"/>
                <a:gd name="T19" fmla="*/ 3167 h 21600"/>
                <a:gd name="T20" fmla="*/ 18438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016" y="9128"/>
                  </a:moveTo>
                  <a:cubicBezTo>
                    <a:pt x="18221" y="5221"/>
                    <a:pt x="14786" y="2415"/>
                    <a:pt x="10800" y="2415"/>
                  </a:cubicBezTo>
                  <a:cubicBezTo>
                    <a:pt x="6169" y="2415"/>
                    <a:pt x="2415" y="6169"/>
                    <a:pt x="2415" y="10800"/>
                  </a:cubicBezTo>
                  <a:cubicBezTo>
                    <a:pt x="2414" y="13828"/>
                    <a:pt x="4047" y="16621"/>
                    <a:pt x="6686" y="18106"/>
                  </a:cubicBezTo>
                  <a:lnTo>
                    <a:pt x="5501" y="20211"/>
                  </a:lnTo>
                  <a:cubicBezTo>
                    <a:pt x="2103" y="18297"/>
                    <a:pt x="0" y="14700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5934" y="-1"/>
                    <a:pt x="20359" y="3615"/>
                    <a:pt x="21383" y="8646"/>
                  </a:cubicBezTo>
                  <a:lnTo>
                    <a:pt x="24028" y="8108"/>
                  </a:lnTo>
                  <a:lnTo>
                    <a:pt x="20979" y="12717"/>
                  </a:lnTo>
                  <a:lnTo>
                    <a:pt x="16370" y="9666"/>
                  </a:lnTo>
                  <a:lnTo>
                    <a:pt x="19016" y="9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CH"/>
            </a:p>
          </p:txBody>
        </p:sp>
        <p:sp>
          <p:nvSpPr>
            <p:cNvPr id="11270" name="AutoShape 16"/>
            <p:cNvSpPr>
              <a:spLocks noChangeArrowheads="1"/>
            </p:cNvSpPr>
            <p:nvPr/>
          </p:nvSpPr>
          <p:spPr bwMode="auto">
            <a:xfrm>
              <a:off x="1008" y="528"/>
              <a:ext cx="3696" cy="100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2 w 21600"/>
                <a:gd name="T19" fmla="*/ 3171 h 21600"/>
                <a:gd name="T20" fmla="*/ 18438 w 21600"/>
                <a:gd name="T21" fmla="*/ 18429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805" y="10629"/>
                  </a:moveTo>
                  <a:cubicBezTo>
                    <a:pt x="18712" y="6274"/>
                    <a:pt x="15155" y="2793"/>
                    <a:pt x="10800" y="2793"/>
                  </a:cubicBezTo>
                  <a:cubicBezTo>
                    <a:pt x="6377" y="2793"/>
                    <a:pt x="2793" y="6377"/>
                    <a:pt x="2793" y="10800"/>
                  </a:cubicBezTo>
                  <a:cubicBezTo>
                    <a:pt x="2792" y="11476"/>
                    <a:pt x="2878" y="12150"/>
                    <a:pt x="3048" y="12805"/>
                  </a:cubicBezTo>
                  <a:lnTo>
                    <a:pt x="344" y="13505"/>
                  </a:lnTo>
                  <a:cubicBezTo>
                    <a:pt x="115" y="12621"/>
                    <a:pt x="0" y="11712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6674" y="-1"/>
                    <a:pt x="21472" y="4695"/>
                    <a:pt x="21597" y="10569"/>
                  </a:cubicBezTo>
                  <a:lnTo>
                    <a:pt x="24296" y="10511"/>
                  </a:lnTo>
                  <a:lnTo>
                    <a:pt x="20288" y="14695"/>
                  </a:lnTo>
                  <a:lnTo>
                    <a:pt x="16105" y="10686"/>
                  </a:lnTo>
                  <a:lnTo>
                    <a:pt x="18805" y="1062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CH"/>
            </a:p>
          </p:txBody>
        </p:sp>
        <p:grpSp>
          <p:nvGrpSpPr>
            <p:cNvPr id="4" name="Group 18"/>
            <p:cNvGrpSpPr>
              <a:grpSpLocks/>
            </p:cNvGrpSpPr>
            <p:nvPr/>
          </p:nvGrpSpPr>
          <p:grpSpPr bwMode="auto">
            <a:xfrm>
              <a:off x="2040" y="2400"/>
              <a:ext cx="1728" cy="1200"/>
              <a:chOff x="2040" y="2496"/>
              <a:chExt cx="1728" cy="1200"/>
            </a:xfrm>
          </p:grpSpPr>
          <p:sp>
            <p:nvSpPr>
              <p:cNvPr id="11279" name="Oval 7"/>
              <p:cNvSpPr>
                <a:spLocks noChangeArrowheads="1"/>
              </p:cNvSpPr>
              <p:nvPr/>
            </p:nvSpPr>
            <p:spPr bwMode="auto">
              <a:xfrm>
                <a:off x="2040" y="2496"/>
                <a:ext cx="1728" cy="1200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CH"/>
              </a:p>
            </p:txBody>
          </p:sp>
          <p:sp>
            <p:nvSpPr>
              <p:cNvPr id="11280" name="Text Box 4"/>
              <p:cNvSpPr txBox="1">
                <a:spLocks noChangeArrowheads="1"/>
              </p:cNvSpPr>
              <p:nvPr/>
            </p:nvSpPr>
            <p:spPr bwMode="auto">
              <a:xfrm>
                <a:off x="2136" y="2635"/>
                <a:ext cx="1536" cy="82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it-IT" sz="1000" b="1">
                    <a:solidFill>
                      <a:schemeClr val="accent2"/>
                    </a:solidFill>
                    <a:latin typeface="Times New Roman" pitchFamily="18" charset="0"/>
                  </a:rPr>
                  <a:t>C</a:t>
                </a:r>
              </a:p>
              <a:p>
                <a:pPr algn="ctr"/>
                <a:r>
                  <a:rPr lang="it-IT" sz="1000" b="1">
                    <a:solidFill>
                      <a:schemeClr val="accent2"/>
                    </a:solidFill>
                    <a:latin typeface="Times New Roman" pitchFamily="18" charset="0"/>
                  </a:rPr>
                  <a:t>Come dobbiamo muoverci</a:t>
                </a:r>
              </a:p>
              <a:p>
                <a:pPr algn="ctr"/>
                <a:r>
                  <a:rPr lang="it-IT" sz="1000">
                    <a:solidFill>
                      <a:srgbClr val="FF0000"/>
                    </a:solidFill>
                    <a:latin typeface="Times New Roman" pitchFamily="18" charset="0"/>
                  </a:rPr>
                  <a:t>L’individuazione del percorso e delle azioni necessarie per passare dalla situazione attuale a quella prospettat</a:t>
                </a:r>
                <a:r>
                  <a:rPr lang="it-IT" sz="1000">
                    <a:solidFill>
                      <a:schemeClr val="accent2"/>
                    </a:solidFill>
                    <a:latin typeface="Times New Roman" pitchFamily="18" charset="0"/>
                  </a:rPr>
                  <a:t>a (piani strategici generali, piani risorse tecnologiche e logistiche, gestione e sviluppo delle risorse umane, ridefinizione dei processi)</a:t>
                </a:r>
              </a:p>
            </p:txBody>
          </p:sp>
        </p:grpSp>
        <p:sp>
          <p:nvSpPr>
            <p:cNvPr id="11272" name="AutoShape 17"/>
            <p:cNvSpPr>
              <a:spLocks noChangeArrowheads="1"/>
            </p:cNvSpPr>
            <p:nvPr/>
          </p:nvSpPr>
          <p:spPr bwMode="auto">
            <a:xfrm rot="2710019" flipV="1">
              <a:off x="552" y="1944"/>
              <a:ext cx="1872" cy="124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2 w 21600"/>
                <a:gd name="T19" fmla="*/ 3167 h 21600"/>
                <a:gd name="T20" fmla="*/ 18438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9016" y="9128"/>
                  </a:moveTo>
                  <a:cubicBezTo>
                    <a:pt x="18221" y="5221"/>
                    <a:pt x="14786" y="2415"/>
                    <a:pt x="10800" y="2415"/>
                  </a:cubicBezTo>
                  <a:cubicBezTo>
                    <a:pt x="6169" y="2415"/>
                    <a:pt x="2415" y="6169"/>
                    <a:pt x="2415" y="10800"/>
                  </a:cubicBezTo>
                  <a:cubicBezTo>
                    <a:pt x="2414" y="13828"/>
                    <a:pt x="4047" y="16621"/>
                    <a:pt x="6686" y="18106"/>
                  </a:cubicBezTo>
                  <a:lnTo>
                    <a:pt x="5501" y="20211"/>
                  </a:lnTo>
                  <a:cubicBezTo>
                    <a:pt x="2103" y="18297"/>
                    <a:pt x="0" y="14700"/>
                    <a:pt x="0" y="10800"/>
                  </a:cubicBezTo>
                  <a:cubicBezTo>
                    <a:pt x="0" y="4835"/>
                    <a:pt x="4835" y="0"/>
                    <a:pt x="10800" y="0"/>
                  </a:cubicBezTo>
                  <a:cubicBezTo>
                    <a:pt x="15934" y="-1"/>
                    <a:pt x="20359" y="3615"/>
                    <a:pt x="21383" y="8646"/>
                  </a:cubicBezTo>
                  <a:lnTo>
                    <a:pt x="24028" y="8108"/>
                  </a:lnTo>
                  <a:lnTo>
                    <a:pt x="20979" y="12717"/>
                  </a:lnTo>
                  <a:lnTo>
                    <a:pt x="16370" y="9666"/>
                  </a:lnTo>
                  <a:lnTo>
                    <a:pt x="19016" y="9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it-CH"/>
            </a:p>
          </p:txBody>
        </p:sp>
        <p:grpSp>
          <p:nvGrpSpPr>
            <p:cNvPr id="5" name="Group 19"/>
            <p:cNvGrpSpPr>
              <a:grpSpLocks/>
            </p:cNvGrpSpPr>
            <p:nvPr/>
          </p:nvGrpSpPr>
          <p:grpSpPr bwMode="auto">
            <a:xfrm>
              <a:off x="561" y="955"/>
              <a:ext cx="2016" cy="1316"/>
              <a:chOff x="609" y="1008"/>
              <a:chExt cx="2016" cy="1316"/>
            </a:xfrm>
          </p:grpSpPr>
          <p:sp>
            <p:nvSpPr>
              <p:cNvPr id="11277" name="Oval 5"/>
              <p:cNvSpPr>
                <a:spLocks noChangeArrowheads="1"/>
              </p:cNvSpPr>
              <p:nvPr/>
            </p:nvSpPr>
            <p:spPr bwMode="auto">
              <a:xfrm>
                <a:off x="609" y="1028"/>
                <a:ext cx="2016" cy="1296"/>
              </a:xfrm>
              <a:prstGeom prst="ellipse">
                <a:avLst/>
              </a:prstGeom>
              <a:solidFill>
                <a:schemeClr val="bg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it-CH"/>
              </a:p>
            </p:txBody>
          </p:sp>
          <p:sp>
            <p:nvSpPr>
              <p:cNvPr id="11278" name="Text Box 2"/>
              <p:cNvSpPr txBox="1">
                <a:spLocks noChangeArrowheads="1"/>
              </p:cNvSpPr>
              <p:nvPr/>
            </p:nvSpPr>
            <p:spPr bwMode="auto">
              <a:xfrm>
                <a:off x="720" y="1008"/>
                <a:ext cx="1536" cy="1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it-IT" sz="1000" b="1">
                    <a:solidFill>
                      <a:schemeClr val="accent2"/>
                    </a:solidFill>
                    <a:latin typeface="Times New Roman" pitchFamily="18" charset="0"/>
                  </a:rPr>
                  <a:t>A</a:t>
                </a:r>
              </a:p>
              <a:p>
                <a:pPr algn="ctr"/>
                <a:r>
                  <a:rPr lang="it-IT" sz="1000" b="1">
                    <a:solidFill>
                      <a:schemeClr val="accent2"/>
                    </a:solidFill>
                    <a:latin typeface="Times New Roman" pitchFamily="18" charset="0"/>
                  </a:rPr>
                  <a:t>Dove siamo</a:t>
                </a:r>
              </a:p>
              <a:p>
                <a:pPr algn="ctr"/>
                <a:r>
                  <a:rPr lang="it-IT" sz="1000">
                    <a:solidFill>
                      <a:srgbClr val="FF0000"/>
                    </a:solidFill>
                    <a:latin typeface="Times New Roman" pitchFamily="18" charset="0"/>
                  </a:rPr>
                  <a:t>Missione e obiettivi di fondo</a:t>
                </a:r>
              </a:p>
              <a:p>
                <a:pPr algn="ctr"/>
                <a:r>
                  <a:rPr lang="it-IT" sz="1000">
                    <a:solidFill>
                      <a:srgbClr val="FF0000"/>
                    </a:solidFill>
                    <a:latin typeface="Times New Roman" pitchFamily="18" charset="0"/>
                  </a:rPr>
                  <a:t>Funzioni e compiti attribuiti</a:t>
                </a:r>
              </a:p>
              <a:p>
                <a:pPr algn="ctr"/>
                <a:r>
                  <a:rPr lang="it-IT" sz="1000">
                    <a:solidFill>
                      <a:schemeClr val="accent2"/>
                    </a:solidFill>
                    <a:latin typeface="Times New Roman" pitchFamily="18" charset="0"/>
                  </a:rPr>
                  <a:t>Modelli organizzativi e logiche di funzionamento</a:t>
                </a:r>
              </a:p>
              <a:p>
                <a:pPr algn="ctr"/>
                <a:r>
                  <a:rPr lang="it-IT" sz="1000">
                    <a:solidFill>
                      <a:schemeClr val="accent2"/>
                    </a:solidFill>
                    <a:latin typeface="Times New Roman" pitchFamily="18" charset="0"/>
                  </a:rPr>
                  <a:t>Programmi realizzati, attività svolte e servizi forniti</a:t>
                </a:r>
              </a:p>
              <a:p>
                <a:pPr algn="ctr"/>
                <a:r>
                  <a:rPr lang="it-IT" sz="1000">
                    <a:solidFill>
                      <a:schemeClr val="accent2"/>
                    </a:solidFill>
                    <a:latin typeface="Times New Roman" pitchFamily="18" charset="0"/>
                  </a:rPr>
                  <a:t>Risorse finanziarie a disposizione </a:t>
                </a:r>
              </a:p>
              <a:p>
                <a:pPr algn="ctr"/>
                <a:r>
                  <a:rPr lang="it-IT" sz="1000">
                    <a:solidFill>
                      <a:schemeClr val="accent2"/>
                    </a:solidFill>
                    <a:latin typeface="Times New Roman" pitchFamily="18" charset="0"/>
                  </a:rPr>
                  <a:t>Persone, competenze e conoscenze a disposizione </a:t>
                </a:r>
              </a:p>
              <a:p>
                <a:pPr algn="ctr"/>
                <a:r>
                  <a:rPr lang="it-IT" sz="1000">
                    <a:solidFill>
                      <a:srgbClr val="FF0000"/>
                    </a:solidFill>
                    <a:latin typeface="Times New Roman" pitchFamily="18" charset="0"/>
                  </a:rPr>
                  <a:t>Punti forza e debolezza</a:t>
                </a:r>
              </a:p>
            </p:txBody>
          </p:sp>
        </p:grpSp>
        <p:sp>
          <p:nvSpPr>
            <p:cNvPr id="11274" name="Text Box 23"/>
            <p:cNvSpPr txBox="1">
              <a:spLocks noChangeArrowheads="1"/>
            </p:cNvSpPr>
            <p:nvPr/>
          </p:nvSpPr>
          <p:spPr bwMode="auto">
            <a:xfrm>
              <a:off x="2276" y="518"/>
              <a:ext cx="1276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it-IT" sz="1000" b="1">
                  <a:solidFill>
                    <a:schemeClr val="accent2"/>
                  </a:solidFill>
                  <a:latin typeface="Times New Roman" pitchFamily="18" charset="0"/>
                </a:rPr>
                <a:t>Visione, missione, obiettivi</a:t>
              </a:r>
            </a:p>
          </p:txBody>
        </p:sp>
        <p:sp>
          <p:nvSpPr>
            <p:cNvPr id="11275" name="Text Box 27"/>
            <p:cNvSpPr txBox="1">
              <a:spLocks noChangeArrowheads="1"/>
            </p:cNvSpPr>
            <p:nvPr/>
          </p:nvSpPr>
          <p:spPr bwMode="auto">
            <a:xfrm>
              <a:off x="960" y="2496"/>
              <a:ext cx="72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it-IT" sz="1000" b="1">
                  <a:solidFill>
                    <a:schemeClr val="accent2"/>
                  </a:solidFill>
                  <a:latin typeface="Times New Roman" pitchFamily="18" charset="0"/>
                </a:rPr>
                <a:t>Formulazione della strategia</a:t>
              </a:r>
            </a:p>
          </p:txBody>
        </p:sp>
        <p:sp>
          <p:nvSpPr>
            <p:cNvPr id="11276" name="Text Box 28"/>
            <p:cNvSpPr txBox="1">
              <a:spLocks noChangeArrowheads="1"/>
            </p:cNvSpPr>
            <p:nvPr/>
          </p:nvSpPr>
          <p:spPr bwMode="auto">
            <a:xfrm>
              <a:off x="3744" y="2496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it-IT" sz="1000" b="1">
                  <a:solidFill>
                    <a:srgbClr val="FF0000"/>
                  </a:solidFill>
                  <a:latin typeface="Times New Roman" pitchFamily="18" charset="0"/>
                </a:rPr>
                <a:t>Implementazione della strategia</a:t>
              </a:r>
            </a:p>
            <a:p>
              <a:pPr algn="ctr"/>
              <a:r>
                <a:rPr lang="it-IT" sz="1000" b="1">
                  <a:solidFill>
                    <a:srgbClr val="FF0000"/>
                  </a:solidFill>
                  <a:latin typeface="Times New Roman" pitchFamily="18" charset="0"/>
                </a:rPr>
                <a:t>e controllo </a:t>
              </a:r>
            </a:p>
            <a:p>
              <a:pPr algn="ctr"/>
              <a:r>
                <a:rPr lang="it-IT" sz="1000" b="1">
                  <a:solidFill>
                    <a:srgbClr val="FF0000"/>
                  </a:solidFill>
                  <a:latin typeface="Times New Roman" pitchFamily="18" charset="0"/>
                </a:rPr>
                <a:t>Strategico </a:t>
              </a:r>
            </a:p>
          </p:txBody>
        </p:sp>
      </p:grpSp>
      <p:sp>
        <p:nvSpPr>
          <p:cNvPr id="11267" name="Rectangle 32"/>
          <p:cNvSpPr>
            <a:spLocks noGrp="1" noChangeArrowheads="1"/>
          </p:cNvSpPr>
          <p:nvPr>
            <p:ph type="title"/>
          </p:nvPr>
        </p:nvSpPr>
        <p:spPr>
          <a:xfrm>
            <a:off x="381000" y="990600"/>
            <a:ext cx="8305800" cy="5032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2800" b="1" smtClean="0">
                <a:solidFill>
                  <a:srgbClr val="0070C0"/>
                </a:solidFill>
              </a:rPr>
              <a:t>L’ABC della pianificazione strategica</a:t>
            </a:r>
          </a:p>
        </p:txBody>
      </p:sp>
    </p:spTree>
    <p:extLst>
      <p:ext uri="{BB962C8B-B14F-4D97-AF65-F5344CB8AC3E}">
        <p14:creationId xmlns:p14="http://schemas.microsoft.com/office/powerpoint/2010/main" val="903673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Piano </a:t>
            </a:r>
            <a:r>
              <a:rPr lang="en-US" dirty="0" err="1" smtClean="0"/>
              <a:t>strategico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r>
              <a:rPr lang="en-US" dirty="0" smtClean="0"/>
              <a:t> PTV </a:t>
            </a:r>
            <a:r>
              <a:rPr lang="en-US" dirty="0" err="1" smtClean="0"/>
              <a:t>articolazione</a:t>
            </a:r>
            <a:r>
              <a:rPr lang="en-US" dirty="0" smtClean="0"/>
              <a:t> b 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55000" lnSpcReduction="20000"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1 Le </a:t>
            </a:r>
            <a:r>
              <a:rPr lang="en-US" b="1" dirty="0" err="1" smtClean="0">
                <a:solidFill>
                  <a:srgbClr val="00B050"/>
                </a:solidFill>
              </a:rPr>
              <a:t>sfide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opportunità</a:t>
            </a:r>
            <a:r>
              <a:rPr lang="en-US" b="1" dirty="0" smtClean="0">
                <a:solidFill>
                  <a:srgbClr val="00B050"/>
                </a:solidFill>
              </a:rPr>
              <a:t> per </a:t>
            </a:r>
            <a:r>
              <a:rPr lang="en-US" b="1" dirty="0" err="1" smtClean="0">
                <a:solidFill>
                  <a:srgbClr val="00B050"/>
                </a:solidFill>
              </a:rPr>
              <a:t>il</a:t>
            </a:r>
            <a:r>
              <a:rPr lang="en-US" b="1" dirty="0" smtClean="0">
                <a:solidFill>
                  <a:srgbClr val="00B050"/>
                </a:solidFill>
              </a:rPr>
              <a:t> PTV  2022 2024 </a:t>
            </a:r>
          </a:p>
          <a:p>
            <a:endParaRPr lang="en-US" b="1" dirty="0">
              <a:solidFill>
                <a:srgbClr val="00B050"/>
              </a:solidFill>
            </a:endParaRPr>
          </a:p>
          <a:p>
            <a:endParaRPr lang="en-US" sz="2000" dirty="0"/>
          </a:p>
          <a:p>
            <a:endParaRPr lang="en-US" dirty="0" smtClean="0">
              <a:solidFill>
                <a:srgbClr val="00B050"/>
              </a:solidFill>
            </a:endParaRPr>
          </a:p>
          <a:p>
            <a:endParaRPr lang="en-US" dirty="0">
              <a:solidFill>
                <a:srgbClr val="00B050"/>
              </a:solidFill>
            </a:endParaRPr>
          </a:p>
          <a:p>
            <a:endParaRPr lang="en-US" dirty="0" smtClean="0">
              <a:solidFill>
                <a:srgbClr val="00B050"/>
              </a:solidFill>
            </a:endParaRPr>
          </a:p>
          <a:p>
            <a:endParaRPr lang="en-US" dirty="0">
              <a:solidFill>
                <a:srgbClr val="00B050"/>
              </a:solidFill>
            </a:endParaRPr>
          </a:p>
          <a:p>
            <a:endParaRPr lang="en-US" dirty="0" smtClean="0">
              <a:solidFill>
                <a:srgbClr val="00B050"/>
              </a:solidFill>
            </a:endParaRPr>
          </a:p>
          <a:p>
            <a:endParaRPr lang="en-US" dirty="0">
              <a:solidFill>
                <a:srgbClr val="00B050"/>
              </a:solidFill>
            </a:endParaRPr>
          </a:p>
          <a:p>
            <a:r>
              <a:rPr lang="en-US" i="1" dirty="0" err="1" smtClean="0"/>
              <a:t>Eventuale</a:t>
            </a:r>
            <a:r>
              <a:rPr lang="en-US" i="1" dirty="0" smtClean="0"/>
              <a:t> </a:t>
            </a:r>
            <a:r>
              <a:rPr lang="en-US" i="1" dirty="0" err="1" smtClean="0"/>
              <a:t>inserimento</a:t>
            </a:r>
            <a:r>
              <a:rPr lang="en-US" i="1" dirty="0" smtClean="0"/>
              <a:t> </a:t>
            </a:r>
            <a:r>
              <a:rPr lang="en-US" i="1" dirty="0" err="1" smtClean="0"/>
              <a:t>analisi</a:t>
            </a:r>
            <a:r>
              <a:rPr lang="en-US" i="1" dirty="0" smtClean="0"/>
              <a:t> PEST </a:t>
            </a:r>
            <a:r>
              <a:rPr lang="en-US" i="1" dirty="0" err="1" smtClean="0"/>
              <a:t>semplificata</a:t>
            </a:r>
            <a:endParaRPr lang="en-US" i="1" dirty="0" smtClean="0"/>
          </a:p>
          <a:p>
            <a:endParaRPr lang="en-US" dirty="0">
              <a:solidFill>
                <a:srgbClr val="00B050"/>
              </a:solidFill>
            </a:endParaRPr>
          </a:p>
          <a:p>
            <a:r>
              <a:rPr lang="en-US" b="1" dirty="0" smtClean="0">
                <a:solidFill>
                  <a:srgbClr val="00B050"/>
                </a:solidFill>
              </a:rPr>
              <a:t>2 VISIONE  ( </a:t>
            </a:r>
            <a:r>
              <a:rPr lang="en-US" b="1" dirty="0" err="1" smtClean="0">
                <a:solidFill>
                  <a:srgbClr val="00B050"/>
                </a:solidFill>
              </a:rPr>
              <a:t>Modello</a:t>
            </a:r>
            <a:r>
              <a:rPr lang="en-US" b="1" dirty="0" smtClean="0">
                <a:solidFill>
                  <a:srgbClr val="00B050"/>
                </a:solidFill>
              </a:rPr>
              <a:t> a </a:t>
            </a:r>
            <a:r>
              <a:rPr lang="en-US" b="1" dirty="0" err="1" smtClean="0">
                <a:solidFill>
                  <a:srgbClr val="00B050"/>
                </a:solidFill>
              </a:rPr>
              <a:t>tendere</a:t>
            </a:r>
            <a:r>
              <a:rPr lang="en-US" b="1" dirty="0" smtClean="0">
                <a:solidFill>
                  <a:srgbClr val="00B050"/>
                </a:solidFill>
              </a:rPr>
              <a:t> PTV </a:t>
            </a:r>
            <a:r>
              <a:rPr lang="en-US" b="1" dirty="0" err="1" smtClean="0">
                <a:solidFill>
                  <a:srgbClr val="00B050"/>
                </a:solidFill>
              </a:rPr>
              <a:t>nel</a:t>
            </a:r>
            <a:r>
              <a:rPr lang="en-US" b="1" dirty="0" smtClean="0">
                <a:solidFill>
                  <a:srgbClr val="00B050"/>
                </a:solidFill>
              </a:rPr>
              <a:t> Sistema </a:t>
            </a:r>
            <a:r>
              <a:rPr lang="en-US" b="1" dirty="0" err="1" smtClean="0">
                <a:solidFill>
                  <a:srgbClr val="00B050"/>
                </a:solidFill>
              </a:rPr>
              <a:t>sanitario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regionale</a:t>
            </a:r>
            <a:r>
              <a:rPr lang="en-US" b="1" dirty="0" smtClean="0">
                <a:solidFill>
                  <a:srgbClr val="00B050"/>
                </a:solidFill>
              </a:rPr>
              <a:t> e </a:t>
            </a:r>
            <a:r>
              <a:rPr lang="en-US" b="1" dirty="0" err="1" smtClean="0">
                <a:solidFill>
                  <a:srgbClr val="00B050"/>
                </a:solidFill>
              </a:rPr>
              <a:t>nel</a:t>
            </a:r>
            <a:r>
              <a:rPr lang="en-US" b="1" dirty="0" smtClean="0">
                <a:solidFill>
                  <a:srgbClr val="00B050"/>
                </a:solidFill>
              </a:rPr>
              <a:t>  SSN </a:t>
            </a:r>
            <a:r>
              <a:rPr lang="en-US" b="1" dirty="0" err="1" smtClean="0">
                <a:solidFill>
                  <a:srgbClr val="00B050"/>
                </a:solidFill>
              </a:rPr>
              <a:t>nazionale</a:t>
            </a:r>
            <a:r>
              <a:rPr lang="en-US" b="1" dirty="0" smtClean="0">
                <a:solidFill>
                  <a:srgbClr val="00B050"/>
                </a:solidFill>
              </a:rPr>
              <a:t> all </a:t>
            </a:r>
            <a:r>
              <a:rPr lang="en-US" b="1" dirty="0" err="1" smtClean="0">
                <a:solidFill>
                  <a:srgbClr val="00B050"/>
                </a:solidFill>
              </a:rPr>
              <a:t>interno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Città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metropolitana</a:t>
            </a:r>
            <a:r>
              <a:rPr lang="en-US" b="1" dirty="0" smtClean="0">
                <a:solidFill>
                  <a:srgbClr val="00B050"/>
                </a:solidFill>
              </a:rPr>
              <a:t> e Roma </a:t>
            </a:r>
            <a:r>
              <a:rPr lang="en-US" b="1" dirty="0" err="1" smtClean="0">
                <a:solidFill>
                  <a:srgbClr val="00B050"/>
                </a:solidFill>
              </a:rPr>
              <a:t>capitale</a:t>
            </a:r>
            <a:r>
              <a:rPr lang="en-US" b="1" dirty="0" smtClean="0">
                <a:solidFill>
                  <a:srgbClr val="00B050"/>
                </a:solidFill>
              </a:rPr>
              <a:t> ) </a:t>
            </a:r>
            <a:r>
              <a:rPr lang="en-US" b="1" dirty="0" err="1" smtClean="0">
                <a:solidFill>
                  <a:srgbClr val="00B050"/>
                </a:solidFill>
              </a:rPr>
              <a:t>prossimi</a:t>
            </a:r>
            <a:r>
              <a:rPr lang="en-US" b="1" dirty="0" smtClean="0">
                <a:solidFill>
                  <a:srgbClr val="00B050"/>
                </a:solidFill>
              </a:rPr>
              <a:t> 5 </a:t>
            </a:r>
            <a:r>
              <a:rPr lang="en-US" b="1" dirty="0" err="1" smtClean="0">
                <a:solidFill>
                  <a:srgbClr val="00B050"/>
                </a:solidFill>
              </a:rPr>
              <a:t>anni</a:t>
            </a:r>
            <a:endParaRPr lang="en-US" sz="2300" dirty="0" smtClean="0"/>
          </a:p>
          <a:p>
            <a:endParaRPr lang="en-US" sz="2300" dirty="0"/>
          </a:p>
          <a:p>
            <a:r>
              <a:rPr lang="en-US" sz="3800" dirty="0" smtClean="0">
                <a:solidFill>
                  <a:srgbClr val="00B050"/>
                </a:solidFill>
              </a:rPr>
              <a:t>3 MISSIONE PTV    </a:t>
            </a:r>
            <a:r>
              <a:rPr lang="en-US" sz="3800" b="1" dirty="0" err="1" smtClean="0">
                <a:solidFill>
                  <a:srgbClr val="00B050"/>
                </a:solidFill>
              </a:rPr>
              <a:t>Cura</a:t>
            </a:r>
            <a:r>
              <a:rPr lang="en-US" sz="3800" b="1" dirty="0" smtClean="0">
                <a:solidFill>
                  <a:srgbClr val="00B050"/>
                </a:solidFill>
              </a:rPr>
              <a:t> </a:t>
            </a:r>
            <a:r>
              <a:rPr lang="en-US" sz="3800" b="1" dirty="0" err="1" smtClean="0">
                <a:solidFill>
                  <a:srgbClr val="00B050"/>
                </a:solidFill>
              </a:rPr>
              <a:t>Ricerca</a:t>
            </a:r>
            <a:r>
              <a:rPr lang="en-US" sz="3800" b="1" dirty="0" smtClean="0">
                <a:solidFill>
                  <a:srgbClr val="00B050"/>
                </a:solidFill>
              </a:rPr>
              <a:t> </a:t>
            </a:r>
            <a:r>
              <a:rPr lang="en-US" sz="3800" b="1" dirty="0" err="1" smtClean="0">
                <a:solidFill>
                  <a:srgbClr val="00B050"/>
                </a:solidFill>
              </a:rPr>
              <a:t>ed</a:t>
            </a:r>
            <a:r>
              <a:rPr lang="en-US" sz="3800" b="1" dirty="0" smtClean="0">
                <a:solidFill>
                  <a:srgbClr val="00B050"/>
                </a:solidFill>
              </a:rPr>
              <a:t> </a:t>
            </a:r>
            <a:r>
              <a:rPr lang="en-US" sz="3800" b="1" dirty="0" err="1" smtClean="0">
                <a:solidFill>
                  <a:srgbClr val="00B050"/>
                </a:solidFill>
              </a:rPr>
              <a:t>insegnamento</a:t>
            </a:r>
            <a:r>
              <a:rPr lang="en-US" sz="3800" b="1" dirty="0" smtClean="0">
                <a:solidFill>
                  <a:srgbClr val="00B050"/>
                </a:solidFill>
              </a:rPr>
              <a:t> all </a:t>
            </a:r>
            <a:r>
              <a:rPr lang="en-US" sz="3800" b="1" dirty="0" err="1" smtClean="0">
                <a:solidFill>
                  <a:srgbClr val="00B050"/>
                </a:solidFill>
              </a:rPr>
              <a:t>interno</a:t>
            </a:r>
            <a:r>
              <a:rPr lang="en-US" sz="3800" b="1" dirty="0" smtClean="0">
                <a:solidFill>
                  <a:srgbClr val="00B050"/>
                </a:solidFill>
              </a:rPr>
              <a:t> di </a:t>
            </a:r>
            <a:r>
              <a:rPr lang="en-US" sz="3800" b="1" dirty="0" err="1" smtClean="0">
                <a:solidFill>
                  <a:srgbClr val="00B050"/>
                </a:solidFill>
              </a:rPr>
              <a:t>logiche</a:t>
            </a:r>
            <a:r>
              <a:rPr lang="en-US" sz="3800" b="1" dirty="0" smtClean="0">
                <a:solidFill>
                  <a:srgbClr val="00B050"/>
                </a:solidFill>
              </a:rPr>
              <a:t> patient centric .  Value based health system e di </a:t>
            </a:r>
            <a:r>
              <a:rPr lang="en-US" sz="3800" b="1" dirty="0" err="1" smtClean="0">
                <a:solidFill>
                  <a:srgbClr val="00B050"/>
                </a:solidFill>
              </a:rPr>
              <a:t>rafforzamento</a:t>
            </a:r>
            <a:r>
              <a:rPr lang="en-US" sz="3800" b="1" dirty="0" smtClean="0">
                <a:solidFill>
                  <a:srgbClr val="00B050"/>
                </a:solidFill>
              </a:rPr>
              <a:t> </a:t>
            </a:r>
            <a:r>
              <a:rPr lang="en-US" sz="3800" b="1" dirty="0" err="1" smtClean="0">
                <a:solidFill>
                  <a:srgbClr val="00B050"/>
                </a:solidFill>
              </a:rPr>
              <a:t>delle</a:t>
            </a:r>
            <a:r>
              <a:rPr lang="en-US" sz="3800" b="1" dirty="0" smtClean="0">
                <a:solidFill>
                  <a:srgbClr val="00B050"/>
                </a:solidFill>
              </a:rPr>
              <a:t> </a:t>
            </a:r>
            <a:r>
              <a:rPr lang="en-US" sz="3800" b="1" dirty="0" err="1" smtClean="0">
                <a:solidFill>
                  <a:srgbClr val="00B050"/>
                </a:solidFill>
              </a:rPr>
              <a:t>logiche</a:t>
            </a:r>
            <a:r>
              <a:rPr lang="en-US" sz="3800" b="1" dirty="0" smtClean="0">
                <a:solidFill>
                  <a:srgbClr val="00B050"/>
                </a:solidFill>
              </a:rPr>
              <a:t> di risk /emergency management </a:t>
            </a:r>
            <a:endParaRPr lang="en-US" sz="2300" b="1" dirty="0"/>
          </a:p>
          <a:p>
            <a:endParaRPr lang="en-US" sz="2000" dirty="0" smtClean="0"/>
          </a:p>
          <a:p>
            <a:endParaRPr lang="en-US" dirty="0"/>
          </a:p>
        </p:txBody>
      </p:sp>
      <p:sp>
        <p:nvSpPr>
          <p:cNvPr id="5" name="4-Point Star 4"/>
          <p:cNvSpPr/>
          <p:nvPr/>
        </p:nvSpPr>
        <p:spPr>
          <a:xfrm>
            <a:off x="2771800" y="2060848"/>
            <a:ext cx="2376264" cy="1800200"/>
          </a:xfrm>
          <a:prstGeom prst="star4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4177977" y="1958593"/>
            <a:ext cx="2566728" cy="385983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4139952" y="1984868"/>
            <a:ext cx="2566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Attuazione</a:t>
            </a:r>
            <a:r>
              <a:rPr lang="en-US" dirty="0" smtClean="0"/>
              <a:t> </a:t>
            </a:r>
            <a:r>
              <a:rPr lang="en-US" dirty="0" err="1" smtClean="0"/>
              <a:t>progetti</a:t>
            </a:r>
            <a:r>
              <a:rPr lang="en-US" dirty="0" smtClean="0"/>
              <a:t> PNRR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353744" y="2632223"/>
            <a:ext cx="2376264" cy="702176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Relazio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353744" y="2651819"/>
            <a:ext cx="2242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Relazioni</a:t>
            </a:r>
            <a:r>
              <a:rPr lang="en-US" dirty="0" smtClean="0"/>
              <a:t> </a:t>
            </a:r>
            <a:r>
              <a:rPr lang="en-US" dirty="0" err="1" smtClean="0"/>
              <a:t>Università</a:t>
            </a:r>
            <a:r>
              <a:rPr lang="en-US" dirty="0" smtClean="0"/>
              <a:t> e </a:t>
            </a:r>
          </a:p>
          <a:p>
            <a:r>
              <a:rPr lang="en-US" dirty="0" err="1" smtClean="0"/>
              <a:t>sviluppo</a:t>
            </a:r>
            <a:r>
              <a:rPr lang="en-US" dirty="0" smtClean="0"/>
              <a:t> </a:t>
            </a:r>
            <a:r>
              <a:rPr lang="en-US" dirty="0" err="1" smtClean="0"/>
              <a:t>ricerca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251520" y="2609256"/>
            <a:ext cx="2592288" cy="884738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/>
              <a:t>Relazioni Università e </a:t>
            </a:r>
          </a:p>
          <a:p>
            <a:r>
              <a:rPr lang="en-US"/>
              <a:t>sviluppo ricerca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323528" y="2609256"/>
            <a:ext cx="20767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PTV </a:t>
            </a:r>
            <a:r>
              <a:rPr lang="en-US" dirty="0" err="1" smtClean="0"/>
              <a:t>nella</a:t>
            </a:r>
            <a:r>
              <a:rPr lang="en-US" dirty="0" smtClean="0"/>
              <a:t> rete H </a:t>
            </a:r>
          </a:p>
          <a:p>
            <a:r>
              <a:rPr lang="en-US" dirty="0" err="1" smtClean="0"/>
              <a:t>Modello</a:t>
            </a:r>
            <a:r>
              <a:rPr lang="en-US" dirty="0" smtClean="0"/>
              <a:t> Hub Spoke </a:t>
            </a:r>
          </a:p>
          <a:p>
            <a:r>
              <a:rPr lang="en-US" dirty="0" err="1" smtClean="0"/>
              <a:t>Poli</a:t>
            </a:r>
            <a:r>
              <a:rPr lang="en-US" dirty="0" smtClean="0"/>
              <a:t> </a:t>
            </a:r>
            <a:r>
              <a:rPr lang="en-US" dirty="0" err="1" smtClean="0"/>
              <a:t>Antenne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236184" y="3532587"/>
            <a:ext cx="3493823" cy="39526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Acc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177790" y="3550188"/>
            <a:ext cx="32848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Accordi</a:t>
            </a:r>
            <a:r>
              <a:rPr lang="en-US" dirty="0" smtClean="0"/>
              <a:t> </a:t>
            </a:r>
            <a:r>
              <a:rPr lang="en-US" dirty="0" err="1" smtClean="0"/>
              <a:t>interaziendali</a:t>
            </a:r>
            <a:r>
              <a:rPr lang="en-US" dirty="0" smtClean="0"/>
              <a:t>  ASL 2/5/6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3177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tangolo 10"/>
          <p:cNvSpPr/>
          <p:nvPr/>
        </p:nvSpPr>
        <p:spPr>
          <a:xfrm>
            <a:off x="2555776" y="3326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it-IT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PEST  ANALYSIS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it-IT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MATRICI PROBABILITA’ IMPATTO   </a:t>
            </a:r>
            <a:endParaRPr lang="it-IT" dirty="0"/>
          </a:p>
        </p:txBody>
      </p:sp>
      <p:pic>
        <p:nvPicPr>
          <p:cNvPr id="27652" name="Picture 4" descr="http://creately.com/blog/wp-content/uploads/2012/03/PEST-analysis-template-creately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124744"/>
            <a:ext cx="5505450" cy="46958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02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z="2800" b="1" smtClean="0">
                <a:solidFill>
                  <a:srgbClr val="0070C0"/>
                </a:solidFill>
              </a:rPr>
              <a:t>Contenuti scelte strategiche 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5140014"/>
              </p:ext>
            </p:extLst>
          </p:nvPr>
        </p:nvGraphicFramePr>
        <p:xfrm>
          <a:off x="899592" y="2420888"/>
          <a:ext cx="7244334" cy="3704196"/>
        </p:xfrm>
        <a:graphic>
          <a:graphicData uri="http://schemas.openxmlformats.org/drawingml/2006/table">
            <a:tbl>
              <a:tblPr/>
              <a:tblGrid>
                <a:gridCol w="36225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17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419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800" dirty="0" smtClean="0">
                          <a:solidFill>
                            <a:schemeClr val="accent2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Livello aziendale</a:t>
                      </a:r>
                      <a:endParaRPr lang="en-US" sz="1800" dirty="0">
                        <a:solidFill>
                          <a:schemeClr val="accent2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228600" algn="l"/>
                        </a:tabLst>
                      </a:pPr>
                      <a:r>
                        <a:rPr lang="it-IT" sz="1400" dirty="0">
                          <a:latin typeface="Arial"/>
                          <a:ea typeface="Times New Roman"/>
                          <a:cs typeface="Times New Roman"/>
                        </a:rPr>
                        <a:t>Strategie organizzative (Assetto strutturale complessivo </a:t>
                      </a:r>
                      <a:r>
                        <a:rPr lang="it-IT" sz="1400" dirty="0" smtClean="0">
                          <a:latin typeface="Arial"/>
                          <a:ea typeface="Times New Roman"/>
                          <a:cs typeface="Times New Roman"/>
                        </a:rPr>
                        <a:t>dell’azienda</a:t>
                      </a:r>
                      <a:r>
                        <a:rPr lang="it-IT" sz="14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ospedaliera sanitaria 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228600" algn="l"/>
                        </a:tabLst>
                      </a:pPr>
                      <a:r>
                        <a:rPr lang="it-IT" sz="1400" dirty="0">
                          <a:latin typeface="Arial"/>
                          <a:ea typeface="Times New Roman"/>
                          <a:cs typeface="Times New Roman"/>
                        </a:rPr>
                        <a:t>Strategie economico-finanziarie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228600" algn="l"/>
                        </a:tabLst>
                      </a:pPr>
                      <a:r>
                        <a:rPr lang="it-IT" sz="1400" dirty="0">
                          <a:latin typeface="Arial"/>
                          <a:ea typeface="Times New Roman"/>
                          <a:cs typeface="Times New Roman"/>
                        </a:rPr>
                        <a:t>Strategie di integrazione/diversificazione (Posizionamento nell’ambiente economico-sociale di riferimento)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Wingdings"/>
                        <a:buChar char=""/>
                        <a:tabLst>
                          <a:tab pos="228600" algn="l"/>
                        </a:tabLst>
                      </a:pPr>
                      <a:r>
                        <a:rPr lang="it-IT" sz="1400" dirty="0">
                          <a:latin typeface="Arial"/>
                          <a:ea typeface="Times New Roman"/>
                          <a:cs typeface="Times New Roman"/>
                        </a:rPr>
                        <a:t>Strategie di funzioni/area di attività (Decisioni </a:t>
                      </a:r>
                      <a:r>
                        <a:rPr lang="it-IT" sz="1400" dirty="0" smtClean="0">
                          <a:latin typeface="Arial"/>
                          <a:ea typeface="Times New Roman"/>
                          <a:cs typeface="Times New Roman"/>
                        </a:rPr>
                        <a:t>sulle</a:t>
                      </a:r>
                      <a:r>
                        <a:rPr lang="it-IT" sz="1400" baseline="0" dirty="0" smtClean="0">
                          <a:latin typeface="Arial"/>
                          <a:ea typeface="Times New Roman"/>
                          <a:cs typeface="Times New Roman"/>
                        </a:rPr>
                        <a:t> differenti aree strategiche di attività – il </a:t>
                      </a:r>
                      <a:r>
                        <a:rPr lang="it-IT" sz="1400" dirty="0" smtClean="0">
                          <a:latin typeface="Arial"/>
                          <a:ea typeface="Times New Roman"/>
                          <a:cs typeface="Times New Roman"/>
                        </a:rPr>
                        <a:t>portafoglio </a:t>
                      </a:r>
                      <a:r>
                        <a:rPr lang="it-IT" sz="1400" dirty="0">
                          <a:latin typeface="Arial"/>
                          <a:ea typeface="Times New Roman"/>
                          <a:cs typeface="Times New Roman"/>
                        </a:rPr>
                        <a:t>di attività)</a:t>
                      </a:r>
                      <a:endParaRPr lang="en-US" sz="1400" dirty="0"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914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Piano </a:t>
            </a:r>
            <a:r>
              <a:rPr lang="en-US" dirty="0" err="1" smtClean="0"/>
              <a:t>strategico</a:t>
            </a:r>
            <a:r>
              <a:rPr lang="en-US" dirty="0" smtClean="0"/>
              <a:t> </a:t>
            </a:r>
            <a:r>
              <a:rPr lang="en-US" dirty="0" err="1" smtClean="0"/>
              <a:t>aziendale</a:t>
            </a:r>
            <a:r>
              <a:rPr lang="en-US" dirty="0" smtClean="0"/>
              <a:t> PTV </a:t>
            </a:r>
            <a:br>
              <a:rPr lang="en-US" dirty="0" smtClean="0"/>
            </a:br>
            <a:r>
              <a:rPr lang="en-US" dirty="0" err="1" smtClean="0"/>
              <a:t>articolazione</a:t>
            </a:r>
            <a:r>
              <a:rPr lang="en-US" dirty="0" smtClean="0"/>
              <a:t> c 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55000" lnSpcReduction="20000"/>
          </a:bodyPr>
          <a:lstStyle/>
          <a:p>
            <a:r>
              <a:rPr lang="en-US" b="1" dirty="0" err="1" smtClean="0">
                <a:solidFill>
                  <a:srgbClr val="00B050"/>
                </a:solidFill>
              </a:rPr>
              <a:t>Obiettivi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strategici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</a:p>
          <a:p>
            <a:endParaRPr lang="en-US" sz="2300" dirty="0" smtClean="0"/>
          </a:p>
          <a:p>
            <a:r>
              <a:rPr lang="en-US" sz="2300" dirty="0" err="1" smtClean="0"/>
              <a:t>Indiviauzione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max 6/7 </a:t>
            </a:r>
            <a:r>
              <a:rPr lang="en-US" sz="2300" dirty="0" err="1" smtClean="0"/>
              <a:t>obiettivi</a:t>
            </a:r>
            <a:r>
              <a:rPr lang="en-US" sz="2300" dirty="0" smtClean="0"/>
              <a:t> </a:t>
            </a:r>
            <a:r>
              <a:rPr lang="en-US" sz="2300" dirty="0" err="1" smtClean="0"/>
              <a:t>strategici</a:t>
            </a:r>
            <a:r>
              <a:rPr lang="en-US" sz="2300" dirty="0" smtClean="0"/>
              <a:t> </a:t>
            </a:r>
            <a:r>
              <a:rPr lang="en-US" sz="2300" dirty="0" err="1" smtClean="0"/>
              <a:t>partendo</a:t>
            </a:r>
            <a:r>
              <a:rPr lang="en-US" sz="2300" dirty="0" smtClean="0"/>
              <a:t> dale </a:t>
            </a:r>
            <a:r>
              <a:rPr lang="en-US" sz="2300" dirty="0" err="1" smtClean="0"/>
              <a:t>sfide</a:t>
            </a:r>
            <a:r>
              <a:rPr lang="en-US" sz="2300" dirty="0" smtClean="0"/>
              <a:t> /</a:t>
            </a:r>
            <a:r>
              <a:rPr lang="en-US" sz="2300" dirty="0" err="1" smtClean="0"/>
              <a:t>opportunità</a:t>
            </a:r>
            <a:r>
              <a:rPr lang="en-US" sz="2300" dirty="0" smtClean="0"/>
              <a:t> individuate in </a:t>
            </a:r>
            <a:r>
              <a:rPr lang="en-US" sz="2300" dirty="0" err="1" smtClean="0"/>
              <a:t>precedenza</a:t>
            </a:r>
            <a:r>
              <a:rPr lang="en-US" sz="2300" dirty="0" smtClean="0"/>
              <a:t> </a:t>
            </a:r>
          </a:p>
          <a:p>
            <a:endParaRPr lang="en-US" sz="2300" dirty="0"/>
          </a:p>
          <a:p>
            <a:r>
              <a:rPr lang="en-US" sz="2300" dirty="0" err="1" smtClean="0"/>
              <a:t>Es</a:t>
            </a:r>
            <a:r>
              <a:rPr lang="en-US" sz="2300" dirty="0" smtClean="0"/>
              <a:t> </a:t>
            </a:r>
            <a:r>
              <a:rPr lang="en-US" sz="2300" dirty="0" err="1" smtClean="0"/>
              <a:t>Obiettivo</a:t>
            </a:r>
            <a:r>
              <a:rPr lang="en-US" sz="2300" dirty="0" smtClean="0"/>
              <a:t> </a:t>
            </a:r>
            <a:r>
              <a:rPr lang="en-US" sz="2300" dirty="0" err="1" smtClean="0"/>
              <a:t>strategico</a:t>
            </a:r>
            <a:r>
              <a:rPr lang="en-US" sz="2300" dirty="0" smtClean="0"/>
              <a:t>  PNRR in cui </a:t>
            </a:r>
            <a:r>
              <a:rPr lang="en-US" sz="2300" dirty="0" err="1" smtClean="0"/>
              <a:t>inserire</a:t>
            </a:r>
            <a:r>
              <a:rPr lang="en-US" sz="2300" dirty="0" smtClean="0"/>
              <a:t> digital medicine, </a:t>
            </a:r>
            <a:r>
              <a:rPr lang="en-US" sz="2300" dirty="0" err="1" smtClean="0"/>
              <a:t>rafforzamento</a:t>
            </a:r>
            <a:r>
              <a:rPr lang="en-US" sz="2300" dirty="0" smtClean="0"/>
              <a:t> </a:t>
            </a:r>
            <a:r>
              <a:rPr lang="en-US" sz="2300" dirty="0" err="1" smtClean="0"/>
              <a:t>dotazione</a:t>
            </a:r>
            <a:r>
              <a:rPr lang="en-US" sz="2300" dirty="0" smtClean="0"/>
              <a:t> </a:t>
            </a:r>
            <a:r>
              <a:rPr lang="en-US" sz="2300" dirty="0" err="1" smtClean="0"/>
              <a:t>tecnologie</a:t>
            </a:r>
            <a:r>
              <a:rPr lang="en-US" sz="2300" dirty="0" smtClean="0"/>
              <a:t> </a:t>
            </a:r>
            <a:r>
              <a:rPr lang="en-US" sz="2300" dirty="0" err="1" smtClean="0"/>
              <a:t>biomediche</a:t>
            </a:r>
            <a:r>
              <a:rPr lang="en-US" sz="2300" dirty="0" smtClean="0"/>
              <a:t> , </a:t>
            </a:r>
            <a:r>
              <a:rPr lang="en-US" sz="2300" dirty="0" err="1" smtClean="0"/>
              <a:t>formazione</a:t>
            </a:r>
            <a:r>
              <a:rPr lang="en-US" sz="2300" dirty="0" smtClean="0"/>
              <a:t> e knowledge management , </a:t>
            </a:r>
            <a:r>
              <a:rPr lang="en-US" sz="2300" dirty="0" err="1" smtClean="0"/>
              <a:t>manutenzione</a:t>
            </a:r>
            <a:r>
              <a:rPr lang="en-US" sz="2300" dirty="0" smtClean="0"/>
              <a:t> </a:t>
            </a:r>
            <a:r>
              <a:rPr lang="en-US" sz="2300" dirty="0" err="1" smtClean="0"/>
              <a:t>dotazione</a:t>
            </a:r>
            <a:r>
              <a:rPr lang="en-US" sz="2300" dirty="0" smtClean="0"/>
              <a:t> </a:t>
            </a:r>
            <a:r>
              <a:rPr lang="en-US" sz="2300" dirty="0" err="1" smtClean="0"/>
              <a:t>tecologica</a:t>
            </a:r>
            <a:r>
              <a:rPr lang="en-US" sz="2300" dirty="0" smtClean="0"/>
              <a:t> e </a:t>
            </a:r>
            <a:r>
              <a:rPr lang="en-US" sz="2300" dirty="0" err="1" smtClean="0"/>
              <a:t>logistica</a:t>
            </a:r>
            <a:r>
              <a:rPr lang="en-US" sz="2300" dirty="0" smtClean="0"/>
              <a:t> </a:t>
            </a:r>
          </a:p>
          <a:p>
            <a:endParaRPr lang="en-US" sz="2300" dirty="0"/>
          </a:p>
          <a:p>
            <a:r>
              <a:rPr lang="en-US" sz="2300" dirty="0" err="1" smtClean="0"/>
              <a:t>Obiettivi</a:t>
            </a:r>
            <a:r>
              <a:rPr lang="en-US" sz="2300" dirty="0" smtClean="0"/>
              <a:t> </a:t>
            </a:r>
            <a:r>
              <a:rPr lang="en-US" sz="2300" dirty="0" err="1" smtClean="0"/>
              <a:t>strategici</a:t>
            </a:r>
            <a:r>
              <a:rPr lang="en-US" sz="2300" dirty="0" smtClean="0"/>
              <a:t> </a:t>
            </a:r>
            <a:r>
              <a:rPr lang="en-US" sz="2300" dirty="0" err="1" smtClean="0"/>
              <a:t>oltre</a:t>
            </a:r>
            <a:r>
              <a:rPr lang="en-US" sz="2300" dirty="0" smtClean="0"/>
              <a:t> </a:t>
            </a:r>
            <a:r>
              <a:rPr lang="en-US" sz="2300" dirty="0" err="1" smtClean="0"/>
              <a:t>che</a:t>
            </a:r>
            <a:r>
              <a:rPr lang="en-US" sz="2300" dirty="0" smtClean="0"/>
              <a:t> </a:t>
            </a:r>
            <a:r>
              <a:rPr lang="en-US" sz="2300" dirty="0" err="1" smtClean="0"/>
              <a:t>alle</a:t>
            </a:r>
            <a:r>
              <a:rPr lang="en-US" sz="2300" dirty="0" smtClean="0"/>
              <a:t> </a:t>
            </a:r>
            <a:r>
              <a:rPr lang="en-US" sz="2300" dirty="0" err="1" smtClean="0"/>
              <a:t>sfide</a:t>
            </a:r>
            <a:r>
              <a:rPr lang="en-US" sz="2300" dirty="0" smtClean="0"/>
              <a:t> </a:t>
            </a:r>
            <a:r>
              <a:rPr lang="en-US" sz="2300" dirty="0" err="1" smtClean="0"/>
              <a:t>opportunità</a:t>
            </a:r>
            <a:r>
              <a:rPr lang="en-US" sz="2300" dirty="0"/>
              <a:t> </a:t>
            </a:r>
            <a:r>
              <a:rPr lang="en-US" sz="2300" dirty="0" err="1" smtClean="0"/>
              <a:t>vanno</a:t>
            </a:r>
            <a:r>
              <a:rPr lang="en-US" sz="2300" dirty="0" smtClean="0"/>
              <a:t> </a:t>
            </a:r>
            <a:r>
              <a:rPr lang="en-US" sz="2300" dirty="0" err="1" smtClean="0"/>
              <a:t>riferiti</a:t>
            </a:r>
            <a:r>
              <a:rPr lang="en-US" sz="2300" dirty="0" smtClean="0"/>
              <a:t> al </a:t>
            </a:r>
            <a:r>
              <a:rPr lang="en-US" sz="2300" dirty="0" err="1" smtClean="0"/>
              <a:t>consolidamento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punt di </a:t>
            </a:r>
            <a:r>
              <a:rPr lang="en-US" sz="2300" dirty="0" err="1" smtClean="0"/>
              <a:t>forza</a:t>
            </a:r>
            <a:r>
              <a:rPr lang="en-US" sz="2300" dirty="0" smtClean="0"/>
              <a:t> </a:t>
            </a:r>
            <a:r>
              <a:rPr lang="en-US" sz="2300" dirty="0" err="1" smtClean="0"/>
              <a:t>ee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</a:t>
            </a:r>
            <a:r>
              <a:rPr lang="en-US" sz="2300" dirty="0" err="1" smtClean="0"/>
              <a:t>centri</a:t>
            </a:r>
            <a:r>
              <a:rPr lang="en-US" sz="2300" dirty="0" smtClean="0"/>
              <a:t> di </a:t>
            </a:r>
            <a:r>
              <a:rPr lang="en-US" sz="2300" dirty="0" err="1" smtClean="0"/>
              <a:t>eccellenza</a:t>
            </a:r>
            <a:r>
              <a:rPr lang="en-US" sz="2300" dirty="0" smtClean="0"/>
              <a:t> </a:t>
            </a:r>
            <a:r>
              <a:rPr lang="en-US" sz="2300" dirty="0" err="1" smtClean="0"/>
              <a:t>interna</a:t>
            </a:r>
            <a:r>
              <a:rPr lang="en-US" sz="2300" dirty="0" smtClean="0"/>
              <a:t> </a:t>
            </a:r>
            <a:r>
              <a:rPr lang="en-US" sz="2300" dirty="0" err="1" smtClean="0"/>
              <a:t>ed</a:t>
            </a:r>
            <a:r>
              <a:rPr lang="en-US" sz="2300" dirty="0" smtClean="0"/>
              <a:t> a l </a:t>
            </a:r>
            <a:r>
              <a:rPr lang="en-US" sz="2300" dirty="0" err="1" smtClean="0"/>
              <a:t>superamento</a:t>
            </a:r>
            <a:r>
              <a:rPr lang="en-US" sz="2300" dirty="0" smtClean="0"/>
              <a:t> </a:t>
            </a:r>
            <a:r>
              <a:rPr lang="en-US" sz="2300" dirty="0" err="1" smtClean="0"/>
              <a:t>Andamento</a:t>
            </a:r>
            <a:r>
              <a:rPr lang="en-US" sz="2300" dirty="0" smtClean="0"/>
              <a:t> </a:t>
            </a:r>
            <a:r>
              <a:rPr lang="en-US" sz="2300" dirty="0" err="1" smtClean="0"/>
              <a:t>attività</a:t>
            </a:r>
            <a:r>
              <a:rPr lang="en-US" sz="2300" dirty="0" smtClean="0"/>
              <a:t> ( </a:t>
            </a:r>
            <a:r>
              <a:rPr lang="en-US" sz="2300" dirty="0" err="1" smtClean="0"/>
              <a:t>degenza</a:t>
            </a:r>
            <a:r>
              <a:rPr lang="en-US" sz="2300" dirty="0" smtClean="0"/>
              <a:t>, DH e DS, </a:t>
            </a:r>
            <a:r>
              <a:rPr lang="en-US" sz="2300" dirty="0" err="1" smtClean="0"/>
              <a:t>ambulatoriale</a:t>
            </a:r>
            <a:r>
              <a:rPr lang="en-US" sz="2300" dirty="0" smtClean="0"/>
              <a:t>, </a:t>
            </a:r>
            <a:r>
              <a:rPr lang="en-US" sz="2300" dirty="0" err="1" smtClean="0"/>
              <a:t>lungodegenza</a:t>
            </a:r>
            <a:r>
              <a:rPr lang="en-US" sz="2300" dirty="0" smtClean="0"/>
              <a:t> )</a:t>
            </a:r>
          </a:p>
          <a:p>
            <a:r>
              <a:rPr lang="en-US" sz="2300" dirty="0" err="1" smtClean="0"/>
              <a:t>Evoluzione</a:t>
            </a:r>
            <a:r>
              <a:rPr lang="en-US" sz="2300" dirty="0" smtClean="0"/>
              <a:t> Case Mix</a:t>
            </a:r>
          </a:p>
          <a:p>
            <a:r>
              <a:rPr lang="en-US" sz="2300" dirty="0" err="1" smtClean="0"/>
              <a:t>Principali</a:t>
            </a:r>
            <a:r>
              <a:rPr lang="en-US" sz="2300" dirty="0" smtClean="0"/>
              <a:t> </a:t>
            </a:r>
            <a:r>
              <a:rPr lang="en-US" sz="2300" dirty="0" err="1" smtClean="0"/>
              <a:t>innovazioni</a:t>
            </a:r>
            <a:r>
              <a:rPr lang="en-US" sz="2300" dirty="0" smtClean="0"/>
              <a:t> </a:t>
            </a:r>
            <a:r>
              <a:rPr lang="en-US" sz="2300" dirty="0" err="1" smtClean="0"/>
              <a:t>messe</a:t>
            </a:r>
            <a:r>
              <a:rPr lang="en-US" sz="2300" dirty="0" smtClean="0"/>
              <a:t> in </a:t>
            </a:r>
            <a:r>
              <a:rPr lang="en-US" sz="2300" dirty="0" err="1" smtClean="0"/>
              <a:t>atto</a:t>
            </a:r>
            <a:r>
              <a:rPr lang="en-US" sz="2300" dirty="0" smtClean="0"/>
              <a:t> ( </a:t>
            </a:r>
            <a:r>
              <a:rPr lang="en-US" sz="2300" dirty="0" err="1" smtClean="0"/>
              <a:t>amministrativo</a:t>
            </a:r>
            <a:r>
              <a:rPr lang="en-US" sz="2300" dirty="0" smtClean="0"/>
              <a:t> </a:t>
            </a:r>
            <a:r>
              <a:rPr lang="en-US" sz="2300" dirty="0" err="1" smtClean="0"/>
              <a:t>ed</a:t>
            </a:r>
            <a:r>
              <a:rPr lang="en-US" sz="2300" dirty="0" smtClean="0"/>
              <a:t> ICT e health) </a:t>
            </a:r>
          </a:p>
          <a:p>
            <a:r>
              <a:rPr lang="en-US" sz="2300" dirty="0" err="1" smtClean="0"/>
              <a:t>Aree</a:t>
            </a:r>
            <a:r>
              <a:rPr lang="en-US" sz="2300" dirty="0" smtClean="0"/>
              <a:t> di </a:t>
            </a:r>
            <a:r>
              <a:rPr lang="en-US" sz="2300" dirty="0" err="1" smtClean="0"/>
              <a:t>eccellenza</a:t>
            </a:r>
            <a:r>
              <a:rPr lang="en-US" sz="2300" dirty="0" smtClean="0"/>
              <a:t> </a:t>
            </a:r>
            <a:r>
              <a:rPr lang="en-US" sz="2300" dirty="0" err="1" smtClean="0"/>
              <a:t>sviluppate</a:t>
            </a:r>
            <a:r>
              <a:rPr lang="en-US" sz="2300" dirty="0" smtClean="0"/>
              <a:t> </a:t>
            </a:r>
          </a:p>
          <a:p>
            <a:r>
              <a:rPr lang="en-US" sz="2300" dirty="0" err="1" smtClean="0"/>
              <a:t>Evoluzione</a:t>
            </a:r>
            <a:r>
              <a:rPr lang="en-US" sz="2300" dirty="0" smtClean="0"/>
              <a:t> </a:t>
            </a:r>
            <a:r>
              <a:rPr lang="en-US" sz="2300" dirty="0" err="1" smtClean="0"/>
              <a:t>situazione</a:t>
            </a:r>
            <a:r>
              <a:rPr lang="en-US" sz="2300" dirty="0" smtClean="0"/>
              <a:t> </a:t>
            </a:r>
            <a:r>
              <a:rPr lang="en-US" sz="2300" dirty="0" err="1" smtClean="0"/>
              <a:t>economico</a:t>
            </a:r>
            <a:r>
              <a:rPr lang="en-US" sz="2300" dirty="0" smtClean="0"/>
              <a:t> </a:t>
            </a:r>
            <a:r>
              <a:rPr lang="en-US" sz="2300" dirty="0" err="1" smtClean="0"/>
              <a:t>finanziaria</a:t>
            </a:r>
            <a:r>
              <a:rPr lang="en-US" sz="2300" dirty="0" smtClean="0"/>
              <a:t> </a:t>
            </a:r>
          </a:p>
          <a:p>
            <a:endParaRPr lang="en-US" sz="2000" dirty="0"/>
          </a:p>
          <a:p>
            <a:r>
              <a:rPr lang="en-US" dirty="0" smtClean="0">
                <a:solidFill>
                  <a:srgbClr val="00B050"/>
                </a:solidFill>
              </a:rPr>
              <a:t>2 </a:t>
            </a:r>
            <a:r>
              <a:rPr lang="en-US" dirty="0" err="1" smtClean="0">
                <a:solidFill>
                  <a:srgbClr val="00B050"/>
                </a:solidFill>
              </a:rPr>
              <a:t>Risposta</a:t>
            </a:r>
            <a:r>
              <a:rPr lang="en-US" dirty="0" smtClean="0">
                <a:solidFill>
                  <a:srgbClr val="00B050"/>
                </a:solidFill>
              </a:rPr>
              <a:t> PTV </a:t>
            </a:r>
            <a:r>
              <a:rPr lang="en-US" dirty="0" err="1" smtClean="0">
                <a:solidFill>
                  <a:srgbClr val="00B050"/>
                </a:solidFill>
              </a:rPr>
              <a:t>emergenza</a:t>
            </a:r>
            <a:r>
              <a:rPr lang="en-US" dirty="0" smtClean="0">
                <a:solidFill>
                  <a:srgbClr val="00B050"/>
                </a:solidFill>
              </a:rPr>
              <a:t> COVID  2020 2021 </a:t>
            </a:r>
          </a:p>
          <a:p>
            <a:r>
              <a:rPr lang="en-US" sz="2300" dirty="0" err="1" smtClean="0"/>
              <a:t>Presentazione</a:t>
            </a:r>
            <a:r>
              <a:rPr lang="en-US" sz="2300" dirty="0" smtClean="0"/>
              <a:t> e </a:t>
            </a:r>
            <a:r>
              <a:rPr lang="en-US" sz="2300" dirty="0" err="1" smtClean="0"/>
              <a:t>sviluppo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</a:t>
            </a:r>
            <a:r>
              <a:rPr lang="en-US" sz="2300" dirty="0" err="1" smtClean="0"/>
              <a:t>contenuti</a:t>
            </a:r>
            <a:r>
              <a:rPr lang="en-US" sz="2300" dirty="0" smtClean="0"/>
              <a:t> del Report La </a:t>
            </a:r>
            <a:r>
              <a:rPr lang="en-US" sz="2300" dirty="0" err="1" smtClean="0"/>
              <a:t>gestione</a:t>
            </a:r>
            <a:r>
              <a:rPr lang="en-US" sz="2300" dirty="0" smtClean="0"/>
              <a:t> dell </a:t>
            </a:r>
            <a:r>
              <a:rPr lang="en-US" sz="2300" dirty="0" err="1" smtClean="0"/>
              <a:t>Ateneo</a:t>
            </a:r>
            <a:r>
              <a:rPr lang="en-US" sz="2300" dirty="0" smtClean="0"/>
              <a:t> Roma Tor </a:t>
            </a:r>
            <a:r>
              <a:rPr lang="en-US" sz="2300" dirty="0" err="1" smtClean="0"/>
              <a:t>Vergata</a:t>
            </a:r>
            <a:r>
              <a:rPr lang="en-US" sz="2300" dirty="0" smtClean="0"/>
              <a:t> </a:t>
            </a:r>
            <a:r>
              <a:rPr lang="en-US" sz="2300" dirty="0" err="1" smtClean="0"/>
              <a:t>rispetto</a:t>
            </a:r>
            <a:r>
              <a:rPr lang="en-US" sz="2300" dirty="0" smtClean="0"/>
              <a:t> </a:t>
            </a:r>
            <a:r>
              <a:rPr lang="en-US" sz="2300" dirty="0" err="1" smtClean="0"/>
              <a:t>alla</a:t>
            </a:r>
            <a:r>
              <a:rPr lang="en-US" sz="2300" dirty="0" smtClean="0"/>
              <a:t> </a:t>
            </a:r>
            <a:r>
              <a:rPr lang="en-US" sz="2300" dirty="0" err="1" smtClean="0"/>
              <a:t>emrgenza</a:t>
            </a:r>
            <a:r>
              <a:rPr lang="en-US" sz="2300" dirty="0" smtClean="0"/>
              <a:t> </a:t>
            </a:r>
            <a:r>
              <a:rPr lang="en-US" sz="2300" dirty="0" err="1" smtClean="0"/>
              <a:t>pandemia</a:t>
            </a:r>
            <a:r>
              <a:rPr lang="en-US" sz="2300" dirty="0" smtClean="0"/>
              <a:t> </a:t>
            </a:r>
          </a:p>
          <a:p>
            <a:endParaRPr lang="en-US" sz="2300" dirty="0"/>
          </a:p>
          <a:p>
            <a:r>
              <a:rPr lang="en-US" sz="3800" dirty="0" smtClean="0">
                <a:solidFill>
                  <a:srgbClr val="00B050"/>
                </a:solidFill>
              </a:rPr>
              <a:t>3 </a:t>
            </a:r>
            <a:r>
              <a:rPr lang="en-US" sz="3100" dirty="0" err="1" smtClean="0">
                <a:solidFill>
                  <a:srgbClr val="00B050"/>
                </a:solidFill>
              </a:rPr>
              <a:t>Opportunità</a:t>
            </a:r>
            <a:r>
              <a:rPr lang="en-US" sz="3100" dirty="0" smtClean="0">
                <a:solidFill>
                  <a:srgbClr val="00B050"/>
                </a:solidFill>
              </a:rPr>
              <a:t> , </a:t>
            </a:r>
            <a:r>
              <a:rPr lang="en-US" sz="3100" dirty="0" err="1" smtClean="0">
                <a:solidFill>
                  <a:srgbClr val="00B050"/>
                </a:solidFill>
              </a:rPr>
              <a:t>punti</a:t>
            </a:r>
            <a:r>
              <a:rPr lang="en-US" sz="3100" dirty="0" smtClean="0">
                <a:solidFill>
                  <a:srgbClr val="00B050"/>
                </a:solidFill>
              </a:rPr>
              <a:t> di </a:t>
            </a:r>
            <a:r>
              <a:rPr lang="en-US" sz="3100" dirty="0" err="1" smtClean="0">
                <a:solidFill>
                  <a:srgbClr val="00B050"/>
                </a:solidFill>
              </a:rPr>
              <a:t>forza</a:t>
            </a:r>
            <a:r>
              <a:rPr lang="en-US" sz="3100" dirty="0" smtClean="0">
                <a:solidFill>
                  <a:srgbClr val="00B050"/>
                </a:solidFill>
              </a:rPr>
              <a:t> e </a:t>
            </a:r>
            <a:r>
              <a:rPr lang="en-US" sz="3100" dirty="0" err="1" smtClean="0">
                <a:solidFill>
                  <a:srgbClr val="00B050"/>
                </a:solidFill>
              </a:rPr>
              <a:t>Sfide</a:t>
            </a:r>
            <a:r>
              <a:rPr lang="en-US" sz="3100" dirty="0" smtClean="0">
                <a:solidFill>
                  <a:srgbClr val="00B050"/>
                </a:solidFill>
              </a:rPr>
              <a:t> per le </a:t>
            </a:r>
            <a:r>
              <a:rPr lang="en-US" sz="3100" dirty="0" err="1" smtClean="0">
                <a:solidFill>
                  <a:srgbClr val="00B050"/>
                </a:solidFill>
              </a:rPr>
              <a:t>aree</a:t>
            </a:r>
            <a:r>
              <a:rPr lang="en-US" sz="3100" dirty="0" smtClean="0">
                <a:solidFill>
                  <a:srgbClr val="00B050"/>
                </a:solidFill>
              </a:rPr>
              <a:t> </a:t>
            </a:r>
            <a:r>
              <a:rPr lang="en-US" sz="3100" dirty="0" err="1" smtClean="0">
                <a:solidFill>
                  <a:srgbClr val="00B050"/>
                </a:solidFill>
              </a:rPr>
              <a:t>Dipartimentali</a:t>
            </a:r>
            <a:r>
              <a:rPr lang="en-US" sz="3100" dirty="0" smtClean="0">
                <a:solidFill>
                  <a:srgbClr val="00B050"/>
                </a:solidFill>
              </a:rPr>
              <a:t> PTV </a:t>
            </a:r>
          </a:p>
          <a:p>
            <a:endParaRPr lang="en-US" sz="2000" dirty="0"/>
          </a:p>
          <a:p>
            <a:r>
              <a:rPr lang="en-US" sz="2300" dirty="0" smtClean="0"/>
              <a:t>Questa parte  </a:t>
            </a:r>
            <a:r>
              <a:rPr lang="en-US" sz="2300" dirty="0" err="1" smtClean="0"/>
              <a:t>richiede</a:t>
            </a:r>
            <a:r>
              <a:rPr lang="en-US" sz="2300" dirty="0" smtClean="0"/>
              <a:t> </a:t>
            </a:r>
            <a:r>
              <a:rPr lang="en-US" sz="2300" dirty="0" err="1" smtClean="0"/>
              <a:t>effettuazione</a:t>
            </a:r>
            <a:r>
              <a:rPr lang="en-US" sz="2300" dirty="0" smtClean="0"/>
              <a:t> di </a:t>
            </a:r>
            <a:r>
              <a:rPr lang="en-US" sz="2300" dirty="0" err="1" smtClean="0"/>
              <a:t>una</a:t>
            </a:r>
            <a:r>
              <a:rPr lang="en-US" sz="2300" dirty="0" smtClean="0"/>
              <a:t> </a:t>
            </a:r>
            <a:r>
              <a:rPr lang="en-US" sz="2300" dirty="0" err="1" smtClean="0"/>
              <a:t>serie</a:t>
            </a:r>
            <a:r>
              <a:rPr lang="en-US" sz="2300" dirty="0" smtClean="0"/>
              <a:t> di </a:t>
            </a:r>
            <a:r>
              <a:rPr lang="en-US" sz="2300" dirty="0" err="1" smtClean="0"/>
              <a:t>interviste</a:t>
            </a:r>
            <a:r>
              <a:rPr lang="en-US" sz="2300" dirty="0" smtClean="0"/>
              <a:t> con I </a:t>
            </a:r>
            <a:r>
              <a:rPr lang="en-US" sz="2300" dirty="0" err="1" smtClean="0"/>
              <a:t>responsabili</a:t>
            </a:r>
            <a:r>
              <a:rPr lang="en-US" sz="2300" dirty="0" smtClean="0"/>
              <a:t> </a:t>
            </a:r>
            <a:r>
              <a:rPr lang="en-US" sz="2300" dirty="0" err="1" smtClean="0"/>
              <a:t>Dipartimenti</a:t>
            </a:r>
            <a:r>
              <a:rPr lang="en-US" sz="2300" dirty="0" smtClean="0"/>
              <a:t> </a:t>
            </a:r>
            <a:r>
              <a:rPr lang="en-US" sz="2300" dirty="0" err="1" smtClean="0"/>
              <a:t>ed</a:t>
            </a:r>
            <a:r>
              <a:rPr lang="en-US" sz="2300" dirty="0" smtClean="0"/>
              <a:t> UOC ( da 1.12 a 15.12) e </a:t>
            </a:r>
            <a:r>
              <a:rPr lang="en-US" sz="2300" dirty="0" err="1" smtClean="0"/>
              <a:t>sistematizzazione</a:t>
            </a:r>
            <a:r>
              <a:rPr lang="en-US" sz="2300" dirty="0" smtClean="0"/>
              <a:t> </a:t>
            </a:r>
            <a:r>
              <a:rPr lang="en-US" sz="2300" dirty="0" err="1" smtClean="0"/>
              <a:t>dei</a:t>
            </a:r>
            <a:r>
              <a:rPr lang="en-US" sz="2300" dirty="0" smtClean="0"/>
              <a:t> </a:t>
            </a:r>
            <a:r>
              <a:rPr lang="en-US" sz="2300" dirty="0" err="1" smtClean="0"/>
              <a:t>prinicipali</a:t>
            </a:r>
            <a:r>
              <a:rPr lang="en-US" sz="2300" dirty="0" smtClean="0"/>
              <a:t> </a:t>
            </a:r>
            <a:r>
              <a:rPr lang="en-US" sz="2300" dirty="0" err="1" smtClean="0"/>
              <a:t>contenuti</a:t>
            </a:r>
            <a:r>
              <a:rPr lang="en-US" sz="2300" dirty="0" smtClean="0"/>
              <a:t> in </a:t>
            </a:r>
            <a:r>
              <a:rPr lang="en-US" sz="2300" dirty="0" err="1" smtClean="0"/>
              <a:t>matrici</a:t>
            </a:r>
            <a:r>
              <a:rPr lang="en-US" sz="2300" dirty="0" smtClean="0"/>
              <a:t> SWOT SWOC </a:t>
            </a:r>
          </a:p>
          <a:p>
            <a:endParaRPr lang="en-US" sz="2300" dirty="0"/>
          </a:p>
          <a:p>
            <a:endParaRPr lang="en-US" sz="2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867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643188" y="153988"/>
          <a:ext cx="6143668" cy="6186244"/>
        </p:xfrm>
        <a:graphic>
          <a:graphicData uri="http://schemas.openxmlformats.org/drawingml/2006/table">
            <a:tbl>
              <a:tblPr/>
              <a:tblGrid>
                <a:gridCol w="10871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4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8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089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829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200" i="1">
                          <a:latin typeface="Times New Roman"/>
                          <a:ea typeface="Times New Roman"/>
                        </a:rPr>
                        <a:t>Categoria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100" i="1" dirty="0">
                          <a:latin typeface="Times New Roman"/>
                          <a:ea typeface="Times New Roman"/>
                        </a:rPr>
                        <a:t>Ambiente generale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100" i="1" dirty="0">
                          <a:latin typeface="Times New Roman"/>
                          <a:ea typeface="Times New Roman"/>
                        </a:rPr>
                        <a:t>Ambiente sanitario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100" i="1" dirty="0">
                          <a:latin typeface="Times New Roman"/>
                          <a:ea typeface="Times New Roman"/>
                        </a:rPr>
                        <a:t>Impatto</a:t>
                      </a:r>
                      <a:endParaRPr lang="en-US" sz="1100" dirty="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064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latin typeface="Times New Roman"/>
                          <a:ea typeface="Times New Roman"/>
                        </a:rPr>
                        <a:t>Politico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Processi di trasferimento delle funzioni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Riforme sul pubblico impiego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Regionalizzazione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Norme sul ruolo unico della dirigenza medica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Istituzione di fondi assicurativi integrativi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Adozione modelli organizzativi regionali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Politiche di graduazione delle posizioni e di valutazione del personale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6359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Economico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Dinamica inflazionistica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Crescita economica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Terziarizzazione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Aumento dei costi di acquisizione dei fattori produttivi sanitari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Riduzione delle patologie legate all’”industria pesante”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Allocazioni di risorse al settore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Dinamica dei costi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Generazione di deficit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094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200">
                          <a:latin typeface="Times New Roman"/>
                          <a:ea typeface="Times New Roman"/>
                        </a:rPr>
                        <a:t>Sociale/epidemiologico</a:t>
                      </a:r>
                      <a:endParaRPr lang="en-US" sz="120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Aumento della aspettativa di vita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Diminuzione dei tassi di natalità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Destrutturazione del tessuto familiare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Aumento del livello culturale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Distribuzione demografica del bacino di utenza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Cronicizzazione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 err="1">
                          <a:latin typeface="+mj-lt"/>
                          <a:ea typeface="Times New Roman"/>
                        </a:rPr>
                        <a:t>Polipatologie</a:t>
                      </a:r>
                      <a:r>
                        <a:rPr lang="it-IT" sz="1050" dirty="0">
                          <a:latin typeface="+mj-lt"/>
                          <a:ea typeface="Times New Roman"/>
                        </a:rPr>
                        <a:t> nella popolazione anziana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Maggiori o minori risorse finanziarie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Maggiore richiesta di servizi geriatrici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Aumento della obesità, delle malattie cardiovascolari, della osteoporosi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17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it-IT" sz="1200" dirty="0">
                          <a:latin typeface="Times New Roman"/>
                          <a:ea typeface="Times New Roman"/>
                        </a:rPr>
                        <a:t>Tecnologico</a:t>
                      </a:r>
                      <a:endParaRPr lang="en-US" sz="1200" dirty="0">
                        <a:latin typeface="Times New Roman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>
                          <a:latin typeface="+mj-lt"/>
                          <a:ea typeface="Times New Roman"/>
                        </a:rPr>
                        <a:t>Sviluppo della </a:t>
                      </a:r>
                      <a:r>
                        <a:rPr lang="it-IT" sz="1050" i="1">
                          <a:latin typeface="+mj-lt"/>
                          <a:ea typeface="Times New Roman"/>
                        </a:rPr>
                        <a:t>Information Communication Technology</a:t>
                      </a:r>
                      <a:endParaRPr lang="en-US" sz="105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 err="1">
                          <a:latin typeface="+mj-lt"/>
                          <a:ea typeface="Times New Roman"/>
                        </a:rPr>
                        <a:t>Telediagnostica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Telechirurgia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algn="just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228600" algn="l"/>
                        </a:tabLst>
                      </a:pPr>
                      <a:r>
                        <a:rPr lang="it-IT" sz="1050" dirty="0">
                          <a:latin typeface="+mj-lt"/>
                          <a:ea typeface="Times New Roman"/>
                        </a:rPr>
                        <a:t>Introduzione programmata di tecnologie</a:t>
                      </a:r>
                      <a:endParaRPr lang="en-US" sz="1050" dirty="0">
                        <a:latin typeface="+mj-lt"/>
                        <a:ea typeface="Times New Roman"/>
                      </a:endParaRPr>
                    </a:p>
                  </a:txBody>
                  <a:tcPr marL="28222" marR="2822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222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en-US"/>
          </a:p>
        </p:txBody>
      </p:sp>
      <p:sp>
        <p:nvSpPr>
          <p:cNvPr id="8223" name="TextBox 5"/>
          <p:cNvSpPr txBox="1">
            <a:spLocks noChangeArrowheads="1"/>
          </p:cNvSpPr>
          <p:nvPr/>
        </p:nvSpPr>
        <p:spPr bwMode="auto">
          <a:xfrm>
            <a:off x="571500" y="2428875"/>
            <a:ext cx="1669816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e-CH" sz="2800" b="1" dirty="0" err="1">
                <a:solidFill>
                  <a:srgbClr val="0070C0"/>
                </a:solidFill>
              </a:rPr>
              <a:t>Analisi</a:t>
            </a:r>
            <a:r>
              <a:rPr lang="de-CH" sz="2800" b="1" dirty="0">
                <a:solidFill>
                  <a:srgbClr val="0070C0"/>
                </a:solidFill>
              </a:rPr>
              <a:t> </a:t>
            </a:r>
          </a:p>
          <a:p>
            <a:r>
              <a:rPr lang="de-CH" sz="2800" b="1" dirty="0">
                <a:solidFill>
                  <a:srgbClr val="0070C0"/>
                </a:solidFill>
              </a:rPr>
              <a:t>Ambiente</a:t>
            </a:r>
          </a:p>
          <a:p>
            <a:r>
              <a:rPr lang="de-CH" sz="2800" b="1" dirty="0" err="1">
                <a:solidFill>
                  <a:srgbClr val="0070C0"/>
                </a:solidFill>
              </a:rPr>
              <a:t>Esterno</a:t>
            </a:r>
            <a:r>
              <a:rPr lang="de-CH" sz="2800" b="1" dirty="0">
                <a:solidFill>
                  <a:srgbClr val="0070C0"/>
                </a:solidFill>
              </a:rPr>
              <a:t>:</a:t>
            </a:r>
          </a:p>
          <a:p>
            <a:r>
              <a:rPr lang="de-CH" sz="2800" b="1" dirty="0" err="1">
                <a:solidFill>
                  <a:srgbClr val="0070C0"/>
                </a:solidFill>
              </a:rPr>
              <a:t>Tendenze</a:t>
            </a:r>
            <a:r>
              <a:rPr lang="de-CH" sz="2800" b="1" dirty="0">
                <a:solidFill>
                  <a:srgbClr val="0070C0"/>
                </a:solidFill>
              </a:rPr>
              <a:t> </a:t>
            </a:r>
          </a:p>
          <a:p>
            <a:r>
              <a:rPr lang="de-CH" sz="2800" b="1" dirty="0">
                <a:solidFill>
                  <a:srgbClr val="0070C0"/>
                </a:solidFill>
              </a:rPr>
              <a:t>in </a:t>
            </a:r>
            <a:r>
              <a:rPr lang="de-CH" sz="2800" b="1" dirty="0" err="1" smtClean="0">
                <a:solidFill>
                  <a:srgbClr val="0070C0"/>
                </a:solidFill>
              </a:rPr>
              <a:t>atto</a:t>
            </a:r>
            <a:endParaRPr lang="de-CH" sz="2800" b="1" dirty="0" smtClean="0">
              <a:solidFill>
                <a:srgbClr val="0070C0"/>
              </a:solidFill>
            </a:endParaRPr>
          </a:p>
          <a:p>
            <a:endParaRPr lang="de-CH" sz="2800" b="1" dirty="0">
              <a:solidFill>
                <a:srgbClr val="0070C0"/>
              </a:solidFill>
            </a:endParaRPr>
          </a:p>
          <a:p>
            <a:r>
              <a:rPr lang="de-CH" sz="2800" b="1" dirty="0" smtClean="0">
                <a:solidFill>
                  <a:srgbClr val="0070C0"/>
                </a:solidFill>
              </a:rPr>
              <a:t>PEST </a:t>
            </a:r>
            <a:endParaRPr 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6258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661" y="156121"/>
            <a:ext cx="845035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asellaDiTesto 17"/>
          <p:cNvSpPr txBox="1"/>
          <p:nvPr/>
        </p:nvSpPr>
        <p:spPr>
          <a:xfrm>
            <a:off x="1357290" y="214290"/>
            <a:ext cx="6768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 smtClean="0">
                <a:latin typeface="Garamond" panose="02020404030301010803" pitchFamily="18" charset="0"/>
              </a:rPr>
              <a:t>L’analisi SWOT </a:t>
            </a:r>
            <a:r>
              <a:rPr lang="it-IT" sz="2000" b="1" dirty="0" smtClean="0">
                <a:latin typeface="Garamond" panose="02020404030301010803" pitchFamily="18" charset="0"/>
              </a:rPr>
              <a:t>(</a:t>
            </a:r>
            <a:r>
              <a:rPr lang="it-IT" sz="2000" b="1" dirty="0" err="1" smtClean="0">
                <a:latin typeface="Garamond" panose="02020404030301010803" pitchFamily="18" charset="0"/>
              </a:rPr>
              <a:t>Strenghts</a:t>
            </a:r>
            <a:r>
              <a:rPr lang="it-IT" sz="2000" b="1" dirty="0" smtClean="0">
                <a:latin typeface="Garamond" panose="02020404030301010803" pitchFamily="18" charset="0"/>
              </a:rPr>
              <a:t>, </a:t>
            </a:r>
            <a:r>
              <a:rPr lang="it-IT" sz="2000" b="1" dirty="0" err="1" smtClean="0">
                <a:latin typeface="Garamond" panose="02020404030301010803" pitchFamily="18" charset="0"/>
              </a:rPr>
              <a:t>Weaknesses</a:t>
            </a:r>
            <a:r>
              <a:rPr lang="it-IT" sz="2000" b="1" dirty="0" smtClean="0">
                <a:latin typeface="Garamond" panose="02020404030301010803" pitchFamily="18" charset="0"/>
              </a:rPr>
              <a:t>, </a:t>
            </a:r>
            <a:r>
              <a:rPr lang="it-IT" sz="2000" b="1" dirty="0" err="1" smtClean="0">
                <a:latin typeface="Garamond" panose="02020404030301010803" pitchFamily="18" charset="0"/>
              </a:rPr>
              <a:t>Opportunities</a:t>
            </a:r>
            <a:r>
              <a:rPr lang="it-IT" sz="2000" b="1" dirty="0" smtClean="0">
                <a:latin typeface="Garamond" panose="02020404030301010803" pitchFamily="18" charset="0"/>
              </a:rPr>
              <a:t>, </a:t>
            </a:r>
            <a:r>
              <a:rPr lang="it-IT" sz="2000" b="1" dirty="0" err="1" smtClean="0">
                <a:latin typeface="Garamond" panose="02020404030301010803" pitchFamily="18" charset="0"/>
              </a:rPr>
              <a:t>Threats</a:t>
            </a:r>
            <a:r>
              <a:rPr lang="it-IT" sz="2400" b="1" dirty="0" smtClean="0">
                <a:latin typeface="Garamond" panose="02020404030301010803" pitchFamily="18" charset="0"/>
              </a:rPr>
              <a:t>)  SWOC  ( </a:t>
            </a:r>
            <a:r>
              <a:rPr lang="it-IT" sz="2400" b="1" dirty="0" err="1" smtClean="0">
                <a:latin typeface="Garamond" panose="02020404030301010803" pitchFamily="18" charset="0"/>
              </a:rPr>
              <a:t>C</a:t>
            </a:r>
            <a:r>
              <a:rPr lang="it-IT" sz="2000" b="1" dirty="0" err="1" smtClean="0">
                <a:latin typeface="Garamond" panose="02020404030301010803" pitchFamily="18" charset="0"/>
              </a:rPr>
              <a:t>hallenges</a:t>
            </a:r>
            <a:r>
              <a:rPr lang="it-IT" sz="2000" b="1" dirty="0" smtClean="0">
                <a:latin typeface="Garamond" panose="02020404030301010803" pitchFamily="18" charset="0"/>
              </a:rPr>
              <a:t> )</a:t>
            </a:r>
            <a:r>
              <a:rPr lang="it-IT" sz="2400" b="1" dirty="0" smtClean="0">
                <a:latin typeface="Garamond" panose="02020404030301010803" pitchFamily="18" charset="0"/>
              </a:rPr>
              <a:t> </a:t>
            </a:r>
            <a:endParaRPr lang="it-IT" sz="2400" b="1" i="1" dirty="0">
              <a:latin typeface="Garamond" panose="02020404030301010803" pitchFamily="18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142976" y="1167830"/>
            <a:ext cx="7858148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it-IT" sz="2400" dirty="0" smtClean="0">
                <a:latin typeface="Garamond" panose="02020404030301010803" pitchFamily="18" charset="0"/>
              </a:rPr>
              <a:t> Sviluppata negli anni ’60</a:t>
            </a:r>
          </a:p>
          <a:p>
            <a:pPr>
              <a:buFont typeface="Wingdings" pitchFamily="2" charset="2"/>
              <a:buChar char="Ø"/>
            </a:pPr>
            <a:endParaRPr lang="it-IT" sz="2400" dirty="0" smtClean="0">
              <a:latin typeface="Garamond" panose="02020404030301010803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it-IT" sz="2400" dirty="0" smtClean="0">
                <a:latin typeface="Garamond" panose="02020404030301010803" pitchFamily="18" charset="0"/>
              </a:rPr>
              <a:t> Il processo dell’analisi SWOT prevede:</a:t>
            </a:r>
          </a:p>
          <a:p>
            <a:pPr>
              <a:buFont typeface="Wingdings" pitchFamily="2" charset="2"/>
              <a:buChar char="Ø"/>
            </a:pPr>
            <a:endParaRPr lang="it-IT" sz="1000" dirty="0" smtClean="0">
              <a:latin typeface="Garamond" panose="02020404030301010803" pitchFamily="18" charset="0"/>
            </a:endParaRPr>
          </a:p>
          <a:p>
            <a:pPr lvl="1">
              <a:buFont typeface="Arial" pitchFamily="34" charset="0"/>
              <a:buChar char="•"/>
            </a:pPr>
            <a:r>
              <a:rPr lang="it-IT" sz="2400" i="1" dirty="0" smtClean="0">
                <a:latin typeface="Garamond" panose="02020404030301010803" pitchFamily="18" charset="0"/>
              </a:rPr>
              <a:t> una fase di raccolta di dati e informazioni</a:t>
            </a:r>
          </a:p>
          <a:p>
            <a:pPr lvl="1">
              <a:buFont typeface="Arial" pitchFamily="34" charset="0"/>
              <a:buChar char="•"/>
            </a:pPr>
            <a:r>
              <a:rPr lang="it-IT" sz="2400" i="1" dirty="0" smtClean="0">
                <a:latin typeface="Garamond" panose="02020404030301010803" pitchFamily="18" charset="0"/>
              </a:rPr>
              <a:t> una fase di classificazione dei dati raccolti</a:t>
            </a:r>
          </a:p>
          <a:p>
            <a:pPr lvl="1">
              <a:buFont typeface="Arial" pitchFamily="34" charset="0"/>
              <a:buChar char="•"/>
            </a:pPr>
            <a:r>
              <a:rPr lang="it-IT" sz="2400" i="1" dirty="0" smtClean="0">
                <a:latin typeface="Garamond" panose="02020404030301010803" pitchFamily="18" charset="0"/>
              </a:rPr>
              <a:t> una</a:t>
            </a:r>
            <a:r>
              <a:rPr lang="it-IT" sz="2400" b="1" i="1" dirty="0" smtClean="0">
                <a:latin typeface="Garamond" panose="02020404030301010803" pitchFamily="18" charset="0"/>
              </a:rPr>
              <a:t> </a:t>
            </a:r>
            <a:r>
              <a:rPr lang="it-IT" sz="2400" i="1" dirty="0" smtClean="0">
                <a:latin typeface="Garamond" panose="02020404030301010803" pitchFamily="18" charset="0"/>
              </a:rPr>
              <a:t>valutazione volta ad individuare punti di forza e di debolezza dell’impresa rispetto alla concorrenza, e le opportunità e minacce presenti nell’ambiente</a:t>
            </a:r>
          </a:p>
          <a:p>
            <a:pPr lvl="1">
              <a:buFont typeface="Arial" pitchFamily="34" charset="0"/>
              <a:buChar char="•"/>
            </a:pPr>
            <a:r>
              <a:rPr lang="it-IT" sz="2400" b="1" i="1" dirty="0" smtClean="0">
                <a:latin typeface="Garamond" panose="02020404030301010803" pitchFamily="18" charset="0"/>
              </a:rPr>
              <a:t> </a:t>
            </a:r>
            <a:r>
              <a:rPr lang="it-IT" sz="2400" i="1" dirty="0" smtClean="0">
                <a:latin typeface="Garamond" panose="02020404030301010803" pitchFamily="18" charset="0"/>
              </a:rPr>
              <a:t>formulazione delle alternative strategiche</a:t>
            </a:r>
            <a:endParaRPr lang="it-IT" sz="2400" b="1" i="1" dirty="0">
              <a:latin typeface="Garamond" panose="02020404030301010803" pitchFamily="18" charset="0"/>
            </a:endParaRPr>
          </a:p>
        </p:txBody>
      </p:sp>
      <p:sp>
        <p:nvSpPr>
          <p:cNvPr id="20" name="Freccia in giù 19"/>
          <p:cNvSpPr/>
          <p:nvPr/>
        </p:nvSpPr>
        <p:spPr>
          <a:xfrm>
            <a:off x="4714876" y="4786322"/>
            <a:ext cx="571504" cy="642942"/>
          </a:xfrm>
          <a:prstGeom prst="downArrow">
            <a:avLst/>
          </a:prstGeom>
          <a:solidFill>
            <a:srgbClr val="92D050"/>
          </a:solidFill>
          <a:ln>
            <a:solidFill>
              <a:srgbClr val="92D050"/>
            </a:solidFill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/>
          <p:cNvSpPr txBox="1"/>
          <p:nvPr/>
        </p:nvSpPr>
        <p:spPr>
          <a:xfrm>
            <a:off x="1214414" y="5500702"/>
            <a:ext cx="78581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 smtClean="0">
                <a:latin typeface="Garamond" panose="02020404030301010803" pitchFamily="18" charset="0"/>
              </a:rPr>
              <a:t>L’analisi SWOT deve essere svolta a livello di singolo area strategica di attività </a:t>
            </a:r>
            <a:endParaRPr lang="it-IT" sz="2400" b="1" i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0963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/>
        </p:nvSpPr>
        <p:spPr>
          <a:xfrm>
            <a:off x="1763688" y="1340768"/>
            <a:ext cx="66967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Assetto organizzativo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Innovazioni organizzative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Capacità e competenze professionali dirigenti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Capacità e competenze professionali quadri intermedi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Cultura professionale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Dotazione </a:t>
            </a:r>
            <a:r>
              <a:rPr lang="it-IT" dirty="0" err="1" smtClean="0">
                <a:ea typeface="Times New Roman" pitchFamily="18" charset="0"/>
                <a:cs typeface="Times New Roman" pitchFamily="18" charset="0"/>
              </a:rPr>
              <a:t>quali-quantitativa</a:t>
            </a: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 del personale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Abilità tecnico professionali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Formazione e aggiornamento 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Sistema informativo  ICT  Dotazione tecnologica logistica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Sistemi di gestione adottati JCAHO ISO EFQM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Mix di servizi offerti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Contributo delle ASA all’</a:t>
            </a:r>
            <a:r>
              <a:rPr lang="it-IT" dirty="0" err="1" smtClean="0">
                <a:ea typeface="Times New Roman" pitchFamily="18" charset="0"/>
                <a:cs typeface="Times New Roman" pitchFamily="18" charset="0"/>
              </a:rPr>
              <a:t>equilibrio-economico-finanziario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Modalità di funzionamento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Capacità di interpretazione dei bisogni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Conoscenza della domanda/utenti</a:t>
            </a:r>
            <a:endParaRPr lang="it-IT" dirty="0" smtClean="0"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Times New Roman" pitchFamily="18" charset="0"/>
              </a:rPr>
              <a:t>Qualità percepita dagli utenti</a:t>
            </a:r>
            <a:endParaRPr lang="it-IT" dirty="0" smtClean="0"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it-IT" dirty="0" smtClean="0">
                <a:ea typeface="Times New Roman" pitchFamily="18" charset="0"/>
                <a:cs typeface="Arial" pitchFamily="34" charset="0"/>
              </a:rPr>
              <a:t>Immagine aziendale</a:t>
            </a:r>
            <a:r>
              <a:rPr lang="it-IT" dirty="0" smtClean="0">
                <a:cs typeface="Arial" pitchFamily="34" charset="0"/>
              </a:rPr>
              <a:t> 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2555776" y="33265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it-IT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ANALISI   PUNTI </a:t>
            </a:r>
            <a:r>
              <a:rPr lang="it-IT" b="1" dirty="0" err="1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DI</a:t>
            </a:r>
            <a:r>
              <a:rPr lang="it-IT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 FORZA E DEBOLEZZA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endParaRPr lang="it-IT" b="1" dirty="0" smtClean="0">
              <a:solidFill>
                <a:srgbClr val="FF0000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it-IT" b="1" dirty="0" smtClean="0">
                <a:solidFill>
                  <a:srgbClr val="FF0000"/>
                </a:solidFill>
                <a:ea typeface="Times New Roman" pitchFamily="18" charset="0"/>
                <a:cs typeface="Times New Roman" pitchFamily="18" charset="0"/>
              </a:rPr>
              <a:t>LE CHECK LIST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051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9"/>
          <p:cNvSpPr>
            <a:spLocks noGrp="1"/>
          </p:cNvSpPr>
          <p:nvPr>
            <p:ph type="title"/>
          </p:nvPr>
        </p:nvSpPr>
        <p:spPr>
          <a:xfrm>
            <a:off x="1828800" y="304800"/>
            <a:ext cx="6418263" cy="1143000"/>
          </a:xfrm>
        </p:spPr>
        <p:txBody>
          <a:bodyPr/>
          <a:lstStyle/>
          <a:p>
            <a:pPr eaLnBrk="1" hangingPunct="1"/>
            <a:r>
              <a:rPr lang="de-CH" sz="2800" b="1" smtClean="0">
                <a:solidFill>
                  <a:srgbClr val="0070C0"/>
                </a:solidFill>
              </a:rPr>
              <a:t>Analisi punti di forza e di debolezza </a:t>
            </a:r>
            <a:endParaRPr lang="en-US" sz="2800" b="1" smtClean="0">
              <a:solidFill>
                <a:srgbClr val="0070C0"/>
              </a:solidFill>
            </a:endParaRPr>
          </a:p>
        </p:txBody>
      </p:sp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152400" y="227112"/>
            <a:ext cx="8763000" cy="5633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99829" tIns="899829" rIns="899829" bIns="899829" anchor="ctr">
            <a:spAutoFit/>
          </a:bodyPr>
          <a:lstStyle/>
          <a:p>
            <a:pPr>
              <a:tabLst>
                <a:tab pos="228600" algn="l"/>
              </a:tabLst>
            </a:pPr>
            <a:endParaRPr lang="it-IT" b="1" dirty="0" smtClean="0">
              <a:solidFill>
                <a:srgbClr val="FF0000"/>
              </a:solidFill>
              <a:ea typeface="Times New Roman" pitchFamily="18" charset="0"/>
              <a:cs typeface="Arial" charset="0"/>
            </a:endParaRPr>
          </a:p>
          <a:p>
            <a:pPr>
              <a:tabLst>
                <a:tab pos="228600" algn="l"/>
              </a:tabLst>
            </a:pPr>
            <a:r>
              <a:rPr lang="it-IT" b="1" dirty="0" smtClean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Possibili alternative per l’analisi dei punti di forza e di debolezza </a:t>
            </a:r>
            <a:endParaRPr lang="it-IT" dirty="0">
              <a:solidFill>
                <a:srgbClr val="FF0000"/>
              </a:solidFill>
              <a:ea typeface="Times New Roman" pitchFamily="18" charset="0"/>
              <a:cs typeface="Arial" charset="0"/>
            </a:endParaRPr>
          </a:p>
          <a:p>
            <a:pPr eaLnBrk="0" hangingPunct="0">
              <a:tabLst>
                <a:tab pos="228600" algn="l"/>
              </a:tabLst>
            </a:pPr>
            <a:r>
              <a:rPr lang="it-IT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/>
            </a:r>
            <a:br>
              <a:rPr lang="it-IT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</a:br>
            <a:r>
              <a:rPr lang="it-IT" sz="2000" b="1" dirty="0" smtClean="0">
                <a:ea typeface="Times New Roman" pitchFamily="18" charset="0"/>
                <a:cs typeface="Arial" charset="0"/>
              </a:rPr>
              <a:t>a)    Direzione  generale con staff DG   (</a:t>
            </a:r>
            <a:r>
              <a:rPr lang="it-IT" sz="2000" b="1" dirty="0" err="1" smtClean="0">
                <a:ea typeface="Times New Roman" pitchFamily="18" charset="0"/>
                <a:cs typeface="Arial" charset="0"/>
              </a:rPr>
              <a:t>topdown</a:t>
            </a:r>
            <a:r>
              <a:rPr lang="it-IT" sz="2000" b="1" dirty="0" smtClean="0">
                <a:ea typeface="Times New Roman" pitchFamily="18" charset="0"/>
                <a:cs typeface="Arial" charset="0"/>
              </a:rPr>
              <a:t> verticistico )</a:t>
            </a:r>
          </a:p>
          <a:p>
            <a:pPr eaLnBrk="0" hangingPunct="0">
              <a:tabLst>
                <a:tab pos="228600" algn="l"/>
              </a:tabLst>
            </a:pPr>
            <a:endParaRPr lang="it-IT" sz="2000" b="1" dirty="0" smtClean="0">
              <a:ea typeface="Times New Roman" pitchFamily="18" charset="0"/>
              <a:cs typeface="Arial" charset="0"/>
            </a:endParaRPr>
          </a:p>
          <a:p>
            <a:pPr eaLnBrk="0" hangingPunct="0">
              <a:tabLst>
                <a:tab pos="228600" algn="l"/>
              </a:tabLst>
            </a:pPr>
            <a:r>
              <a:rPr lang="it-IT" sz="2000" b="1" dirty="0" smtClean="0">
                <a:ea typeface="Times New Roman" pitchFamily="18" charset="0"/>
                <a:cs typeface="Arial" charset="0"/>
              </a:rPr>
              <a:t>b)  Negoziale basata su   </a:t>
            </a:r>
            <a:r>
              <a:rPr lang="it-IT" sz="2000" b="1" dirty="0" err="1" smtClean="0">
                <a:ea typeface="Times New Roman" pitchFamily="18" charset="0"/>
                <a:cs typeface="Arial" charset="0"/>
              </a:rPr>
              <a:t>check</a:t>
            </a:r>
            <a:r>
              <a:rPr lang="it-IT" sz="2000" b="1" dirty="0" smtClean="0">
                <a:ea typeface="Times New Roman" pitchFamily="18" charset="0"/>
                <a:cs typeface="Arial" charset="0"/>
              </a:rPr>
              <a:t> list livello Dipartimentale / UO  a cui segue consultazione con </a:t>
            </a:r>
            <a:r>
              <a:rPr lang="it-IT" sz="2000" b="1" dirty="0" err="1" smtClean="0">
                <a:ea typeface="Times New Roman" pitchFamily="18" charset="0"/>
                <a:cs typeface="Arial" charset="0"/>
              </a:rPr>
              <a:t>professionals</a:t>
            </a:r>
            <a:r>
              <a:rPr lang="it-IT" sz="2000" b="1" dirty="0" smtClean="0">
                <a:ea typeface="Times New Roman" pitchFamily="18" charset="0"/>
                <a:cs typeface="Arial" charset="0"/>
              </a:rPr>
              <a:t> (Consiglio  sanitari)   e validazione confronto con altre realtà sanitarie </a:t>
            </a:r>
          </a:p>
          <a:p>
            <a:pPr eaLnBrk="0" hangingPunct="0">
              <a:tabLst>
                <a:tab pos="228600" algn="l"/>
              </a:tabLst>
            </a:pPr>
            <a:endParaRPr lang="it-IT" sz="2000" b="1" dirty="0" smtClean="0">
              <a:ea typeface="Times New Roman" pitchFamily="18" charset="0"/>
              <a:cs typeface="Arial" charset="0"/>
            </a:endParaRPr>
          </a:p>
          <a:p>
            <a:pPr eaLnBrk="0" hangingPunct="0">
              <a:tabLst>
                <a:tab pos="228600" algn="l"/>
              </a:tabLst>
            </a:pPr>
            <a:r>
              <a:rPr lang="it-IT" sz="2000" b="1" dirty="0" smtClean="0">
                <a:ea typeface="Times New Roman" pitchFamily="18" charset="0"/>
                <a:cs typeface="Arial" charset="0"/>
              </a:rPr>
              <a:t>c)  Piena responsabilità della </a:t>
            </a:r>
            <a:r>
              <a:rPr lang="it-IT" sz="2000" b="1" dirty="0" err="1" smtClean="0">
                <a:ea typeface="Times New Roman" pitchFamily="18" charset="0"/>
                <a:cs typeface="Arial" charset="0"/>
              </a:rPr>
              <a:t>check</a:t>
            </a:r>
            <a:r>
              <a:rPr lang="it-IT" sz="2000" b="1" dirty="0" smtClean="0">
                <a:ea typeface="Times New Roman" pitchFamily="18" charset="0"/>
                <a:cs typeface="Arial" charset="0"/>
              </a:rPr>
              <a:t> list Dipartimentali con successivo assemblaggio da parte della DG e degli staff  </a:t>
            </a:r>
            <a:r>
              <a:rPr lang="it-IT" sz="2000" b="1" dirty="0">
                <a:ea typeface="Times New Roman" pitchFamily="18" charset="0"/>
                <a:cs typeface="Arial" charset="0"/>
              </a:rPr>
              <a:t/>
            </a:r>
            <a:br>
              <a:rPr lang="it-IT" sz="2000" b="1" dirty="0">
                <a:ea typeface="Times New Roman" pitchFamily="18" charset="0"/>
                <a:cs typeface="Arial" charset="0"/>
              </a:rPr>
            </a:br>
            <a:endParaRPr lang="en-US" sz="2000" b="1" dirty="0">
              <a:ea typeface="Times New Roman" pitchFamily="18" charset="0"/>
              <a:cs typeface="Arial" charset="0"/>
            </a:endParaRPr>
          </a:p>
          <a:p>
            <a:pPr eaLnBrk="0" hangingPunct="0">
              <a:tabLst>
                <a:tab pos="228600" algn="l"/>
              </a:tabLst>
            </a:pPr>
            <a:endParaRPr lang="en-US" sz="1400" dirty="0">
              <a:ea typeface="Times New Roman" pitchFamily="18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31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FB098886-D50A-41E4-B1AC-C45FF36746AC}" type="slidenum">
              <a:rPr lang="it-IT" smtClean="0"/>
              <a:pPr eaLnBrk="1" hangingPunct="1"/>
              <a:t>15</a:t>
            </a:fld>
            <a:endParaRPr lang="it-IT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685800"/>
            <a:ext cx="7772400" cy="838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mtClean="0">
                <a:solidFill>
                  <a:srgbClr val="0070C0"/>
                </a:solidFill>
              </a:rPr>
              <a:t/>
            </a:r>
            <a:br>
              <a:rPr lang="it-IT" smtClean="0">
                <a:solidFill>
                  <a:srgbClr val="0070C0"/>
                </a:solidFill>
              </a:rPr>
            </a:br>
            <a:r>
              <a:rPr lang="it-IT" sz="240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Ruolo degli operatori nella analisi dei punti di </a:t>
            </a:r>
            <a:br>
              <a:rPr lang="it-IT" sz="240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it-IT" sz="240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forza e di debolezza 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505200" y="1905000"/>
            <a:ext cx="3505200" cy="152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20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Economico</a:t>
            </a:r>
            <a:r>
              <a:rPr lang="de-CH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sz="20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finanziaria</a:t>
            </a:r>
            <a:r>
              <a:rPr lang="de-CH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de-CH" sz="20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Controllo</a:t>
            </a:r>
            <a:r>
              <a:rPr lang="de-CH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de-CH" sz="20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gestione</a:t>
            </a:r>
            <a:endParaRPr lang="de-CH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de-CH" sz="20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Economico</a:t>
            </a:r>
            <a:r>
              <a:rPr lang="de-CH" sz="2000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sz="2000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finanziario</a:t>
            </a:r>
            <a:endParaRPr lang="en-US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5105400" y="3352800"/>
            <a:ext cx="3505200" cy="152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Processi</a:t>
            </a:r>
            <a:r>
              <a:rPr lang="de-CH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interni</a:t>
            </a:r>
            <a:r>
              <a:rPr lang="de-CH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Accettazione</a:t>
            </a:r>
            <a:r>
              <a:rPr lang="de-CH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/ </a:t>
            </a:r>
            <a:r>
              <a:rPr lang="de-CH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ricoveri</a:t>
            </a:r>
            <a:r>
              <a:rPr lang="de-CH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AcquistiDirezione</a:t>
            </a:r>
            <a:r>
              <a:rPr lang="de-CH" sz="20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dirty="0" err="1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sanitaria</a:t>
            </a:r>
            <a:endParaRPr lang="en-US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295400" y="3352800"/>
            <a:ext cx="3810000" cy="1676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Utenti</a:t>
            </a:r>
            <a:r>
              <a:rPr lang="de-CH" sz="2000" dirty="0">
                <a:solidFill>
                  <a:schemeClr val="bg1"/>
                </a:solidFill>
                <a:latin typeface="Arial" charset="0"/>
                <a:cs typeface="Arial" charset="0"/>
              </a:rPr>
              <a:t> / </a:t>
            </a: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pazienti</a:t>
            </a:r>
            <a:r>
              <a:rPr lang="de-CH" sz="2000" dirty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Direzione</a:t>
            </a:r>
            <a:r>
              <a:rPr lang="de-CH" sz="2000" dirty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sanitaria</a:t>
            </a:r>
            <a:endParaRPr lang="de-CH" sz="2000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Ostetricia</a:t>
            </a:r>
            <a:r>
              <a:rPr lang="de-CH" sz="2000" dirty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Direz</a:t>
            </a:r>
            <a:r>
              <a:rPr lang="de-CH" sz="2000" dirty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servizi</a:t>
            </a:r>
            <a:r>
              <a:rPr lang="de-CH" sz="2000" dirty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infermieristici</a:t>
            </a:r>
            <a:endParaRPr lang="de-CH" sz="2000" dirty="0">
              <a:solidFill>
                <a:schemeClr val="bg1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de-CH" sz="2000" dirty="0" err="1">
                <a:solidFill>
                  <a:schemeClr val="bg1"/>
                </a:solidFill>
                <a:latin typeface="Arial" charset="0"/>
                <a:cs typeface="Arial" charset="0"/>
              </a:rPr>
              <a:t>Chirurgia</a:t>
            </a:r>
            <a:r>
              <a:rPr lang="de-CH" sz="2000" dirty="0">
                <a:solidFill>
                  <a:srgbClr val="CC3300"/>
                </a:solidFill>
                <a:latin typeface="Arial" charset="0"/>
                <a:cs typeface="Arial" charset="0"/>
              </a:rPr>
              <a:t> </a:t>
            </a:r>
            <a:endParaRPr lang="en-US" sz="2000" dirty="0">
              <a:solidFill>
                <a:srgbClr val="CC3300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048000" y="4953000"/>
            <a:ext cx="3505200" cy="1524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de-CH" sz="20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Innovazione</a:t>
            </a:r>
            <a:r>
              <a:rPr lang="de-CH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sz="20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ed</a:t>
            </a:r>
            <a:r>
              <a:rPr lang="de-CH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sz="20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approndimento</a:t>
            </a:r>
            <a:endParaRPr lang="de-CH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de-CH" sz="20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Bioetico</a:t>
            </a:r>
            <a:endParaRPr lang="de-CH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de-CH" sz="20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Direzione</a:t>
            </a:r>
            <a:r>
              <a:rPr lang="de-CH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de-CH" sz="2000" b="1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sanitaria</a:t>
            </a:r>
            <a:endParaRPr lang="en-US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de-CH" sz="2000" b="1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Personale </a:t>
            </a:r>
            <a:endParaRPr lang="en-US" sz="20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9533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/>
          <p:cNvSpPr>
            <a:spLocks noGrp="1" noChangeArrowheads="1"/>
          </p:cNvSpPr>
          <p:nvPr>
            <p:ph type="title"/>
          </p:nvPr>
        </p:nvSpPr>
        <p:spPr>
          <a:xfrm>
            <a:off x="381000" y="990600"/>
            <a:ext cx="8305800" cy="503238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it-IT" sz="2800" b="1" dirty="0" smtClean="0">
                <a:solidFill>
                  <a:srgbClr val="0070C0"/>
                </a:solidFill>
              </a:rPr>
              <a:t>I profili dei piani strategici nelle</a:t>
            </a:r>
            <a:br>
              <a:rPr lang="it-IT" sz="2800" b="1" dirty="0" smtClean="0">
                <a:solidFill>
                  <a:srgbClr val="0070C0"/>
                </a:solidFill>
              </a:rPr>
            </a:br>
            <a:r>
              <a:rPr lang="it-IT" sz="2800" b="1" dirty="0" smtClean="0">
                <a:solidFill>
                  <a:srgbClr val="0070C0"/>
                </a:solidFill>
              </a:rPr>
              <a:t> aziende sanitarie / ospedaliere  italiane 1999 2005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928688" y="1857375"/>
          <a:ext cx="7681912" cy="4284681"/>
        </p:xfrm>
        <a:graphic>
          <a:graphicData uri="http://schemas.openxmlformats.org/drawingml/2006/table">
            <a:tbl>
              <a:tblPr/>
              <a:tblGrid>
                <a:gridCol w="14293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89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66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9769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7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Times New Roman"/>
                          <a:ea typeface="Times New Roman"/>
                          <a:cs typeface="Times New Roman"/>
                        </a:rPr>
                        <a:t>Piano come linee-guida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Times New Roman"/>
                          <a:ea typeface="Times New Roman"/>
                          <a:cs typeface="Times New Roman"/>
                        </a:rPr>
                        <a:t>Piano come linee-guida con programmi e previsioni di spesa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Times New Roman"/>
                          <a:ea typeface="Times New Roman"/>
                          <a:cs typeface="Times New Roman"/>
                        </a:rPr>
                        <a:t>Piano di rientro economico-finanziario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1" dirty="0">
                          <a:latin typeface="Times New Roman"/>
                          <a:ea typeface="Times New Roman"/>
                          <a:cs typeface="Times New Roman"/>
                        </a:rPr>
                        <a:t>(modello Regione Lombardia 1998)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70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Times New Roman"/>
                          <a:ea typeface="Times New Roman"/>
                          <a:cs typeface="Times New Roman"/>
                        </a:rPr>
                        <a:t>Analisi ambientale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Quadro delle risorse locali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Modello organizzativo adottato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Equilibrio economico-finanziario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Analisi dell’offerta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Ricoveri </a:t>
                      </a:r>
                      <a:r>
                        <a:rPr lang="it-IT" sz="1400" i="1">
                          <a:latin typeface="Times New Roman"/>
                          <a:ea typeface="Times New Roman"/>
                          <a:cs typeface="Times New Roman"/>
                        </a:rPr>
                        <a:t>day hospital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Riabilitazione e lungodegenza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Liste di attesa ambulatoriali – ricoveri 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Liste di attesa ricoveri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Pronto soccorso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Incrementi/riduzione attività – servizi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4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b="0" i="1" dirty="0">
                          <a:latin typeface="Calibri"/>
                          <a:ea typeface="Times New Roman"/>
                          <a:cs typeface="Times New Roman"/>
                        </a:rPr>
                        <a:t>Formulazione</a:t>
                      </a:r>
                      <a:endParaRPr lang="en-US" sz="1600" b="1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Linee strategiche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Obiettivi strategici e programmi operativi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Obiettivi di contenimento dei costi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Times New Roman"/>
                          <a:ea typeface="Times New Roman"/>
                          <a:cs typeface="Times New Roman"/>
                        </a:rPr>
                        <a:t>Specificità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Fini istituzionali: missione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Quantificazione dell’impatto dei singoli obiettivi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Prospetto di equilibrio economico-finanziario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487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it-IT" sz="1600" i="1" dirty="0">
                          <a:latin typeface="Times New Roman"/>
                          <a:ea typeface="Times New Roman"/>
                          <a:cs typeface="Times New Roman"/>
                        </a:rPr>
                        <a:t>Finalità</a:t>
                      </a:r>
                      <a:endParaRPr lang="en-US" sz="16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Esplicitazione della missione aziendale 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>
                          <a:latin typeface="Times New Roman"/>
                          <a:ea typeface="Times New Roman"/>
                          <a:cs typeface="Times New Roman"/>
                        </a:rPr>
                        <a:t>Sviluppo aziendale</a:t>
                      </a:r>
                      <a:endParaRPr lang="en-US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it-IT" sz="1400" dirty="0">
                          <a:latin typeface="Times New Roman"/>
                          <a:ea typeface="Times New Roman"/>
                          <a:cs typeface="Times New Roman"/>
                        </a:rPr>
                        <a:t>Controllo dei costi e del sistema di offerta Risanamento aziendale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75" name="Rectangle 4"/>
          <p:cNvSpPr>
            <a:spLocks noChangeArrowheads="1"/>
          </p:cNvSpPr>
          <p:nvPr/>
        </p:nvSpPr>
        <p:spPr bwMode="auto">
          <a:xfrm>
            <a:off x="533400" y="6324600"/>
            <a:ext cx="72866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tabLst>
                <a:tab pos="457200" algn="r"/>
                <a:tab pos="3060700" algn="ctr"/>
                <a:tab pos="6119813" algn="r"/>
              </a:tabLst>
            </a:pPr>
            <a:r>
              <a:rPr lang="it-IT" sz="1200">
                <a:cs typeface="Times New Roman" pitchFamily="18" charset="0"/>
              </a:rPr>
              <a:t>Rielaborazione da Cuccurullo, Meneguzzo 1999, Cuccurullo 2003 . Meneguzzo 2005</a:t>
            </a:r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97929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6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it-IT" sz="2800" b="1" dirty="0" smtClean="0">
                <a:solidFill>
                  <a:srgbClr val="0070C0"/>
                </a:solidFill>
              </a:rPr>
              <a:t>I profili dei piani strategici nelle</a:t>
            </a:r>
            <a:br>
              <a:rPr lang="it-IT" sz="2800" b="1" dirty="0" smtClean="0">
                <a:solidFill>
                  <a:srgbClr val="0070C0"/>
                </a:solidFill>
              </a:rPr>
            </a:br>
            <a:r>
              <a:rPr lang="it-IT" sz="2800" b="1" dirty="0" smtClean="0">
                <a:solidFill>
                  <a:srgbClr val="0070C0"/>
                </a:solidFill>
              </a:rPr>
              <a:t> aziende sanitarie italiane 2005 2010 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571500" y="6357938"/>
            <a:ext cx="72866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tabLst>
                <a:tab pos="457200" algn="r"/>
                <a:tab pos="3060700" algn="ctr"/>
                <a:tab pos="6119813" algn="r"/>
              </a:tabLst>
            </a:pPr>
            <a:r>
              <a:rPr lang="it-IT" sz="1200">
                <a:cs typeface="Times New Roman" pitchFamily="18" charset="0"/>
              </a:rPr>
              <a:t>Rielaborazione da  Meneguzzo 2005 .</a:t>
            </a:r>
            <a:endParaRPr lang="en-US" sz="1200"/>
          </a:p>
        </p:txBody>
      </p:sp>
      <p:pic>
        <p:nvPicPr>
          <p:cNvPr id="1229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43063"/>
            <a:ext cx="6972300" cy="421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584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A5B6135-0E36-4789-B726-FB11B0B1E71C}" type="slidenum">
              <a:rPr lang="it-IT" smtClean="0">
                <a:latin typeface="Arial" charset="0"/>
              </a:rPr>
              <a:pPr/>
              <a:t>18</a:t>
            </a:fld>
            <a:endParaRPr lang="it-IT" smtClean="0">
              <a:latin typeface="Arial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25" y="857250"/>
            <a:ext cx="7772400" cy="8382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z="2800" smtClean="0">
                <a:solidFill>
                  <a:srgbClr val="0070C0"/>
                </a:solidFill>
                <a:latin typeface="Arial" charset="0"/>
                <a:cs typeface="Arial" charset="0"/>
              </a:rPr>
              <a:t>Le logiche di controllo strategico </a:t>
            </a:r>
            <a:br>
              <a:rPr lang="it-IT" sz="2800" smtClean="0">
                <a:solidFill>
                  <a:srgbClr val="0070C0"/>
                </a:solidFill>
                <a:latin typeface="Arial" charset="0"/>
                <a:cs typeface="Arial" charset="0"/>
              </a:rPr>
            </a:br>
            <a:r>
              <a:rPr lang="it-IT" sz="2800" smtClean="0">
                <a:solidFill>
                  <a:srgbClr val="0070C0"/>
                </a:solidFill>
                <a:latin typeface="Arial" charset="0"/>
                <a:cs typeface="Arial" charset="0"/>
              </a:rPr>
              <a:t>la Balanced Scorecard</a:t>
            </a:r>
          </a:p>
        </p:txBody>
      </p:sp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762000" y="1905000"/>
            <a:ext cx="7204075" cy="1938338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it-CH" sz="2000"/>
              <a:t>La Balanced Scorecard,  (</a:t>
            </a:r>
            <a:r>
              <a:rPr lang="it-CH" sz="2000" b="1"/>
              <a:t>scheda di valutazione bilanciata) </a:t>
            </a:r>
            <a:r>
              <a:rPr lang="it-CH" sz="2000"/>
              <a:t/>
            </a:r>
            <a:br>
              <a:rPr lang="it-CH" sz="2000"/>
            </a:br>
            <a:r>
              <a:rPr lang="it-CH" sz="2000"/>
              <a:t>è uno strumento di gestione strategica che consente di</a:t>
            </a:r>
          </a:p>
          <a:p>
            <a:r>
              <a:rPr lang="it-CH" sz="2000"/>
              <a:t>valutare, gestire e migliorare i risultati della aziende sanitaria </a:t>
            </a:r>
          </a:p>
          <a:p>
            <a:r>
              <a:rPr lang="it-CH" sz="2000"/>
              <a:t>attraverso la definizione delle priorità</a:t>
            </a:r>
          </a:p>
          <a:p>
            <a:r>
              <a:rPr lang="it-CH" sz="2000"/>
              <a:t>strategiche, la  verifica del loro  perseguimento,</a:t>
            </a:r>
          </a:p>
          <a:p>
            <a:r>
              <a:rPr lang="it-CH" sz="2000"/>
              <a:t>la individuazione degli indicatori  chiave di performance.</a:t>
            </a:r>
            <a:endParaRPr lang="en-US" sz="2000"/>
          </a:p>
        </p:txBody>
      </p:sp>
      <p:pic>
        <p:nvPicPr>
          <p:cNvPr id="16389" name="Picture 2" descr="bussola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159249"/>
            <a:ext cx="2846388" cy="2379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297462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A464271-57A5-4DFD-B1BC-68B34A934DD0}" type="slidenum">
              <a:rPr lang="it-IT" smtClean="0">
                <a:latin typeface="Arial" charset="0"/>
              </a:rPr>
              <a:pPr/>
              <a:t>19</a:t>
            </a:fld>
            <a:endParaRPr lang="it-IT" smtClean="0">
              <a:latin typeface="Arial" charset="0"/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914400"/>
            <a:ext cx="7772400" cy="838200"/>
          </a:xfrm>
        </p:spPr>
        <p:txBody>
          <a:bodyPr/>
          <a:lstStyle/>
          <a:p>
            <a:pPr eaLnBrk="1" hangingPunct="1"/>
            <a:r>
              <a:rPr lang="it-IT" sz="2800" b="1" smtClean="0">
                <a:solidFill>
                  <a:srgbClr val="0070C0"/>
                </a:solidFill>
                <a:latin typeface="Arial" charset="0"/>
                <a:cs typeface="Arial" charset="0"/>
              </a:rPr>
              <a:t>Le principali caratteristiche </a:t>
            </a:r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609600" y="1905000"/>
            <a:ext cx="7708900" cy="4540250"/>
          </a:xfrm>
        </p:spPr>
        <p:txBody>
          <a:bodyPr/>
          <a:lstStyle/>
          <a:p>
            <a:pPr eaLnBrk="1" hangingPunct="1"/>
            <a:r>
              <a:rPr lang="it-IT" sz="2000" dirty="0" smtClean="0">
                <a:latin typeface="Arial" charset="0"/>
                <a:cs typeface="Arial" charset="0"/>
              </a:rPr>
              <a:t>La BSC cerca di raggiungere un equilibrio tra </a:t>
            </a:r>
            <a:r>
              <a:rPr lang="it-IT" sz="2000" dirty="0" err="1" smtClean="0">
                <a:latin typeface="Arial" charset="0"/>
                <a:cs typeface="Arial" charset="0"/>
              </a:rPr>
              <a:t>tra</a:t>
            </a:r>
            <a:r>
              <a:rPr lang="it-IT" sz="2000" dirty="0" smtClean="0">
                <a:latin typeface="Arial" charset="0"/>
                <a:cs typeface="Arial" charset="0"/>
              </a:rPr>
              <a:t>  la misurazione  delle  perfomance </a:t>
            </a:r>
            <a:r>
              <a:rPr lang="it-IT" sz="2000" b="1" dirty="0" smtClean="0">
                <a:solidFill>
                  <a:srgbClr val="0070C0"/>
                </a:solidFill>
                <a:latin typeface="Arial" charset="0"/>
                <a:cs typeface="Arial" charset="0"/>
              </a:rPr>
              <a:t>nei confronti dell’ambiente  esterno </a:t>
            </a:r>
            <a:r>
              <a:rPr lang="it-IT" sz="2000" dirty="0" smtClean="0">
                <a:latin typeface="Arial" charset="0"/>
                <a:cs typeface="Arial" charset="0"/>
              </a:rPr>
              <a:t> e la misurazione delle performance rispetto alla organizzazione interna (processi  critici di innovazione nelle modalità di offerta dei servizi sanitari ,  apprendimento e sviluppo del personale e crescita)     </a:t>
            </a:r>
          </a:p>
          <a:p>
            <a:pPr eaLnBrk="1" hangingPunct="1"/>
            <a:r>
              <a:rPr lang="it-IT" sz="2000" dirty="0" smtClean="0">
                <a:latin typeface="Arial" charset="0"/>
                <a:cs typeface="Arial" charset="0"/>
              </a:rPr>
              <a:t>La BSC completa le informazioni di tipo economico-finanziario caratteristiche dei sistemi di controllo  tradizionali con indicatori qualitativi riferiti al personale, ai sistemi informativi, ai processi ed agli utenti / pazienti</a:t>
            </a:r>
          </a:p>
        </p:txBody>
      </p:sp>
    </p:spTree>
    <p:extLst>
      <p:ext uri="{BB962C8B-B14F-4D97-AF65-F5344CB8AC3E}">
        <p14:creationId xmlns:p14="http://schemas.microsoft.com/office/powerpoint/2010/main" val="436394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65637E6-BC1A-426B-81F3-6A26818DB9D4}" type="slidenum">
              <a:rPr lang="it-IT" smtClean="0">
                <a:latin typeface="Arial" charset="0"/>
              </a:rPr>
              <a:pPr/>
              <a:t>20</a:t>
            </a:fld>
            <a:endParaRPr lang="it-IT" smtClean="0">
              <a:latin typeface="Arial" charset="0"/>
            </a:endParaRPr>
          </a:p>
        </p:txBody>
      </p:sp>
      <p:sp>
        <p:nvSpPr>
          <p:cNvPr id="328707" name="Rectangle 3"/>
          <p:cNvSpPr>
            <a:spLocks noChangeArrowheads="1"/>
          </p:cNvSpPr>
          <p:nvPr/>
        </p:nvSpPr>
        <p:spPr bwMode="auto">
          <a:xfrm>
            <a:off x="3554413" y="5310188"/>
            <a:ext cx="2733675" cy="13096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275"/>
                  <a:invGamma/>
                </a:scheme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it-CH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3548063" y="5299075"/>
            <a:ext cx="979487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800" b="1">
                <a:solidFill>
                  <a:srgbClr val="000000"/>
                </a:solidFill>
              </a:rPr>
              <a:t>Come dobbiamo gestire il nostro persona le e come possiamo rafforzare ctensione al cambbiamento ed alla innovazioone  </a:t>
            </a:r>
          </a:p>
        </p:txBody>
      </p:sp>
      <p:sp>
        <p:nvSpPr>
          <p:cNvPr id="328709" name="Rectangle 5"/>
          <p:cNvSpPr>
            <a:spLocks noChangeArrowheads="1"/>
          </p:cNvSpPr>
          <p:nvPr/>
        </p:nvSpPr>
        <p:spPr bwMode="auto">
          <a:xfrm>
            <a:off x="1600200" y="3581400"/>
            <a:ext cx="2533650" cy="13112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275"/>
                  <a:invGamma/>
                </a:scheme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it-CH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81150" y="3789363"/>
            <a:ext cx="9794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800" b="1">
                <a:solidFill>
                  <a:srgbClr val="000000"/>
                </a:solidFill>
              </a:rPr>
              <a:t>Come dovremmo realizzare la nostra visione ed avere successo? </a:t>
            </a:r>
          </a:p>
        </p:txBody>
      </p:sp>
      <p:sp>
        <p:nvSpPr>
          <p:cNvPr id="18439" name="Rectangle 8"/>
          <p:cNvSpPr>
            <a:spLocks noChangeArrowheads="1"/>
          </p:cNvSpPr>
          <p:nvPr/>
        </p:nvSpPr>
        <p:spPr bwMode="auto">
          <a:xfrm>
            <a:off x="2632075" y="4356100"/>
            <a:ext cx="1149350" cy="477838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0" name="Line 9"/>
          <p:cNvSpPr>
            <a:spLocks noChangeShapeType="1"/>
          </p:cNvSpPr>
          <p:nvPr/>
        </p:nvSpPr>
        <p:spPr bwMode="auto">
          <a:xfrm>
            <a:off x="2919413" y="4356100"/>
            <a:ext cx="0" cy="4794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18441" name="Line 10"/>
          <p:cNvSpPr>
            <a:spLocks noChangeShapeType="1"/>
          </p:cNvSpPr>
          <p:nvPr/>
        </p:nvSpPr>
        <p:spPr bwMode="auto">
          <a:xfrm>
            <a:off x="3206750" y="4356100"/>
            <a:ext cx="0" cy="4794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18442" name="Line 11"/>
          <p:cNvSpPr>
            <a:spLocks noChangeShapeType="1"/>
          </p:cNvSpPr>
          <p:nvPr/>
        </p:nvSpPr>
        <p:spPr bwMode="auto">
          <a:xfrm>
            <a:off x="3495675" y="4356100"/>
            <a:ext cx="0" cy="4794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18443" name="Line 12"/>
          <p:cNvSpPr>
            <a:spLocks noChangeShapeType="1"/>
          </p:cNvSpPr>
          <p:nvPr/>
        </p:nvSpPr>
        <p:spPr bwMode="auto">
          <a:xfrm>
            <a:off x="2632075" y="4475163"/>
            <a:ext cx="11493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18444" name="Line 13"/>
          <p:cNvSpPr>
            <a:spLocks noChangeShapeType="1"/>
          </p:cNvSpPr>
          <p:nvPr/>
        </p:nvSpPr>
        <p:spPr bwMode="auto">
          <a:xfrm>
            <a:off x="2632075" y="4594225"/>
            <a:ext cx="11493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18445" name="Line 14"/>
          <p:cNvSpPr>
            <a:spLocks noChangeShapeType="1"/>
          </p:cNvSpPr>
          <p:nvPr/>
        </p:nvSpPr>
        <p:spPr bwMode="auto">
          <a:xfrm>
            <a:off x="2632075" y="4714875"/>
            <a:ext cx="11493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18446" name="Rectangle 15"/>
          <p:cNvSpPr>
            <a:spLocks noChangeArrowheads="1"/>
          </p:cNvSpPr>
          <p:nvPr/>
        </p:nvSpPr>
        <p:spPr bwMode="auto">
          <a:xfrm rot="-2520000">
            <a:off x="2627313" y="3971925"/>
            <a:ext cx="64135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900" b="1">
                <a:solidFill>
                  <a:srgbClr val="000000"/>
                </a:solidFill>
              </a:rPr>
              <a:t>Obiettivi</a:t>
            </a:r>
          </a:p>
        </p:txBody>
      </p:sp>
      <p:sp>
        <p:nvSpPr>
          <p:cNvPr id="18447" name="Rectangle 16"/>
          <p:cNvSpPr>
            <a:spLocks noChangeArrowheads="1"/>
          </p:cNvSpPr>
          <p:nvPr/>
        </p:nvSpPr>
        <p:spPr bwMode="auto">
          <a:xfrm rot="-2520000">
            <a:off x="2917825" y="3892550"/>
            <a:ext cx="658813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900" b="1">
                <a:solidFill>
                  <a:srgbClr val="000000"/>
                </a:solidFill>
              </a:rPr>
              <a:t>Indicatori</a:t>
            </a:r>
          </a:p>
        </p:txBody>
      </p:sp>
      <p:sp>
        <p:nvSpPr>
          <p:cNvPr id="18448" name="Rectangle 17"/>
          <p:cNvSpPr>
            <a:spLocks noChangeArrowheads="1"/>
          </p:cNvSpPr>
          <p:nvPr/>
        </p:nvSpPr>
        <p:spPr bwMode="auto">
          <a:xfrm rot="-2520000">
            <a:off x="3208338" y="3967163"/>
            <a:ext cx="64135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900" b="1">
                <a:solidFill>
                  <a:srgbClr val="000000"/>
                </a:solidFill>
              </a:rPr>
              <a:t>Targets</a:t>
            </a:r>
          </a:p>
        </p:txBody>
      </p:sp>
      <p:sp>
        <p:nvSpPr>
          <p:cNvPr id="18449" name="Rectangle 18"/>
          <p:cNvSpPr>
            <a:spLocks noChangeArrowheads="1"/>
          </p:cNvSpPr>
          <p:nvPr/>
        </p:nvSpPr>
        <p:spPr bwMode="auto">
          <a:xfrm rot="-2520000">
            <a:off x="3494088" y="3902075"/>
            <a:ext cx="6445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900" b="1">
                <a:solidFill>
                  <a:srgbClr val="000000"/>
                </a:solidFill>
              </a:rPr>
              <a:t>Iniziative</a:t>
            </a:r>
          </a:p>
        </p:txBody>
      </p:sp>
      <p:sp>
        <p:nvSpPr>
          <p:cNvPr id="328723" name="Rectangle 19"/>
          <p:cNvSpPr>
            <a:spLocks noChangeArrowheads="1"/>
          </p:cNvSpPr>
          <p:nvPr/>
        </p:nvSpPr>
        <p:spPr bwMode="auto">
          <a:xfrm>
            <a:off x="5741988" y="3557588"/>
            <a:ext cx="2533650" cy="13112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275"/>
                  <a:invGamma/>
                </a:scheme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it-CH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8451" name="Rectangle 20"/>
          <p:cNvSpPr>
            <a:spLocks noChangeArrowheads="1"/>
          </p:cNvSpPr>
          <p:nvPr/>
        </p:nvSpPr>
        <p:spPr bwMode="auto">
          <a:xfrm>
            <a:off x="5702300" y="3860800"/>
            <a:ext cx="1092200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1000" b="1" i="1">
                <a:solidFill>
                  <a:srgbClr val="000000"/>
                </a:solidFill>
              </a:rPr>
              <a:t>In quali </a:t>
            </a:r>
            <a:r>
              <a:rPr lang="it-IT" sz="1000" b="1">
                <a:solidFill>
                  <a:srgbClr val="000000"/>
                </a:solidFill>
              </a:rPr>
              <a:t>li processi   aziendali dobbiamo eccellere? </a:t>
            </a:r>
          </a:p>
        </p:txBody>
      </p:sp>
      <p:grpSp>
        <p:nvGrpSpPr>
          <p:cNvPr id="2" name="Group 21"/>
          <p:cNvGrpSpPr>
            <a:grpSpLocks/>
          </p:cNvGrpSpPr>
          <p:nvPr/>
        </p:nvGrpSpPr>
        <p:grpSpPr bwMode="auto">
          <a:xfrm>
            <a:off x="6786563" y="3867150"/>
            <a:ext cx="1508125" cy="962025"/>
            <a:chOff x="4777" y="1914"/>
            <a:chExt cx="1362" cy="743"/>
          </a:xfrm>
        </p:grpSpPr>
        <p:sp>
          <p:nvSpPr>
            <p:cNvPr id="18494" name="Rectangle 22"/>
            <p:cNvSpPr>
              <a:spLocks noChangeArrowheads="1"/>
            </p:cNvSpPr>
            <p:nvPr/>
          </p:nvSpPr>
          <p:spPr bwMode="auto">
            <a:xfrm>
              <a:off x="4785" y="2274"/>
              <a:ext cx="1038" cy="382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95" name="Line 23"/>
            <p:cNvSpPr>
              <a:spLocks noChangeShapeType="1"/>
            </p:cNvSpPr>
            <p:nvPr/>
          </p:nvSpPr>
          <p:spPr bwMode="auto">
            <a:xfrm>
              <a:off x="5044" y="2274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96" name="Line 24"/>
            <p:cNvSpPr>
              <a:spLocks noChangeShapeType="1"/>
            </p:cNvSpPr>
            <p:nvPr/>
          </p:nvSpPr>
          <p:spPr bwMode="auto">
            <a:xfrm>
              <a:off x="5304" y="2274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97" name="Line 25"/>
            <p:cNvSpPr>
              <a:spLocks noChangeShapeType="1"/>
            </p:cNvSpPr>
            <p:nvPr/>
          </p:nvSpPr>
          <p:spPr bwMode="auto">
            <a:xfrm>
              <a:off x="5564" y="2274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98" name="Line 26"/>
            <p:cNvSpPr>
              <a:spLocks noChangeShapeType="1"/>
            </p:cNvSpPr>
            <p:nvPr/>
          </p:nvSpPr>
          <p:spPr bwMode="auto">
            <a:xfrm>
              <a:off x="4785" y="2369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99" name="Line 27"/>
            <p:cNvSpPr>
              <a:spLocks noChangeShapeType="1"/>
            </p:cNvSpPr>
            <p:nvPr/>
          </p:nvSpPr>
          <p:spPr bwMode="auto">
            <a:xfrm>
              <a:off x="4785" y="2465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500" name="Line 28"/>
            <p:cNvSpPr>
              <a:spLocks noChangeShapeType="1"/>
            </p:cNvSpPr>
            <p:nvPr/>
          </p:nvSpPr>
          <p:spPr bwMode="auto">
            <a:xfrm>
              <a:off x="4785" y="2561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501" name="Rectangle 29"/>
            <p:cNvSpPr>
              <a:spLocks noChangeArrowheads="1"/>
            </p:cNvSpPr>
            <p:nvPr/>
          </p:nvSpPr>
          <p:spPr bwMode="auto">
            <a:xfrm rot="-2520000">
              <a:off x="4777" y="1967"/>
              <a:ext cx="581" cy="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Obiettivi</a:t>
              </a:r>
            </a:p>
          </p:txBody>
        </p:sp>
        <p:sp>
          <p:nvSpPr>
            <p:cNvPr id="18502" name="Rectangle 30"/>
            <p:cNvSpPr>
              <a:spLocks noChangeArrowheads="1"/>
            </p:cNvSpPr>
            <p:nvPr/>
          </p:nvSpPr>
          <p:spPr bwMode="auto">
            <a:xfrm rot="-2520000">
              <a:off x="5039" y="1914"/>
              <a:ext cx="582" cy="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Indicatori</a:t>
              </a:r>
            </a:p>
          </p:txBody>
        </p:sp>
        <p:sp>
          <p:nvSpPr>
            <p:cNvPr id="18503" name="Rectangle 31"/>
            <p:cNvSpPr>
              <a:spLocks noChangeArrowheads="1"/>
            </p:cNvSpPr>
            <p:nvPr/>
          </p:nvSpPr>
          <p:spPr bwMode="auto">
            <a:xfrm rot="-2520000">
              <a:off x="5300" y="1967"/>
              <a:ext cx="582" cy="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Targets</a:t>
              </a:r>
            </a:p>
          </p:txBody>
        </p:sp>
        <p:sp>
          <p:nvSpPr>
            <p:cNvPr id="18504" name="Rectangle 32"/>
            <p:cNvSpPr>
              <a:spLocks noChangeArrowheads="1"/>
            </p:cNvSpPr>
            <p:nvPr/>
          </p:nvSpPr>
          <p:spPr bwMode="auto">
            <a:xfrm rot="-2520000">
              <a:off x="5558" y="1915"/>
              <a:ext cx="581" cy="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Iniziative</a:t>
              </a:r>
            </a:p>
          </p:txBody>
        </p:sp>
      </p:grpSp>
      <p:sp>
        <p:nvSpPr>
          <p:cNvPr id="328737" name="Rectangle 33"/>
          <p:cNvSpPr>
            <a:spLocks noChangeArrowheads="1"/>
          </p:cNvSpPr>
          <p:nvPr/>
        </p:nvSpPr>
        <p:spPr bwMode="auto">
          <a:xfrm>
            <a:off x="3554413" y="1916113"/>
            <a:ext cx="2711450" cy="13096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66275"/>
                  <a:invGamma/>
                </a:scheme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2075" tIns="46038" rIns="92075" bIns="46038" anchor="ctr"/>
          <a:lstStyle/>
          <a:p>
            <a:pPr algn="ctr">
              <a:defRPr/>
            </a:pPr>
            <a:endParaRPr lang="it-CH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18454" name="Rectangle 34"/>
          <p:cNvSpPr>
            <a:spLocks noChangeArrowheads="1"/>
          </p:cNvSpPr>
          <p:nvPr/>
        </p:nvSpPr>
        <p:spPr bwMode="auto">
          <a:xfrm>
            <a:off x="3575050" y="2060575"/>
            <a:ext cx="97948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800" b="1">
                <a:solidFill>
                  <a:srgbClr val="000000"/>
                </a:solidFill>
              </a:rPr>
              <a:t>Quali risultati riteniamo soddisfacenti per  avere successo sul piano economico finanziario ? </a:t>
            </a:r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4613275" y="2317750"/>
            <a:ext cx="1651000" cy="876300"/>
            <a:chOff x="2953" y="527"/>
            <a:chExt cx="1366" cy="690"/>
          </a:xfrm>
        </p:grpSpPr>
        <p:sp>
          <p:nvSpPr>
            <p:cNvPr id="18483" name="Rectangle 36"/>
            <p:cNvSpPr>
              <a:spLocks noChangeArrowheads="1"/>
            </p:cNvSpPr>
            <p:nvPr/>
          </p:nvSpPr>
          <p:spPr bwMode="auto">
            <a:xfrm>
              <a:off x="2965" y="834"/>
              <a:ext cx="1038" cy="382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84" name="Line 37"/>
            <p:cNvSpPr>
              <a:spLocks noChangeShapeType="1"/>
            </p:cNvSpPr>
            <p:nvPr/>
          </p:nvSpPr>
          <p:spPr bwMode="auto">
            <a:xfrm>
              <a:off x="3224" y="834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85" name="Line 38"/>
            <p:cNvSpPr>
              <a:spLocks noChangeShapeType="1"/>
            </p:cNvSpPr>
            <p:nvPr/>
          </p:nvSpPr>
          <p:spPr bwMode="auto">
            <a:xfrm>
              <a:off x="3484" y="834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86" name="Line 39"/>
            <p:cNvSpPr>
              <a:spLocks noChangeShapeType="1"/>
            </p:cNvSpPr>
            <p:nvPr/>
          </p:nvSpPr>
          <p:spPr bwMode="auto">
            <a:xfrm>
              <a:off x="3744" y="834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87" name="Line 40"/>
            <p:cNvSpPr>
              <a:spLocks noChangeShapeType="1"/>
            </p:cNvSpPr>
            <p:nvPr/>
          </p:nvSpPr>
          <p:spPr bwMode="auto">
            <a:xfrm>
              <a:off x="2965" y="929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88" name="Line 41"/>
            <p:cNvSpPr>
              <a:spLocks noChangeShapeType="1"/>
            </p:cNvSpPr>
            <p:nvPr/>
          </p:nvSpPr>
          <p:spPr bwMode="auto">
            <a:xfrm>
              <a:off x="2965" y="1025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89" name="Line 42"/>
            <p:cNvSpPr>
              <a:spLocks noChangeShapeType="1"/>
            </p:cNvSpPr>
            <p:nvPr/>
          </p:nvSpPr>
          <p:spPr bwMode="auto">
            <a:xfrm>
              <a:off x="2965" y="1121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90" name="Rectangle 43"/>
            <p:cNvSpPr>
              <a:spLocks noChangeArrowheads="1"/>
            </p:cNvSpPr>
            <p:nvPr/>
          </p:nvSpPr>
          <p:spPr bwMode="auto">
            <a:xfrm rot="-2520000">
              <a:off x="2953" y="531"/>
              <a:ext cx="581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Obiettivi</a:t>
              </a:r>
            </a:p>
          </p:txBody>
        </p:sp>
        <p:sp>
          <p:nvSpPr>
            <p:cNvPr id="18491" name="Rectangle 44"/>
            <p:cNvSpPr>
              <a:spLocks noChangeArrowheads="1"/>
            </p:cNvSpPr>
            <p:nvPr/>
          </p:nvSpPr>
          <p:spPr bwMode="auto">
            <a:xfrm rot="-2520000">
              <a:off x="3217" y="530"/>
              <a:ext cx="583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Indicatori</a:t>
              </a:r>
            </a:p>
          </p:txBody>
        </p:sp>
        <p:sp>
          <p:nvSpPr>
            <p:cNvPr id="18492" name="Rectangle 45"/>
            <p:cNvSpPr>
              <a:spLocks noChangeArrowheads="1"/>
            </p:cNvSpPr>
            <p:nvPr/>
          </p:nvSpPr>
          <p:spPr bwMode="auto">
            <a:xfrm rot="-2520000">
              <a:off x="3481" y="529"/>
              <a:ext cx="585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Targets</a:t>
              </a:r>
            </a:p>
          </p:txBody>
        </p:sp>
        <p:sp>
          <p:nvSpPr>
            <p:cNvPr id="18493" name="Rectangle 46"/>
            <p:cNvSpPr>
              <a:spLocks noChangeArrowheads="1"/>
            </p:cNvSpPr>
            <p:nvPr/>
          </p:nvSpPr>
          <p:spPr bwMode="auto">
            <a:xfrm rot="-2520000">
              <a:off x="3737" y="527"/>
              <a:ext cx="582" cy="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Iniziative</a:t>
              </a:r>
            </a:p>
          </p:txBody>
        </p:sp>
      </p:grpSp>
      <p:grpSp>
        <p:nvGrpSpPr>
          <p:cNvPr id="4" name="Group 47"/>
          <p:cNvGrpSpPr>
            <a:grpSpLocks/>
          </p:cNvGrpSpPr>
          <p:nvPr/>
        </p:nvGrpSpPr>
        <p:grpSpPr bwMode="auto">
          <a:xfrm>
            <a:off x="4702175" y="5673725"/>
            <a:ext cx="1511300" cy="911225"/>
            <a:chOff x="2910" y="3446"/>
            <a:chExt cx="1364" cy="747"/>
          </a:xfrm>
        </p:grpSpPr>
        <p:sp>
          <p:nvSpPr>
            <p:cNvPr id="18472" name="Rectangle 48"/>
            <p:cNvSpPr>
              <a:spLocks noChangeArrowheads="1"/>
            </p:cNvSpPr>
            <p:nvPr/>
          </p:nvSpPr>
          <p:spPr bwMode="auto">
            <a:xfrm>
              <a:off x="2913" y="3810"/>
              <a:ext cx="1038" cy="382"/>
            </a:xfrm>
            <a:prstGeom prst="rect">
              <a:avLst/>
            </a:prstGeom>
            <a:solidFill>
              <a:srgbClr val="FFFFCC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73" name="Line 49"/>
            <p:cNvSpPr>
              <a:spLocks noChangeShapeType="1"/>
            </p:cNvSpPr>
            <p:nvPr/>
          </p:nvSpPr>
          <p:spPr bwMode="auto">
            <a:xfrm>
              <a:off x="3172" y="3810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74" name="Line 50"/>
            <p:cNvSpPr>
              <a:spLocks noChangeShapeType="1"/>
            </p:cNvSpPr>
            <p:nvPr/>
          </p:nvSpPr>
          <p:spPr bwMode="auto">
            <a:xfrm>
              <a:off x="3432" y="3810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75" name="Line 51"/>
            <p:cNvSpPr>
              <a:spLocks noChangeShapeType="1"/>
            </p:cNvSpPr>
            <p:nvPr/>
          </p:nvSpPr>
          <p:spPr bwMode="auto">
            <a:xfrm>
              <a:off x="3692" y="3810"/>
              <a:ext cx="0" cy="38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76" name="Line 52"/>
            <p:cNvSpPr>
              <a:spLocks noChangeShapeType="1"/>
            </p:cNvSpPr>
            <p:nvPr/>
          </p:nvSpPr>
          <p:spPr bwMode="auto">
            <a:xfrm>
              <a:off x="2913" y="3905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77" name="Line 53"/>
            <p:cNvSpPr>
              <a:spLocks noChangeShapeType="1"/>
            </p:cNvSpPr>
            <p:nvPr/>
          </p:nvSpPr>
          <p:spPr bwMode="auto">
            <a:xfrm>
              <a:off x="2913" y="4001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78" name="Line 54"/>
            <p:cNvSpPr>
              <a:spLocks noChangeShapeType="1"/>
            </p:cNvSpPr>
            <p:nvPr/>
          </p:nvSpPr>
          <p:spPr bwMode="auto">
            <a:xfrm>
              <a:off x="2913" y="4097"/>
              <a:ext cx="1039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8479" name="Rectangle 55"/>
            <p:cNvSpPr>
              <a:spLocks noChangeArrowheads="1"/>
            </p:cNvSpPr>
            <p:nvPr/>
          </p:nvSpPr>
          <p:spPr bwMode="auto">
            <a:xfrm rot="-2520000">
              <a:off x="2910" y="3503"/>
              <a:ext cx="582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Obiettivi</a:t>
              </a:r>
            </a:p>
          </p:txBody>
        </p:sp>
        <p:sp>
          <p:nvSpPr>
            <p:cNvPr id="18480" name="Rectangle 56"/>
            <p:cNvSpPr>
              <a:spLocks noChangeArrowheads="1"/>
            </p:cNvSpPr>
            <p:nvPr/>
          </p:nvSpPr>
          <p:spPr bwMode="auto">
            <a:xfrm rot="-2520000">
              <a:off x="3172" y="3446"/>
              <a:ext cx="583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Indicatori</a:t>
              </a:r>
            </a:p>
          </p:txBody>
        </p:sp>
        <p:sp>
          <p:nvSpPr>
            <p:cNvPr id="18481" name="Rectangle 57"/>
            <p:cNvSpPr>
              <a:spLocks noChangeArrowheads="1"/>
            </p:cNvSpPr>
            <p:nvPr/>
          </p:nvSpPr>
          <p:spPr bwMode="auto">
            <a:xfrm rot="-2520000">
              <a:off x="3435" y="3503"/>
              <a:ext cx="580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Targets</a:t>
              </a:r>
            </a:p>
          </p:txBody>
        </p:sp>
        <p:sp>
          <p:nvSpPr>
            <p:cNvPr id="18482" name="Rectangle 58"/>
            <p:cNvSpPr>
              <a:spLocks noChangeArrowheads="1"/>
            </p:cNvSpPr>
            <p:nvPr/>
          </p:nvSpPr>
          <p:spPr bwMode="auto">
            <a:xfrm rot="-2520000">
              <a:off x="3692" y="3447"/>
              <a:ext cx="582" cy="3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2075" tIns="46038" rIns="92075" bIns="46038">
              <a:spAutoFit/>
            </a:bodyPr>
            <a:lstStyle/>
            <a:p>
              <a:r>
                <a:rPr lang="it-IT" sz="900" b="1">
                  <a:solidFill>
                    <a:srgbClr val="000000"/>
                  </a:solidFill>
                </a:rPr>
                <a:t>Iniziative</a:t>
              </a:r>
            </a:p>
          </p:txBody>
        </p:sp>
      </p:grpSp>
      <p:sp>
        <p:nvSpPr>
          <p:cNvPr id="328763" name="Rectangle 59" descr="Sand"/>
          <p:cNvSpPr>
            <a:spLocks noChangeArrowheads="1"/>
          </p:cNvSpPr>
          <p:nvPr/>
        </p:nvSpPr>
        <p:spPr bwMode="auto">
          <a:xfrm>
            <a:off x="4473575" y="3795713"/>
            <a:ext cx="922338" cy="76835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 lIns="92075" tIns="46038" rIns="92075" bIns="46038" anchor="ctr"/>
          <a:lstStyle/>
          <a:p>
            <a:pPr algn="ctr">
              <a:defRPr/>
            </a:pPr>
            <a:r>
              <a:rPr lang="it-IT" sz="1600" b="1">
                <a:solidFill>
                  <a:srgbClr val="000000"/>
                </a:solidFill>
                <a:latin typeface="Arial" pitchFamily="34" charset="0"/>
              </a:rPr>
              <a:t>Visione</a:t>
            </a:r>
            <a:br>
              <a:rPr lang="it-IT" sz="1600" b="1">
                <a:solidFill>
                  <a:srgbClr val="000000"/>
                </a:solidFill>
                <a:latin typeface="Arial" pitchFamily="34" charset="0"/>
              </a:rPr>
            </a:br>
            <a:r>
              <a:rPr lang="it-IT" sz="1600" b="1">
                <a:solidFill>
                  <a:srgbClr val="000000"/>
                </a:solidFill>
                <a:latin typeface="Arial" pitchFamily="34" charset="0"/>
              </a:rPr>
              <a:t>Missione</a:t>
            </a:r>
          </a:p>
          <a:p>
            <a:pPr algn="ctr">
              <a:defRPr/>
            </a:pPr>
            <a:r>
              <a:rPr lang="it-IT" sz="1600" b="1">
                <a:solidFill>
                  <a:srgbClr val="000000"/>
                </a:solidFill>
                <a:latin typeface="Arial" pitchFamily="34" charset="0"/>
              </a:rPr>
              <a:t>Strategia</a:t>
            </a:r>
          </a:p>
        </p:txBody>
      </p:sp>
      <p:sp>
        <p:nvSpPr>
          <p:cNvPr id="18458" name="AutoShape 60"/>
          <p:cNvSpPr>
            <a:spLocks noChangeArrowheads="1"/>
          </p:cNvSpPr>
          <p:nvPr/>
        </p:nvSpPr>
        <p:spPr bwMode="auto">
          <a:xfrm>
            <a:off x="4764088" y="4675188"/>
            <a:ext cx="342900" cy="215900"/>
          </a:xfrm>
          <a:prstGeom prst="downArrow">
            <a:avLst>
              <a:gd name="adj1" fmla="val 50000"/>
              <a:gd name="adj2" fmla="val 25009"/>
            </a:avLst>
          </a:prstGeom>
          <a:gradFill rotWithShape="0">
            <a:gsLst>
              <a:gs pos="0">
                <a:srgbClr val="FF3300"/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59" name="AutoShape 61"/>
          <p:cNvSpPr>
            <a:spLocks noChangeArrowheads="1"/>
          </p:cNvSpPr>
          <p:nvPr/>
        </p:nvSpPr>
        <p:spPr bwMode="auto">
          <a:xfrm>
            <a:off x="4187825" y="4070350"/>
            <a:ext cx="227013" cy="327025"/>
          </a:xfrm>
          <a:prstGeom prst="left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3300"/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60" name="AutoShape 62"/>
          <p:cNvSpPr>
            <a:spLocks noChangeArrowheads="1"/>
          </p:cNvSpPr>
          <p:nvPr/>
        </p:nvSpPr>
        <p:spPr bwMode="auto">
          <a:xfrm>
            <a:off x="4764088" y="3468688"/>
            <a:ext cx="342900" cy="217487"/>
          </a:xfrm>
          <a:prstGeom prst="upArrow">
            <a:avLst>
              <a:gd name="adj1" fmla="val 50000"/>
              <a:gd name="adj2" fmla="val 25000"/>
            </a:avLst>
          </a:prstGeom>
          <a:gradFill rotWithShape="0">
            <a:gsLst>
              <a:gs pos="0">
                <a:srgbClr val="FF3300"/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61" name="AutoShape 63"/>
          <p:cNvSpPr>
            <a:spLocks noChangeArrowheads="1"/>
          </p:cNvSpPr>
          <p:nvPr/>
        </p:nvSpPr>
        <p:spPr bwMode="auto">
          <a:xfrm>
            <a:off x="5454650" y="4070350"/>
            <a:ext cx="228600" cy="327025"/>
          </a:xfrm>
          <a:prstGeom prst="rightArrow">
            <a:avLst>
              <a:gd name="adj1" fmla="val 50000"/>
              <a:gd name="adj2" fmla="val 25009"/>
            </a:avLst>
          </a:prstGeom>
          <a:gradFill rotWithShape="0">
            <a:gsLst>
              <a:gs pos="0">
                <a:srgbClr val="FF3300"/>
              </a:gs>
              <a:gs pos="100000">
                <a:schemeClr val="hlink"/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62" name="Freeform 64"/>
          <p:cNvSpPr>
            <a:spLocks/>
          </p:cNvSpPr>
          <p:nvPr/>
        </p:nvSpPr>
        <p:spPr bwMode="auto">
          <a:xfrm>
            <a:off x="2565400" y="2476500"/>
            <a:ext cx="881063" cy="901700"/>
          </a:xfrm>
          <a:custGeom>
            <a:avLst/>
            <a:gdLst>
              <a:gd name="T0" fmla="*/ 2147483647 w 795"/>
              <a:gd name="T1" fmla="*/ 2147483647 h 789"/>
              <a:gd name="T2" fmla="*/ 2147483647 w 795"/>
              <a:gd name="T3" fmla="*/ 2147483647 h 789"/>
              <a:gd name="T4" fmla="*/ 2147483647 w 795"/>
              <a:gd name="T5" fmla="*/ 2147483647 h 789"/>
              <a:gd name="T6" fmla="*/ 2147483647 w 795"/>
              <a:gd name="T7" fmla="*/ 2147483647 h 789"/>
              <a:gd name="T8" fmla="*/ 2147483647 w 795"/>
              <a:gd name="T9" fmla="*/ 2147483647 h 789"/>
              <a:gd name="T10" fmla="*/ 2147483647 w 795"/>
              <a:gd name="T11" fmla="*/ 2147483647 h 789"/>
              <a:gd name="T12" fmla="*/ 2147483647 w 795"/>
              <a:gd name="T13" fmla="*/ 0 h 789"/>
              <a:gd name="T14" fmla="*/ 2147483647 w 795"/>
              <a:gd name="T15" fmla="*/ 2147483647 h 789"/>
              <a:gd name="T16" fmla="*/ 2147483647 w 795"/>
              <a:gd name="T17" fmla="*/ 2147483647 h 789"/>
              <a:gd name="T18" fmla="*/ 0 w 795"/>
              <a:gd name="T19" fmla="*/ 2147483647 h 789"/>
              <a:gd name="T20" fmla="*/ 2147483647 w 795"/>
              <a:gd name="T21" fmla="*/ 2147483647 h 78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795"/>
              <a:gd name="T34" fmla="*/ 0 h 789"/>
              <a:gd name="T35" fmla="*/ 795 w 795"/>
              <a:gd name="T36" fmla="*/ 789 h 789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795" h="789">
                <a:moveTo>
                  <a:pt x="25" y="719"/>
                </a:moveTo>
                <a:lnTo>
                  <a:pt x="347" y="788"/>
                </a:lnTo>
                <a:lnTo>
                  <a:pt x="261" y="688"/>
                </a:lnTo>
                <a:lnTo>
                  <a:pt x="707" y="299"/>
                </a:lnTo>
                <a:lnTo>
                  <a:pt x="794" y="398"/>
                </a:lnTo>
                <a:lnTo>
                  <a:pt x="769" y="69"/>
                </a:lnTo>
                <a:lnTo>
                  <a:pt x="447" y="0"/>
                </a:lnTo>
                <a:lnTo>
                  <a:pt x="533" y="100"/>
                </a:lnTo>
                <a:lnTo>
                  <a:pt x="87" y="489"/>
                </a:lnTo>
                <a:lnTo>
                  <a:pt x="0" y="390"/>
                </a:lnTo>
                <a:lnTo>
                  <a:pt x="25" y="719"/>
                </a:lnTo>
              </a:path>
            </a:pathLst>
          </a:custGeom>
          <a:solidFill>
            <a:srgbClr val="006666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63" name="Freeform 65"/>
          <p:cNvSpPr>
            <a:spLocks/>
          </p:cNvSpPr>
          <p:nvPr/>
        </p:nvSpPr>
        <p:spPr bwMode="auto">
          <a:xfrm>
            <a:off x="6369050" y="2532063"/>
            <a:ext cx="877888" cy="900112"/>
          </a:xfrm>
          <a:custGeom>
            <a:avLst/>
            <a:gdLst>
              <a:gd name="T0" fmla="*/ 2147483647 w 791"/>
              <a:gd name="T1" fmla="*/ 2147483647 h 789"/>
              <a:gd name="T2" fmla="*/ 0 w 791"/>
              <a:gd name="T3" fmla="*/ 2147483647 h 789"/>
              <a:gd name="T4" fmla="*/ 2147483647 w 791"/>
              <a:gd name="T5" fmla="*/ 2147483647 h 789"/>
              <a:gd name="T6" fmla="*/ 2147483647 w 791"/>
              <a:gd name="T7" fmla="*/ 2147483647 h 789"/>
              <a:gd name="T8" fmla="*/ 2147483647 w 791"/>
              <a:gd name="T9" fmla="*/ 2147483647 h 789"/>
              <a:gd name="T10" fmla="*/ 2147483647 w 791"/>
              <a:gd name="T11" fmla="*/ 2147483647 h 789"/>
              <a:gd name="T12" fmla="*/ 2147483647 w 791"/>
              <a:gd name="T13" fmla="*/ 2147483647 h 789"/>
              <a:gd name="T14" fmla="*/ 2147483647 w 791"/>
              <a:gd name="T15" fmla="*/ 2147483647 h 789"/>
              <a:gd name="T16" fmla="*/ 2147483647 w 791"/>
              <a:gd name="T17" fmla="*/ 2147483647 h 789"/>
              <a:gd name="T18" fmla="*/ 2147483647 w 791"/>
              <a:gd name="T19" fmla="*/ 0 h 789"/>
              <a:gd name="T20" fmla="*/ 2147483647 w 791"/>
              <a:gd name="T21" fmla="*/ 2147483647 h 78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791"/>
              <a:gd name="T34" fmla="*/ 0 h 789"/>
              <a:gd name="T35" fmla="*/ 791 w 791"/>
              <a:gd name="T36" fmla="*/ 789 h 789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791" h="789">
                <a:moveTo>
                  <a:pt x="95" y="50"/>
                </a:moveTo>
                <a:lnTo>
                  <a:pt x="0" y="376"/>
                </a:lnTo>
                <a:lnTo>
                  <a:pt x="107" y="282"/>
                </a:lnTo>
                <a:lnTo>
                  <a:pt x="467" y="694"/>
                </a:lnTo>
                <a:lnTo>
                  <a:pt x="359" y="788"/>
                </a:lnTo>
                <a:lnTo>
                  <a:pt x="695" y="738"/>
                </a:lnTo>
                <a:lnTo>
                  <a:pt x="790" y="412"/>
                </a:lnTo>
                <a:lnTo>
                  <a:pt x="683" y="506"/>
                </a:lnTo>
                <a:lnTo>
                  <a:pt x="323" y="94"/>
                </a:lnTo>
                <a:lnTo>
                  <a:pt x="431" y="0"/>
                </a:lnTo>
                <a:lnTo>
                  <a:pt x="95" y="50"/>
                </a:lnTo>
              </a:path>
            </a:pathLst>
          </a:custGeom>
          <a:solidFill>
            <a:srgbClr val="006666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64" name="Freeform 66"/>
          <p:cNvSpPr>
            <a:spLocks/>
          </p:cNvSpPr>
          <p:nvPr/>
        </p:nvSpPr>
        <p:spPr bwMode="auto">
          <a:xfrm>
            <a:off x="6367463" y="4995863"/>
            <a:ext cx="881062" cy="900112"/>
          </a:xfrm>
          <a:custGeom>
            <a:avLst/>
            <a:gdLst>
              <a:gd name="T0" fmla="*/ 2147483647 w 795"/>
              <a:gd name="T1" fmla="*/ 2147483647 h 789"/>
              <a:gd name="T2" fmla="*/ 2147483647 w 795"/>
              <a:gd name="T3" fmla="*/ 2147483647 h 789"/>
              <a:gd name="T4" fmla="*/ 2147483647 w 795"/>
              <a:gd name="T5" fmla="*/ 2147483647 h 789"/>
              <a:gd name="T6" fmla="*/ 2147483647 w 795"/>
              <a:gd name="T7" fmla="*/ 2147483647 h 789"/>
              <a:gd name="T8" fmla="*/ 2147483647 w 795"/>
              <a:gd name="T9" fmla="*/ 2147483647 h 789"/>
              <a:gd name="T10" fmla="*/ 2147483647 w 795"/>
              <a:gd name="T11" fmla="*/ 2147483647 h 789"/>
              <a:gd name="T12" fmla="*/ 2147483647 w 795"/>
              <a:gd name="T13" fmla="*/ 0 h 789"/>
              <a:gd name="T14" fmla="*/ 2147483647 w 795"/>
              <a:gd name="T15" fmla="*/ 2147483647 h 789"/>
              <a:gd name="T16" fmla="*/ 2147483647 w 795"/>
              <a:gd name="T17" fmla="*/ 2147483647 h 789"/>
              <a:gd name="T18" fmla="*/ 0 w 795"/>
              <a:gd name="T19" fmla="*/ 2147483647 h 789"/>
              <a:gd name="T20" fmla="*/ 2147483647 w 795"/>
              <a:gd name="T21" fmla="*/ 2147483647 h 78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795"/>
              <a:gd name="T34" fmla="*/ 0 h 789"/>
              <a:gd name="T35" fmla="*/ 795 w 795"/>
              <a:gd name="T36" fmla="*/ 789 h 789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795" h="789">
                <a:moveTo>
                  <a:pt x="25" y="719"/>
                </a:moveTo>
                <a:lnTo>
                  <a:pt x="347" y="788"/>
                </a:lnTo>
                <a:lnTo>
                  <a:pt x="261" y="688"/>
                </a:lnTo>
                <a:lnTo>
                  <a:pt x="707" y="299"/>
                </a:lnTo>
                <a:lnTo>
                  <a:pt x="794" y="398"/>
                </a:lnTo>
                <a:lnTo>
                  <a:pt x="769" y="69"/>
                </a:lnTo>
                <a:lnTo>
                  <a:pt x="447" y="0"/>
                </a:lnTo>
                <a:lnTo>
                  <a:pt x="533" y="100"/>
                </a:lnTo>
                <a:lnTo>
                  <a:pt x="87" y="489"/>
                </a:lnTo>
                <a:lnTo>
                  <a:pt x="0" y="390"/>
                </a:lnTo>
                <a:lnTo>
                  <a:pt x="25" y="719"/>
                </a:lnTo>
              </a:path>
            </a:pathLst>
          </a:custGeom>
          <a:solidFill>
            <a:srgbClr val="006666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65" name="Freeform 67"/>
          <p:cNvSpPr>
            <a:spLocks/>
          </p:cNvSpPr>
          <p:nvPr/>
        </p:nvSpPr>
        <p:spPr bwMode="auto">
          <a:xfrm>
            <a:off x="2625725" y="4940300"/>
            <a:ext cx="876300" cy="901700"/>
          </a:xfrm>
          <a:custGeom>
            <a:avLst/>
            <a:gdLst>
              <a:gd name="T0" fmla="*/ 2147483647 w 791"/>
              <a:gd name="T1" fmla="*/ 2147483647 h 789"/>
              <a:gd name="T2" fmla="*/ 0 w 791"/>
              <a:gd name="T3" fmla="*/ 2147483647 h 789"/>
              <a:gd name="T4" fmla="*/ 2147483647 w 791"/>
              <a:gd name="T5" fmla="*/ 2147483647 h 789"/>
              <a:gd name="T6" fmla="*/ 2147483647 w 791"/>
              <a:gd name="T7" fmla="*/ 2147483647 h 789"/>
              <a:gd name="T8" fmla="*/ 2147483647 w 791"/>
              <a:gd name="T9" fmla="*/ 2147483647 h 789"/>
              <a:gd name="T10" fmla="*/ 2147483647 w 791"/>
              <a:gd name="T11" fmla="*/ 2147483647 h 789"/>
              <a:gd name="T12" fmla="*/ 2147483647 w 791"/>
              <a:gd name="T13" fmla="*/ 2147483647 h 789"/>
              <a:gd name="T14" fmla="*/ 2147483647 w 791"/>
              <a:gd name="T15" fmla="*/ 2147483647 h 789"/>
              <a:gd name="T16" fmla="*/ 2147483647 w 791"/>
              <a:gd name="T17" fmla="*/ 2147483647 h 789"/>
              <a:gd name="T18" fmla="*/ 2147483647 w 791"/>
              <a:gd name="T19" fmla="*/ 0 h 789"/>
              <a:gd name="T20" fmla="*/ 2147483647 w 791"/>
              <a:gd name="T21" fmla="*/ 2147483647 h 78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791"/>
              <a:gd name="T34" fmla="*/ 0 h 789"/>
              <a:gd name="T35" fmla="*/ 791 w 791"/>
              <a:gd name="T36" fmla="*/ 789 h 789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791" h="789">
                <a:moveTo>
                  <a:pt x="95" y="50"/>
                </a:moveTo>
                <a:lnTo>
                  <a:pt x="0" y="376"/>
                </a:lnTo>
                <a:lnTo>
                  <a:pt x="107" y="282"/>
                </a:lnTo>
                <a:lnTo>
                  <a:pt x="467" y="694"/>
                </a:lnTo>
                <a:lnTo>
                  <a:pt x="359" y="788"/>
                </a:lnTo>
                <a:lnTo>
                  <a:pt x="695" y="738"/>
                </a:lnTo>
                <a:lnTo>
                  <a:pt x="790" y="412"/>
                </a:lnTo>
                <a:lnTo>
                  <a:pt x="683" y="506"/>
                </a:lnTo>
                <a:lnTo>
                  <a:pt x="323" y="94"/>
                </a:lnTo>
                <a:lnTo>
                  <a:pt x="431" y="0"/>
                </a:lnTo>
                <a:lnTo>
                  <a:pt x="95" y="50"/>
                </a:lnTo>
              </a:path>
            </a:pathLst>
          </a:custGeom>
          <a:solidFill>
            <a:srgbClr val="006666"/>
          </a:solidFill>
          <a:ln w="12700" cap="rnd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66" name="Rectangle 68"/>
          <p:cNvSpPr>
            <a:spLocks noChangeArrowheads="1"/>
          </p:cNvSpPr>
          <p:nvPr/>
        </p:nvSpPr>
        <p:spPr bwMode="auto">
          <a:xfrm>
            <a:off x="2901950" y="3582988"/>
            <a:ext cx="1284288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it-IT" sz="1300" b="1">
                <a:solidFill>
                  <a:srgbClr val="000000"/>
                </a:solidFill>
              </a:rPr>
              <a:t>Utenti / clienti</a:t>
            </a:r>
          </a:p>
        </p:txBody>
      </p:sp>
      <p:sp>
        <p:nvSpPr>
          <p:cNvPr id="18467" name="Rectangle 69"/>
          <p:cNvSpPr>
            <a:spLocks noChangeArrowheads="1"/>
          </p:cNvSpPr>
          <p:nvPr/>
        </p:nvSpPr>
        <p:spPr bwMode="auto">
          <a:xfrm>
            <a:off x="4400550" y="5326063"/>
            <a:ext cx="1962150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ctr"/>
            <a:r>
              <a:rPr lang="it-IT" sz="1300" b="1">
                <a:solidFill>
                  <a:srgbClr val="000000"/>
                </a:solidFill>
              </a:rPr>
              <a:t>Innovazione e crescita</a:t>
            </a:r>
          </a:p>
        </p:txBody>
      </p:sp>
      <p:sp>
        <p:nvSpPr>
          <p:cNvPr id="18468" name="Rectangle 70"/>
          <p:cNvSpPr>
            <a:spLocks noChangeArrowheads="1"/>
          </p:cNvSpPr>
          <p:nvPr/>
        </p:nvSpPr>
        <p:spPr bwMode="auto">
          <a:xfrm>
            <a:off x="6780213" y="3570288"/>
            <a:ext cx="143986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r>
              <a:rPr lang="it-IT" sz="1300" b="1">
                <a:solidFill>
                  <a:srgbClr val="000000"/>
                </a:solidFill>
              </a:rPr>
              <a:t>Processi interni</a:t>
            </a:r>
          </a:p>
        </p:txBody>
      </p:sp>
      <p:sp>
        <p:nvSpPr>
          <p:cNvPr id="18469" name="Rectangle 71"/>
          <p:cNvSpPr>
            <a:spLocks noChangeArrowheads="1"/>
          </p:cNvSpPr>
          <p:nvPr/>
        </p:nvSpPr>
        <p:spPr bwMode="auto">
          <a:xfrm>
            <a:off x="4322763" y="1924050"/>
            <a:ext cx="1914525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r>
              <a:rPr lang="it-IT" sz="1300" b="1">
                <a:solidFill>
                  <a:srgbClr val="000000"/>
                </a:solidFill>
              </a:rPr>
              <a:t>Economico-finanziaria</a:t>
            </a:r>
          </a:p>
        </p:txBody>
      </p:sp>
      <p:sp>
        <p:nvSpPr>
          <p:cNvPr id="18470" name="Rectangle 72"/>
          <p:cNvSpPr>
            <a:spLocks noGrp="1" noChangeArrowheads="1"/>
          </p:cNvSpPr>
          <p:nvPr>
            <p:ph type="title"/>
          </p:nvPr>
        </p:nvSpPr>
        <p:spPr>
          <a:xfrm>
            <a:off x="1371600" y="857250"/>
            <a:ext cx="77724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r-CH" sz="2800" smtClean="0">
                <a:solidFill>
                  <a:srgbClr val="0070C0"/>
                </a:solidFill>
              </a:rPr>
              <a:t>Gli elementi della BSC</a:t>
            </a:r>
            <a:r>
              <a:rPr lang="it-IT" sz="2800" smtClean="0">
                <a:solidFill>
                  <a:srgbClr val="0070C0"/>
                </a:solidFill>
              </a:rPr>
              <a:t>:</a:t>
            </a:r>
            <a:br>
              <a:rPr lang="it-IT" sz="2800" smtClean="0">
                <a:solidFill>
                  <a:srgbClr val="0070C0"/>
                </a:solidFill>
              </a:rPr>
            </a:br>
            <a:r>
              <a:rPr lang="it-IT" sz="2800" smtClean="0">
                <a:solidFill>
                  <a:srgbClr val="0070C0"/>
                </a:solidFill>
              </a:rPr>
              <a:t>il modello base</a:t>
            </a:r>
          </a:p>
        </p:txBody>
      </p:sp>
      <p:sp>
        <p:nvSpPr>
          <p:cNvPr id="18471" name="Text Box 77"/>
          <p:cNvSpPr txBox="1">
            <a:spLocks noChangeArrowheads="1"/>
          </p:cNvSpPr>
          <p:nvPr/>
        </p:nvSpPr>
        <p:spPr bwMode="auto">
          <a:xfrm>
            <a:off x="6445250" y="6419850"/>
            <a:ext cx="2192338" cy="2460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it-CH" sz="1000"/>
              <a:t>Adattato da Kaplan e Norton (1996)</a:t>
            </a:r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405520144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930AA6C-1B01-4910-B717-E8993CF25F1F}" type="slidenum">
              <a:rPr lang="it-IT" smtClean="0">
                <a:latin typeface="Arial" charset="0"/>
              </a:rPr>
              <a:pPr/>
              <a:t>21</a:t>
            </a:fld>
            <a:endParaRPr lang="it-IT" smtClean="0">
              <a:latin typeface="Arial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>
          <a:xfrm>
            <a:off x="304800" y="990600"/>
            <a:ext cx="8305800" cy="5032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it-IT" smtClean="0">
                <a:solidFill>
                  <a:srgbClr val="0070C0"/>
                </a:solidFill>
                <a:latin typeface="Arial" charset="0"/>
                <a:cs typeface="Arial" charset="0"/>
              </a:rPr>
              <a:t>I diversi livelli della BSC</a:t>
            </a:r>
          </a:p>
        </p:txBody>
      </p:sp>
      <p:sp>
        <p:nvSpPr>
          <p:cNvPr id="19460" name="Oval 29"/>
          <p:cNvSpPr>
            <a:spLocks noChangeArrowheads="1"/>
          </p:cNvSpPr>
          <p:nvPr/>
        </p:nvSpPr>
        <p:spPr bwMode="auto">
          <a:xfrm>
            <a:off x="1381125" y="1844675"/>
            <a:ext cx="7180263" cy="4824413"/>
          </a:xfrm>
          <a:prstGeom prst="ellipse">
            <a:avLst/>
          </a:prstGeom>
          <a:solidFill>
            <a:srgbClr val="00CC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9461" name="Oval 32"/>
          <p:cNvSpPr>
            <a:spLocks noChangeArrowheads="1"/>
          </p:cNvSpPr>
          <p:nvPr/>
        </p:nvSpPr>
        <p:spPr bwMode="auto">
          <a:xfrm>
            <a:off x="2112963" y="2420938"/>
            <a:ext cx="5716587" cy="3816350"/>
          </a:xfrm>
          <a:prstGeom prst="ellipse">
            <a:avLst/>
          </a:prstGeom>
          <a:solidFill>
            <a:srgbClr val="00FF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2" name="Text Box 31"/>
          <p:cNvSpPr txBox="1">
            <a:spLocks noChangeArrowheads="1"/>
          </p:cNvSpPr>
          <p:nvPr/>
        </p:nvSpPr>
        <p:spPr bwMode="auto">
          <a:xfrm>
            <a:off x="4219575" y="2624138"/>
            <a:ext cx="1576388" cy="46196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it-CH" sz="1200" b="1"/>
              <a:t>4-6 PROSPETTIVE </a:t>
            </a:r>
          </a:p>
          <a:p>
            <a:r>
              <a:rPr lang="it-CH" sz="1200" b="1"/>
              <a:t>STRATEGICHE  </a:t>
            </a:r>
            <a:endParaRPr lang="en-US" sz="1200" b="1"/>
          </a:p>
        </p:txBody>
      </p:sp>
      <p:sp>
        <p:nvSpPr>
          <p:cNvPr id="19463" name="Text Box 33"/>
          <p:cNvSpPr txBox="1">
            <a:spLocks noChangeArrowheads="1"/>
          </p:cNvSpPr>
          <p:nvPr/>
        </p:nvSpPr>
        <p:spPr bwMode="auto">
          <a:xfrm>
            <a:off x="3976688" y="2027238"/>
            <a:ext cx="2078037" cy="27622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it-CH" sz="1200" b="1"/>
              <a:t>BALANCED SCORECARD</a:t>
            </a:r>
            <a:endParaRPr lang="en-US" sz="1200" b="1"/>
          </a:p>
        </p:txBody>
      </p:sp>
      <p:sp>
        <p:nvSpPr>
          <p:cNvPr id="19464" name="Oval 34"/>
          <p:cNvSpPr>
            <a:spLocks noChangeArrowheads="1"/>
          </p:cNvSpPr>
          <p:nvPr/>
        </p:nvSpPr>
        <p:spPr bwMode="auto">
          <a:xfrm>
            <a:off x="2844800" y="3068638"/>
            <a:ext cx="4252913" cy="2665412"/>
          </a:xfrm>
          <a:prstGeom prst="ellipse">
            <a:avLst/>
          </a:prstGeom>
          <a:solidFill>
            <a:srgbClr val="99CC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5" name="Text Box 35"/>
          <p:cNvSpPr txBox="1">
            <a:spLocks noChangeArrowheads="1"/>
          </p:cNvSpPr>
          <p:nvPr/>
        </p:nvSpPr>
        <p:spPr bwMode="auto">
          <a:xfrm>
            <a:off x="3706813" y="3403600"/>
            <a:ext cx="2328862" cy="46196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it-CH" sz="1200" b="1"/>
              <a:t>10-15  KPA  AREE CHIAVE DI </a:t>
            </a:r>
          </a:p>
          <a:p>
            <a:r>
              <a:rPr lang="it-CH" sz="1200" b="1"/>
              <a:t>PERFORMANCE</a:t>
            </a:r>
            <a:endParaRPr lang="en-US" sz="1200" b="1"/>
          </a:p>
        </p:txBody>
      </p:sp>
      <p:sp>
        <p:nvSpPr>
          <p:cNvPr id="19466" name="Oval 36"/>
          <p:cNvSpPr>
            <a:spLocks noChangeArrowheads="1"/>
          </p:cNvSpPr>
          <p:nvPr/>
        </p:nvSpPr>
        <p:spPr bwMode="auto">
          <a:xfrm>
            <a:off x="3441700" y="3933825"/>
            <a:ext cx="3124200" cy="1366838"/>
          </a:xfrm>
          <a:prstGeom prst="ellipse">
            <a:avLst/>
          </a:prstGeom>
          <a:solidFill>
            <a:srgbClr val="CCECFF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19467" name="Text Box 38"/>
          <p:cNvSpPr txBox="1">
            <a:spLocks noChangeArrowheads="1"/>
          </p:cNvSpPr>
          <p:nvPr/>
        </p:nvSpPr>
        <p:spPr bwMode="auto">
          <a:xfrm>
            <a:off x="4395788" y="4429125"/>
            <a:ext cx="1724025" cy="6461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r>
              <a:rPr lang="it-CH" sz="1200" b="1"/>
              <a:t>15-30 KPI </a:t>
            </a:r>
          </a:p>
          <a:p>
            <a:r>
              <a:rPr lang="it-CH" sz="1200" b="1"/>
              <a:t>INDICATORI CHIAVE </a:t>
            </a:r>
          </a:p>
          <a:p>
            <a:r>
              <a:rPr lang="it-CH" sz="1200" b="1"/>
              <a:t>PERFORMANCE </a:t>
            </a:r>
            <a:endParaRPr lang="en-US" sz="1200" b="1"/>
          </a:p>
        </p:txBody>
      </p:sp>
    </p:spTree>
    <p:extLst>
      <p:ext uri="{BB962C8B-B14F-4D97-AF65-F5344CB8AC3E}">
        <p14:creationId xmlns:p14="http://schemas.microsoft.com/office/powerpoint/2010/main" val="34560918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5A3AD0A-DD19-4908-B3B4-02A87F63A922}" type="slidenum">
              <a:rPr lang="it-IT" smtClean="0">
                <a:latin typeface="Arial" charset="0"/>
              </a:rPr>
              <a:pPr/>
              <a:t>22</a:t>
            </a:fld>
            <a:endParaRPr lang="it-IT" smtClean="0">
              <a:latin typeface="Arial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838200"/>
            <a:ext cx="7613650" cy="7905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it-IT" smtClean="0"/>
              <a:t>        </a:t>
            </a:r>
            <a:r>
              <a:rPr lang="it-IT" sz="3600" smtClean="0">
                <a:solidFill>
                  <a:srgbClr val="0070C0"/>
                </a:solidFill>
              </a:rPr>
              <a:t>La mappa strategica e i percorsi </a:t>
            </a:r>
            <a:endParaRPr lang="it-CH" sz="3600" smtClean="0">
              <a:solidFill>
                <a:srgbClr val="0070C0"/>
              </a:solidFill>
            </a:endParaRPr>
          </a:p>
        </p:txBody>
      </p:sp>
      <p:sp>
        <p:nvSpPr>
          <p:cNvPr id="20484" name="Rectangle 12"/>
          <p:cNvSpPr>
            <a:spLocks noChangeArrowheads="1"/>
          </p:cNvSpPr>
          <p:nvPr/>
        </p:nvSpPr>
        <p:spPr bwMode="auto">
          <a:xfrm>
            <a:off x="2976563" y="3141663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85" name="Text Box 13"/>
          <p:cNvSpPr txBox="1">
            <a:spLocks noChangeArrowheads="1"/>
          </p:cNvSpPr>
          <p:nvPr/>
        </p:nvSpPr>
        <p:spPr bwMode="auto">
          <a:xfrm>
            <a:off x="1181100" y="2062163"/>
            <a:ext cx="14224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 b="1"/>
              <a:t>Prospettiva economico-finanziaria</a:t>
            </a:r>
          </a:p>
        </p:txBody>
      </p:sp>
      <p:sp>
        <p:nvSpPr>
          <p:cNvPr id="20486" name="Text Box 14"/>
          <p:cNvSpPr txBox="1">
            <a:spLocks noChangeArrowheads="1"/>
          </p:cNvSpPr>
          <p:nvPr/>
        </p:nvSpPr>
        <p:spPr bwMode="auto">
          <a:xfrm>
            <a:off x="1181100" y="3189288"/>
            <a:ext cx="133032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 b="1"/>
              <a:t>Prospettiva </a:t>
            </a:r>
          </a:p>
          <a:p>
            <a:r>
              <a:rPr lang="it-IT" sz="1400" b="1"/>
              <a:t>Utenti / pazienti </a:t>
            </a:r>
          </a:p>
        </p:txBody>
      </p:sp>
      <p:sp>
        <p:nvSpPr>
          <p:cNvPr id="20487" name="Text Box 15"/>
          <p:cNvSpPr txBox="1">
            <a:spLocks noChangeArrowheads="1"/>
          </p:cNvSpPr>
          <p:nvPr/>
        </p:nvSpPr>
        <p:spPr bwMode="auto">
          <a:xfrm>
            <a:off x="1182688" y="4200525"/>
            <a:ext cx="14224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 b="1"/>
              <a:t>Prospettiva dei processi interni</a:t>
            </a:r>
          </a:p>
        </p:txBody>
      </p:sp>
      <p:sp>
        <p:nvSpPr>
          <p:cNvPr id="20488" name="Text Box 16"/>
          <p:cNvSpPr txBox="1">
            <a:spLocks noChangeArrowheads="1"/>
          </p:cNvSpPr>
          <p:nvPr/>
        </p:nvSpPr>
        <p:spPr bwMode="auto">
          <a:xfrm>
            <a:off x="1182688" y="5132388"/>
            <a:ext cx="1941512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1400" b="1"/>
              <a:t>Prospettiva dell’apprendimento e della crescita</a:t>
            </a:r>
          </a:p>
        </p:txBody>
      </p:sp>
      <p:sp>
        <p:nvSpPr>
          <p:cNvPr id="20489" name="Rectangle 18"/>
          <p:cNvSpPr>
            <a:spLocks noChangeArrowheads="1"/>
          </p:cNvSpPr>
          <p:nvPr/>
        </p:nvSpPr>
        <p:spPr bwMode="auto">
          <a:xfrm>
            <a:off x="4772025" y="3141663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0" name="Rectangle 19"/>
          <p:cNvSpPr>
            <a:spLocks noChangeArrowheads="1"/>
          </p:cNvSpPr>
          <p:nvPr/>
        </p:nvSpPr>
        <p:spPr bwMode="auto">
          <a:xfrm>
            <a:off x="3773488" y="2133600"/>
            <a:ext cx="968375" cy="601663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1" name="Rectangle 20"/>
          <p:cNvSpPr>
            <a:spLocks noChangeArrowheads="1"/>
          </p:cNvSpPr>
          <p:nvPr/>
        </p:nvSpPr>
        <p:spPr bwMode="auto">
          <a:xfrm>
            <a:off x="6765925" y="2133600"/>
            <a:ext cx="968375" cy="601663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2" name="Rectangle 21"/>
          <p:cNvSpPr>
            <a:spLocks noChangeArrowheads="1"/>
          </p:cNvSpPr>
          <p:nvPr/>
        </p:nvSpPr>
        <p:spPr bwMode="auto">
          <a:xfrm>
            <a:off x="6034088" y="3141663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3" name="Rectangle 22"/>
          <p:cNvSpPr>
            <a:spLocks noChangeArrowheads="1"/>
          </p:cNvSpPr>
          <p:nvPr/>
        </p:nvSpPr>
        <p:spPr bwMode="auto">
          <a:xfrm>
            <a:off x="7629525" y="3141663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4" name="Rectangle 23"/>
          <p:cNvSpPr>
            <a:spLocks noChangeArrowheads="1"/>
          </p:cNvSpPr>
          <p:nvPr/>
        </p:nvSpPr>
        <p:spPr bwMode="auto">
          <a:xfrm>
            <a:off x="2976563" y="4222750"/>
            <a:ext cx="968375" cy="601663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5" name="Rectangle 24"/>
          <p:cNvSpPr>
            <a:spLocks noChangeArrowheads="1"/>
          </p:cNvSpPr>
          <p:nvPr/>
        </p:nvSpPr>
        <p:spPr bwMode="auto">
          <a:xfrm>
            <a:off x="4772025" y="4222750"/>
            <a:ext cx="968375" cy="601663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6" name="Rectangle 25"/>
          <p:cNvSpPr>
            <a:spLocks noChangeArrowheads="1"/>
          </p:cNvSpPr>
          <p:nvPr/>
        </p:nvSpPr>
        <p:spPr bwMode="auto">
          <a:xfrm>
            <a:off x="6100763" y="4222750"/>
            <a:ext cx="968375" cy="601663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7" name="Rectangle 26"/>
          <p:cNvSpPr>
            <a:spLocks noChangeArrowheads="1"/>
          </p:cNvSpPr>
          <p:nvPr/>
        </p:nvSpPr>
        <p:spPr bwMode="auto">
          <a:xfrm>
            <a:off x="7629525" y="4222750"/>
            <a:ext cx="968375" cy="601663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8" name="Rectangle 27"/>
          <p:cNvSpPr>
            <a:spLocks noChangeArrowheads="1"/>
          </p:cNvSpPr>
          <p:nvPr/>
        </p:nvSpPr>
        <p:spPr bwMode="auto">
          <a:xfrm>
            <a:off x="3441700" y="5195888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499" name="Rectangle 28"/>
          <p:cNvSpPr>
            <a:spLocks noChangeArrowheads="1"/>
          </p:cNvSpPr>
          <p:nvPr/>
        </p:nvSpPr>
        <p:spPr bwMode="auto">
          <a:xfrm>
            <a:off x="5235575" y="5195888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500" name="Rectangle 29"/>
          <p:cNvSpPr>
            <a:spLocks noChangeArrowheads="1"/>
          </p:cNvSpPr>
          <p:nvPr/>
        </p:nvSpPr>
        <p:spPr bwMode="auto">
          <a:xfrm>
            <a:off x="7031038" y="5195888"/>
            <a:ext cx="968375" cy="601662"/>
          </a:xfrm>
          <a:prstGeom prst="rect">
            <a:avLst/>
          </a:prstGeom>
          <a:gradFill rotWithShape="1">
            <a:gsLst>
              <a:gs pos="0">
                <a:srgbClr val="FFD277"/>
              </a:gs>
              <a:gs pos="100000">
                <a:srgbClr val="F4C97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it-CH" b="1"/>
              <a:t>KPA</a:t>
            </a:r>
          </a:p>
        </p:txBody>
      </p:sp>
      <p:sp>
        <p:nvSpPr>
          <p:cNvPr id="20501" name="Line 36"/>
          <p:cNvSpPr>
            <a:spLocks noChangeShapeType="1"/>
          </p:cNvSpPr>
          <p:nvPr/>
        </p:nvSpPr>
        <p:spPr bwMode="auto">
          <a:xfrm>
            <a:off x="1260475" y="5980113"/>
            <a:ext cx="75771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20502" name="Line 37"/>
          <p:cNvSpPr>
            <a:spLocks noChangeShapeType="1"/>
          </p:cNvSpPr>
          <p:nvPr/>
        </p:nvSpPr>
        <p:spPr bwMode="auto">
          <a:xfrm>
            <a:off x="1260475" y="5027613"/>
            <a:ext cx="7577138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20503" name="Line 38"/>
          <p:cNvSpPr>
            <a:spLocks noChangeShapeType="1"/>
          </p:cNvSpPr>
          <p:nvPr/>
        </p:nvSpPr>
        <p:spPr bwMode="auto">
          <a:xfrm>
            <a:off x="1247775" y="3986213"/>
            <a:ext cx="7578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20504" name="Line 39"/>
          <p:cNvSpPr>
            <a:spLocks noChangeShapeType="1"/>
          </p:cNvSpPr>
          <p:nvPr/>
        </p:nvSpPr>
        <p:spPr bwMode="auto">
          <a:xfrm>
            <a:off x="1247775" y="2951163"/>
            <a:ext cx="7578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20505" name="Line 40"/>
          <p:cNvSpPr>
            <a:spLocks noChangeShapeType="1"/>
          </p:cNvSpPr>
          <p:nvPr/>
        </p:nvSpPr>
        <p:spPr bwMode="auto">
          <a:xfrm>
            <a:off x="1247775" y="1917700"/>
            <a:ext cx="7578725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it-IT"/>
          </a:p>
        </p:txBody>
      </p:sp>
      <p:sp>
        <p:nvSpPr>
          <p:cNvPr id="20506" name="Line 43"/>
          <p:cNvSpPr>
            <a:spLocks noChangeShapeType="1"/>
          </p:cNvSpPr>
          <p:nvPr/>
        </p:nvSpPr>
        <p:spPr bwMode="auto">
          <a:xfrm flipV="1">
            <a:off x="3508375" y="2708275"/>
            <a:ext cx="465138" cy="433388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07" name="Line 44"/>
          <p:cNvSpPr>
            <a:spLocks noChangeShapeType="1"/>
          </p:cNvSpPr>
          <p:nvPr/>
        </p:nvSpPr>
        <p:spPr bwMode="auto">
          <a:xfrm flipH="1" flipV="1">
            <a:off x="4505325" y="2708275"/>
            <a:ext cx="598488" cy="4333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08" name="Line 45"/>
          <p:cNvSpPr>
            <a:spLocks noChangeShapeType="1"/>
          </p:cNvSpPr>
          <p:nvPr/>
        </p:nvSpPr>
        <p:spPr bwMode="auto">
          <a:xfrm flipV="1">
            <a:off x="5437188" y="2730500"/>
            <a:ext cx="1631950" cy="411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09" name="Line 46"/>
          <p:cNvSpPr>
            <a:spLocks noChangeShapeType="1"/>
          </p:cNvSpPr>
          <p:nvPr/>
        </p:nvSpPr>
        <p:spPr bwMode="auto">
          <a:xfrm flipV="1">
            <a:off x="6831013" y="2708275"/>
            <a:ext cx="466725" cy="4333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0" name="Line 47"/>
          <p:cNvSpPr>
            <a:spLocks noChangeShapeType="1"/>
          </p:cNvSpPr>
          <p:nvPr/>
        </p:nvSpPr>
        <p:spPr bwMode="auto">
          <a:xfrm flipH="1" flipV="1">
            <a:off x="7562850" y="2708275"/>
            <a:ext cx="531813" cy="433388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1" name="Line 48"/>
          <p:cNvSpPr>
            <a:spLocks noChangeShapeType="1"/>
          </p:cNvSpPr>
          <p:nvPr/>
        </p:nvSpPr>
        <p:spPr bwMode="auto">
          <a:xfrm flipH="1" flipV="1">
            <a:off x="4238625" y="2708275"/>
            <a:ext cx="598488" cy="15128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2" name="Line 49"/>
          <p:cNvSpPr>
            <a:spLocks noChangeShapeType="1"/>
          </p:cNvSpPr>
          <p:nvPr/>
        </p:nvSpPr>
        <p:spPr bwMode="auto">
          <a:xfrm flipV="1">
            <a:off x="3441700" y="3716338"/>
            <a:ext cx="0" cy="50482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3" name="Line 50"/>
          <p:cNvSpPr>
            <a:spLocks noChangeShapeType="1"/>
          </p:cNvSpPr>
          <p:nvPr/>
        </p:nvSpPr>
        <p:spPr bwMode="auto">
          <a:xfrm flipV="1">
            <a:off x="3706813" y="3716338"/>
            <a:ext cx="1597025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4" name="Line 51"/>
          <p:cNvSpPr>
            <a:spLocks noChangeShapeType="1"/>
          </p:cNvSpPr>
          <p:nvPr/>
        </p:nvSpPr>
        <p:spPr bwMode="auto">
          <a:xfrm flipV="1">
            <a:off x="5303838" y="3746500"/>
            <a:ext cx="944562" cy="474663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5" name="Line 52"/>
          <p:cNvSpPr>
            <a:spLocks noChangeShapeType="1"/>
          </p:cNvSpPr>
          <p:nvPr/>
        </p:nvSpPr>
        <p:spPr bwMode="auto">
          <a:xfrm flipH="1" flipV="1">
            <a:off x="6562725" y="3729038"/>
            <a:ext cx="3175" cy="4921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6" name="Line 53"/>
          <p:cNvSpPr>
            <a:spLocks noChangeShapeType="1"/>
          </p:cNvSpPr>
          <p:nvPr/>
        </p:nvSpPr>
        <p:spPr bwMode="auto">
          <a:xfrm flipV="1">
            <a:off x="8161338" y="3716338"/>
            <a:ext cx="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7" name="Line 54"/>
          <p:cNvSpPr>
            <a:spLocks noChangeShapeType="1"/>
          </p:cNvSpPr>
          <p:nvPr/>
        </p:nvSpPr>
        <p:spPr bwMode="auto">
          <a:xfrm flipH="1" flipV="1">
            <a:off x="5303838" y="4797425"/>
            <a:ext cx="198437" cy="398463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8" name="Line 55"/>
          <p:cNvSpPr>
            <a:spLocks noChangeShapeType="1"/>
          </p:cNvSpPr>
          <p:nvPr/>
        </p:nvSpPr>
        <p:spPr bwMode="auto">
          <a:xfrm flipV="1">
            <a:off x="5924550" y="4797425"/>
            <a:ext cx="641350" cy="4064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19" name="Line 56"/>
          <p:cNvSpPr>
            <a:spLocks noChangeShapeType="1"/>
          </p:cNvSpPr>
          <p:nvPr/>
        </p:nvSpPr>
        <p:spPr bwMode="auto">
          <a:xfrm flipH="1" flipV="1">
            <a:off x="3508375" y="4797425"/>
            <a:ext cx="398463" cy="39370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20" name="Line 57"/>
          <p:cNvSpPr>
            <a:spLocks noChangeShapeType="1"/>
          </p:cNvSpPr>
          <p:nvPr/>
        </p:nvSpPr>
        <p:spPr bwMode="auto">
          <a:xfrm flipV="1">
            <a:off x="7696200" y="4797425"/>
            <a:ext cx="465138" cy="393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21" name="Line 58"/>
          <p:cNvSpPr>
            <a:spLocks noChangeShapeType="1"/>
          </p:cNvSpPr>
          <p:nvPr/>
        </p:nvSpPr>
        <p:spPr bwMode="auto">
          <a:xfrm flipH="1" flipV="1">
            <a:off x="6929438" y="3729038"/>
            <a:ext cx="566737" cy="14668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22" name="Line 59"/>
          <p:cNvSpPr>
            <a:spLocks noChangeShapeType="1"/>
          </p:cNvSpPr>
          <p:nvPr/>
        </p:nvSpPr>
        <p:spPr bwMode="auto">
          <a:xfrm flipH="1">
            <a:off x="3930650" y="4508500"/>
            <a:ext cx="841375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23" name="Line 60"/>
          <p:cNvSpPr>
            <a:spLocks noChangeShapeType="1"/>
          </p:cNvSpPr>
          <p:nvPr/>
        </p:nvSpPr>
        <p:spPr bwMode="auto">
          <a:xfrm flipV="1">
            <a:off x="7007225" y="3429000"/>
            <a:ext cx="622300" cy="0"/>
          </a:xfrm>
          <a:prstGeom prst="line">
            <a:avLst/>
          </a:prstGeom>
          <a:noFill/>
          <a:ln w="25400">
            <a:solidFill>
              <a:srgbClr val="99CC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24" name="Line 61"/>
          <p:cNvSpPr>
            <a:spLocks noChangeShapeType="1"/>
          </p:cNvSpPr>
          <p:nvPr/>
        </p:nvSpPr>
        <p:spPr bwMode="auto">
          <a:xfrm flipH="1" flipV="1">
            <a:off x="6199188" y="5516563"/>
            <a:ext cx="831850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  <p:sp>
        <p:nvSpPr>
          <p:cNvPr id="20525" name="Line 62"/>
          <p:cNvSpPr>
            <a:spLocks noChangeShapeType="1"/>
          </p:cNvSpPr>
          <p:nvPr/>
        </p:nvSpPr>
        <p:spPr bwMode="auto">
          <a:xfrm flipH="1" flipV="1">
            <a:off x="4395788" y="5503863"/>
            <a:ext cx="833437" cy="0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triangle" w="lg" len="med"/>
          </a:ln>
        </p:spPr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858463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pic>
        <p:nvPicPr>
          <p:cNvPr id="2150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600200"/>
            <a:ext cx="709612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Rectangle 3"/>
          <p:cNvSpPr>
            <a:spLocks noChangeArrowheads="1"/>
          </p:cNvSpPr>
          <p:nvPr/>
        </p:nvSpPr>
        <p:spPr bwMode="auto">
          <a:xfrm>
            <a:off x="-685800" y="5410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1509" name="Rectangle 6"/>
          <p:cNvSpPr>
            <a:spLocks noChangeArrowheads="1"/>
          </p:cNvSpPr>
          <p:nvPr/>
        </p:nvSpPr>
        <p:spPr bwMode="auto">
          <a:xfrm>
            <a:off x="2743200" y="381000"/>
            <a:ext cx="49530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it-IT" sz="2400">
                <a:solidFill>
                  <a:srgbClr val="0070C0"/>
                </a:solidFill>
                <a:cs typeface="Arial" charset="0"/>
              </a:rPr>
              <a:t>Mappa strategica in una azienda / organizzazione sanitaria  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49146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1880</Words>
  <Application>Microsoft Office PowerPoint</Application>
  <PresentationFormat>On-screen Show (4:3)</PresentationFormat>
  <Paragraphs>349</Paragraphs>
  <Slides>23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Garamond</vt:lpstr>
      <vt:lpstr>Symbol</vt:lpstr>
      <vt:lpstr>Times New Roman</vt:lpstr>
      <vt:lpstr>Wingdings</vt:lpstr>
      <vt:lpstr>Office Theme</vt:lpstr>
      <vt:lpstr>PowerPoint Presentation</vt:lpstr>
      <vt:lpstr> Lo scaffale della pianificazione strategica nelle aziende sanitarie pubbliche </vt:lpstr>
      <vt:lpstr>Logiche di pianificazione e gestione strategica nelle aziende sanitarie e nelle aziende ospedaliere </vt:lpstr>
      <vt:lpstr>Livelli di scelta strategica </vt:lpstr>
      <vt:lpstr>Piano strategico aziendale  articolazione a) </vt:lpstr>
      <vt:lpstr>L’ABC della pianificazione strategica</vt:lpstr>
      <vt:lpstr>Piano strategico aziendale PTV articolazione b ) </vt:lpstr>
      <vt:lpstr>PowerPoint Presentation</vt:lpstr>
      <vt:lpstr>Contenuti scelte strategiche </vt:lpstr>
      <vt:lpstr>Piano strategico aziendale PTV  articolazione c ) </vt:lpstr>
      <vt:lpstr>PowerPoint Presentation</vt:lpstr>
      <vt:lpstr>PowerPoint Presentation</vt:lpstr>
      <vt:lpstr>PowerPoint Presentation</vt:lpstr>
      <vt:lpstr>Analisi punti di forza e di debolezza </vt:lpstr>
      <vt:lpstr> Ruolo degli operatori nella analisi dei punti di  forza e di debolezza  </vt:lpstr>
      <vt:lpstr>I profili dei piani strategici nelle  aziende sanitarie / ospedaliere  italiane 1999 2005</vt:lpstr>
      <vt:lpstr>I profili dei piani strategici nelle  aziende sanitarie italiane 2005 2010 </vt:lpstr>
      <vt:lpstr>Le logiche di controllo strategico  la Balanced Scorecard</vt:lpstr>
      <vt:lpstr>Le principali caratteristiche </vt:lpstr>
      <vt:lpstr>Gli elementi della BSC: il modello base</vt:lpstr>
      <vt:lpstr>I diversi livelli della BSC</vt:lpstr>
      <vt:lpstr>        La mappa strategica e i percorsi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 processo di pianificazione strategica nelle aziende sanitarie : quadro concettuale, fasi e strumenti.   Formulazione ed attuazione delle strategie.</dc:title>
  <dc:creator>Windows User</dc:creator>
  <cp:lastModifiedBy>User</cp:lastModifiedBy>
  <cp:revision>23</cp:revision>
  <dcterms:created xsi:type="dcterms:W3CDTF">2011-03-14T22:30:03Z</dcterms:created>
  <dcterms:modified xsi:type="dcterms:W3CDTF">2021-11-22T20:57:45Z</dcterms:modified>
</cp:coreProperties>
</file>