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theme/themeOverride2.xml" ContentType="application/vnd.openxmlformats-officedocument.themeOverr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theme/themeOverride3.xml" ContentType="application/vnd.openxmlformats-officedocument.themeOverride+xml"/>
  <Override PartName="/ppt/charts/chart9.xml" ContentType="application/vnd.openxmlformats-officedocument.drawingml.chart+xml"/>
  <Override PartName="/ppt/theme/themeOverride4.xml" ContentType="application/vnd.openxmlformats-officedocument.themeOverride+xml"/>
  <Override PartName="/ppt/charts/chart10.xml" ContentType="application/vnd.openxmlformats-officedocument.drawingml.chart+xml"/>
  <Override PartName="/ppt/theme/themeOverride5.xml" ContentType="application/vnd.openxmlformats-officedocument.themeOverride+xml"/>
  <Override PartName="/ppt/charts/chart11.xml" ContentType="application/vnd.openxmlformats-officedocument.drawingml.chart+xml"/>
  <Override PartName="/ppt/theme/themeOverride6.xml" ContentType="application/vnd.openxmlformats-officedocument.themeOverride+xml"/>
  <Override PartName="/ppt/charts/chart12.xml" ContentType="application/vnd.openxmlformats-officedocument.drawingml.chart+xml"/>
  <Override PartName="/ppt/notesSlides/notesSlide1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4"/>
  </p:notesMasterIdLst>
  <p:handoutMasterIdLst>
    <p:handoutMasterId r:id="rId25"/>
  </p:handoutMasterIdLst>
  <p:sldIdLst>
    <p:sldId id="280" r:id="rId2"/>
    <p:sldId id="282" r:id="rId3"/>
    <p:sldId id="3719" r:id="rId4"/>
    <p:sldId id="283" r:id="rId5"/>
    <p:sldId id="305" r:id="rId6"/>
    <p:sldId id="307" r:id="rId7"/>
    <p:sldId id="288" r:id="rId8"/>
    <p:sldId id="289" r:id="rId9"/>
    <p:sldId id="309" r:id="rId10"/>
    <p:sldId id="310" r:id="rId11"/>
    <p:sldId id="308" r:id="rId12"/>
    <p:sldId id="3721" r:id="rId13"/>
    <p:sldId id="3722" r:id="rId14"/>
    <p:sldId id="3723" r:id="rId15"/>
    <p:sldId id="3724" r:id="rId16"/>
    <p:sldId id="3725" r:id="rId17"/>
    <p:sldId id="3726" r:id="rId18"/>
    <p:sldId id="3727" r:id="rId19"/>
    <p:sldId id="324" r:id="rId20"/>
    <p:sldId id="3728" r:id="rId21"/>
    <p:sldId id="3729" r:id="rId22"/>
    <p:sldId id="3720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BC58"/>
    <a:srgbClr val="FFFFFF"/>
    <a:srgbClr val="008000"/>
    <a:srgbClr val="8E795E"/>
    <a:srgbClr val="CF3B3B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510"/>
    <p:restoredTop sz="93792" autoAdjust="0"/>
  </p:normalViewPr>
  <p:slideViewPr>
    <p:cSldViewPr snapToGrid="0" snapToObjects="1">
      <p:cViewPr varScale="1">
        <p:scale>
          <a:sx n="111" d="100"/>
          <a:sy n="111" d="100"/>
        </p:scale>
        <p:origin x="1908" y="-17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3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4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5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6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6307433232056342"/>
          <c:y val="5.455750333930439E-2"/>
          <c:w val="0.36925667679436586"/>
          <c:h val="0.9454424966606955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TOT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rgbClr val="4A63A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chemeClr val="bg1"/>
              </a:solidFill>
              <a:ln w="12700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355-4917-933E-452B76F536DA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/>
              </a:solidFill>
              <a:ln w="12700">
                <a:solidFill>
                  <a:srgbClr val="FF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355-4917-933E-452B76F536DA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 w="12700">
                <a:solidFill>
                  <a:srgbClr val="00CC99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355-4917-933E-452B76F536DA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/>
              </a:solidFill>
              <a:ln w="12700">
                <a:solidFill>
                  <a:srgbClr val="33CC33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355-4917-933E-452B76F536DA}"/>
              </c:ext>
            </c:extLst>
          </c:dPt>
          <c:dPt>
            <c:idx val="4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355-4917-933E-452B76F536DA}"/>
              </c:ext>
            </c:extLst>
          </c:dPt>
          <c:dPt>
            <c:idx val="5"/>
            <c:invertIfNegative val="0"/>
            <c:bubble3D val="0"/>
            <c:spPr>
              <a:solidFill>
                <a:schemeClr val="bg1"/>
              </a:solidFill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355-4917-933E-452B76F536DA}"/>
              </c:ext>
            </c:extLst>
          </c:dPt>
          <c:dPt>
            <c:idx val="6"/>
            <c:invertIfNegative val="0"/>
            <c:bubble3D val="0"/>
            <c:spPr>
              <a:solidFill>
                <a:schemeClr val="bg1"/>
              </a:solidFill>
              <a:ln w="12700">
                <a:solidFill>
                  <a:srgbClr val="00CC99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C-1355-4917-933E-452B76F536DA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/>
              </a:solidFill>
              <a:ln w="12700">
                <a:solidFill>
                  <a:srgbClr val="9966FF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E-1355-4917-933E-452B76F536DA}"/>
              </c:ext>
            </c:extLst>
          </c:dPt>
          <c:dPt>
            <c:idx val="8"/>
            <c:invertIfNegative val="0"/>
            <c:bubble3D val="0"/>
            <c:spPr>
              <a:solidFill>
                <a:schemeClr val="bg1"/>
              </a:solidFill>
              <a:ln w="12700">
                <a:solidFill>
                  <a:srgbClr val="0099CC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0-1355-4917-933E-452B76F536DA}"/>
              </c:ext>
            </c:extLst>
          </c:dPt>
          <c:dPt>
            <c:idx val="9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1-1355-4917-933E-452B76F536DA}"/>
              </c:ext>
            </c:extLst>
          </c:dPt>
          <c:dPt>
            <c:idx val="1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2-1355-4917-933E-452B76F536D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it-IT" sz="1800" b="0" i="0" u="none" strike="noStrike" kern="1200" baseline="0">
                    <a:solidFill>
                      <a:srgbClr val="143880"/>
                    </a:solidFill>
                    <a:latin typeface="Montserrat Light" panose="020B0604020202020204" charset="0"/>
                    <a:ea typeface="+mn-ea"/>
                    <a:cs typeface="Calibri Light" panose="020F0302020204030204" pitchFamily="34" charset="0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Foglio1!$A$2:$A$5</c:f>
              <c:strCache>
                <c:ptCount val="4"/>
                <c:pt idx="0">
                  <c:v>Rimandato il progetto stabilito</c:v>
                </c:pt>
                <c:pt idx="1">
                  <c:v>Rinunciato al progetto stabilito</c:v>
                </c:pt>
                <c:pt idx="2">
                  <c:v>Proseguito nel progetto stabilito (acquisto/ristrutturazione casa, ecc.) chiedendo soldi a parenti/amici</c:v>
                </c:pt>
                <c:pt idx="3">
                  <c:v>Proseguito nel progetto stabilito (acquisto/ristrutturazione casa, ecc.) utilizzando i risparmi / rinunciando ad altre spese </c:v>
                </c:pt>
              </c:strCache>
            </c:strRef>
          </c:cat>
          <c:val>
            <c:numRef>
              <c:f>Foglio1!$B$2:$B$5</c:f>
              <c:numCache>
                <c:formatCode>###0</c:formatCode>
                <c:ptCount val="4"/>
                <c:pt idx="0">
                  <c:v>36</c:v>
                </c:pt>
                <c:pt idx="1">
                  <c:v>25</c:v>
                </c:pt>
                <c:pt idx="2">
                  <c:v>24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1355-4917-933E-452B76F536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4"/>
        <c:axId val="353141584"/>
        <c:axId val="353145504"/>
      </c:barChart>
      <c:catAx>
        <c:axId val="353141584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 w="12700" cap="flat" cmpd="sng" algn="ctr">
            <a:solidFill>
              <a:srgbClr val="4A63A2"/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rgbClr val="143880"/>
                </a:solidFill>
                <a:latin typeface="Tw Cen MT (Corpo)"/>
                <a:ea typeface="+mn-ea"/>
                <a:cs typeface="Calibri Light" panose="020F0302020204030204" pitchFamily="34" charset="0"/>
              </a:defRPr>
            </a:pPr>
            <a:endParaRPr lang="it-IT"/>
          </a:p>
        </c:txPr>
        <c:crossAx val="353145504"/>
        <c:crosses val="autoZero"/>
        <c:auto val="1"/>
        <c:lblAlgn val="ctr"/>
        <c:lblOffset val="100"/>
        <c:noMultiLvlLbl val="0"/>
      </c:catAx>
      <c:valAx>
        <c:axId val="353145504"/>
        <c:scaling>
          <c:orientation val="minMax"/>
          <c:max val="100"/>
        </c:scaling>
        <c:delete val="1"/>
        <c:axPos val="b"/>
        <c:numFmt formatCode="###0" sourceLinked="1"/>
        <c:majorTickMark val="none"/>
        <c:minorTickMark val="none"/>
        <c:tickLblPos val="nextTo"/>
        <c:crossAx val="353141584"/>
        <c:crosses val="max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048252477829943"/>
          <c:y val="5.5439015554599597E-2"/>
          <c:w val="0.72447991653625454"/>
          <c:h val="0.74296178884356845"/>
        </c:manualLayout>
      </c:layout>
      <c:barChart>
        <c:barDir val="col"/>
        <c:grouping val="stacked"/>
        <c:varyColors val="0"/>
        <c:ser>
          <c:idx val="1"/>
          <c:order val="0"/>
          <c:tx>
            <c:strRef>
              <c:f>DATI!$A$13</c:f>
              <c:strCache>
                <c:ptCount val="1"/>
                <c:pt idx="0">
                  <c:v>mutui acquisto</c:v>
                </c:pt>
              </c:strCache>
            </c:strRef>
          </c:tx>
          <c:spPr>
            <a:solidFill>
              <a:srgbClr val="008080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DATI!$I$12:$O$12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DATI!$I$13:$O$13</c:f>
              <c:numCache>
                <c:formatCode>#,##0</c:formatCode>
                <c:ptCount val="7"/>
                <c:pt idx="0">
                  <c:v>201889</c:v>
                </c:pt>
                <c:pt idx="1">
                  <c:v>214710</c:v>
                </c:pt>
                <c:pt idx="2">
                  <c:v>227175</c:v>
                </c:pt>
                <c:pt idx="3">
                  <c:v>209409</c:v>
                </c:pt>
                <c:pt idx="4">
                  <c:v>209591</c:v>
                </c:pt>
                <c:pt idx="5">
                  <c:v>255419</c:v>
                </c:pt>
                <c:pt idx="6">
                  <c:v>244666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DC-44F4-BA0C-2E099E2F9CF4}"/>
            </c:ext>
          </c:extLst>
        </c:ser>
        <c:ser>
          <c:idx val="4"/>
          <c:order val="1"/>
          <c:tx>
            <c:strRef>
              <c:f>DATI!$A$14</c:f>
              <c:strCache>
                <c:ptCount val="1"/>
                <c:pt idx="0">
                  <c:v>altri mutui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DATI!$I$12:$O$12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DATI!$I$14:$O$14</c:f>
              <c:numCache>
                <c:formatCode>#,##0</c:formatCode>
                <c:ptCount val="7"/>
                <c:pt idx="0">
                  <c:v>119113</c:v>
                </c:pt>
                <c:pt idx="1">
                  <c:v>88850</c:v>
                </c:pt>
                <c:pt idx="2">
                  <c:v>93228</c:v>
                </c:pt>
                <c:pt idx="3">
                  <c:v>73766</c:v>
                </c:pt>
                <c:pt idx="4">
                  <c:v>94706</c:v>
                </c:pt>
                <c:pt idx="5">
                  <c:v>66250</c:v>
                </c:pt>
                <c:pt idx="6">
                  <c:v>29814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1DC-44F4-BA0C-2E099E2F9C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259628032"/>
        <c:axId val="259339008"/>
      </c:barChart>
      <c:lineChart>
        <c:grouping val="standard"/>
        <c:varyColors val="0"/>
        <c:ser>
          <c:idx val="2"/>
          <c:order val="2"/>
          <c:tx>
            <c:strRef>
              <c:f>DATI!$A$15</c:f>
              <c:strCache>
                <c:ptCount val="1"/>
                <c:pt idx="0">
                  <c:v>var.% (dx)</c:v>
                </c:pt>
              </c:strCache>
            </c:strRef>
          </c:tx>
          <c:spPr>
            <a:ln w="28575">
              <a:solidFill>
                <a:srgbClr val="000000"/>
              </a:solidFill>
            </a:ln>
          </c:spPr>
          <c:marker>
            <c:symbol val="square"/>
            <c:size val="5"/>
            <c:spPr>
              <a:noFill/>
              <a:ln w="15875">
                <a:solidFill>
                  <a:schemeClr val="tx1"/>
                </a:solidFill>
              </a:ln>
            </c:spPr>
          </c:marker>
          <c:dLbls>
            <c:dLbl>
              <c:idx val="0"/>
              <c:layout>
                <c:manualLayout>
                  <c:x val="-5.7586750457728993E-2"/>
                  <c:y val="-2.99904787825138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1DC-44F4-BA0C-2E099E2F9CF4}"/>
                </c:ext>
              </c:extLst>
            </c:dLbl>
            <c:dLbl>
              <c:idx val="1"/>
              <c:layout>
                <c:manualLayout>
                  <c:x val="-4.3062002447350319E-2"/>
                  <c:y val="-4.924419496584093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>
                      <a:solidFill>
                        <a:schemeClr val="bg1"/>
                      </a:solidFill>
                      <a:latin typeface="+mn-lt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1DC-44F4-BA0C-2E099E2F9CF4}"/>
                </c:ext>
              </c:extLst>
            </c:dLbl>
            <c:dLbl>
              <c:idx val="2"/>
              <c:layout>
                <c:manualLayout>
                  <c:x val="-5.0198968020614132E-2"/>
                  <c:y val="-2.759857052135827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>
                      <a:solidFill>
                        <a:schemeClr val="bg1"/>
                      </a:solidFill>
                      <a:latin typeface="+mn-lt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1DC-44F4-BA0C-2E099E2F9CF4}"/>
                </c:ext>
              </c:extLst>
            </c:dLbl>
            <c:dLbl>
              <c:idx val="3"/>
              <c:layout>
                <c:manualLayout>
                  <c:x val="-6.2299467320613491E-2"/>
                  <c:y val="2.621996815410447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>
                      <a:solidFill>
                        <a:schemeClr val="bg1"/>
                      </a:solidFill>
                      <a:latin typeface="+mn-lt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1DC-44F4-BA0C-2E099E2F9CF4}"/>
                </c:ext>
              </c:extLst>
            </c:dLbl>
            <c:dLbl>
              <c:idx val="4"/>
              <c:layout>
                <c:manualLayout>
                  <c:x val="-4.5737068021580625E-2"/>
                  <c:y val="-4.308207747600632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>
                      <a:solidFill>
                        <a:schemeClr val="bg1"/>
                      </a:solidFill>
                      <a:latin typeface="+mn-lt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1DC-44F4-BA0C-2E099E2F9CF4}"/>
                </c:ext>
              </c:extLst>
            </c:dLbl>
            <c:dLbl>
              <c:idx val="5"/>
              <c:layout>
                <c:manualLayout>
                  <c:x val="-4.4655538161290802E-2"/>
                  <c:y val="-4.895696102268548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>
                      <a:solidFill>
                        <a:schemeClr val="bg1"/>
                      </a:solidFill>
                      <a:latin typeface="+mn-lt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1DC-44F4-BA0C-2E099E2F9CF4}"/>
                </c:ext>
              </c:extLst>
            </c:dLbl>
            <c:dLbl>
              <c:idx val="6"/>
              <c:layout>
                <c:manualLayout>
                  <c:x val="-5.962440174638324E-2"/>
                  <c:y val="3.370312066266950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>
                      <a:solidFill>
                        <a:schemeClr val="bg1"/>
                      </a:solidFill>
                      <a:latin typeface="+mn-lt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1DC-44F4-BA0C-2E099E2F9CF4}"/>
                </c:ext>
              </c:extLst>
            </c:dLbl>
            <c:dLbl>
              <c:idx val="7"/>
              <c:layout>
                <c:manualLayout>
                  <c:x val="-5.0469586215821781E-2"/>
                  <c:y val="-3.74736312910789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>
                      <a:solidFill>
                        <a:schemeClr val="bg1"/>
                      </a:solidFill>
                      <a:latin typeface="+mn-lt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B5F-4D70-A5AA-DA1C12FDDED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solidFill>
                      <a:schemeClr val="tx1"/>
                    </a:solidFill>
                    <a:latin typeface="+mn-lt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DATI!$I$12:$O$12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DATI!$I$15:$O$15</c:f>
              <c:numCache>
                <c:formatCode>0.0</c:formatCode>
                <c:ptCount val="7"/>
                <c:pt idx="0">
                  <c:v>19.8</c:v>
                </c:pt>
                <c:pt idx="1">
                  <c:v>-6.5</c:v>
                </c:pt>
                <c:pt idx="2">
                  <c:v>5.5</c:v>
                </c:pt>
                <c:pt idx="3">
                  <c:v>-11.6</c:v>
                </c:pt>
                <c:pt idx="4">
                  <c:v>7.5</c:v>
                </c:pt>
                <c:pt idx="5">
                  <c:v>5.7</c:v>
                </c:pt>
                <c:pt idx="6">
                  <c:v>-14.8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A-B1DC-44F4-BA0C-2E099E2F9C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9340928"/>
        <c:axId val="259342720"/>
        <c:extLst>
          <c:ext xmlns:c15="http://schemas.microsoft.com/office/drawing/2012/chart" uri="{02D57815-91ED-43cb-92C2-25804820EDAC}">
            <c15:filteredLineSeries>
              <c15:ser>
                <c:idx val="0"/>
                <c:order val="3"/>
                <c:tx>
                  <c:strRef>
                    <c:extLst>
                      <c:ext uri="{02D57815-91ED-43cb-92C2-25804820EDAC}">
                        <c15:formulaRef>
                          <c15:sqref>DATI!$A$16</c15:sqref>
                        </c15:formulaRef>
                      </c:ext>
                    </c:extLst>
                    <c:strCache>
                      <c:ptCount val="1"/>
                      <c:pt idx="0">
                        <c:v>var.% 21/19 (dx)</c:v>
                      </c:pt>
                    </c:strCache>
                  </c:strRef>
                </c:tx>
                <c:spPr>
                  <a:ln>
                    <a:noFill/>
                  </a:ln>
                </c:spPr>
                <c:marker>
                  <c:symbol val="triangle"/>
                  <c:size val="8"/>
                  <c:spPr>
                    <a:solidFill>
                      <a:srgbClr val="FF0000"/>
                    </a:solidFill>
                    <a:ln>
                      <a:solidFill>
                        <a:srgbClr val="FF0000"/>
                      </a:solidFill>
                    </a:ln>
                  </c:spPr>
                </c:marker>
                <c:dLbls>
                  <c:dLbl>
                    <c:idx val="6"/>
                    <c:layout>
                      <c:manualLayout>
                        <c:x val="-5.3887908906332396E-2"/>
                        <c:y val="-5.7416648658032768E-2"/>
                      </c:manualLayout>
                    </c:layout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3-994E-4505-A510-7E254C9E6944}"/>
                      </c:ext>
                    </c:extLst>
                  </c:dLbl>
                  <c:spPr>
                    <a:solidFill>
                      <a:srgbClr val="FFFFFF"/>
                    </a:solidFill>
                    <a:ln>
                      <a:noFill/>
                    </a:ln>
                    <a:effectLst/>
                  </c:spPr>
                  <c:txPr>
                    <a:bodyPr wrap="square" lIns="38100" tIns="19050" rIns="38100" bIns="19050" anchor="ctr">
                      <a:spAutoFit/>
                    </a:bodyPr>
                    <a:lstStyle/>
                    <a:p>
                      <a:pPr>
                        <a:defRPr b="1">
                          <a:solidFill>
                            <a:srgbClr val="FF0000"/>
                          </a:solidFill>
                        </a:defRPr>
                      </a:pPr>
                      <a:endParaRPr lang="it-IT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0"/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DATI!$I$12:$O$12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0">
                        <c:v>2016</c:v>
                      </c:pt>
                      <c:pt idx="1">
                        <c:v>2017</c:v>
                      </c:pt>
                      <c:pt idx="2">
                        <c:v>2018</c:v>
                      </c:pt>
                      <c:pt idx="3">
                        <c:v>2019</c:v>
                      </c:pt>
                      <c:pt idx="4">
                        <c:v>2020</c:v>
                      </c:pt>
                      <c:pt idx="5">
                        <c:v>2021</c:v>
                      </c:pt>
                      <c:pt idx="6">
                        <c:v>2022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DATI!$H$16:$N$16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6">
                        <c:v>22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2-994E-4505-A510-7E254C9E6944}"/>
                  </c:ext>
                </c:extLst>
              </c15:ser>
            </c15:filteredLineSeries>
          </c:ext>
        </c:extLst>
      </c:lineChart>
      <c:catAx>
        <c:axId val="2596280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>
                <a:latin typeface="+mn-lt"/>
              </a:defRPr>
            </a:pPr>
            <a:endParaRPr lang="it-IT"/>
          </a:p>
        </c:txPr>
        <c:crossAx val="259339008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259339008"/>
        <c:scaling>
          <c:orientation val="minMax"/>
          <c:max val="350000"/>
          <c:min val="0"/>
        </c:scaling>
        <c:delete val="0"/>
        <c:axPos val="l"/>
        <c:numFmt formatCode="#,##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>
                <a:latin typeface="+mn-lt"/>
              </a:defRPr>
            </a:pPr>
            <a:endParaRPr lang="it-IT"/>
          </a:p>
        </c:txPr>
        <c:crossAx val="259628032"/>
        <c:crosses val="autoZero"/>
        <c:crossBetween val="between"/>
        <c:majorUnit val="100000"/>
        <c:minorUnit val="1000"/>
      </c:valAx>
      <c:catAx>
        <c:axId val="2593409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59342720"/>
        <c:crosses val="autoZero"/>
        <c:auto val="1"/>
        <c:lblAlgn val="ctr"/>
        <c:lblOffset val="100"/>
        <c:noMultiLvlLbl val="0"/>
      </c:catAx>
      <c:valAx>
        <c:axId val="259342720"/>
        <c:scaling>
          <c:orientation val="minMax"/>
          <c:max val="20"/>
          <c:min val="-20"/>
        </c:scaling>
        <c:delete val="0"/>
        <c:axPos val="r"/>
        <c:title>
          <c:tx>
            <c:rich>
              <a:bodyPr/>
              <a:lstStyle/>
              <a:p>
                <a:pPr algn="ctr" rtl="0">
                  <a:defRPr lang="it-IT" sz="1100" b="0" i="0" u="none" strike="noStrike" kern="1200" baseline="0" dirty="0" err="1" smtClean="0">
                    <a:solidFill>
                      <a:sysClr val="windowText" lastClr="000000"/>
                    </a:solidFill>
                    <a:latin typeface="Tw Cen MT (Corpo)"/>
                    <a:ea typeface="Myriad Pro"/>
                    <a:cs typeface="Myriad Pro"/>
                  </a:defRPr>
                </a:pPr>
                <a:r>
                  <a:rPr lang="it-IT" sz="1100" b="0" i="0" u="none" strike="noStrike" kern="1200" baseline="0" dirty="0" err="1">
                    <a:solidFill>
                      <a:sysClr val="windowText" lastClr="000000"/>
                    </a:solidFill>
                    <a:latin typeface="Tw Cen MT (Corpo)"/>
                    <a:ea typeface="Myriad Pro"/>
                    <a:cs typeface="Myriad Pro"/>
                  </a:rPr>
                  <a:t>Yyo%</a:t>
                </a:r>
              </a:p>
            </c:rich>
          </c:tx>
          <c:overlay val="0"/>
        </c:title>
        <c:numFmt formatCode="#,##0" sourceLinked="0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>
                <a:latin typeface="+mn-lt"/>
              </a:defRPr>
            </a:pPr>
            <a:endParaRPr lang="it-IT"/>
          </a:p>
        </c:txPr>
        <c:crossAx val="259340928"/>
        <c:crosses val="max"/>
        <c:crossBetween val="between"/>
        <c:majorUnit val="10"/>
        <c:minorUnit val="0.1"/>
      </c:valAx>
      <c:spPr>
        <a:noFill/>
        <a:ln w="12700">
          <a:noFill/>
        </a:ln>
      </c:spPr>
    </c:plotArea>
    <c:legend>
      <c:legendPos val="b"/>
      <c:layout>
        <c:manualLayout>
          <c:xMode val="edge"/>
          <c:yMode val="edge"/>
          <c:x val="7.8000980165902151E-2"/>
          <c:y val="0.87814710296086051"/>
          <c:w val="0.83655061750687576"/>
          <c:h val="0.10271401415312856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200">
              <a:latin typeface="+mn-lt"/>
            </a:defRPr>
          </a:pPr>
          <a:endParaRPr lang="it-IT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Myriad Pro" panose="020B0503030403020204" pitchFamily="34" charset="0"/>
          <a:ea typeface="Myriad Pro"/>
          <a:cs typeface="Myriad Pro"/>
        </a:defRPr>
      </a:pPr>
      <a:endParaRPr lang="it-IT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118864279095016"/>
          <c:y val="4.1318101615342828E-2"/>
          <c:w val="0.77719462851609522"/>
          <c:h val="0.7437361615155843"/>
        </c:manualLayout>
      </c:layout>
      <c:barChart>
        <c:barDir val="col"/>
        <c:grouping val="stacked"/>
        <c:varyColors val="0"/>
        <c:ser>
          <c:idx val="1"/>
          <c:order val="0"/>
          <c:tx>
            <c:strRef>
              <c:f>DATI!$A$4</c:f>
              <c:strCache>
                <c:ptCount val="1"/>
                <c:pt idx="0">
                  <c:v>mutui acquisto</c:v>
                </c:pt>
              </c:strCache>
            </c:strRef>
          </c:tx>
          <c:spPr>
            <a:solidFill>
              <a:srgbClr val="008080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DATI!$I$3:$O$3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DATI!$I$4:$O$4</c:f>
              <c:numCache>
                <c:formatCode>#,##0.000</c:formatCode>
                <c:ptCount val="7"/>
                <c:pt idx="0">
                  <c:v>24.068000000000001</c:v>
                </c:pt>
                <c:pt idx="1">
                  <c:v>25.96</c:v>
                </c:pt>
                <c:pt idx="2">
                  <c:v>27.677</c:v>
                </c:pt>
                <c:pt idx="3" formatCode="General">
                  <c:v>26.056999999999999</c:v>
                </c:pt>
                <c:pt idx="4">
                  <c:v>27.268999999999998</c:v>
                </c:pt>
                <c:pt idx="5">
                  <c:v>34.701000000000001</c:v>
                </c:pt>
                <c:pt idx="6">
                  <c:v>33.774999999999999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816-49E0-A2C8-896148C7CAC6}"/>
            </c:ext>
          </c:extLst>
        </c:ser>
        <c:ser>
          <c:idx val="4"/>
          <c:order val="1"/>
          <c:tx>
            <c:strRef>
              <c:f>DATI!$A$5</c:f>
              <c:strCache>
                <c:ptCount val="1"/>
                <c:pt idx="0">
                  <c:v>altri mutui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DATI!$I$3:$O$3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DATI!$I$5:$O$5</c:f>
              <c:numCache>
                <c:formatCode>#,##0.000</c:formatCode>
                <c:ptCount val="7"/>
                <c:pt idx="0">
                  <c:v>12.661</c:v>
                </c:pt>
                <c:pt idx="1">
                  <c:v>9.5690000000000008</c:v>
                </c:pt>
                <c:pt idx="2">
                  <c:v>10.334</c:v>
                </c:pt>
                <c:pt idx="3" formatCode="General">
                  <c:v>8.4700000000000006</c:v>
                </c:pt>
                <c:pt idx="4">
                  <c:v>11.657999999999999</c:v>
                </c:pt>
                <c:pt idx="5">
                  <c:v>8.4429999999999996</c:v>
                </c:pt>
                <c:pt idx="6">
                  <c:v>3.8410000000000002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816-49E0-A2C8-896148C7CA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259842432"/>
        <c:axId val="259843968"/>
      </c:barChart>
      <c:lineChart>
        <c:grouping val="standard"/>
        <c:varyColors val="0"/>
        <c:ser>
          <c:idx val="0"/>
          <c:order val="2"/>
          <c:tx>
            <c:strRef>
              <c:f>DATI!$A$6</c:f>
              <c:strCache>
                <c:ptCount val="1"/>
                <c:pt idx="0">
                  <c:v>var% (dx)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square"/>
            <c:size val="7"/>
            <c:spPr>
              <a:noFill/>
              <a:ln w="19050">
                <a:solidFill>
                  <a:srgbClr val="000000"/>
                </a:solidFill>
              </a:ln>
            </c:spPr>
          </c:marker>
          <c:dLbls>
            <c:dLbl>
              <c:idx val="0"/>
              <c:layout>
                <c:manualLayout>
                  <c:x val="-6.2071984156244618E-2"/>
                  <c:y val="-3.282860430020770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 baseline="0">
                      <a:solidFill>
                        <a:sysClr val="windowText" lastClr="000000"/>
                      </a:solidFill>
                      <a:latin typeface="Tw Cen MT (Corpo)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816-49E0-A2C8-896148C7CAC6}"/>
                </c:ext>
              </c:extLst>
            </c:dLbl>
            <c:dLbl>
              <c:idx val="1"/>
              <c:layout>
                <c:manualLayout>
                  <c:x val="-4.9627714814916152E-2"/>
                  <c:y val="-3.847996909085404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>
                      <a:solidFill>
                        <a:schemeClr val="bg1"/>
                      </a:solidFill>
                      <a:latin typeface="Tw Cen MT (Corpo)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816-49E0-A2C8-896148C7CAC6}"/>
                </c:ext>
              </c:extLst>
            </c:dLbl>
            <c:dLbl>
              <c:idx val="2"/>
              <c:layout>
                <c:manualLayout>
                  <c:x val="-5.7756854946764601E-2"/>
                  <c:y val="-2.890253559848790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>
                      <a:solidFill>
                        <a:schemeClr val="bg1"/>
                      </a:solidFill>
                      <a:latin typeface="Tw Cen MT (Corpo)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816-49E0-A2C8-896148C7CAC6}"/>
                </c:ext>
              </c:extLst>
            </c:dLbl>
            <c:dLbl>
              <c:idx val="3"/>
              <c:layout>
                <c:manualLayout>
                  <c:x val="-6.5924111398518989E-2"/>
                  <c:y val="3.851450087408662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>
                      <a:solidFill>
                        <a:schemeClr val="bg1"/>
                      </a:solidFill>
                      <a:latin typeface="Tw Cen MT (Corpo)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816-49E0-A2C8-896148C7CAC6}"/>
                </c:ext>
              </c:extLst>
            </c:dLbl>
            <c:dLbl>
              <c:idx val="4"/>
              <c:layout>
                <c:manualLayout>
                  <c:x val="-5.4457382572507707E-2"/>
                  <c:y val="-5.696295964259566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 baseline="0">
                      <a:solidFill>
                        <a:schemeClr val="bg1"/>
                      </a:solidFill>
                      <a:latin typeface="Tw Cen MT (Corpo)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816-49E0-A2C8-896148C7CAC6}"/>
                </c:ext>
              </c:extLst>
            </c:dLbl>
            <c:dLbl>
              <c:idx val="5"/>
              <c:layout>
                <c:manualLayout>
                  <c:x val="-5.6821271661307668E-2"/>
                  <c:y val="-4.798810644433493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100" b="1">
                      <a:solidFill>
                        <a:schemeClr val="bg1"/>
                      </a:solidFill>
                      <a:latin typeface="Tw Cen MT (Corpo)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816-49E0-A2C8-896148C7CAC6}"/>
                </c:ext>
              </c:extLst>
            </c:dLbl>
            <c:dLbl>
              <c:idx val="6"/>
              <c:layout>
                <c:manualLayout>
                  <c:x val="-6.3076342269721614E-2"/>
                  <c:y val="4.6199291765655119E-2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100" b="1" baseline="0">
                        <a:solidFill>
                          <a:schemeClr val="bg1"/>
                        </a:solidFill>
                        <a:latin typeface="Tw Cen MT (Corpo)"/>
                      </a:defRPr>
                    </a:pPr>
                    <a:fld id="{48281B84-382F-429B-9803-38A7C194FBC8}" type="VALUE">
                      <a:rPr lang="en-US" sz="1100" b="1" baseline="0">
                        <a:solidFill>
                          <a:schemeClr val="bg1"/>
                        </a:solidFill>
                        <a:latin typeface="Tw Cen MT (Corpo)"/>
                      </a:rPr>
                      <a:pPr>
                        <a:defRPr sz="1100" b="1" baseline="0">
                          <a:solidFill>
                            <a:schemeClr val="bg1"/>
                          </a:solidFill>
                          <a:latin typeface="Tw Cen MT (Corpo)"/>
                        </a:defRPr>
                      </a:pPr>
                      <a:t>[VALORE]</a:t>
                    </a:fld>
                    <a:endParaRPr lang="it-IT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2816-49E0-A2C8-896148C7CAC6}"/>
                </c:ext>
              </c:extLst>
            </c:dLbl>
            <c:dLbl>
              <c:idx val="7"/>
              <c:layout>
                <c:manualLayout>
                  <c:x val="-4.96642525159606E-2"/>
                  <c:y val="-3.6039750416927085E-2"/>
                </c:manualLayout>
              </c:layout>
              <c:tx>
                <c:rich>
                  <a:bodyPr/>
                  <a:lstStyle/>
                  <a:p>
                    <a:fld id="{AAEABD2F-EA41-41B1-A006-F3A7BCA31C7D}" type="VALUE">
                      <a:rPr lang="en-US">
                        <a:solidFill>
                          <a:sysClr val="windowText" lastClr="000000"/>
                        </a:solidFill>
                      </a:rPr>
                      <a:pPr/>
                      <a:t>[VALORE]</a:t>
                    </a:fld>
                    <a:endParaRPr lang="it-IT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2816-49E0-A2C8-896148C7CAC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solidFill>
                      <a:sysClr val="windowText" lastClr="000000"/>
                    </a:solidFill>
                    <a:latin typeface="Tw Cen MT (Corpo)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DATI!$I$3:$O$3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DATI!$I$6:$O$6</c:f>
              <c:numCache>
                <c:formatCode>0.0</c:formatCode>
                <c:ptCount val="7"/>
                <c:pt idx="0">
                  <c:v>21.1</c:v>
                </c:pt>
                <c:pt idx="1">
                  <c:v>-4.3</c:v>
                </c:pt>
                <c:pt idx="2">
                  <c:v>7</c:v>
                </c:pt>
                <c:pt idx="3" formatCode="General">
                  <c:v>-9.1999999999999993</c:v>
                </c:pt>
                <c:pt idx="4">
                  <c:v>12.7</c:v>
                </c:pt>
                <c:pt idx="5">
                  <c:v>10.8</c:v>
                </c:pt>
                <c:pt idx="6">
                  <c:v>-12.5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A-2816-49E0-A2C8-896148C7CA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9297280"/>
        <c:axId val="259298816"/>
        <c:extLst>
          <c:ext xmlns:c15="http://schemas.microsoft.com/office/drawing/2012/chart" uri="{02D57815-91ED-43cb-92C2-25804820EDAC}">
            <c15:filteredLineSeries>
              <c15:ser>
                <c:idx val="2"/>
                <c:order val="3"/>
                <c:tx>
                  <c:strRef>
                    <c:extLst>
                      <c:ext uri="{02D57815-91ED-43cb-92C2-25804820EDAC}">
                        <c15:formulaRef>
                          <c15:sqref>DATI!$A$7</c15:sqref>
                        </c15:formulaRef>
                      </c:ext>
                    </c:extLst>
                    <c:strCache>
                      <c:ptCount val="1"/>
                      <c:pt idx="0">
                        <c:v>var% 21/19 (dx)</c:v>
                      </c:pt>
                    </c:strCache>
                  </c:strRef>
                </c:tx>
                <c:spPr>
                  <a:ln>
                    <a:noFill/>
                  </a:ln>
                </c:spPr>
                <c:marker>
                  <c:symbol val="triangle"/>
                  <c:size val="7"/>
                  <c:spPr>
                    <a:solidFill>
                      <a:srgbClr val="FF0000"/>
                    </a:solidFill>
                    <a:ln w="12700">
                      <a:solidFill>
                        <a:srgbClr val="FF0000"/>
                      </a:solidFill>
                    </a:ln>
                  </c:spPr>
                </c:marker>
                <c:dLbls>
                  <c:dLbl>
                    <c:idx val="6"/>
                    <c:layout>
                      <c:manualLayout>
                        <c:x val="-7.0350999703531369E-2"/>
                        <c:y val="-4.7435862955160099E-2"/>
                      </c:manualLayout>
                    </c:layout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B-2816-49E0-A2C8-896148C7CAC6}"/>
                      </c:ext>
                    </c:extLst>
                  </c:dLbl>
                  <c:dLbl>
                    <c:idx val="7"/>
                    <c:layout>
                      <c:manualLayout>
                        <c:x val="-4.5395590142671853E-2"/>
                        <c:y val="-3.3277870216306155E-2"/>
                      </c:manualLayout>
                    </c:layout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C-2816-49E0-A2C8-896148C7CAC6}"/>
                      </c:ext>
                    </c:extLst>
                  </c:dLbl>
                  <c:spPr>
                    <a:solidFill>
                      <a:schemeClr val="bg1"/>
                    </a:solidFill>
                    <a:ln>
                      <a:noFill/>
                    </a:ln>
                    <a:effectLst/>
                  </c:spPr>
                  <c:txPr>
                    <a:bodyPr wrap="square" lIns="38100" tIns="19050" rIns="38100" bIns="19050" anchor="ctr">
                      <a:spAutoFit/>
                    </a:bodyPr>
                    <a:lstStyle/>
                    <a:p>
                      <a:pPr>
                        <a:defRPr b="1">
                          <a:solidFill>
                            <a:srgbClr val="FF0000"/>
                          </a:solidFill>
                          <a:latin typeface="Tw Cen MT (Corpo)"/>
                        </a:defRPr>
                      </a:pPr>
                      <a:endParaRPr lang="it-IT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DATI!$I$3:$O$3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0">
                        <c:v>2016</c:v>
                      </c:pt>
                      <c:pt idx="1">
                        <c:v>2017</c:v>
                      </c:pt>
                      <c:pt idx="2">
                        <c:v>2018</c:v>
                      </c:pt>
                      <c:pt idx="3">
                        <c:v>2019</c:v>
                      </c:pt>
                      <c:pt idx="4">
                        <c:v>2020</c:v>
                      </c:pt>
                      <c:pt idx="5">
                        <c:v>2021</c:v>
                      </c:pt>
                      <c:pt idx="6">
                        <c:v>2022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DATI!$H$7:$N$7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6">
                        <c:v>33.200000000000003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D-2816-49E0-A2C8-896148C7CAC6}"/>
                  </c:ext>
                </c:extLst>
              </c15:ser>
            </c15:filteredLineSeries>
          </c:ext>
        </c:extLst>
      </c:lineChart>
      <c:catAx>
        <c:axId val="2598424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>
                <a:latin typeface="Tw Cen MT (Corpo)"/>
              </a:defRPr>
            </a:pPr>
            <a:endParaRPr lang="it-IT"/>
          </a:p>
        </c:txPr>
        <c:crossAx val="259843968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259843968"/>
        <c:scaling>
          <c:orientation val="minMax"/>
          <c:max val="45"/>
          <c:min val="0"/>
        </c:scaling>
        <c:delete val="0"/>
        <c:axPos val="l"/>
        <c:title>
          <c:tx>
            <c:rich>
              <a:bodyPr/>
              <a:lstStyle/>
              <a:p>
                <a:pPr algn="ctr">
                  <a:defRPr lang="it-IT" sz="1100" b="0" i="0" u="none" strike="noStrike" kern="1200" baseline="0" dirty="0" smtClean="0">
                    <a:solidFill>
                      <a:sysClr val="windowText" lastClr="000000"/>
                    </a:solidFill>
                    <a:latin typeface="Tw Cen MT (Corpo)"/>
                    <a:ea typeface="Myriad Pro"/>
                    <a:cs typeface="Myriad Pro"/>
                  </a:defRPr>
                </a:pPr>
                <a:r>
                  <a:rPr lang="it-IT" sz="1100" b="0" i="0" u="none" strike="noStrike" kern="1200" baseline="0" dirty="0">
                    <a:solidFill>
                      <a:sysClr val="windowText" lastClr="000000"/>
                    </a:solidFill>
                    <a:latin typeface="Tw Cen MT (Corpo)"/>
                    <a:ea typeface="Myriad Pro"/>
                    <a:cs typeface="Myriad Pro"/>
                  </a:rPr>
                  <a:t>mld di €</a:t>
                </a:r>
              </a:p>
            </c:rich>
          </c:tx>
          <c:layout>
            <c:manualLayout>
              <c:xMode val="edge"/>
              <c:yMode val="edge"/>
              <c:x val="0"/>
              <c:y val="0.33338293962078086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>
                <a:latin typeface="Tw Cen MT (Corpo)"/>
              </a:defRPr>
            </a:pPr>
            <a:endParaRPr lang="it-IT"/>
          </a:p>
        </c:txPr>
        <c:crossAx val="259842432"/>
        <c:crosses val="autoZero"/>
        <c:crossBetween val="between"/>
        <c:majorUnit val="10"/>
        <c:minorUnit val="10"/>
      </c:valAx>
      <c:catAx>
        <c:axId val="2592972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59298816"/>
        <c:crosses val="autoZero"/>
        <c:auto val="1"/>
        <c:lblAlgn val="ctr"/>
        <c:lblOffset val="100"/>
        <c:noMultiLvlLbl val="0"/>
      </c:catAx>
      <c:valAx>
        <c:axId val="259298816"/>
        <c:scaling>
          <c:orientation val="minMax"/>
          <c:max val="25"/>
          <c:min val="-20"/>
        </c:scaling>
        <c:delete val="0"/>
        <c:axPos val="r"/>
        <c:title>
          <c:tx>
            <c:rich>
              <a:bodyPr/>
              <a:lstStyle/>
              <a:p>
                <a:pPr algn="ctr" rtl="0">
                  <a:defRPr lang="it-IT" sz="1100" b="0" i="0" u="none" strike="noStrike" kern="1200" baseline="0" dirty="0" err="1" smtClean="0">
                    <a:solidFill>
                      <a:sysClr val="windowText" lastClr="000000"/>
                    </a:solidFill>
                    <a:latin typeface="Tw Cen MT (Corpo)"/>
                    <a:ea typeface="Myriad Pro"/>
                    <a:cs typeface="Myriad Pro"/>
                  </a:defRPr>
                </a:pPr>
                <a:r>
                  <a:rPr lang="it-IT" sz="1100" b="0" i="0" u="none" strike="noStrike" kern="1200" baseline="0" dirty="0" err="1">
                    <a:solidFill>
                      <a:sysClr val="windowText" lastClr="000000"/>
                    </a:solidFill>
                    <a:latin typeface="Tw Cen MT (Corpo)"/>
                    <a:ea typeface="Myriad Pro"/>
                    <a:cs typeface="Myriad Pro"/>
                  </a:rPr>
                  <a:t>yoy%</a:t>
                </a:r>
              </a:p>
            </c:rich>
          </c:tx>
          <c:layout>
            <c:manualLayout>
              <c:xMode val="edge"/>
              <c:yMode val="edge"/>
              <c:x val="0.94080869864024808"/>
              <c:y val="0.36068940786229775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>
                <a:latin typeface="Tw Cen MT (Corpo)"/>
              </a:defRPr>
            </a:pPr>
            <a:endParaRPr lang="it-IT"/>
          </a:p>
        </c:txPr>
        <c:crossAx val="259297280"/>
        <c:crosses val="max"/>
        <c:crossBetween val="between"/>
        <c:majorUnit val="10"/>
        <c:minorUnit val="0.1"/>
      </c:valAx>
      <c:spPr>
        <a:noFill/>
        <a:ln w="12700">
          <a:noFill/>
        </a:ln>
      </c:spPr>
    </c:plotArea>
    <c:legend>
      <c:legendPos val="b"/>
      <c:layout>
        <c:manualLayout>
          <c:xMode val="edge"/>
          <c:yMode val="edge"/>
          <c:x val="5.614973459056994E-2"/>
          <c:y val="0.90121232766037362"/>
          <c:w val="0.88146167141990794"/>
          <c:h val="9.8787672339626403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200">
              <a:latin typeface="Tw Cen MT (Corpo)"/>
            </a:defRPr>
          </a:pPr>
          <a:endParaRPr lang="it-IT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Myriad Pro" panose="020B0503030403020204" pitchFamily="34" charset="0"/>
          <a:ea typeface="Myriad Pro"/>
          <a:cs typeface="Myriad Pro"/>
        </a:defRPr>
      </a:pPr>
      <a:endParaRPr lang="it-IT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1058481475149487"/>
          <c:y val="4.690569133288075E-2"/>
          <c:w val="0.87442482269503541"/>
          <c:h val="0.73649072188277886"/>
        </c:manualLayout>
      </c:layout>
      <c:lineChart>
        <c:grouping val="standard"/>
        <c:varyColors val="0"/>
        <c:ser>
          <c:idx val="0"/>
          <c:order val="0"/>
          <c:tx>
            <c:strRef>
              <c:f>DATI!$A$22</c:f>
              <c:strCache>
                <c:ptCount val="1"/>
                <c:pt idx="0">
                  <c:v>mutui di acquisto</c:v>
                </c:pt>
              </c:strCache>
            </c:strRef>
          </c:tx>
          <c:spPr>
            <a:ln w="31750">
              <a:solidFill>
                <a:srgbClr val="C00000"/>
              </a:solidFill>
              <a:prstDash val="solid"/>
            </a:ln>
          </c:spPr>
          <c:marker>
            <c:symbol val="square"/>
            <c:size val="5"/>
            <c:spPr>
              <a:noFill/>
              <a:ln w="15875">
                <a:solidFill>
                  <a:srgbClr val="C00000"/>
                </a:solidFill>
              </a:ln>
            </c:spPr>
          </c:marker>
          <c:dLbls>
            <c:dLbl>
              <c:idx val="0"/>
              <c:layout>
                <c:manualLayout>
                  <c:x val="-8.0395649751285117E-2"/>
                  <c:y val="-3.80182364000663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FC2-41DB-BF93-2CC07523AF69}"/>
                </c:ext>
              </c:extLst>
            </c:dLbl>
            <c:dLbl>
              <c:idx val="1"/>
              <c:layout>
                <c:manualLayout>
                  <c:x val="-5.0791877966792201E-2"/>
                  <c:y val="-3.8024539158090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3034954107389258E-2"/>
                      <c:h val="6.108643347397391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5FC2-41DB-BF93-2CC07523AF69}"/>
                </c:ext>
              </c:extLst>
            </c:dLbl>
            <c:dLbl>
              <c:idx val="2"/>
              <c:layout>
                <c:manualLayout>
                  <c:x val="-5.2484998247302905E-2"/>
                  <c:y val="-4.16271956445420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FC2-41DB-BF93-2CC07523AF69}"/>
                </c:ext>
              </c:extLst>
            </c:dLbl>
            <c:dLbl>
              <c:idx val="3"/>
              <c:layout>
                <c:manualLayout>
                  <c:x val="-7.7798246511786573E-2"/>
                  <c:y val="3.40159850549000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FC2-41DB-BF93-2CC07523AF69}"/>
                </c:ext>
              </c:extLst>
            </c:dLbl>
            <c:dLbl>
              <c:idx val="4"/>
              <c:layout>
                <c:manualLayout>
                  <c:x val="-7.7749052332224358E-2"/>
                  <c:y val="-1.84128772909737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FC2-41DB-BF93-2CC07523AF69}"/>
                </c:ext>
              </c:extLst>
            </c:dLbl>
            <c:dLbl>
              <c:idx val="5"/>
              <c:layout>
                <c:manualLayout>
                  <c:x val="-5.3322782541455366E-2"/>
                  <c:y val="-2.68169748400202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FC2-41DB-BF93-2CC07523AF69}"/>
                </c:ext>
              </c:extLst>
            </c:dLbl>
            <c:dLbl>
              <c:idx val="6"/>
              <c:layout>
                <c:manualLayout>
                  <c:x val="-2.0666499554780431E-2"/>
                  <c:y val="-4.9225800718136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FC2-41DB-BF93-2CC07523AF69}"/>
                </c:ext>
              </c:extLst>
            </c:dLbl>
            <c:dLbl>
              <c:idx val="7"/>
              <c:layout>
                <c:manualLayout>
                  <c:x val="-1.8541485844597642E-2"/>
                  <c:y val="-3.80244530167463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2C6-41CB-BD6D-ECCD9D8DC51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rgbClr val="C00000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DATI!$G$21:$M$21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DATI!$G$22:$M$22</c:f>
              <c:numCache>
                <c:formatCode>0.0</c:formatCode>
                <c:ptCount val="7"/>
                <c:pt idx="0">
                  <c:v>31.7</c:v>
                </c:pt>
                <c:pt idx="1">
                  <c:v>6.2</c:v>
                </c:pt>
                <c:pt idx="2">
                  <c:v>6.6</c:v>
                </c:pt>
                <c:pt idx="3">
                  <c:v>-5.9</c:v>
                </c:pt>
                <c:pt idx="4">
                  <c:v>4.7</c:v>
                </c:pt>
                <c:pt idx="5">
                  <c:v>27.3</c:v>
                </c:pt>
                <c:pt idx="6">
                  <c:v>-2.2999999999999998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7-5FC2-41DB-BF93-2CC07523AF69}"/>
            </c:ext>
          </c:extLst>
        </c:ser>
        <c:ser>
          <c:idx val="1"/>
          <c:order val="1"/>
          <c:tx>
            <c:strRef>
              <c:f>DATI!$A$23</c:f>
              <c:strCache>
                <c:ptCount val="1"/>
                <c:pt idx="0">
                  <c:v>altri mutui</c:v>
                </c:pt>
              </c:strCache>
            </c:strRef>
          </c:tx>
          <c:spPr>
            <a:ln w="31750">
              <a:solidFill>
                <a:schemeClr val="bg1">
                  <a:lumMod val="65000"/>
                </a:schemeClr>
              </a:solidFill>
              <a:prstDash val="solid"/>
            </a:ln>
          </c:spPr>
          <c:marker>
            <c:symbol val="square"/>
            <c:size val="5"/>
            <c:spPr>
              <a:noFill/>
              <a:ln w="15875">
                <a:solidFill>
                  <a:schemeClr val="bg1">
                    <a:lumMod val="65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8.3921315022221443E-2"/>
                  <c:y val="-2.08104464432591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FC2-41DB-BF93-2CC07523AF69}"/>
                </c:ext>
              </c:extLst>
            </c:dLbl>
            <c:dLbl>
              <c:idx val="1"/>
              <c:layout>
                <c:manualLayout>
                  <c:x val="-7.8274614270662943E-2"/>
                  <c:y val="3.7019249253280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FC2-41DB-BF93-2CC07523AF69}"/>
                </c:ext>
              </c:extLst>
            </c:dLbl>
            <c:dLbl>
              <c:idx val="2"/>
              <c:layout>
                <c:manualLayout>
                  <c:x val="-5.2139897369569914E-2"/>
                  <c:y val="-8.20493039549176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5FC2-41DB-BF93-2CC07523AF69}"/>
                </c:ext>
              </c:extLst>
            </c:dLbl>
            <c:dLbl>
              <c:idx val="3"/>
              <c:layout>
                <c:manualLayout>
                  <c:x val="-6.5585235219868379E-2"/>
                  <c:y val="4.12212980278040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FC2-41DB-BF93-2CC07523AF69}"/>
                </c:ext>
              </c:extLst>
            </c:dLbl>
            <c:dLbl>
              <c:idx val="4"/>
              <c:layout>
                <c:manualLayout>
                  <c:x val="-7.1075701190103729E-2"/>
                  <c:y val="-4.62225365197556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5FC2-41DB-BF93-2CC07523AF69}"/>
                </c:ext>
              </c:extLst>
            </c:dLbl>
            <c:dLbl>
              <c:idx val="5"/>
              <c:layout>
                <c:manualLayout>
                  <c:x val="-2.3381326087203842E-2"/>
                  <c:y val="-3.82243365874473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FC2-41DB-BF93-2CC07523AF69}"/>
                </c:ext>
              </c:extLst>
            </c:dLbl>
            <c:dLbl>
              <c:idx val="6"/>
              <c:layout>
                <c:manualLayout>
                  <c:x val="-2.687880976783808E-3"/>
                  <c:y val="-5.40272417807308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5FC2-41DB-BF93-2CC07523AF69}"/>
                </c:ext>
              </c:extLst>
            </c:dLbl>
            <c:dLbl>
              <c:idx val="7"/>
              <c:layout>
                <c:manualLayout>
                  <c:x val="-1.2360990563065133E-2"/>
                  <c:y val="-3.80244530167463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B85-470C-8CAD-C85F6FFFE47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bg1">
                        <a:lumMod val="65000"/>
                      </a:schemeClr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DATI!$G$21:$M$21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DATI!$G$23:$M$23</c:f>
              <c:numCache>
                <c:formatCode>0.0</c:formatCode>
                <c:ptCount val="7"/>
                <c:pt idx="0">
                  <c:v>5</c:v>
                </c:pt>
                <c:pt idx="1">
                  <c:v>-24.5</c:v>
                </c:pt>
                <c:pt idx="2">
                  <c:v>8</c:v>
                </c:pt>
                <c:pt idx="3">
                  <c:v>-18</c:v>
                </c:pt>
                <c:pt idx="4">
                  <c:v>37.200000000000003</c:v>
                </c:pt>
                <c:pt idx="5">
                  <c:v>-27.6</c:v>
                </c:pt>
                <c:pt idx="6">
                  <c:v>-54.4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F-5FC2-41DB-BF93-2CC07523AF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62257664"/>
        <c:axId val="262263552"/>
      </c:lineChart>
      <c:catAx>
        <c:axId val="262257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it-IT"/>
          </a:p>
        </c:txPr>
        <c:crossAx val="262263552"/>
        <c:crosses val="autoZero"/>
        <c:auto val="1"/>
        <c:lblAlgn val="ctr"/>
        <c:lblOffset val="100"/>
        <c:noMultiLvlLbl val="0"/>
      </c:catAx>
      <c:valAx>
        <c:axId val="262263552"/>
        <c:scaling>
          <c:orientation val="minMax"/>
          <c:max val="45"/>
          <c:min val="-55"/>
        </c:scaling>
        <c:delete val="0"/>
        <c:axPos val="l"/>
        <c:title>
          <c:tx>
            <c:rich>
              <a:bodyPr/>
              <a:lstStyle/>
              <a:p>
                <a:pPr algn="ctr" rtl="0">
                  <a:defRPr lang="it-IT" sz="1100" b="0" i="0" u="none" strike="noStrike" kern="1200" baseline="0" dirty="0" err="1" smtClean="0">
                    <a:solidFill>
                      <a:schemeClr val="tx1"/>
                    </a:solidFill>
                    <a:latin typeface="Tw Cen MT (Corpo)"/>
                    <a:ea typeface="Myriad Pro"/>
                    <a:cs typeface="Myriad Pro"/>
                  </a:defRPr>
                </a:pPr>
                <a:r>
                  <a:rPr lang="it-IT" sz="1100" b="0" i="0" u="none" strike="noStrike" kern="1200" baseline="0" dirty="0" err="1">
                    <a:solidFill>
                      <a:schemeClr val="tx1"/>
                    </a:solidFill>
                    <a:latin typeface="Tw Cen MT (Corpo)"/>
                    <a:ea typeface="Myriad Pro"/>
                    <a:cs typeface="Myriad Pro"/>
                  </a:rPr>
                  <a:t>yoy%</a:t>
                </a:r>
              </a:p>
            </c:rich>
          </c:tx>
          <c:overlay val="0"/>
        </c:title>
        <c:numFmt formatCode="#,##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/>
            </a:pPr>
            <a:endParaRPr lang="it-IT"/>
          </a:p>
        </c:txPr>
        <c:crossAx val="262257664"/>
        <c:crosses val="autoZero"/>
        <c:crossBetween val="between"/>
        <c:majorUnit val="50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13210118203309693"/>
          <c:y val="0.91042769857433814"/>
          <c:w val="0.81960145758479219"/>
          <c:h val="6.3212203077125814E-2"/>
        </c:manualLayout>
      </c:layout>
      <c:overlay val="0"/>
      <c:spPr>
        <a:noFill/>
        <a:ln w="25400">
          <a:noFill/>
        </a:ln>
      </c:sp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Tw Cen MT (Corpo)"/>
          <a:ea typeface="Myriad Pro"/>
          <a:cs typeface="Myriad Pro"/>
        </a:defRPr>
      </a:pPr>
      <a:endParaRPr lang="it-IT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874395770067515E-2"/>
          <c:y val="7.2974031776947848E-2"/>
          <c:w val="0.89662722117147997"/>
          <c:h val="0.63604803203971561"/>
        </c:manualLayout>
      </c:layout>
      <c:lineChart>
        <c:grouping val="standard"/>
        <c:varyColors val="0"/>
        <c:ser>
          <c:idx val="1"/>
          <c:order val="0"/>
          <c:tx>
            <c:strRef>
              <c:f>DATI!$A$31</c:f>
              <c:strCache>
                <c:ptCount val="1"/>
                <c:pt idx="0">
                  <c:v>mutui d'acquisto</c:v>
                </c:pt>
              </c:strCache>
            </c:strRef>
          </c:tx>
          <c:spPr>
            <a:ln w="25400">
              <a:solidFill>
                <a:schemeClr val="accent6">
                  <a:lumMod val="75000"/>
                </a:schemeClr>
              </a:solidFill>
              <a:prstDash val="solid"/>
            </a:ln>
          </c:spPr>
          <c:marker>
            <c:symbol val="square"/>
            <c:size val="5"/>
            <c:spPr>
              <a:noFill/>
              <a:ln w="19050"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8.3876899051078507E-2"/>
                  <c:y val="-4.556268074639226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296-483A-BDCD-713C59291130}"/>
                </c:ext>
              </c:extLst>
            </c:dLbl>
            <c:dLbl>
              <c:idx val="1"/>
              <c:layout>
                <c:manualLayout>
                  <c:x val="-6.2609536486325487E-2"/>
                  <c:y val="-3.416011418129123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296-483A-BDCD-713C59291130}"/>
                </c:ext>
              </c:extLst>
            </c:dLbl>
            <c:dLbl>
              <c:idx val="2"/>
              <c:layout>
                <c:manualLayout>
                  <c:x val="-4.7927640250959663E-2"/>
                  <c:y val="-4.556268074639225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7296-483A-BDCD-713C59291130}"/>
                </c:ext>
              </c:extLst>
            </c:dLbl>
            <c:dLbl>
              <c:idx val="3"/>
              <c:layout>
                <c:manualLayout>
                  <c:x val="-5.7148441406143523E-2"/>
                  <c:y val="-4.176182522469191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7296-483A-BDCD-713C59291130}"/>
                </c:ext>
              </c:extLst>
            </c:dLbl>
            <c:dLbl>
              <c:idx val="4"/>
              <c:layout>
                <c:manualLayout>
                  <c:x val="-5.7148441406143467E-2"/>
                  <c:y val="-3.796096970299157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7296-483A-BDCD-713C59291130}"/>
                </c:ext>
              </c:extLst>
            </c:dLbl>
            <c:dLbl>
              <c:idx val="5"/>
              <c:layout>
                <c:manualLayout>
                  <c:x val="-5.4110246754035897E-2"/>
                  <c:y val="-3.796096970299164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7296-483A-BDCD-713C59291130}"/>
                </c:ext>
              </c:extLst>
            </c:dLbl>
            <c:dLbl>
              <c:idx val="6"/>
              <c:layout>
                <c:manualLayout>
                  <c:x val="-5.4110246754036008E-2"/>
                  <c:y val="2.66535741659142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7296-483A-BDCD-713C59291130}"/>
                </c:ext>
              </c:extLst>
            </c:dLbl>
            <c:dLbl>
              <c:idx val="7"/>
              <c:layout>
                <c:manualLayout>
                  <c:x val="-1.063368128237651E-2"/>
                  <c:y val="6.84629849046179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296-483A-BDCD-713C5929113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>
                    <a:solidFill>
                      <a:schemeClr val="accent5">
                        <a:lumMod val="75000"/>
                      </a:schemeClr>
                    </a:solidFill>
                  </a:defRPr>
                </a:pPr>
                <a:endParaRPr lang="it-IT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DATI!$N$30:$U$30</c:f>
              <c:strCache>
                <c:ptCount val="8"/>
                <c:pt idx="0">
                  <c:v>Q1_21</c:v>
                </c:pt>
                <c:pt idx="1">
                  <c:v>Q2_21</c:v>
                </c:pt>
                <c:pt idx="2">
                  <c:v>Q3_21</c:v>
                </c:pt>
                <c:pt idx="3">
                  <c:v>Q4_21</c:v>
                </c:pt>
                <c:pt idx="4">
                  <c:v>Q1_22</c:v>
                </c:pt>
                <c:pt idx="5">
                  <c:v>Q2_22</c:v>
                </c:pt>
                <c:pt idx="6">
                  <c:v>Q3_22</c:v>
                </c:pt>
                <c:pt idx="7">
                  <c:v>Q4_22</c:v>
                </c:pt>
              </c:strCache>
            </c:strRef>
          </c:cat>
          <c:val>
            <c:numRef>
              <c:f>DATI!$N$31:$U$31</c:f>
              <c:numCache>
                <c:formatCode>0.0</c:formatCode>
                <c:ptCount val="8"/>
                <c:pt idx="0">
                  <c:v>40.700000000000003</c:v>
                </c:pt>
                <c:pt idx="1">
                  <c:v>56.2</c:v>
                </c:pt>
                <c:pt idx="2">
                  <c:v>23.1</c:v>
                </c:pt>
                <c:pt idx="3">
                  <c:v>1</c:v>
                </c:pt>
                <c:pt idx="4">
                  <c:v>9.5</c:v>
                </c:pt>
                <c:pt idx="5">
                  <c:v>3.2</c:v>
                </c:pt>
                <c:pt idx="6">
                  <c:v>-4.4000000000000004</c:v>
                </c:pt>
                <c:pt idx="7">
                  <c:v>-17.3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8-E1A2-440F-A8E3-34487FCE6B07}"/>
            </c:ext>
          </c:extLst>
        </c:ser>
        <c:ser>
          <c:idx val="0"/>
          <c:order val="1"/>
          <c:tx>
            <c:strRef>
              <c:f>DATI!$A$32</c:f>
              <c:strCache>
                <c:ptCount val="1"/>
                <c:pt idx="0">
                  <c:v>surroghe</c:v>
                </c:pt>
              </c:strCache>
            </c:strRef>
          </c:tx>
          <c:spPr>
            <a:ln w="25400">
              <a:solidFill>
                <a:srgbClr val="424242"/>
              </a:solidFill>
              <a:prstDash val="solid"/>
            </a:ln>
          </c:spPr>
          <c:marker>
            <c:symbol val="square"/>
            <c:size val="5"/>
            <c:spPr>
              <a:noFill/>
              <a:ln w="19050">
                <a:solidFill>
                  <a:srgbClr val="424242"/>
                </a:solidFill>
              </a:ln>
            </c:spPr>
          </c:marker>
          <c:dLbls>
            <c:dLbl>
              <c:idx val="0"/>
              <c:layout>
                <c:manualLayout>
                  <c:x val="-8.4598649701898079E-2"/>
                  <c:y val="-3.796096970299157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1A2-440F-A8E3-34487FCE6B07}"/>
                </c:ext>
              </c:extLst>
            </c:dLbl>
            <c:dLbl>
              <c:idx val="1"/>
              <c:layout>
                <c:manualLayout>
                  <c:x val="-6.6369481789252616E-2"/>
                  <c:y val="-3.4160114181291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1A2-440F-A8E3-34487FCE6B07}"/>
                </c:ext>
              </c:extLst>
            </c:dLbl>
            <c:dLbl>
              <c:idx val="2"/>
              <c:layout>
                <c:manualLayout>
                  <c:x val="-3.9025729920284469E-2"/>
                  <c:y val="-3.4160114181291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1A2-440F-A8E3-34487FCE6B07}"/>
                </c:ext>
              </c:extLst>
            </c:dLbl>
            <c:dLbl>
              <c:idx val="3"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E1A2-440F-A8E3-34487FCE6B07}"/>
                </c:ext>
              </c:extLst>
            </c:dLbl>
            <c:dLbl>
              <c:idx val="4"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E1A2-440F-A8E3-34487FCE6B07}"/>
                </c:ext>
              </c:extLst>
            </c:dLbl>
            <c:dLbl>
              <c:idx val="5"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E1A2-440F-A8E3-34487FCE6B07}"/>
                </c:ext>
              </c:extLst>
            </c:dLbl>
            <c:dLbl>
              <c:idx val="6"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E1A2-440F-A8E3-34487FCE6B07}"/>
                </c:ext>
              </c:extLst>
            </c:dLbl>
            <c:dLbl>
              <c:idx val="7"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E1A2-440F-A8E3-34487FCE6B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DATI!$N$30:$U$30</c:f>
              <c:strCache>
                <c:ptCount val="8"/>
                <c:pt idx="0">
                  <c:v>Q1_21</c:v>
                </c:pt>
                <c:pt idx="1">
                  <c:v>Q2_21</c:v>
                </c:pt>
                <c:pt idx="2">
                  <c:v>Q3_21</c:v>
                </c:pt>
                <c:pt idx="3">
                  <c:v>Q4_21</c:v>
                </c:pt>
                <c:pt idx="4">
                  <c:v>Q1_22</c:v>
                </c:pt>
                <c:pt idx="5">
                  <c:v>Q2_22</c:v>
                </c:pt>
                <c:pt idx="6">
                  <c:v>Q3_22</c:v>
                </c:pt>
                <c:pt idx="7">
                  <c:v>Q4_22</c:v>
                </c:pt>
              </c:strCache>
            </c:strRef>
          </c:cat>
          <c:val>
            <c:numRef>
              <c:f>DATI!$N$32:$U$32</c:f>
              <c:numCache>
                <c:formatCode>0.0</c:formatCode>
                <c:ptCount val="8"/>
                <c:pt idx="0">
                  <c:v>-12.1</c:v>
                </c:pt>
                <c:pt idx="1">
                  <c:v>-16.2</c:v>
                </c:pt>
                <c:pt idx="2">
                  <c:v>-45.6</c:v>
                </c:pt>
                <c:pt idx="3">
                  <c:v>-62.2</c:v>
                </c:pt>
                <c:pt idx="4">
                  <c:v>-73.099999999999994</c:v>
                </c:pt>
                <c:pt idx="5">
                  <c:v>-84.6</c:v>
                </c:pt>
                <c:pt idx="6">
                  <c:v>-88.6</c:v>
                </c:pt>
                <c:pt idx="7">
                  <c:v>-70.400000000000006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11-E1A2-440F-A8E3-34487FCE6B07}"/>
            </c:ext>
          </c:extLst>
        </c:ser>
        <c:ser>
          <c:idx val="2"/>
          <c:order val="2"/>
          <c:tx>
            <c:strRef>
              <c:f>DATI!$A$33</c:f>
              <c:strCache>
                <c:ptCount val="1"/>
                <c:pt idx="0">
                  <c:v>mutui di ristrutturaz./costruzione</c:v>
                </c:pt>
              </c:strCache>
            </c:strRef>
          </c:tx>
          <c:spPr>
            <a:ln w="25400">
              <a:solidFill>
                <a:srgbClr val="008000"/>
              </a:solidFill>
              <a:prstDash val="solid"/>
            </a:ln>
          </c:spPr>
          <c:marker>
            <c:symbol val="square"/>
            <c:size val="5"/>
            <c:spPr>
              <a:noFill/>
              <a:ln w="19050">
                <a:solidFill>
                  <a:srgbClr val="008000"/>
                </a:solidFill>
              </a:ln>
            </c:spPr>
          </c:marker>
          <c:dLbls>
            <c:dLbl>
              <c:idx val="0"/>
              <c:layout>
                <c:manualLayout>
                  <c:x val="-5.3494952530002783E-2"/>
                  <c:y val="4.17621245046541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296-483A-BDCD-713C59291130}"/>
                </c:ext>
              </c:extLst>
            </c:dLbl>
            <c:dLbl>
              <c:idx val="1"/>
              <c:layout>
                <c:manualLayout>
                  <c:x val="-5.3494952530002769E-2"/>
                  <c:y val="4.55629800263545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296-483A-BDCD-713C59291130}"/>
                </c:ext>
              </c:extLst>
            </c:dLbl>
            <c:dLbl>
              <c:idx val="2"/>
              <c:layout>
                <c:manualLayout>
                  <c:x val="-5.3494952530002825E-2"/>
                  <c:y val="3.03595579395531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296-483A-BDCD-713C59291130}"/>
                </c:ext>
              </c:extLst>
            </c:dLbl>
            <c:dLbl>
              <c:idx val="3"/>
              <c:layout>
                <c:manualLayout>
                  <c:x val="-4.7927640250959719E-2"/>
                  <c:y val="2.65587024178528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296-483A-BDCD-713C59291130}"/>
                </c:ext>
              </c:extLst>
            </c:dLbl>
            <c:dLbl>
              <c:idx val="4"/>
              <c:layout>
                <c:manualLayout>
                  <c:x val="-5.7148441406143467E-2"/>
                  <c:y val="3.796126898295391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296-483A-BDCD-713C59291130}"/>
                </c:ext>
              </c:extLst>
            </c:dLbl>
            <c:dLbl>
              <c:idx val="5"/>
              <c:layout>
                <c:manualLayout>
                  <c:x val="-6.3224830710358615E-2"/>
                  <c:y val="3.035955793955322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296-483A-BDCD-713C59291130}"/>
                </c:ext>
              </c:extLst>
            </c:dLbl>
            <c:dLbl>
              <c:idx val="6"/>
              <c:layout>
                <c:manualLayout>
                  <c:x val="-8.1347781424142979E-2"/>
                  <c:y val="5.31646910697552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296-483A-BDCD-713C59291130}"/>
                </c:ext>
              </c:extLst>
            </c:dLbl>
            <c:dLbl>
              <c:idx val="7"/>
              <c:layout>
                <c:manualLayout>
                  <c:x val="-1.5190973260537871E-3"/>
                  <c:y val="3.425543484929607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3424485552307909E-2"/>
                      <c:h val="4.931625003404308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7296-483A-BDCD-713C5929113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>
                    <a:solidFill>
                      <a:srgbClr val="008000"/>
                    </a:solidFill>
                  </a:defRPr>
                </a:pPr>
                <a:endParaRPr lang="it-IT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DATI!$N$30:$U$30</c:f>
              <c:strCache>
                <c:ptCount val="8"/>
                <c:pt idx="0">
                  <c:v>Q1_21</c:v>
                </c:pt>
                <c:pt idx="1">
                  <c:v>Q2_21</c:v>
                </c:pt>
                <c:pt idx="2">
                  <c:v>Q3_21</c:v>
                </c:pt>
                <c:pt idx="3">
                  <c:v>Q4_21</c:v>
                </c:pt>
                <c:pt idx="4">
                  <c:v>Q1_22</c:v>
                </c:pt>
                <c:pt idx="5">
                  <c:v>Q2_22</c:v>
                </c:pt>
                <c:pt idx="6">
                  <c:v>Q3_22</c:v>
                </c:pt>
                <c:pt idx="7">
                  <c:v>Q4_22</c:v>
                </c:pt>
              </c:strCache>
            </c:strRef>
          </c:cat>
          <c:val>
            <c:numRef>
              <c:f>DATI!$N$33:$U$33</c:f>
              <c:numCache>
                <c:formatCode>0.0</c:formatCode>
                <c:ptCount val="8"/>
                <c:pt idx="0">
                  <c:v>18</c:v>
                </c:pt>
                <c:pt idx="1">
                  <c:v>20.7</c:v>
                </c:pt>
                <c:pt idx="2">
                  <c:v>8.6</c:v>
                </c:pt>
                <c:pt idx="3">
                  <c:v>-0.9</c:v>
                </c:pt>
                <c:pt idx="4">
                  <c:v>-2.5</c:v>
                </c:pt>
                <c:pt idx="5">
                  <c:v>-1</c:v>
                </c:pt>
                <c:pt idx="6">
                  <c:v>-23.9</c:v>
                </c:pt>
                <c:pt idx="7">
                  <c:v>-16.7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1A-E1A2-440F-A8E3-34487FCE6B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60164992"/>
        <c:axId val="259925120"/>
      </c:lineChart>
      <c:catAx>
        <c:axId val="2601649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50"/>
            </a:pPr>
            <a:endParaRPr lang="it-IT"/>
          </a:p>
        </c:txPr>
        <c:crossAx val="2599251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59925120"/>
        <c:scaling>
          <c:orientation val="minMax"/>
          <c:max val="60"/>
          <c:min val="-100"/>
        </c:scaling>
        <c:delete val="0"/>
        <c:axPos val="l"/>
        <c:title>
          <c:tx>
            <c:rich>
              <a:bodyPr/>
              <a:lstStyle/>
              <a:p>
                <a:pPr>
                  <a:defRPr lang="it-IT" sz="1100" b="0" i="0" u="none" strike="noStrike" kern="1200" baseline="0" dirty="0" err="1" smtClean="0">
                    <a:solidFill>
                      <a:schemeClr val="tx1"/>
                    </a:solidFill>
                    <a:latin typeface="Tw Cen MT (Corpo)"/>
                    <a:ea typeface="Myriad Pro"/>
                    <a:cs typeface="Myriad Pro"/>
                  </a:defRPr>
                </a:pPr>
                <a:r>
                  <a:rPr lang="it-IT" sz="1100" b="0" i="0" u="none" strike="noStrike" kern="1200" baseline="0" dirty="0" err="1">
                    <a:solidFill>
                      <a:schemeClr val="tx1"/>
                    </a:solidFill>
                    <a:latin typeface="Tw Cen MT (Corpo)"/>
                    <a:ea typeface="Myriad Pro"/>
                    <a:cs typeface="Myriad Pro"/>
                  </a:rPr>
                  <a:t>yoy%</a:t>
                </a:r>
              </a:p>
            </c:rich>
          </c:tx>
          <c:overlay val="0"/>
        </c:title>
        <c:numFmt formatCode="#,##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/>
            </a:pPr>
            <a:endParaRPr lang="it-IT"/>
          </a:p>
        </c:txPr>
        <c:crossAx val="260164992"/>
        <c:crosses val="autoZero"/>
        <c:crossBetween val="between"/>
        <c:majorUnit val="50"/>
        <c:minorUnit val="0.02"/>
      </c:valAx>
      <c:spPr>
        <a:noFill/>
        <a:ln w="25400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200"/>
            </a:pPr>
            <a:endParaRPr lang="it-IT"/>
          </a:p>
        </c:txPr>
      </c:legendEntry>
      <c:legendEntry>
        <c:idx val="1"/>
        <c:txPr>
          <a:bodyPr/>
          <a:lstStyle/>
          <a:p>
            <a:pPr>
              <a:defRPr sz="1200"/>
            </a:pPr>
            <a:endParaRPr lang="it-IT"/>
          </a:p>
        </c:txPr>
      </c:legendEntry>
      <c:legendEntry>
        <c:idx val="2"/>
        <c:txPr>
          <a:bodyPr/>
          <a:lstStyle/>
          <a:p>
            <a:pPr>
              <a:defRPr sz="1200"/>
            </a:pPr>
            <a:endParaRPr lang="it-IT"/>
          </a:p>
        </c:txPr>
      </c:legendEntry>
      <c:layout>
        <c:manualLayout>
          <c:xMode val="edge"/>
          <c:yMode val="edge"/>
          <c:x val="0"/>
          <c:y val="0.84252367229682112"/>
          <c:w val="0.99999999999999989"/>
          <c:h val="0.15747632770317893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200"/>
          </a:pPr>
          <a:endParaRPr lang="it-IT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300" b="0" i="0" u="none" strike="noStrike" baseline="0">
          <a:solidFill>
            <a:srgbClr val="000000"/>
          </a:solidFill>
          <a:latin typeface="Tw Cen MT (Corpo)"/>
          <a:ea typeface="Myriad Pro"/>
          <a:cs typeface="Myriad Pro"/>
        </a:defRPr>
      </a:pPr>
      <a:endParaRPr lang="it-IT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6112103174603173"/>
          <c:y val="4.7472789115646258E-2"/>
          <c:w val="0.70588963293650797"/>
          <c:h val="0.72940958049886617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DATI!$A$46</c:f>
              <c:strCache>
                <c:ptCount val="1"/>
                <c:pt idx="0">
                  <c:v>consistenze</c:v>
                </c:pt>
              </c:strCache>
            </c:strRef>
          </c:tx>
          <c:spPr>
            <a:solidFill>
              <a:srgbClr val="CCFFCC"/>
            </a:solidFill>
            <a:ln w="12700">
              <a:solidFill>
                <a:schemeClr val="tx1"/>
              </a:solidFill>
            </a:ln>
          </c:spPr>
          <c:invertIfNegative val="0"/>
          <c:cat>
            <c:numRef>
              <c:f>DATI!$G$44:$M$44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 formatCode="@">
                  <c:v>2021</c:v>
                </c:pt>
                <c:pt idx="6" formatCode="@">
                  <c:v>2022</c:v>
                </c:pt>
              </c:numCache>
            </c:numRef>
          </c:cat>
          <c:val>
            <c:numRef>
              <c:f>DATI!$G$46:$M$46</c:f>
              <c:numCache>
                <c:formatCode>#,##0.000</c:formatCode>
                <c:ptCount val="7"/>
                <c:pt idx="0">
                  <c:v>261.04300000000001</c:v>
                </c:pt>
                <c:pt idx="1">
                  <c:v>271.47300000000001</c:v>
                </c:pt>
                <c:pt idx="2">
                  <c:v>276.96100000000001</c:v>
                </c:pt>
                <c:pt idx="3">
                  <c:v>277.82400000000001</c:v>
                </c:pt>
                <c:pt idx="4">
                  <c:v>281.32299999999998</c:v>
                </c:pt>
                <c:pt idx="5">
                  <c:v>282.47899999999998</c:v>
                </c:pt>
                <c:pt idx="6" formatCode="0.000">
                  <c:v>289.35199999999998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AFA-496E-96E6-03C3495A46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6"/>
        <c:axId val="259701376"/>
        <c:axId val="259715456"/>
      </c:barChart>
      <c:lineChart>
        <c:grouping val="standard"/>
        <c:varyColors val="0"/>
        <c:ser>
          <c:idx val="3"/>
          <c:order val="1"/>
          <c:tx>
            <c:strRef>
              <c:f>DATI!$A$48</c:f>
              <c:strCache>
                <c:ptCount val="1"/>
                <c:pt idx="0">
                  <c:v>var% consistenze (dx)</c:v>
                </c:pt>
              </c:strCache>
            </c:strRef>
          </c:tx>
          <c:spPr>
            <a:ln w="25400">
              <a:solidFill>
                <a:srgbClr val="FF9900"/>
              </a:solidFill>
            </a:ln>
          </c:spPr>
          <c:marker>
            <c:symbol val="square"/>
            <c:size val="5"/>
            <c:spPr>
              <a:noFill/>
              <a:ln w="15875">
                <a:solidFill>
                  <a:srgbClr val="FF9900"/>
                </a:solidFill>
              </a:ln>
            </c:spPr>
          </c:marker>
          <c:dLbls>
            <c:dLbl>
              <c:idx val="0"/>
              <c:layout>
                <c:manualLayout>
                  <c:x val="-5.3529017857142883E-2"/>
                  <c:y val="-3.44849154803861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FA-496E-96E6-03C3495A46B9}"/>
                </c:ext>
              </c:extLst>
            </c:dLbl>
            <c:dLbl>
              <c:idx val="1"/>
              <c:layout>
                <c:manualLayout>
                  <c:x val="-4.9379216269841271E-2"/>
                  <c:y val="-3.52529926402734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AFA-496E-96E6-03C3495A46B9}"/>
                </c:ext>
              </c:extLst>
            </c:dLbl>
            <c:dLbl>
              <c:idx val="2"/>
              <c:layout>
                <c:manualLayout>
                  <c:x val="-5.1533730158730161E-2"/>
                  <c:y val="-4.79385680563497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AFA-496E-96E6-03C3495A46B9}"/>
                </c:ext>
              </c:extLst>
            </c:dLbl>
            <c:dLbl>
              <c:idx val="3"/>
              <c:layout>
                <c:manualLayout>
                  <c:x val="-5.2367063492063493E-2"/>
                  <c:y val="-4.73705881882124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AFA-496E-96E6-03C3495A46B9}"/>
                </c:ext>
              </c:extLst>
            </c:dLbl>
            <c:dLbl>
              <c:idx val="4"/>
              <c:layout>
                <c:manualLayout>
                  <c:x val="-4.8213789682539684E-2"/>
                  <c:y val="-3.8807906303479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AFA-496E-96E6-03C3495A46B9}"/>
                </c:ext>
              </c:extLst>
            </c:dLbl>
            <c:dLbl>
              <c:idx val="5"/>
              <c:layout>
                <c:manualLayout>
                  <c:x val="-4.9217261904762021E-2"/>
                  <c:y val="-4.17717177448353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FA-496E-96E6-03C3495A46B9}"/>
                </c:ext>
              </c:extLst>
            </c:dLbl>
            <c:dLbl>
              <c:idx val="6"/>
              <c:layout>
                <c:manualLayout>
                  <c:x val="-5.3363095238095237E-2"/>
                  <c:y val="-4.55477759704793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AFA-496E-96E6-03C3495A46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FF9900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DATI!$G$44:$M$44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 formatCode="@">
                  <c:v>2021</c:v>
                </c:pt>
                <c:pt idx="6" formatCode="@">
                  <c:v>2022</c:v>
                </c:pt>
              </c:numCache>
            </c:numRef>
          </c:cat>
          <c:val>
            <c:numRef>
              <c:f>DATI!$G$48:$M$48</c:f>
              <c:numCache>
                <c:formatCode>0.0</c:formatCode>
                <c:ptCount val="7"/>
                <c:pt idx="0">
                  <c:v>3.1</c:v>
                </c:pt>
                <c:pt idx="1">
                  <c:v>4</c:v>
                </c:pt>
                <c:pt idx="2">
                  <c:v>2</c:v>
                </c:pt>
                <c:pt idx="3">
                  <c:v>0.3</c:v>
                </c:pt>
                <c:pt idx="4">
                  <c:v>1.3</c:v>
                </c:pt>
                <c:pt idx="5">
                  <c:v>0.4</c:v>
                </c:pt>
                <c:pt idx="6">
                  <c:v>2.4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8-EAFA-496E-96E6-03C3495A46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60112768"/>
        <c:axId val="259717376"/>
      </c:lineChart>
      <c:catAx>
        <c:axId val="259701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 algn="ctr">
              <a:defRPr/>
            </a:pPr>
            <a:endParaRPr lang="it-IT"/>
          </a:p>
        </c:txPr>
        <c:crossAx val="259715456"/>
        <c:crosses val="autoZero"/>
        <c:auto val="0"/>
        <c:lblAlgn val="ctr"/>
        <c:lblOffset val="100"/>
        <c:noMultiLvlLbl val="0"/>
      </c:catAx>
      <c:valAx>
        <c:axId val="259715456"/>
        <c:scaling>
          <c:orientation val="minMax"/>
          <c:max val="300"/>
          <c:min val="0"/>
        </c:scaling>
        <c:delete val="0"/>
        <c:axPos val="l"/>
        <c:title>
          <c:tx>
            <c:rich>
              <a:bodyPr/>
              <a:lstStyle/>
              <a:p>
                <a:pPr algn="ctr">
                  <a:defRPr/>
                </a:pPr>
                <a:r>
                  <a:rPr lang="it-IT"/>
                  <a:t>mld di €</a:t>
                </a:r>
              </a:p>
            </c:rich>
          </c:tx>
          <c:layout>
            <c:manualLayout>
              <c:xMode val="edge"/>
              <c:yMode val="edge"/>
              <c:x val="1.6673886637956663E-3"/>
              <c:y val="0.3217694022556804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 algn="ctr">
              <a:defRPr/>
            </a:pPr>
            <a:endParaRPr lang="it-IT"/>
          </a:p>
        </c:txPr>
        <c:crossAx val="259701376"/>
        <c:crosses val="autoZero"/>
        <c:crossBetween val="between"/>
        <c:majorUnit val="100"/>
        <c:minorUnit val="0.1"/>
      </c:valAx>
      <c:valAx>
        <c:axId val="259717376"/>
        <c:scaling>
          <c:orientation val="minMax"/>
          <c:max val="10"/>
          <c:min val="-10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it-IT"/>
                  <a:t>yoy%</a:t>
                </a:r>
              </a:p>
            </c:rich>
          </c:tx>
          <c:layout>
            <c:manualLayout>
              <c:xMode val="edge"/>
              <c:yMode val="edge"/>
              <c:x val="0.95969217440053001"/>
              <c:y val="0.35562039184935906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crossAx val="260112768"/>
        <c:crosses val="max"/>
        <c:crossBetween val="between"/>
        <c:majorUnit val="4"/>
        <c:minorUnit val="2.0000000000000004E-2"/>
      </c:valAx>
      <c:catAx>
        <c:axId val="26011276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59717376"/>
        <c:crosses val="autoZero"/>
        <c:auto val="1"/>
        <c:lblAlgn val="ctr"/>
        <c:lblOffset val="100"/>
        <c:noMultiLvlLbl val="0"/>
      </c:catAx>
      <c:spPr>
        <a:noFill/>
        <a:ln w="12700">
          <a:noFill/>
          <a:prstDash val="solid"/>
        </a:ln>
      </c:spPr>
    </c:plotArea>
    <c:legend>
      <c:legendPos val="b"/>
      <c:layout>
        <c:manualLayout>
          <c:xMode val="edge"/>
          <c:yMode val="edge"/>
          <c:x val="0.11197614861249137"/>
          <c:y val="0.88011699161305457"/>
          <c:w val="0.796446245190225"/>
          <c:h val="0.11988293304341141"/>
        </c:manualLayout>
      </c:layout>
      <c:overlay val="0"/>
      <c:spPr>
        <a:noFill/>
        <a:ln w="25400">
          <a:noFill/>
        </a:ln>
      </c:spPr>
      <c:txPr>
        <a:bodyPr/>
        <a:lstStyle/>
        <a:p>
          <a:pPr algn="ctr">
            <a:defRPr/>
          </a:pPr>
          <a:endParaRPr lang="it-IT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 algn="ctr">
        <a:defRPr lang="en-US" sz="1200" b="0" i="0" u="none" strike="noStrike" kern="1200" baseline="0">
          <a:ln>
            <a:noFill/>
          </a:ln>
          <a:solidFill>
            <a:schemeClr val="tx1"/>
          </a:solidFill>
          <a:latin typeface="Tw Cen MT (Corpo)"/>
          <a:ea typeface="+mn-ea"/>
          <a:cs typeface="+mn-cs"/>
        </a:defRPr>
      </a:pPr>
      <a:endParaRPr lang="it-IT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361929563492064"/>
          <c:y val="6.4472222222222222E-2"/>
          <c:w val="0.81073611952352109"/>
          <c:h val="0.66220975056689346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DATI!$A$35</c:f>
              <c:strCache>
                <c:ptCount val="1"/>
                <c:pt idx="0">
                  <c:v>acquisto</c:v>
                </c:pt>
              </c:strCache>
            </c:strRef>
          </c:tx>
          <c:spPr>
            <a:solidFill>
              <a:srgbClr val="008000"/>
            </a:solidFill>
            <a:ln w="3175"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DATI!$D$34:$J$34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 formatCode="0">
                  <c:v>2019</c:v>
                </c:pt>
                <c:pt idx="4" formatCode="0">
                  <c:v>2020</c:v>
                </c:pt>
                <c:pt idx="5" formatCode="0">
                  <c:v>2021</c:v>
                </c:pt>
                <c:pt idx="6" formatCode="0">
                  <c:v>2022</c:v>
                </c:pt>
              </c:numCache>
            </c:numRef>
          </c:cat>
          <c:val>
            <c:numRef>
              <c:f>DATI!$D$35:$J$35</c:f>
              <c:numCache>
                <c:formatCode>0</c:formatCode>
                <c:ptCount val="7"/>
                <c:pt idx="0">
                  <c:v>66</c:v>
                </c:pt>
                <c:pt idx="1">
                  <c:v>73</c:v>
                </c:pt>
                <c:pt idx="2">
                  <c:v>73</c:v>
                </c:pt>
                <c:pt idx="3">
                  <c:v>75</c:v>
                </c:pt>
                <c:pt idx="4">
                  <c:v>70</c:v>
                </c:pt>
                <c:pt idx="5">
                  <c:v>80</c:v>
                </c:pt>
                <c:pt idx="6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AE-4A6C-95AA-18114A48BD7A}"/>
            </c:ext>
          </c:extLst>
        </c:ser>
        <c:ser>
          <c:idx val="1"/>
          <c:order val="1"/>
          <c:tx>
            <c:strRef>
              <c:f>DATI!$A$36</c:f>
              <c:strCache>
                <c:ptCount val="1"/>
                <c:pt idx="0">
                  <c:v>surroga</c:v>
                </c:pt>
              </c:strCache>
            </c:strRef>
          </c:tx>
          <c:spPr>
            <a:solidFill>
              <a:srgbClr val="CCFFCC"/>
            </a:solidFill>
            <a:ln w="3175"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-4.969792977061299E-7"/>
                  <c:y val="-3.3103970111844126E-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7AE-4A6C-95AA-18114A48BD7A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DATI!$D$34:$J$34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 formatCode="0">
                  <c:v>2019</c:v>
                </c:pt>
                <c:pt idx="4" formatCode="0">
                  <c:v>2020</c:v>
                </c:pt>
                <c:pt idx="5" formatCode="0">
                  <c:v>2021</c:v>
                </c:pt>
                <c:pt idx="6" formatCode="0">
                  <c:v>2022</c:v>
                </c:pt>
              </c:numCache>
            </c:numRef>
          </c:cat>
          <c:val>
            <c:numRef>
              <c:f>DATI!$D$36:$J$36</c:f>
              <c:numCache>
                <c:formatCode>0</c:formatCode>
                <c:ptCount val="7"/>
                <c:pt idx="0">
                  <c:v>23</c:v>
                </c:pt>
                <c:pt idx="1">
                  <c:v>15</c:v>
                </c:pt>
                <c:pt idx="2">
                  <c:v>15</c:v>
                </c:pt>
                <c:pt idx="3">
                  <c:v>13</c:v>
                </c:pt>
                <c:pt idx="4">
                  <c:v>20</c:v>
                </c:pt>
                <c:pt idx="5">
                  <c:v>12</c:v>
                </c:pt>
                <c:pt idx="6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7AE-4A6C-95AA-18114A48BD7A}"/>
            </c:ext>
          </c:extLst>
        </c:ser>
        <c:ser>
          <c:idx val="2"/>
          <c:order val="2"/>
          <c:tx>
            <c:strRef>
              <c:f>DATI!$A$37</c:f>
              <c:strCache>
                <c:ptCount val="1"/>
                <c:pt idx="0">
                  <c:v>ristrutturazione e costruzione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3175">
              <a:solidFill>
                <a:schemeClr val="tx1"/>
              </a:solidFill>
            </a:ln>
          </c:spPr>
          <c:invertIfNegative val="0"/>
          <c:dLbls>
            <c:dLbl>
              <c:idx val="2"/>
              <c:layout>
                <c:manualLayout>
                  <c:x val="-1.5779092702170783E-3"/>
                  <c:y val="3.67029460411387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7AE-4A6C-95AA-18114A48BD7A}"/>
                </c:ext>
              </c:extLst>
            </c:dLbl>
            <c:dLbl>
              <c:idx val="3"/>
              <c:layout>
                <c:manualLayout>
                  <c:x val="-1.7387389683085732E-3"/>
                  <c:y val="-3.643791388001186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7AE-4A6C-95AA-18114A48BD7A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DATI!$D$34:$J$34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 formatCode="0">
                  <c:v>2019</c:v>
                </c:pt>
                <c:pt idx="4" formatCode="0">
                  <c:v>2020</c:v>
                </c:pt>
                <c:pt idx="5" formatCode="0">
                  <c:v>2021</c:v>
                </c:pt>
                <c:pt idx="6" formatCode="0">
                  <c:v>2022</c:v>
                </c:pt>
              </c:numCache>
            </c:numRef>
          </c:cat>
          <c:val>
            <c:numRef>
              <c:f>DATI!$D$37:$J$37</c:f>
              <c:numCache>
                <c:formatCode>0</c:formatCode>
                <c:ptCount val="7"/>
                <c:pt idx="0">
                  <c:v>4</c:v>
                </c:pt>
                <c:pt idx="1">
                  <c:v>5</c:v>
                </c:pt>
                <c:pt idx="2">
                  <c:v>5</c:v>
                </c:pt>
                <c:pt idx="3">
                  <c:v>6</c:v>
                </c:pt>
                <c:pt idx="4">
                  <c:v>5</c:v>
                </c:pt>
                <c:pt idx="5">
                  <c:v>4</c:v>
                </c:pt>
                <c:pt idx="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7AE-4A6C-95AA-18114A48BD7A}"/>
            </c:ext>
          </c:extLst>
        </c:ser>
        <c:ser>
          <c:idx val="3"/>
          <c:order val="3"/>
          <c:tx>
            <c:strRef>
              <c:f>DATI!$A$38</c:f>
              <c:strCache>
                <c:ptCount val="1"/>
                <c:pt idx="0">
                  <c:v>liquidità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4.733727810650887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7AE-4A6C-95AA-18114A48BD7A}"/>
                </c:ext>
              </c:extLst>
            </c:dLbl>
            <c:dLbl>
              <c:idx val="1"/>
              <c:layout>
                <c:manualLayout>
                  <c:x val="4.1858845314222812E-4"/>
                  <c:y val="3.216595833470555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7AE-4A6C-95AA-18114A48BD7A}"/>
                </c:ext>
              </c:extLst>
            </c:dLbl>
            <c:dLbl>
              <c:idx val="2"/>
              <c:layout>
                <c:manualLayout>
                  <c:x val="-1.7387389683085732E-3"/>
                  <c:y val="-1.574803149606299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7AE-4A6C-95AA-18114A48BD7A}"/>
                </c:ext>
              </c:extLst>
            </c:dLbl>
            <c:dLbl>
              <c:idx val="3"/>
              <c:layout>
                <c:manualLayout>
                  <c:x val="-7.4051423183752515E-4"/>
                  <c:y val="-1.93500916987888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7AE-4A6C-95AA-18114A48BD7A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DATI!$D$34:$J$34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 formatCode="0">
                  <c:v>2019</c:v>
                </c:pt>
                <c:pt idx="4" formatCode="0">
                  <c:v>2020</c:v>
                </c:pt>
                <c:pt idx="5" formatCode="0">
                  <c:v>2021</c:v>
                </c:pt>
                <c:pt idx="6" formatCode="0">
                  <c:v>2022</c:v>
                </c:pt>
              </c:numCache>
            </c:numRef>
          </c:cat>
          <c:val>
            <c:numRef>
              <c:f>DATI!$D$38:$J$38</c:f>
              <c:numCache>
                <c:formatCode>0</c:formatCode>
                <c:ptCount val="7"/>
                <c:pt idx="0">
                  <c:v>4</c:v>
                </c:pt>
                <c:pt idx="1">
                  <c:v>4</c:v>
                </c:pt>
                <c:pt idx="2">
                  <c:v>4</c:v>
                </c:pt>
                <c:pt idx="3">
                  <c:v>4</c:v>
                </c:pt>
                <c:pt idx="4">
                  <c:v>3</c:v>
                </c:pt>
                <c:pt idx="5">
                  <c:v>2</c:v>
                </c:pt>
                <c:pt idx="6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7AE-4A6C-95AA-18114A48BD7A}"/>
            </c:ext>
          </c:extLst>
        </c:ser>
        <c:ser>
          <c:idx val="4"/>
          <c:order val="4"/>
          <c:tx>
            <c:strRef>
              <c:f>DATI!$A$39</c:f>
              <c:strCache>
                <c:ptCount val="1"/>
                <c:pt idx="0">
                  <c:v>sostituzione</c:v>
                </c:pt>
              </c:strCache>
            </c:strRef>
          </c:tx>
          <c:spPr>
            <a:solidFill>
              <a:srgbClr val="008080"/>
            </a:solidFill>
            <a:ln w="3175"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-4.1519081959431089E-4"/>
                  <c:y val="1.96378172393722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37AE-4A6C-95AA-18114A48BD7A}"/>
                </c:ext>
              </c:extLst>
            </c:dLbl>
            <c:dLbl>
              <c:idx val="1"/>
              <c:layout>
                <c:manualLayout>
                  <c:x val="-3.9990146862710124E-4"/>
                  <c:y val="-2.02396248586081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37AE-4A6C-95AA-18114A48BD7A}"/>
                </c:ext>
              </c:extLst>
            </c:dLbl>
            <c:dLbl>
              <c:idx val="2"/>
              <c:layout>
                <c:manualLayout>
                  <c:x val="2.3418189231198885E-3"/>
                  <c:y val="-1.66331718995376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37AE-4A6C-95AA-18114A48BD7A}"/>
                </c:ext>
              </c:extLst>
            </c:dLbl>
            <c:dLbl>
              <c:idx val="3"/>
              <c:layout>
                <c:manualLayout>
                  <c:x val="2.5720085960128768E-4"/>
                  <c:y val="-5.63634566599677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37AE-4A6C-95AA-18114A48BD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DATI!$D$34:$J$34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 formatCode="0">
                  <c:v>2019</c:v>
                </c:pt>
                <c:pt idx="4" formatCode="0">
                  <c:v>2020</c:v>
                </c:pt>
                <c:pt idx="5" formatCode="0">
                  <c:v>2021</c:v>
                </c:pt>
                <c:pt idx="6" formatCode="0">
                  <c:v>2022</c:v>
                </c:pt>
              </c:numCache>
            </c:numRef>
          </c:cat>
          <c:val>
            <c:numRef>
              <c:f>DATI!$D$39:$J$39</c:f>
              <c:numCache>
                <c:formatCode>0</c:formatCode>
                <c:ptCount val="7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  <c:pt idx="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37AE-4A6C-95AA-18114A48BD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4"/>
        <c:overlap val="100"/>
        <c:axId val="203745536"/>
        <c:axId val="205499392"/>
      </c:barChart>
      <c:catAx>
        <c:axId val="20374553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205499392"/>
        <c:crosses val="autoZero"/>
        <c:auto val="1"/>
        <c:lblAlgn val="ctr"/>
        <c:lblOffset val="100"/>
        <c:noMultiLvlLbl val="0"/>
      </c:catAx>
      <c:valAx>
        <c:axId val="205499392"/>
        <c:scaling>
          <c:orientation val="minMax"/>
          <c:max val="1"/>
          <c:min val="0"/>
        </c:scaling>
        <c:delete val="0"/>
        <c:axPos val="b"/>
        <c:numFmt formatCode="0%" sourceLinked="1"/>
        <c:majorTickMark val="out"/>
        <c:minorTickMark val="none"/>
        <c:tickLblPos val="nextTo"/>
        <c:crossAx val="203745536"/>
        <c:crosses val="autoZero"/>
        <c:crossBetween val="between"/>
        <c:majorUnit val="0.2"/>
      </c:valAx>
      <c:spPr>
        <a:noFill/>
        <a:ln>
          <a:noFill/>
        </a:ln>
        <a:effectLst>
          <a:softEdge rad="0"/>
        </a:effectLst>
      </c:spPr>
    </c:plotArea>
    <c:legend>
      <c:legendPos val="b"/>
      <c:layout>
        <c:manualLayout>
          <c:xMode val="edge"/>
          <c:yMode val="edge"/>
          <c:x val="0"/>
          <c:y val="0.84357029478458045"/>
          <c:w val="1"/>
          <c:h val="0.15642970521541949"/>
        </c:manualLayout>
      </c:layout>
      <c:overlay val="0"/>
      <c:spPr>
        <a:noFill/>
      </c:sp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00">
          <a:ln>
            <a:noFill/>
          </a:ln>
          <a:latin typeface="Tw Cen MT (Corpo)"/>
        </a:defRPr>
      </a:pPr>
      <a:endParaRPr lang="it-IT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1845342789598108"/>
          <c:y val="6.5831636116768497E-2"/>
          <c:w val="0.84852056737588655"/>
          <c:h val="0.70307139624349391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DATI!$A$53</c:f>
              <c:strCache>
                <c:ptCount val="1"/>
                <c:pt idx="0">
                  <c:v>tasso fisso</c:v>
                </c:pt>
              </c:strCache>
            </c:strRef>
          </c:tx>
          <c:spPr>
            <a:solidFill>
              <a:srgbClr val="C0C0C0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DATI!$H$52:$M$52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DATI!$H$53:$M$53</c:f>
              <c:numCache>
                <c:formatCode>0</c:formatCode>
                <c:ptCount val="6"/>
                <c:pt idx="0">
                  <c:v>69</c:v>
                </c:pt>
                <c:pt idx="1">
                  <c:v>75</c:v>
                </c:pt>
                <c:pt idx="2">
                  <c:v>77</c:v>
                </c:pt>
                <c:pt idx="3">
                  <c:v>90</c:v>
                </c:pt>
                <c:pt idx="4">
                  <c:v>90</c:v>
                </c:pt>
                <c:pt idx="5" formatCode="General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48C-485A-8CBE-96FE2D317802}"/>
            </c:ext>
          </c:extLst>
        </c:ser>
        <c:ser>
          <c:idx val="1"/>
          <c:order val="1"/>
          <c:tx>
            <c:strRef>
              <c:f>DATI!$A$54</c:f>
              <c:strCache>
                <c:ptCount val="1"/>
                <c:pt idx="0">
                  <c:v>tasso variabile</c:v>
                </c:pt>
              </c:strCache>
            </c:strRef>
          </c:tx>
          <c:spPr>
            <a:solidFill>
              <a:srgbClr val="008000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DATI!$H$52:$M$52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DATI!$H$54:$M$54</c:f>
              <c:numCache>
                <c:formatCode>0</c:formatCode>
                <c:ptCount val="6"/>
                <c:pt idx="0">
                  <c:v>25</c:v>
                </c:pt>
                <c:pt idx="1">
                  <c:v>21</c:v>
                </c:pt>
                <c:pt idx="2">
                  <c:v>19</c:v>
                </c:pt>
                <c:pt idx="3">
                  <c:v>7</c:v>
                </c:pt>
                <c:pt idx="4">
                  <c:v>6</c:v>
                </c:pt>
                <c:pt idx="5" formatCode="General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48C-485A-8CBE-96FE2D317802}"/>
            </c:ext>
          </c:extLst>
        </c:ser>
        <c:ser>
          <c:idx val="2"/>
          <c:order val="2"/>
          <c:tx>
            <c:strRef>
              <c:f>DATI!$A$55</c:f>
              <c:strCache>
                <c:ptCount val="1"/>
                <c:pt idx="0">
                  <c:v>tasso misto</c:v>
                </c:pt>
              </c:strCache>
            </c:strRef>
          </c:tx>
          <c:spPr>
            <a:solidFill>
              <a:srgbClr val="FFFFFF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6"/>
              <c:layout>
                <c:manualLayout>
                  <c:x val="0"/>
                  <c:y val="-2.789400278940027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48C-485A-8CBE-96FE2D31780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DATI!$H$52:$M$52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DATI!$H$55:$M$55</c:f>
              <c:numCache>
                <c:formatCode>0</c:formatCode>
                <c:ptCount val="6"/>
                <c:pt idx="0">
                  <c:v>6</c:v>
                </c:pt>
                <c:pt idx="1">
                  <c:v>4</c:v>
                </c:pt>
                <c:pt idx="2">
                  <c:v>4</c:v>
                </c:pt>
                <c:pt idx="3">
                  <c:v>3</c:v>
                </c:pt>
                <c:pt idx="4">
                  <c:v>4</c:v>
                </c:pt>
                <c:pt idx="5" formatCode="General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48C-485A-8CBE-96FE2D3178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6"/>
        <c:overlap val="100"/>
        <c:axId val="260665344"/>
        <c:axId val="260666880"/>
      </c:barChart>
      <c:catAx>
        <c:axId val="260665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/>
            </a:pPr>
            <a:endParaRPr lang="it-IT"/>
          </a:p>
        </c:txPr>
        <c:crossAx val="260666880"/>
        <c:crosses val="autoZero"/>
        <c:auto val="1"/>
        <c:lblAlgn val="ctr"/>
        <c:lblOffset val="100"/>
        <c:noMultiLvlLbl val="0"/>
      </c:catAx>
      <c:valAx>
        <c:axId val="260666880"/>
        <c:scaling>
          <c:orientation val="minMax"/>
          <c:max val="1"/>
          <c:min val="0"/>
        </c:scaling>
        <c:delete val="0"/>
        <c:axPos val="l"/>
        <c:numFmt formatCode="0%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/>
            </a:pPr>
            <a:endParaRPr lang="it-IT"/>
          </a:p>
        </c:txPr>
        <c:crossAx val="260665344"/>
        <c:crosses val="autoZero"/>
        <c:crossBetween val="between"/>
        <c:majorUnit val="0.2"/>
      </c:valAx>
      <c:spPr>
        <a:noFill/>
        <a:ln w="3175">
          <a:noFill/>
          <a:prstDash val="solid"/>
        </a:ln>
      </c:spPr>
    </c:plotArea>
    <c:legend>
      <c:legendPos val="b"/>
      <c:layout>
        <c:manualLayout>
          <c:xMode val="edge"/>
          <c:yMode val="edge"/>
          <c:x val="0.12694060205931665"/>
          <c:y val="0.88026077345187959"/>
          <c:w val="0.85231421151540843"/>
          <c:h val="7.4627219117071583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200"/>
          </a:pPr>
          <a:endParaRPr lang="it-IT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Tw Cen MT (Corpo)"/>
          <a:ea typeface="Myriad Pro"/>
          <a:cs typeface="Arial" panose="020B0604020202020204" pitchFamily="34" charset="0"/>
        </a:defRPr>
      </a:pPr>
      <a:endParaRPr lang="it-IT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9.4374368252512122E-2"/>
          <c:y val="4.4600022629554203E-2"/>
          <c:w val="0.87808186598034488"/>
          <c:h val="0.73162454144321831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DATI!$A$60</c:f>
              <c:strCache>
                <c:ptCount val="1"/>
                <c:pt idx="0">
                  <c:v>loan to value &lt; = 80%</c:v>
                </c:pt>
              </c:strCache>
            </c:strRef>
          </c:tx>
          <c:spPr>
            <a:solidFill>
              <a:srgbClr val="C0C0C0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647972130374053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FB2-4CCE-AA7D-3D1EE1318009}"/>
                </c:ext>
              </c:extLst>
            </c:dLbl>
            <c:dLbl>
              <c:idx val="1"/>
              <c:layout>
                <c:manualLayout>
                  <c:x val="2.647972130374053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FB2-4CCE-AA7D-3D1EE1318009}"/>
                </c:ext>
              </c:extLst>
            </c:dLbl>
            <c:dLbl>
              <c:idx val="2"/>
              <c:layout>
                <c:manualLayout>
                  <c:x val="2.647348295256170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FB2-4CCE-AA7D-3D1EE1318009}"/>
                </c:ext>
              </c:extLst>
            </c:dLbl>
            <c:dLbl>
              <c:idx val="3"/>
              <c:layout>
                <c:manualLayout>
                  <c:x val="2.650883360924174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FB2-4CCE-AA7D-3D1EE1318009}"/>
                </c:ext>
              </c:extLst>
            </c:dLbl>
            <c:dLbl>
              <c:idx val="4"/>
              <c:layout>
                <c:manualLayout>
                  <c:x val="-1.1803378946563718E-3"/>
                  <c:y val="-5.11384143585740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FB2-4CCE-AA7D-3D1EE1318009}"/>
                </c:ext>
              </c:extLst>
            </c:dLbl>
            <c:dLbl>
              <c:idx val="5"/>
              <c:layout>
                <c:manualLayout>
                  <c:x val="-3.3395340145588597E-3"/>
                  <c:y val="-4.09338999989023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FB2-4CCE-AA7D-3D1EE1318009}"/>
                </c:ext>
              </c:extLst>
            </c:dLbl>
            <c:dLbl>
              <c:idx val="6"/>
              <c:layout>
                <c:manualLayout>
                  <c:x val="-1.6622922134733157E-3"/>
                  <c:y val="-9.664503234166909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DFB2-4CCE-AA7D-3D1EE1318009}"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DATI!$H$59:$M$59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DATI!$H$60:$M$60</c:f>
              <c:numCache>
                <c:formatCode>0</c:formatCode>
                <c:ptCount val="6"/>
                <c:pt idx="0">
                  <c:v>91</c:v>
                </c:pt>
                <c:pt idx="1">
                  <c:v>90</c:v>
                </c:pt>
                <c:pt idx="2">
                  <c:v>90</c:v>
                </c:pt>
                <c:pt idx="3">
                  <c:v>88</c:v>
                </c:pt>
                <c:pt idx="4">
                  <c:v>85</c:v>
                </c:pt>
                <c:pt idx="5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DFB2-4CCE-AA7D-3D1EE1318009}"/>
            </c:ext>
          </c:extLst>
        </c:ser>
        <c:ser>
          <c:idx val="1"/>
          <c:order val="1"/>
          <c:tx>
            <c:strRef>
              <c:f>DATI!$A$61</c:f>
              <c:strCache>
                <c:ptCount val="1"/>
                <c:pt idx="0">
                  <c:v>loan to value &gt; 80%</c:v>
                </c:pt>
              </c:strCache>
            </c:strRef>
          </c:tx>
          <c:spPr>
            <a:solidFill>
              <a:srgbClr val="CCFFCC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1.1839054098820171E-3"/>
                  <c:y val="1.1201528679207986E-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FB2-4CCE-AA7D-3D1EE1318009}"/>
                </c:ext>
              </c:extLst>
            </c:dLbl>
            <c:dLbl>
              <c:idx val="1"/>
              <c:layout>
                <c:manualLayout>
                  <c:x val="-1.1837355282046055E-3"/>
                  <c:y val="1.7131749744671036E-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DFB2-4CCE-AA7D-3D1EE1318009}"/>
                </c:ext>
              </c:extLst>
            </c:dLbl>
            <c:dLbl>
              <c:idx val="2"/>
              <c:layout>
                <c:manualLayout>
                  <c:x val="-1.1837355282046846E-3"/>
                  <c:y val="-1.1201528679207986E-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DFB2-4CCE-AA7D-3D1EE1318009}"/>
                </c:ext>
              </c:extLst>
            </c:dLbl>
            <c:dLbl>
              <c:idx val="3"/>
              <c:layout>
                <c:manualLayout>
                  <c:x val="2.6393854570173425E-3"/>
                  <c:y val="1.128148299284206E-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DFB2-4CCE-AA7D-3D1EE1318009}"/>
                </c:ext>
              </c:extLst>
            </c:dLbl>
            <c:dLbl>
              <c:idx val="4"/>
              <c:layout>
                <c:manualLayout>
                  <c:x val="-6.717551622418993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DFB2-4CCE-AA7D-3D1EE1318009}"/>
                </c:ext>
              </c:extLst>
            </c:dLbl>
            <c:dLbl>
              <c:idx val="5"/>
              <c:layout>
                <c:manualLayout>
                  <c:x val="2.6482300884955751E-3"/>
                  <c:y val="-3.87566500460654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DFB2-4CCE-AA7D-3D1EE1318009}"/>
                </c:ext>
              </c:extLst>
            </c:dLbl>
            <c:dLbl>
              <c:idx val="6"/>
              <c:layout>
                <c:manualLayout>
                  <c:x val="-3.822507623440274E-3"/>
                  <c:y val="-2.556920717928701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DFB2-4CCE-AA7D-3D1EE1318009}"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DATI!$H$59:$M$59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DATI!$H$61:$M$61</c:f>
              <c:numCache>
                <c:formatCode>0</c:formatCode>
                <c:ptCount val="6"/>
                <c:pt idx="0">
                  <c:v>9</c:v>
                </c:pt>
                <c:pt idx="1">
                  <c:v>10</c:v>
                </c:pt>
                <c:pt idx="2">
                  <c:v>10</c:v>
                </c:pt>
                <c:pt idx="3">
                  <c:v>12</c:v>
                </c:pt>
                <c:pt idx="4">
                  <c:v>15</c:v>
                </c:pt>
                <c:pt idx="5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DFB2-4CCE-AA7D-3D1EE13180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6"/>
        <c:overlap val="100"/>
        <c:axId val="261540864"/>
        <c:axId val="261628672"/>
      </c:barChart>
      <c:catAx>
        <c:axId val="261540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/>
            </a:pPr>
            <a:endParaRPr lang="it-IT"/>
          </a:p>
        </c:txPr>
        <c:crossAx val="261628672"/>
        <c:crosses val="autoZero"/>
        <c:auto val="1"/>
        <c:lblAlgn val="ctr"/>
        <c:lblOffset val="100"/>
        <c:noMultiLvlLbl val="0"/>
      </c:catAx>
      <c:valAx>
        <c:axId val="261628672"/>
        <c:scaling>
          <c:orientation val="minMax"/>
          <c:max val="1"/>
          <c:min val="0"/>
        </c:scaling>
        <c:delete val="0"/>
        <c:axPos val="l"/>
        <c:numFmt formatCode="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/>
            </a:pPr>
            <a:endParaRPr lang="it-IT"/>
          </a:p>
        </c:txPr>
        <c:crossAx val="261540864"/>
        <c:crosses val="autoZero"/>
        <c:crossBetween val="between"/>
        <c:majorUnit val="0.2"/>
      </c:valAx>
      <c:spPr>
        <a:noFill/>
        <a:ln w="3175">
          <a:noFill/>
          <a:prstDash val="solid"/>
        </a:ln>
      </c:spPr>
    </c:plotArea>
    <c:legend>
      <c:legendPos val="b"/>
      <c:layout>
        <c:manualLayout>
          <c:xMode val="edge"/>
          <c:yMode val="edge"/>
          <c:x val="9.9419862340216325E-2"/>
          <c:y val="0.89155706214827191"/>
          <c:w val="0.90058014184397162"/>
          <c:h val="7.3657784566644041E-2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200"/>
          </a:pPr>
          <a:endParaRPr lang="it-IT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Tw Cen MT (Corpo)"/>
          <a:ea typeface="Myriad Pro"/>
          <a:cs typeface="Myriad Pro"/>
        </a:defRPr>
      </a:pPr>
      <a:endParaRPr lang="it-IT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4064380530973453"/>
          <c:y val="4.8845356550580442E-2"/>
          <c:w val="0.84702286135693217"/>
          <c:h val="0.7062553304904051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DATI!$A$66</c:f>
              <c:strCache>
                <c:ptCount val="1"/>
                <c:pt idx="0">
                  <c:v>&lt;= 50</c:v>
                </c:pt>
              </c:strCache>
            </c:strRef>
          </c:tx>
          <c:spPr>
            <a:pattFill prst="pct90">
              <a:fgClr>
                <a:schemeClr val="tx1"/>
              </a:fgClr>
              <a:bgClr>
                <a:schemeClr val="bg1"/>
              </a:bgClr>
            </a:patt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5.28879639279099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906-429D-B06D-E3CF94D141CA}"/>
                </c:ext>
              </c:extLst>
            </c:dLbl>
            <c:dLbl>
              <c:idx val="1"/>
              <c:layout>
                <c:manualLayout>
                  <c:x val="5.28879639279099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906-429D-B06D-E3CF94D141CA}"/>
                </c:ext>
              </c:extLst>
            </c:dLbl>
            <c:dLbl>
              <c:idx val="2"/>
              <c:layout>
                <c:manualLayout>
                  <c:x val="2.64439819639549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906-429D-B06D-E3CF94D141CA}"/>
                </c:ext>
              </c:extLst>
            </c:dLbl>
            <c:dLbl>
              <c:idx val="3"/>
              <c:layout>
                <c:manualLayout>
                  <c:x val="2.646043741181674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906-429D-B06D-E3CF94D141CA}"/>
                </c:ext>
              </c:extLst>
            </c:dLbl>
            <c:dLbl>
              <c:idx val="4"/>
              <c:layout>
                <c:manualLayout>
                  <c:x val="2.648124454983028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906-429D-B06D-E3CF94D141CA}"/>
                </c:ext>
              </c:extLst>
            </c:dLbl>
            <c:dLbl>
              <c:idx val="5"/>
              <c:layout>
                <c:manualLayout>
                  <c:x val="-3.8243763218918023E-3"/>
                  <c:y val="-2.789400278940130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906-429D-B06D-E3CF94D141CA}"/>
                </c:ext>
              </c:extLst>
            </c:dLbl>
            <c:dLbl>
              <c:idx val="6"/>
              <c:layout>
                <c:manualLayout>
                  <c:x val="-1.1801680129789602E-3"/>
                  <c:y val="-1.0227682871714806E-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906-429D-B06D-E3CF94D141CA}"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DATI!$G$65:$M$65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DATI!$G$66:$M$66</c:f>
              <c:numCache>
                <c:formatCode>0</c:formatCode>
                <c:ptCount val="7"/>
                <c:pt idx="0">
                  <c:v>4</c:v>
                </c:pt>
                <c:pt idx="1">
                  <c:v>3</c:v>
                </c:pt>
                <c:pt idx="2">
                  <c:v>4</c:v>
                </c:pt>
                <c:pt idx="3">
                  <c:v>3</c:v>
                </c:pt>
                <c:pt idx="4">
                  <c:v>2</c:v>
                </c:pt>
                <c:pt idx="5">
                  <c:v>2</c:v>
                </c:pt>
                <c:pt idx="6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A906-429D-B06D-E3CF94D141CA}"/>
            </c:ext>
          </c:extLst>
        </c:ser>
        <c:ser>
          <c:idx val="1"/>
          <c:order val="1"/>
          <c:tx>
            <c:strRef>
              <c:f>DATI!$A$67</c:f>
              <c:strCache>
                <c:ptCount val="1"/>
                <c:pt idx="0">
                  <c:v>da 51 a 100</c:v>
                </c:pt>
              </c:strCache>
            </c:strRef>
          </c:tx>
          <c:spPr>
            <a:solidFill>
              <a:srgbClr val="C0C0C0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1.1837355282046055E-3"/>
                  <c:y val="1.1201528679105709E-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906-429D-B06D-E3CF94D141CA}"/>
                </c:ext>
              </c:extLst>
            </c:dLbl>
            <c:dLbl>
              <c:idx val="1"/>
              <c:layout>
                <c:manualLayout>
                  <c:x val="-1.1839054098820171E-3"/>
                  <c:y val="4.09800239405220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A906-429D-B06D-E3CF94D141CA}"/>
                </c:ext>
              </c:extLst>
            </c:dLbl>
            <c:dLbl>
              <c:idx val="2"/>
              <c:layout>
                <c:manualLayout>
                  <c:x val="-1.1837355282046055E-3"/>
                  <c:y val="1.22694077466258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906-429D-B06D-E3CF94D141CA}"/>
                </c:ext>
              </c:extLst>
            </c:dLbl>
            <c:dLbl>
              <c:idx val="3"/>
              <c:layout>
                <c:manualLayout>
                  <c:x val="-1.1905307953011519E-3"/>
                  <c:y val="8.1984208040940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906-429D-B06D-E3CF94D141CA}"/>
                </c:ext>
              </c:extLst>
            </c:dLbl>
            <c:dLbl>
              <c:idx val="4"/>
              <c:layout>
                <c:manualLayout>
                  <c:x val="-3.8320209973753279E-3"/>
                  <c:y val="4.09360963770742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A906-429D-B06D-E3CF94D141CA}"/>
                </c:ext>
              </c:extLst>
            </c:dLbl>
            <c:dLbl>
              <c:idx val="5"/>
              <c:layout>
                <c:manualLayout>
                  <c:x val="-1.6745236942471151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A906-429D-B06D-E3CF94D141CA}"/>
                </c:ext>
              </c:extLst>
            </c:dLbl>
            <c:dLbl>
              <c:idx val="6"/>
              <c:layout>
                <c:manualLayout>
                  <c:x val="9.7342201156878406E-4"/>
                  <c:y val="-2.1963781723937227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A906-429D-B06D-E3CF94D141CA}"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DATI!$G$65:$M$65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DATI!$G$67:$M$67</c:f>
              <c:numCache>
                <c:formatCode>0</c:formatCode>
                <c:ptCount val="7"/>
                <c:pt idx="0">
                  <c:v>28</c:v>
                </c:pt>
                <c:pt idx="1">
                  <c:v>26</c:v>
                </c:pt>
                <c:pt idx="2">
                  <c:v>25</c:v>
                </c:pt>
                <c:pt idx="3">
                  <c:v>24</c:v>
                </c:pt>
                <c:pt idx="4">
                  <c:v>22</c:v>
                </c:pt>
                <c:pt idx="5">
                  <c:v>20</c:v>
                </c:pt>
                <c:pt idx="6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A906-429D-B06D-E3CF94D141CA}"/>
            </c:ext>
          </c:extLst>
        </c:ser>
        <c:ser>
          <c:idx val="2"/>
          <c:order val="2"/>
          <c:tx>
            <c:strRef>
              <c:f>DATI!$A$68</c:f>
              <c:strCache>
                <c:ptCount val="1"/>
                <c:pt idx="0">
                  <c:v>da 101 a 200</c:v>
                </c:pt>
              </c:strCache>
            </c:strRef>
          </c:tx>
          <c:spPr>
            <a:solidFill>
              <a:srgbClr val="008000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3.3412328313329764E-3"/>
                  <c:y val="3.6218276062772488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A906-429D-B06D-E3CF94D141CA}"/>
                </c:ext>
              </c:extLst>
            </c:dLbl>
            <c:dLbl>
              <c:idx val="1"/>
              <c:layout>
                <c:manualLayout>
                  <c:x val="-3.3412328313330163E-3"/>
                  <c:y val="1.09823301376030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A906-429D-B06D-E3CF94D141CA}"/>
                </c:ext>
              </c:extLst>
            </c:dLbl>
            <c:dLbl>
              <c:idx val="2"/>
              <c:layout>
                <c:manualLayout>
                  <c:x val="-1.1837355282046055E-3"/>
                  <c:y val="1.22865394963704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A906-429D-B06D-E3CF94D141CA}"/>
                </c:ext>
              </c:extLst>
            </c:dLbl>
            <c:dLbl>
              <c:idx val="3"/>
              <c:layout>
                <c:manualLayout>
                  <c:x val="-5.4987301344613477E-3"/>
                  <c:y val="1.5070009554245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A906-429D-B06D-E3CF94D141CA}"/>
                </c:ext>
              </c:extLst>
            </c:dLbl>
            <c:dLbl>
              <c:idx val="4"/>
              <c:layout>
                <c:manualLayout>
                  <c:x val="5.2887583402811836E-3"/>
                  <c:y val="2.04678334298705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A906-429D-B06D-E3CF94D141CA}"/>
                </c:ext>
              </c:extLst>
            </c:dLbl>
            <c:dLbl>
              <c:idx val="5"/>
              <c:layout>
                <c:manualLayout>
                  <c:x val="2.6443791701405918E-3"/>
                  <c:y val="1.63742667438964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A906-429D-B06D-E3CF94D141CA}"/>
                </c:ext>
              </c:extLst>
            </c:dLbl>
            <c:dLbl>
              <c:idx val="6"/>
              <c:layout>
                <c:manualLayout>
                  <c:x val="2.64439819639549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A906-429D-B06D-E3CF94D141CA}"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DATI!$G$65:$M$65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DATI!$G$68:$M$68</c:f>
              <c:numCache>
                <c:formatCode>0</c:formatCode>
                <c:ptCount val="7"/>
                <c:pt idx="0">
                  <c:v>49</c:v>
                </c:pt>
                <c:pt idx="1">
                  <c:v>50</c:v>
                </c:pt>
                <c:pt idx="2">
                  <c:v>50</c:v>
                </c:pt>
                <c:pt idx="3">
                  <c:v>49</c:v>
                </c:pt>
                <c:pt idx="4">
                  <c:v>50</c:v>
                </c:pt>
                <c:pt idx="5">
                  <c:v>49</c:v>
                </c:pt>
                <c:pt idx="6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A906-429D-B06D-E3CF94D141CA}"/>
            </c:ext>
          </c:extLst>
        </c:ser>
        <c:ser>
          <c:idx val="3"/>
          <c:order val="3"/>
          <c:tx>
            <c:strRef>
              <c:f>DATI!$A$69</c:f>
              <c:strCache>
                <c:ptCount val="1"/>
                <c:pt idx="0">
                  <c:v>da 201 a 500</c:v>
                </c:pt>
              </c:strCache>
            </c:strRef>
          </c:tx>
          <c:spPr>
            <a:solidFill>
              <a:srgbClr val="CCFFCC"/>
            </a:solidFill>
            <a:ln w="3175">
              <a:solidFill>
                <a:srgbClr val="000000"/>
              </a:solidFill>
            </a:ln>
          </c:spPr>
          <c:invertIfNegative val="0"/>
          <c:dLbls>
            <c:dLbl>
              <c:idx val="0"/>
              <c:layout>
                <c:manualLayout>
                  <c:x val="-7.0246073609732797E-4"/>
                  <c:y val="-2.1963781723937227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A906-429D-B06D-E3CF94D141CA}"/>
                </c:ext>
              </c:extLst>
            </c:dLbl>
            <c:dLbl>
              <c:idx val="1"/>
              <c:layout>
                <c:manualLayout>
                  <c:x val="-3.344970228236073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A906-429D-B06D-E3CF94D141CA}"/>
                </c:ext>
              </c:extLst>
            </c:dLbl>
            <c:dLbl>
              <c:idx val="2"/>
              <c:layout>
                <c:manualLayout>
                  <c:x val="-5.502467531364404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A906-429D-B06D-E3CF94D141CA}"/>
                </c:ext>
              </c:extLst>
            </c:dLbl>
            <c:dLbl>
              <c:idx val="3"/>
              <c:layout>
                <c:manualLayout>
                  <c:x val="2.642506527719373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A906-429D-B06D-E3CF94D141CA}"/>
                </c:ext>
              </c:extLst>
            </c:dLbl>
            <c:dLbl>
              <c:idx val="4"/>
              <c:layout>
                <c:manualLayout>
                  <c:x val="-1.674353812569466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A906-429D-B06D-E3CF94D141CA}"/>
                </c:ext>
              </c:extLst>
            </c:dLbl>
            <c:dLbl>
              <c:idx val="5"/>
              <c:layout>
                <c:manualLayout>
                  <c:x val="4.8314349055882577E-4"/>
                  <c:y val="-5.57880055788008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A906-429D-B06D-E3CF94D141CA}"/>
                </c:ext>
              </c:extLst>
            </c:dLbl>
            <c:dLbl>
              <c:idx val="6"/>
              <c:layout>
                <c:manualLayout>
                  <c:x val="-1.672485114118016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A906-429D-B06D-E3CF94D141CA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DATI!$G$65:$M$65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DATI!$G$69:$M$69</c:f>
              <c:numCache>
                <c:formatCode>0</c:formatCode>
                <c:ptCount val="7"/>
                <c:pt idx="0">
                  <c:v>16</c:v>
                </c:pt>
                <c:pt idx="1">
                  <c:v>18</c:v>
                </c:pt>
                <c:pt idx="2">
                  <c:v>18</c:v>
                </c:pt>
                <c:pt idx="3">
                  <c:v>20</c:v>
                </c:pt>
                <c:pt idx="4">
                  <c:v>22</c:v>
                </c:pt>
                <c:pt idx="5">
                  <c:v>25</c:v>
                </c:pt>
                <c:pt idx="6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F-A906-429D-B06D-E3CF94D141CA}"/>
            </c:ext>
          </c:extLst>
        </c:ser>
        <c:ser>
          <c:idx val="4"/>
          <c:order val="4"/>
          <c:tx>
            <c:strRef>
              <c:f>DATI!$A$70</c:f>
              <c:strCache>
                <c:ptCount val="1"/>
                <c:pt idx="0">
                  <c:v>&gt;= 501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rgbClr val="00000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DATI!$G$65:$M$65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DATI!$G$70:$M$70</c:f>
              <c:numCache>
                <c:formatCode>0</c:formatCode>
                <c:ptCount val="7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4</c:v>
                </c:pt>
                <c:pt idx="4">
                  <c:v>4</c:v>
                </c:pt>
                <c:pt idx="5">
                  <c:v>4</c:v>
                </c:pt>
                <c:pt idx="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0-A906-429D-B06D-E3CF94D141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6"/>
        <c:overlap val="100"/>
        <c:axId val="260521344"/>
        <c:axId val="260564096"/>
      </c:barChart>
      <c:catAx>
        <c:axId val="260521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it-IT"/>
          </a:p>
        </c:txPr>
        <c:crossAx val="260564096"/>
        <c:crosses val="autoZero"/>
        <c:auto val="1"/>
        <c:lblAlgn val="ctr"/>
        <c:lblOffset val="100"/>
        <c:noMultiLvlLbl val="0"/>
      </c:catAx>
      <c:valAx>
        <c:axId val="260564096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it-IT"/>
          </a:p>
        </c:txPr>
        <c:crossAx val="260521344"/>
        <c:crosses val="autoZero"/>
        <c:crossBetween val="between"/>
        <c:majorUnit val="0.2"/>
      </c:valAx>
      <c:spPr>
        <a:noFill/>
        <a:ln w="3175">
          <a:noFill/>
          <a:prstDash val="solid"/>
        </a:ln>
      </c:spPr>
    </c:plotArea>
    <c:legend>
      <c:legendPos val="b"/>
      <c:layout>
        <c:manualLayout>
          <c:xMode val="edge"/>
          <c:yMode val="edge"/>
          <c:x val="0.12283013765978369"/>
          <c:y val="0.87393982468609333"/>
          <c:w val="0.87287807276302842"/>
          <c:h val="0.12606017531390665"/>
        </c:manualLayout>
      </c:layout>
      <c:overlay val="0"/>
      <c:spPr>
        <a:noFill/>
        <a:ln w="25400">
          <a:noFill/>
        </a:ln>
      </c:sp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Tw Cen MT (Corpo)"/>
          <a:ea typeface="Myriad Pro"/>
          <a:cs typeface="Myriad Pro"/>
        </a:defRPr>
      </a:pPr>
      <a:endParaRPr lang="it-IT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0137706087709911"/>
          <c:y val="8.0410184737980853E-2"/>
          <c:w val="0.89181085374036972"/>
          <c:h val="0.6774338553287119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DATI!$A$75</c:f>
              <c:strCache>
                <c:ptCount val="1"/>
                <c:pt idx="0">
                  <c:v>&lt;= 10</c:v>
                </c:pt>
              </c:strCache>
            </c:strRef>
          </c:tx>
          <c:spPr>
            <a:pattFill prst="pct90">
              <a:fgClr>
                <a:schemeClr val="tx1"/>
              </a:fgClr>
              <a:bgClr>
                <a:schemeClr val="bg1"/>
              </a:bgClr>
            </a:patt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64625181256181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005-4BE0-9AEE-877A2997A4BC}"/>
                </c:ext>
              </c:extLst>
            </c:dLbl>
            <c:dLbl>
              <c:idx val="1"/>
              <c:layout>
                <c:manualLayout>
                  <c:x val="3.745284842436907E-6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005-4BE0-9AEE-877A2997A4BC}"/>
                </c:ext>
              </c:extLst>
            </c:dLbl>
            <c:dLbl>
              <c:idx val="2"/>
              <c:layout>
                <c:manualLayout>
                  <c:x val="2.64439819639549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005-4BE0-9AEE-877A2997A4BC}"/>
                </c:ext>
              </c:extLst>
            </c:dLbl>
            <c:dLbl>
              <c:idx val="3"/>
              <c:layout>
                <c:manualLayout>
                  <c:x val="2.646043741181674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005-4BE0-9AEE-877A2997A4BC}"/>
                </c:ext>
              </c:extLst>
            </c:dLbl>
            <c:dLbl>
              <c:idx val="4"/>
              <c:layout>
                <c:manualLayout>
                  <c:x val="2.648124454983028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005-4BE0-9AEE-877A2997A4BC}"/>
                </c:ext>
              </c:extLst>
            </c:dLbl>
            <c:dLbl>
              <c:idx val="5"/>
              <c:layout>
                <c:manualLayout>
                  <c:x val="2.648124454983028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005-4BE0-9AEE-877A2997A4BC}"/>
                </c:ext>
              </c:extLst>
            </c:dLbl>
            <c:dLbl>
              <c:idx val="6"/>
              <c:layout>
                <c:manualLayout>
                  <c:x val="-1.180168012978960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005-4BE0-9AEE-877A2997A4BC}"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DATI!$G$74:$M$74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DATI!$G$75:$M$75</c:f>
              <c:numCache>
                <c:formatCode>0</c:formatCode>
                <c:ptCount val="7"/>
                <c:pt idx="0">
                  <c:v>8</c:v>
                </c:pt>
                <c:pt idx="1">
                  <c:v>7</c:v>
                </c:pt>
                <c:pt idx="2">
                  <c:v>7</c:v>
                </c:pt>
                <c:pt idx="3" formatCode="General">
                  <c:v>6</c:v>
                </c:pt>
                <c:pt idx="4">
                  <c:v>4</c:v>
                </c:pt>
                <c:pt idx="5">
                  <c:v>3</c:v>
                </c:pt>
                <c:pt idx="6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2005-4BE0-9AEE-877A2997A4BC}"/>
            </c:ext>
          </c:extLst>
        </c:ser>
        <c:ser>
          <c:idx val="1"/>
          <c:order val="1"/>
          <c:tx>
            <c:strRef>
              <c:f>DATI!$A$76</c:f>
              <c:strCache>
                <c:ptCount val="1"/>
                <c:pt idx="0">
                  <c:v>11 - 15</c:v>
                </c:pt>
              </c:strCache>
            </c:strRef>
          </c:tx>
          <c:spPr>
            <a:solidFill>
              <a:srgbClr val="C0C0C0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6441899760650729E-3"/>
                  <c:y val="1.7107082590487696E-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005-4BE0-9AEE-877A2997A4BC}"/>
                </c:ext>
              </c:extLst>
            </c:dLbl>
            <c:dLbl>
              <c:idx val="1"/>
              <c:layout>
                <c:manualLayout>
                  <c:x val="2.644398196395498E-3"/>
                  <c:y val="1.6784307447197215E-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005-4BE0-9AEE-877A2997A4BC}"/>
                </c:ext>
              </c:extLst>
            </c:dLbl>
            <c:dLbl>
              <c:idx val="2"/>
              <c:layout>
                <c:manualLayout>
                  <c:x val="2.644398196395498E-3"/>
                  <c:y val="-1.1297130012461435E-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2005-4BE0-9AEE-877A2997A4BC}"/>
                </c:ext>
              </c:extLst>
            </c:dLbl>
            <c:dLbl>
              <c:idx val="3"/>
              <c:layout>
                <c:manualLayout>
                  <c:x val="-1.6774116827629555E-3"/>
                  <c:y val="1.1201528679207986E-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005-4BE0-9AEE-877A2997A4BC}"/>
                </c:ext>
              </c:extLst>
            </c:dLbl>
            <c:dLbl>
              <c:idx val="4"/>
              <c:layout>
                <c:manualLayout>
                  <c:x val="2.6462721793693213E-3"/>
                  <c:y val="4.093434366256903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2005-4BE0-9AEE-877A2997A4BC}"/>
                </c:ext>
              </c:extLst>
            </c:dLbl>
            <c:dLbl>
              <c:idx val="5"/>
              <c:layout>
                <c:manualLayout>
                  <c:x val="1.8739829738235811E-6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2005-4BE0-9AEE-877A2997A4BC}"/>
                </c:ext>
              </c:extLst>
            </c:dLbl>
            <c:dLbl>
              <c:idx val="6"/>
              <c:layout>
                <c:manualLayout>
                  <c:x val="-1.1799981313015484E-3"/>
                  <c:y val="-1.0227682871714806E-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2005-4BE0-9AEE-877A2997A4BC}"/>
                </c:ext>
              </c:extLst>
            </c:dLbl>
            <c:spPr>
              <a:noFill/>
              <a:ln w="2540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DATI!$G$74:$M$74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DATI!$G$76:$M$76</c:f>
              <c:numCache>
                <c:formatCode>0</c:formatCode>
                <c:ptCount val="7"/>
                <c:pt idx="0">
                  <c:v>16</c:v>
                </c:pt>
                <c:pt idx="1">
                  <c:v>13</c:v>
                </c:pt>
                <c:pt idx="2">
                  <c:v>12</c:v>
                </c:pt>
                <c:pt idx="3" formatCode="General">
                  <c:v>12</c:v>
                </c:pt>
                <c:pt idx="4">
                  <c:v>12</c:v>
                </c:pt>
                <c:pt idx="5">
                  <c:v>10</c:v>
                </c:pt>
                <c:pt idx="6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2005-4BE0-9AEE-877A2997A4BC}"/>
            </c:ext>
          </c:extLst>
        </c:ser>
        <c:ser>
          <c:idx val="2"/>
          <c:order val="2"/>
          <c:tx>
            <c:strRef>
              <c:f>DATI!$A$77</c:f>
              <c:strCache>
                <c:ptCount val="1"/>
                <c:pt idx="0">
                  <c:v>16 - 20</c:v>
                </c:pt>
              </c:strCache>
            </c:strRef>
          </c:tx>
          <c:spPr>
            <a:solidFill>
              <a:srgbClr val="008000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9.7376177492376564E-4"/>
                  <c:y val="-2.1963781734164909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2005-4BE0-9AEE-877A2997A4BC}"/>
                </c:ext>
              </c:extLst>
            </c:dLbl>
            <c:dLbl>
              <c:idx val="1"/>
              <c:layout>
                <c:manualLayout>
                  <c:x val="-1.1837355282046055E-3"/>
                  <c:y val="4.099320220955542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2005-4BE0-9AEE-877A2997A4BC}"/>
                </c:ext>
              </c:extLst>
            </c:dLbl>
            <c:dLbl>
              <c:idx val="2"/>
              <c:layout>
                <c:manualLayout>
                  <c:x val="-1.1837355282046055E-3"/>
                  <c:y val="5.7105832482236788E-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2005-4BE0-9AEE-877A2997A4BC}"/>
                </c:ext>
              </c:extLst>
            </c:dLbl>
            <c:dLbl>
              <c:idx val="3"/>
              <c:layout>
                <c:manualLayout>
                  <c:x val="-1.1837355282046846E-3"/>
                  <c:y val="-2.1963781723937227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2005-4BE0-9AEE-877A2997A4BC}"/>
                </c:ext>
              </c:extLst>
            </c:dLbl>
            <c:dLbl>
              <c:idx val="4"/>
              <c:layout>
                <c:manualLayout>
                  <c:x val="-1.183735528204684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2005-4BE0-9AEE-877A2997A4BC}"/>
                </c:ext>
              </c:extLst>
            </c:dLbl>
            <c:dLbl>
              <c:idx val="5"/>
              <c:layout>
                <c:manualLayout>
                  <c:x val="-1.18560422665613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2005-4BE0-9AEE-877A2997A4BC}"/>
                </c:ext>
              </c:extLst>
            </c:dLbl>
            <c:dLbl>
              <c:idx val="6"/>
              <c:layout>
                <c:manualLayout>
                  <c:x val="5.283035380334261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2005-4BE0-9AEE-877A2997A4BC}"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DATI!$G$74:$M$74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DATI!$G$77:$M$77</c:f>
              <c:numCache>
                <c:formatCode>0</c:formatCode>
                <c:ptCount val="7"/>
                <c:pt idx="0">
                  <c:v>24</c:v>
                </c:pt>
                <c:pt idx="1">
                  <c:v>24</c:v>
                </c:pt>
                <c:pt idx="2">
                  <c:v>26</c:v>
                </c:pt>
                <c:pt idx="3" formatCode="General">
                  <c:v>24</c:v>
                </c:pt>
                <c:pt idx="4">
                  <c:v>26</c:v>
                </c:pt>
                <c:pt idx="5">
                  <c:v>23</c:v>
                </c:pt>
                <c:pt idx="6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2005-4BE0-9AEE-877A2997A4BC}"/>
            </c:ext>
          </c:extLst>
        </c:ser>
        <c:ser>
          <c:idx val="3"/>
          <c:order val="3"/>
          <c:tx>
            <c:strRef>
              <c:f>DATI!$A$78</c:f>
              <c:strCache>
                <c:ptCount val="1"/>
                <c:pt idx="0">
                  <c:v>21 - 25</c:v>
                </c:pt>
              </c:strCache>
            </c:strRef>
          </c:tx>
          <c:spPr>
            <a:solidFill>
              <a:srgbClr val="CCFFCC"/>
            </a:solidFill>
            <a:ln w="3175">
              <a:solidFill>
                <a:srgbClr val="000000"/>
              </a:solidFill>
            </a:ln>
          </c:spPr>
          <c:invertIfNegative val="0"/>
          <c:dLbls>
            <c:dLbl>
              <c:idx val="0"/>
              <c:layout>
                <c:manualLayout>
                  <c:x val="2.634849821894987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2005-4BE0-9AEE-877A2997A4BC}"/>
                </c:ext>
              </c:extLst>
            </c:dLbl>
            <c:dLbl>
              <c:idx val="1"/>
              <c:layout>
                <c:manualLayout>
                  <c:x val="5.285013055438746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2005-4BE0-9AEE-877A2997A4BC}"/>
                </c:ext>
              </c:extLst>
            </c:dLbl>
            <c:dLbl>
              <c:idx val="2"/>
              <c:layout>
                <c:manualLayout>
                  <c:x val="2.634641451011484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2005-4BE0-9AEE-877A2997A4BC}"/>
                </c:ext>
              </c:extLst>
            </c:dLbl>
            <c:dLbl>
              <c:idx val="3"/>
              <c:layout>
                <c:manualLayout>
                  <c:x val="2.634849821894987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2005-4BE0-9AEE-877A2997A4BC}"/>
                </c:ext>
              </c:extLst>
            </c:dLbl>
            <c:dLbl>
              <c:idx val="4"/>
              <c:layout>
                <c:manualLayout>
                  <c:x val="2.638600497798040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2005-4BE0-9AEE-877A2997A4BC}"/>
                </c:ext>
              </c:extLst>
            </c:dLbl>
            <c:dLbl>
              <c:idx val="5"/>
              <c:layout>
                <c:manualLayout>
                  <c:x val="2.638600497798040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2005-4BE0-9AEE-877A2997A4BC}"/>
                </c:ext>
              </c:extLst>
            </c:dLbl>
            <c:dLbl>
              <c:idx val="6"/>
              <c:layout>
                <c:manualLayout>
                  <c:x val="2.638600497798137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2005-4BE0-9AEE-877A2997A4B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DATI!$G$74:$M$74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DATI!$G$78:$M$78</c:f>
              <c:numCache>
                <c:formatCode>0</c:formatCode>
                <c:ptCount val="7"/>
                <c:pt idx="0">
                  <c:v>20</c:v>
                </c:pt>
                <c:pt idx="1">
                  <c:v>21</c:v>
                </c:pt>
                <c:pt idx="2">
                  <c:v>21</c:v>
                </c:pt>
                <c:pt idx="3" formatCode="General">
                  <c:v>19</c:v>
                </c:pt>
                <c:pt idx="4">
                  <c:v>20</c:v>
                </c:pt>
                <c:pt idx="5">
                  <c:v>19</c:v>
                </c:pt>
                <c:pt idx="6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F-2005-4BE0-9AEE-877A2997A4BC}"/>
            </c:ext>
          </c:extLst>
        </c:ser>
        <c:ser>
          <c:idx val="4"/>
          <c:order val="4"/>
          <c:tx>
            <c:strRef>
              <c:f>DATI!$A$79</c:f>
              <c:strCache>
                <c:ptCount val="1"/>
                <c:pt idx="0">
                  <c:v> &gt;=26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rgbClr val="000000"/>
              </a:solidFill>
            </a:ln>
          </c:spPr>
          <c:invertIfNegative val="0"/>
          <c:dLbls>
            <c:dLbl>
              <c:idx val="0"/>
              <c:layout>
                <c:manualLayout>
                  <c:x val="-1.1913802036881312E-3"/>
                  <c:y val="-2.789400278940027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0-2005-4BE0-9AEE-877A2997A4BC}"/>
                </c:ext>
              </c:extLst>
            </c:dLbl>
            <c:dLbl>
              <c:idx val="1"/>
              <c:layout>
                <c:manualLayout>
                  <c:x val="-1.67639239269852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2005-4BE0-9AEE-877A2997A4BC}"/>
                </c:ext>
              </c:extLst>
            </c:dLbl>
            <c:dLbl>
              <c:idx val="2"/>
              <c:layout>
                <c:manualLayout>
                  <c:x val="-1.19155008536554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2-2005-4BE0-9AEE-877A2997A4BC}"/>
                </c:ext>
              </c:extLst>
            </c:dLbl>
            <c:dLbl>
              <c:idx val="3"/>
              <c:layout>
                <c:manualLayout>
                  <c:x val="-1.6724851141180167E-3"/>
                  <c:y val="-2.556920717928701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3-2005-4BE0-9AEE-877A2997A4BC}"/>
                </c:ext>
              </c:extLst>
            </c:dLbl>
            <c:dLbl>
              <c:idx val="4"/>
              <c:layout>
                <c:manualLayout>
                  <c:x val="-3.3449702282360334E-3"/>
                  <c:y val="6.701808717424991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4-2005-4BE0-9AEE-877A2997A4BC}"/>
                </c:ext>
              </c:extLst>
            </c:dLbl>
            <c:dLbl>
              <c:idx val="5"/>
              <c:layout>
                <c:manualLayout>
                  <c:x val="-1.1874729251076625E-3"/>
                  <c:y val="-2.556920717928701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5-2005-4BE0-9AEE-877A2997A4BC}"/>
                </c:ext>
              </c:extLst>
            </c:dLbl>
            <c:dLbl>
              <c:idx val="6"/>
              <c:layout>
                <c:manualLayout>
                  <c:x val="2.638776247474027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6-2005-4BE0-9AEE-877A2997A4B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DATI!$G$74:$M$74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DATI!$G$79:$M$79</c:f>
              <c:numCache>
                <c:formatCode>0</c:formatCode>
                <c:ptCount val="7"/>
                <c:pt idx="0">
                  <c:v>32</c:v>
                </c:pt>
                <c:pt idx="1">
                  <c:v>35</c:v>
                </c:pt>
                <c:pt idx="2">
                  <c:v>34</c:v>
                </c:pt>
                <c:pt idx="3" formatCode="General">
                  <c:v>39</c:v>
                </c:pt>
                <c:pt idx="4">
                  <c:v>38</c:v>
                </c:pt>
                <c:pt idx="5">
                  <c:v>45</c:v>
                </c:pt>
                <c:pt idx="6">
                  <c:v>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7-2005-4BE0-9AEE-877A2997A4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6"/>
        <c:overlap val="100"/>
        <c:axId val="260491904"/>
        <c:axId val="260882816"/>
      </c:barChart>
      <c:catAx>
        <c:axId val="260491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it-IT"/>
          </a:p>
        </c:txPr>
        <c:crossAx val="260882816"/>
        <c:crosses val="autoZero"/>
        <c:auto val="1"/>
        <c:lblAlgn val="ctr"/>
        <c:lblOffset val="100"/>
        <c:noMultiLvlLbl val="0"/>
      </c:catAx>
      <c:valAx>
        <c:axId val="260882816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it-IT"/>
          </a:p>
        </c:txPr>
        <c:crossAx val="260491904"/>
        <c:crosses val="autoZero"/>
        <c:crossBetween val="between"/>
        <c:majorUnit val="0.2"/>
      </c:valAx>
      <c:spPr>
        <a:noFill/>
        <a:ln w="3175">
          <a:noFill/>
          <a:prstDash val="solid"/>
        </a:ln>
      </c:spPr>
    </c:plotArea>
    <c:legend>
      <c:legendPos val="b"/>
      <c:layout>
        <c:manualLayout>
          <c:xMode val="edge"/>
          <c:yMode val="edge"/>
          <c:x val="0.10401594857681976"/>
          <c:y val="0.88364842454394699"/>
          <c:w val="0.89231219272369711"/>
          <c:h val="7.3849531809368124E-2"/>
        </c:manualLayout>
      </c:layout>
      <c:overlay val="0"/>
      <c:spPr>
        <a:noFill/>
        <a:ln w="25400">
          <a:noFill/>
        </a:ln>
      </c:sp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Tw Cen MT (Corpo)"/>
          <a:ea typeface="Myriad Pro"/>
          <a:cs typeface="Myriad Pro"/>
        </a:defRPr>
      </a:pPr>
      <a:endParaRPr lang="it-IT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743977771529632"/>
          <c:y val="3.890834288135999E-2"/>
          <c:w val="0.89238777059482355"/>
          <c:h val="0.73981946100331464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DATI!$A$127</c:f>
              <c:strCache>
                <c:ptCount val="1"/>
                <c:pt idx="0">
                  <c:v>Nord Ovest</c:v>
                </c:pt>
              </c:strCache>
            </c:strRef>
          </c:tx>
          <c:spPr>
            <a:solidFill>
              <a:srgbClr val="FF9900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3.8337198141494646E-3"/>
                  <c:y val="-1.0227682871714806E-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475-4701-8B04-F7E4E5A2EF72}"/>
                </c:ext>
              </c:extLst>
            </c:dLbl>
            <c:dLbl>
              <c:idx val="1"/>
              <c:layout>
                <c:manualLayout>
                  <c:x val="2.6406502304478505E-3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/>
                      <a:t>37</a:t>
                    </a:r>
                  </a:p>
                </c:rich>
              </c:tx>
              <c:numFmt formatCode="0%" sourceLinked="0"/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E475-4701-8B04-F7E4E5A2EF72}"/>
                </c:ext>
              </c:extLst>
            </c:dLbl>
            <c:dLbl>
              <c:idx val="2"/>
              <c:layout>
                <c:manualLayout>
                  <c:x val="2.6406502304478991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475-4701-8B04-F7E4E5A2EF72}"/>
                </c:ext>
              </c:extLst>
            </c:dLbl>
            <c:dLbl>
              <c:idx val="3"/>
              <c:layout>
                <c:manualLayout>
                  <c:x val="-3.8337198141494451E-3"/>
                  <c:y val="-1.0227682871714806E-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475-4701-8B04-F7E4E5A2EF72}"/>
                </c:ext>
              </c:extLst>
            </c:dLbl>
            <c:dLbl>
              <c:idx val="4"/>
              <c:layout>
                <c:manualLayout>
                  <c:x val="-1.1874729251077417E-3"/>
                  <c:y val="-1.0227682871714806E-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475-4701-8B04-F7E4E5A2EF72}"/>
                </c:ext>
              </c:extLst>
            </c:dLbl>
            <c:dLbl>
              <c:idx val="5"/>
              <c:layout>
                <c:manualLayout>
                  <c:x val="-1.1893416235593491E-3"/>
                  <c:y val="-2.1963781723937227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475-4701-8B04-F7E4E5A2EF72}"/>
                </c:ext>
              </c:extLst>
            </c:dLbl>
            <c:dLbl>
              <c:idx val="6"/>
              <c:layout>
                <c:manualLayout>
                  <c:x val="-3.363563017657970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475-4701-8B04-F7E4E5A2EF7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DATI!$G$126:$M$126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DATI!$G$127:$M$127</c:f>
              <c:numCache>
                <c:formatCode>0</c:formatCode>
                <c:ptCount val="7"/>
                <c:pt idx="0">
                  <c:v>35</c:v>
                </c:pt>
                <c:pt idx="1">
                  <c:v>36</c:v>
                </c:pt>
                <c:pt idx="2">
                  <c:v>35</c:v>
                </c:pt>
                <c:pt idx="3">
                  <c:v>36</c:v>
                </c:pt>
                <c:pt idx="4">
                  <c:v>36</c:v>
                </c:pt>
                <c:pt idx="5">
                  <c:v>36</c:v>
                </c:pt>
                <c:pt idx="6">
                  <c:v>36.200000000000003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475-4701-8B04-F7E4E5A2EF72}"/>
            </c:ext>
          </c:extLst>
        </c:ser>
        <c:ser>
          <c:idx val="1"/>
          <c:order val="1"/>
          <c:tx>
            <c:strRef>
              <c:f>DATI!$A$128</c:f>
              <c:strCache>
                <c:ptCount val="1"/>
                <c:pt idx="0">
                  <c:v>Nord Est</c:v>
                </c:pt>
              </c:strCache>
            </c:strRef>
          </c:tx>
          <c:spPr>
            <a:solidFill>
              <a:schemeClr val="bg1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1.672485114118016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475-4701-8B04-F7E4E5A2EF72}"/>
                </c:ext>
              </c:extLst>
            </c:dLbl>
            <c:dLbl>
              <c:idx val="1"/>
              <c:layout>
                <c:manualLayout>
                  <c:x val="2.6425065277193732E-3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/>
                      <a:t>18</a:t>
                    </a:r>
                  </a:p>
                </c:rich>
              </c:tx>
              <c:numFmt formatCode="0%" sourceLinked="0"/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E475-4701-8B04-F7E4E5A2EF72}"/>
                </c:ext>
              </c:extLst>
            </c:dLbl>
            <c:dLbl>
              <c:idx val="2"/>
              <c:layout>
                <c:manualLayout>
                  <c:x val="2.642506527719373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475-4701-8B04-F7E4E5A2EF72}"/>
                </c:ext>
              </c:extLst>
            </c:dLbl>
            <c:dLbl>
              <c:idx val="3"/>
              <c:layout>
                <c:manualLayout>
                  <c:x val="-1.187472925107662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475-4701-8B04-F7E4E5A2EF72}"/>
                </c:ext>
              </c:extLst>
            </c:dLbl>
            <c:dLbl>
              <c:idx val="4"/>
              <c:layout>
                <c:manualLayout>
                  <c:x val="-1.1999959149075238E-3"/>
                  <c:y val="-5.54631170271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E475-4701-8B04-F7E4E5A2EF72}"/>
                </c:ext>
              </c:extLst>
            </c:dLbl>
            <c:dLbl>
              <c:idx val="5"/>
              <c:layout>
                <c:manualLayout>
                  <c:x val="-1.1874729251076625E-3"/>
                  <c:y val="-5.11384143585740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E475-4701-8B04-F7E4E5A2EF72}"/>
                </c:ext>
              </c:extLst>
            </c:dLbl>
            <c:dLbl>
              <c:idx val="6"/>
              <c:layout>
                <c:manualLayout>
                  <c:x val="-1.187472925107662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E475-4701-8B04-F7E4E5A2EF7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DATI!$G$126:$M$126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DATI!$G$128:$M$128</c:f>
              <c:numCache>
                <c:formatCode>0</c:formatCode>
                <c:ptCount val="7"/>
                <c:pt idx="0">
                  <c:v>18</c:v>
                </c:pt>
                <c:pt idx="1">
                  <c:v>17</c:v>
                </c:pt>
                <c:pt idx="2">
                  <c:v>18</c:v>
                </c:pt>
                <c:pt idx="3">
                  <c:v>18</c:v>
                </c:pt>
                <c:pt idx="4">
                  <c:v>18</c:v>
                </c:pt>
                <c:pt idx="5">
                  <c:v>18</c:v>
                </c:pt>
                <c:pt idx="6">
                  <c:v>18.100000000000001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E475-4701-8B04-F7E4E5A2EF72}"/>
            </c:ext>
          </c:extLst>
        </c:ser>
        <c:ser>
          <c:idx val="2"/>
          <c:order val="2"/>
          <c:tx>
            <c:strRef>
              <c:f>DATI!$A$129</c:f>
              <c:strCache>
                <c:ptCount val="1"/>
                <c:pt idx="0">
                  <c:v>Centro</c:v>
                </c:pt>
              </c:strCache>
            </c:strRef>
          </c:tx>
          <c:spPr>
            <a:solidFill>
              <a:srgbClr val="CCFFCC"/>
            </a:solidFill>
            <a:ln w="317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1.1874729251076823E-3"/>
                  <c:y val="-5.11384143585740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E475-4701-8B04-F7E4E5A2EF72}"/>
                </c:ext>
              </c:extLst>
            </c:dLbl>
            <c:dLbl>
              <c:idx val="1"/>
              <c:layout>
                <c:manualLayout>
                  <c:x val="-1.187472925107702E-3"/>
                  <c:y val="-5.11384143585740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E475-4701-8B04-F7E4E5A2EF72}"/>
                </c:ext>
              </c:extLst>
            </c:dLbl>
            <c:dLbl>
              <c:idx val="2"/>
              <c:layout>
                <c:manualLayout>
                  <c:x val="9.7002437802070859E-4"/>
                  <c:y val="-5.11384143585740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E475-4701-8B04-F7E4E5A2EF72}"/>
                </c:ext>
              </c:extLst>
            </c:dLbl>
            <c:dLbl>
              <c:idx val="3"/>
              <c:layout>
                <c:manualLayout>
                  <c:x val="-1.187472925107662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E475-4701-8B04-F7E4E5A2EF72}"/>
                </c:ext>
              </c:extLst>
            </c:dLbl>
            <c:dLbl>
              <c:idx val="4"/>
              <c:layout>
                <c:manualLayout>
                  <c:x val="-1.187472925107662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E475-4701-8B04-F7E4E5A2EF72}"/>
                </c:ext>
              </c:extLst>
            </c:dLbl>
            <c:dLbl>
              <c:idx val="5"/>
              <c:layout>
                <c:manualLayout>
                  <c:x val="-1.187472925107662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E475-4701-8B04-F7E4E5A2EF72}"/>
                </c:ext>
              </c:extLst>
            </c:dLbl>
            <c:dLbl>
              <c:idx val="6"/>
              <c:layout>
                <c:manualLayout>
                  <c:x val="-3.344970228236033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E475-4701-8B04-F7E4E5A2EF7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DATI!$G$126:$M$126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DATI!$G$129:$M$129</c:f>
              <c:numCache>
                <c:formatCode>0</c:formatCode>
                <c:ptCount val="7"/>
                <c:pt idx="0">
                  <c:v>25</c:v>
                </c:pt>
                <c:pt idx="1">
                  <c:v>24</c:v>
                </c:pt>
                <c:pt idx="2">
                  <c:v>25</c:v>
                </c:pt>
                <c:pt idx="3">
                  <c:v>25</c:v>
                </c:pt>
                <c:pt idx="4">
                  <c:v>25</c:v>
                </c:pt>
                <c:pt idx="5">
                  <c:v>25</c:v>
                </c:pt>
                <c:pt idx="6">
                  <c:v>24.9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E475-4701-8B04-F7E4E5A2EF72}"/>
            </c:ext>
          </c:extLst>
        </c:ser>
        <c:ser>
          <c:idx val="3"/>
          <c:order val="3"/>
          <c:tx>
            <c:strRef>
              <c:f>DATI!$A$130</c:f>
              <c:strCache>
                <c:ptCount val="1"/>
                <c:pt idx="0">
                  <c:v>Sud</c:v>
                </c:pt>
              </c:strCache>
            </c:strRef>
          </c:tx>
          <c:spPr>
            <a:solidFill>
              <a:srgbClr val="336666"/>
            </a:solidFill>
            <a:ln w="3175">
              <a:solidFill>
                <a:srgbClr val="000000"/>
              </a:solidFill>
            </a:ln>
          </c:spPr>
          <c:invertIfNegative val="0"/>
          <c:dLbls>
            <c:dLbl>
              <c:idx val="0"/>
              <c:layout>
                <c:manualLayout>
                  <c:x val="2.6425065277193975E-3"/>
                  <c:y val="-1.8761963904240004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E475-4701-8B04-F7E4E5A2EF72}"/>
                </c:ext>
              </c:extLst>
            </c:dLbl>
            <c:dLbl>
              <c:idx val="1"/>
              <c:layout>
                <c:manualLayout>
                  <c:x val="2.6425065277193732E-3"/>
                  <c:y val="1.8761963904240004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E475-4701-8B04-F7E4E5A2EF72}"/>
                </c:ext>
              </c:extLst>
            </c:dLbl>
            <c:dLbl>
              <c:idx val="2"/>
              <c:layout>
                <c:manualLayout>
                  <c:x val="2.642506527719373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E475-4701-8B04-F7E4E5A2EF72}"/>
                </c:ext>
              </c:extLst>
            </c:dLbl>
            <c:dLbl>
              <c:idx val="3"/>
              <c:layout>
                <c:manualLayout>
                  <c:x val="-1.683276332869086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E475-4701-8B04-F7E4E5A2EF72}"/>
                </c:ext>
              </c:extLst>
            </c:dLbl>
            <c:dLbl>
              <c:idx val="4"/>
              <c:layout>
                <c:manualLayout>
                  <c:x val="9.593176429634544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E475-4701-8B04-F7E4E5A2EF72}"/>
                </c:ext>
              </c:extLst>
            </c:dLbl>
            <c:dLbl>
              <c:idx val="5"/>
              <c:layout>
                <c:manualLayout>
                  <c:x val="2.642506527719373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E475-4701-8B04-F7E4E5A2EF72}"/>
                </c:ext>
              </c:extLst>
            </c:dLbl>
            <c:dLbl>
              <c:idx val="6"/>
              <c:layout>
                <c:manualLayout>
                  <c:x val="-3.846126335645028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E475-4701-8B04-F7E4E5A2EF7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DATI!$G$126:$M$126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DATI!$G$130:$M$130</c:f>
              <c:numCache>
                <c:formatCode>0</c:formatCode>
                <c:ptCount val="7"/>
                <c:pt idx="0">
                  <c:v>15</c:v>
                </c:pt>
                <c:pt idx="1">
                  <c:v>16</c:v>
                </c:pt>
                <c:pt idx="2">
                  <c:v>16</c:v>
                </c:pt>
                <c:pt idx="3">
                  <c:v>15</c:v>
                </c:pt>
                <c:pt idx="4">
                  <c:v>15</c:v>
                </c:pt>
                <c:pt idx="5">
                  <c:v>15</c:v>
                </c:pt>
                <c:pt idx="6">
                  <c:v>14.2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F-E475-4701-8B04-F7E4E5A2EF72}"/>
            </c:ext>
          </c:extLst>
        </c:ser>
        <c:ser>
          <c:idx val="4"/>
          <c:order val="4"/>
          <c:tx>
            <c:strRef>
              <c:f>DATI!$A$131</c:f>
              <c:strCache>
                <c:ptCount val="1"/>
                <c:pt idx="0">
                  <c:v>Isole</c:v>
                </c:pt>
              </c:strCache>
            </c:strRef>
          </c:tx>
          <c:spPr>
            <a:solidFill>
              <a:srgbClr val="C0C0C0"/>
            </a:solidFill>
            <a:ln w="3175">
              <a:solidFill>
                <a:srgbClr val="000000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DATI!$G$126:$M$126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DATI!$G$131:$M$131</c:f>
              <c:numCache>
                <c:formatCode>0</c:formatCode>
                <c:ptCount val="7"/>
                <c:pt idx="0">
                  <c:v>7</c:v>
                </c:pt>
                <c:pt idx="1">
                  <c:v>7</c:v>
                </c:pt>
                <c:pt idx="2">
                  <c:v>6</c:v>
                </c:pt>
                <c:pt idx="3">
                  <c:v>6</c:v>
                </c:pt>
                <c:pt idx="4">
                  <c:v>6</c:v>
                </c:pt>
                <c:pt idx="5">
                  <c:v>6</c:v>
                </c:pt>
                <c:pt idx="6">
                  <c:v>6.5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0-E475-4701-8B04-F7E4E5A2EF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6"/>
        <c:overlap val="100"/>
        <c:axId val="262109440"/>
        <c:axId val="262135808"/>
      </c:barChart>
      <c:catAx>
        <c:axId val="262109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it-IT"/>
          </a:p>
        </c:txPr>
        <c:crossAx val="262135808"/>
        <c:crosses val="autoZero"/>
        <c:auto val="1"/>
        <c:lblAlgn val="ctr"/>
        <c:lblOffset val="100"/>
        <c:noMultiLvlLbl val="0"/>
      </c:catAx>
      <c:valAx>
        <c:axId val="262135808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it-IT"/>
          </a:p>
        </c:txPr>
        <c:crossAx val="262109440"/>
        <c:crosses val="autoZero"/>
        <c:crossBetween val="between"/>
        <c:majorUnit val="0.2"/>
      </c:valAx>
      <c:spPr>
        <a:noFill/>
        <a:ln w="3175">
          <a:noFill/>
          <a:prstDash val="solid"/>
        </a:ln>
      </c:spPr>
    </c:plotArea>
    <c:legend>
      <c:legendPos val="b"/>
      <c:layout>
        <c:manualLayout>
          <c:xMode val="edge"/>
          <c:yMode val="edge"/>
          <c:x val="2.8897944177211306E-2"/>
          <c:y val="0.9124357479441525"/>
          <c:w val="0.95400900762891017"/>
          <c:h val="6.2844078766360528E-2"/>
        </c:manualLayout>
      </c:layout>
      <c:overlay val="0"/>
      <c:spPr>
        <a:noFill/>
        <a:ln w="25400">
          <a:noFill/>
        </a:ln>
      </c:sp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+mn-lt"/>
          <a:ea typeface="Myriad Pro"/>
          <a:cs typeface="Myriad Pro"/>
        </a:defRPr>
      </a:pPr>
      <a:endParaRPr lang="it-IT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177571634469199"/>
          <c:y val="1.7446556635983081E-2"/>
          <c:w val="0.83503572613174182"/>
          <c:h val="0.6490219865069663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DATI!$A$94</c:f>
              <c:strCache>
                <c:ptCount val="1"/>
                <c:pt idx="0">
                  <c:v>canale diretto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952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7.9275195831581199E-3"/>
                  <c:y val="4.0935666859741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001-4546-9958-641D16721CB5}"/>
                </c:ext>
              </c:extLst>
            </c:dLbl>
            <c:dLbl>
              <c:idx val="1"/>
              <c:layout>
                <c:manualLayout>
                  <c:x val="0"/>
                  <c:y val="4.093566685974043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001-4546-9958-641D16721CB5}"/>
                </c:ext>
              </c:extLst>
            </c:dLbl>
            <c:dLbl>
              <c:idx val="2"/>
              <c:layout>
                <c:manualLayout>
                  <c:x val="-7.927519583158071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001-4546-9958-641D16721CB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DATI!$C$93:$G$93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DATI!$C$94:$G$94</c:f>
              <c:numCache>
                <c:formatCode>0</c:formatCode>
                <c:ptCount val="5"/>
                <c:pt idx="0">
                  <c:v>76</c:v>
                </c:pt>
                <c:pt idx="1">
                  <c:v>72</c:v>
                </c:pt>
                <c:pt idx="2">
                  <c:v>70</c:v>
                </c:pt>
                <c:pt idx="3">
                  <c:v>71</c:v>
                </c:pt>
                <c:pt idx="4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001-4546-9958-641D16721CB5}"/>
            </c:ext>
          </c:extLst>
        </c:ser>
        <c:ser>
          <c:idx val="2"/>
          <c:order val="2"/>
          <c:tx>
            <c:strRef>
              <c:f>DATI!$A$96</c:f>
              <c:strCache>
                <c:ptCount val="1"/>
                <c:pt idx="0">
                  <c:v>canale indiretto</c:v>
                </c:pt>
              </c:strCache>
            </c:strRef>
          </c:tx>
          <c:spPr>
            <a:solidFill>
              <a:srgbClr val="CCFFCC"/>
            </a:solidFill>
            <a:ln w="9525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DATI!$C$93:$G$93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DATI!$C$96:$G$96</c:f>
              <c:numCache>
                <c:formatCode>0</c:formatCode>
                <c:ptCount val="5"/>
                <c:pt idx="0">
                  <c:v>22</c:v>
                </c:pt>
                <c:pt idx="1">
                  <c:v>26</c:v>
                </c:pt>
                <c:pt idx="2">
                  <c:v>26</c:v>
                </c:pt>
                <c:pt idx="3">
                  <c:v>23</c:v>
                </c:pt>
                <c:pt idx="4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D001-4546-9958-641D16721CB5}"/>
            </c:ext>
          </c:extLst>
        </c:ser>
        <c:ser>
          <c:idx val="3"/>
          <c:order val="3"/>
          <c:tx>
            <c:strRef>
              <c:f>DATI!$A$97</c:f>
              <c:strCache>
                <c:ptCount val="1"/>
                <c:pt idx="0">
                  <c:v>canale indiretto online</c:v>
                </c:pt>
              </c:strCache>
            </c:strRef>
          </c:tx>
          <c:spPr>
            <a:solidFill>
              <a:srgbClr val="FFC000"/>
            </a:solidFill>
            <a:ln w="952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1.455036567030904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D001-4546-9958-641D16721CB5}"/>
                </c:ext>
              </c:extLst>
            </c:dLbl>
            <c:dLbl>
              <c:idx val="1"/>
              <c:layout>
                <c:manualLayout>
                  <c:x val="-2.3749458502153251E-3"/>
                  <c:y val="1.394700139470013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2.7335490830636463E-2"/>
                      <c:h val="5.474209029310666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E-D001-4546-9958-641D16721CB5}"/>
                </c:ext>
              </c:extLst>
            </c:dLbl>
            <c:dLbl>
              <c:idx val="2"/>
              <c:layout>
                <c:manualLayout>
                  <c:x val="-2.1744854708695394E-4"/>
                  <c:y val="-2.78940027894007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D001-4546-9958-641D16721CB5}"/>
                </c:ext>
              </c:extLst>
            </c:dLbl>
            <c:dLbl>
              <c:idx val="3"/>
              <c:layout>
                <c:manualLayout>
                  <c:x val="-2.3749458502153251E-3"/>
                  <c:y val="-5.11384143585740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D001-4546-9958-641D16721CB5}"/>
                </c:ext>
              </c:extLst>
            </c:dLbl>
            <c:dLbl>
              <c:idx val="4"/>
              <c:layout>
                <c:manualLayout>
                  <c:x val="1.455036567030904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D001-4546-9958-641D16721CB5}"/>
                </c:ext>
              </c:extLst>
            </c:dLbl>
            <c:dLbl>
              <c:idx val="5"/>
              <c:layout>
                <c:manualLayout>
                  <c:x val="-2.3749458502154834E-3"/>
                  <c:y val="-2.556920717928701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D001-4546-9958-641D16721CB5}"/>
                </c:ext>
              </c:extLst>
            </c:dLbl>
            <c:dLbl>
              <c:idx val="6"/>
              <c:layout>
                <c:manualLayout>
                  <c:x val="-1.8878950810761888E-3"/>
                  <c:y val="-6.3923017948217537E-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D001-4546-9958-641D16721CB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DATI!$C$93:$G$93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DATI!$C$97:$G$97</c:f>
              <c:numCache>
                <c:formatCode>0</c:formatCode>
                <c:ptCount val="5"/>
                <c:pt idx="0">
                  <c:v>2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D001-4546-9958-641D16721C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overlap val="100"/>
        <c:axId val="261428352"/>
        <c:axId val="261430272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DATI!$A$95</c15:sqref>
                        </c15:formulaRef>
                      </c:ext>
                    </c:extLst>
                    <c:strCache>
                      <c:ptCount val="1"/>
                      <c:pt idx="0">
                        <c:v>canale diretto online</c:v>
                      </c:pt>
                    </c:strCache>
                  </c:strRef>
                </c:tx>
                <c:spPr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prstDash val="solid"/>
                  </a:ln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DATI!$C$93:$G$93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2018</c:v>
                      </c:pt>
                      <c:pt idx="1">
                        <c:v>2019</c:v>
                      </c:pt>
                      <c:pt idx="2">
                        <c:v>2020</c:v>
                      </c:pt>
                      <c:pt idx="3">
                        <c:v>2021</c:v>
                      </c:pt>
                      <c:pt idx="4">
                        <c:v>2022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DATI!$C$95:$G$95</c15:sqref>
                        </c15:formulaRef>
                      </c:ext>
                    </c:extLst>
                    <c:numCache>
                      <c:formatCode>0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B-D001-4546-9958-641D16721CB5}"/>
                  </c:ext>
                </c:extLst>
              </c15:ser>
            </c15:filteredBarSeries>
          </c:ext>
        </c:extLst>
      </c:barChart>
      <c:catAx>
        <c:axId val="2614283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/>
            </a:pPr>
            <a:endParaRPr lang="it-IT"/>
          </a:p>
        </c:txPr>
        <c:crossAx val="261430272"/>
        <c:crosses val="autoZero"/>
        <c:auto val="1"/>
        <c:lblAlgn val="ctr"/>
        <c:lblOffset val="100"/>
        <c:noMultiLvlLbl val="0"/>
      </c:catAx>
      <c:valAx>
        <c:axId val="261430272"/>
        <c:scaling>
          <c:orientation val="minMax"/>
        </c:scaling>
        <c:delete val="0"/>
        <c:axPos val="b"/>
        <c:numFmt formatCode="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/>
            </a:pPr>
            <a:endParaRPr lang="it-IT"/>
          </a:p>
        </c:txPr>
        <c:crossAx val="261428352"/>
        <c:crosses val="autoZero"/>
        <c:crossBetween val="between"/>
        <c:majorUnit val="0.2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"/>
          <c:y val="0.84401022513134227"/>
          <c:w val="1"/>
          <c:h val="0.15598977486865767"/>
        </c:manualLayout>
      </c:layout>
      <c:overlay val="0"/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+mn-lt"/>
          <a:ea typeface="Myriad Pro"/>
          <a:cs typeface="Myriad Pro"/>
        </a:defRPr>
      </a:pPr>
      <a:endParaRPr lang="it-IT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543341062949654"/>
          <c:y val="2.9963614536129054E-2"/>
          <c:w val="0.81893011986738073"/>
          <c:h val="0.65098372781065084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DATI!$A$101</c:f>
              <c:strCache>
                <c:ptCount val="1"/>
                <c:pt idx="0">
                  <c:v>canale diretto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952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7.9275195831581199E-3"/>
                  <c:y val="4.0935666859741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313-4C58-B740-D09F6E5E6907}"/>
                </c:ext>
              </c:extLst>
            </c:dLbl>
            <c:dLbl>
              <c:idx val="1"/>
              <c:layout>
                <c:manualLayout>
                  <c:x val="0"/>
                  <c:y val="4.093566685974043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313-4C58-B740-D09F6E5E6907}"/>
                </c:ext>
              </c:extLst>
            </c:dLbl>
            <c:dLbl>
              <c:idx val="2"/>
              <c:layout>
                <c:manualLayout>
                  <c:x val="-7.927519583158071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313-4C58-B740-D09F6E5E69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+mn-lt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DATI!$C$100:$G$100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 formatCode="0">
                  <c:v>2021</c:v>
                </c:pt>
                <c:pt idx="4" formatCode="0">
                  <c:v>2022</c:v>
                </c:pt>
              </c:numCache>
            </c:numRef>
          </c:cat>
          <c:val>
            <c:numRef>
              <c:f>DATI!$C$101:$G$101</c:f>
              <c:numCache>
                <c:formatCode>0</c:formatCode>
                <c:ptCount val="5"/>
                <c:pt idx="0">
                  <c:v>74</c:v>
                </c:pt>
                <c:pt idx="1">
                  <c:v>69</c:v>
                </c:pt>
                <c:pt idx="2">
                  <c:v>63</c:v>
                </c:pt>
                <c:pt idx="3">
                  <c:v>67</c:v>
                </c:pt>
                <c:pt idx="4">
                  <c:v>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313-4C58-B740-D09F6E5E6907}"/>
            </c:ext>
          </c:extLst>
        </c:ser>
        <c:ser>
          <c:idx val="2"/>
          <c:order val="2"/>
          <c:tx>
            <c:strRef>
              <c:f>DATI!$A$103</c:f>
              <c:strCache>
                <c:ptCount val="1"/>
                <c:pt idx="0">
                  <c:v>canale indiretto</c:v>
                </c:pt>
              </c:strCache>
            </c:strRef>
          </c:tx>
          <c:spPr>
            <a:solidFill>
              <a:srgbClr val="CCFFCC"/>
            </a:solidFill>
            <a:ln w="9525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solidFill>
                      <a:schemeClr val="tx1"/>
                    </a:solidFill>
                    <a:latin typeface="+mn-lt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DATI!$C$100:$G$100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 formatCode="0">
                  <c:v>2021</c:v>
                </c:pt>
                <c:pt idx="4" formatCode="0">
                  <c:v>2022</c:v>
                </c:pt>
              </c:numCache>
            </c:numRef>
          </c:cat>
          <c:val>
            <c:numRef>
              <c:f>DATI!$C$103:$G$103</c:f>
              <c:numCache>
                <c:formatCode>0</c:formatCode>
                <c:ptCount val="5"/>
                <c:pt idx="0">
                  <c:v>21</c:v>
                </c:pt>
                <c:pt idx="1">
                  <c:v>23</c:v>
                </c:pt>
                <c:pt idx="2">
                  <c:v>29</c:v>
                </c:pt>
                <c:pt idx="3">
                  <c:v>27</c:v>
                </c:pt>
                <c:pt idx="4">
                  <c:v>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A313-4C58-B740-D09F6E5E6907}"/>
            </c:ext>
          </c:extLst>
        </c:ser>
        <c:ser>
          <c:idx val="3"/>
          <c:order val="3"/>
          <c:tx>
            <c:strRef>
              <c:f>DATI!$A$104</c:f>
              <c:strCache>
                <c:ptCount val="1"/>
                <c:pt idx="0">
                  <c:v>canale indiretto online</c:v>
                </c:pt>
              </c:strCache>
            </c:strRef>
          </c:tx>
          <c:spPr>
            <a:solidFill>
              <a:srgbClr val="FFC000"/>
            </a:solidFill>
            <a:ln w="9525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1.455036567030904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A313-4C58-B740-D09F6E5E6907}"/>
                </c:ext>
              </c:extLst>
            </c:dLbl>
            <c:dLbl>
              <c:idx val="1"/>
              <c:layout>
                <c:manualLayout>
                  <c:x val="-2.3749458502153251E-3"/>
                  <c:y val="1.394700139470013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2.7335490830636463E-2"/>
                      <c:h val="5.474209029310666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E-A313-4C58-B740-D09F6E5E6907}"/>
                </c:ext>
              </c:extLst>
            </c:dLbl>
            <c:dLbl>
              <c:idx val="2"/>
              <c:layout>
                <c:manualLayout>
                  <c:x val="-2.1744854708695394E-4"/>
                  <c:y val="-2.78940027894007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A313-4C58-B740-D09F6E5E6907}"/>
                </c:ext>
              </c:extLst>
            </c:dLbl>
            <c:dLbl>
              <c:idx val="3"/>
              <c:layout>
                <c:manualLayout>
                  <c:x val="-2.3749458502153251E-3"/>
                  <c:y val="-5.11384143585740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A313-4C58-B740-D09F6E5E6907}"/>
                </c:ext>
              </c:extLst>
            </c:dLbl>
            <c:dLbl>
              <c:idx val="4"/>
              <c:layout>
                <c:manualLayout>
                  <c:x val="1.455036567030904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A313-4C58-B740-D09F6E5E6907}"/>
                </c:ext>
              </c:extLst>
            </c:dLbl>
            <c:dLbl>
              <c:idx val="5"/>
              <c:layout>
                <c:manualLayout>
                  <c:x val="-2.3749458502154834E-3"/>
                  <c:y val="-2.556920717928701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A313-4C58-B740-D09F6E5E6907}"/>
                </c:ext>
              </c:extLst>
            </c:dLbl>
            <c:dLbl>
              <c:idx val="6"/>
              <c:layout>
                <c:manualLayout>
                  <c:x val="-1.8878950810761888E-3"/>
                  <c:y val="-6.3923017948217537E-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A313-4C58-B740-D09F6E5E69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+mn-lt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DATI!$C$100:$G$100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 formatCode="0">
                  <c:v>2021</c:v>
                </c:pt>
                <c:pt idx="4" formatCode="0">
                  <c:v>2022</c:v>
                </c:pt>
              </c:numCache>
            </c:numRef>
          </c:cat>
          <c:val>
            <c:numRef>
              <c:f>DATI!$C$104:$G$104</c:f>
              <c:numCache>
                <c:formatCode>0</c:formatCode>
                <c:ptCount val="5"/>
                <c:pt idx="0">
                  <c:v>4</c:v>
                </c:pt>
                <c:pt idx="1">
                  <c:v>8</c:v>
                </c:pt>
                <c:pt idx="2">
                  <c:v>8</c:v>
                </c:pt>
                <c:pt idx="3">
                  <c:v>6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A313-4C58-B740-D09F6E5E69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overlap val="100"/>
        <c:axId val="261428352"/>
        <c:axId val="261430272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DATI!$A$102</c15:sqref>
                        </c15:formulaRef>
                      </c:ext>
                    </c:extLst>
                    <c:strCache>
                      <c:ptCount val="1"/>
                      <c:pt idx="0">
                        <c:v>canale diretto online</c:v>
                      </c:pt>
                    </c:strCache>
                  </c:strRef>
                </c:tx>
                <c:spPr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prstDash val="solid"/>
                  </a:ln>
                </c:spPr>
                <c:invertIfNegative val="0"/>
                <c:dLbls>
                  <c:dLbl>
                    <c:idx val="0"/>
                    <c:layout>
                      <c:manualLayout>
                        <c:x val="-1.5102481121898598E-2"/>
                        <c:y val="2.7893401291643524E-3"/>
                      </c:manualLayout>
                    </c:layout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4-A313-4C58-B740-D09F6E5E6907}"/>
                      </c:ext>
                    </c:extLst>
                  </c:dLbl>
                  <c:dLbl>
                    <c:idx val="1"/>
                    <c:delete val="1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5-A313-4C58-B740-D09F6E5E6907}"/>
                      </c:ext>
                    </c:extLst>
                  </c:dLbl>
                  <c:dLbl>
                    <c:idx val="2"/>
                    <c:delete val="1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6-A313-4C58-B740-D09F6E5E6907}"/>
                      </c:ext>
                    </c:extLst>
                  </c:dLbl>
                  <c:dLbl>
                    <c:idx val="3"/>
                    <c:delete val="1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7-A313-4C58-B740-D09F6E5E6907}"/>
                      </c:ext>
                    </c:extLst>
                  </c:dLbl>
                  <c:dLbl>
                    <c:idx val="4"/>
                    <c:delete val="1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8-A313-4C58-B740-D09F6E5E6907}"/>
                      </c:ext>
                    </c:extLst>
                  </c:dLbl>
                  <c:dLbl>
                    <c:idx val="5"/>
                    <c:delete val="1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9-A313-4C58-B740-D09F6E5E6907}"/>
                      </c:ext>
                    </c:extLst>
                  </c:dLbl>
                  <c:dLbl>
                    <c:idx val="6"/>
                    <c:delete val="1"/>
                    <c:extLst>
                      <c:ext uri="{CE6537A1-D6FC-4f65-9D91-7224C49458BB}"/>
                      <c:ext xmlns:c16="http://schemas.microsoft.com/office/drawing/2014/chart" uri="{C3380CC4-5D6E-409C-BE32-E72D297353CC}">
                        <c16:uniqueId val="{0000000A-A313-4C58-B740-D09F6E5E6907}"/>
                      </c:ext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txPr>
                    <a:bodyPr/>
                    <a:lstStyle/>
                    <a:p>
                      <a:pPr>
                        <a:defRPr sz="1400"/>
                      </a:pPr>
                      <a:endParaRPr lang="it-IT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0"/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DATI!$C$100:$G$100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2018</c:v>
                      </c:pt>
                      <c:pt idx="1">
                        <c:v>2019</c:v>
                      </c:pt>
                      <c:pt idx="2">
                        <c:v>2020</c:v>
                      </c:pt>
                      <c:pt idx="3" formatCode="0">
                        <c:v>2021</c:v>
                      </c:pt>
                      <c:pt idx="4" formatCode="0">
                        <c:v>2022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DATI!$C$102:$G$102</c15:sqref>
                        </c15:formulaRef>
                      </c:ext>
                    </c:extLst>
                    <c:numCache>
                      <c:formatCode>0</c:formatCode>
                      <c:ptCount val="5"/>
                      <c:pt idx="0">
                        <c:v>1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B-A313-4C58-B740-D09F6E5E6907}"/>
                  </c:ext>
                </c:extLst>
              </c15:ser>
            </c15:filteredBarSeries>
          </c:ext>
        </c:extLst>
      </c:barChart>
      <c:catAx>
        <c:axId val="2614283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>
                <a:latin typeface="+mn-lt"/>
              </a:defRPr>
            </a:pPr>
            <a:endParaRPr lang="it-IT"/>
          </a:p>
        </c:txPr>
        <c:crossAx val="261430272"/>
        <c:crosses val="autoZero"/>
        <c:auto val="1"/>
        <c:lblAlgn val="ctr"/>
        <c:lblOffset val="100"/>
        <c:noMultiLvlLbl val="0"/>
      </c:catAx>
      <c:valAx>
        <c:axId val="261430272"/>
        <c:scaling>
          <c:orientation val="minMax"/>
        </c:scaling>
        <c:delete val="0"/>
        <c:axPos val="b"/>
        <c:numFmt formatCode="0%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>
                <a:latin typeface="+mn-lt"/>
              </a:defRPr>
            </a:pPr>
            <a:endParaRPr lang="it-IT"/>
          </a:p>
        </c:txPr>
        <c:crossAx val="261428352"/>
        <c:crosses val="autoZero"/>
        <c:crossBetween val="between"/>
        <c:majorUnit val="0.2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"/>
          <c:y val="0.81312453155551001"/>
          <c:w val="1"/>
          <c:h val="0.18687546844448985"/>
        </c:manualLayout>
      </c:layout>
      <c:overlay val="0"/>
      <c:txPr>
        <a:bodyPr/>
        <a:lstStyle/>
        <a:p>
          <a:pPr>
            <a:defRPr sz="1400">
              <a:latin typeface="+mn-lt"/>
            </a:defRPr>
          </a:pPr>
          <a:endParaRPr lang="it-IT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Univers Condensed" panose="020B0506020202050204" pitchFamily="34" charset="0"/>
          <a:ea typeface="Myriad Pro"/>
          <a:cs typeface="Myriad Pro"/>
        </a:defRPr>
      </a:pPr>
      <a:endParaRPr lang="it-IT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845DBF-415F-449E-9F15-9ECE367A1F7B}" type="doc">
      <dgm:prSet loTypeId="urn:microsoft.com/office/officeart/2005/8/layout/StepDown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it-IT"/>
        </a:p>
      </dgm:t>
    </dgm:pt>
    <dgm:pt modelId="{528E01EE-470F-4091-8E49-CD00AD4EF893}" type="pres">
      <dgm:prSet presAssocID="{8F845DBF-415F-449E-9F15-9ECE367A1F7B}" presName="rootnode" presStyleCnt="0">
        <dgm:presLayoutVars>
          <dgm:chMax/>
          <dgm:chPref/>
          <dgm:dir/>
          <dgm:animLvl val="lvl"/>
        </dgm:presLayoutVars>
      </dgm:prSet>
      <dgm:spPr/>
    </dgm:pt>
  </dgm:ptLst>
  <dgm:cxnLst>
    <dgm:cxn modelId="{05FB57EC-D808-4C74-9ACA-4DBAC5519129}" type="presOf" srcId="{8F845DBF-415F-449E-9F15-9ECE367A1F7B}" destId="{528E01EE-470F-4091-8E49-CD00AD4EF893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56A564-3EFC-4B70-A912-537920414F6A}" type="doc">
      <dgm:prSet loTypeId="urn:microsoft.com/office/officeart/2005/8/layout/chevron2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it-IT"/>
        </a:p>
      </dgm:t>
    </dgm:pt>
    <dgm:pt modelId="{B814E008-3470-45B1-907B-E75D63604684}">
      <dgm:prSet phldrT="[Testo]"/>
      <dgm:spPr/>
      <dgm:t>
        <a:bodyPr/>
        <a:lstStyle/>
        <a:p>
          <a:pPr algn="ctr"/>
          <a:r>
            <a:rPr lang="it-IT" dirty="0"/>
            <a:t>1</a:t>
          </a:r>
        </a:p>
      </dgm:t>
    </dgm:pt>
    <dgm:pt modelId="{85591832-4E8B-4D71-A09A-C8B5167B8D6D}" type="parTrans" cxnId="{8D2254AE-6ADB-469C-B3EF-90ADD7EC66D3}">
      <dgm:prSet/>
      <dgm:spPr/>
      <dgm:t>
        <a:bodyPr/>
        <a:lstStyle/>
        <a:p>
          <a:pPr algn="l"/>
          <a:endParaRPr lang="it-IT"/>
        </a:p>
      </dgm:t>
    </dgm:pt>
    <dgm:pt modelId="{5A41A4F0-E829-4123-B392-E27111CB6EED}" type="sibTrans" cxnId="{8D2254AE-6ADB-469C-B3EF-90ADD7EC66D3}">
      <dgm:prSet/>
      <dgm:spPr/>
      <dgm:t>
        <a:bodyPr/>
        <a:lstStyle/>
        <a:p>
          <a:pPr algn="l"/>
          <a:endParaRPr lang="it-IT"/>
        </a:p>
      </dgm:t>
    </dgm:pt>
    <dgm:pt modelId="{C2AE7764-3A2C-4C8D-B4BC-7974C2E6EA74}">
      <dgm:prSet phldrT="[Testo]"/>
      <dgm:spPr/>
      <dgm:t>
        <a:bodyPr/>
        <a:lstStyle/>
        <a:p>
          <a:pPr algn="l"/>
          <a:r>
            <a:rPr lang="it-IT" dirty="0"/>
            <a:t>Scegliere il tipo di tasso</a:t>
          </a:r>
        </a:p>
      </dgm:t>
    </dgm:pt>
    <dgm:pt modelId="{AC1551FF-02BE-41B6-AD95-2FF29974786A}" type="parTrans" cxnId="{8EE26B38-9BCD-47A9-9E8E-B51027E8E5C7}">
      <dgm:prSet/>
      <dgm:spPr/>
      <dgm:t>
        <a:bodyPr/>
        <a:lstStyle/>
        <a:p>
          <a:pPr algn="l"/>
          <a:endParaRPr lang="it-IT"/>
        </a:p>
      </dgm:t>
    </dgm:pt>
    <dgm:pt modelId="{0F6B1F83-79DD-4E38-A573-81E69D66DC37}" type="sibTrans" cxnId="{8EE26B38-9BCD-47A9-9E8E-B51027E8E5C7}">
      <dgm:prSet/>
      <dgm:spPr/>
      <dgm:t>
        <a:bodyPr/>
        <a:lstStyle/>
        <a:p>
          <a:pPr algn="l"/>
          <a:endParaRPr lang="it-IT"/>
        </a:p>
      </dgm:t>
    </dgm:pt>
    <dgm:pt modelId="{FD4A1758-D1D5-47F0-A66F-4DE7D1ABB74A}">
      <dgm:prSet phldrT="[Testo]"/>
      <dgm:spPr/>
      <dgm:t>
        <a:bodyPr/>
        <a:lstStyle/>
        <a:p>
          <a:pPr algn="ctr"/>
          <a:r>
            <a:rPr lang="it-IT" dirty="0"/>
            <a:t>2</a:t>
          </a:r>
        </a:p>
      </dgm:t>
    </dgm:pt>
    <dgm:pt modelId="{D758990A-8CE8-4657-BE0E-BC107E0A56BF}" type="parTrans" cxnId="{76C2D07A-8068-4A66-9F70-E80FB6E9513F}">
      <dgm:prSet/>
      <dgm:spPr/>
      <dgm:t>
        <a:bodyPr/>
        <a:lstStyle/>
        <a:p>
          <a:pPr algn="l"/>
          <a:endParaRPr lang="it-IT"/>
        </a:p>
      </dgm:t>
    </dgm:pt>
    <dgm:pt modelId="{3E326607-7A88-463B-BCDF-863A69CB3C0F}" type="sibTrans" cxnId="{76C2D07A-8068-4A66-9F70-E80FB6E9513F}">
      <dgm:prSet/>
      <dgm:spPr/>
      <dgm:t>
        <a:bodyPr/>
        <a:lstStyle/>
        <a:p>
          <a:pPr algn="l"/>
          <a:endParaRPr lang="it-IT"/>
        </a:p>
      </dgm:t>
    </dgm:pt>
    <dgm:pt modelId="{867258DC-85B4-4F63-9ED2-540E2FB1D4CF}">
      <dgm:prSet phldrT="[Testo]"/>
      <dgm:spPr/>
      <dgm:t>
        <a:bodyPr/>
        <a:lstStyle/>
        <a:p>
          <a:pPr algn="l"/>
          <a:r>
            <a:rPr lang="it-IT" dirty="0"/>
            <a:t>Confrontare le offerte</a:t>
          </a:r>
        </a:p>
      </dgm:t>
    </dgm:pt>
    <dgm:pt modelId="{0987E5B3-0B7D-4E8C-ADDA-A485BAC66F09}" type="parTrans" cxnId="{7A3CE79B-0F91-46D7-9623-7E22528D69FE}">
      <dgm:prSet/>
      <dgm:spPr/>
      <dgm:t>
        <a:bodyPr/>
        <a:lstStyle/>
        <a:p>
          <a:pPr algn="l"/>
          <a:endParaRPr lang="it-IT"/>
        </a:p>
      </dgm:t>
    </dgm:pt>
    <dgm:pt modelId="{B95C4664-8617-4075-B2A0-DE19AC87A4FA}" type="sibTrans" cxnId="{7A3CE79B-0F91-46D7-9623-7E22528D69FE}">
      <dgm:prSet/>
      <dgm:spPr/>
      <dgm:t>
        <a:bodyPr/>
        <a:lstStyle/>
        <a:p>
          <a:pPr algn="l"/>
          <a:endParaRPr lang="it-IT"/>
        </a:p>
      </dgm:t>
    </dgm:pt>
    <dgm:pt modelId="{8D80149E-4050-4DBD-83D3-E743F5B03E3B}">
      <dgm:prSet phldrT="[Testo]"/>
      <dgm:spPr/>
      <dgm:t>
        <a:bodyPr/>
        <a:lstStyle/>
        <a:p>
          <a:pPr algn="ctr"/>
          <a:r>
            <a:rPr lang="it-IT" dirty="0"/>
            <a:t>3</a:t>
          </a:r>
        </a:p>
      </dgm:t>
    </dgm:pt>
    <dgm:pt modelId="{28968BA8-261E-43B5-A942-CB74EEF8F28D}" type="parTrans" cxnId="{0F717006-2380-4650-8FD0-438B1B5B4DC6}">
      <dgm:prSet/>
      <dgm:spPr/>
      <dgm:t>
        <a:bodyPr/>
        <a:lstStyle/>
        <a:p>
          <a:pPr algn="l"/>
          <a:endParaRPr lang="it-IT"/>
        </a:p>
      </dgm:t>
    </dgm:pt>
    <dgm:pt modelId="{46E6EBE0-1C6F-46F3-83F8-48EE04BD68BD}" type="sibTrans" cxnId="{0F717006-2380-4650-8FD0-438B1B5B4DC6}">
      <dgm:prSet/>
      <dgm:spPr/>
      <dgm:t>
        <a:bodyPr/>
        <a:lstStyle/>
        <a:p>
          <a:pPr algn="l"/>
          <a:endParaRPr lang="it-IT"/>
        </a:p>
      </dgm:t>
    </dgm:pt>
    <dgm:pt modelId="{AEE41774-4F88-469C-A2AC-EC77F3BD4657}">
      <dgm:prSet phldrT="[Testo]"/>
      <dgm:spPr/>
      <dgm:t>
        <a:bodyPr/>
        <a:lstStyle/>
        <a:p>
          <a:pPr algn="l"/>
          <a:r>
            <a:rPr lang="it-IT" dirty="0"/>
            <a:t>Selezionare gli intermediari</a:t>
          </a:r>
        </a:p>
      </dgm:t>
    </dgm:pt>
    <dgm:pt modelId="{77AD38C3-9CD9-4F9E-B83A-EE4D91D3DE94}" type="parTrans" cxnId="{718B24BF-5A98-4A15-8E77-62DA7BD34090}">
      <dgm:prSet/>
      <dgm:spPr/>
      <dgm:t>
        <a:bodyPr/>
        <a:lstStyle/>
        <a:p>
          <a:pPr algn="l"/>
          <a:endParaRPr lang="it-IT"/>
        </a:p>
      </dgm:t>
    </dgm:pt>
    <dgm:pt modelId="{C275DFDD-CCE5-4846-89EA-B4D412CC8B0D}" type="sibTrans" cxnId="{718B24BF-5A98-4A15-8E77-62DA7BD34090}">
      <dgm:prSet/>
      <dgm:spPr/>
      <dgm:t>
        <a:bodyPr/>
        <a:lstStyle/>
        <a:p>
          <a:pPr algn="l"/>
          <a:endParaRPr lang="it-IT"/>
        </a:p>
      </dgm:t>
    </dgm:pt>
    <dgm:pt modelId="{0E903B83-026D-431F-ACC7-58D24D70F0E6}" type="pres">
      <dgm:prSet presAssocID="{5E56A564-3EFC-4B70-A912-537920414F6A}" presName="linearFlow" presStyleCnt="0">
        <dgm:presLayoutVars>
          <dgm:dir/>
          <dgm:animLvl val="lvl"/>
          <dgm:resizeHandles val="exact"/>
        </dgm:presLayoutVars>
      </dgm:prSet>
      <dgm:spPr/>
    </dgm:pt>
    <dgm:pt modelId="{DED12A18-BE8D-427A-9240-912A86AC32DB}" type="pres">
      <dgm:prSet presAssocID="{B814E008-3470-45B1-907B-E75D63604684}" presName="composite" presStyleCnt="0"/>
      <dgm:spPr/>
    </dgm:pt>
    <dgm:pt modelId="{EB2CDEAE-ED40-423A-8FA9-9F80B726DD14}" type="pres">
      <dgm:prSet presAssocID="{B814E008-3470-45B1-907B-E75D63604684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EDA44304-37C4-4401-BCC1-5DA091B40DAD}" type="pres">
      <dgm:prSet presAssocID="{B814E008-3470-45B1-907B-E75D63604684}" presName="descendantText" presStyleLbl="alignAcc1" presStyleIdx="0" presStyleCnt="3">
        <dgm:presLayoutVars>
          <dgm:bulletEnabled val="1"/>
        </dgm:presLayoutVars>
      </dgm:prSet>
      <dgm:spPr/>
    </dgm:pt>
    <dgm:pt modelId="{0042058D-4490-4F7C-B21B-4F4805B3C05D}" type="pres">
      <dgm:prSet presAssocID="{5A41A4F0-E829-4123-B392-E27111CB6EED}" presName="sp" presStyleCnt="0"/>
      <dgm:spPr/>
    </dgm:pt>
    <dgm:pt modelId="{55984940-21C4-4564-974E-0F7B31F213B2}" type="pres">
      <dgm:prSet presAssocID="{FD4A1758-D1D5-47F0-A66F-4DE7D1ABB74A}" presName="composite" presStyleCnt="0"/>
      <dgm:spPr/>
    </dgm:pt>
    <dgm:pt modelId="{A71F2EAC-FF96-4A1B-A32A-129F3E437D6D}" type="pres">
      <dgm:prSet presAssocID="{FD4A1758-D1D5-47F0-A66F-4DE7D1ABB74A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7DBFFC35-6CCC-49DA-9402-660B06910328}" type="pres">
      <dgm:prSet presAssocID="{FD4A1758-D1D5-47F0-A66F-4DE7D1ABB74A}" presName="descendantText" presStyleLbl="alignAcc1" presStyleIdx="1" presStyleCnt="3">
        <dgm:presLayoutVars>
          <dgm:bulletEnabled val="1"/>
        </dgm:presLayoutVars>
      </dgm:prSet>
      <dgm:spPr/>
    </dgm:pt>
    <dgm:pt modelId="{BA42915D-F9A9-4178-8B8D-F816DE68A873}" type="pres">
      <dgm:prSet presAssocID="{3E326607-7A88-463B-BCDF-863A69CB3C0F}" presName="sp" presStyleCnt="0"/>
      <dgm:spPr/>
    </dgm:pt>
    <dgm:pt modelId="{A0294563-6C29-4811-8CCD-D912B7C02A12}" type="pres">
      <dgm:prSet presAssocID="{8D80149E-4050-4DBD-83D3-E743F5B03E3B}" presName="composite" presStyleCnt="0"/>
      <dgm:spPr/>
    </dgm:pt>
    <dgm:pt modelId="{9782757E-2780-431B-8E90-B8B090117D3D}" type="pres">
      <dgm:prSet presAssocID="{8D80149E-4050-4DBD-83D3-E743F5B03E3B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583C6794-2374-40E6-96C8-1502112E33DB}" type="pres">
      <dgm:prSet presAssocID="{8D80149E-4050-4DBD-83D3-E743F5B03E3B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0F717006-2380-4650-8FD0-438B1B5B4DC6}" srcId="{5E56A564-3EFC-4B70-A912-537920414F6A}" destId="{8D80149E-4050-4DBD-83D3-E743F5B03E3B}" srcOrd="2" destOrd="0" parTransId="{28968BA8-261E-43B5-A942-CB74EEF8F28D}" sibTransId="{46E6EBE0-1C6F-46F3-83F8-48EE04BD68BD}"/>
    <dgm:cxn modelId="{AAE8EE0A-4A76-4538-B6AA-0C5A06C7B99D}" type="presOf" srcId="{AEE41774-4F88-469C-A2AC-EC77F3BD4657}" destId="{583C6794-2374-40E6-96C8-1502112E33DB}" srcOrd="0" destOrd="0" presId="urn:microsoft.com/office/officeart/2005/8/layout/chevron2"/>
    <dgm:cxn modelId="{617FA620-2598-486D-85A8-01C5E21E4D19}" type="presOf" srcId="{FD4A1758-D1D5-47F0-A66F-4DE7D1ABB74A}" destId="{A71F2EAC-FF96-4A1B-A32A-129F3E437D6D}" srcOrd="0" destOrd="0" presId="urn:microsoft.com/office/officeart/2005/8/layout/chevron2"/>
    <dgm:cxn modelId="{8EE26B38-9BCD-47A9-9E8E-B51027E8E5C7}" srcId="{B814E008-3470-45B1-907B-E75D63604684}" destId="{C2AE7764-3A2C-4C8D-B4BC-7974C2E6EA74}" srcOrd="0" destOrd="0" parTransId="{AC1551FF-02BE-41B6-AD95-2FF29974786A}" sibTransId="{0F6B1F83-79DD-4E38-A573-81E69D66DC37}"/>
    <dgm:cxn modelId="{EFB88644-5BEE-4BD1-A2AB-2D5CB5B4FF4C}" type="presOf" srcId="{5E56A564-3EFC-4B70-A912-537920414F6A}" destId="{0E903B83-026D-431F-ACC7-58D24D70F0E6}" srcOrd="0" destOrd="0" presId="urn:microsoft.com/office/officeart/2005/8/layout/chevron2"/>
    <dgm:cxn modelId="{82E6CD75-FA3F-4941-A7C1-02704895565B}" type="presOf" srcId="{B814E008-3470-45B1-907B-E75D63604684}" destId="{EB2CDEAE-ED40-423A-8FA9-9F80B726DD14}" srcOrd="0" destOrd="0" presId="urn:microsoft.com/office/officeart/2005/8/layout/chevron2"/>
    <dgm:cxn modelId="{DEB0385A-5468-40EB-86F3-BF4DA2A72FB1}" type="presOf" srcId="{8D80149E-4050-4DBD-83D3-E743F5B03E3B}" destId="{9782757E-2780-431B-8E90-B8B090117D3D}" srcOrd="0" destOrd="0" presId="urn:microsoft.com/office/officeart/2005/8/layout/chevron2"/>
    <dgm:cxn modelId="{76C2D07A-8068-4A66-9F70-E80FB6E9513F}" srcId="{5E56A564-3EFC-4B70-A912-537920414F6A}" destId="{FD4A1758-D1D5-47F0-A66F-4DE7D1ABB74A}" srcOrd="1" destOrd="0" parTransId="{D758990A-8CE8-4657-BE0E-BC107E0A56BF}" sibTransId="{3E326607-7A88-463B-BCDF-863A69CB3C0F}"/>
    <dgm:cxn modelId="{C4BA4683-A9EC-429B-8FED-2EE40E87C718}" type="presOf" srcId="{C2AE7764-3A2C-4C8D-B4BC-7974C2E6EA74}" destId="{EDA44304-37C4-4401-BCC1-5DA091B40DAD}" srcOrd="0" destOrd="0" presId="urn:microsoft.com/office/officeart/2005/8/layout/chevron2"/>
    <dgm:cxn modelId="{7A3CE79B-0F91-46D7-9623-7E22528D69FE}" srcId="{FD4A1758-D1D5-47F0-A66F-4DE7D1ABB74A}" destId="{867258DC-85B4-4F63-9ED2-540E2FB1D4CF}" srcOrd="0" destOrd="0" parTransId="{0987E5B3-0B7D-4E8C-ADDA-A485BAC66F09}" sibTransId="{B95C4664-8617-4075-B2A0-DE19AC87A4FA}"/>
    <dgm:cxn modelId="{8D2254AE-6ADB-469C-B3EF-90ADD7EC66D3}" srcId="{5E56A564-3EFC-4B70-A912-537920414F6A}" destId="{B814E008-3470-45B1-907B-E75D63604684}" srcOrd="0" destOrd="0" parTransId="{85591832-4E8B-4D71-A09A-C8B5167B8D6D}" sibTransId="{5A41A4F0-E829-4123-B392-E27111CB6EED}"/>
    <dgm:cxn modelId="{718B24BF-5A98-4A15-8E77-62DA7BD34090}" srcId="{8D80149E-4050-4DBD-83D3-E743F5B03E3B}" destId="{AEE41774-4F88-469C-A2AC-EC77F3BD4657}" srcOrd="0" destOrd="0" parTransId="{77AD38C3-9CD9-4F9E-B83A-EE4D91D3DE94}" sibTransId="{C275DFDD-CCE5-4846-89EA-B4D412CC8B0D}"/>
    <dgm:cxn modelId="{3F4C07CA-4DF0-4D43-A7CF-0C642BF4C984}" type="presOf" srcId="{867258DC-85B4-4F63-9ED2-540E2FB1D4CF}" destId="{7DBFFC35-6CCC-49DA-9402-660B06910328}" srcOrd="0" destOrd="0" presId="urn:microsoft.com/office/officeart/2005/8/layout/chevron2"/>
    <dgm:cxn modelId="{B52B8628-7E11-4400-86F3-63B85BC88857}" type="presParOf" srcId="{0E903B83-026D-431F-ACC7-58D24D70F0E6}" destId="{DED12A18-BE8D-427A-9240-912A86AC32DB}" srcOrd="0" destOrd="0" presId="urn:microsoft.com/office/officeart/2005/8/layout/chevron2"/>
    <dgm:cxn modelId="{EE3B7FA3-C070-4C85-94D2-5D954597C448}" type="presParOf" srcId="{DED12A18-BE8D-427A-9240-912A86AC32DB}" destId="{EB2CDEAE-ED40-423A-8FA9-9F80B726DD14}" srcOrd="0" destOrd="0" presId="urn:microsoft.com/office/officeart/2005/8/layout/chevron2"/>
    <dgm:cxn modelId="{DDE686D7-1578-4A4B-ABA7-E40EA513A204}" type="presParOf" srcId="{DED12A18-BE8D-427A-9240-912A86AC32DB}" destId="{EDA44304-37C4-4401-BCC1-5DA091B40DAD}" srcOrd="1" destOrd="0" presId="urn:microsoft.com/office/officeart/2005/8/layout/chevron2"/>
    <dgm:cxn modelId="{78F539CE-707E-4886-B92E-237453009CA8}" type="presParOf" srcId="{0E903B83-026D-431F-ACC7-58D24D70F0E6}" destId="{0042058D-4490-4F7C-B21B-4F4805B3C05D}" srcOrd="1" destOrd="0" presId="urn:microsoft.com/office/officeart/2005/8/layout/chevron2"/>
    <dgm:cxn modelId="{127978DE-6497-43D3-B271-B9DFD80AE3BD}" type="presParOf" srcId="{0E903B83-026D-431F-ACC7-58D24D70F0E6}" destId="{55984940-21C4-4564-974E-0F7B31F213B2}" srcOrd="2" destOrd="0" presId="urn:microsoft.com/office/officeart/2005/8/layout/chevron2"/>
    <dgm:cxn modelId="{5E21FB76-60A0-4312-96B0-0ECC8F64903F}" type="presParOf" srcId="{55984940-21C4-4564-974E-0F7B31F213B2}" destId="{A71F2EAC-FF96-4A1B-A32A-129F3E437D6D}" srcOrd="0" destOrd="0" presId="urn:microsoft.com/office/officeart/2005/8/layout/chevron2"/>
    <dgm:cxn modelId="{ACDAC133-8AF0-45B9-96B6-BA972D301363}" type="presParOf" srcId="{55984940-21C4-4564-974E-0F7B31F213B2}" destId="{7DBFFC35-6CCC-49DA-9402-660B06910328}" srcOrd="1" destOrd="0" presId="urn:microsoft.com/office/officeart/2005/8/layout/chevron2"/>
    <dgm:cxn modelId="{D7779C8B-C7F1-4655-87C4-6011E1967B06}" type="presParOf" srcId="{0E903B83-026D-431F-ACC7-58D24D70F0E6}" destId="{BA42915D-F9A9-4178-8B8D-F816DE68A873}" srcOrd="3" destOrd="0" presId="urn:microsoft.com/office/officeart/2005/8/layout/chevron2"/>
    <dgm:cxn modelId="{03E0FD3C-1606-4D91-9DD0-DACC1709C84A}" type="presParOf" srcId="{0E903B83-026D-431F-ACC7-58D24D70F0E6}" destId="{A0294563-6C29-4811-8CCD-D912B7C02A12}" srcOrd="4" destOrd="0" presId="urn:microsoft.com/office/officeart/2005/8/layout/chevron2"/>
    <dgm:cxn modelId="{8ACE59B6-6380-477B-9756-C05D35374EDF}" type="presParOf" srcId="{A0294563-6C29-4811-8CCD-D912B7C02A12}" destId="{9782757E-2780-431B-8E90-B8B090117D3D}" srcOrd="0" destOrd="0" presId="urn:microsoft.com/office/officeart/2005/8/layout/chevron2"/>
    <dgm:cxn modelId="{FE1F6055-333A-44EB-93AC-084ADA1D31F7}" type="presParOf" srcId="{A0294563-6C29-4811-8CCD-D912B7C02A12}" destId="{583C6794-2374-40E6-96C8-1502112E33D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8175E6-8E48-4FA0-B946-56891BE58292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9EAD916B-59AA-4152-8FC9-DFF8DFD49EBC}">
      <dgm:prSet phldrT="[Testo]" custT="1"/>
      <dgm:spPr/>
      <dgm:t>
        <a:bodyPr/>
        <a:lstStyle/>
        <a:p>
          <a:r>
            <a:rPr lang="it-IT" sz="2800" dirty="0">
              <a:solidFill>
                <a:schemeClr val="tx1"/>
              </a:solidFill>
            </a:rPr>
            <a:t>Scelta dell’immobile</a:t>
          </a:r>
        </a:p>
      </dgm:t>
    </dgm:pt>
    <dgm:pt modelId="{3C6F7025-85B6-4EF0-A09D-C198B9F73B30}" type="parTrans" cxnId="{3C626785-8662-4A31-91D6-BEC56E736C35}">
      <dgm:prSet/>
      <dgm:spPr/>
      <dgm:t>
        <a:bodyPr/>
        <a:lstStyle/>
        <a:p>
          <a:endParaRPr lang="it-IT"/>
        </a:p>
      </dgm:t>
    </dgm:pt>
    <dgm:pt modelId="{06A783F1-7EBF-4B56-A043-5D07D32675E2}" type="sibTrans" cxnId="{3C626785-8662-4A31-91D6-BEC56E736C35}">
      <dgm:prSet/>
      <dgm:spPr/>
      <dgm:t>
        <a:bodyPr/>
        <a:lstStyle/>
        <a:p>
          <a:endParaRPr lang="it-IT"/>
        </a:p>
      </dgm:t>
    </dgm:pt>
    <dgm:pt modelId="{C2361909-BBC7-4D0A-B278-7E8DB0F287A0}">
      <dgm:prSet phldrT="[Testo]" custT="1"/>
      <dgm:spPr/>
      <dgm:t>
        <a:bodyPr/>
        <a:lstStyle/>
        <a:p>
          <a:r>
            <a:rPr lang="it-IT" sz="2800" dirty="0">
              <a:solidFill>
                <a:schemeClr val="tx1"/>
              </a:solidFill>
            </a:rPr>
            <a:t>Selezione delle offerte di mutuo</a:t>
          </a:r>
        </a:p>
      </dgm:t>
    </dgm:pt>
    <dgm:pt modelId="{2AAFE9ED-FAE8-4E24-84C5-0BC4D67673B2}" type="parTrans" cxnId="{E58AFA02-CC73-42BB-912E-F231EA94EE2B}">
      <dgm:prSet/>
      <dgm:spPr/>
      <dgm:t>
        <a:bodyPr/>
        <a:lstStyle/>
        <a:p>
          <a:endParaRPr lang="it-IT"/>
        </a:p>
      </dgm:t>
    </dgm:pt>
    <dgm:pt modelId="{52739F1A-F1DE-4F14-A0D4-8E9AE3E538C6}" type="sibTrans" cxnId="{E58AFA02-CC73-42BB-912E-F231EA94EE2B}">
      <dgm:prSet/>
      <dgm:spPr/>
      <dgm:t>
        <a:bodyPr/>
        <a:lstStyle/>
        <a:p>
          <a:endParaRPr lang="it-IT"/>
        </a:p>
      </dgm:t>
    </dgm:pt>
    <dgm:pt modelId="{CF40DF6B-2580-448F-BD91-5DB1CC2265C0}">
      <dgm:prSet phldrT="[Testo]" custT="1"/>
      <dgm:spPr/>
      <dgm:t>
        <a:bodyPr/>
        <a:lstStyle/>
        <a:p>
          <a:r>
            <a:rPr lang="it-IT" sz="2800" dirty="0">
              <a:solidFill>
                <a:schemeClr val="tx1"/>
              </a:solidFill>
            </a:rPr>
            <a:t>Effettuazione verifiche conformità immobile per garanzie</a:t>
          </a:r>
        </a:p>
      </dgm:t>
    </dgm:pt>
    <dgm:pt modelId="{07D1649B-2A5E-41FD-8B23-B28E69D73132}" type="parTrans" cxnId="{79956792-D8BF-4FB1-96F4-7EEAA72630AC}">
      <dgm:prSet/>
      <dgm:spPr/>
      <dgm:t>
        <a:bodyPr/>
        <a:lstStyle/>
        <a:p>
          <a:endParaRPr lang="it-IT"/>
        </a:p>
      </dgm:t>
    </dgm:pt>
    <dgm:pt modelId="{3A6321A9-3B02-4110-89F9-203C02E85099}" type="sibTrans" cxnId="{79956792-D8BF-4FB1-96F4-7EEAA72630AC}">
      <dgm:prSet/>
      <dgm:spPr/>
      <dgm:t>
        <a:bodyPr/>
        <a:lstStyle/>
        <a:p>
          <a:endParaRPr lang="it-IT"/>
        </a:p>
      </dgm:t>
    </dgm:pt>
    <dgm:pt modelId="{9BE2AFD4-0F5A-4FA1-AD30-F0175E96F628}" type="pres">
      <dgm:prSet presAssocID="{028175E6-8E48-4FA0-B946-56891BE58292}" presName="Name0" presStyleCnt="0">
        <dgm:presLayoutVars>
          <dgm:chMax val="7"/>
          <dgm:chPref val="7"/>
          <dgm:dir/>
        </dgm:presLayoutVars>
      </dgm:prSet>
      <dgm:spPr/>
    </dgm:pt>
    <dgm:pt modelId="{D6BFFBB9-FA74-4901-9155-EEEF25286A44}" type="pres">
      <dgm:prSet presAssocID="{028175E6-8E48-4FA0-B946-56891BE58292}" presName="Name1" presStyleCnt="0"/>
      <dgm:spPr/>
    </dgm:pt>
    <dgm:pt modelId="{5E0369FE-A5E6-4A9D-904A-949A28C3A19B}" type="pres">
      <dgm:prSet presAssocID="{028175E6-8E48-4FA0-B946-56891BE58292}" presName="cycle" presStyleCnt="0"/>
      <dgm:spPr/>
    </dgm:pt>
    <dgm:pt modelId="{AE03F063-2BA5-4580-A150-B8EFA282A080}" type="pres">
      <dgm:prSet presAssocID="{028175E6-8E48-4FA0-B946-56891BE58292}" presName="srcNode" presStyleLbl="node1" presStyleIdx="0" presStyleCnt="3"/>
      <dgm:spPr/>
    </dgm:pt>
    <dgm:pt modelId="{3A8DADED-887C-4566-97A9-A2258793B81F}" type="pres">
      <dgm:prSet presAssocID="{028175E6-8E48-4FA0-B946-56891BE58292}" presName="conn" presStyleLbl="parChTrans1D2" presStyleIdx="0" presStyleCnt="1"/>
      <dgm:spPr/>
    </dgm:pt>
    <dgm:pt modelId="{1A2A6178-0AB1-48D2-B71F-445022D5738C}" type="pres">
      <dgm:prSet presAssocID="{028175E6-8E48-4FA0-B946-56891BE58292}" presName="extraNode" presStyleLbl="node1" presStyleIdx="0" presStyleCnt="3"/>
      <dgm:spPr/>
    </dgm:pt>
    <dgm:pt modelId="{48D46F6C-472A-4190-80B8-3161AC3DDC22}" type="pres">
      <dgm:prSet presAssocID="{028175E6-8E48-4FA0-B946-56891BE58292}" presName="dstNode" presStyleLbl="node1" presStyleIdx="0" presStyleCnt="3"/>
      <dgm:spPr/>
    </dgm:pt>
    <dgm:pt modelId="{F62ADC9C-DB07-4C97-AD0A-57E0B73F7C76}" type="pres">
      <dgm:prSet presAssocID="{9EAD916B-59AA-4152-8FC9-DFF8DFD49EBC}" presName="text_1" presStyleLbl="node1" presStyleIdx="0" presStyleCnt="3">
        <dgm:presLayoutVars>
          <dgm:bulletEnabled val="1"/>
        </dgm:presLayoutVars>
      </dgm:prSet>
      <dgm:spPr/>
    </dgm:pt>
    <dgm:pt modelId="{F1FE3A87-4B48-4065-8D85-1EDC3E99ABB3}" type="pres">
      <dgm:prSet presAssocID="{9EAD916B-59AA-4152-8FC9-DFF8DFD49EBC}" presName="accent_1" presStyleCnt="0"/>
      <dgm:spPr/>
    </dgm:pt>
    <dgm:pt modelId="{E0175D25-E879-442A-A49F-1C3F6334E150}" type="pres">
      <dgm:prSet presAssocID="{9EAD916B-59AA-4152-8FC9-DFF8DFD49EBC}" presName="accentRepeatNode" presStyleLbl="solidFgAcc1" presStyleIdx="0" presStyleCnt="3"/>
      <dgm:spPr>
        <a:solidFill>
          <a:schemeClr val="bg1">
            <a:lumMod val="95000"/>
          </a:schemeClr>
        </a:solidFill>
      </dgm:spPr>
    </dgm:pt>
    <dgm:pt modelId="{BCA3A3D5-FEF7-47C6-AFD4-B1B1339D42B8}" type="pres">
      <dgm:prSet presAssocID="{C2361909-BBC7-4D0A-B278-7E8DB0F287A0}" presName="text_2" presStyleLbl="node1" presStyleIdx="1" presStyleCnt="3">
        <dgm:presLayoutVars>
          <dgm:bulletEnabled val="1"/>
        </dgm:presLayoutVars>
      </dgm:prSet>
      <dgm:spPr/>
    </dgm:pt>
    <dgm:pt modelId="{126E524E-18FB-47E1-875E-F13A06739FA2}" type="pres">
      <dgm:prSet presAssocID="{C2361909-BBC7-4D0A-B278-7E8DB0F287A0}" presName="accent_2" presStyleCnt="0"/>
      <dgm:spPr/>
    </dgm:pt>
    <dgm:pt modelId="{1C3F9451-C330-45FD-BBC3-98E1EDF507BE}" type="pres">
      <dgm:prSet presAssocID="{C2361909-BBC7-4D0A-B278-7E8DB0F287A0}" presName="accentRepeatNode" presStyleLbl="solidFgAcc1" presStyleIdx="1" presStyleCnt="3"/>
      <dgm:spPr>
        <a:solidFill>
          <a:schemeClr val="accent3">
            <a:lumMod val="40000"/>
            <a:lumOff val="60000"/>
          </a:schemeClr>
        </a:solidFill>
      </dgm:spPr>
    </dgm:pt>
    <dgm:pt modelId="{CD0F8568-7513-4C4A-8C46-FE9DF4C973B6}" type="pres">
      <dgm:prSet presAssocID="{CF40DF6B-2580-448F-BD91-5DB1CC2265C0}" presName="text_3" presStyleLbl="node1" presStyleIdx="2" presStyleCnt="3">
        <dgm:presLayoutVars>
          <dgm:bulletEnabled val="1"/>
        </dgm:presLayoutVars>
      </dgm:prSet>
      <dgm:spPr/>
    </dgm:pt>
    <dgm:pt modelId="{05C0A027-E93B-4F21-965A-2AB040A9A127}" type="pres">
      <dgm:prSet presAssocID="{CF40DF6B-2580-448F-BD91-5DB1CC2265C0}" presName="accent_3" presStyleCnt="0"/>
      <dgm:spPr/>
    </dgm:pt>
    <dgm:pt modelId="{F9845C50-9420-4455-A6C2-F0555CAA21F9}" type="pres">
      <dgm:prSet presAssocID="{CF40DF6B-2580-448F-BD91-5DB1CC2265C0}" presName="accentRepeatNode" presStyleLbl="solidFgAcc1" presStyleIdx="2" presStyleCnt="3"/>
      <dgm:spPr>
        <a:solidFill>
          <a:schemeClr val="accent5">
            <a:lumMod val="20000"/>
            <a:lumOff val="80000"/>
          </a:schemeClr>
        </a:solidFill>
      </dgm:spPr>
    </dgm:pt>
  </dgm:ptLst>
  <dgm:cxnLst>
    <dgm:cxn modelId="{07112502-0A2D-4D7F-B974-D76516C8F3DC}" type="presOf" srcId="{06A783F1-7EBF-4B56-A043-5D07D32675E2}" destId="{3A8DADED-887C-4566-97A9-A2258793B81F}" srcOrd="0" destOrd="0" presId="urn:microsoft.com/office/officeart/2008/layout/VerticalCurvedList"/>
    <dgm:cxn modelId="{E58AFA02-CC73-42BB-912E-F231EA94EE2B}" srcId="{028175E6-8E48-4FA0-B946-56891BE58292}" destId="{C2361909-BBC7-4D0A-B278-7E8DB0F287A0}" srcOrd="1" destOrd="0" parTransId="{2AAFE9ED-FAE8-4E24-84C5-0BC4D67673B2}" sibTransId="{52739F1A-F1DE-4F14-A0D4-8E9AE3E538C6}"/>
    <dgm:cxn modelId="{601D9731-F7F7-49E4-B813-4A01E89B9C87}" type="presOf" srcId="{C2361909-BBC7-4D0A-B278-7E8DB0F287A0}" destId="{BCA3A3D5-FEF7-47C6-AFD4-B1B1339D42B8}" srcOrd="0" destOrd="0" presId="urn:microsoft.com/office/officeart/2008/layout/VerticalCurvedList"/>
    <dgm:cxn modelId="{B898604E-FC40-455A-9CBE-B8AC7AB26108}" type="presOf" srcId="{9EAD916B-59AA-4152-8FC9-DFF8DFD49EBC}" destId="{F62ADC9C-DB07-4C97-AD0A-57E0B73F7C76}" srcOrd="0" destOrd="0" presId="urn:microsoft.com/office/officeart/2008/layout/VerticalCurvedList"/>
    <dgm:cxn modelId="{3C626785-8662-4A31-91D6-BEC56E736C35}" srcId="{028175E6-8E48-4FA0-B946-56891BE58292}" destId="{9EAD916B-59AA-4152-8FC9-DFF8DFD49EBC}" srcOrd="0" destOrd="0" parTransId="{3C6F7025-85B6-4EF0-A09D-C198B9F73B30}" sibTransId="{06A783F1-7EBF-4B56-A043-5D07D32675E2}"/>
    <dgm:cxn modelId="{0A424D8B-FFEA-472F-9682-A44FCA6487D2}" type="presOf" srcId="{CF40DF6B-2580-448F-BD91-5DB1CC2265C0}" destId="{CD0F8568-7513-4C4A-8C46-FE9DF4C973B6}" srcOrd="0" destOrd="0" presId="urn:microsoft.com/office/officeart/2008/layout/VerticalCurvedList"/>
    <dgm:cxn modelId="{79956792-D8BF-4FB1-96F4-7EEAA72630AC}" srcId="{028175E6-8E48-4FA0-B946-56891BE58292}" destId="{CF40DF6B-2580-448F-BD91-5DB1CC2265C0}" srcOrd="2" destOrd="0" parTransId="{07D1649B-2A5E-41FD-8B23-B28E69D73132}" sibTransId="{3A6321A9-3B02-4110-89F9-203C02E85099}"/>
    <dgm:cxn modelId="{D10F7D9F-190A-497B-B437-579396B8B6AD}" type="presOf" srcId="{028175E6-8E48-4FA0-B946-56891BE58292}" destId="{9BE2AFD4-0F5A-4FA1-AD30-F0175E96F628}" srcOrd="0" destOrd="0" presId="urn:microsoft.com/office/officeart/2008/layout/VerticalCurvedList"/>
    <dgm:cxn modelId="{23EE7038-B160-43A3-8DE4-30DA79ED2678}" type="presParOf" srcId="{9BE2AFD4-0F5A-4FA1-AD30-F0175E96F628}" destId="{D6BFFBB9-FA74-4901-9155-EEEF25286A44}" srcOrd="0" destOrd="0" presId="urn:microsoft.com/office/officeart/2008/layout/VerticalCurvedList"/>
    <dgm:cxn modelId="{415B6109-C060-41E4-B7DC-7DA5F46D41F8}" type="presParOf" srcId="{D6BFFBB9-FA74-4901-9155-EEEF25286A44}" destId="{5E0369FE-A5E6-4A9D-904A-949A28C3A19B}" srcOrd="0" destOrd="0" presId="urn:microsoft.com/office/officeart/2008/layout/VerticalCurvedList"/>
    <dgm:cxn modelId="{CD87663F-7B92-46BB-83CA-3CCF70AE18EE}" type="presParOf" srcId="{5E0369FE-A5E6-4A9D-904A-949A28C3A19B}" destId="{AE03F063-2BA5-4580-A150-B8EFA282A080}" srcOrd="0" destOrd="0" presId="urn:microsoft.com/office/officeart/2008/layout/VerticalCurvedList"/>
    <dgm:cxn modelId="{D1DD5C7A-1610-422B-90A4-10295BBDA751}" type="presParOf" srcId="{5E0369FE-A5E6-4A9D-904A-949A28C3A19B}" destId="{3A8DADED-887C-4566-97A9-A2258793B81F}" srcOrd="1" destOrd="0" presId="urn:microsoft.com/office/officeart/2008/layout/VerticalCurvedList"/>
    <dgm:cxn modelId="{2BEFF4BB-58BD-4E42-9753-0613D5B569B5}" type="presParOf" srcId="{5E0369FE-A5E6-4A9D-904A-949A28C3A19B}" destId="{1A2A6178-0AB1-48D2-B71F-445022D5738C}" srcOrd="2" destOrd="0" presId="urn:microsoft.com/office/officeart/2008/layout/VerticalCurvedList"/>
    <dgm:cxn modelId="{DD4E2FBA-C976-43E1-B96B-392C3784CB9F}" type="presParOf" srcId="{5E0369FE-A5E6-4A9D-904A-949A28C3A19B}" destId="{48D46F6C-472A-4190-80B8-3161AC3DDC22}" srcOrd="3" destOrd="0" presId="urn:microsoft.com/office/officeart/2008/layout/VerticalCurvedList"/>
    <dgm:cxn modelId="{C75E5BD2-AAD1-4132-9E45-DD5244A7F43F}" type="presParOf" srcId="{D6BFFBB9-FA74-4901-9155-EEEF25286A44}" destId="{F62ADC9C-DB07-4C97-AD0A-57E0B73F7C76}" srcOrd="1" destOrd="0" presId="urn:microsoft.com/office/officeart/2008/layout/VerticalCurvedList"/>
    <dgm:cxn modelId="{AC179406-D890-404C-885E-BFC9CDA3C6A7}" type="presParOf" srcId="{D6BFFBB9-FA74-4901-9155-EEEF25286A44}" destId="{F1FE3A87-4B48-4065-8D85-1EDC3E99ABB3}" srcOrd="2" destOrd="0" presId="urn:microsoft.com/office/officeart/2008/layout/VerticalCurvedList"/>
    <dgm:cxn modelId="{DBC32ABE-ECB4-46A9-A55C-E4EF2BD80C3B}" type="presParOf" srcId="{F1FE3A87-4B48-4065-8D85-1EDC3E99ABB3}" destId="{E0175D25-E879-442A-A49F-1C3F6334E150}" srcOrd="0" destOrd="0" presId="urn:microsoft.com/office/officeart/2008/layout/VerticalCurvedList"/>
    <dgm:cxn modelId="{74B8D9E7-D47F-4644-8BFE-ECB796D4F4D2}" type="presParOf" srcId="{D6BFFBB9-FA74-4901-9155-EEEF25286A44}" destId="{BCA3A3D5-FEF7-47C6-AFD4-B1B1339D42B8}" srcOrd="3" destOrd="0" presId="urn:microsoft.com/office/officeart/2008/layout/VerticalCurvedList"/>
    <dgm:cxn modelId="{0A69C483-DF22-417A-B3F9-5F810847C77A}" type="presParOf" srcId="{D6BFFBB9-FA74-4901-9155-EEEF25286A44}" destId="{126E524E-18FB-47E1-875E-F13A06739FA2}" srcOrd="4" destOrd="0" presId="urn:microsoft.com/office/officeart/2008/layout/VerticalCurvedList"/>
    <dgm:cxn modelId="{72C82B58-F9BA-46B8-9098-3F3C6C50ABC7}" type="presParOf" srcId="{126E524E-18FB-47E1-875E-F13A06739FA2}" destId="{1C3F9451-C330-45FD-BBC3-98E1EDF507BE}" srcOrd="0" destOrd="0" presId="urn:microsoft.com/office/officeart/2008/layout/VerticalCurvedList"/>
    <dgm:cxn modelId="{DFC87CB7-4089-405E-A022-34207FD2A18A}" type="presParOf" srcId="{D6BFFBB9-FA74-4901-9155-EEEF25286A44}" destId="{CD0F8568-7513-4C4A-8C46-FE9DF4C973B6}" srcOrd="5" destOrd="0" presId="urn:microsoft.com/office/officeart/2008/layout/VerticalCurvedList"/>
    <dgm:cxn modelId="{EA10BC51-E62B-419B-994B-65C468DD9E70}" type="presParOf" srcId="{D6BFFBB9-FA74-4901-9155-EEEF25286A44}" destId="{05C0A027-E93B-4F21-965A-2AB040A9A127}" srcOrd="6" destOrd="0" presId="urn:microsoft.com/office/officeart/2008/layout/VerticalCurvedList"/>
    <dgm:cxn modelId="{EF160B8E-6990-4346-B89A-CCFB5766B630}" type="presParOf" srcId="{05C0A027-E93B-4F21-965A-2AB040A9A127}" destId="{F9845C50-9420-4455-A6C2-F0555CAA21F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22BE87C-CFE1-469A-8206-5B72814FAE9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it-IT"/>
        </a:p>
      </dgm:t>
    </dgm:pt>
    <dgm:pt modelId="{7EC4B454-81FF-4DEB-A430-B567CEF191BC}">
      <dgm:prSet phldrT="[Testo]"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Durante la scelta</a:t>
          </a:r>
        </a:p>
      </dgm:t>
    </dgm:pt>
    <dgm:pt modelId="{49EB743F-32AF-4301-AFB7-21603DD0836A}" type="parTrans" cxnId="{8B9BD9DA-B90A-4D72-B94B-C6776B523DAD}">
      <dgm:prSet/>
      <dgm:spPr/>
      <dgm:t>
        <a:bodyPr/>
        <a:lstStyle/>
        <a:p>
          <a:endParaRPr lang="it-IT"/>
        </a:p>
      </dgm:t>
    </dgm:pt>
    <dgm:pt modelId="{2C6DA042-324B-4B48-B15F-FD8CEEE7AB29}" type="sibTrans" cxnId="{8B9BD9DA-B90A-4D72-B94B-C6776B523DAD}">
      <dgm:prSet/>
      <dgm:spPr/>
      <dgm:t>
        <a:bodyPr/>
        <a:lstStyle/>
        <a:p>
          <a:endParaRPr lang="it-IT"/>
        </a:p>
      </dgm:t>
    </dgm:pt>
    <dgm:pt modelId="{CA2F0145-58A6-4189-8839-57B77A5993BA}">
      <dgm:prSet phldrT="[Testo]"/>
      <dgm:spPr/>
      <dgm:t>
        <a:bodyPr/>
        <a:lstStyle/>
        <a:p>
          <a:pPr algn="just"/>
          <a:r>
            <a:rPr lang="it-IT" dirty="0"/>
            <a:t>Ottenere foglio informativo</a:t>
          </a:r>
        </a:p>
      </dgm:t>
    </dgm:pt>
    <dgm:pt modelId="{96582EC3-2417-4D81-BDC7-7CF7FF5B822C}" type="parTrans" cxnId="{0F26A413-8298-4BE8-9828-E4841F3CF84D}">
      <dgm:prSet/>
      <dgm:spPr/>
      <dgm:t>
        <a:bodyPr/>
        <a:lstStyle/>
        <a:p>
          <a:endParaRPr lang="it-IT"/>
        </a:p>
      </dgm:t>
    </dgm:pt>
    <dgm:pt modelId="{2022F09F-7C72-49D7-9CB0-3D6868E4C9B8}" type="sibTrans" cxnId="{0F26A413-8298-4BE8-9828-E4841F3CF84D}">
      <dgm:prSet/>
      <dgm:spPr/>
      <dgm:t>
        <a:bodyPr/>
        <a:lstStyle/>
        <a:p>
          <a:endParaRPr lang="it-IT"/>
        </a:p>
      </dgm:t>
    </dgm:pt>
    <dgm:pt modelId="{63DBB425-F7B4-4E78-8E5A-D09F7BF009F1}">
      <dgm:prSet phldrT="[Testo]"/>
      <dgm:spPr/>
      <dgm:t>
        <a:bodyPr/>
        <a:lstStyle/>
        <a:p>
          <a:r>
            <a:rPr lang="it-IT" dirty="0">
              <a:solidFill>
                <a:schemeClr val="tx1"/>
              </a:solidFill>
            </a:rPr>
            <a:t>Durante la firma</a:t>
          </a:r>
        </a:p>
      </dgm:t>
    </dgm:pt>
    <dgm:pt modelId="{7F0EEFFC-5674-4672-AD2B-45055152A299}" type="parTrans" cxnId="{E13FA069-6C3F-4EB7-9920-F197DAA25096}">
      <dgm:prSet/>
      <dgm:spPr/>
      <dgm:t>
        <a:bodyPr/>
        <a:lstStyle/>
        <a:p>
          <a:endParaRPr lang="it-IT"/>
        </a:p>
      </dgm:t>
    </dgm:pt>
    <dgm:pt modelId="{BBA1FFF5-04A0-427F-8B34-07C8351E6909}" type="sibTrans" cxnId="{E13FA069-6C3F-4EB7-9920-F197DAA25096}">
      <dgm:prSet/>
      <dgm:spPr/>
      <dgm:t>
        <a:bodyPr/>
        <a:lstStyle/>
        <a:p>
          <a:endParaRPr lang="it-IT"/>
        </a:p>
      </dgm:t>
    </dgm:pt>
    <dgm:pt modelId="{B76BA9AC-BBD7-4741-B882-79524DEB3095}">
      <dgm:prSet phldrT="[Testo]"/>
      <dgm:spPr/>
      <dgm:t>
        <a:bodyPr/>
        <a:lstStyle/>
        <a:p>
          <a:pPr algn="just"/>
          <a:r>
            <a:rPr lang="it-IT" dirty="0"/>
            <a:t>Verifica conformità del documento di sintesi</a:t>
          </a:r>
        </a:p>
      </dgm:t>
    </dgm:pt>
    <dgm:pt modelId="{CDE0953D-BD6A-44E7-95C4-934C6D9D1868}" type="parTrans" cxnId="{FB1D557B-5CD4-4E85-9E57-29E874B3192A}">
      <dgm:prSet/>
      <dgm:spPr/>
      <dgm:t>
        <a:bodyPr/>
        <a:lstStyle/>
        <a:p>
          <a:endParaRPr lang="it-IT"/>
        </a:p>
      </dgm:t>
    </dgm:pt>
    <dgm:pt modelId="{18ED8498-9830-4881-9A37-776E087FF891}" type="sibTrans" cxnId="{FB1D557B-5CD4-4E85-9E57-29E874B3192A}">
      <dgm:prSet/>
      <dgm:spPr/>
      <dgm:t>
        <a:bodyPr/>
        <a:lstStyle/>
        <a:p>
          <a:endParaRPr lang="it-IT"/>
        </a:p>
      </dgm:t>
    </dgm:pt>
    <dgm:pt modelId="{80F3134D-F645-4CD2-8201-356C14F9A88E}">
      <dgm:prSet phldrT="[Testo]"/>
      <dgm:spPr/>
      <dgm:t>
        <a:bodyPr/>
        <a:lstStyle/>
        <a:p>
          <a:pPr algn="just"/>
          <a:r>
            <a:rPr lang="it-IT" dirty="0"/>
            <a:t>Ottenere copia completa del contratto e documento di sintesi</a:t>
          </a:r>
        </a:p>
      </dgm:t>
    </dgm:pt>
    <dgm:pt modelId="{8E1533FB-F12E-46F9-8974-F75B0017DBA7}" type="parTrans" cxnId="{B1763E55-D113-4240-AB25-E10164315AC2}">
      <dgm:prSet/>
      <dgm:spPr/>
    </dgm:pt>
    <dgm:pt modelId="{AFDBB02C-8A34-4975-A409-40FB99B1033C}" type="sibTrans" cxnId="{B1763E55-D113-4240-AB25-E10164315AC2}">
      <dgm:prSet/>
      <dgm:spPr/>
    </dgm:pt>
    <dgm:pt modelId="{39AB4B81-125B-49AF-8C3E-B4F95C92F287}">
      <dgm:prSet phldrT="[Testo]"/>
      <dgm:spPr/>
      <dgm:t>
        <a:bodyPr/>
        <a:lstStyle/>
        <a:p>
          <a:pPr algn="just"/>
          <a:r>
            <a:rPr lang="it-IT" dirty="0"/>
            <a:t>Conoscere il TAEG</a:t>
          </a:r>
        </a:p>
      </dgm:t>
    </dgm:pt>
    <dgm:pt modelId="{31CEA8A8-7931-4DA7-8488-10EB64BBEB64}" type="parTrans" cxnId="{E0009F9A-6D2A-406B-8976-4A102582B1FC}">
      <dgm:prSet/>
      <dgm:spPr/>
    </dgm:pt>
    <dgm:pt modelId="{7938B3C6-D1F3-4B6C-A47E-17438AEAA030}" type="sibTrans" cxnId="{E0009F9A-6D2A-406B-8976-4A102582B1FC}">
      <dgm:prSet/>
      <dgm:spPr/>
    </dgm:pt>
    <dgm:pt modelId="{C9FA202F-45A2-4FC2-8397-66ED6A403A20}">
      <dgm:prSet phldrT="[Testo]"/>
      <dgm:spPr/>
      <dgm:t>
        <a:bodyPr/>
        <a:lstStyle/>
        <a:p>
          <a:pPr algn="just"/>
          <a:r>
            <a:rPr lang="it-IT" dirty="0"/>
            <a:t>Conoscere il TEGM</a:t>
          </a:r>
        </a:p>
      </dgm:t>
    </dgm:pt>
    <dgm:pt modelId="{7CFAE993-2E5D-46D3-BD74-A6F97E6ADA01}" type="parTrans" cxnId="{B50549CE-B304-4CAE-9D0A-BB7B6A796F68}">
      <dgm:prSet/>
      <dgm:spPr/>
    </dgm:pt>
    <dgm:pt modelId="{62D9E3F3-1365-47B6-AEF1-3E06B4CA6778}" type="sibTrans" cxnId="{B50549CE-B304-4CAE-9D0A-BB7B6A796F68}">
      <dgm:prSet/>
      <dgm:spPr/>
    </dgm:pt>
    <dgm:pt modelId="{E5812F4A-79AB-4C46-91DD-D4B7A19AE4B0}">
      <dgm:prSet phldrT="[Testo]"/>
      <dgm:spPr/>
      <dgm:t>
        <a:bodyPr/>
        <a:lstStyle/>
        <a:p>
          <a:pPr algn="just"/>
          <a:r>
            <a:rPr lang="it-IT" dirty="0"/>
            <a:t>Valutare i costi delle polizze sulla vita proposte dall’intermediario</a:t>
          </a:r>
        </a:p>
      </dgm:t>
    </dgm:pt>
    <dgm:pt modelId="{A2C8A47E-54E5-43EB-86A1-B84A7D2F7694}" type="parTrans" cxnId="{960F3166-7BFB-4750-B401-C2887C453D8D}">
      <dgm:prSet/>
      <dgm:spPr/>
    </dgm:pt>
    <dgm:pt modelId="{A52D4548-63F8-4356-B78A-7CFB1C9EAA96}" type="sibTrans" cxnId="{960F3166-7BFB-4750-B401-C2887C453D8D}">
      <dgm:prSet/>
      <dgm:spPr/>
    </dgm:pt>
    <dgm:pt modelId="{641F3755-B1CC-42AA-A364-E7C4A05FFF07}">
      <dgm:prSet phldrT="[Testo]"/>
      <dgm:spPr/>
      <dgm:t>
        <a:bodyPr/>
        <a:lstStyle/>
        <a:p>
          <a:pPr algn="just"/>
          <a:r>
            <a:rPr lang="it-IT" dirty="0"/>
            <a:t>Scegliere il canale di comunicazione attraverso il quale ricevere le comunicazioni</a:t>
          </a:r>
        </a:p>
      </dgm:t>
    </dgm:pt>
    <dgm:pt modelId="{2FD0F730-F8AB-4FB6-B31A-26E04173C5CC}" type="parTrans" cxnId="{17C6A2B8-5A8A-40C4-944D-492DDC82BD0C}">
      <dgm:prSet/>
      <dgm:spPr/>
    </dgm:pt>
    <dgm:pt modelId="{050426E7-06FB-424F-A685-C6FBAD71CCC1}" type="sibTrans" cxnId="{17C6A2B8-5A8A-40C4-944D-492DDC82BD0C}">
      <dgm:prSet/>
      <dgm:spPr/>
    </dgm:pt>
    <dgm:pt modelId="{F1AB7F36-9A9D-49EB-80C3-0E7544669EF2}">
      <dgm:prSet phldrT="[Testo]"/>
      <dgm:spPr/>
      <dgm:t>
        <a:bodyPr/>
        <a:lstStyle/>
        <a:p>
          <a:pPr algn="just"/>
          <a:r>
            <a:rPr lang="it-IT" dirty="0"/>
            <a:t>Ricevere copia del contratto firmato dall’intermediario e una copia del Documento di sintesi</a:t>
          </a:r>
        </a:p>
      </dgm:t>
    </dgm:pt>
    <dgm:pt modelId="{B0B87EAD-CFE5-4552-A8DA-6417E05BE65F}" type="parTrans" cxnId="{66979FDA-540B-484E-9B3F-7FBFCF6CBFA5}">
      <dgm:prSet/>
      <dgm:spPr/>
    </dgm:pt>
    <dgm:pt modelId="{7FF574FC-2873-458C-B501-86F3B15886BA}" type="sibTrans" cxnId="{66979FDA-540B-484E-9B3F-7FBFCF6CBFA5}">
      <dgm:prSet/>
      <dgm:spPr/>
    </dgm:pt>
    <dgm:pt modelId="{4216CEDA-FD5B-4434-B45B-BE4A2F98516D}" type="pres">
      <dgm:prSet presAssocID="{F22BE87C-CFE1-469A-8206-5B72814FAE92}" presName="linear" presStyleCnt="0">
        <dgm:presLayoutVars>
          <dgm:animLvl val="lvl"/>
          <dgm:resizeHandles val="exact"/>
        </dgm:presLayoutVars>
      </dgm:prSet>
      <dgm:spPr/>
    </dgm:pt>
    <dgm:pt modelId="{E62C0A56-E8A9-4E07-81CD-124124529596}" type="pres">
      <dgm:prSet presAssocID="{7EC4B454-81FF-4DEB-A430-B567CEF191B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641A543-6B37-4C66-BB6F-4450B60CF171}" type="pres">
      <dgm:prSet presAssocID="{7EC4B454-81FF-4DEB-A430-B567CEF191BC}" presName="childText" presStyleLbl="revTx" presStyleIdx="0" presStyleCnt="2">
        <dgm:presLayoutVars>
          <dgm:bulletEnabled val="1"/>
        </dgm:presLayoutVars>
      </dgm:prSet>
      <dgm:spPr/>
    </dgm:pt>
    <dgm:pt modelId="{3BD3CA34-32BE-4C73-99B2-F222B2EBB374}" type="pres">
      <dgm:prSet presAssocID="{63DBB425-F7B4-4E78-8E5A-D09F7BF009F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821C24CB-DAF7-4409-93B3-2EBD6BDF3A78}" type="pres">
      <dgm:prSet presAssocID="{63DBB425-F7B4-4E78-8E5A-D09F7BF009F1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7EED470D-9615-4D63-8E58-8BD885A6858A}" type="presOf" srcId="{F22BE87C-CFE1-469A-8206-5B72814FAE92}" destId="{4216CEDA-FD5B-4434-B45B-BE4A2F98516D}" srcOrd="0" destOrd="0" presId="urn:microsoft.com/office/officeart/2005/8/layout/vList2"/>
    <dgm:cxn modelId="{0F26A413-8298-4BE8-9828-E4841F3CF84D}" srcId="{7EC4B454-81FF-4DEB-A430-B567CEF191BC}" destId="{CA2F0145-58A6-4189-8839-57B77A5993BA}" srcOrd="0" destOrd="0" parTransId="{96582EC3-2417-4D81-BDC7-7CF7FF5B822C}" sibTransId="{2022F09F-7C72-49D7-9CB0-3D6868E4C9B8}"/>
    <dgm:cxn modelId="{B6A64A3C-6A95-4633-8191-11B05EA9F5F9}" type="presOf" srcId="{80F3134D-F645-4CD2-8201-356C14F9A88E}" destId="{5641A543-6B37-4C66-BB6F-4450B60CF171}" srcOrd="0" destOrd="1" presId="urn:microsoft.com/office/officeart/2005/8/layout/vList2"/>
    <dgm:cxn modelId="{960F3166-7BFB-4750-B401-C2887C453D8D}" srcId="{7EC4B454-81FF-4DEB-A430-B567CEF191BC}" destId="{E5812F4A-79AB-4C46-91DD-D4B7A19AE4B0}" srcOrd="4" destOrd="0" parTransId="{A2C8A47E-54E5-43EB-86A1-B84A7D2F7694}" sibTransId="{A52D4548-63F8-4356-B78A-7CFB1C9EAA96}"/>
    <dgm:cxn modelId="{E13FA069-6C3F-4EB7-9920-F197DAA25096}" srcId="{F22BE87C-CFE1-469A-8206-5B72814FAE92}" destId="{63DBB425-F7B4-4E78-8E5A-D09F7BF009F1}" srcOrd="1" destOrd="0" parTransId="{7F0EEFFC-5674-4672-AD2B-45055152A299}" sibTransId="{BBA1FFF5-04A0-427F-8B34-07C8351E6909}"/>
    <dgm:cxn modelId="{B1763E55-D113-4240-AB25-E10164315AC2}" srcId="{7EC4B454-81FF-4DEB-A430-B567CEF191BC}" destId="{80F3134D-F645-4CD2-8201-356C14F9A88E}" srcOrd="1" destOrd="0" parTransId="{8E1533FB-F12E-46F9-8974-F75B0017DBA7}" sibTransId="{AFDBB02C-8A34-4975-A409-40FB99B1033C}"/>
    <dgm:cxn modelId="{26D83E56-B203-4F83-8B84-400413AD56BF}" type="presOf" srcId="{CA2F0145-58A6-4189-8839-57B77A5993BA}" destId="{5641A543-6B37-4C66-BB6F-4450B60CF171}" srcOrd="0" destOrd="0" presId="urn:microsoft.com/office/officeart/2005/8/layout/vList2"/>
    <dgm:cxn modelId="{FB1D557B-5CD4-4E85-9E57-29E874B3192A}" srcId="{63DBB425-F7B4-4E78-8E5A-D09F7BF009F1}" destId="{B76BA9AC-BBD7-4741-B882-79524DEB3095}" srcOrd="0" destOrd="0" parTransId="{CDE0953D-BD6A-44E7-95C4-934C6D9D1868}" sibTransId="{18ED8498-9830-4881-9A37-776E087FF891}"/>
    <dgm:cxn modelId="{9D034182-8E6C-43ED-9F88-475D5CA4DBED}" type="presOf" srcId="{E5812F4A-79AB-4C46-91DD-D4B7A19AE4B0}" destId="{5641A543-6B37-4C66-BB6F-4450B60CF171}" srcOrd="0" destOrd="4" presId="urn:microsoft.com/office/officeart/2005/8/layout/vList2"/>
    <dgm:cxn modelId="{AD0A488B-F2F0-4060-909B-5000D4692D0F}" type="presOf" srcId="{641F3755-B1CC-42AA-A364-E7C4A05FFF07}" destId="{821C24CB-DAF7-4409-93B3-2EBD6BDF3A78}" srcOrd="0" destOrd="1" presId="urn:microsoft.com/office/officeart/2005/8/layout/vList2"/>
    <dgm:cxn modelId="{73BCFD93-2503-4320-92DD-82744B8C1402}" type="presOf" srcId="{7EC4B454-81FF-4DEB-A430-B567CEF191BC}" destId="{E62C0A56-E8A9-4E07-81CD-124124529596}" srcOrd="0" destOrd="0" presId="urn:microsoft.com/office/officeart/2005/8/layout/vList2"/>
    <dgm:cxn modelId="{B0CE6B98-5AA1-4754-AD31-816A687E1B24}" type="presOf" srcId="{C9FA202F-45A2-4FC2-8397-66ED6A403A20}" destId="{5641A543-6B37-4C66-BB6F-4450B60CF171}" srcOrd="0" destOrd="3" presId="urn:microsoft.com/office/officeart/2005/8/layout/vList2"/>
    <dgm:cxn modelId="{D510DE99-D002-445A-B933-38F1C33437F4}" type="presOf" srcId="{F1AB7F36-9A9D-49EB-80C3-0E7544669EF2}" destId="{821C24CB-DAF7-4409-93B3-2EBD6BDF3A78}" srcOrd="0" destOrd="2" presId="urn:microsoft.com/office/officeart/2005/8/layout/vList2"/>
    <dgm:cxn modelId="{E0009F9A-6D2A-406B-8976-4A102582B1FC}" srcId="{7EC4B454-81FF-4DEB-A430-B567CEF191BC}" destId="{39AB4B81-125B-49AF-8C3E-B4F95C92F287}" srcOrd="2" destOrd="0" parTransId="{31CEA8A8-7931-4DA7-8488-10EB64BBEB64}" sibTransId="{7938B3C6-D1F3-4B6C-A47E-17438AEAA030}"/>
    <dgm:cxn modelId="{17C6A2B8-5A8A-40C4-944D-492DDC82BD0C}" srcId="{63DBB425-F7B4-4E78-8E5A-D09F7BF009F1}" destId="{641F3755-B1CC-42AA-A364-E7C4A05FFF07}" srcOrd="1" destOrd="0" parTransId="{2FD0F730-F8AB-4FB6-B31A-26E04173C5CC}" sibTransId="{050426E7-06FB-424F-A685-C6FBAD71CCC1}"/>
    <dgm:cxn modelId="{06B159CD-640A-4793-BE9F-8BAA482A48B8}" type="presOf" srcId="{63DBB425-F7B4-4E78-8E5A-D09F7BF009F1}" destId="{3BD3CA34-32BE-4C73-99B2-F222B2EBB374}" srcOrd="0" destOrd="0" presId="urn:microsoft.com/office/officeart/2005/8/layout/vList2"/>
    <dgm:cxn modelId="{B50549CE-B304-4CAE-9D0A-BB7B6A796F68}" srcId="{7EC4B454-81FF-4DEB-A430-B567CEF191BC}" destId="{C9FA202F-45A2-4FC2-8397-66ED6A403A20}" srcOrd="3" destOrd="0" parTransId="{7CFAE993-2E5D-46D3-BD74-A6F97E6ADA01}" sibTransId="{62D9E3F3-1365-47B6-AEF1-3E06B4CA6778}"/>
    <dgm:cxn modelId="{66979FDA-540B-484E-9B3F-7FBFCF6CBFA5}" srcId="{63DBB425-F7B4-4E78-8E5A-D09F7BF009F1}" destId="{F1AB7F36-9A9D-49EB-80C3-0E7544669EF2}" srcOrd="2" destOrd="0" parTransId="{B0B87EAD-CFE5-4552-A8DA-6417E05BE65F}" sibTransId="{7FF574FC-2873-458C-B501-86F3B15886BA}"/>
    <dgm:cxn modelId="{8B9BD9DA-B90A-4D72-B94B-C6776B523DAD}" srcId="{F22BE87C-CFE1-469A-8206-5B72814FAE92}" destId="{7EC4B454-81FF-4DEB-A430-B567CEF191BC}" srcOrd="0" destOrd="0" parTransId="{49EB743F-32AF-4301-AFB7-21603DD0836A}" sibTransId="{2C6DA042-324B-4B48-B15F-FD8CEEE7AB29}"/>
    <dgm:cxn modelId="{17F8A0E8-D7C8-455A-97A7-2E1A7BC1F461}" type="presOf" srcId="{B76BA9AC-BBD7-4741-B882-79524DEB3095}" destId="{821C24CB-DAF7-4409-93B3-2EBD6BDF3A78}" srcOrd="0" destOrd="0" presId="urn:microsoft.com/office/officeart/2005/8/layout/vList2"/>
    <dgm:cxn modelId="{750E34ED-1D00-41D4-AA98-249F3CDD70E5}" type="presOf" srcId="{39AB4B81-125B-49AF-8C3E-B4F95C92F287}" destId="{5641A543-6B37-4C66-BB6F-4450B60CF171}" srcOrd="0" destOrd="2" presId="urn:microsoft.com/office/officeart/2005/8/layout/vList2"/>
    <dgm:cxn modelId="{48CDDD0A-8843-4548-B78C-DA29FB39242E}" type="presParOf" srcId="{4216CEDA-FD5B-4434-B45B-BE4A2F98516D}" destId="{E62C0A56-E8A9-4E07-81CD-124124529596}" srcOrd="0" destOrd="0" presId="urn:microsoft.com/office/officeart/2005/8/layout/vList2"/>
    <dgm:cxn modelId="{57064D83-E546-49FD-A81B-7D22587D2DF7}" type="presParOf" srcId="{4216CEDA-FD5B-4434-B45B-BE4A2F98516D}" destId="{5641A543-6B37-4C66-BB6F-4450B60CF171}" srcOrd="1" destOrd="0" presId="urn:microsoft.com/office/officeart/2005/8/layout/vList2"/>
    <dgm:cxn modelId="{5886BFB6-F7B2-4731-9C94-D435B166CA60}" type="presParOf" srcId="{4216CEDA-FD5B-4434-B45B-BE4A2F98516D}" destId="{3BD3CA34-32BE-4C73-99B2-F222B2EBB374}" srcOrd="2" destOrd="0" presId="urn:microsoft.com/office/officeart/2005/8/layout/vList2"/>
    <dgm:cxn modelId="{222B290D-6896-4AC9-BD91-8FAE07D4FABA}" type="presParOf" srcId="{4216CEDA-FD5B-4434-B45B-BE4A2F98516D}" destId="{821C24CB-DAF7-4409-93B3-2EBD6BDF3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22BE87C-CFE1-469A-8206-5B72814FAE9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it-IT"/>
        </a:p>
      </dgm:t>
    </dgm:pt>
    <dgm:pt modelId="{7EC4B454-81FF-4DEB-A430-B567CEF191BC}">
      <dgm:prSet phldrT="[Testo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it-IT" dirty="0">
              <a:solidFill>
                <a:schemeClr val="tx1"/>
              </a:solidFill>
            </a:rPr>
            <a:t>Durante</a:t>
          </a:r>
          <a:r>
            <a:rPr lang="it-IT" baseline="0" dirty="0">
              <a:solidFill>
                <a:schemeClr val="tx1"/>
              </a:solidFill>
            </a:rPr>
            <a:t> il rapporto contrattuale</a:t>
          </a:r>
          <a:endParaRPr lang="it-IT" dirty="0">
            <a:solidFill>
              <a:schemeClr val="tx1"/>
            </a:solidFill>
          </a:endParaRPr>
        </a:p>
      </dgm:t>
    </dgm:pt>
    <dgm:pt modelId="{49EB743F-32AF-4301-AFB7-21603DD0836A}" type="parTrans" cxnId="{8B9BD9DA-B90A-4D72-B94B-C6776B523DAD}">
      <dgm:prSet/>
      <dgm:spPr/>
      <dgm:t>
        <a:bodyPr/>
        <a:lstStyle/>
        <a:p>
          <a:endParaRPr lang="it-IT"/>
        </a:p>
      </dgm:t>
    </dgm:pt>
    <dgm:pt modelId="{2C6DA042-324B-4B48-B15F-FD8CEEE7AB29}" type="sibTrans" cxnId="{8B9BD9DA-B90A-4D72-B94B-C6776B523DAD}">
      <dgm:prSet/>
      <dgm:spPr/>
      <dgm:t>
        <a:bodyPr/>
        <a:lstStyle/>
        <a:p>
          <a:endParaRPr lang="it-IT"/>
        </a:p>
      </dgm:t>
    </dgm:pt>
    <dgm:pt modelId="{CA2F0145-58A6-4189-8839-57B77A5993BA}">
      <dgm:prSet phldrT="[Testo]"/>
      <dgm:spPr/>
      <dgm:t>
        <a:bodyPr/>
        <a:lstStyle/>
        <a:p>
          <a:pPr algn="just"/>
          <a:r>
            <a:rPr lang="it-IT" dirty="0"/>
            <a:t>Ricevere comunicazioni periodiche sull’andamento del rapporto</a:t>
          </a:r>
        </a:p>
      </dgm:t>
    </dgm:pt>
    <dgm:pt modelId="{96582EC3-2417-4D81-BDC7-7CF7FF5B822C}" type="parTrans" cxnId="{0F26A413-8298-4BE8-9828-E4841F3CF84D}">
      <dgm:prSet/>
      <dgm:spPr/>
      <dgm:t>
        <a:bodyPr/>
        <a:lstStyle/>
        <a:p>
          <a:endParaRPr lang="it-IT"/>
        </a:p>
      </dgm:t>
    </dgm:pt>
    <dgm:pt modelId="{2022F09F-7C72-49D7-9CB0-3D6868E4C9B8}" type="sibTrans" cxnId="{0F26A413-8298-4BE8-9828-E4841F3CF84D}">
      <dgm:prSet/>
      <dgm:spPr/>
      <dgm:t>
        <a:bodyPr/>
        <a:lstStyle/>
        <a:p>
          <a:endParaRPr lang="it-IT"/>
        </a:p>
      </dgm:t>
    </dgm:pt>
    <dgm:pt modelId="{63DBB425-F7B4-4E78-8E5A-D09F7BF009F1}">
      <dgm:prSet phldrT="[Testo]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it-IT" dirty="0">
              <a:solidFill>
                <a:schemeClr val="tx1"/>
              </a:solidFill>
            </a:rPr>
            <a:t>Dopo la chiusura</a:t>
          </a:r>
        </a:p>
      </dgm:t>
    </dgm:pt>
    <dgm:pt modelId="{7F0EEFFC-5674-4672-AD2B-45055152A299}" type="parTrans" cxnId="{E13FA069-6C3F-4EB7-9920-F197DAA25096}">
      <dgm:prSet/>
      <dgm:spPr/>
      <dgm:t>
        <a:bodyPr/>
        <a:lstStyle/>
        <a:p>
          <a:endParaRPr lang="it-IT"/>
        </a:p>
      </dgm:t>
    </dgm:pt>
    <dgm:pt modelId="{BBA1FFF5-04A0-427F-8B34-07C8351E6909}" type="sibTrans" cxnId="{E13FA069-6C3F-4EB7-9920-F197DAA25096}">
      <dgm:prSet/>
      <dgm:spPr/>
      <dgm:t>
        <a:bodyPr/>
        <a:lstStyle/>
        <a:p>
          <a:endParaRPr lang="it-IT"/>
        </a:p>
      </dgm:t>
    </dgm:pt>
    <dgm:pt modelId="{B76BA9AC-BBD7-4741-B882-79524DEB3095}">
      <dgm:prSet phldrT="[Testo]"/>
      <dgm:spPr/>
      <dgm:t>
        <a:bodyPr/>
        <a:lstStyle/>
        <a:p>
          <a:r>
            <a:rPr lang="it-IT" dirty="0"/>
            <a:t>Ricevere il rendiconto e il Documento di sintesi.</a:t>
          </a:r>
        </a:p>
      </dgm:t>
    </dgm:pt>
    <dgm:pt modelId="{CDE0953D-BD6A-44E7-95C4-934C6D9D1868}" type="parTrans" cxnId="{FB1D557B-5CD4-4E85-9E57-29E874B3192A}">
      <dgm:prSet/>
      <dgm:spPr/>
      <dgm:t>
        <a:bodyPr/>
        <a:lstStyle/>
        <a:p>
          <a:endParaRPr lang="it-IT"/>
        </a:p>
      </dgm:t>
    </dgm:pt>
    <dgm:pt modelId="{18ED8498-9830-4881-9A37-776E087FF891}" type="sibTrans" cxnId="{FB1D557B-5CD4-4E85-9E57-29E874B3192A}">
      <dgm:prSet/>
      <dgm:spPr/>
      <dgm:t>
        <a:bodyPr/>
        <a:lstStyle/>
        <a:p>
          <a:endParaRPr lang="it-IT"/>
        </a:p>
      </dgm:t>
    </dgm:pt>
    <dgm:pt modelId="{0F7B601A-659E-4EF8-8617-5D8910AEA39F}">
      <dgm:prSet phldrT="[Testo]"/>
      <dgm:spPr/>
      <dgm:t>
        <a:bodyPr/>
        <a:lstStyle/>
        <a:p>
          <a:pPr algn="just"/>
          <a:r>
            <a:rPr lang="it-IT" dirty="0"/>
            <a:t>Ricevere in anticipo dall’intermediario la proposta di qualunque modifica sulle condizioni contrattuali</a:t>
          </a:r>
        </a:p>
      </dgm:t>
    </dgm:pt>
    <dgm:pt modelId="{3888020B-7E2D-4AE1-B69D-68F1E1951B3F}" type="parTrans" cxnId="{560F5A2C-7D69-434A-806C-533DB546A979}">
      <dgm:prSet/>
      <dgm:spPr/>
      <dgm:t>
        <a:bodyPr/>
        <a:lstStyle/>
        <a:p>
          <a:endParaRPr lang="it-IT"/>
        </a:p>
      </dgm:t>
    </dgm:pt>
    <dgm:pt modelId="{518C752E-C194-49EF-85E0-F1DA63E1AF9E}" type="sibTrans" cxnId="{560F5A2C-7D69-434A-806C-533DB546A979}">
      <dgm:prSet/>
      <dgm:spPr/>
      <dgm:t>
        <a:bodyPr/>
        <a:lstStyle/>
        <a:p>
          <a:endParaRPr lang="it-IT"/>
        </a:p>
      </dgm:t>
    </dgm:pt>
    <dgm:pt modelId="{382D8227-106D-4542-9B7B-9B7F636E7465}">
      <dgm:prSet phldrT="[Testo]"/>
      <dgm:spPr/>
      <dgm:t>
        <a:bodyPr/>
        <a:lstStyle/>
        <a:p>
          <a:pPr algn="just"/>
          <a:r>
            <a:rPr lang="it-IT" dirty="0"/>
            <a:t>Ottenere a proprie spese copia della documentazione sulle singole operazioni degli ultimi 10 anni</a:t>
          </a:r>
        </a:p>
      </dgm:t>
    </dgm:pt>
    <dgm:pt modelId="{864AF486-A39B-4BB2-B7A2-2B6CCF74400B}" type="parTrans" cxnId="{F20A6733-5E2E-4AD1-AE0B-51E5668F3B71}">
      <dgm:prSet/>
      <dgm:spPr/>
      <dgm:t>
        <a:bodyPr/>
        <a:lstStyle/>
        <a:p>
          <a:endParaRPr lang="it-IT"/>
        </a:p>
      </dgm:t>
    </dgm:pt>
    <dgm:pt modelId="{448AD1DF-5A73-41F5-9905-04F99208307C}" type="sibTrans" cxnId="{F20A6733-5E2E-4AD1-AE0B-51E5668F3B71}">
      <dgm:prSet/>
      <dgm:spPr/>
      <dgm:t>
        <a:bodyPr/>
        <a:lstStyle/>
        <a:p>
          <a:endParaRPr lang="it-IT"/>
        </a:p>
      </dgm:t>
    </dgm:pt>
    <dgm:pt modelId="{696DD406-4B01-48FE-A452-5F53BF88C705}">
      <dgm:prSet phldrT="[Testo]"/>
      <dgm:spPr/>
      <dgm:t>
        <a:bodyPr/>
        <a:lstStyle/>
        <a:p>
          <a:pPr algn="just"/>
          <a:r>
            <a:rPr lang="it-IT" dirty="0"/>
            <a:t>Estinguere in anticipo il mutuo senza pagare penali</a:t>
          </a:r>
        </a:p>
      </dgm:t>
    </dgm:pt>
    <dgm:pt modelId="{CCB3D873-900D-43A4-A117-0AD8E9EF113C}" type="parTrans" cxnId="{89408704-C7B8-46D9-8DCF-0DB9748F0CB0}">
      <dgm:prSet/>
      <dgm:spPr/>
      <dgm:t>
        <a:bodyPr/>
        <a:lstStyle/>
        <a:p>
          <a:endParaRPr lang="it-IT"/>
        </a:p>
      </dgm:t>
    </dgm:pt>
    <dgm:pt modelId="{241D6551-10F1-4357-8F06-F2DB0C374F90}" type="sibTrans" cxnId="{89408704-C7B8-46D9-8DCF-0DB9748F0CB0}">
      <dgm:prSet/>
      <dgm:spPr/>
      <dgm:t>
        <a:bodyPr/>
        <a:lstStyle/>
        <a:p>
          <a:endParaRPr lang="it-IT"/>
        </a:p>
      </dgm:t>
    </dgm:pt>
    <dgm:pt modelId="{4216CEDA-FD5B-4434-B45B-BE4A2F98516D}" type="pres">
      <dgm:prSet presAssocID="{F22BE87C-CFE1-469A-8206-5B72814FAE92}" presName="linear" presStyleCnt="0">
        <dgm:presLayoutVars>
          <dgm:animLvl val="lvl"/>
          <dgm:resizeHandles val="exact"/>
        </dgm:presLayoutVars>
      </dgm:prSet>
      <dgm:spPr/>
    </dgm:pt>
    <dgm:pt modelId="{E62C0A56-E8A9-4E07-81CD-124124529596}" type="pres">
      <dgm:prSet presAssocID="{7EC4B454-81FF-4DEB-A430-B567CEF191BC}" presName="parentText" presStyleLbl="node1" presStyleIdx="0" presStyleCnt="2" custLinFactNeighborX="-1634" custLinFactNeighborY="-2698">
        <dgm:presLayoutVars>
          <dgm:chMax val="0"/>
          <dgm:bulletEnabled val="1"/>
        </dgm:presLayoutVars>
      </dgm:prSet>
      <dgm:spPr/>
    </dgm:pt>
    <dgm:pt modelId="{5641A543-6B37-4C66-BB6F-4450B60CF171}" type="pres">
      <dgm:prSet presAssocID="{7EC4B454-81FF-4DEB-A430-B567CEF191BC}" presName="childText" presStyleLbl="revTx" presStyleIdx="0" presStyleCnt="2">
        <dgm:presLayoutVars>
          <dgm:bulletEnabled val="1"/>
        </dgm:presLayoutVars>
      </dgm:prSet>
      <dgm:spPr/>
    </dgm:pt>
    <dgm:pt modelId="{3BD3CA34-32BE-4C73-99B2-F222B2EBB374}" type="pres">
      <dgm:prSet presAssocID="{63DBB425-F7B4-4E78-8E5A-D09F7BF009F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821C24CB-DAF7-4409-93B3-2EBD6BDF3A78}" type="pres">
      <dgm:prSet presAssocID="{63DBB425-F7B4-4E78-8E5A-D09F7BF009F1}" presName="childText" presStyleLbl="revTx" presStyleIdx="1" presStyleCnt="2" custScaleY="119568">
        <dgm:presLayoutVars>
          <dgm:bulletEnabled val="1"/>
        </dgm:presLayoutVars>
      </dgm:prSet>
      <dgm:spPr/>
    </dgm:pt>
  </dgm:ptLst>
  <dgm:cxnLst>
    <dgm:cxn modelId="{89408704-C7B8-46D9-8DCF-0DB9748F0CB0}" srcId="{7EC4B454-81FF-4DEB-A430-B567CEF191BC}" destId="{696DD406-4B01-48FE-A452-5F53BF88C705}" srcOrd="3" destOrd="0" parTransId="{CCB3D873-900D-43A4-A117-0AD8E9EF113C}" sibTransId="{241D6551-10F1-4357-8F06-F2DB0C374F90}"/>
    <dgm:cxn modelId="{7EED470D-9615-4D63-8E58-8BD885A6858A}" type="presOf" srcId="{F22BE87C-CFE1-469A-8206-5B72814FAE92}" destId="{4216CEDA-FD5B-4434-B45B-BE4A2F98516D}" srcOrd="0" destOrd="0" presId="urn:microsoft.com/office/officeart/2005/8/layout/vList2"/>
    <dgm:cxn modelId="{0F26A413-8298-4BE8-9828-E4841F3CF84D}" srcId="{7EC4B454-81FF-4DEB-A430-B567CEF191BC}" destId="{CA2F0145-58A6-4189-8839-57B77A5993BA}" srcOrd="0" destOrd="0" parTransId="{96582EC3-2417-4D81-BDC7-7CF7FF5B822C}" sibTransId="{2022F09F-7C72-49D7-9CB0-3D6868E4C9B8}"/>
    <dgm:cxn modelId="{560F5A2C-7D69-434A-806C-533DB546A979}" srcId="{7EC4B454-81FF-4DEB-A430-B567CEF191BC}" destId="{0F7B601A-659E-4EF8-8617-5D8910AEA39F}" srcOrd="1" destOrd="0" parTransId="{3888020B-7E2D-4AE1-B69D-68F1E1951B3F}" sibTransId="{518C752E-C194-49EF-85E0-F1DA63E1AF9E}"/>
    <dgm:cxn modelId="{F20A6733-5E2E-4AD1-AE0B-51E5668F3B71}" srcId="{7EC4B454-81FF-4DEB-A430-B567CEF191BC}" destId="{382D8227-106D-4542-9B7B-9B7F636E7465}" srcOrd="2" destOrd="0" parTransId="{864AF486-A39B-4BB2-B7A2-2B6CCF74400B}" sibTransId="{448AD1DF-5A73-41F5-9905-04F99208307C}"/>
    <dgm:cxn modelId="{E13FA069-6C3F-4EB7-9920-F197DAA25096}" srcId="{F22BE87C-CFE1-469A-8206-5B72814FAE92}" destId="{63DBB425-F7B4-4E78-8E5A-D09F7BF009F1}" srcOrd="1" destOrd="0" parTransId="{7F0EEFFC-5674-4672-AD2B-45055152A299}" sibTransId="{BBA1FFF5-04A0-427F-8B34-07C8351E6909}"/>
    <dgm:cxn modelId="{26D83E56-B203-4F83-8B84-400413AD56BF}" type="presOf" srcId="{CA2F0145-58A6-4189-8839-57B77A5993BA}" destId="{5641A543-6B37-4C66-BB6F-4450B60CF171}" srcOrd="0" destOrd="0" presId="urn:microsoft.com/office/officeart/2005/8/layout/vList2"/>
    <dgm:cxn modelId="{FB1D557B-5CD4-4E85-9E57-29E874B3192A}" srcId="{63DBB425-F7B4-4E78-8E5A-D09F7BF009F1}" destId="{B76BA9AC-BBD7-4741-B882-79524DEB3095}" srcOrd="0" destOrd="0" parTransId="{CDE0953D-BD6A-44E7-95C4-934C6D9D1868}" sibTransId="{18ED8498-9830-4881-9A37-776E087FF891}"/>
    <dgm:cxn modelId="{73BCFD93-2503-4320-92DD-82744B8C1402}" type="presOf" srcId="{7EC4B454-81FF-4DEB-A430-B567CEF191BC}" destId="{E62C0A56-E8A9-4E07-81CD-124124529596}" srcOrd="0" destOrd="0" presId="urn:microsoft.com/office/officeart/2005/8/layout/vList2"/>
    <dgm:cxn modelId="{B7F05899-E0A0-4E12-A9E4-B31BD9B4EC7D}" type="presOf" srcId="{382D8227-106D-4542-9B7B-9B7F636E7465}" destId="{5641A543-6B37-4C66-BB6F-4450B60CF171}" srcOrd="0" destOrd="2" presId="urn:microsoft.com/office/officeart/2005/8/layout/vList2"/>
    <dgm:cxn modelId="{B9F7E49B-5304-4DA3-8677-A3C2442B76B8}" type="presOf" srcId="{0F7B601A-659E-4EF8-8617-5D8910AEA39F}" destId="{5641A543-6B37-4C66-BB6F-4450B60CF171}" srcOrd="0" destOrd="1" presId="urn:microsoft.com/office/officeart/2005/8/layout/vList2"/>
    <dgm:cxn modelId="{06B159CD-640A-4793-BE9F-8BAA482A48B8}" type="presOf" srcId="{63DBB425-F7B4-4E78-8E5A-D09F7BF009F1}" destId="{3BD3CA34-32BE-4C73-99B2-F222B2EBB374}" srcOrd="0" destOrd="0" presId="urn:microsoft.com/office/officeart/2005/8/layout/vList2"/>
    <dgm:cxn modelId="{8B9BD9DA-B90A-4D72-B94B-C6776B523DAD}" srcId="{F22BE87C-CFE1-469A-8206-5B72814FAE92}" destId="{7EC4B454-81FF-4DEB-A430-B567CEF191BC}" srcOrd="0" destOrd="0" parTransId="{49EB743F-32AF-4301-AFB7-21603DD0836A}" sibTransId="{2C6DA042-324B-4B48-B15F-FD8CEEE7AB29}"/>
    <dgm:cxn modelId="{17F8A0E8-D7C8-455A-97A7-2E1A7BC1F461}" type="presOf" srcId="{B76BA9AC-BBD7-4741-B882-79524DEB3095}" destId="{821C24CB-DAF7-4409-93B3-2EBD6BDF3A78}" srcOrd="0" destOrd="0" presId="urn:microsoft.com/office/officeart/2005/8/layout/vList2"/>
    <dgm:cxn modelId="{6DD5D1F6-C121-4C88-9FC4-8ECD7BD5A1F5}" type="presOf" srcId="{696DD406-4B01-48FE-A452-5F53BF88C705}" destId="{5641A543-6B37-4C66-BB6F-4450B60CF171}" srcOrd="0" destOrd="3" presId="urn:microsoft.com/office/officeart/2005/8/layout/vList2"/>
    <dgm:cxn modelId="{48CDDD0A-8843-4548-B78C-DA29FB39242E}" type="presParOf" srcId="{4216CEDA-FD5B-4434-B45B-BE4A2F98516D}" destId="{E62C0A56-E8A9-4E07-81CD-124124529596}" srcOrd="0" destOrd="0" presId="urn:microsoft.com/office/officeart/2005/8/layout/vList2"/>
    <dgm:cxn modelId="{57064D83-E546-49FD-A81B-7D22587D2DF7}" type="presParOf" srcId="{4216CEDA-FD5B-4434-B45B-BE4A2F98516D}" destId="{5641A543-6B37-4C66-BB6F-4450B60CF171}" srcOrd="1" destOrd="0" presId="urn:microsoft.com/office/officeart/2005/8/layout/vList2"/>
    <dgm:cxn modelId="{5886BFB6-F7B2-4731-9C94-D435B166CA60}" type="presParOf" srcId="{4216CEDA-FD5B-4434-B45B-BE4A2F98516D}" destId="{3BD3CA34-32BE-4C73-99B2-F222B2EBB374}" srcOrd="2" destOrd="0" presId="urn:microsoft.com/office/officeart/2005/8/layout/vList2"/>
    <dgm:cxn modelId="{222B290D-6896-4AC9-BD91-8FAE07D4FABA}" type="presParOf" srcId="{4216CEDA-FD5B-4434-B45B-BE4A2F98516D}" destId="{821C24CB-DAF7-4409-93B3-2EBD6BDF3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2CDEAE-ED40-423A-8FA9-9F80B726DD14}">
      <dsp:nvSpPr>
        <dsp:cNvPr id="0" name=""/>
        <dsp:cNvSpPr/>
      </dsp:nvSpPr>
      <dsp:spPr>
        <a:xfrm rot="5400000">
          <a:off x="-222646" y="223826"/>
          <a:ext cx="1484312" cy="103901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1</a:t>
          </a:r>
        </a:p>
      </dsp:txBody>
      <dsp:txXfrm rot="-5400000">
        <a:off x="1" y="520688"/>
        <a:ext cx="1039018" cy="445294"/>
      </dsp:txXfrm>
    </dsp:sp>
    <dsp:sp modelId="{EDA44304-37C4-4401-BCC1-5DA091B40DAD}">
      <dsp:nvSpPr>
        <dsp:cNvPr id="0" name=""/>
        <dsp:cNvSpPr/>
      </dsp:nvSpPr>
      <dsp:spPr>
        <a:xfrm rot="5400000">
          <a:off x="3182089" y="-2141891"/>
          <a:ext cx="964803" cy="52509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20955" rIns="20955" bIns="20955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3300" kern="1200" dirty="0"/>
            <a:t>Scegliere il tipo di tasso</a:t>
          </a:r>
        </a:p>
      </dsp:txBody>
      <dsp:txXfrm rot="-5400000">
        <a:off x="1039018" y="48278"/>
        <a:ext cx="5203847" cy="870607"/>
      </dsp:txXfrm>
    </dsp:sp>
    <dsp:sp modelId="{A71F2EAC-FF96-4A1B-A32A-129F3E437D6D}">
      <dsp:nvSpPr>
        <dsp:cNvPr id="0" name=""/>
        <dsp:cNvSpPr/>
      </dsp:nvSpPr>
      <dsp:spPr>
        <a:xfrm rot="5400000">
          <a:off x="-222646" y="1512490"/>
          <a:ext cx="1484312" cy="1039018"/>
        </a:xfrm>
        <a:prstGeom prst="chevron">
          <a:avLst/>
        </a:prstGeom>
        <a:solidFill>
          <a:schemeClr val="accent2">
            <a:hueOff val="-3670562"/>
            <a:satOff val="16196"/>
            <a:lumOff val="-2745"/>
            <a:alphaOff val="0"/>
          </a:schemeClr>
        </a:solidFill>
        <a:ln w="15875" cap="flat" cmpd="sng" algn="ctr">
          <a:solidFill>
            <a:schemeClr val="accent2">
              <a:hueOff val="-3670562"/>
              <a:satOff val="16196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2</a:t>
          </a:r>
        </a:p>
      </dsp:txBody>
      <dsp:txXfrm rot="-5400000">
        <a:off x="1" y="1809352"/>
        <a:ext cx="1039018" cy="445294"/>
      </dsp:txXfrm>
    </dsp:sp>
    <dsp:sp modelId="{7DBFFC35-6CCC-49DA-9402-660B06910328}">
      <dsp:nvSpPr>
        <dsp:cNvPr id="0" name=""/>
        <dsp:cNvSpPr/>
      </dsp:nvSpPr>
      <dsp:spPr>
        <a:xfrm rot="5400000">
          <a:off x="3182089" y="-853227"/>
          <a:ext cx="964803" cy="52509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3670562"/>
              <a:satOff val="16196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20955" rIns="20955" bIns="20955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3300" kern="1200" dirty="0"/>
            <a:t>Confrontare le offerte</a:t>
          </a:r>
        </a:p>
      </dsp:txBody>
      <dsp:txXfrm rot="-5400000">
        <a:off x="1039018" y="1336942"/>
        <a:ext cx="5203847" cy="870607"/>
      </dsp:txXfrm>
    </dsp:sp>
    <dsp:sp modelId="{9782757E-2780-431B-8E90-B8B090117D3D}">
      <dsp:nvSpPr>
        <dsp:cNvPr id="0" name=""/>
        <dsp:cNvSpPr/>
      </dsp:nvSpPr>
      <dsp:spPr>
        <a:xfrm rot="5400000">
          <a:off x="-222646" y="2801154"/>
          <a:ext cx="1484312" cy="1039018"/>
        </a:xfrm>
        <a:prstGeom prst="chevron">
          <a:avLst/>
        </a:prstGeom>
        <a:solidFill>
          <a:schemeClr val="accent2">
            <a:hueOff val="-7341125"/>
            <a:satOff val="32393"/>
            <a:lumOff val="-5490"/>
            <a:alphaOff val="0"/>
          </a:schemeClr>
        </a:solidFill>
        <a:ln w="15875" cap="flat" cmpd="sng" algn="ctr">
          <a:solidFill>
            <a:schemeClr val="accent2">
              <a:hueOff val="-7341125"/>
              <a:satOff val="32393"/>
              <a:lumOff val="-54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3</a:t>
          </a:r>
        </a:p>
      </dsp:txBody>
      <dsp:txXfrm rot="-5400000">
        <a:off x="1" y="3098016"/>
        <a:ext cx="1039018" cy="445294"/>
      </dsp:txXfrm>
    </dsp:sp>
    <dsp:sp modelId="{583C6794-2374-40E6-96C8-1502112E33DB}">
      <dsp:nvSpPr>
        <dsp:cNvPr id="0" name=""/>
        <dsp:cNvSpPr/>
      </dsp:nvSpPr>
      <dsp:spPr>
        <a:xfrm rot="5400000">
          <a:off x="3182089" y="435436"/>
          <a:ext cx="964803" cy="52509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7341125"/>
              <a:satOff val="32393"/>
              <a:lumOff val="-54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20955" rIns="20955" bIns="20955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3300" kern="1200" dirty="0"/>
            <a:t>Selezionare gli intermediari</a:t>
          </a:r>
        </a:p>
      </dsp:txBody>
      <dsp:txXfrm rot="-5400000">
        <a:off x="1039018" y="2625605"/>
        <a:ext cx="5203847" cy="8706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8DADED-887C-4566-97A9-A2258793B81F}">
      <dsp:nvSpPr>
        <dsp:cNvPr id="0" name=""/>
        <dsp:cNvSpPr/>
      </dsp:nvSpPr>
      <dsp:spPr>
        <a:xfrm>
          <a:off x="-4594335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2ADC9C-DB07-4C97-AD0A-57E0B73F7C76}">
      <dsp:nvSpPr>
        <dsp:cNvPr id="0" name=""/>
        <dsp:cNvSpPr/>
      </dsp:nvSpPr>
      <dsp:spPr>
        <a:xfrm>
          <a:off x="564979" y="406400"/>
          <a:ext cx="5475833" cy="8128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160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>
              <a:solidFill>
                <a:schemeClr val="tx1"/>
              </a:solidFill>
            </a:rPr>
            <a:t>Scelta dell’immobile</a:t>
          </a:r>
        </a:p>
      </dsp:txBody>
      <dsp:txXfrm>
        <a:off x="564979" y="406400"/>
        <a:ext cx="5475833" cy="812800"/>
      </dsp:txXfrm>
    </dsp:sp>
    <dsp:sp modelId="{E0175D25-E879-442A-A49F-1C3F6334E150}">
      <dsp:nvSpPr>
        <dsp:cNvPr id="0" name=""/>
        <dsp:cNvSpPr/>
      </dsp:nvSpPr>
      <dsp:spPr>
        <a:xfrm>
          <a:off x="56979" y="304800"/>
          <a:ext cx="1016000" cy="1016000"/>
        </a:xfrm>
        <a:prstGeom prst="ellipse">
          <a:avLst/>
        </a:prstGeom>
        <a:solidFill>
          <a:schemeClr val="bg1">
            <a:lumMod val="9500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A3A3D5-FEF7-47C6-AFD4-B1B1339D42B8}">
      <dsp:nvSpPr>
        <dsp:cNvPr id="0" name=""/>
        <dsp:cNvSpPr/>
      </dsp:nvSpPr>
      <dsp:spPr>
        <a:xfrm>
          <a:off x="860432" y="1625599"/>
          <a:ext cx="5180380" cy="812800"/>
        </a:xfrm>
        <a:prstGeom prst="rect">
          <a:avLst/>
        </a:prstGeom>
        <a:solidFill>
          <a:schemeClr val="accent4">
            <a:hueOff val="-3518287"/>
            <a:satOff val="21119"/>
            <a:lumOff val="-186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160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>
              <a:solidFill>
                <a:schemeClr val="tx1"/>
              </a:solidFill>
            </a:rPr>
            <a:t>Selezione delle offerte di mutuo</a:t>
          </a:r>
        </a:p>
      </dsp:txBody>
      <dsp:txXfrm>
        <a:off x="860432" y="1625599"/>
        <a:ext cx="5180380" cy="812800"/>
      </dsp:txXfrm>
    </dsp:sp>
    <dsp:sp modelId="{1C3F9451-C330-45FD-BBC3-98E1EDF507BE}">
      <dsp:nvSpPr>
        <dsp:cNvPr id="0" name=""/>
        <dsp:cNvSpPr/>
      </dsp:nvSpPr>
      <dsp:spPr>
        <a:xfrm>
          <a:off x="352432" y="1523999"/>
          <a:ext cx="1016000" cy="1016000"/>
        </a:xfrm>
        <a:prstGeom prst="ellipse">
          <a:avLst/>
        </a:prstGeom>
        <a:solidFill>
          <a:schemeClr val="accent3">
            <a:lumMod val="40000"/>
            <a:lumOff val="60000"/>
          </a:schemeClr>
        </a:solidFill>
        <a:ln w="15875" cap="flat" cmpd="sng" algn="ctr">
          <a:solidFill>
            <a:schemeClr val="accent4">
              <a:hueOff val="-3518287"/>
              <a:satOff val="21119"/>
              <a:lumOff val="-18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0F8568-7513-4C4A-8C46-FE9DF4C973B6}">
      <dsp:nvSpPr>
        <dsp:cNvPr id="0" name=""/>
        <dsp:cNvSpPr/>
      </dsp:nvSpPr>
      <dsp:spPr>
        <a:xfrm>
          <a:off x="564979" y="2844800"/>
          <a:ext cx="5475833" cy="812800"/>
        </a:xfrm>
        <a:prstGeom prst="rect">
          <a:avLst/>
        </a:prstGeom>
        <a:solidFill>
          <a:schemeClr val="accent4">
            <a:hueOff val="-7036575"/>
            <a:satOff val="42238"/>
            <a:lumOff val="-372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160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 dirty="0">
              <a:solidFill>
                <a:schemeClr val="tx1"/>
              </a:solidFill>
            </a:rPr>
            <a:t>Effettuazione verifiche conformità immobile per garanzie</a:t>
          </a:r>
        </a:p>
      </dsp:txBody>
      <dsp:txXfrm>
        <a:off x="564979" y="2844800"/>
        <a:ext cx="5475833" cy="812800"/>
      </dsp:txXfrm>
    </dsp:sp>
    <dsp:sp modelId="{F9845C50-9420-4455-A6C2-F0555CAA21F9}">
      <dsp:nvSpPr>
        <dsp:cNvPr id="0" name=""/>
        <dsp:cNvSpPr/>
      </dsp:nvSpPr>
      <dsp:spPr>
        <a:xfrm>
          <a:off x="56979" y="2743200"/>
          <a:ext cx="1016000" cy="1016000"/>
        </a:xfrm>
        <a:prstGeom prst="ellipse">
          <a:avLst/>
        </a:prstGeom>
        <a:solidFill>
          <a:schemeClr val="accent5">
            <a:lumMod val="20000"/>
            <a:lumOff val="80000"/>
          </a:schemeClr>
        </a:solidFill>
        <a:ln w="15875" cap="flat" cmpd="sng" algn="ctr">
          <a:solidFill>
            <a:schemeClr val="accent4">
              <a:hueOff val="-7036575"/>
              <a:satOff val="42238"/>
              <a:lumOff val="-37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2C0A56-E8A9-4E07-81CD-124124529596}">
      <dsp:nvSpPr>
        <dsp:cNvPr id="0" name=""/>
        <dsp:cNvSpPr/>
      </dsp:nvSpPr>
      <dsp:spPr>
        <a:xfrm>
          <a:off x="0" y="828"/>
          <a:ext cx="7535863" cy="5931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>
              <a:solidFill>
                <a:schemeClr val="tx1"/>
              </a:solidFill>
            </a:rPr>
            <a:t>Durante la scelta</a:t>
          </a:r>
        </a:p>
      </dsp:txBody>
      <dsp:txXfrm>
        <a:off x="28957" y="29785"/>
        <a:ext cx="7477949" cy="535276"/>
      </dsp:txXfrm>
    </dsp:sp>
    <dsp:sp modelId="{5641A543-6B37-4C66-BB6F-4450B60CF171}">
      <dsp:nvSpPr>
        <dsp:cNvPr id="0" name=""/>
        <dsp:cNvSpPr/>
      </dsp:nvSpPr>
      <dsp:spPr>
        <a:xfrm>
          <a:off x="0" y="594019"/>
          <a:ext cx="7535863" cy="15338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9264" tIns="33020" rIns="184912" bIns="33020" numCol="1" spcCol="1270" anchor="t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 dirty="0"/>
            <a:t>Ottenere foglio informativo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 dirty="0"/>
            <a:t>Ottenere copia completa del contratto e documento di sintesi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 dirty="0"/>
            <a:t>Conoscere il TAEG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 dirty="0"/>
            <a:t>Conoscere il TEGM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 dirty="0"/>
            <a:t>Valutare i costi delle polizze sulla vita proposte dall’intermediario</a:t>
          </a:r>
        </a:p>
      </dsp:txBody>
      <dsp:txXfrm>
        <a:off x="0" y="594019"/>
        <a:ext cx="7535863" cy="1533870"/>
      </dsp:txXfrm>
    </dsp:sp>
    <dsp:sp modelId="{3BD3CA34-32BE-4C73-99B2-F222B2EBB374}">
      <dsp:nvSpPr>
        <dsp:cNvPr id="0" name=""/>
        <dsp:cNvSpPr/>
      </dsp:nvSpPr>
      <dsp:spPr>
        <a:xfrm>
          <a:off x="0" y="2127889"/>
          <a:ext cx="7535863" cy="593190"/>
        </a:xfrm>
        <a:prstGeom prst="roundRect">
          <a:avLst/>
        </a:prstGeom>
        <a:solidFill>
          <a:schemeClr val="accent2">
            <a:hueOff val="-7341125"/>
            <a:satOff val="32393"/>
            <a:lumOff val="-549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 dirty="0">
              <a:solidFill>
                <a:schemeClr val="tx1"/>
              </a:solidFill>
            </a:rPr>
            <a:t>Durante la firma</a:t>
          </a:r>
        </a:p>
      </dsp:txBody>
      <dsp:txXfrm>
        <a:off x="28957" y="2156846"/>
        <a:ext cx="7477949" cy="535276"/>
      </dsp:txXfrm>
    </dsp:sp>
    <dsp:sp modelId="{821C24CB-DAF7-4409-93B3-2EBD6BDF3A78}">
      <dsp:nvSpPr>
        <dsp:cNvPr id="0" name=""/>
        <dsp:cNvSpPr/>
      </dsp:nvSpPr>
      <dsp:spPr>
        <a:xfrm>
          <a:off x="0" y="2721079"/>
          <a:ext cx="7535863" cy="1426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9264" tIns="33020" rIns="184912" bIns="33020" numCol="1" spcCol="1270" anchor="t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 dirty="0"/>
            <a:t>Verifica conformità del documento di sintesi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 dirty="0"/>
            <a:t>Scegliere il canale di comunicazione attraverso il quale ricevere le comunicazioni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 dirty="0"/>
            <a:t>Ricevere copia del contratto firmato dall’intermediario e una copia del Documento di sintesi</a:t>
          </a:r>
        </a:p>
      </dsp:txBody>
      <dsp:txXfrm>
        <a:off x="0" y="2721079"/>
        <a:ext cx="7535863" cy="14262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2C0A56-E8A9-4E07-81CD-124124529596}">
      <dsp:nvSpPr>
        <dsp:cNvPr id="0" name=""/>
        <dsp:cNvSpPr/>
      </dsp:nvSpPr>
      <dsp:spPr>
        <a:xfrm>
          <a:off x="0" y="25242"/>
          <a:ext cx="7535863" cy="707264"/>
        </a:xfrm>
        <a:prstGeom prst="roundRect">
          <a:avLst/>
        </a:prstGeom>
        <a:solidFill>
          <a:schemeClr val="accent3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 dirty="0">
              <a:solidFill>
                <a:schemeClr val="tx1"/>
              </a:solidFill>
            </a:rPr>
            <a:t>Durante</a:t>
          </a:r>
          <a:r>
            <a:rPr lang="it-IT" sz="3100" kern="1200" baseline="0" dirty="0">
              <a:solidFill>
                <a:schemeClr val="tx1"/>
              </a:solidFill>
            </a:rPr>
            <a:t> il rapporto contrattuale</a:t>
          </a:r>
          <a:endParaRPr lang="it-IT" sz="3100" kern="1200" dirty="0">
            <a:solidFill>
              <a:schemeClr val="tx1"/>
            </a:solidFill>
          </a:endParaRPr>
        </a:p>
      </dsp:txBody>
      <dsp:txXfrm>
        <a:off x="34526" y="59768"/>
        <a:ext cx="7466811" cy="638212"/>
      </dsp:txXfrm>
    </dsp:sp>
    <dsp:sp modelId="{5641A543-6B37-4C66-BB6F-4450B60CF171}">
      <dsp:nvSpPr>
        <dsp:cNvPr id="0" name=""/>
        <dsp:cNvSpPr/>
      </dsp:nvSpPr>
      <dsp:spPr>
        <a:xfrm>
          <a:off x="0" y="796565"/>
          <a:ext cx="7535863" cy="2374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9264" tIns="39370" rIns="220472" bIns="39370" numCol="1" spcCol="1270" anchor="t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400" kern="1200" dirty="0"/>
            <a:t>Ricevere comunicazioni periodiche sull’andamento del rapporto</a:t>
          </a:r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400" kern="1200" dirty="0"/>
            <a:t>Ricevere in anticipo dall’intermediario la proposta di qualunque modifica sulle condizioni contrattuali</a:t>
          </a:r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400" kern="1200" dirty="0"/>
            <a:t>Ottenere a proprie spese copia della documentazione sulle singole operazioni degli ultimi 10 anni</a:t>
          </a:r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400" kern="1200" dirty="0"/>
            <a:t>Estinguere in anticipo il mutuo senza pagare penali</a:t>
          </a:r>
        </a:p>
      </dsp:txBody>
      <dsp:txXfrm>
        <a:off x="0" y="796565"/>
        <a:ext cx="7535863" cy="2374290"/>
      </dsp:txXfrm>
    </dsp:sp>
    <dsp:sp modelId="{3BD3CA34-32BE-4C73-99B2-F222B2EBB374}">
      <dsp:nvSpPr>
        <dsp:cNvPr id="0" name=""/>
        <dsp:cNvSpPr/>
      </dsp:nvSpPr>
      <dsp:spPr>
        <a:xfrm>
          <a:off x="0" y="3170855"/>
          <a:ext cx="7535863" cy="707264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 dirty="0">
              <a:solidFill>
                <a:schemeClr val="tx1"/>
              </a:solidFill>
            </a:rPr>
            <a:t>Dopo la chiusura</a:t>
          </a:r>
        </a:p>
      </dsp:txBody>
      <dsp:txXfrm>
        <a:off x="34526" y="3205381"/>
        <a:ext cx="7466811" cy="638212"/>
      </dsp:txXfrm>
    </dsp:sp>
    <dsp:sp modelId="{821C24CB-DAF7-4409-93B3-2EBD6BDF3A78}">
      <dsp:nvSpPr>
        <dsp:cNvPr id="0" name=""/>
        <dsp:cNvSpPr/>
      </dsp:nvSpPr>
      <dsp:spPr>
        <a:xfrm>
          <a:off x="0" y="3878120"/>
          <a:ext cx="7535863" cy="61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9264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400" kern="1200" dirty="0"/>
            <a:t>Ricevere il rendiconto e il Documento di sintesi.</a:t>
          </a:r>
        </a:p>
      </dsp:txBody>
      <dsp:txXfrm>
        <a:off x="0" y="3878120"/>
        <a:ext cx="7535863" cy="6138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C19DA1-8927-084F-9C70-9F4BDB2294BC}" type="datetimeFigureOut">
              <a:rPr lang="it-IT" smtClean="0"/>
              <a:t>16/02/2023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D01D30-7BA1-6142-AFFB-8F183C4CDEC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73494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63FFF8-B582-2F42-86CD-66FEC98D97AD}" type="datetimeFigureOut">
              <a:rPr lang="it-IT" smtClean="0"/>
              <a:t>16/02/2023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7D4F72-A951-594A-B043-7E06DBB4C0D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5749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90401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9144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 algn="ctr">
              <a:buNone/>
              <a:defRPr sz="1600"/>
            </a:lvl2pPr>
            <a:lvl3pPr marL="914377" indent="0" algn="ctr">
              <a:buNone/>
              <a:defRPr sz="16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D9C7147-8E10-9C4E-9B6B-B4CA94E9A34F}" type="datetime1">
              <a:rPr lang="it-IT" smtClean="0"/>
              <a:t>16/02/2023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6300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98A00-9BDD-4944-A63C-FBF616A6DF70}" type="datetime1">
              <a:rPr lang="it-IT" smtClean="0"/>
              <a:t>16/02/2023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98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9144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2085C-F5E6-2D4A-8824-9D3B6D39CFDD}" type="datetime1">
              <a:rPr lang="it-IT" smtClean="0"/>
              <a:t>16/02/2023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4585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FCA8-7669-104D-9677-481197ADD0F2}" type="datetime1">
              <a:rPr lang="it-IT" smtClean="0"/>
              <a:t>16/02/2023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2263272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marL="0" lvl="0" indent="0" algn="l" defTabSz="914377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F4F9C-C38F-C047-90E4-5B75A8532FD2}" type="datetime1">
              <a:rPr lang="it-IT" smtClean="0"/>
              <a:t>16/02/2023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4543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7A3E-B4AB-0C47-A9E2-5D09DAEDA322}" type="datetime1">
              <a:rPr lang="it-IT" smtClean="0"/>
              <a:t>16/02/2023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9132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FCA8-7669-104D-9677-481197ADD0F2}" type="datetime1">
              <a:rPr lang="it-IT" smtClean="0"/>
              <a:t>16/02/2023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5689607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5715-1C9C-1E46-8579-C2D07E4C90EC}" type="datetime1">
              <a:rPr lang="it-IT" smtClean="0"/>
              <a:t>16/02/2023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17288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9F85D-DD07-3341-9007-2A4A4DFAA977}" type="datetime1">
              <a:rPr lang="it-IT" smtClean="0"/>
              <a:t>16/02/2023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6048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006-C7D1-DA46-A6D7-6AE5557559D4}" type="datetime1">
              <a:rPr lang="it-IT" smtClean="0"/>
              <a:t>16/02/2023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99792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BFCA8-7669-104D-9677-481197ADD0F2}" type="datetime1">
              <a:rPr lang="it-IT" smtClean="0"/>
              <a:t>16/02/2023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839868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Layout slide 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2324381-8728-465F-896F-965BB3A73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056" y="554882"/>
            <a:ext cx="7886700" cy="580236"/>
          </a:xfrm>
          <a:prstGeom prst="rect">
            <a:avLst/>
          </a:prstGeom>
        </p:spPr>
        <p:txBody>
          <a:bodyPr/>
          <a:lstStyle>
            <a:lvl1pPr>
              <a:defRPr lang="it-IT" sz="2000" b="0" i="0" u="none" strike="noStrike" kern="1200" cap="none" dirty="0">
                <a:solidFill>
                  <a:srgbClr val="143880"/>
                </a:solidFill>
                <a:latin typeface="Montserrat Medium"/>
                <a:ea typeface="Montserrat Medium"/>
                <a:cs typeface="Montserrat Medium"/>
                <a:sym typeface="Arial"/>
              </a:defRPr>
            </a:lvl1pPr>
          </a:lstStyle>
          <a:p>
            <a:r>
              <a:rPr lang="it-IT" dirty="0"/>
              <a:t>Fare clic per modificare lo stile del titolo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5535924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1 gra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 hasCustomPrompt="1"/>
          </p:nvPr>
        </p:nvSpPr>
        <p:spPr>
          <a:xfrm>
            <a:off x="1293018" y="1760229"/>
            <a:ext cx="7222331" cy="3306294"/>
          </a:xfrm>
        </p:spPr>
        <p:txBody>
          <a:bodyPr/>
          <a:lstStyle>
            <a:lvl1pPr marL="0" indent="0">
              <a:buNone/>
              <a:defRPr lang="it-IT" sz="1200" b="1" kern="1200" dirty="0">
                <a:solidFill>
                  <a:schemeClr val="tx1"/>
                </a:solidFill>
                <a:latin typeface="Univers Condensed" panose="020B060602020206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it-IT" dirty="0"/>
              <a:t>TITOLO GRAFICO</a:t>
            </a:r>
          </a:p>
        </p:txBody>
      </p:sp>
      <p:pic>
        <p:nvPicPr>
          <p:cNvPr id="14" name="Elemento grafico 22">
            <a:extLst>
              <a:ext uri="{FF2B5EF4-FFF2-40B4-BE49-F238E27FC236}">
                <a16:creationId xmlns:a16="http://schemas.microsoft.com/office/drawing/2014/main" id="{02CCFCF9-66DA-4751-BDF0-BE6C8FFC74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" y="-7938"/>
            <a:ext cx="673019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egnaposto testo 18">
            <a:extLst>
              <a:ext uri="{FF2B5EF4-FFF2-40B4-BE49-F238E27FC236}">
                <a16:creationId xmlns:a16="http://schemas.microsoft.com/office/drawing/2014/main" id="{E9820C28-E5DD-415B-A6FD-E82EF1FDB9D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93019" y="5206482"/>
            <a:ext cx="7222330" cy="843761"/>
          </a:xfrm>
        </p:spPr>
        <p:txBody>
          <a:bodyPr/>
          <a:lstStyle>
            <a:lvl1pPr marL="0" indent="0">
              <a:buNone/>
              <a:defRPr sz="1200"/>
            </a:lvl1pPr>
          </a:lstStyle>
          <a:p>
            <a:pPr lvl="0"/>
            <a:r>
              <a:rPr lang="it-IT" dirty="0"/>
              <a:t>Commento grafico</a:t>
            </a:r>
          </a:p>
        </p:txBody>
      </p:sp>
      <p:sp>
        <p:nvSpPr>
          <p:cNvPr id="24" name="Segnaposto testo 23">
            <a:extLst>
              <a:ext uri="{FF2B5EF4-FFF2-40B4-BE49-F238E27FC236}">
                <a16:creationId xmlns:a16="http://schemas.microsoft.com/office/drawing/2014/main" id="{A6C77374-1316-49DC-A1CD-DB1968899B2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293019" y="1042989"/>
            <a:ext cx="7222331" cy="604837"/>
          </a:xfrm>
        </p:spPr>
        <p:txBody>
          <a:bodyPr/>
          <a:lstStyle>
            <a:lvl1pPr marL="0" indent="0">
              <a:buNone/>
              <a:defRPr sz="1050">
                <a:solidFill>
                  <a:srgbClr val="006D38"/>
                </a:solidFill>
              </a:defRPr>
            </a:lvl1pPr>
          </a:lstStyle>
          <a:p>
            <a:pPr lvl="0"/>
            <a:r>
              <a:rPr lang="it-IT" dirty="0"/>
              <a:t>FONTE</a:t>
            </a:r>
          </a:p>
        </p:txBody>
      </p:sp>
      <p:sp>
        <p:nvSpPr>
          <p:cNvPr id="15" name="Titolo 1">
            <a:extLst>
              <a:ext uri="{FF2B5EF4-FFF2-40B4-BE49-F238E27FC236}">
                <a16:creationId xmlns:a16="http://schemas.microsoft.com/office/drawing/2014/main" id="{C940FE8E-AA08-48CB-AABC-E8B1621F11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3019" y="234669"/>
            <a:ext cx="7222332" cy="695916"/>
          </a:xfrm>
        </p:spPr>
        <p:txBody>
          <a:bodyPr anchor="t"/>
          <a:lstStyle>
            <a:lvl1pPr>
              <a:defRPr sz="1800" b="1"/>
            </a:lvl1pPr>
          </a:lstStyle>
          <a:p>
            <a:r>
              <a:rPr lang="it-IT" dirty="0"/>
              <a:t>TITOLO</a:t>
            </a:r>
          </a:p>
        </p:txBody>
      </p:sp>
      <p:sp>
        <p:nvSpPr>
          <p:cNvPr id="10" name="Segnaposto piè di pagina 3">
            <a:extLst>
              <a:ext uri="{FF2B5EF4-FFF2-40B4-BE49-F238E27FC236}">
                <a16:creationId xmlns:a16="http://schemas.microsoft.com/office/drawing/2014/main" id="{2F67D539-9868-4470-AC56-CFF973F18E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93019" y="6356351"/>
            <a:ext cx="7222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  <a:latin typeface="Univers Condensed" panose="020B0606020202060204" pitchFamily="34" charset="0"/>
              </a:defRPr>
            </a:lvl1pPr>
          </a:lstStyle>
          <a:p>
            <a:r>
              <a:rPr lang="it-IT" b="1" dirty="0"/>
              <a:t>OSSERVATORIO SUL CREDITO AL CONSUMO 2018| Milano, 18.04.2019 | Copyright Assofin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42545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FA1BFCA8-7669-104D-9677-481197ADD0F2}" type="datetime1">
              <a:rPr lang="it-IT" smtClean="0"/>
              <a:t>16/02/2023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950ED1EB-CE79-A748-A1CD-0DCD8E7DF5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5961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</p:sldLayoutIdLst>
  <p:hf hdr="0" ftr="0" dt="0"/>
  <p:txStyles>
    <p:titleStyle>
      <a:lvl1pPr algn="l" defTabSz="914377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377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chart" Target="../charts/chart13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chart" Target="../charts/char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76200"/>
            <a:ext cx="9037320" cy="4526280"/>
          </a:xfrm>
        </p:spPr>
        <p:txBody>
          <a:bodyPr>
            <a:normAutofit/>
          </a:bodyPr>
          <a:lstStyle/>
          <a:p>
            <a:r>
              <a:rPr lang="it-IT" dirty="0"/>
              <a:t>Retail Banking</a:t>
            </a:r>
            <a:br>
              <a:rPr lang="it-IT" dirty="0"/>
            </a:br>
            <a:br>
              <a:rPr lang="it-IT" sz="3600" dirty="0"/>
            </a:br>
            <a:br>
              <a:rPr lang="it-IT" sz="3600" dirty="0"/>
            </a:br>
            <a:r>
              <a:rPr lang="it-IT" sz="3600" dirty="0"/>
              <a:t>Lezione n° 11</a:t>
            </a:r>
            <a:br>
              <a:rPr lang="it-IT" sz="3600" dirty="0"/>
            </a:br>
            <a:r>
              <a:rPr lang="it-IT" sz="2700" dirty="0"/>
              <a:t>i mutui</a:t>
            </a:r>
            <a:br>
              <a:rPr lang="it-IT" sz="3600" dirty="0"/>
            </a:b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type="subTitle" idx="1"/>
          </p:nvPr>
        </p:nvSpPr>
        <p:spPr>
          <a:xfrm>
            <a:off x="4664820" y="9054617"/>
            <a:ext cx="3033602" cy="4932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it-IT" sz="2800" dirty="0"/>
          </a:p>
          <a:p>
            <a:pPr marL="0" indent="0">
              <a:buNone/>
            </a:pPr>
            <a:endParaRPr lang="it-IT" sz="2800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1</a:t>
            </a:fld>
            <a:endParaRPr lang="it-IT"/>
          </a:p>
        </p:txBody>
      </p:sp>
      <p:sp>
        <p:nvSpPr>
          <p:cNvPr id="6" name="CasellaDiTesto 5"/>
          <p:cNvSpPr txBox="1"/>
          <p:nvPr/>
        </p:nvSpPr>
        <p:spPr>
          <a:xfrm>
            <a:off x="35560" y="5364480"/>
            <a:ext cx="62636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>
                <a:latin typeface="+mj-lt"/>
              </a:rPr>
              <a:t>Università di Roma «Tor Vergata»</a:t>
            </a:r>
          </a:p>
          <a:p>
            <a:r>
              <a:rPr lang="it-IT" sz="2800" dirty="0">
                <a:latin typeface="+mj-lt"/>
              </a:rPr>
              <a:t>CLEMIF</a:t>
            </a:r>
          </a:p>
          <a:p>
            <a:r>
              <a:rPr lang="it-IT" sz="2800" dirty="0">
                <a:latin typeface="+mj-lt"/>
              </a:rPr>
              <a:t>A.A. 2022/2023</a:t>
            </a:r>
          </a:p>
        </p:txBody>
      </p:sp>
      <p:pic>
        <p:nvPicPr>
          <p:cNvPr id="1026" name="Picture 2" descr="Risultati immagini per università di roma tor verga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" y="76200"/>
            <a:ext cx="1159828" cy="131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sellaDiTesto 6"/>
          <p:cNvSpPr txBox="1"/>
          <p:nvPr/>
        </p:nvSpPr>
        <p:spPr>
          <a:xfrm>
            <a:off x="6410960" y="5450841"/>
            <a:ext cx="24472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>
                <a:latin typeface="+mj-lt"/>
              </a:rPr>
              <a:t>Prof. Umberto Filotto</a:t>
            </a:r>
          </a:p>
          <a:p>
            <a:endParaRPr lang="it-IT" sz="2800" dirty="0">
              <a:latin typeface="+mj-lt"/>
            </a:endParaRPr>
          </a:p>
          <a:p>
            <a:endParaRPr lang="it-IT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0759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3187" y="2300396"/>
            <a:ext cx="3411538" cy="3052114"/>
          </a:xfrm>
          <a:prstGeom prst="rect">
            <a:avLst/>
          </a:prstGeom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La scelta del mutuo…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28650" y="2233704"/>
            <a:ext cx="7702550" cy="4244235"/>
          </a:xfrm>
        </p:spPr>
        <p:txBody>
          <a:bodyPr>
            <a:normAutofit/>
          </a:bodyPr>
          <a:lstStyle/>
          <a:p>
            <a:pPr marL="457200" indent="-457200">
              <a:buClrTx/>
              <a:buFont typeface="+mj-lt"/>
              <a:buAutoNum type="arabicPeriod"/>
            </a:pPr>
            <a:r>
              <a:rPr lang="it-IT" sz="2800" dirty="0"/>
              <a:t>Posso ottenere un mutuo?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it-IT" sz="2800" dirty="0"/>
              <a:t>Quanto posso chiedere?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it-IT" sz="2800" dirty="0"/>
              <a:t>Quale rata posso                                     permettermi?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it-IT" sz="2800" dirty="0"/>
              <a:t>Quanto mi costa?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it-IT" sz="2800" dirty="0"/>
              <a:t>Quale durata mi conviene?</a:t>
            </a:r>
          </a:p>
          <a:p>
            <a:pPr marL="457200" indent="-457200">
              <a:buFont typeface="+mj-lt"/>
              <a:buAutoNum type="arabicPeriod"/>
            </a:pPr>
            <a:endParaRPr lang="it-IT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1391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A2F4FBD-A8ED-47DB-9BF1-68FE6113E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506" y="494243"/>
            <a:ext cx="7168603" cy="580236"/>
          </a:xfrm>
        </p:spPr>
        <p:txBody>
          <a:bodyPr>
            <a:normAutofit fontScale="90000"/>
          </a:bodyPr>
          <a:lstStyle/>
          <a:p>
            <a:pPr defTabSz="914377">
              <a:lnSpc>
                <a:spcPct val="80000"/>
              </a:lnSpc>
              <a:spcBef>
                <a:spcPct val="0"/>
              </a:spcBef>
              <a:buClrTx/>
            </a:pPr>
            <a:r>
              <a:rPr lang="it-IT" sz="4400" cap="all" spc="100" dirty="0">
                <a:solidFill>
                  <a:srgbClr val="2E2B21">
                    <a:lumMod val="90000"/>
                    <a:lumOff val="10000"/>
                  </a:srgbClr>
                </a:solidFill>
                <a:latin typeface="Tw Cen MT Condensed"/>
                <a:ea typeface="+mj-ea"/>
                <a:cs typeface="+mj-cs"/>
              </a:rPr>
              <a:t>L’importanza del progetto mutuo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4211BCF0-142E-41E1-88D5-112B31BA1A0F}"/>
              </a:ext>
            </a:extLst>
          </p:cNvPr>
          <p:cNvSpPr txBox="1"/>
          <p:nvPr/>
        </p:nvSpPr>
        <p:spPr>
          <a:xfrm>
            <a:off x="1035055" y="1527358"/>
            <a:ext cx="646736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90170" algn="ctr" defTabSz="914400">
              <a:spcBef>
                <a:spcPts val="100"/>
              </a:spcBef>
              <a:tabLst>
                <a:tab pos="3780790" algn="r"/>
                <a:tab pos="3690620" algn="l"/>
              </a:tabLst>
              <a:defRPr/>
            </a:pPr>
            <a:r>
              <a:rPr lang="it-IT" sz="1400" b="1" i="1" dirty="0">
                <a:solidFill>
                  <a:srgbClr val="000000"/>
                </a:solidFill>
                <a:latin typeface="Tw Cen MT (Corpo)"/>
                <a:ea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«SE NON AVESTE POTUTO SOTTOSCRIVERE IL MUTUO,  AVRESTE …»</a:t>
            </a:r>
            <a:endParaRPr lang="it-IT" sz="1400" b="1" i="1" dirty="0">
              <a:solidFill>
                <a:srgbClr val="000000"/>
              </a:solidFill>
              <a:latin typeface="Tw Cen MT (Corpo)"/>
              <a:cs typeface="Arial"/>
              <a:sym typeface="Arial"/>
            </a:endParaRPr>
          </a:p>
        </p:txBody>
      </p:sp>
      <p:graphicFrame>
        <p:nvGraphicFramePr>
          <p:cNvPr id="5" name="Segnaposto contenuto 15">
            <a:extLst>
              <a:ext uri="{FF2B5EF4-FFF2-40B4-BE49-F238E27FC236}">
                <a16:creationId xmlns:a16="http://schemas.microsoft.com/office/drawing/2014/main" id="{6A9DC0FA-EBD1-465C-BD19-E4A6D58FEA2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9949056"/>
              </p:ext>
            </p:extLst>
          </p:nvPr>
        </p:nvGraphicFramePr>
        <p:xfrm>
          <a:off x="-900608" y="2261827"/>
          <a:ext cx="9001000" cy="3476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Rettangolo con angoli arrotondati 13">
            <a:extLst>
              <a:ext uri="{FF2B5EF4-FFF2-40B4-BE49-F238E27FC236}">
                <a16:creationId xmlns:a16="http://schemas.microsoft.com/office/drawing/2014/main" id="{8CF2385C-E889-4A02-BACE-2D5C81C96B0F}"/>
              </a:ext>
            </a:extLst>
          </p:cNvPr>
          <p:cNvSpPr/>
          <p:nvPr/>
        </p:nvSpPr>
        <p:spPr>
          <a:xfrm>
            <a:off x="377506" y="2469285"/>
            <a:ext cx="6659339" cy="1623535"/>
          </a:xfrm>
          <a:prstGeom prst="roundRect">
            <a:avLst/>
          </a:prstGeom>
          <a:noFill/>
          <a:ln>
            <a:solidFill>
              <a:srgbClr val="FFA37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defRPr/>
            </a:pPr>
            <a:endParaRPr lang="it-IT">
              <a:solidFill>
                <a:srgbClr val="FFFFFF"/>
              </a:solidFill>
              <a:latin typeface="Tw Cen MT (Corpo)"/>
              <a:sym typeface="Arial"/>
            </a:endParaRPr>
          </a:p>
        </p:txBody>
      </p:sp>
      <p:graphicFrame>
        <p:nvGraphicFramePr>
          <p:cNvPr id="17" name="Tabella 17">
            <a:extLst>
              <a:ext uri="{FF2B5EF4-FFF2-40B4-BE49-F238E27FC236}">
                <a16:creationId xmlns:a16="http://schemas.microsoft.com/office/drawing/2014/main" id="{79E45BBB-47CD-4235-B936-13F4FC4293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244880"/>
              </p:ext>
            </p:extLst>
          </p:nvPr>
        </p:nvGraphicFramePr>
        <p:xfrm>
          <a:off x="7246726" y="1782476"/>
          <a:ext cx="1103784" cy="38977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3784">
                  <a:extLst>
                    <a:ext uri="{9D8B030D-6E8A-4147-A177-3AD203B41FA5}">
                      <a16:colId xmlns:a16="http://schemas.microsoft.com/office/drawing/2014/main" val="363336170"/>
                    </a:ext>
                  </a:extLst>
                </a:gridCol>
              </a:tblGrid>
              <a:tr h="779558">
                <a:tc>
                  <a:txBody>
                    <a:bodyPr/>
                    <a:lstStyle/>
                    <a:p>
                      <a:pPr algn="ctr"/>
                      <a:r>
                        <a:rPr lang="it-IT" sz="1800" b="1" dirty="0">
                          <a:latin typeface="Tw Cen MT (Corpo)"/>
                        </a:rPr>
                        <a:t>2020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28418921"/>
                  </a:ext>
                </a:extLst>
              </a:tr>
              <a:tr h="779558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>
                          <a:latin typeface="Tw Cen MT (Corpo)"/>
                        </a:rPr>
                        <a:t>39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33116251"/>
                  </a:ext>
                </a:extLst>
              </a:tr>
              <a:tr h="779558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>
                          <a:latin typeface="Tw Cen MT (Corpo)"/>
                        </a:rPr>
                        <a:t>23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7073122"/>
                  </a:ext>
                </a:extLst>
              </a:tr>
              <a:tr h="779558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>
                          <a:latin typeface="Tw Cen MT (Corpo)"/>
                        </a:rPr>
                        <a:t>18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88926088"/>
                  </a:ext>
                </a:extLst>
              </a:tr>
              <a:tr h="779558">
                <a:tc>
                  <a:txBody>
                    <a:bodyPr/>
                    <a:lstStyle/>
                    <a:p>
                      <a:pPr algn="ctr"/>
                      <a:r>
                        <a:rPr lang="it-IT" sz="1800" dirty="0">
                          <a:latin typeface="Tw Cen MT (Corpo)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351060"/>
                  </a:ext>
                </a:extLst>
              </a:tr>
            </a:tbl>
          </a:graphicData>
        </a:graphic>
      </p:graphicFrame>
      <p:sp>
        <p:nvSpPr>
          <p:cNvPr id="4" name="CasellaDiTesto 3">
            <a:extLst>
              <a:ext uri="{FF2B5EF4-FFF2-40B4-BE49-F238E27FC236}">
                <a16:creationId xmlns:a16="http://schemas.microsoft.com/office/drawing/2014/main" id="{24EF79EA-7AB2-4E47-9C43-840D3851690E}"/>
              </a:ext>
            </a:extLst>
          </p:cNvPr>
          <p:cNvSpPr txBox="1"/>
          <p:nvPr/>
        </p:nvSpPr>
        <p:spPr>
          <a:xfrm>
            <a:off x="3448405" y="6102534"/>
            <a:ext cx="1986441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es-ES" sz="1000" i="1" dirty="0">
                <a:solidFill>
                  <a:prstClr val="black">
                    <a:lumMod val="65000"/>
                    <a:lumOff val="35000"/>
                  </a:prstClr>
                </a:solidFill>
                <a:latin typeface="Tw Cen MT (Corpo)"/>
                <a:cs typeface="Arial"/>
                <a:sym typeface="Arial"/>
              </a:rPr>
              <a:t>Base casi: USER, 870 casi, valori %</a:t>
            </a:r>
            <a:endParaRPr lang="it-IT" sz="1000" i="1" dirty="0">
              <a:solidFill>
                <a:prstClr val="black">
                  <a:lumMod val="65000"/>
                  <a:lumOff val="35000"/>
                </a:prstClr>
              </a:solidFill>
              <a:latin typeface="Tw Cen MT (Corpo)"/>
              <a:cs typeface="Arial"/>
              <a:sym typeface="Arial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33202170-9DFE-4726-A2A9-CE78E9A50107}"/>
              </a:ext>
            </a:extLst>
          </p:cNvPr>
          <p:cNvSpPr txBox="1"/>
          <p:nvPr/>
        </p:nvSpPr>
        <p:spPr>
          <a:xfrm>
            <a:off x="534056" y="2829630"/>
            <a:ext cx="1730326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>
              <a:buClr>
                <a:srgbClr val="000000"/>
              </a:buClr>
            </a:pPr>
            <a:r>
              <a:rPr lang="it-IT" sz="1400" b="1" kern="0" dirty="0">
                <a:solidFill>
                  <a:srgbClr val="000000"/>
                </a:solidFill>
                <a:latin typeface="Tw Cen MT (Corpo)"/>
                <a:cs typeface="Arial"/>
                <a:sym typeface="Arial"/>
              </a:rPr>
              <a:t>AVREBBERO RINUNCIATO O RIMANDATO </a:t>
            </a:r>
          </a:p>
          <a:p>
            <a:pPr algn="ctr" defTabSz="914400">
              <a:buClr>
                <a:srgbClr val="000000"/>
              </a:buClr>
            </a:pPr>
            <a:r>
              <a:rPr lang="it-IT" sz="1400" b="1" kern="0" dirty="0">
                <a:solidFill>
                  <a:srgbClr val="000000"/>
                </a:solidFill>
                <a:latin typeface="Tw Cen MT (Corpo)"/>
                <a:cs typeface="Arial"/>
                <a:sym typeface="Arial"/>
              </a:rPr>
              <a:t>61%</a:t>
            </a:r>
          </a:p>
          <a:p>
            <a:pPr algn="ctr" defTabSz="914400">
              <a:buClr>
                <a:srgbClr val="000000"/>
              </a:buClr>
            </a:pPr>
            <a:r>
              <a:rPr lang="it-IT" sz="1400" b="1" kern="0" dirty="0">
                <a:solidFill>
                  <a:srgbClr val="595959">
                    <a:lumMod val="60000"/>
                    <a:lumOff val="40000"/>
                  </a:srgbClr>
                </a:solidFill>
                <a:latin typeface="Tw Cen MT (Corpo)"/>
                <a:cs typeface="Arial"/>
                <a:sym typeface="Arial"/>
              </a:rPr>
              <a:t>(2020:62%)</a:t>
            </a:r>
            <a:endParaRPr lang="it-IT" sz="1400" kern="0" dirty="0">
              <a:solidFill>
                <a:srgbClr val="595959">
                  <a:lumMod val="60000"/>
                  <a:lumOff val="40000"/>
                </a:srgbClr>
              </a:solidFill>
              <a:latin typeface="Tw Cen MT (Corpo)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64251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mutuo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926973" y="2237498"/>
            <a:ext cx="7290053" cy="4023360"/>
          </a:xfrm>
        </p:spPr>
        <p:txBody>
          <a:bodyPr/>
          <a:lstStyle/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en-GB" dirty="0"/>
          </a:p>
        </p:txBody>
      </p:sp>
      <p:grpSp>
        <p:nvGrpSpPr>
          <p:cNvPr id="19" name="Gruppo 18"/>
          <p:cNvGrpSpPr/>
          <p:nvPr/>
        </p:nvGrpSpPr>
        <p:grpSpPr>
          <a:xfrm>
            <a:off x="2379842" y="2112530"/>
            <a:ext cx="4047997" cy="2244803"/>
            <a:chOff x="2225236" y="3056467"/>
            <a:chExt cx="4047997" cy="2529501"/>
          </a:xfrm>
        </p:grpSpPr>
        <p:sp>
          <p:nvSpPr>
            <p:cNvPr id="20" name="Rettangolo 19"/>
            <p:cNvSpPr/>
            <p:nvPr/>
          </p:nvSpPr>
          <p:spPr>
            <a:xfrm>
              <a:off x="2816825" y="3056467"/>
              <a:ext cx="3456408" cy="626533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400" dirty="0">
                  <a:solidFill>
                    <a:schemeClr val="tx1"/>
                  </a:solidFill>
                </a:rPr>
                <a:t>Tasso Fisso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21" name="Rettangolo 20"/>
            <p:cNvSpPr/>
            <p:nvPr/>
          </p:nvSpPr>
          <p:spPr>
            <a:xfrm>
              <a:off x="2816825" y="4007951"/>
              <a:ext cx="3456408" cy="626533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400" dirty="0">
                  <a:solidFill>
                    <a:schemeClr val="tx1"/>
                  </a:solidFill>
                </a:rPr>
                <a:t>Tasso Variabile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22" name="Rettangolo 21"/>
            <p:cNvSpPr/>
            <p:nvPr/>
          </p:nvSpPr>
          <p:spPr>
            <a:xfrm>
              <a:off x="2816825" y="4959435"/>
              <a:ext cx="3456408" cy="626533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400" dirty="0">
                  <a:solidFill>
                    <a:schemeClr val="tx1"/>
                  </a:solidFill>
                </a:rPr>
                <a:t>Tasso Misto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pic>
          <p:nvPicPr>
            <p:cNvPr id="23" name="Immagine 2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25236" y="4104324"/>
              <a:ext cx="447295" cy="433786"/>
            </a:xfrm>
            <a:prstGeom prst="rect">
              <a:avLst/>
            </a:prstGeom>
          </p:spPr>
        </p:pic>
        <p:pic>
          <p:nvPicPr>
            <p:cNvPr id="24" name="Immagine 2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44186" y="3212106"/>
              <a:ext cx="447295" cy="433786"/>
            </a:xfrm>
            <a:prstGeom prst="rect">
              <a:avLst/>
            </a:prstGeom>
          </p:spPr>
        </p:pic>
        <p:pic>
          <p:nvPicPr>
            <p:cNvPr id="25" name="Immagine 2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25236" y="4996542"/>
              <a:ext cx="447295" cy="433786"/>
            </a:xfrm>
            <a:prstGeom prst="rect">
              <a:avLst/>
            </a:prstGeom>
          </p:spPr>
        </p:pic>
      </p:grpSp>
      <p:sp>
        <p:nvSpPr>
          <p:cNvPr id="28" name="Rettangolo 27"/>
          <p:cNvSpPr/>
          <p:nvPr/>
        </p:nvSpPr>
        <p:spPr>
          <a:xfrm>
            <a:off x="2968835" y="4619996"/>
            <a:ext cx="3456408" cy="539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dirty="0">
                <a:solidFill>
                  <a:schemeClr val="tx1"/>
                </a:solidFill>
              </a:rPr>
              <a:t>Tasso Agevolato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29" name="Immagin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9841" y="4672934"/>
            <a:ext cx="447295" cy="433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622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Costo del mutuo</a:t>
            </a:r>
            <a:endParaRPr lang="en-GB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idx="1"/>
          </p:nvPr>
        </p:nvSpPr>
        <p:spPr>
          <a:xfrm>
            <a:off x="777009" y="2678286"/>
            <a:ext cx="3900147" cy="822960"/>
          </a:xfrm>
        </p:spPr>
        <p:txBody>
          <a:bodyPr>
            <a:normAutofit lnSpcReduction="10000"/>
          </a:bodyPr>
          <a:lstStyle/>
          <a:p>
            <a:pPr algn="ctr"/>
            <a:r>
              <a:rPr lang="it-IT" sz="2800" dirty="0">
                <a:solidFill>
                  <a:srgbClr val="002060"/>
                </a:solidFill>
              </a:rPr>
              <a:t>Imposte (e agevolazioni fiscali)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6" name="Segnaposto contenuto 5"/>
          <p:cNvSpPr>
            <a:spLocks noGrp="1"/>
          </p:cNvSpPr>
          <p:nvPr>
            <p:ph sz="half" idx="2"/>
          </p:nvPr>
        </p:nvSpPr>
        <p:spPr>
          <a:xfrm>
            <a:off x="1110996" y="3848100"/>
            <a:ext cx="3408427" cy="2898828"/>
          </a:xfrm>
        </p:spPr>
        <p:txBody>
          <a:bodyPr>
            <a:normAutofit lnSpcReduction="10000"/>
          </a:bodyPr>
          <a:lstStyle/>
          <a:p>
            <a:pPr algn="just">
              <a:buClrTx/>
              <a:buFont typeface="Wingdings" panose="05000000000000000000" pitchFamily="2" charset="2"/>
              <a:buChar char="Ø"/>
            </a:pPr>
            <a:r>
              <a:rPr lang="it-IT" dirty="0"/>
              <a:t> Imposta del 2% o 0.25%</a:t>
            </a:r>
          </a:p>
          <a:p>
            <a:pPr algn="just">
              <a:buClrTx/>
              <a:buFont typeface="Wingdings" panose="05000000000000000000" pitchFamily="2" charset="2"/>
              <a:buChar char="Ø"/>
            </a:pPr>
            <a:r>
              <a:rPr lang="it-IT" dirty="0"/>
              <a:t> L’imposta è trattenuta direttamente dalla banca</a:t>
            </a:r>
          </a:p>
          <a:p>
            <a:pPr algn="just">
              <a:buClrTx/>
              <a:buFont typeface="Wingdings" panose="05000000000000000000" pitchFamily="2" charset="2"/>
              <a:buChar char="Ø"/>
            </a:pPr>
            <a:r>
              <a:rPr lang="it-IT" dirty="0"/>
              <a:t> Imposte legate all’iscrizione dell’ipoteca</a:t>
            </a:r>
          </a:p>
          <a:p>
            <a:pPr algn="just">
              <a:buClrTx/>
              <a:buFont typeface="Wingdings" panose="05000000000000000000" pitchFamily="2" charset="2"/>
              <a:buChar char="Ø"/>
            </a:pPr>
            <a:r>
              <a:rPr lang="it-IT" dirty="0"/>
              <a:t> Per la costruzione o ristrutturazione gli interessi sono detraibili dall’IRPEF</a:t>
            </a:r>
            <a:endParaRPr lang="en-GB" dirty="0"/>
          </a:p>
        </p:txBody>
      </p:sp>
      <p:sp>
        <p:nvSpPr>
          <p:cNvPr id="7" name="Segnaposto testo 6"/>
          <p:cNvSpPr>
            <a:spLocks noGrp="1"/>
          </p:cNvSpPr>
          <p:nvPr>
            <p:ph type="body" sz="quarter" idx="3"/>
          </p:nvPr>
        </p:nvSpPr>
        <p:spPr>
          <a:xfrm>
            <a:off x="4834889" y="2678286"/>
            <a:ext cx="3566160" cy="822960"/>
          </a:xfrm>
        </p:spPr>
        <p:txBody>
          <a:bodyPr>
            <a:normAutofit/>
          </a:bodyPr>
          <a:lstStyle/>
          <a:p>
            <a:pPr algn="ctr"/>
            <a:r>
              <a:rPr lang="it-IT" sz="2800" dirty="0">
                <a:solidFill>
                  <a:srgbClr val="002060"/>
                </a:solidFill>
              </a:rPr>
              <a:t>Altri costi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8" name="Segnaposto contenuto 7"/>
          <p:cNvSpPr>
            <a:spLocks noGrp="1"/>
          </p:cNvSpPr>
          <p:nvPr>
            <p:ph sz="quarter" idx="4"/>
          </p:nvPr>
        </p:nvSpPr>
        <p:spPr>
          <a:xfrm>
            <a:off x="4834890" y="3848100"/>
            <a:ext cx="3566160" cy="2898828"/>
          </a:xfrm>
        </p:spPr>
        <p:txBody>
          <a:bodyPr>
            <a:normAutofit lnSpcReduction="10000"/>
          </a:bodyPr>
          <a:lstStyle/>
          <a:p>
            <a:pPr algn="just">
              <a:buClrTx/>
              <a:buFont typeface="Wingdings" panose="05000000000000000000" pitchFamily="2" charset="2"/>
              <a:buChar char="Ø"/>
            </a:pPr>
            <a:r>
              <a:rPr lang="it-IT" dirty="0"/>
              <a:t> Spese di perizia</a:t>
            </a:r>
          </a:p>
          <a:p>
            <a:pPr algn="just">
              <a:buClrTx/>
              <a:buFont typeface="Wingdings" panose="05000000000000000000" pitchFamily="2" charset="2"/>
              <a:buChar char="Ø"/>
            </a:pPr>
            <a:r>
              <a:rPr lang="it-IT" dirty="0"/>
              <a:t> Spese notarili</a:t>
            </a:r>
          </a:p>
          <a:p>
            <a:pPr algn="just">
              <a:buClrTx/>
              <a:buFont typeface="Wingdings" panose="05000000000000000000" pitchFamily="2" charset="2"/>
              <a:buChar char="Ø"/>
            </a:pPr>
            <a:r>
              <a:rPr lang="it-IT" dirty="0"/>
              <a:t> Spese di istruttoria</a:t>
            </a:r>
          </a:p>
          <a:p>
            <a:pPr algn="just">
              <a:buClrTx/>
              <a:buFont typeface="Wingdings" panose="05000000000000000000" pitchFamily="2" charset="2"/>
              <a:buChar char="Ø"/>
            </a:pPr>
            <a:r>
              <a:rPr lang="it-IT" dirty="0"/>
              <a:t> Premio di assicurazione</a:t>
            </a:r>
          </a:p>
          <a:p>
            <a:pPr algn="just">
              <a:buClrTx/>
              <a:buFont typeface="Wingdings" panose="05000000000000000000" pitchFamily="2" charset="2"/>
              <a:buChar char="Ø"/>
            </a:pPr>
            <a:r>
              <a:rPr lang="it-IT" dirty="0"/>
              <a:t> Commissione annua di gestione pratica</a:t>
            </a:r>
          </a:p>
          <a:p>
            <a:pPr algn="just">
              <a:buClrTx/>
              <a:buFont typeface="Wingdings" panose="05000000000000000000" pitchFamily="2" charset="2"/>
              <a:buChar char="Ø"/>
            </a:pPr>
            <a:r>
              <a:rPr lang="it-IT" dirty="0"/>
              <a:t> Interessi di mora (eventuali)</a:t>
            </a:r>
            <a:endParaRPr lang="en-GB" dirty="0"/>
          </a:p>
        </p:txBody>
      </p:sp>
      <p:cxnSp>
        <p:nvCxnSpPr>
          <p:cNvPr id="10" name="Connettore diritto 9"/>
          <p:cNvCxnSpPr>
            <a:cxnSpLocks/>
          </p:cNvCxnSpPr>
          <p:nvPr/>
        </p:nvCxnSpPr>
        <p:spPr>
          <a:xfrm>
            <a:off x="4677156" y="2794571"/>
            <a:ext cx="0" cy="34538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diritto 11"/>
          <p:cNvCxnSpPr/>
          <p:nvPr/>
        </p:nvCxnSpPr>
        <p:spPr>
          <a:xfrm flipV="1">
            <a:off x="777009" y="3656200"/>
            <a:ext cx="7800294" cy="369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magin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4688" y="416832"/>
            <a:ext cx="2338675" cy="1192216"/>
          </a:xfrm>
          <a:prstGeom prst="rect">
            <a:avLst/>
          </a:prstGeom>
        </p:spPr>
      </p:pic>
      <p:sp>
        <p:nvSpPr>
          <p:cNvPr id="11" name="Segnaposto testo 4">
            <a:extLst>
              <a:ext uri="{FF2B5EF4-FFF2-40B4-BE49-F238E27FC236}">
                <a16:creationId xmlns:a16="http://schemas.microsoft.com/office/drawing/2014/main" id="{D0BECECB-CA9B-4918-B5E8-1A4336A6DBD5}"/>
              </a:ext>
            </a:extLst>
          </p:cNvPr>
          <p:cNvSpPr txBox="1">
            <a:spLocks/>
          </p:cNvSpPr>
          <p:nvPr/>
        </p:nvSpPr>
        <p:spPr>
          <a:xfrm>
            <a:off x="697616" y="1855326"/>
            <a:ext cx="8115747" cy="822960"/>
          </a:xfrm>
          <a:prstGeom prst="rect">
            <a:avLst/>
          </a:prstGeom>
        </p:spPr>
        <p:txBody>
          <a:bodyPr vert="horz" lIns="137160" tIns="45720" rIns="137160" bIns="45720" rtlCol="0" anchor="ctr">
            <a:normAutofit/>
          </a:bodyPr>
          <a:lstStyle>
            <a:lvl1pPr marL="0" indent="0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None/>
              <a:defRPr sz="2200" b="0" kern="1200" cap="none" baseline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l" defTabSz="914377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2800" dirty="0">
                <a:solidFill>
                  <a:srgbClr val="002060"/>
                </a:solidFill>
              </a:rPr>
              <a:t>Interessi corrispettivi +</a:t>
            </a:r>
            <a:endParaRPr lang="en-GB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78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ammortamento</a:t>
            </a:r>
            <a:endParaRPr lang="en-GB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idx="1"/>
          </p:nvPr>
        </p:nvSpPr>
        <p:spPr>
          <a:xfrm>
            <a:off x="977646" y="1884078"/>
            <a:ext cx="3566160" cy="822960"/>
          </a:xfrm>
        </p:spPr>
        <p:txBody>
          <a:bodyPr>
            <a:normAutofit/>
          </a:bodyPr>
          <a:lstStyle/>
          <a:p>
            <a:pPr algn="ctr"/>
            <a:r>
              <a:rPr lang="it-IT" sz="3200" dirty="0">
                <a:solidFill>
                  <a:srgbClr val="002060"/>
                </a:solidFill>
              </a:rPr>
              <a:t>Francese</a:t>
            </a:r>
            <a:endParaRPr lang="en-GB" sz="3200" dirty="0">
              <a:solidFill>
                <a:srgbClr val="00206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sz="half" idx="2"/>
          </p:nvPr>
        </p:nvSpPr>
        <p:spPr>
          <a:xfrm>
            <a:off x="977646" y="2856956"/>
            <a:ext cx="3404339" cy="2546317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it-IT" sz="2200" dirty="0"/>
              <a:t> Ammortamento a rate costanti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it-IT" sz="2200" dirty="0"/>
              <a:t> Interessi capitalizzati sulla vita residua del mutuo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it-IT" sz="2200" dirty="0"/>
              <a:t> Quota interessi decrescente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it-IT" sz="2200" dirty="0"/>
              <a:t> Quota capitale crescente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it-IT" sz="2200" dirty="0"/>
          </a:p>
          <a:p>
            <a:pPr algn="just"/>
            <a:endParaRPr lang="en-GB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701540" y="1884078"/>
            <a:ext cx="3566160" cy="822960"/>
          </a:xfrm>
        </p:spPr>
        <p:txBody>
          <a:bodyPr>
            <a:normAutofit/>
          </a:bodyPr>
          <a:lstStyle/>
          <a:p>
            <a:pPr algn="ctr"/>
            <a:r>
              <a:rPr lang="it-IT" sz="3200" dirty="0">
                <a:solidFill>
                  <a:srgbClr val="002060"/>
                </a:solidFill>
              </a:rPr>
              <a:t>Italiano</a:t>
            </a:r>
            <a:endParaRPr lang="en-GB" sz="3200" dirty="0">
              <a:solidFill>
                <a:srgbClr val="002060"/>
              </a:solidFill>
            </a:endParaRP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78653" y="2856956"/>
            <a:ext cx="3411933" cy="2546317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it-IT" sz="2200" dirty="0"/>
              <a:t> Ammortamento con quote capitali costanti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it-IT" sz="2200" dirty="0"/>
              <a:t> Interessi capitalizzati per l’intera durata del mutuo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it-IT" sz="2200" dirty="0"/>
              <a:t> Quota interessi decrescente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it-IT" sz="2200" dirty="0"/>
              <a:t> Quota capitale costante</a:t>
            </a:r>
          </a:p>
        </p:txBody>
      </p:sp>
      <p:sp>
        <p:nvSpPr>
          <p:cNvPr id="9" name="Rettangolo 8"/>
          <p:cNvSpPr/>
          <p:nvPr/>
        </p:nvSpPr>
        <p:spPr>
          <a:xfrm>
            <a:off x="827394" y="5720373"/>
            <a:ext cx="7489213" cy="62807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dirty="0">
                <a:solidFill>
                  <a:srgbClr val="002060"/>
                </a:solidFill>
              </a:rPr>
              <a:t>Il sistema bancario italiano usa l’ammortamento francese</a:t>
            </a:r>
            <a:endParaRPr lang="en-GB" sz="2400" dirty="0">
              <a:solidFill>
                <a:srgbClr val="002060"/>
              </a:solidFill>
            </a:endParaRPr>
          </a:p>
        </p:txBody>
      </p:sp>
      <p:cxnSp>
        <p:nvCxnSpPr>
          <p:cNvPr id="11" name="Connettore diritto 10"/>
          <p:cNvCxnSpPr/>
          <p:nvPr/>
        </p:nvCxnSpPr>
        <p:spPr>
          <a:xfrm>
            <a:off x="4582102" y="2084832"/>
            <a:ext cx="9237" cy="33184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magin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4689" y="402469"/>
            <a:ext cx="2338675" cy="116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026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decisione </a:t>
            </a:r>
            <a:endParaRPr lang="en-GB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4515614"/>
              </p:ext>
            </p:extLst>
          </p:nvPr>
        </p:nvGraphicFramePr>
        <p:xfrm>
          <a:off x="768350" y="2286000"/>
          <a:ext cx="72898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ma 5"/>
          <p:cNvGraphicFramePr/>
          <p:nvPr>
            <p:extLst>
              <p:ext uri="{D42A27DB-BD31-4B8C-83A1-F6EECF244321}">
                <p14:modId xmlns:p14="http://schemas.microsoft.com/office/powerpoint/2010/main" val="891798405"/>
              </p:ext>
            </p:extLst>
          </p:nvPr>
        </p:nvGraphicFramePr>
        <p:xfrm>
          <a:off x="1427018" y="2286000"/>
          <a:ext cx="628996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58995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Processo di selezione del mutuo: il mutuatario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94205" y="2373744"/>
            <a:ext cx="7290055" cy="3935615"/>
          </a:xfrm>
        </p:spPr>
        <p:txBody>
          <a:bodyPr/>
          <a:lstStyle/>
          <a:p>
            <a:endParaRPr lang="it-IT" dirty="0"/>
          </a:p>
          <a:p>
            <a:pPr marL="0" indent="0">
              <a:buNone/>
            </a:pPr>
            <a:r>
              <a:rPr lang="it-IT" dirty="0"/>
              <a:t> </a:t>
            </a:r>
          </a:p>
          <a:p>
            <a:endParaRPr lang="it-IT" dirty="0"/>
          </a:p>
          <a:p>
            <a:endParaRPr lang="it-IT" dirty="0"/>
          </a:p>
          <a:p>
            <a:endParaRPr lang="en-GB" dirty="0"/>
          </a:p>
        </p:txBody>
      </p:sp>
      <p:graphicFrame>
        <p:nvGraphicFramePr>
          <p:cNvPr id="12" name="Diagramma 11"/>
          <p:cNvGraphicFramePr/>
          <p:nvPr>
            <p:extLst>
              <p:ext uri="{D42A27DB-BD31-4B8C-83A1-F6EECF244321}">
                <p14:modId xmlns:p14="http://schemas.microsoft.com/office/powerpoint/2010/main" val="412532636"/>
              </p:ext>
            </p:extLst>
          </p:nvPr>
        </p:nvGraphicFramePr>
        <p:xfrm>
          <a:off x="1163782" y="2084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8063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Diritti del mutuatario (1/2)</a:t>
            </a:r>
            <a:endParaRPr lang="en-GB" dirty="0"/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0084856"/>
              </p:ext>
            </p:extLst>
          </p:nvPr>
        </p:nvGraphicFramePr>
        <p:xfrm>
          <a:off x="768350" y="1828800"/>
          <a:ext cx="7535863" cy="4148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6749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Diritti del mutuatario (2/2)</a:t>
            </a:r>
            <a:endParaRPr lang="en-GB" dirty="0"/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4023338"/>
              </p:ext>
            </p:extLst>
          </p:nvPr>
        </p:nvGraphicFramePr>
        <p:xfrm>
          <a:off x="768350" y="1828800"/>
          <a:ext cx="7535863" cy="4581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8323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Legge Bersani n°40/2007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4112" y="2974897"/>
            <a:ext cx="4356544" cy="3123463"/>
          </a:xfrm>
        </p:spPr>
        <p:txBody>
          <a:bodyPr>
            <a:noAutofit/>
          </a:bodyPr>
          <a:lstStyle/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it-IT" sz="2200" b="1" dirty="0"/>
              <a:t>Azzera le «penali» di estinzione anticipata: </a:t>
            </a:r>
            <a:r>
              <a:rPr lang="it-IT" sz="2200" dirty="0"/>
              <a:t>nessuna penale deve essere pagata per l’estinzione anticipata o parziale del mutuo.</a:t>
            </a:r>
          </a:p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it-IT" sz="2200" b="1" dirty="0"/>
              <a:t>Introduce la surroga del mutuo: </a:t>
            </a:r>
            <a:r>
              <a:rPr lang="it-IT" sz="2200" dirty="0"/>
              <a:t>la banca che ha erogato inizialmente il mutuo può essere sostituita con una nuova banca mantenendo viva l’ipoteca originariamente costituita.</a:t>
            </a:r>
            <a:endParaRPr lang="en-GB" sz="2200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8166" y="396736"/>
            <a:ext cx="2641601" cy="1726334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7C2ACBA3-885F-4C35-9C0D-8DCCA9A28131}"/>
              </a:ext>
            </a:extLst>
          </p:cNvPr>
          <p:cNvSpPr txBox="1"/>
          <p:nvPr/>
        </p:nvSpPr>
        <p:spPr>
          <a:xfrm>
            <a:off x="308225" y="2145144"/>
            <a:ext cx="84496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dirty="0"/>
              <a:t>La legge Bersani sui mutui (legge 40/2007), approvata nel 2007, interviene su due profili fondamentali della disciplina dei mutui:</a:t>
            </a:r>
          </a:p>
        </p:txBody>
      </p:sp>
      <p:sp>
        <p:nvSpPr>
          <p:cNvPr id="6" name="Freccia a destra 5">
            <a:extLst>
              <a:ext uri="{FF2B5EF4-FFF2-40B4-BE49-F238E27FC236}">
                <a16:creationId xmlns:a16="http://schemas.microsoft.com/office/drawing/2014/main" id="{05BAB05B-9019-4232-9C16-80584B8EE818}"/>
              </a:ext>
            </a:extLst>
          </p:cNvPr>
          <p:cNvSpPr/>
          <p:nvPr/>
        </p:nvSpPr>
        <p:spPr>
          <a:xfrm>
            <a:off x="4585852" y="3221477"/>
            <a:ext cx="380143" cy="7648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D50C3F66-A376-4C10-8709-2D7864EDFE5C}"/>
              </a:ext>
            </a:extLst>
          </p:cNvPr>
          <p:cNvSpPr txBox="1"/>
          <p:nvPr/>
        </p:nvSpPr>
        <p:spPr>
          <a:xfrm>
            <a:off x="5176465" y="3449010"/>
            <a:ext cx="34745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dirty="0"/>
              <a:t>«ROTTAMAZIONE» dei mutui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0CA25838-354F-4410-8AA9-FE7528112329}"/>
              </a:ext>
            </a:extLst>
          </p:cNvPr>
          <p:cNvSpPr txBox="1"/>
          <p:nvPr/>
        </p:nvSpPr>
        <p:spPr>
          <a:xfrm>
            <a:off x="5176465" y="4446828"/>
            <a:ext cx="3553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dirty="0"/>
              <a:t>«PORTABILITA’» dei mutui: può essere cambiato il tasso e la durata NON l’importo</a:t>
            </a:r>
          </a:p>
        </p:txBody>
      </p:sp>
      <p:sp>
        <p:nvSpPr>
          <p:cNvPr id="9" name="Freccia a destra 8">
            <a:extLst>
              <a:ext uri="{FF2B5EF4-FFF2-40B4-BE49-F238E27FC236}">
                <a16:creationId xmlns:a16="http://schemas.microsoft.com/office/drawing/2014/main" id="{A36DDFF8-C5E6-4849-88EE-3CEF82657D07}"/>
              </a:ext>
            </a:extLst>
          </p:cNvPr>
          <p:cNvSpPr/>
          <p:nvPr/>
        </p:nvSpPr>
        <p:spPr>
          <a:xfrm>
            <a:off x="4633346" y="4695189"/>
            <a:ext cx="380143" cy="7648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in giù 10">
            <a:extLst>
              <a:ext uri="{FF2B5EF4-FFF2-40B4-BE49-F238E27FC236}">
                <a16:creationId xmlns:a16="http://schemas.microsoft.com/office/drawing/2014/main" id="{695832FF-F427-4259-B523-8EBE24C355A7}"/>
              </a:ext>
            </a:extLst>
          </p:cNvPr>
          <p:cNvSpPr/>
          <p:nvPr/>
        </p:nvSpPr>
        <p:spPr>
          <a:xfrm>
            <a:off x="6442372" y="5554824"/>
            <a:ext cx="996594" cy="27575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41CBD671-2119-4AD2-9D70-BA96403C6A5F}"/>
              </a:ext>
            </a:extLst>
          </p:cNvPr>
          <p:cNvSpPr txBox="1"/>
          <p:nvPr/>
        </p:nvSpPr>
        <p:spPr>
          <a:xfrm>
            <a:off x="5208997" y="5948914"/>
            <a:ext cx="3760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dirty="0"/>
              <a:t>«RINEGOZIAZIONE» dei mutui </a:t>
            </a:r>
            <a:r>
              <a:rPr lang="it-IT" sz="2200" dirty="0">
                <a:sym typeface="Wingdings" panose="05000000000000000000" pitchFamily="2" charset="2"/>
              </a:rPr>
              <a:t> anche variazione importo</a:t>
            </a:r>
            <a:endParaRPr lang="it-IT" sz="2200" dirty="0"/>
          </a:p>
        </p:txBody>
      </p:sp>
    </p:spTree>
    <p:extLst>
      <p:ext uri="{BB962C8B-B14F-4D97-AF65-F5344CB8AC3E}">
        <p14:creationId xmlns:p14="http://schemas.microsoft.com/office/powerpoint/2010/main" val="3070454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68484" y="1060783"/>
            <a:ext cx="325129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it-IT" sz="1400" b="1" dirty="0">
                <a:solidFill>
                  <a:srgbClr val="006633"/>
                </a:solidFill>
                <a:latin typeface="Tw Cen MT (Corpo)"/>
                <a:cs typeface="Arial" pitchFamily="34" charset="0"/>
              </a:rPr>
              <a:t>evoluzione flussi erogati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176015" y="1075989"/>
            <a:ext cx="336263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b="1">
                <a:solidFill>
                  <a:srgbClr val="006633"/>
                </a:solidFill>
                <a:latin typeface="Tw Cen MT Corpo"/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dirty="0">
                <a:latin typeface="Tw Cen MT (Corpo)"/>
              </a:rPr>
              <a:t>evoluzione numero contratti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678132" y="4899183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it-IT" sz="1100" i="1" dirty="0">
                <a:solidFill>
                  <a:srgbClr val="006633"/>
                </a:solidFill>
                <a:latin typeface="+mn-lt"/>
                <a:cs typeface="Arial" pitchFamily="34" charset="0"/>
              </a:rPr>
              <a:t>Fonte: Osservatorio Assofin</a:t>
            </a:r>
          </a:p>
        </p:txBody>
      </p:sp>
      <p:graphicFrame>
        <p:nvGraphicFramePr>
          <p:cNvPr id="19" name="Grafico 18">
            <a:extLst>
              <a:ext uri="{FF2B5EF4-FFF2-40B4-BE49-F238E27FC236}">
                <a16:creationId xmlns:a16="http://schemas.microsoft.com/office/drawing/2014/main" id="{00000000-0008-0000-0F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5359802"/>
              </p:ext>
            </p:extLst>
          </p:nvPr>
        </p:nvGraphicFramePr>
        <p:xfrm>
          <a:off x="4736262" y="1527624"/>
          <a:ext cx="4242139" cy="3317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1" name="Titolo 1">
            <a:extLst>
              <a:ext uri="{FF2B5EF4-FFF2-40B4-BE49-F238E27FC236}">
                <a16:creationId xmlns:a16="http://schemas.microsoft.com/office/drawing/2014/main" id="{46B12A4E-2E8E-4D58-95D4-A119ADDB2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-1"/>
            <a:ext cx="6997047" cy="1296417"/>
          </a:xfrm>
        </p:spPr>
        <p:txBody>
          <a:bodyPr/>
          <a:lstStyle/>
          <a:p>
            <a:r>
              <a:rPr lang="it-IT" dirty="0"/>
              <a:t>VOLUMI E CONTRATTI</a:t>
            </a:r>
            <a:endParaRPr lang="en-GB" dirty="0"/>
          </a:p>
        </p:txBody>
      </p:sp>
      <p:sp>
        <p:nvSpPr>
          <p:cNvPr id="15" name="Fumetto 1 9">
            <a:extLst>
              <a:ext uri="{FF2B5EF4-FFF2-40B4-BE49-F238E27FC236}">
                <a16:creationId xmlns:a16="http://schemas.microsoft.com/office/drawing/2014/main" id="{C5176D15-A9A8-4CB5-B4F5-D20A48620E05}"/>
              </a:ext>
            </a:extLst>
          </p:cNvPr>
          <p:cNvSpPr/>
          <p:nvPr/>
        </p:nvSpPr>
        <p:spPr>
          <a:xfrm rot="10800000" flipV="1">
            <a:off x="900116" y="5362820"/>
            <a:ext cx="7638534" cy="1127128"/>
          </a:xfrm>
          <a:prstGeom prst="wedgeRectCallout">
            <a:avLst>
              <a:gd name="adj1" fmla="val 29072"/>
              <a:gd name="adj2" fmla="val -45369"/>
            </a:avLst>
          </a:prstGeom>
          <a:noFill/>
          <a:ln w="25400">
            <a:solidFill>
              <a:srgbClr val="008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L’attività di erogazione di mutui immobiliari alle famiglie consumatrici chiude il 2022 in negativo:</a:t>
            </a:r>
          </a:p>
          <a:p>
            <a:pPr>
              <a:spcAft>
                <a:spcPts val="600"/>
              </a:spcAft>
            </a:pPr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• flussi finanziati → € 37.6 mld, -12.5% rispetto al 2021 </a:t>
            </a:r>
          </a:p>
          <a:p>
            <a:pPr>
              <a:spcAft>
                <a:spcPts val="600"/>
              </a:spcAft>
            </a:pPr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• numero contratti: → 374 mila, -14.8% rispetto al 2021. </a:t>
            </a:r>
          </a:p>
        </p:txBody>
      </p:sp>
      <p:graphicFrame>
        <p:nvGraphicFramePr>
          <p:cNvPr id="22" name="Grafico 21">
            <a:extLst>
              <a:ext uri="{FF2B5EF4-FFF2-40B4-BE49-F238E27FC236}">
                <a16:creationId xmlns:a16="http://schemas.microsoft.com/office/drawing/2014/main" id="{00000000-0008-0000-0E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945414"/>
              </p:ext>
            </p:extLst>
          </p:nvPr>
        </p:nvGraphicFramePr>
        <p:xfrm>
          <a:off x="421013" y="1480689"/>
          <a:ext cx="4071257" cy="3346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 Box 5">
            <a:extLst>
              <a:ext uri="{FF2B5EF4-FFF2-40B4-BE49-F238E27FC236}">
                <a16:creationId xmlns:a16="http://schemas.microsoft.com/office/drawing/2014/main" id="{737FF6F6-94C1-41A7-8E08-A4CE36DC96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7736" y="4899179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it-IT" sz="1100" i="1" dirty="0">
                <a:solidFill>
                  <a:srgbClr val="006633"/>
                </a:solidFill>
                <a:latin typeface="+mn-lt"/>
                <a:cs typeface="Arial" pitchFamily="34" charset="0"/>
              </a:rPr>
              <a:t>Fonte: Osservatorio Assofin</a:t>
            </a:r>
          </a:p>
        </p:txBody>
      </p:sp>
      <p:sp>
        <p:nvSpPr>
          <p:cNvPr id="14" name="Text Box 5">
            <a:extLst>
              <a:ext uri="{FF2B5EF4-FFF2-40B4-BE49-F238E27FC236}">
                <a16:creationId xmlns:a16="http://schemas.microsoft.com/office/drawing/2014/main" id="{D1A007FE-D004-4F53-99ED-CA406AFE95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3173" y="6597352"/>
            <a:ext cx="7772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Copyright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. La riproduzione dei dati è consentita previa espressa autorizzazione di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, a condizione che sia citata la fonte.</a:t>
            </a:r>
          </a:p>
        </p:txBody>
      </p:sp>
    </p:spTree>
    <p:extLst>
      <p:ext uri="{BB962C8B-B14F-4D97-AF65-F5344CB8AC3E}">
        <p14:creationId xmlns:p14="http://schemas.microsoft.com/office/powerpoint/2010/main" val="1911835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649366" y="877790"/>
            <a:ext cx="36949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it-IT" sz="1600" b="1" dirty="0">
                <a:solidFill>
                  <a:srgbClr val="006633"/>
                </a:solidFill>
                <a:latin typeface="Tw Cen MT (Corpo)"/>
                <a:cs typeface="Arial" pitchFamily="34" charset="0"/>
              </a:rPr>
              <a:t>evoluzione mutui di acquisto e altri mutui </a:t>
            </a:r>
            <a:r>
              <a:rPr lang="it-IT" sz="1200" b="1" dirty="0">
                <a:solidFill>
                  <a:srgbClr val="006633"/>
                </a:solidFill>
                <a:latin typeface="Tw Cen MT (Corpo)"/>
                <a:cs typeface="Arial" pitchFamily="34" charset="0"/>
              </a:rPr>
              <a:t>(flussi)</a:t>
            </a:r>
            <a:endParaRPr lang="it-IT" sz="1400" b="1" dirty="0">
              <a:solidFill>
                <a:srgbClr val="006633"/>
              </a:solidFill>
              <a:latin typeface="Tw Cen MT (Corpo)"/>
              <a:cs typeface="Arial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133582" y="927463"/>
            <a:ext cx="336263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b="1">
                <a:solidFill>
                  <a:srgbClr val="006633"/>
                </a:solidFill>
                <a:latin typeface="Tw Cen MT Corpo"/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sz="1600" dirty="0">
                <a:latin typeface="Tw Cen MT (Corpo)"/>
              </a:rPr>
              <a:t>evoluzione trimestrale</a:t>
            </a:r>
          </a:p>
          <a:p>
            <a:r>
              <a:rPr lang="it-IT" sz="1200" dirty="0">
                <a:latin typeface="Tw Cen MT (Corpo)"/>
              </a:rPr>
              <a:t>(flussi)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839605" y="4692642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it-IT" sz="1100" i="1" dirty="0">
                <a:solidFill>
                  <a:srgbClr val="006633"/>
                </a:solidFill>
                <a:latin typeface="+mn-lt"/>
                <a:cs typeface="Arial" pitchFamily="34" charset="0"/>
              </a:rPr>
              <a:t>Fonte: Osservatorio Assofin</a:t>
            </a:r>
          </a:p>
        </p:txBody>
      </p:sp>
      <p:graphicFrame>
        <p:nvGraphicFramePr>
          <p:cNvPr id="7" name="Grafico 6">
            <a:extLst>
              <a:ext uri="{FF2B5EF4-FFF2-40B4-BE49-F238E27FC236}">
                <a16:creationId xmlns:a16="http://schemas.microsoft.com/office/drawing/2014/main" id="{00000000-0008-0000-25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653490"/>
              </p:ext>
            </p:extLst>
          </p:nvPr>
        </p:nvGraphicFramePr>
        <p:xfrm>
          <a:off x="423688" y="1451156"/>
          <a:ext cx="4180113" cy="3245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 Box 5">
            <a:extLst>
              <a:ext uri="{FF2B5EF4-FFF2-40B4-BE49-F238E27FC236}">
                <a16:creationId xmlns:a16="http://schemas.microsoft.com/office/drawing/2014/main" id="{1B939C97-AFD5-4F42-BC62-4DE104130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6531" y="4715833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0"/>
              </a:spcBef>
              <a:defRPr sz="1100" i="1">
                <a:solidFill>
                  <a:srgbClr val="006633"/>
                </a:solidFill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dirty="0"/>
              <a:t>Fonte: Osservatorio Assofin</a:t>
            </a:r>
          </a:p>
        </p:txBody>
      </p:sp>
      <p:sp>
        <p:nvSpPr>
          <p:cNvPr id="18" name="Titolo 1">
            <a:extLst>
              <a:ext uri="{FF2B5EF4-FFF2-40B4-BE49-F238E27FC236}">
                <a16:creationId xmlns:a16="http://schemas.microsoft.com/office/drawing/2014/main" id="{6C8D8C64-0BA8-4536-9459-154664848D83}"/>
              </a:ext>
            </a:extLst>
          </p:cNvPr>
          <p:cNvSpPr txBox="1">
            <a:spLocks/>
          </p:cNvSpPr>
          <p:nvPr/>
        </p:nvSpPr>
        <p:spPr>
          <a:xfrm>
            <a:off x="768096" y="-1"/>
            <a:ext cx="6997047" cy="1296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77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TIPOLOGIA</a:t>
            </a:r>
            <a:endParaRPr lang="en-GB" dirty="0"/>
          </a:p>
        </p:txBody>
      </p:sp>
      <p:sp>
        <p:nvSpPr>
          <p:cNvPr id="15" name="Fumetto 1 9">
            <a:extLst>
              <a:ext uri="{FF2B5EF4-FFF2-40B4-BE49-F238E27FC236}">
                <a16:creationId xmlns:a16="http://schemas.microsoft.com/office/drawing/2014/main" id="{10794932-F0A9-4670-9E50-98238C10D6BD}"/>
              </a:ext>
            </a:extLst>
          </p:cNvPr>
          <p:cNvSpPr/>
          <p:nvPr/>
        </p:nvSpPr>
        <p:spPr>
          <a:xfrm rot="10800000" flipV="1">
            <a:off x="514752" y="5053646"/>
            <a:ext cx="8114491" cy="1528728"/>
          </a:xfrm>
          <a:prstGeom prst="wedgeRectCallout">
            <a:avLst>
              <a:gd name="adj1" fmla="val 29072"/>
              <a:gd name="adj2" fmla="val -45369"/>
            </a:avLst>
          </a:prstGeom>
          <a:noFill/>
          <a:ln w="25400">
            <a:solidFill>
              <a:srgbClr val="008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Dopo la buona performance del 2021, nel 2022 i </a:t>
            </a:r>
            <a:r>
              <a:rPr lang="it-IT" sz="1300" b="1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mutui</a:t>
            </a:r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 con finalità </a:t>
            </a:r>
            <a:r>
              <a:rPr lang="it-IT" sz="1300" b="1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d’acquisto segnano complessivamente un lieve calo </a:t>
            </a:r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(</a:t>
            </a:r>
            <a:r>
              <a:rPr lang="it-IT" sz="1300" b="1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-2.3%). </a:t>
            </a:r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La vista trimestrale mostra il buon avvio nella prima metà dell’anno, una debole contrazione nel terzo trimestre, che si accentua nel quarto (-17.3%). Ha inciso su tale trend l’aumento dei tassi di riferimento.</a:t>
            </a:r>
          </a:p>
          <a:p>
            <a:r>
              <a:rPr lang="it-IT" sz="800" dirty="0">
                <a:solidFill>
                  <a:schemeClr val="tx1"/>
                </a:solidFill>
                <a:highlight>
                  <a:srgbClr val="FFFF00"/>
                </a:highlight>
                <a:latin typeface="Tw Cen MT (Corpo)"/>
                <a:cs typeface="Arial" pitchFamily="34" charset="0"/>
              </a:rPr>
              <a:t> </a:t>
            </a:r>
          </a:p>
          <a:p>
            <a:r>
              <a:rPr lang="it-IT" sz="1300" b="1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Gli altri mutui</a:t>
            </a:r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 segnano una ulteriore decisa contrazione  </a:t>
            </a:r>
            <a:r>
              <a:rPr lang="it-IT" sz="1300" b="1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(-54.4%), </a:t>
            </a:r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dovuta al crollo delle erogazioni dei mutui di </a:t>
            </a:r>
            <a:r>
              <a:rPr lang="it-IT" sz="1300" b="1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surroga</a:t>
            </a:r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 (-79.3%), per il fisiologico esaurirsi dei contratti in essere che potrebbero ancora spuntare condizioni migliori. Anche i mutui di ristrutturazione/costruzione mostrano un andamento negativo in corso d’anno, per via dell’aumento dei tassi applicati alla clientela.</a:t>
            </a:r>
            <a:endParaRPr lang="it-IT" sz="1300" dirty="0">
              <a:solidFill>
                <a:schemeClr val="tx1"/>
              </a:solidFill>
              <a:highlight>
                <a:srgbClr val="FFFF00"/>
              </a:highlight>
              <a:latin typeface="Tw Cen MT (Corpo)"/>
              <a:cs typeface="Arial" pitchFamily="34" charset="0"/>
            </a:endParaRPr>
          </a:p>
        </p:txBody>
      </p:sp>
      <p:graphicFrame>
        <p:nvGraphicFramePr>
          <p:cNvPr id="13" name="Grafico 12">
            <a:extLst>
              <a:ext uri="{FF2B5EF4-FFF2-40B4-BE49-F238E27FC236}">
                <a16:creationId xmlns:a16="http://schemas.microsoft.com/office/drawing/2014/main" id="{00000000-0008-0000-12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887362"/>
              </p:ext>
            </p:extLst>
          </p:nvPr>
        </p:nvGraphicFramePr>
        <p:xfrm>
          <a:off x="4572001" y="1346561"/>
          <a:ext cx="4180114" cy="334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Text Box 5">
            <a:extLst>
              <a:ext uri="{FF2B5EF4-FFF2-40B4-BE49-F238E27FC236}">
                <a16:creationId xmlns:a16="http://schemas.microsoft.com/office/drawing/2014/main" id="{3679240F-11E8-4ABA-8C38-3EB63437FA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3173" y="6597352"/>
            <a:ext cx="7772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Copyright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. La riproduzione dei dati è consentita previa espressa autorizzazione di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, a condizione che sia citata la fonte.</a:t>
            </a:r>
          </a:p>
        </p:txBody>
      </p:sp>
    </p:spTree>
    <p:extLst>
      <p:ext uri="{BB962C8B-B14F-4D97-AF65-F5344CB8AC3E}">
        <p14:creationId xmlns:p14="http://schemas.microsoft.com/office/powerpoint/2010/main" val="24743820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umetto 1 9">
            <a:extLst>
              <a:ext uri="{FF2B5EF4-FFF2-40B4-BE49-F238E27FC236}">
                <a16:creationId xmlns:a16="http://schemas.microsoft.com/office/drawing/2014/main" id="{44BC9BC3-80D6-4A19-A6FC-9BED34806A50}"/>
              </a:ext>
            </a:extLst>
          </p:cNvPr>
          <p:cNvSpPr/>
          <p:nvPr/>
        </p:nvSpPr>
        <p:spPr>
          <a:xfrm rot="10800000" flipV="1">
            <a:off x="560305" y="5239289"/>
            <a:ext cx="8114491" cy="1296417"/>
          </a:xfrm>
          <a:prstGeom prst="wedgeRectCallout">
            <a:avLst>
              <a:gd name="adj1" fmla="val 29072"/>
              <a:gd name="adj2" fmla="val -45369"/>
            </a:avLst>
          </a:prstGeom>
          <a:noFill/>
          <a:ln w="25400">
            <a:solidFill>
              <a:srgbClr val="008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Nel 2022 è proseguita la ricomposizione delle erogazioni verso i mutui d’acquisto (90% la quota sul totale), con il peso delle surroghe che tocca il valore il più basso della serie (3%). </a:t>
            </a:r>
          </a:p>
          <a:p>
            <a:endParaRPr lang="it-IT" sz="1000" dirty="0">
              <a:solidFill>
                <a:schemeClr val="tx1"/>
              </a:solidFill>
              <a:latin typeface="Tw Cen MT (Corpo)"/>
              <a:cs typeface="Arial" pitchFamily="34" charset="0"/>
            </a:endParaRPr>
          </a:p>
          <a:p>
            <a:r>
              <a:rPr lang="it-IT" sz="1300" dirty="0">
                <a:solidFill>
                  <a:schemeClr val="tx1"/>
                </a:solidFill>
                <a:latin typeface="Tw Cen MT (Corpo)"/>
                <a:cs typeface="Arial" pitchFamily="34" charset="0"/>
              </a:rPr>
              <a:t>Lo stock è ancora in crescita nel 2022 (+2.4%) e risente delle operazioni di fusione e acquisizione che si sono perfezionate nel corso del secondo trimestre 2021, che rientrano parzialmente nel perimetro dell’Osservatorio.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5154508" y="1066790"/>
            <a:ext cx="325129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it-IT" sz="1600" b="1" dirty="0">
                <a:solidFill>
                  <a:srgbClr val="006633"/>
                </a:solidFill>
                <a:latin typeface="Tw Cen MT (Corpo)"/>
                <a:cs typeface="Arial" pitchFamily="34" charset="0"/>
              </a:rPr>
              <a:t>evoluzione consistenze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983220" y="1051923"/>
            <a:ext cx="336263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b="1">
                <a:solidFill>
                  <a:srgbClr val="006633"/>
                </a:solidFill>
                <a:latin typeface="Tw Cen MT Corpo"/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sz="1600" dirty="0">
                <a:latin typeface="Tw Cen MT (Corpo)"/>
              </a:rPr>
              <a:t>product mix - flussi</a:t>
            </a:r>
          </a:p>
        </p:txBody>
      </p:sp>
      <p:sp>
        <p:nvSpPr>
          <p:cNvPr id="13" name="Titolo 1">
            <a:extLst>
              <a:ext uri="{FF2B5EF4-FFF2-40B4-BE49-F238E27FC236}">
                <a16:creationId xmlns:a16="http://schemas.microsoft.com/office/drawing/2014/main" id="{E102A58A-67CD-4C5C-9AFA-7ADCBE2212A5}"/>
              </a:ext>
            </a:extLst>
          </p:cNvPr>
          <p:cNvSpPr txBox="1">
            <a:spLocks/>
          </p:cNvSpPr>
          <p:nvPr/>
        </p:nvSpPr>
        <p:spPr>
          <a:xfrm>
            <a:off x="768096" y="-1"/>
            <a:ext cx="6997047" cy="1296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77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FLUSSI E CONSISTENZE </a:t>
            </a:r>
            <a:endParaRPr lang="en-GB" dirty="0"/>
          </a:p>
        </p:txBody>
      </p:sp>
      <p:graphicFrame>
        <p:nvGraphicFramePr>
          <p:cNvPr id="14" name="Grafico 13">
            <a:extLst>
              <a:ext uri="{FF2B5EF4-FFF2-40B4-BE49-F238E27FC236}">
                <a16:creationId xmlns:a16="http://schemas.microsoft.com/office/drawing/2014/main" id="{00000000-0008-0000-11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326668"/>
              </p:ext>
            </p:extLst>
          </p:nvPr>
        </p:nvGraphicFramePr>
        <p:xfrm>
          <a:off x="4764154" y="1390477"/>
          <a:ext cx="4032000" cy="33733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 Box 5">
            <a:extLst>
              <a:ext uri="{FF2B5EF4-FFF2-40B4-BE49-F238E27FC236}">
                <a16:creationId xmlns:a16="http://schemas.microsoft.com/office/drawing/2014/main" id="{434341CB-8279-4C7C-BED2-236126F190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6531" y="4737776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0"/>
              </a:spcBef>
              <a:defRPr sz="1100" i="1">
                <a:solidFill>
                  <a:srgbClr val="006633"/>
                </a:solidFill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dirty="0"/>
              <a:t>Fonte: Osservatorio Assofin</a:t>
            </a:r>
          </a:p>
        </p:txBody>
      </p:sp>
      <p:sp>
        <p:nvSpPr>
          <p:cNvPr id="9" name="Text Box 5">
            <a:extLst>
              <a:ext uri="{FF2B5EF4-FFF2-40B4-BE49-F238E27FC236}">
                <a16:creationId xmlns:a16="http://schemas.microsoft.com/office/drawing/2014/main" id="{FD321DBF-3C5B-45A2-9342-60A48480A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9781" y="4737776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0"/>
              </a:spcBef>
              <a:defRPr sz="1100" i="1">
                <a:solidFill>
                  <a:srgbClr val="006633"/>
                </a:solidFill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dirty="0"/>
              <a:t>Fonte: Osservatorio Assofin</a:t>
            </a: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1C0BD533-9811-42E5-93F1-46F405028F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3173" y="6597352"/>
            <a:ext cx="7772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Copyright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. La riproduzione dei dati è consentita previa espressa autorizzazione di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, a condizione che sia citata la fonte.</a:t>
            </a:r>
          </a:p>
        </p:txBody>
      </p:sp>
      <p:graphicFrame>
        <p:nvGraphicFramePr>
          <p:cNvPr id="6" name="Grafico 5">
            <a:extLst>
              <a:ext uri="{FF2B5EF4-FFF2-40B4-BE49-F238E27FC236}">
                <a16:creationId xmlns:a16="http://schemas.microsoft.com/office/drawing/2014/main" id="{50D8A5E0-3DE5-2D0B-7161-380B51232A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515033"/>
              </p:ext>
            </p:extLst>
          </p:nvPr>
        </p:nvGraphicFramePr>
        <p:xfrm>
          <a:off x="585552" y="1274441"/>
          <a:ext cx="4032000" cy="352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910248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31560" y="1034806"/>
            <a:ext cx="346815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it-IT" sz="1600" b="1" dirty="0">
                <a:solidFill>
                  <a:srgbClr val="006633"/>
                </a:solidFill>
                <a:latin typeface="Tw Cen MT (Corpo)"/>
                <a:cs typeface="Arial" pitchFamily="34" charset="0"/>
              </a:rPr>
              <a:t>tipo di tasso applicato</a:t>
            </a:r>
          </a:p>
          <a:p>
            <a:pPr algn="ctr" eaLnBrk="1" hangingPunct="1"/>
            <a:r>
              <a:rPr lang="it-IT" sz="1200" b="1" dirty="0">
                <a:solidFill>
                  <a:srgbClr val="006633"/>
                </a:solidFill>
                <a:latin typeface="Tw Cen MT (Corpo)"/>
                <a:cs typeface="Arial" pitchFamily="34" charset="0"/>
              </a:rPr>
              <a:t>(flussi)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111529" y="1051971"/>
            <a:ext cx="35891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b="1">
                <a:solidFill>
                  <a:srgbClr val="006633"/>
                </a:solidFill>
                <a:latin typeface="Tw Cen MT Corpo"/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sz="1600" dirty="0" err="1">
                <a:latin typeface="Tw Cen MT (Corpo)"/>
              </a:rPr>
              <a:t>loan</a:t>
            </a:r>
            <a:r>
              <a:rPr lang="it-IT" sz="1600" dirty="0">
                <a:latin typeface="Tw Cen MT (Corpo)"/>
              </a:rPr>
              <a:t> to </a:t>
            </a:r>
            <a:r>
              <a:rPr lang="it-IT" sz="1600" dirty="0" err="1">
                <a:latin typeface="Tw Cen MT (Corpo)"/>
              </a:rPr>
              <a:t>value</a:t>
            </a:r>
            <a:endParaRPr lang="it-IT" sz="1600" dirty="0">
              <a:latin typeface="Tw Cen MT (Corpo)"/>
            </a:endParaRPr>
          </a:p>
          <a:p>
            <a:r>
              <a:rPr lang="it-IT" sz="1200" dirty="0">
                <a:latin typeface="Tw Cen MT (Corpo)"/>
              </a:rPr>
              <a:t>(flussi)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627344" y="4537523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it-IT" sz="1100" i="1" dirty="0">
                <a:solidFill>
                  <a:srgbClr val="006633"/>
                </a:solidFill>
                <a:latin typeface="+mn-lt"/>
                <a:cs typeface="Arial" pitchFamily="34" charset="0"/>
              </a:rPr>
              <a:t>Fonte: Osservatorio Assofin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067795" y="4537523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0"/>
              </a:spcBef>
              <a:defRPr sz="1100" i="1">
                <a:solidFill>
                  <a:srgbClr val="006633"/>
                </a:solidFill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dirty="0"/>
              <a:t>Fonte: Osservatorio Assofin</a:t>
            </a:r>
          </a:p>
        </p:txBody>
      </p:sp>
      <p:graphicFrame>
        <p:nvGraphicFramePr>
          <p:cNvPr id="8" name="Grafico 7">
            <a:extLst>
              <a:ext uri="{FF2B5EF4-FFF2-40B4-BE49-F238E27FC236}">
                <a16:creationId xmlns:a16="http://schemas.microsoft.com/office/drawing/2014/main" id="{00000000-0008-0000-18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152148"/>
              </p:ext>
            </p:extLst>
          </p:nvPr>
        </p:nvGraphicFramePr>
        <p:xfrm>
          <a:off x="300525" y="1554853"/>
          <a:ext cx="4196829" cy="3113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Grafico 8">
            <a:extLst>
              <a:ext uri="{FF2B5EF4-FFF2-40B4-BE49-F238E27FC236}">
                <a16:creationId xmlns:a16="http://schemas.microsoft.com/office/drawing/2014/main" id="{00000000-0008-0000-1D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836213"/>
              </p:ext>
            </p:extLst>
          </p:nvPr>
        </p:nvGraphicFramePr>
        <p:xfrm>
          <a:off x="4754955" y="1663923"/>
          <a:ext cx="3959692" cy="2931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Fumetto 1 8">
            <a:extLst>
              <a:ext uri="{FF2B5EF4-FFF2-40B4-BE49-F238E27FC236}">
                <a16:creationId xmlns:a16="http://schemas.microsoft.com/office/drawing/2014/main" id="{A2AB8D7A-DF63-444A-8397-773D656A67D7}"/>
              </a:ext>
            </a:extLst>
          </p:cNvPr>
          <p:cNvSpPr/>
          <p:nvPr/>
        </p:nvSpPr>
        <p:spPr>
          <a:xfrm rot="10800000" flipV="1">
            <a:off x="4953643" y="4997838"/>
            <a:ext cx="3959691" cy="1545203"/>
          </a:xfrm>
          <a:prstGeom prst="wedgeRectCallout">
            <a:avLst>
              <a:gd name="adj1" fmla="val -29729"/>
              <a:gd name="adj2" fmla="val -42889"/>
            </a:avLst>
          </a:prstGeom>
          <a:noFill/>
          <a:ln w="25400">
            <a:solidFill>
              <a:srgbClr val="008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1300" dirty="0">
                <a:solidFill>
                  <a:srgbClr val="000000"/>
                </a:solidFill>
                <a:latin typeface="Tw Cen MT (Corpo)"/>
              </a:rPr>
              <a:t>È proseguito il </a:t>
            </a:r>
            <a:r>
              <a:rPr lang="it-IT" sz="1300" b="1" dirty="0">
                <a:solidFill>
                  <a:srgbClr val="000000"/>
                </a:solidFill>
                <a:latin typeface="Tw Cen MT (Corpo)"/>
              </a:rPr>
              <a:t>graduale incremento della quota di mutui ad alto LTV </a:t>
            </a:r>
            <a:r>
              <a:rPr lang="it-IT" sz="1300" dirty="0">
                <a:solidFill>
                  <a:srgbClr val="000000"/>
                </a:solidFill>
                <a:latin typeface="Tw Cen MT (Corpo)"/>
              </a:rPr>
              <a:t>(superiore all’80% del valore dell’immobile finanziato). Tale trend si lega all’impegno dell’offerta di allargare a nuove categorie (tipicamente i giovani), per i quali il governo ha messo a disposizione diversi strumenti a supporto dell’acquisto di immobili.</a:t>
            </a:r>
          </a:p>
        </p:txBody>
      </p:sp>
      <p:sp>
        <p:nvSpPr>
          <p:cNvPr id="17" name="Titolo 1">
            <a:extLst>
              <a:ext uri="{FF2B5EF4-FFF2-40B4-BE49-F238E27FC236}">
                <a16:creationId xmlns:a16="http://schemas.microsoft.com/office/drawing/2014/main" id="{B3E8B6F5-D205-4E3A-B8C6-338B989C55DA}"/>
              </a:ext>
            </a:extLst>
          </p:cNvPr>
          <p:cNvSpPr txBox="1">
            <a:spLocks/>
          </p:cNvSpPr>
          <p:nvPr/>
        </p:nvSpPr>
        <p:spPr>
          <a:xfrm>
            <a:off x="768096" y="-1"/>
            <a:ext cx="6997047" cy="1296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77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Tassi e </a:t>
            </a:r>
            <a:r>
              <a:rPr lang="it-IT" dirty="0" err="1"/>
              <a:t>loan</a:t>
            </a:r>
            <a:r>
              <a:rPr lang="it-IT" dirty="0"/>
              <a:t> to </a:t>
            </a:r>
            <a:r>
              <a:rPr lang="it-IT" dirty="0" err="1"/>
              <a:t>value</a:t>
            </a:r>
            <a:endParaRPr lang="en-GB" dirty="0"/>
          </a:p>
        </p:txBody>
      </p:sp>
      <p:sp>
        <p:nvSpPr>
          <p:cNvPr id="14" name="Fumetto 1 9">
            <a:extLst>
              <a:ext uri="{FF2B5EF4-FFF2-40B4-BE49-F238E27FC236}">
                <a16:creationId xmlns:a16="http://schemas.microsoft.com/office/drawing/2014/main" id="{732CB369-DA33-4B82-8257-FA5652B972AF}"/>
              </a:ext>
            </a:extLst>
          </p:cNvPr>
          <p:cNvSpPr/>
          <p:nvPr/>
        </p:nvSpPr>
        <p:spPr>
          <a:xfrm rot="10800000" flipV="1">
            <a:off x="473956" y="4997838"/>
            <a:ext cx="4023397" cy="1545202"/>
          </a:xfrm>
          <a:prstGeom prst="wedgeRectCallout">
            <a:avLst>
              <a:gd name="adj1" fmla="val 29072"/>
              <a:gd name="adj2" fmla="val -45369"/>
            </a:avLst>
          </a:prstGeom>
          <a:noFill/>
          <a:ln w="25400">
            <a:solidFill>
              <a:srgbClr val="008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endParaRPr lang="it-IT" sz="1200" dirty="0">
              <a:solidFill>
                <a:srgbClr val="000000"/>
              </a:solidFill>
              <a:latin typeface="Tw Cen MT (Corpo)"/>
            </a:endParaRPr>
          </a:p>
          <a:p>
            <a:r>
              <a:rPr lang="it-IT" sz="1200" dirty="0">
                <a:solidFill>
                  <a:srgbClr val="000000"/>
                </a:solidFill>
                <a:latin typeface="Tw Cen MT (Corpo)"/>
              </a:rPr>
              <a:t>Nel 2022 l’ulteriore aumento del costo dei mutui a tasso fisso nel corso dell’estate ha portato ad un deciso </a:t>
            </a:r>
            <a:r>
              <a:rPr lang="it-IT" sz="1200" b="1" dirty="0">
                <a:solidFill>
                  <a:srgbClr val="000000"/>
                </a:solidFill>
                <a:latin typeface="Tw Cen MT (Corpo)"/>
              </a:rPr>
              <a:t>cambio nel mix del tipo di tasso applicato ai nuovi contratti:</a:t>
            </a:r>
            <a:r>
              <a:rPr lang="it-IT" sz="1200" dirty="0">
                <a:solidFill>
                  <a:srgbClr val="000000"/>
                </a:solidFill>
                <a:latin typeface="Tw Cen MT (Corpo)"/>
              </a:rPr>
              <a:t> le erogazioni a tasso fisso si attestano al 65%, quelle a tasso variabile al 31%.  L’ampliamento del differenziale di costo tra le due tipologie di mutuo ha accentuato, in corso d’anno, una tendenza già iniziata nel primo trimestre 2022.</a:t>
            </a:r>
          </a:p>
          <a:p>
            <a:endParaRPr lang="it-IT" sz="1300" dirty="0">
              <a:solidFill>
                <a:srgbClr val="000000"/>
              </a:solidFill>
              <a:latin typeface="Tw Cen MT (Corpo)"/>
            </a:endParaRP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3AFE4539-95B6-4017-A017-8B35A50D0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3173" y="6597352"/>
            <a:ext cx="7772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Copyright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. La riproduzione dei dati è consentita previa espressa autorizzazione di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, a condizione che sia citata la fonte.</a:t>
            </a:r>
          </a:p>
        </p:txBody>
      </p:sp>
    </p:spTree>
    <p:extLst>
      <p:ext uri="{BB962C8B-B14F-4D97-AF65-F5344CB8AC3E}">
        <p14:creationId xmlns:p14="http://schemas.microsoft.com/office/powerpoint/2010/main" val="32118530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491558" y="976950"/>
            <a:ext cx="413478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it-IT" sz="1600" b="1" dirty="0">
                <a:solidFill>
                  <a:srgbClr val="006633"/>
                </a:solidFill>
                <a:latin typeface="Tw Cen MT Corpo"/>
                <a:cs typeface="Arial" pitchFamily="34" charset="0"/>
              </a:rPr>
              <a:t>classi di </a:t>
            </a:r>
            <a:r>
              <a:rPr lang="it-IT" sz="1600" b="1" dirty="0">
                <a:solidFill>
                  <a:srgbClr val="006633"/>
                </a:solidFill>
                <a:latin typeface="Tw Cen MT (Corpo)"/>
                <a:cs typeface="Arial" pitchFamily="34" charset="0"/>
              </a:rPr>
              <a:t>importo</a:t>
            </a:r>
            <a:r>
              <a:rPr lang="it-IT" sz="1600" b="1" dirty="0">
                <a:solidFill>
                  <a:srgbClr val="006633"/>
                </a:solidFill>
                <a:latin typeface="Tw Cen MT Corpo"/>
                <a:cs typeface="Arial" pitchFamily="34" charset="0"/>
              </a:rPr>
              <a:t> </a:t>
            </a:r>
            <a:r>
              <a:rPr lang="it-IT" sz="1800" b="1" dirty="0">
                <a:solidFill>
                  <a:srgbClr val="006633"/>
                </a:solidFill>
                <a:latin typeface="Tw Cen MT Corpo"/>
                <a:cs typeface="Arial" pitchFamily="34" charset="0"/>
              </a:rPr>
              <a:t>– </a:t>
            </a:r>
            <a:r>
              <a:rPr lang="it-IT" sz="1400" b="1" dirty="0">
                <a:solidFill>
                  <a:srgbClr val="006633"/>
                </a:solidFill>
                <a:latin typeface="Tw Cen MT Corpo"/>
                <a:cs typeface="Arial" pitchFamily="34" charset="0"/>
              </a:rPr>
              <a:t>mgl di €</a:t>
            </a:r>
          </a:p>
          <a:p>
            <a:pPr algn="ctr" eaLnBrk="1" hangingPunct="1"/>
            <a:r>
              <a:rPr lang="it-IT" sz="1200" b="1" dirty="0">
                <a:solidFill>
                  <a:srgbClr val="006633"/>
                </a:solidFill>
                <a:latin typeface="Tw Cen MT Corpo"/>
                <a:cs typeface="Arial" pitchFamily="34" charset="0"/>
              </a:rPr>
              <a:t>(flussi)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109510" y="968631"/>
            <a:ext cx="3927512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b="1">
                <a:solidFill>
                  <a:srgbClr val="006633"/>
                </a:solidFill>
                <a:latin typeface="Tw Cen MT Corpo"/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sz="1600" dirty="0">
                <a:latin typeface="Tw Cen MT (Corpo)"/>
              </a:rPr>
              <a:t>classi di durata </a:t>
            </a:r>
            <a:r>
              <a:rPr lang="it-IT" sz="1800" dirty="0">
                <a:latin typeface="Tw Cen MT (Corpo)"/>
              </a:rPr>
              <a:t>- </a:t>
            </a:r>
            <a:r>
              <a:rPr lang="it-IT" dirty="0">
                <a:latin typeface="Tw Cen MT (Corpo)"/>
              </a:rPr>
              <a:t>anni</a:t>
            </a:r>
          </a:p>
          <a:p>
            <a:r>
              <a:rPr lang="it-IT" sz="1200" dirty="0">
                <a:latin typeface="Tw Cen MT (Corpo)"/>
              </a:rPr>
              <a:t>(flussi)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622402" y="4593773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it-IT" sz="1100" i="1" dirty="0">
                <a:solidFill>
                  <a:srgbClr val="006633"/>
                </a:solidFill>
                <a:latin typeface="+mn-lt"/>
                <a:cs typeface="Arial" pitchFamily="34" charset="0"/>
              </a:rPr>
              <a:t>Fonte: Osservatorio Assofin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220249" y="4593773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0"/>
              </a:spcBef>
              <a:defRPr sz="1100" i="1">
                <a:solidFill>
                  <a:srgbClr val="006633"/>
                </a:solidFill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dirty="0"/>
              <a:t>Fonte: Osservatorio Assofin</a:t>
            </a:r>
          </a:p>
        </p:txBody>
      </p:sp>
      <p:graphicFrame>
        <p:nvGraphicFramePr>
          <p:cNvPr id="10" name="Grafico 9">
            <a:extLst>
              <a:ext uri="{FF2B5EF4-FFF2-40B4-BE49-F238E27FC236}">
                <a16:creationId xmlns:a16="http://schemas.microsoft.com/office/drawing/2014/main" id="{00000000-0008-0000-14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489542"/>
              </p:ext>
            </p:extLst>
          </p:nvPr>
        </p:nvGraphicFramePr>
        <p:xfrm>
          <a:off x="421298" y="1461237"/>
          <a:ext cx="4068000" cy="31360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Grafico 13">
            <a:extLst>
              <a:ext uri="{FF2B5EF4-FFF2-40B4-BE49-F238E27FC236}">
                <a16:creationId xmlns:a16="http://schemas.microsoft.com/office/drawing/2014/main" id="{00000000-0008-0000-16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650409"/>
              </p:ext>
            </p:extLst>
          </p:nvPr>
        </p:nvGraphicFramePr>
        <p:xfrm>
          <a:off x="4730879" y="1386345"/>
          <a:ext cx="4134789" cy="3176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Titolo 1">
            <a:extLst>
              <a:ext uri="{FF2B5EF4-FFF2-40B4-BE49-F238E27FC236}">
                <a16:creationId xmlns:a16="http://schemas.microsoft.com/office/drawing/2014/main" id="{59E33466-1DF5-4B62-A047-C12D98218BE5}"/>
              </a:ext>
            </a:extLst>
          </p:cNvPr>
          <p:cNvSpPr txBox="1">
            <a:spLocks/>
          </p:cNvSpPr>
          <p:nvPr/>
        </p:nvSpPr>
        <p:spPr>
          <a:xfrm>
            <a:off x="768096" y="-1"/>
            <a:ext cx="6997047" cy="1296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77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IMPORTI E DURATE</a:t>
            </a:r>
            <a:endParaRPr lang="en-GB" dirty="0"/>
          </a:p>
        </p:txBody>
      </p:sp>
      <p:sp>
        <p:nvSpPr>
          <p:cNvPr id="11" name="Fumetto 1 9">
            <a:extLst>
              <a:ext uri="{FF2B5EF4-FFF2-40B4-BE49-F238E27FC236}">
                <a16:creationId xmlns:a16="http://schemas.microsoft.com/office/drawing/2014/main" id="{C4291AB9-7797-48C5-9340-E27E03DAA1EF}"/>
              </a:ext>
            </a:extLst>
          </p:cNvPr>
          <p:cNvSpPr/>
          <p:nvPr/>
        </p:nvSpPr>
        <p:spPr>
          <a:xfrm rot="10800000" flipV="1">
            <a:off x="768095" y="5181600"/>
            <a:ext cx="7788075" cy="1186031"/>
          </a:xfrm>
          <a:prstGeom prst="wedgeRectCallout">
            <a:avLst>
              <a:gd name="adj1" fmla="val 29072"/>
              <a:gd name="adj2" fmla="val -45369"/>
            </a:avLst>
          </a:prstGeom>
          <a:noFill/>
          <a:ln w="25400">
            <a:solidFill>
              <a:srgbClr val="008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it-IT" sz="1300" dirty="0">
                <a:solidFill>
                  <a:schemeClr val="tx1"/>
                </a:solidFill>
                <a:cs typeface="Arial" pitchFamily="34" charset="0"/>
              </a:rPr>
              <a:t>Prosegue il graduale aumento della quota di mutui ad importo elevato (oltre 200 mila €). </a:t>
            </a:r>
          </a:p>
          <a:p>
            <a:pPr>
              <a:spcAft>
                <a:spcPts val="600"/>
              </a:spcAft>
            </a:pPr>
            <a:r>
              <a:rPr lang="it-IT" sz="1300" dirty="0">
                <a:solidFill>
                  <a:schemeClr val="tx1"/>
                </a:solidFill>
                <a:cs typeface="Arial" pitchFamily="34" charset="0"/>
              </a:rPr>
              <a:t>Si conferma parallelamente la redistribuzione delle erogazioni verso le fasce di durata più elevata (superiore a 26 anni). Il trend di allungamento dei piani di ammortamento si lega sia alla propensione delle famiglie a privilegiare soluzioni che pesino il meno possibile sul bilancio familiare, sia all’ampliamento delle erogazioni ai giovani.</a:t>
            </a:r>
          </a:p>
        </p:txBody>
      </p:sp>
      <p:sp>
        <p:nvSpPr>
          <p:cNvPr id="15" name="Text Box 5">
            <a:extLst>
              <a:ext uri="{FF2B5EF4-FFF2-40B4-BE49-F238E27FC236}">
                <a16:creationId xmlns:a16="http://schemas.microsoft.com/office/drawing/2014/main" id="{A86D00AF-7FA8-4C8A-84B4-7975927A1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3173" y="6597352"/>
            <a:ext cx="7772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Copyright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. La riproduzione dei dati è consentita previa espressa autorizzazione di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, a condizione che sia citata la fonte.</a:t>
            </a:r>
          </a:p>
        </p:txBody>
      </p:sp>
    </p:spTree>
    <p:extLst>
      <p:ext uri="{BB962C8B-B14F-4D97-AF65-F5344CB8AC3E}">
        <p14:creationId xmlns:p14="http://schemas.microsoft.com/office/powerpoint/2010/main" val="4954439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281862" y="1214418"/>
            <a:ext cx="336263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b="1">
                <a:solidFill>
                  <a:srgbClr val="006633"/>
                </a:solidFill>
                <a:latin typeface="Tw Cen MT Corpo"/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sz="1600" dirty="0">
                <a:latin typeface="+mn-lt"/>
              </a:rPr>
              <a:t>erogazioni per macroarea</a:t>
            </a:r>
            <a:endParaRPr lang="it-IT" dirty="0">
              <a:latin typeface="+mn-lt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621352" y="4555477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it-IT" sz="1100" i="1" dirty="0">
                <a:solidFill>
                  <a:srgbClr val="006633"/>
                </a:solidFill>
                <a:latin typeface="+mn-lt"/>
                <a:cs typeface="Arial" pitchFamily="34" charset="0"/>
              </a:rPr>
              <a:t>Fonte: Osservatorio Assofin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002416" y="4604442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0"/>
              </a:spcBef>
              <a:defRPr sz="1100" i="1">
                <a:solidFill>
                  <a:srgbClr val="006633"/>
                </a:solidFill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dirty="0"/>
              <a:t>Fonte: Osservatorio Assofin</a:t>
            </a:r>
          </a:p>
        </p:txBody>
      </p:sp>
      <p:sp>
        <p:nvSpPr>
          <p:cNvPr id="11" name="Fumetto 1 9">
            <a:extLst>
              <a:ext uri="{FF2B5EF4-FFF2-40B4-BE49-F238E27FC236}">
                <a16:creationId xmlns:a16="http://schemas.microsoft.com/office/drawing/2014/main" id="{CC4EA138-1E40-49DB-89DB-10617B8D97B9}"/>
              </a:ext>
            </a:extLst>
          </p:cNvPr>
          <p:cNvSpPr/>
          <p:nvPr/>
        </p:nvSpPr>
        <p:spPr>
          <a:xfrm rot="10800000" flipV="1">
            <a:off x="347294" y="5052877"/>
            <a:ext cx="4224706" cy="1548825"/>
          </a:xfrm>
          <a:prstGeom prst="wedgeRectCallout">
            <a:avLst>
              <a:gd name="adj1" fmla="val 29072"/>
              <a:gd name="adj2" fmla="val -45369"/>
            </a:avLst>
          </a:prstGeom>
          <a:noFill/>
          <a:ln w="25400">
            <a:solidFill>
              <a:srgbClr val="008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1300" dirty="0">
                <a:solidFill>
                  <a:srgbClr val="000000"/>
                </a:solidFill>
                <a:highlight>
                  <a:srgbClr val="FFFFFF"/>
                </a:highlight>
                <a:latin typeface="Tw Cen MT (Corpo)"/>
              </a:rPr>
              <a:t>Gli operatori bancari stanno fornendo un contributo importante alla transizione “verde” dei consumi, attraverso l’offerta di prodotti finanziari ad hoc per le famiglie italiane. I mutui per l'efficientamento energetico delle abitazioni residenziali nel 2021 sono stati pari al 9% del totale mutui con finalità di acquisto e al 13% di quelli destinati alla ristrutturazione e/o costruzione. </a:t>
            </a:r>
          </a:p>
        </p:txBody>
      </p:sp>
      <p:sp>
        <p:nvSpPr>
          <p:cNvPr id="17" name="Titolo 1">
            <a:extLst>
              <a:ext uri="{FF2B5EF4-FFF2-40B4-BE49-F238E27FC236}">
                <a16:creationId xmlns:a16="http://schemas.microsoft.com/office/drawing/2014/main" id="{03DC2EF5-3540-4D49-A84B-1D01B6F5B6C0}"/>
              </a:ext>
            </a:extLst>
          </p:cNvPr>
          <p:cNvSpPr txBox="1">
            <a:spLocks/>
          </p:cNvSpPr>
          <p:nvPr/>
        </p:nvSpPr>
        <p:spPr>
          <a:xfrm>
            <a:off x="768096" y="-1"/>
            <a:ext cx="6997047" cy="1296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77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Mutui green E aree geografiche</a:t>
            </a:r>
            <a:endParaRPr lang="en-GB" dirty="0"/>
          </a:p>
        </p:txBody>
      </p:sp>
      <p:sp>
        <p:nvSpPr>
          <p:cNvPr id="16" name="Fumetto 1 9">
            <a:extLst>
              <a:ext uri="{FF2B5EF4-FFF2-40B4-BE49-F238E27FC236}">
                <a16:creationId xmlns:a16="http://schemas.microsoft.com/office/drawing/2014/main" id="{93FB5576-5450-4EE8-881D-D50DE9685AD9}"/>
              </a:ext>
            </a:extLst>
          </p:cNvPr>
          <p:cNvSpPr/>
          <p:nvPr/>
        </p:nvSpPr>
        <p:spPr>
          <a:xfrm rot="10800000" flipV="1">
            <a:off x="4852868" y="5052876"/>
            <a:ext cx="4047421" cy="1548825"/>
          </a:xfrm>
          <a:prstGeom prst="wedgeRectCallout">
            <a:avLst>
              <a:gd name="adj1" fmla="val 29072"/>
              <a:gd name="adj2" fmla="val -45369"/>
            </a:avLst>
          </a:prstGeom>
          <a:noFill/>
          <a:ln w="25400">
            <a:solidFill>
              <a:srgbClr val="008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it-IT" sz="1300" dirty="0">
                <a:solidFill>
                  <a:schemeClr val="tx1"/>
                </a:solidFill>
                <a:cs typeface="Arial" pitchFamily="34" charset="0"/>
              </a:rPr>
              <a:t>Stabile negli anni la ripartizione per macroarea territoriale, con più della metà dei flussi erogati nelle aree del Nord (54%).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ED502EA4-E812-42DE-A936-3293DBD04749}"/>
              </a:ext>
            </a:extLst>
          </p:cNvPr>
          <p:cNvSpPr txBox="1"/>
          <p:nvPr/>
        </p:nvSpPr>
        <p:spPr>
          <a:xfrm>
            <a:off x="935873" y="2008837"/>
            <a:ext cx="21914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</a:rPr>
              <a:t>9% </a:t>
            </a:r>
            <a:r>
              <a:rPr lang="it-IT" sz="2000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</a:rPr>
              <a:t>dei mutui per </a:t>
            </a:r>
          </a:p>
          <a:p>
            <a:pPr fontAlgn="base">
              <a:spcAft>
                <a:spcPct val="0"/>
              </a:spcAft>
            </a:pPr>
            <a:r>
              <a:rPr lang="it-IT" sz="2000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</a:rPr>
              <a:t>acquisto abitazione </a:t>
            </a:r>
          </a:p>
        </p:txBody>
      </p:sp>
      <p:sp>
        <p:nvSpPr>
          <p:cNvPr id="20" name="Rettangolo 19">
            <a:extLst>
              <a:ext uri="{FF2B5EF4-FFF2-40B4-BE49-F238E27FC236}">
                <a16:creationId xmlns:a16="http://schemas.microsoft.com/office/drawing/2014/main" id="{2C9B5AB6-FEAB-48B1-87A2-D2ADC9C81163}"/>
              </a:ext>
            </a:extLst>
          </p:cNvPr>
          <p:cNvSpPr/>
          <p:nvPr/>
        </p:nvSpPr>
        <p:spPr bwMode="auto">
          <a:xfrm>
            <a:off x="531751" y="1726429"/>
            <a:ext cx="3794749" cy="2448000"/>
          </a:xfrm>
          <a:prstGeom prst="rect">
            <a:avLst/>
          </a:prstGeom>
          <a:noFill/>
          <a:ln w="44450" cap="flat" cmpd="sng" algn="ctr">
            <a:solidFill>
              <a:srgbClr val="009900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ysClr val="window" lastClr="FFFFFF">
                <a:lumMod val="65000"/>
                <a:alpha val="40000"/>
              </a:sysClr>
            </a:glow>
            <a:outerShdw blurRad="50800" dist="38100" dir="8100000" algn="tr" rotWithShape="0">
              <a:prstClr val="black">
                <a:alpha val="40000"/>
              </a:prstClr>
            </a:outerShdw>
            <a:softEdge rad="12700"/>
          </a:effectLst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6731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it-IT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ex New Medium" pitchFamily="50" charset="0"/>
              <a:ea typeface="Arial Unicode MS" pitchFamily="34" charset="-128"/>
              <a:cs typeface="Arial Unicode MS" pitchFamily="34" charset="-128"/>
              <a:sym typeface="Apex New Medium" pitchFamily="50" charset="0"/>
            </a:endParaRP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5070A4D6-BBE8-476D-B833-FC4121E7CDF8}"/>
              </a:ext>
            </a:extLst>
          </p:cNvPr>
          <p:cNvSpPr txBox="1"/>
          <p:nvPr/>
        </p:nvSpPr>
        <p:spPr>
          <a:xfrm>
            <a:off x="935873" y="3075057"/>
            <a:ext cx="3023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</a:rPr>
              <a:t>13% </a:t>
            </a:r>
            <a:r>
              <a:rPr lang="it-IT" sz="2000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</a:rPr>
              <a:t>dei mutui per </a:t>
            </a:r>
          </a:p>
          <a:p>
            <a:pPr fontAlgn="base">
              <a:spcAft>
                <a:spcPct val="0"/>
              </a:spcAft>
            </a:pPr>
            <a:r>
              <a:rPr lang="it-IT" sz="2000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</a:rPr>
              <a:t>ristrutturazione/costruzione </a:t>
            </a:r>
          </a:p>
        </p:txBody>
      </p:sp>
      <p:sp>
        <p:nvSpPr>
          <p:cNvPr id="23" name="Text Box 5">
            <a:extLst>
              <a:ext uri="{FF2B5EF4-FFF2-40B4-BE49-F238E27FC236}">
                <a16:creationId xmlns:a16="http://schemas.microsoft.com/office/drawing/2014/main" id="{38292BC3-65FC-4B6B-91F8-A88E78906E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668" y="1257904"/>
            <a:ext cx="336263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b="1">
                <a:solidFill>
                  <a:srgbClr val="006633"/>
                </a:solidFill>
                <a:latin typeface="Tw Cen MT Corpo"/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sz="1600" dirty="0">
                <a:latin typeface="+mn-lt"/>
              </a:rPr>
              <a:t>erogazioni mutui green anno 2021</a:t>
            </a:r>
            <a:endParaRPr lang="it-IT" dirty="0">
              <a:latin typeface="+mn-lt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A847003-C2CF-4B6C-84D3-20C953AD17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3849" y="1860335"/>
            <a:ext cx="865707" cy="963251"/>
          </a:xfrm>
          <a:prstGeom prst="rect">
            <a:avLst/>
          </a:prstGeom>
        </p:spPr>
      </p:pic>
      <p:sp>
        <p:nvSpPr>
          <p:cNvPr id="15" name="Text Box 5">
            <a:extLst>
              <a:ext uri="{FF2B5EF4-FFF2-40B4-BE49-F238E27FC236}">
                <a16:creationId xmlns:a16="http://schemas.microsoft.com/office/drawing/2014/main" id="{A2DA547C-2D96-4482-B3C8-167F04E8C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3173" y="6597352"/>
            <a:ext cx="7772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Copyright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. La riproduzione dei dati è consentita previa espressa autorizzazione di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, a condizione che sia citata la fonte.</a:t>
            </a:r>
          </a:p>
        </p:txBody>
      </p:sp>
      <p:graphicFrame>
        <p:nvGraphicFramePr>
          <p:cNvPr id="3" name="Grafico 2">
            <a:extLst>
              <a:ext uri="{FF2B5EF4-FFF2-40B4-BE49-F238E27FC236}">
                <a16:creationId xmlns:a16="http://schemas.microsoft.com/office/drawing/2014/main" id="{7C6F1202-0F0A-4A0B-81B0-D08E23E0CC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993808"/>
              </p:ext>
            </p:extLst>
          </p:nvPr>
        </p:nvGraphicFramePr>
        <p:xfrm>
          <a:off x="4730622" y="1721867"/>
          <a:ext cx="4047422" cy="27937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66225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olo 6">
            <a:extLst>
              <a:ext uri="{FF2B5EF4-FFF2-40B4-BE49-F238E27FC236}">
                <a16:creationId xmlns:a16="http://schemas.microsoft.com/office/drawing/2014/main" id="{0E333AD7-915E-4C8A-913E-AEA914897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916" y="240161"/>
            <a:ext cx="8284108" cy="521937"/>
          </a:xfrm>
        </p:spPr>
        <p:txBody>
          <a:bodyPr>
            <a:noAutofit/>
          </a:bodyPr>
          <a:lstStyle/>
          <a:p>
            <a:r>
              <a:rPr lang="it-IT" sz="4400" b="0" dirty="0"/>
              <a:t>CANALI DISTRIBUTIVI - MUTUI IMMOBILIARI</a:t>
            </a: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A904BA7E-4C4F-4951-968E-328EA763DDC1}"/>
              </a:ext>
            </a:extLst>
          </p:cNvPr>
          <p:cNvSpPr txBox="1"/>
          <p:nvPr/>
        </p:nvSpPr>
        <p:spPr>
          <a:xfrm>
            <a:off x="1096921" y="1156953"/>
            <a:ext cx="280400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350" b="1" dirty="0">
                <a:latin typeface="Univers Condensed" panose="020B0506020202050204" pitchFamily="34" charset="0"/>
              </a:rPr>
              <a:t>mutui per acquisto abitazione</a:t>
            </a:r>
          </a:p>
        </p:txBody>
      </p:sp>
      <p:graphicFrame>
        <p:nvGraphicFramePr>
          <p:cNvPr id="31" name="Grafico 30">
            <a:extLst>
              <a:ext uri="{FF2B5EF4-FFF2-40B4-BE49-F238E27FC236}">
                <a16:creationId xmlns:a16="http://schemas.microsoft.com/office/drawing/2014/main" id="{39777336-316E-4534-B6B8-ACA38FC616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6890391"/>
              </p:ext>
            </p:extLst>
          </p:nvPr>
        </p:nvGraphicFramePr>
        <p:xfrm>
          <a:off x="694267" y="1567178"/>
          <a:ext cx="3566958" cy="24030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3" name="CasellaDiTesto 32">
            <a:extLst>
              <a:ext uri="{FF2B5EF4-FFF2-40B4-BE49-F238E27FC236}">
                <a16:creationId xmlns:a16="http://schemas.microsoft.com/office/drawing/2014/main" id="{3B636162-F3F2-4418-9898-7DAAB63FA996}"/>
              </a:ext>
            </a:extLst>
          </p:cNvPr>
          <p:cNvSpPr txBox="1"/>
          <p:nvPr/>
        </p:nvSpPr>
        <p:spPr>
          <a:xfrm>
            <a:off x="5259726" y="1211843"/>
            <a:ext cx="280400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350" b="1" dirty="0">
                <a:latin typeface="Univers Condensed" panose="020B0506020202050204" pitchFamily="34" charset="0"/>
              </a:rPr>
              <a:t>altri mutui </a:t>
            </a:r>
            <a:r>
              <a:rPr lang="it-IT" sz="1200" b="1" dirty="0">
                <a:latin typeface="Univers Condensed" panose="020B0506020202050204" pitchFamily="34" charset="0"/>
              </a:rPr>
              <a:t>(incluse surroghe)</a:t>
            </a:r>
            <a:endParaRPr lang="it-IT" sz="1350" b="1" dirty="0">
              <a:latin typeface="Univers Condensed" panose="020B0506020202050204" pitchFamily="34" charset="0"/>
            </a:endParaRPr>
          </a:p>
        </p:txBody>
      </p:sp>
      <p:graphicFrame>
        <p:nvGraphicFramePr>
          <p:cNvPr id="34" name="Grafico 33">
            <a:extLst>
              <a:ext uri="{FF2B5EF4-FFF2-40B4-BE49-F238E27FC236}">
                <a16:creationId xmlns:a16="http://schemas.microsoft.com/office/drawing/2014/main" id="{10168217-DDFB-4DF0-8D89-0A099C100B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182418"/>
              </p:ext>
            </p:extLst>
          </p:nvPr>
        </p:nvGraphicFramePr>
        <p:xfrm>
          <a:off x="4795762" y="1590343"/>
          <a:ext cx="3566958" cy="2386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093E9535-B549-4040-8FD9-3111520FA4C3}"/>
              </a:ext>
            </a:extLst>
          </p:cNvPr>
          <p:cNvSpPr txBox="1"/>
          <p:nvPr/>
        </p:nvSpPr>
        <p:spPr>
          <a:xfrm>
            <a:off x="930004" y="4671600"/>
            <a:ext cx="3240000" cy="1744712"/>
          </a:xfrm>
          <a:prstGeom prst="snip2Diag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</a:pPr>
            <a:r>
              <a:rPr lang="it-IT" sz="1200" b="1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</a:rPr>
              <a:t>Agenti e mediatori:</a:t>
            </a:r>
          </a:p>
          <a:p>
            <a:pPr marL="133350" indent="-1333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</a:rPr>
              <a:t>Il ruolo delle reti terze nella distribuzione dei mutui si è rafforzato negli anni, in particolare a seguito della pandemia.</a:t>
            </a:r>
            <a:r>
              <a:rPr lang="it-IT" sz="1200" b="1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</a:rPr>
              <a:t> </a:t>
            </a:r>
          </a:p>
          <a:p>
            <a:pPr marL="133350" indent="-1333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</a:rPr>
              <a:t>Nel 2022 oltre un terzo dei flussi complessivi erogati è stato collocato da intermediari del credito o agenti. 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EE3357FF-FE53-4115-9418-4518A847B72A}"/>
              </a:ext>
            </a:extLst>
          </p:cNvPr>
          <p:cNvSpPr txBox="1"/>
          <p:nvPr/>
        </p:nvSpPr>
        <p:spPr>
          <a:xfrm>
            <a:off x="5041729" y="4710511"/>
            <a:ext cx="3240000" cy="1524327"/>
          </a:xfrm>
          <a:prstGeom prst="snip2Diag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</a:pPr>
            <a:r>
              <a:rPr lang="it-IT" sz="1200" b="1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</a:rPr>
              <a:t>Canale web:</a:t>
            </a:r>
          </a:p>
          <a:p>
            <a:pPr marL="133350" indent="-1333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I portali degli intermediari del credito hanno sostenuto i mutui</a:t>
            </a:r>
            <a:r>
              <a:rPr lang="it-IT" sz="1200" b="1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.</a:t>
            </a:r>
          </a:p>
          <a:p>
            <a:pPr marL="133350" indent="-1333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rgbClr val="000000"/>
                </a:solidFill>
                <a:latin typeface="Univers Condensed" panose="020B050602020205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Nel 2022 il 10% dei flussi dei mutui d’acquisto e l’7% di quelli degli altri mutui è stato distribuito via web.</a:t>
            </a:r>
            <a:endParaRPr lang="it-IT" sz="1200" dirty="0">
              <a:solidFill>
                <a:srgbClr val="000000"/>
              </a:solidFill>
              <a:latin typeface="Univers Condensed" panose="020B050602020205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Elemento grafico 3" descr="Internet con riempimento a tinta unita">
            <a:extLst>
              <a:ext uri="{FF2B5EF4-FFF2-40B4-BE49-F238E27FC236}">
                <a16:creationId xmlns:a16="http://schemas.microsoft.com/office/drawing/2014/main" id="{1122A320-90B2-44A3-BB24-3BA83BA449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73149" y="4395678"/>
            <a:ext cx="546371" cy="546371"/>
          </a:xfrm>
          <a:prstGeom prst="rect">
            <a:avLst/>
          </a:prstGeom>
        </p:spPr>
      </p:pic>
      <p:pic>
        <p:nvPicPr>
          <p:cNvPr id="8" name="Elemento grafico 7" descr="Impiegato con riempimento a tinta unita">
            <a:extLst>
              <a:ext uri="{FF2B5EF4-FFF2-40B4-BE49-F238E27FC236}">
                <a16:creationId xmlns:a16="http://schemas.microsoft.com/office/drawing/2014/main" id="{DAE1ED88-13EB-4CC8-A21A-A330CDDAB7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97791" y="4559530"/>
            <a:ext cx="478931" cy="459044"/>
          </a:xfrm>
          <a:prstGeom prst="rect">
            <a:avLst/>
          </a:prstGeom>
        </p:spPr>
      </p:pic>
      <p:sp>
        <p:nvSpPr>
          <p:cNvPr id="16" name="Segnaposto testo 5">
            <a:extLst>
              <a:ext uri="{FF2B5EF4-FFF2-40B4-BE49-F238E27FC236}">
                <a16:creationId xmlns:a16="http://schemas.microsoft.com/office/drawing/2014/main" id="{36DA417D-6A55-42D5-8F12-6A72AEF5AB0F}"/>
              </a:ext>
            </a:extLst>
          </p:cNvPr>
          <p:cNvSpPr txBox="1">
            <a:spLocks/>
          </p:cNvSpPr>
          <p:nvPr/>
        </p:nvSpPr>
        <p:spPr bwMode="auto">
          <a:xfrm>
            <a:off x="542950" y="834967"/>
            <a:ext cx="7222331" cy="164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charset="0"/>
              <a:buNone/>
              <a:defRPr sz="1400" kern="1200">
                <a:solidFill>
                  <a:srgbClr val="006D38"/>
                </a:solidFill>
                <a:latin typeface="Univers Condensed" panose="020B060602020206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Univers Condensed" panose="020B060602020206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Univers Condensed" panose="020B060602020206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Univers Condensed" panose="020B060602020206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Univers Condensed" panose="020B060602020206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050" dirty="0">
                <a:solidFill>
                  <a:schemeClr val="tx1"/>
                </a:solidFill>
              </a:rPr>
              <a:t>dati di flusso, ripartizioni % </a:t>
            </a:r>
            <a:endParaRPr lang="it-IT" sz="1050" u="sng" dirty="0">
              <a:solidFill>
                <a:schemeClr val="tx1"/>
              </a:solidFill>
            </a:endParaRPr>
          </a:p>
        </p:txBody>
      </p:sp>
      <p:sp>
        <p:nvSpPr>
          <p:cNvPr id="13" name="Text Box 5">
            <a:extLst>
              <a:ext uri="{FF2B5EF4-FFF2-40B4-BE49-F238E27FC236}">
                <a16:creationId xmlns:a16="http://schemas.microsoft.com/office/drawing/2014/main" id="{F76339AB-1A46-4B6F-9689-02CF07DB26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9884" y="4134068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it-IT" sz="1100" i="1" dirty="0">
                <a:solidFill>
                  <a:srgbClr val="006633"/>
                </a:solidFill>
                <a:latin typeface="+mn-lt"/>
                <a:cs typeface="Arial" pitchFamily="34" charset="0"/>
              </a:rPr>
              <a:t>Fonte: Osservatorio Assofin</a:t>
            </a:r>
          </a:p>
        </p:txBody>
      </p:sp>
      <p:sp>
        <p:nvSpPr>
          <p:cNvPr id="17" name="Text Box 5">
            <a:extLst>
              <a:ext uri="{FF2B5EF4-FFF2-40B4-BE49-F238E27FC236}">
                <a16:creationId xmlns:a16="http://schemas.microsoft.com/office/drawing/2014/main" id="{80AF399C-D1B0-41E1-B973-74FD488526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6560" y="4134068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Bef>
                <a:spcPts val="0"/>
              </a:spcBef>
              <a:defRPr sz="1100" i="1">
                <a:solidFill>
                  <a:srgbClr val="006633"/>
                </a:solidFill>
                <a:cs typeface="Arial" pitchFamily="34" charset="0"/>
              </a:defRPr>
            </a:lvl1pPr>
            <a:lvl2pPr marL="742950" indent="-285750" eaLnBrk="0" hangingPunct="0">
              <a:defRPr sz="2400">
                <a:latin typeface="Times New Roman" pitchFamily="18" charset="0"/>
              </a:defRPr>
            </a:lvl2pPr>
            <a:lvl3pPr marL="1143000" indent="-228600" eaLnBrk="0" hangingPunct="0">
              <a:defRPr sz="2400">
                <a:latin typeface="Times New Roman" pitchFamily="18" charset="0"/>
              </a:defRPr>
            </a:lvl3pPr>
            <a:lvl4pPr marL="1600200" indent="-228600" eaLnBrk="0" hangingPunct="0">
              <a:defRPr sz="2400">
                <a:latin typeface="Times New Roman" pitchFamily="18" charset="0"/>
              </a:defRPr>
            </a:lvl4pPr>
            <a:lvl5pPr marL="2057400" indent="-228600" eaLnBrk="0" hangingPunct="0">
              <a:defRPr sz="2400"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dirty="0"/>
              <a:t>Fonte: Osservatorio Assofin</a:t>
            </a:r>
          </a:p>
        </p:txBody>
      </p:sp>
      <p:sp>
        <p:nvSpPr>
          <p:cNvPr id="18" name="Text Box 5">
            <a:extLst>
              <a:ext uri="{FF2B5EF4-FFF2-40B4-BE49-F238E27FC236}">
                <a16:creationId xmlns:a16="http://schemas.microsoft.com/office/drawing/2014/main" id="{4DAF40B8-9656-4554-93CF-E08BA55BF0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3173" y="6597352"/>
            <a:ext cx="7772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Copyright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. La riproduzione dei dati è consentita previa espressa autorizzazione di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, a condizione che sia citata la fonte.</a:t>
            </a:r>
          </a:p>
        </p:txBody>
      </p:sp>
    </p:spTree>
    <p:extLst>
      <p:ext uri="{BB962C8B-B14F-4D97-AF65-F5344CB8AC3E}">
        <p14:creationId xmlns:p14="http://schemas.microsoft.com/office/powerpoint/2010/main" val="41153986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olo 1">
            <a:extLst>
              <a:ext uri="{FF2B5EF4-FFF2-40B4-BE49-F238E27FC236}">
                <a16:creationId xmlns:a16="http://schemas.microsoft.com/office/drawing/2014/main" id="{97BC53CE-919C-4440-A866-E44FBAB8A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406400"/>
            <a:ext cx="7290054" cy="1499616"/>
          </a:xfrm>
        </p:spPr>
        <p:txBody>
          <a:bodyPr/>
          <a:lstStyle/>
          <a:p>
            <a:r>
              <a:rPr lang="it-IT" dirty="0"/>
              <a:t>TREND TRIMESTRALE EROGAZIONI</a:t>
            </a:r>
            <a:endParaRPr lang="en-GB" dirty="0"/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AA9DE0CC-9D71-441F-8ACE-7F76012A9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675" y="6384861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it-IT" sz="1100" i="1" dirty="0">
                <a:solidFill>
                  <a:srgbClr val="006633"/>
                </a:solidFill>
                <a:latin typeface="+mn-lt"/>
                <a:cs typeface="Arial" pitchFamily="34" charset="0"/>
              </a:rPr>
              <a:t>Fonte: Osservatorio Assofin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D2233CF2-D490-2E3E-5412-5355DE499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507" y="1958363"/>
            <a:ext cx="6592359" cy="1412082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D133F46D-83E1-C9B5-BB02-62D0FDDD44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507" y="4077401"/>
            <a:ext cx="1770779" cy="1388541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EFA37FF8-D00A-87E1-CD22-C8F8ED29E3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1286" y="4094353"/>
            <a:ext cx="4821580" cy="1416240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37190E9E-6891-FFAF-78F4-A31E745C84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697" y="5921842"/>
            <a:ext cx="738505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9590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olo 1">
            <a:extLst>
              <a:ext uri="{FF2B5EF4-FFF2-40B4-BE49-F238E27FC236}">
                <a16:creationId xmlns:a16="http://schemas.microsoft.com/office/drawing/2014/main" id="{97BC53CE-919C-4440-A866-E44FBAB8A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929" y="0"/>
            <a:ext cx="7290054" cy="1238361"/>
          </a:xfrm>
        </p:spPr>
        <p:txBody>
          <a:bodyPr/>
          <a:lstStyle/>
          <a:p>
            <a:r>
              <a:rPr lang="it-IT" dirty="0"/>
              <a:t>TREND MENSILE EROGAZIONI 2022</a:t>
            </a:r>
            <a:endParaRPr lang="en-GB" dirty="0"/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FF05D0FE-284A-42CC-843B-3BE73B3CD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7625" y="6418330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it-IT" sz="1100" i="1" dirty="0">
                <a:solidFill>
                  <a:srgbClr val="006633"/>
                </a:solidFill>
                <a:latin typeface="+mn-lt"/>
                <a:cs typeface="Arial" pitchFamily="34" charset="0"/>
              </a:rPr>
              <a:t>Fonte: Osservatorio Assofin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68633AE1-B870-48C5-8CC0-E2356317EC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3173" y="6597352"/>
            <a:ext cx="7772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Copyright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. La riproduzione dei dati è consentita previa espressa autorizzazione di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, a condizione che sia citata la fonte.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740421D9-DBE4-FDEA-52DD-9A1EC0E9D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181" y="1190368"/>
            <a:ext cx="6813550" cy="505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0068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>
            <a:extLst>
              <a:ext uri="{FF2B5EF4-FFF2-40B4-BE49-F238E27FC236}">
                <a16:creationId xmlns:a16="http://schemas.microsoft.com/office/drawing/2014/main" id="{FF05D0FE-284A-42CC-843B-3BE73B3CD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7625" y="6418330"/>
            <a:ext cx="167658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it-IT" sz="1100" i="1" dirty="0">
                <a:solidFill>
                  <a:srgbClr val="006633"/>
                </a:solidFill>
                <a:latin typeface="+mn-lt"/>
                <a:cs typeface="Arial" pitchFamily="34" charset="0"/>
              </a:rPr>
              <a:t>Fonte: Osservatorio Assofin</a:t>
            </a:r>
          </a:p>
        </p:txBody>
      </p:sp>
      <p:sp>
        <p:nvSpPr>
          <p:cNvPr id="8" name="Titolo 1">
            <a:extLst>
              <a:ext uri="{FF2B5EF4-FFF2-40B4-BE49-F238E27FC236}">
                <a16:creationId xmlns:a16="http://schemas.microsoft.com/office/drawing/2014/main" id="{0E472617-B170-4512-A5F0-84438D984729}"/>
              </a:ext>
            </a:extLst>
          </p:cNvPr>
          <p:cNvSpPr txBox="1">
            <a:spLocks/>
          </p:cNvSpPr>
          <p:nvPr/>
        </p:nvSpPr>
        <p:spPr>
          <a:xfrm>
            <a:off x="581929" y="0"/>
            <a:ext cx="7290054" cy="12383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77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44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TREND MENSILE EROGAZIONI 2022</a:t>
            </a:r>
            <a:endParaRPr lang="en-GB" dirty="0"/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B8FAE22E-910E-489F-B0D8-99A443A05C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3173" y="6597352"/>
            <a:ext cx="7772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Copyright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. La riproduzione dei dati è consentita previa espressa autorizzazione di </a:t>
            </a:r>
            <a:r>
              <a:rPr lang="it-IT" sz="800" i="0" dirty="0" err="1">
                <a:solidFill>
                  <a:srgbClr val="333333"/>
                </a:solidFill>
                <a:latin typeface="Garamond" pitchFamily="18" charset="0"/>
              </a:rPr>
              <a:t>Assofin</a:t>
            </a:r>
            <a:r>
              <a:rPr lang="it-IT" sz="800" i="0" dirty="0">
                <a:solidFill>
                  <a:srgbClr val="333333"/>
                </a:solidFill>
                <a:latin typeface="Garamond" pitchFamily="18" charset="0"/>
              </a:rPr>
              <a:t>, a condizione che sia citata la fonte.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5342CE2C-2C75-604B-822D-61B4BD25C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550" y="1232005"/>
            <a:ext cx="6388100" cy="505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7697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A855DB5-D46E-48B9-8C34-4C84C3B22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mutuo</a:t>
            </a:r>
          </a:p>
        </p:txBody>
      </p:sp>
      <p:pic>
        <p:nvPicPr>
          <p:cNvPr id="6" name="Segnaposto contenuto 5" descr="Immagine che contiene testo&#10;&#10;Descrizione generata automaticamente">
            <a:extLst>
              <a:ext uri="{FF2B5EF4-FFF2-40B4-BE49-F238E27FC236}">
                <a16:creationId xmlns:a16="http://schemas.microsoft.com/office/drawing/2014/main" id="{9D04BDA9-073F-48DE-A9D6-03D03BD146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044" y="1568723"/>
            <a:ext cx="8282081" cy="5176301"/>
          </a:xfrm>
        </p:spPr>
      </p:pic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B98D9B7-C6EB-4C0F-B24F-2F97A2305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D1EB-CE79-A748-A1CD-0DCD8E7DF57A}" type="slidenum">
              <a:rPr lang="it-IT" smtClean="0"/>
              <a:t>22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04284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e">
  <a:themeElements>
    <a:clrScheme name="Integrale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e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e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3158</TotalTime>
  <Words>1557</Words>
  <Application>Microsoft Office PowerPoint</Application>
  <PresentationFormat>Presentazione su schermo (4:3)</PresentationFormat>
  <Paragraphs>195</Paragraphs>
  <Slides>22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35" baseType="lpstr">
      <vt:lpstr>Apex New Medium</vt:lpstr>
      <vt:lpstr>Arial</vt:lpstr>
      <vt:lpstr>Calibri</vt:lpstr>
      <vt:lpstr>Garamond</vt:lpstr>
      <vt:lpstr>Montserrat Medium</vt:lpstr>
      <vt:lpstr>Tw Cen MT</vt:lpstr>
      <vt:lpstr>Tw Cen MT (Corpo)</vt:lpstr>
      <vt:lpstr>Tw Cen MT Condensed</vt:lpstr>
      <vt:lpstr>Tw Cen MT Corpo</vt:lpstr>
      <vt:lpstr>Univers Condensed</vt:lpstr>
      <vt:lpstr>Wingdings</vt:lpstr>
      <vt:lpstr>Wingdings 3</vt:lpstr>
      <vt:lpstr>Integrale</vt:lpstr>
      <vt:lpstr>Retail Banking   Lezione n° 11 i mutui  </vt:lpstr>
      <vt:lpstr>La scelta del mutuo…</vt:lpstr>
      <vt:lpstr>L’importanza del progetto mutuo</vt:lpstr>
      <vt:lpstr>Tipologie di mutuo</vt:lpstr>
      <vt:lpstr>Costo del mutuo</vt:lpstr>
      <vt:lpstr>ammortamento</vt:lpstr>
      <vt:lpstr>La decisione </vt:lpstr>
      <vt:lpstr>Il Processo di selezione del mutuo: il mutuatario</vt:lpstr>
      <vt:lpstr>Diritti del mutuatario (1/2)</vt:lpstr>
      <vt:lpstr>Diritti del mutuatario (2/2)</vt:lpstr>
      <vt:lpstr>Legge Bersani n°40/2007</vt:lpstr>
      <vt:lpstr>VOLUMI E CONTRATTI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CANALI DISTRIBUTIVI - MUTUI IMMOBILIARI</vt:lpstr>
      <vt:lpstr>TREND TRIMESTRALE EROGAZIONI</vt:lpstr>
      <vt:lpstr>TREND MENSILE EROGAZIONI 2022</vt:lpstr>
      <vt:lpstr>Presentazione standard di PowerPoint</vt:lpstr>
      <vt:lpstr>Il mutuo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gian paolo stella</dc:creator>
  <cp:lastModifiedBy>Umberto Filotto</cp:lastModifiedBy>
  <cp:revision>292</cp:revision>
  <dcterms:created xsi:type="dcterms:W3CDTF">2016-12-28T13:09:49Z</dcterms:created>
  <dcterms:modified xsi:type="dcterms:W3CDTF">2023-02-16T17:41:48Z</dcterms:modified>
</cp:coreProperties>
</file>