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56" r:id="rId3"/>
    <p:sldId id="274" r:id="rId4"/>
    <p:sldId id="257" r:id="rId5"/>
    <p:sldId id="275" r:id="rId6"/>
    <p:sldId id="276" r:id="rId7"/>
    <p:sldId id="258" r:id="rId8"/>
    <p:sldId id="277" r:id="rId9"/>
    <p:sldId id="259" r:id="rId10"/>
    <p:sldId id="278" r:id="rId11"/>
    <p:sldId id="260" r:id="rId12"/>
    <p:sldId id="279" r:id="rId13"/>
    <p:sldId id="261" r:id="rId14"/>
    <p:sldId id="271" r:id="rId15"/>
    <p:sldId id="263" r:id="rId16"/>
    <p:sldId id="264" r:id="rId17"/>
    <p:sldId id="282" r:id="rId18"/>
    <p:sldId id="283" r:id="rId19"/>
    <p:sldId id="265" r:id="rId20"/>
    <p:sldId id="284" r:id="rId21"/>
    <p:sldId id="266" r:id="rId22"/>
    <p:sldId id="272" r:id="rId23"/>
    <p:sldId id="285" r:id="rId24"/>
    <p:sldId id="286" r:id="rId25"/>
    <p:sldId id="287" r:id="rId26"/>
    <p:sldId id="290" r:id="rId27"/>
    <p:sldId id="267" r:id="rId28"/>
    <p:sldId id="268" r:id="rId29"/>
    <p:sldId id="289" r:id="rId30"/>
    <p:sldId id="269" r:id="rId31"/>
    <p:sldId id="288" r:id="rId32"/>
    <p:sldId id="291" r:id="rId33"/>
    <p:sldId id="292" r:id="rId34"/>
    <p:sldId id="293" r:id="rId35"/>
    <p:sldId id="294" r:id="rId36"/>
    <p:sldId id="295" r:id="rId37"/>
    <p:sldId id="296" r:id="rId38"/>
    <p:sldId id="297" r:id="rId3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E726F45-FB7A-463B-A4CD-7E98D4BC0B5E}"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ECEE5E-B7C6-4E37-A1AE-B84F53CCC1DD}" type="datetimeFigureOut">
              <a:rPr lang="it-IT" smtClean="0"/>
              <a:pPr/>
              <a:t>23/12/2016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726F45-FB7A-463B-A4CD-7E98D4BC0B5E}"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
            </a:r>
            <a:br>
              <a:rPr lang="it-IT" dirty="0" smtClean="0"/>
            </a:br>
            <a:r>
              <a:rPr lang="en-US" dirty="0" smtClean="0"/>
              <a:t> </a:t>
            </a:r>
            <a:r>
              <a:rPr lang="en-US" b="1" dirty="0" smtClean="0"/>
              <a:t>Population, Development and Economic Growth</a:t>
            </a:r>
            <a:br>
              <a:rPr lang="en-US" b="1" dirty="0" smtClean="0"/>
            </a:br>
            <a:endParaRPr lang="it-IT" dirty="0"/>
          </a:p>
        </p:txBody>
      </p:sp>
      <p:sp>
        <p:nvSpPr>
          <p:cNvPr id="3" name="Segnaposto contenuto 2"/>
          <p:cNvSpPr>
            <a:spLocks noGrp="1"/>
          </p:cNvSpPr>
          <p:nvPr>
            <p:ph idx="1"/>
          </p:nvPr>
        </p:nvSpPr>
        <p:spPr/>
        <p:txBody>
          <a:bodyPr>
            <a:normAutofit fontScale="92500" lnSpcReduction="20000"/>
          </a:bodyPr>
          <a:lstStyle/>
          <a:p>
            <a:r>
              <a:rPr lang="en-US" sz="2600" dirty="0" smtClean="0"/>
              <a:t>Changes in pop affect consumption needs and productive capacity of economy</a:t>
            </a:r>
          </a:p>
          <a:p>
            <a:r>
              <a:rPr lang="en-US" sz="2600" dirty="0" smtClean="0"/>
              <a:t>If Labor only factor of production, CRS →double Labor means double Y →y constant. </a:t>
            </a:r>
          </a:p>
          <a:p>
            <a:r>
              <a:rPr lang="en-US" sz="2600" dirty="0" smtClean="0"/>
              <a:t>With factors  in fixed supply(</a:t>
            </a:r>
            <a:r>
              <a:rPr lang="en-US" sz="2600" dirty="0" err="1" smtClean="0"/>
              <a:t>eg</a:t>
            </a:r>
            <a:r>
              <a:rPr lang="en-US" sz="2600" dirty="0" smtClean="0"/>
              <a:t> land): more labor lower GDP  per capita This is the rational for including pop in models that attempt to explain income per capita.</a:t>
            </a:r>
          </a:p>
          <a:p>
            <a:r>
              <a:rPr lang="en-US" sz="2600" dirty="0" smtClean="0"/>
              <a:t> Size of population versus growth </a:t>
            </a:r>
          </a:p>
          <a:p>
            <a:r>
              <a:rPr lang="en-US" sz="2600" dirty="0" smtClean="0"/>
              <a:t>Japan: between 1980 and 2000, population growth –a low rate of 0.4% per year-But population density in 2000 was very high, 338 per squared kilometer.-Kenya, population growth over 1980-2000 was very high, 3.0% per year-But, by year 2000 population density was still low, only 53 people per squared kilometer.</a:t>
            </a:r>
          </a:p>
          <a:p>
            <a:endParaRPr lang="en-US" sz="2600" i="1" dirty="0" smtClean="0"/>
          </a:p>
          <a:p>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1 </a:t>
            </a:r>
            <a:r>
              <a:rPr lang="en-IN" sz="3000" dirty="0">
                <a:latin typeface="Arial" pitchFamily="34" charset="0"/>
              </a:rPr>
              <a:t>Relationship Between Income per Capita and Population Growth</a:t>
            </a:r>
          </a:p>
        </p:txBody>
      </p:sp>
      <p:pic>
        <p:nvPicPr>
          <p:cNvPr id="5" name="Picture 4"/>
          <p:cNvPicPr>
            <a:picLocks noChangeAspect="1" noChangeArrowheads="1"/>
          </p:cNvPicPr>
          <p:nvPr/>
        </p:nvPicPr>
        <p:blipFill>
          <a:blip r:embed="rId2" cstate="print"/>
          <a:srcRect/>
          <a:stretch>
            <a:fillRect/>
          </a:stretch>
        </p:blipFill>
        <p:spPr bwMode="auto">
          <a:xfrm>
            <a:off x="539552" y="1484784"/>
            <a:ext cx="7992888" cy="50405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pPr>
              <a:buNone/>
            </a:pPr>
            <a:r>
              <a:rPr lang="en-US" sz="2400" dirty="0" smtClean="0"/>
              <a:t>Figure 1: Reveals a strong relationship between population growth and income per capita.  However as usual  we must investigate about he direction of causality. </a:t>
            </a:r>
          </a:p>
          <a:p>
            <a:endParaRPr lang="it-IT"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2 </a:t>
            </a:r>
            <a:r>
              <a:rPr lang="en-IN" sz="3000" dirty="0">
                <a:latin typeface="Arial" pitchFamily="34" charset="0"/>
              </a:rPr>
              <a:t>World Population, 10,000 B.C.      to A.D. 2010</a:t>
            </a:r>
          </a:p>
        </p:txBody>
      </p:sp>
      <p:pic>
        <p:nvPicPr>
          <p:cNvPr id="5" name="Picture 4"/>
          <p:cNvPicPr>
            <a:picLocks noChangeAspect="1" noChangeArrowheads="1"/>
          </p:cNvPicPr>
          <p:nvPr/>
        </p:nvPicPr>
        <p:blipFill>
          <a:blip r:embed="rId2" cstate="print"/>
          <a:srcRect/>
          <a:stretch>
            <a:fillRect/>
          </a:stretch>
        </p:blipFill>
        <p:spPr bwMode="auto">
          <a:xfrm>
            <a:off x="827584" y="1509651"/>
            <a:ext cx="7704856" cy="515433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smtClean="0"/>
              <a:t>. Population Over Long Run</a:t>
            </a:r>
            <a:endParaRPr lang="it-IT" dirty="0"/>
          </a:p>
        </p:txBody>
      </p:sp>
      <p:sp>
        <p:nvSpPr>
          <p:cNvPr id="3" name="Segnaposto contenuto 2"/>
          <p:cNvSpPr>
            <a:spLocks noGrp="1"/>
          </p:cNvSpPr>
          <p:nvPr>
            <p:ph idx="1"/>
          </p:nvPr>
        </p:nvSpPr>
        <p:spPr/>
        <p:txBody>
          <a:bodyPr>
            <a:normAutofit/>
          </a:bodyPr>
          <a:lstStyle/>
          <a:p>
            <a:pPr>
              <a:buNone/>
            </a:pPr>
            <a:r>
              <a:rPr lang="en-US" sz="2600" dirty="0" smtClean="0"/>
              <a:t>Figure 2: size of population from year 10,000 BC.</a:t>
            </a:r>
          </a:p>
          <a:p>
            <a:pPr>
              <a:buNone/>
            </a:pPr>
            <a:r>
              <a:rPr lang="en-US" sz="2600" dirty="0" smtClean="0"/>
              <a:t>Striking: small population for most of history</a:t>
            </a:r>
          </a:p>
          <a:p>
            <a:pPr>
              <a:buNone/>
            </a:pPr>
            <a:r>
              <a:rPr lang="en-US" sz="2600" dirty="0" smtClean="0"/>
              <a:t>Striking: slow pop growth for most history: </a:t>
            </a:r>
          </a:p>
          <a:p>
            <a:pPr>
              <a:buNone/>
            </a:pPr>
            <a:r>
              <a:rPr lang="en-US" sz="2600" dirty="0" smtClean="0"/>
              <a:t>Between 10,000 BC and 0 -only .04% per year, 1% every 25 years</a:t>
            </a:r>
          </a:p>
          <a:p>
            <a:pPr>
              <a:buNone/>
            </a:pPr>
            <a:r>
              <a:rPr lang="en-US" sz="2600" dirty="0" smtClean="0"/>
              <a:t>Between 0 and 1800 .09% per year </a:t>
            </a:r>
          </a:p>
          <a:p>
            <a:pPr>
              <a:buNone/>
            </a:pPr>
            <a:r>
              <a:rPr lang="en-US" sz="2600" dirty="0" smtClean="0"/>
              <a:t>Only in last 200 years pop growth has taken off: 0.6% in 19th century-0.9% in the first half of 20thcentury 1.8% over the last 50 years.-Population growth is a relatively new phenomenon historically.</a:t>
            </a:r>
          </a:p>
          <a:p>
            <a:endParaRPr lang="it-I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smtClean="0"/>
              <a:t>The Malthusian Model</a:t>
            </a:r>
            <a:endParaRPr lang="it-IT" dirty="0"/>
          </a:p>
        </p:txBody>
      </p:sp>
      <p:sp>
        <p:nvSpPr>
          <p:cNvPr id="3" name="Segnaposto contenuto 2"/>
          <p:cNvSpPr>
            <a:spLocks noGrp="1"/>
          </p:cNvSpPr>
          <p:nvPr>
            <p:ph idx="1"/>
          </p:nvPr>
        </p:nvSpPr>
        <p:spPr/>
        <p:txBody>
          <a:bodyPr>
            <a:normAutofit fontScale="92500" lnSpcReduction="20000"/>
          </a:bodyPr>
          <a:lstStyle/>
          <a:p>
            <a:r>
              <a:rPr lang="en-US" dirty="0" smtClean="0"/>
              <a:t>Malthus(1766-1834): An explanation for historical constancy of pop:-</a:t>
            </a:r>
          </a:p>
          <a:p>
            <a:r>
              <a:rPr lang="en-US" dirty="0" smtClean="0"/>
              <a:t>Basic assumption: positive potential fertility. But limited available resources –fixed amount of land. </a:t>
            </a:r>
          </a:p>
          <a:p>
            <a:r>
              <a:rPr lang="en-US" dirty="0" smtClean="0"/>
              <a:t>-The smaller pop/land ratio, the better off people would be.-The better off people were, the faster population would grow. </a:t>
            </a:r>
          </a:p>
          <a:p>
            <a:r>
              <a:rPr lang="en-US" dirty="0" smtClean="0"/>
              <a:t>•As pop grew, land/pop would fall, and people would become poorer. This poverty would limit population growth. …..Eventually reach income that is consistent with constant population. </a:t>
            </a:r>
            <a:endParaRPr lang="it-I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415925" y="333375"/>
            <a:ext cx="7972499" cy="554038"/>
          </a:xfrm>
          <a:prstGeom prst="rect">
            <a:avLst/>
          </a:prstGeom>
          <a:noFill/>
          <a:ln w="9525">
            <a:noFill/>
            <a:miter lim="800000"/>
            <a:headEnd/>
            <a:tailEnd/>
          </a:ln>
        </p:spPr>
        <p:txBody>
          <a:bodyPr wrap="square">
            <a:spAutoFit/>
          </a:bodyPr>
          <a:lstStyle/>
          <a:p>
            <a:r>
              <a:rPr lang="en-IN" sz="3000" b="1" dirty="0">
                <a:latin typeface="Arial" pitchFamily="34" charset="0"/>
              </a:rPr>
              <a:t>Figure </a:t>
            </a:r>
            <a:r>
              <a:rPr lang="en-IN" sz="3000" b="1" dirty="0" smtClean="0">
                <a:latin typeface="Arial" pitchFamily="34" charset="0"/>
              </a:rPr>
              <a:t>3 </a:t>
            </a:r>
            <a:r>
              <a:rPr lang="en-IN" sz="3000" dirty="0">
                <a:latin typeface="Arial" pitchFamily="34" charset="0"/>
              </a:rPr>
              <a:t>The Malthusian Model</a:t>
            </a:r>
          </a:p>
        </p:txBody>
      </p:sp>
      <p:pic>
        <p:nvPicPr>
          <p:cNvPr id="5" name="Picture 4"/>
          <p:cNvPicPr>
            <a:picLocks noChangeAspect="1" noChangeArrowheads="1"/>
          </p:cNvPicPr>
          <p:nvPr/>
        </p:nvPicPr>
        <p:blipFill>
          <a:blip r:embed="rId2" cstate="print"/>
          <a:srcRect/>
          <a:stretch>
            <a:fillRect/>
          </a:stretch>
        </p:blipFill>
        <p:spPr bwMode="auto">
          <a:xfrm>
            <a:off x="2267744" y="1052737"/>
            <a:ext cx="5400600" cy="580526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r>
              <a:rPr lang="en-US" sz="2400" b="1" dirty="0" smtClean="0"/>
              <a:t>Figure 3: </a:t>
            </a:r>
            <a:r>
              <a:rPr lang="en-US" sz="2400" dirty="0" smtClean="0"/>
              <a:t>A graphical representation of the Malthusian model: no matter what a country’s initial level of population, it will end up at the steady state. </a:t>
            </a:r>
          </a:p>
          <a:p>
            <a:endParaRPr lang="it-IT"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4 </a:t>
            </a:r>
            <a:r>
              <a:rPr lang="en-IN" sz="3000" dirty="0">
                <a:latin typeface="Arial" pitchFamily="34" charset="0"/>
              </a:rPr>
              <a:t>Effect of Productivity Improvement in the Malthusian Model</a:t>
            </a:r>
          </a:p>
        </p:txBody>
      </p:sp>
      <p:pic>
        <p:nvPicPr>
          <p:cNvPr id="5" name="Picture 4"/>
          <p:cNvPicPr>
            <a:picLocks noChangeAspect="1" noChangeArrowheads="1"/>
          </p:cNvPicPr>
          <p:nvPr/>
        </p:nvPicPr>
        <p:blipFill>
          <a:blip r:embed="rId2" cstate="print"/>
          <a:srcRect/>
          <a:stretch>
            <a:fillRect/>
          </a:stretch>
        </p:blipFill>
        <p:spPr bwMode="auto">
          <a:xfrm>
            <a:off x="1979712" y="1412776"/>
            <a:ext cx="4943724" cy="525658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smtClean="0"/>
              <a:t>Figure 4:</a:t>
            </a:r>
            <a:endParaRPr lang="it-IT" dirty="0"/>
          </a:p>
        </p:txBody>
      </p:sp>
      <p:sp>
        <p:nvSpPr>
          <p:cNvPr id="3" name="Segnaposto contenuto 2"/>
          <p:cNvSpPr>
            <a:spLocks noGrp="1"/>
          </p:cNvSpPr>
          <p:nvPr>
            <p:ph idx="1"/>
          </p:nvPr>
        </p:nvSpPr>
        <p:spPr/>
        <p:txBody>
          <a:bodyPr/>
          <a:lstStyle/>
          <a:p>
            <a:r>
              <a:rPr lang="en-US" sz="2400" dirty="0" smtClean="0"/>
              <a:t>The effect of a change in the environment (productivity, </a:t>
            </a:r>
            <a:r>
              <a:rPr lang="en-US" sz="2400" dirty="0" err="1" smtClean="0"/>
              <a:t>e.g</a:t>
            </a:r>
            <a:r>
              <a:rPr lang="en-US" sz="2400" dirty="0" smtClean="0"/>
              <a:t> irrigation or </a:t>
            </a:r>
            <a:r>
              <a:rPr lang="en-US" sz="2400" dirty="0" smtClean="0"/>
              <a:t>a new </a:t>
            </a:r>
            <a:r>
              <a:rPr lang="en-US" sz="2400" dirty="0" smtClean="0"/>
              <a:t>crop or new land): countries with higher productivity will not have higher living standards, but only more people.</a:t>
            </a:r>
          </a:p>
          <a:p>
            <a:r>
              <a:rPr lang="en-US" sz="2400" dirty="0" smtClean="0"/>
              <a:t>Consistent historical episodes: China in year 1000 AD, the introduction of the potato into Ireland. </a:t>
            </a:r>
          </a:p>
          <a:p>
            <a:r>
              <a:rPr lang="en-US" sz="2400" dirty="0" smtClean="0"/>
              <a:t>What was Malthus’s idea for escape from the trap? “moral restraint”: </a:t>
            </a:r>
          </a:p>
          <a:p>
            <a:endParaRPr lang="it-IT"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5 </a:t>
            </a:r>
            <a:r>
              <a:rPr lang="en-IN" sz="3000" dirty="0">
                <a:latin typeface="Arial" pitchFamily="34" charset="0"/>
              </a:rPr>
              <a:t>Effect of “Moral Restraint” in the Malthusian Model</a:t>
            </a:r>
          </a:p>
        </p:txBody>
      </p:sp>
      <p:pic>
        <p:nvPicPr>
          <p:cNvPr id="3" name="Picture 4"/>
          <p:cNvPicPr>
            <a:picLocks noChangeAspect="1" noChangeArrowheads="1"/>
          </p:cNvPicPr>
          <p:nvPr/>
        </p:nvPicPr>
        <p:blipFill>
          <a:blip r:embed="rId2" cstate="print"/>
          <a:srcRect/>
          <a:stretch>
            <a:fillRect/>
          </a:stretch>
        </p:blipFill>
        <p:spPr bwMode="auto">
          <a:xfrm>
            <a:off x="2051720" y="1412776"/>
            <a:ext cx="4341143" cy="525658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95536" y="692696"/>
            <a:ext cx="8568952" cy="3046988"/>
          </a:xfrm>
          <a:prstGeom prst="rect">
            <a:avLst/>
          </a:prstGeom>
        </p:spPr>
        <p:txBody>
          <a:bodyPr wrap="square">
            <a:spAutoFit/>
          </a:bodyPr>
          <a:lstStyle/>
          <a:p>
            <a:r>
              <a:rPr lang="en-US" sz="2400" b="1" dirty="0" smtClean="0"/>
              <a:t>The Breakdown of the Malthusian Model</a:t>
            </a:r>
          </a:p>
          <a:p>
            <a:endParaRPr lang="en-US" sz="2400" dirty="0" smtClean="0"/>
          </a:p>
          <a:p>
            <a:r>
              <a:rPr lang="en-US" sz="2400" dirty="0" smtClean="0"/>
              <a:t>Living standards have risen dramatically.  Contrary  to Malthus’s prediction nowadays  positive relationship: </a:t>
            </a:r>
          </a:p>
          <a:p>
            <a:r>
              <a:rPr lang="en-US" sz="2400" dirty="0" smtClean="0"/>
              <a:t>•Rich countries have </a:t>
            </a:r>
            <a:r>
              <a:rPr lang="en-US" sz="2400" i="1" dirty="0" smtClean="0"/>
              <a:t>lowest pop growth, why? The two mechanisms, pop = f (y) and y = </a:t>
            </a:r>
            <a:r>
              <a:rPr lang="en-US" sz="2400" i="1" dirty="0" smtClean="0"/>
              <a:t>g </a:t>
            </a:r>
            <a:r>
              <a:rPr lang="en-US" sz="2400" i="1" dirty="0" smtClean="0"/>
              <a:t>(land), have weakened:</a:t>
            </a:r>
          </a:p>
          <a:p>
            <a:r>
              <a:rPr lang="en-US" sz="2400" i="1" dirty="0" smtClean="0"/>
              <a:t>•Growth in income due to technological progress </a:t>
            </a:r>
          </a:p>
          <a:p>
            <a:r>
              <a:rPr lang="en-US" sz="2400" i="1" dirty="0" smtClean="0"/>
              <a:t>•Improvements in y did not lead to large increases in pop growth </a:t>
            </a:r>
          </a:p>
        </p:txBody>
      </p:sp>
      <p:sp>
        <p:nvSpPr>
          <p:cNvPr id="4" name="Rettangolo 3"/>
          <p:cNvSpPr/>
          <p:nvPr/>
        </p:nvSpPr>
        <p:spPr>
          <a:xfrm rot="10800000" flipV="1">
            <a:off x="467544" y="4121497"/>
            <a:ext cx="7992888" cy="1569660"/>
          </a:xfrm>
          <a:prstGeom prst="rect">
            <a:avLst/>
          </a:prstGeom>
        </p:spPr>
        <p:txBody>
          <a:bodyPr wrap="square">
            <a:spAutoFit/>
          </a:bodyPr>
          <a:lstStyle/>
          <a:p>
            <a:r>
              <a:rPr lang="en-US" sz="2400" dirty="0" smtClean="0"/>
              <a:t>Figure 6: Economic growth faster then pop growth. In late 19thcentury a puzzle:  as </a:t>
            </a:r>
            <a:r>
              <a:rPr lang="en-US" sz="2400" dirty="0" smtClean="0"/>
              <a:t>growth accelerated</a:t>
            </a:r>
            <a:r>
              <a:rPr lang="en-US" sz="2400" dirty="0" smtClean="0"/>
              <a:t>, pop growth began to fall. This pattern was repeated in many countries all over world.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6 </a:t>
            </a:r>
            <a:r>
              <a:rPr lang="en-IN" sz="3000" dirty="0">
                <a:latin typeface="Arial" pitchFamily="34" charset="0"/>
              </a:rPr>
              <a:t>Breakdown of the Malthusian Model in Western Europe</a:t>
            </a:r>
          </a:p>
        </p:txBody>
      </p:sp>
      <p:pic>
        <p:nvPicPr>
          <p:cNvPr id="3" name="Picture 4"/>
          <p:cNvPicPr>
            <a:picLocks noChangeAspect="1" noChangeArrowheads="1"/>
          </p:cNvPicPr>
          <p:nvPr/>
        </p:nvPicPr>
        <p:blipFill>
          <a:blip r:embed="rId2" cstate="print"/>
          <a:srcRect/>
          <a:stretch>
            <a:fillRect/>
          </a:stretch>
        </p:blipFill>
        <p:spPr bwMode="auto">
          <a:xfrm>
            <a:off x="755576" y="1340768"/>
            <a:ext cx="7200800" cy="5191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4413"/>
          </a:xfrm>
          <a:prstGeom prst="rect">
            <a:avLst/>
          </a:prstGeom>
          <a:noFill/>
          <a:ln w="9525">
            <a:noFill/>
            <a:miter lim="800000"/>
            <a:headEnd/>
            <a:tailEnd/>
          </a:ln>
        </p:spPr>
        <p:txBody>
          <a:bodyPr>
            <a:spAutoFit/>
          </a:bodyPr>
          <a:lstStyle/>
          <a:p>
            <a:pPr>
              <a:spcBef>
                <a:spcPct val="0"/>
              </a:spcBef>
            </a:pPr>
            <a:r>
              <a:rPr lang="en-IN" sz="3000" b="1" dirty="0" smtClean="0">
                <a:latin typeface="Arial" pitchFamily="34" charset="0"/>
              </a:rPr>
              <a:t>Figure 7</a:t>
            </a:r>
            <a:r>
              <a:rPr lang="en-IN" sz="3000" dirty="0" smtClean="0">
                <a:latin typeface="Arial" pitchFamily="34" charset="0"/>
              </a:rPr>
              <a:t> The </a:t>
            </a:r>
            <a:r>
              <a:rPr lang="en-IN" sz="3000" dirty="0">
                <a:latin typeface="Arial" pitchFamily="34" charset="0"/>
              </a:rPr>
              <a:t>Survivorship Function for Women in Sweden</a:t>
            </a:r>
          </a:p>
        </p:txBody>
      </p:sp>
      <p:pic>
        <p:nvPicPr>
          <p:cNvPr id="3" name="Picture 4"/>
          <p:cNvPicPr>
            <a:picLocks noChangeAspect="1" noChangeArrowheads="1"/>
          </p:cNvPicPr>
          <p:nvPr/>
        </p:nvPicPr>
        <p:blipFill>
          <a:blip r:embed="rId2" cstate="print"/>
          <a:srcRect/>
          <a:stretch>
            <a:fillRect/>
          </a:stretch>
        </p:blipFill>
        <p:spPr bwMode="auto">
          <a:xfrm>
            <a:off x="611560" y="1412776"/>
            <a:ext cx="7920880" cy="482453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6000"/>
          </a:xfrm>
          <a:prstGeom prst="rect">
            <a:avLst/>
          </a:prstGeom>
          <a:noFill/>
          <a:ln w="9525">
            <a:noFill/>
            <a:miter lim="800000"/>
            <a:headEnd/>
            <a:tailEnd/>
          </a:ln>
        </p:spPr>
        <p:txBody>
          <a:bodyPr>
            <a:spAutoFit/>
          </a:bodyPr>
          <a:lstStyle/>
          <a:p>
            <a:r>
              <a:rPr lang="en-IN" sz="3000" b="1" dirty="0">
                <a:latin typeface="Arial" pitchFamily="34" charset="0"/>
              </a:rPr>
              <a:t>Figure </a:t>
            </a:r>
            <a:r>
              <a:rPr lang="en-IN" sz="3000" b="1" dirty="0" smtClean="0">
                <a:latin typeface="Arial" pitchFamily="34" charset="0"/>
              </a:rPr>
              <a:t>8 </a:t>
            </a:r>
            <a:r>
              <a:rPr lang="en-IN" sz="3000" dirty="0">
                <a:latin typeface="Arial" pitchFamily="34" charset="0"/>
              </a:rPr>
              <a:t>Life Expectancy in Developed Countries</a:t>
            </a:r>
          </a:p>
        </p:txBody>
      </p:sp>
      <p:pic>
        <p:nvPicPr>
          <p:cNvPr id="3" name="Picture 4"/>
          <p:cNvPicPr>
            <a:picLocks noChangeAspect="1" noChangeArrowheads="1"/>
          </p:cNvPicPr>
          <p:nvPr/>
        </p:nvPicPr>
        <p:blipFill>
          <a:blip r:embed="rId2" cstate="print"/>
          <a:srcRect/>
          <a:stretch>
            <a:fillRect/>
          </a:stretch>
        </p:blipFill>
        <p:spPr bwMode="auto">
          <a:xfrm>
            <a:off x="1115616" y="1340768"/>
            <a:ext cx="6957092" cy="50610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4413"/>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Figure </a:t>
            </a:r>
            <a:r>
              <a:rPr lang="en-IN" sz="3000" b="1" dirty="0" smtClean="0">
                <a:latin typeface="Arial" pitchFamily="34" charset="0"/>
              </a:rPr>
              <a:t>9 </a:t>
            </a:r>
            <a:r>
              <a:rPr lang="en-IN" sz="3000" dirty="0">
                <a:latin typeface="Arial" pitchFamily="34" charset="0"/>
              </a:rPr>
              <a:t>Life Expectancy in Developing Countries</a:t>
            </a:r>
          </a:p>
        </p:txBody>
      </p:sp>
      <p:pic>
        <p:nvPicPr>
          <p:cNvPr id="3" name="Picture 4"/>
          <p:cNvPicPr>
            <a:picLocks noChangeAspect="1" noChangeArrowheads="1"/>
          </p:cNvPicPr>
          <p:nvPr/>
        </p:nvPicPr>
        <p:blipFill>
          <a:blip r:embed="rId2" cstate="print"/>
          <a:srcRect/>
          <a:stretch>
            <a:fillRect/>
          </a:stretch>
        </p:blipFill>
        <p:spPr bwMode="auto">
          <a:xfrm>
            <a:off x="755576" y="1340768"/>
            <a:ext cx="7560840" cy="518290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flipH="1">
            <a:off x="179512" y="404664"/>
            <a:ext cx="8352928" cy="461665"/>
          </a:xfrm>
          <a:prstGeom prst="rect">
            <a:avLst/>
          </a:prstGeom>
        </p:spPr>
        <p:txBody>
          <a:bodyPr wrap="square">
            <a:spAutoFit/>
          </a:bodyPr>
          <a:lstStyle/>
          <a:p>
            <a:r>
              <a:rPr lang="en-US" sz="2400" dirty="0" smtClean="0"/>
              <a:t>LE in DC, no improvement before 18th century</a:t>
            </a:r>
          </a:p>
        </p:txBody>
      </p:sp>
      <p:sp>
        <p:nvSpPr>
          <p:cNvPr id="3" name="Rettangolo 2"/>
          <p:cNvSpPr/>
          <p:nvPr/>
        </p:nvSpPr>
        <p:spPr>
          <a:xfrm>
            <a:off x="179512" y="836712"/>
            <a:ext cx="8352928" cy="1569660"/>
          </a:xfrm>
          <a:prstGeom prst="rect">
            <a:avLst/>
          </a:prstGeom>
        </p:spPr>
        <p:txBody>
          <a:bodyPr wrap="square">
            <a:spAutoFit/>
          </a:bodyPr>
          <a:lstStyle/>
          <a:p>
            <a:r>
              <a:rPr lang="en-US" sz="2400" dirty="0" smtClean="0"/>
              <a:t>LE in DEVC, more rapid than in DC. India: LE up from 26.9 in 1930 to 55.6 in 1980. France: LE up from 27.9 in 1755 to 56.7 in 1930. Also, Mortality Transition in DEVC is occurring at low income. </a:t>
            </a:r>
          </a:p>
          <a:p>
            <a:r>
              <a:rPr lang="en-US" sz="2400" b="1" dirty="0" smtClean="0"/>
              <a:t> </a:t>
            </a:r>
            <a:endParaRPr lang="en-US" sz="24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611560" y="889844"/>
            <a:ext cx="8136904" cy="5632311"/>
          </a:xfrm>
          <a:prstGeom prst="rect">
            <a:avLst/>
          </a:prstGeom>
        </p:spPr>
        <p:txBody>
          <a:bodyPr wrap="square">
            <a:spAutoFit/>
          </a:bodyPr>
          <a:lstStyle/>
          <a:p>
            <a:r>
              <a:rPr lang="en-US" sz="2400" dirty="0" smtClean="0"/>
              <a:t>What explains the Mortality Transition in 19</a:t>
            </a:r>
            <a:r>
              <a:rPr lang="en-US" sz="2400" baseline="30000" dirty="0" smtClean="0"/>
              <a:t>th</a:t>
            </a:r>
            <a:r>
              <a:rPr lang="en-US" sz="2400" dirty="0" smtClean="0"/>
              <a:t> century?</a:t>
            </a:r>
          </a:p>
          <a:p>
            <a:r>
              <a:rPr lang="en-US" sz="2400" dirty="0" smtClean="0"/>
              <a:t>Improvements in the standard of living, quantity and quality of food.</a:t>
            </a:r>
          </a:p>
          <a:p>
            <a:r>
              <a:rPr lang="en-US" sz="2400" dirty="0" smtClean="0"/>
              <a:t>•Decline in chronic malnourishment, improved resistance to disease.</a:t>
            </a:r>
          </a:p>
          <a:p>
            <a:r>
              <a:rPr lang="en-US" sz="2400" dirty="0" smtClean="0"/>
              <a:t> •Improvements in public health: water and sanitation.</a:t>
            </a:r>
          </a:p>
          <a:p>
            <a:r>
              <a:rPr lang="en-US" sz="2400" dirty="0" smtClean="0"/>
              <a:t>•Better medical treatments in curing diseases.</a:t>
            </a:r>
          </a:p>
          <a:p>
            <a:r>
              <a:rPr lang="en-US" sz="2400" dirty="0" smtClean="0"/>
              <a:t>•These improvements occurred sequentially. </a:t>
            </a:r>
          </a:p>
          <a:p>
            <a:r>
              <a:rPr lang="en-US" sz="2400" dirty="0" smtClean="0"/>
              <a:t>Robert </a:t>
            </a:r>
            <a:r>
              <a:rPr lang="en-US" sz="2400" dirty="0" err="1" smtClean="0"/>
              <a:t>Fogel</a:t>
            </a:r>
            <a:r>
              <a:rPr lang="en-US" sz="2400" dirty="0" smtClean="0"/>
              <a:t>: Nutritional status explains  90% of mortality decline in England and France, 1775-1875:</a:t>
            </a:r>
          </a:p>
          <a:p>
            <a:r>
              <a:rPr lang="en-US" sz="2400" dirty="0" smtClean="0"/>
              <a:t>•Modern sewage and water in 19threduced incidence of diseases such as cholera and typhus. </a:t>
            </a:r>
          </a:p>
          <a:p>
            <a:r>
              <a:rPr lang="en-US" sz="2400" dirty="0" smtClean="0"/>
              <a:t>•In 20</a:t>
            </a:r>
            <a:r>
              <a:rPr lang="en-US" sz="2400" baseline="30000" dirty="0" smtClean="0"/>
              <a:t>th</a:t>
            </a:r>
            <a:r>
              <a:rPr lang="en-US" sz="2400" dirty="0" smtClean="0"/>
              <a:t> improved medical treatment improved life expectancy.</a:t>
            </a:r>
          </a:p>
          <a:p>
            <a:r>
              <a:rPr lang="en-US" sz="2400" dirty="0" smtClean="0"/>
              <a:t>•In DEVC: changes arrived all at once, before and after World </a:t>
            </a:r>
            <a:r>
              <a:rPr lang="en-US" sz="2400" dirty="0" err="1" smtClean="0"/>
              <a:t>WarII</a:t>
            </a:r>
            <a:endParaRPr lang="en-US"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4413"/>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Figure </a:t>
            </a:r>
            <a:r>
              <a:rPr lang="en-IN" sz="3000" b="1" dirty="0" smtClean="0">
                <a:latin typeface="Arial" pitchFamily="34" charset="0"/>
              </a:rPr>
              <a:t>10 </a:t>
            </a:r>
            <a:r>
              <a:rPr lang="en-IN" sz="3000" dirty="0">
                <a:latin typeface="Arial" pitchFamily="34" charset="0"/>
              </a:rPr>
              <a:t>Total Fertility Rate in the United States, 1860–2008</a:t>
            </a:r>
          </a:p>
        </p:txBody>
      </p:sp>
      <p:pic>
        <p:nvPicPr>
          <p:cNvPr id="3" name="Picture 4"/>
          <p:cNvPicPr>
            <a:picLocks noChangeAspect="1" noChangeArrowheads="1"/>
          </p:cNvPicPr>
          <p:nvPr/>
        </p:nvPicPr>
        <p:blipFill>
          <a:blip r:embed="rId2" cstate="print"/>
          <a:srcRect/>
          <a:stretch>
            <a:fillRect/>
          </a:stretch>
        </p:blipFill>
        <p:spPr bwMode="auto">
          <a:xfrm>
            <a:off x="683568" y="1484784"/>
            <a:ext cx="7632847" cy="48965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39552" y="1582341"/>
            <a:ext cx="7776864" cy="3785652"/>
          </a:xfrm>
          <a:prstGeom prst="rect">
            <a:avLst/>
          </a:prstGeom>
        </p:spPr>
        <p:txBody>
          <a:bodyPr wrap="square">
            <a:spAutoFit/>
          </a:bodyPr>
          <a:lstStyle/>
          <a:p>
            <a:r>
              <a:rPr lang="en-US" sz="2400" dirty="0" smtClean="0"/>
              <a:t>Fertility Transition</a:t>
            </a:r>
          </a:p>
          <a:p>
            <a:r>
              <a:rPr lang="en-US" sz="2400" dirty="0" smtClean="0"/>
              <a:t>Age-specific fertility rate, F(</a:t>
            </a:r>
            <a:r>
              <a:rPr lang="en-US" sz="2400" dirty="0" err="1" smtClean="0"/>
              <a:t>i</a:t>
            </a:r>
            <a:r>
              <a:rPr lang="en-US" sz="2400" dirty="0" smtClean="0"/>
              <a:t>): The average number of births in a given year by women of a given age. </a:t>
            </a:r>
          </a:p>
          <a:p>
            <a:r>
              <a:rPr lang="en-US" sz="2400" dirty="0" smtClean="0"/>
              <a:t> Total fertility rate (TFR): the number of children a woman have if experienced the current age-specific fertility rates: </a:t>
            </a:r>
          </a:p>
          <a:p>
            <a:r>
              <a:rPr lang="en-US" sz="2400" dirty="0" smtClean="0"/>
              <a:t>TFR = </a:t>
            </a:r>
            <a:r>
              <a:rPr lang="en-US" sz="2400" i="1" dirty="0" smtClean="0"/>
              <a:t>∑</a:t>
            </a:r>
            <a:r>
              <a:rPr lang="en-US" sz="2400" i="1" dirty="0" err="1" smtClean="0"/>
              <a:t>ⁿ</a:t>
            </a:r>
            <a:r>
              <a:rPr lang="en-US" sz="2400" dirty="0" err="1" smtClean="0"/>
              <a:t>F</a:t>
            </a:r>
            <a:r>
              <a:rPr lang="en-US" sz="2400" dirty="0" smtClean="0"/>
              <a:t>(</a:t>
            </a:r>
            <a:r>
              <a:rPr lang="en-US" sz="2400" dirty="0" err="1" smtClean="0"/>
              <a:t>i</a:t>
            </a:r>
            <a:r>
              <a:rPr lang="en-US" sz="2400" dirty="0" smtClean="0"/>
              <a:t>): area under the age specific fertility rates curve.</a:t>
            </a:r>
          </a:p>
          <a:p>
            <a:r>
              <a:rPr lang="en-US" sz="2400" dirty="0" smtClean="0"/>
              <a:t>TFR US = 2.1 TFR US since 1860. in Fig. 10,  TFR fell from 5 to 2, no smooth trend, Baby Boom 1946-64, similar in other DC. TFR decline in DEVC took less time: TFR decline from 5 to 3: US from 1862-1925, Indonesia 1975-1990.</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4413"/>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Figure </a:t>
            </a:r>
            <a:r>
              <a:rPr lang="en-IN" sz="3000" b="1" dirty="0" smtClean="0">
                <a:latin typeface="Arial" pitchFamily="34" charset="0"/>
              </a:rPr>
              <a:t>11 </a:t>
            </a:r>
            <a:r>
              <a:rPr lang="en-IN" sz="3000" dirty="0">
                <a:latin typeface="Arial" pitchFamily="34" charset="0"/>
              </a:rPr>
              <a:t>Fertility, Mortality, and the Net Rate of Reproduction in Sweden</a:t>
            </a:r>
          </a:p>
        </p:txBody>
      </p:sp>
      <p:pic>
        <p:nvPicPr>
          <p:cNvPr id="3" name="Picture 2"/>
          <p:cNvPicPr>
            <a:picLocks noChangeAspect="1" noChangeArrowheads="1"/>
          </p:cNvPicPr>
          <p:nvPr/>
        </p:nvPicPr>
        <p:blipFill>
          <a:blip r:embed="rId2" cstate="print"/>
          <a:srcRect/>
          <a:stretch>
            <a:fillRect/>
          </a:stretch>
        </p:blipFill>
        <p:spPr bwMode="auto">
          <a:xfrm>
            <a:off x="683568" y="1484784"/>
            <a:ext cx="7920880" cy="49685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7343775" cy="554038"/>
          </a:xfrm>
          <a:prstGeom prst="rect">
            <a:avLst/>
          </a:prstGeom>
          <a:noFill/>
          <a:ln w="9525">
            <a:noFill/>
            <a:miter lim="800000"/>
            <a:headEnd/>
            <a:tailEnd/>
          </a:ln>
        </p:spPr>
        <p:txBody>
          <a:bodyPr>
            <a:spAutoFit/>
          </a:bodyPr>
          <a:lstStyle/>
          <a:p>
            <a:pPr>
              <a:spcBef>
                <a:spcPct val="0"/>
              </a:spcBef>
            </a:pPr>
            <a:r>
              <a:rPr lang="en-IN" sz="3000" dirty="0" smtClean="0">
                <a:latin typeface="Arial" pitchFamily="34" charset="0"/>
              </a:rPr>
              <a:t>Age-Specific </a:t>
            </a:r>
            <a:r>
              <a:rPr lang="en-IN" sz="3000" dirty="0">
                <a:latin typeface="Arial" pitchFamily="34" charset="0"/>
              </a:rPr>
              <a:t>Fertility Rates</a:t>
            </a:r>
          </a:p>
        </p:txBody>
      </p:sp>
      <p:pic>
        <p:nvPicPr>
          <p:cNvPr id="3" name="Picture 2"/>
          <p:cNvPicPr>
            <a:picLocks noChangeAspect="1" noChangeArrowheads="1"/>
          </p:cNvPicPr>
          <p:nvPr/>
        </p:nvPicPr>
        <p:blipFill>
          <a:blip r:embed="rId2" cstate="print"/>
          <a:srcRect/>
          <a:stretch>
            <a:fillRect/>
          </a:stretch>
        </p:blipFill>
        <p:spPr bwMode="auto">
          <a:xfrm>
            <a:off x="395536" y="1196752"/>
            <a:ext cx="8343652" cy="49474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899592" y="548680"/>
            <a:ext cx="7776864" cy="6278642"/>
          </a:xfrm>
          <a:prstGeom prst="rect">
            <a:avLst/>
          </a:prstGeom>
        </p:spPr>
        <p:txBody>
          <a:bodyPr wrap="square">
            <a:spAutoFit/>
          </a:bodyPr>
          <a:lstStyle/>
          <a:p>
            <a:r>
              <a:rPr lang="en-US" sz="2400" dirty="0" smtClean="0"/>
              <a:t>The Interaction of Fertility and Mortality</a:t>
            </a:r>
          </a:p>
          <a:p>
            <a:r>
              <a:rPr lang="en-US" sz="2400" dirty="0" smtClean="0"/>
              <a:t>TFR in Europe/US was high but pop growth was never as high as in DEVC, why?  </a:t>
            </a:r>
          </a:p>
          <a:p>
            <a:r>
              <a:rPr lang="en-US" sz="2400" dirty="0" smtClean="0"/>
              <a:t>Given the survivorship function -π</a:t>
            </a:r>
            <a:r>
              <a:rPr lang="en-US" sz="2400" i="1" dirty="0" smtClean="0"/>
              <a:t>(</a:t>
            </a:r>
            <a:r>
              <a:rPr lang="en-US" sz="2400" i="1" dirty="0" err="1" smtClean="0"/>
              <a:t>i</a:t>
            </a:r>
            <a:r>
              <a:rPr lang="en-US" sz="2400" i="1" dirty="0" smtClean="0"/>
              <a:t>), and age-specific fertility rates -F(</a:t>
            </a:r>
            <a:r>
              <a:rPr lang="en-US" sz="2400" i="1" dirty="0" err="1" smtClean="0"/>
              <a:t>i</a:t>
            </a:r>
            <a:r>
              <a:rPr lang="en-US" sz="2400" i="1" dirty="0" smtClean="0"/>
              <a:t>), net rate of reproduction= NRR =(1/2)∑</a:t>
            </a:r>
            <a:r>
              <a:rPr lang="en-US" sz="2400" i="1" dirty="0" err="1" smtClean="0"/>
              <a:t>ⁿ</a:t>
            </a:r>
            <a:r>
              <a:rPr lang="en-US" sz="2400" dirty="0" err="1" smtClean="0"/>
              <a:t>π</a:t>
            </a:r>
            <a:r>
              <a:rPr lang="en-US" sz="2400" i="1" dirty="0" smtClean="0"/>
              <a:t>(</a:t>
            </a:r>
            <a:r>
              <a:rPr lang="en-US" sz="2400" i="1" dirty="0" err="1" smtClean="0"/>
              <a:t>i</a:t>
            </a:r>
            <a:r>
              <a:rPr lang="en-US" sz="2400" i="1" dirty="0" smtClean="0"/>
              <a:t>)</a:t>
            </a:r>
            <a:r>
              <a:rPr lang="en-US" sz="2400" dirty="0" smtClean="0"/>
              <a:t>F(</a:t>
            </a:r>
            <a:r>
              <a:rPr lang="en-US" sz="2400" dirty="0" err="1" smtClean="0"/>
              <a:t>i</a:t>
            </a:r>
            <a:r>
              <a:rPr lang="en-US" sz="2400" dirty="0" smtClean="0"/>
              <a:t>): </a:t>
            </a:r>
            <a:r>
              <a:rPr lang="en-US" sz="2400" i="1" dirty="0" smtClean="0"/>
              <a:t>the expected # of girls for a woman.</a:t>
            </a:r>
          </a:p>
          <a:p>
            <a:r>
              <a:rPr lang="en-US" sz="2400" dirty="0" smtClean="0"/>
              <a:t>It is the factor by which the number of girls in each generation will increase. NRR=1, constant population, zero pop growth, NRR=2, Number of girls, and thus population, doubles every generation. If mortality reduced, say all woman instead of half survived their reproductive years: NRR would double! Figure 11: mortality and fertility interaction in Sweden. </a:t>
            </a:r>
          </a:p>
          <a:p>
            <a:r>
              <a:rPr lang="en-US" sz="2400" dirty="0" smtClean="0"/>
              <a:t>NRR=1.20 in 1780, 1915 and 1965 but TFR and MR were very different.</a:t>
            </a:r>
          </a:p>
          <a:p>
            <a:r>
              <a:rPr lang="en-US" sz="2400" dirty="0" smtClean="0"/>
              <a:t>NRR&gt;1 because of mismatch in timing of MR and TFR decline.</a:t>
            </a:r>
          </a:p>
          <a:p>
            <a:endParaRPr lang="en-US" b="1" i="1"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67544" y="751344"/>
            <a:ext cx="8676456" cy="5262979"/>
          </a:xfrm>
          <a:prstGeom prst="rect">
            <a:avLst/>
          </a:prstGeom>
        </p:spPr>
        <p:txBody>
          <a:bodyPr wrap="square">
            <a:spAutoFit/>
          </a:bodyPr>
          <a:lstStyle/>
          <a:p>
            <a:r>
              <a:rPr lang="en-US" sz="2400" dirty="0" smtClean="0"/>
              <a:t>Explaining the Fertility Transition</a:t>
            </a:r>
          </a:p>
          <a:p>
            <a:r>
              <a:rPr lang="en-US" sz="2400" dirty="0" smtClean="0"/>
              <a:t>▪Children are more desirable as income rise.</a:t>
            </a:r>
          </a:p>
          <a:p>
            <a:r>
              <a:rPr lang="en-US" sz="2400" dirty="0" smtClean="0"/>
              <a:t>▪Why, then, as income per capita increased, fertility declined? Reduced Fertility: </a:t>
            </a:r>
          </a:p>
          <a:p>
            <a:r>
              <a:rPr lang="en-US" sz="2400" dirty="0" smtClean="0"/>
              <a:t>The Means: Birth control methods: -Vaginal suppositories in 1850 BC, -The Bible mentions the use of withdrawal to avoid conception, -Ancient Greek medical texts discuss contraceptive potions, barriers, and suppositories, rhythm method and techniques for abortion.-Abandonment of children from Greek time to the Middle Ages-Late Marriage: median age at first marriage in 17th century Britain was 28 for men and 27 for women. -In many cultures, long period of breast-feeding suppress fertility, (in Indonesia, 1999, median is 24 months)</a:t>
            </a:r>
          </a:p>
          <a:p>
            <a:r>
              <a:rPr lang="en-US" sz="2400" dirty="0" smtClean="0"/>
              <a:t>Last two centuries: improved technology of fertility control:</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043608" y="1859340"/>
            <a:ext cx="7488832" cy="3785652"/>
          </a:xfrm>
          <a:prstGeom prst="rect">
            <a:avLst/>
          </a:prstGeom>
        </p:spPr>
        <p:txBody>
          <a:bodyPr wrap="square">
            <a:spAutoFit/>
          </a:bodyPr>
          <a:lstStyle/>
          <a:p>
            <a:r>
              <a:rPr lang="en-US" sz="2400" dirty="0" smtClean="0"/>
              <a:t>Last two centuries: improved technology of fertility control:-Improved condoms -invention of vulcanized rubber in 1844,-The cervical cap -1838, diaphragm -1882, IUD –1909,Contraceptive pill -1960s.</a:t>
            </a:r>
          </a:p>
          <a:p>
            <a:r>
              <a:rPr lang="en-US" sz="2400" dirty="0" smtClean="0"/>
              <a:t>-Changes in the attitudes of society and </a:t>
            </a:r>
            <a:r>
              <a:rPr lang="en-US" sz="2400" dirty="0" err="1" smtClean="0"/>
              <a:t>gov</a:t>
            </a:r>
            <a:r>
              <a:rPr lang="en-US" sz="2400" dirty="0" smtClean="0"/>
              <a:t> toward fertility control.</a:t>
            </a:r>
          </a:p>
          <a:p>
            <a:r>
              <a:rPr lang="en-US" sz="2400" dirty="0" smtClean="0"/>
              <a:t> -First US family planning clinic, 1916 –arrest  on obscenity charges. -In 1965, Supreme Court’s decision: anti-contraception laws in the US ruled unconstitutional. Europe: policies hostile toward birth control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79512" y="1720840"/>
            <a:ext cx="8424936" cy="3046988"/>
          </a:xfrm>
          <a:prstGeom prst="rect">
            <a:avLst/>
          </a:prstGeom>
        </p:spPr>
        <p:txBody>
          <a:bodyPr wrap="square">
            <a:spAutoFit/>
          </a:bodyPr>
          <a:lstStyle/>
          <a:p>
            <a:r>
              <a:rPr lang="en-US" sz="2400" dirty="0" smtClean="0"/>
              <a:t>Does availability of contraceptives explain fertility transition?-In Europe the major fertility decline achieved before modern contraception widely available: Ex: British TFR decline, early 20thcent, only 16% used contraception,-DEVC post-World War II decline in fertility coincide with increased use of birth control: 1960-1998, rate of contraceptive prevalence rose from 9% to 55%.-This fact does not prove causal effect of availability of contraceptives.</a:t>
            </a:r>
            <a:endParaRPr lang="it-IT"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7343775" cy="554038"/>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Table </a:t>
            </a:r>
            <a:r>
              <a:rPr lang="en-IN" sz="3000" b="1" dirty="0" smtClean="0">
                <a:latin typeface="Arial" pitchFamily="34" charset="0"/>
              </a:rPr>
              <a:t>1 </a:t>
            </a:r>
            <a:r>
              <a:rPr lang="en-IN" sz="3000" dirty="0">
                <a:latin typeface="Arial" pitchFamily="34" charset="0"/>
              </a:rPr>
              <a:t>Demographic Data for India</a:t>
            </a:r>
          </a:p>
        </p:txBody>
      </p:sp>
      <p:pic>
        <p:nvPicPr>
          <p:cNvPr id="3" name="Picture 5"/>
          <p:cNvPicPr>
            <a:picLocks noChangeAspect="1" noChangeArrowheads="1"/>
          </p:cNvPicPr>
          <p:nvPr/>
        </p:nvPicPr>
        <p:blipFill>
          <a:blip r:embed="rId2" cstate="print"/>
          <a:srcRect/>
          <a:stretch>
            <a:fillRect/>
          </a:stretch>
        </p:blipFill>
        <p:spPr bwMode="auto">
          <a:xfrm>
            <a:off x="251520" y="1700808"/>
            <a:ext cx="8577263" cy="3614738"/>
          </a:xfrm>
          <a:prstGeom prst="rect">
            <a:avLst/>
          </a:prstGeom>
          <a:noFill/>
          <a:ln w="9525" algn="ctr">
            <a:noFill/>
            <a:miter lim="800000"/>
            <a:headEnd/>
            <a:tailEnd/>
          </a:ln>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7343775" cy="554038"/>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Table </a:t>
            </a:r>
            <a:r>
              <a:rPr lang="en-IN" sz="3000" b="1" dirty="0" smtClean="0">
                <a:latin typeface="Arial" pitchFamily="34" charset="0"/>
              </a:rPr>
              <a:t>2 </a:t>
            </a:r>
            <a:r>
              <a:rPr lang="en-IN" sz="3000" dirty="0">
                <a:latin typeface="Arial" pitchFamily="34" charset="0"/>
              </a:rPr>
              <a:t>Demographic Data for Nigeria </a:t>
            </a:r>
          </a:p>
        </p:txBody>
      </p:sp>
      <p:pic>
        <p:nvPicPr>
          <p:cNvPr id="3" name="Picture 4"/>
          <p:cNvPicPr>
            <a:picLocks noChangeAspect="1" noChangeArrowheads="1"/>
          </p:cNvPicPr>
          <p:nvPr/>
        </p:nvPicPr>
        <p:blipFill>
          <a:blip r:embed="rId2" cstate="print"/>
          <a:srcRect/>
          <a:stretch>
            <a:fillRect/>
          </a:stretch>
        </p:blipFill>
        <p:spPr bwMode="auto">
          <a:xfrm>
            <a:off x="323528" y="1628800"/>
            <a:ext cx="8497887" cy="4469507"/>
          </a:xfrm>
          <a:prstGeom prst="rect">
            <a:avLst/>
          </a:prstGeom>
          <a:noFill/>
          <a:ln w="9525" algn="ctr">
            <a:noFill/>
            <a:miter lim="800000"/>
            <a:headEnd/>
            <a:tailEnd/>
          </a:ln>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39552" y="1720840"/>
            <a:ext cx="7848872" cy="3416320"/>
          </a:xfrm>
          <a:prstGeom prst="rect">
            <a:avLst/>
          </a:prstGeom>
        </p:spPr>
        <p:txBody>
          <a:bodyPr wrap="square">
            <a:spAutoFit/>
          </a:bodyPr>
          <a:lstStyle/>
          <a:p>
            <a:r>
              <a:rPr lang="en-US" sz="2400" dirty="0" smtClean="0"/>
              <a:t>DEVC: since World War II: policies to encourage fertility </a:t>
            </a:r>
            <a:r>
              <a:rPr lang="en-US" sz="2400" dirty="0" err="1" smtClean="0"/>
              <a:t>restriction.China’s</a:t>
            </a:r>
            <a:r>
              <a:rPr lang="en-US" sz="2400" dirty="0" smtClean="0"/>
              <a:t> “one-</a:t>
            </a:r>
            <a:r>
              <a:rPr lang="en-US" sz="2400" dirty="0" err="1" smtClean="0"/>
              <a:t>child”policy</a:t>
            </a:r>
            <a:r>
              <a:rPr lang="en-US" sz="2400" dirty="0" smtClean="0"/>
              <a:t>, 1979, TFR 5.99 in 1965-70, 1.76 in 1995. -India, 1970s sterilizations, unpopular, halted.-Mexico, India, Indonesia: education and persuasion.-Indonesia, 70s and 80s, free contraceptives and educational materials: birth control up from 400,000 couples in 1972 to 18.6million in 1989,TFR from 5.6 to 3.4 children per woman.-Ethiopia: opposed family planning, religious and ethnic reasons,1975-1995, TFR rose from 5.2 to 7.4.</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415925" y="333375"/>
            <a:ext cx="8066088" cy="1014413"/>
          </a:xfrm>
          <a:prstGeom prst="rect">
            <a:avLst/>
          </a:prstGeom>
          <a:noFill/>
          <a:ln w="9525">
            <a:noFill/>
            <a:miter lim="800000"/>
            <a:headEnd/>
            <a:tailEnd/>
          </a:ln>
        </p:spPr>
        <p:txBody>
          <a:bodyPr>
            <a:spAutoFit/>
          </a:bodyPr>
          <a:lstStyle/>
          <a:p>
            <a:pPr>
              <a:spcBef>
                <a:spcPct val="0"/>
              </a:spcBef>
            </a:pPr>
            <a:r>
              <a:rPr lang="en-IN" sz="3000" b="1" dirty="0">
                <a:latin typeface="Arial" pitchFamily="34" charset="0"/>
              </a:rPr>
              <a:t>Figure </a:t>
            </a:r>
            <a:r>
              <a:rPr lang="en-IN" sz="3000" b="1" dirty="0" smtClean="0">
                <a:latin typeface="Arial" pitchFamily="34" charset="0"/>
              </a:rPr>
              <a:t>12 </a:t>
            </a:r>
            <a:r>
              <a:rPr lang="en-IN" sz="3000" dirty="0">
                <a:latin typeface="Arial" pitchFamily="34" charset="0"/>
              </a:rPr>
              <a:t>Desired Fertility versus Total Fertility Rate in Developing Countries</a:t>
            </a:r>
          </a:p>
        </p:txBody>
      </p:sp>
      <p:pic>
        <p:nvPicPr>
          <p:cNvPr id="3" name="Picture 2"/>
          <p:cNvPicPr>
            <a:picLocks noChangeAspect="1" noChangeArrowheads="1"/>
          </p:cNvPicPr>
          <p:nvPr/>
        </p:nvPicPr>
        <p:blipFill>
          <a:blip r:embed="rId2" cstate="print"/>
          <a:srcRect/>
          <a:stretch>
            <a:fillRect/>
          </a:stretch>
        </p:blipFill>
        <p:spPr bwMode="auto">
          <a:xfrm>
            <a:off x="683568" y="1628800"/>
            <a:ext cx="7632848" cy="46771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67544" y="474345"/>
            <a:ext cx="8352928" cy="2677656"/>
          </a:xfrm>
          <a:prstGeom prst="rect">
            <a:avLst/>
          </a:prstGeom>
        </p:spPr>
        <p:txBody>
          <a:bodyPr wrap="square">
            <a:spAutoFit/>
          </a:bodyPr>
          <a:lstStyle/>
          <a:p>
            <a:r>
              <a:rPr lang="en-US" sz="2400" dirty="0" smtClean="0"/>
              <a:t>-The rest of the decline in fertility is explained by changes in desired fertility –that is, in the number of children that families wanted to have: Figure 12.-Small differences between desired and actual TFR: limited scope for reducing fertility in DEVC through better provision of contraceptives. -Causal estimated effect suggest that contraceptives explain 10%-40% of the decline,-Focus should be: why desired fertility falls?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1859340"/>
            <a:ext cx="8208912" cy="3785652"/>
          </a:xfrm>
          <a:prstGeom prst="rect">
            <a:avLst/>
          </a:prstGeom>
        </p:spPr>
        <p:txBody>
          <a:bodyPr wrap="square">
            <a:spAutoFit/>
          </a:bodyPr>
          <a:lstStyle/>
          <a:p>
            <a:r>
              <a:rPr lang="en-US" sz="2400" dirty="0" smtClean="0"/>
              <a:t>Reduced Fertility: The Motives-</a:t>
            </a:r>
          </a:p>
          <a:p>
            <a:r>
              <a:rPr lang="en-US" sz="2400" dirty="0" smtClean="0"/>
              <a:t>The Effect of Mortality Reduction on Desired fertility: Reduced MR higher  Number of children that survive lower fertility. </a:t>
            </a:r>
          </a:p>
          <a:p>
            <a:r>
              <a:rPr lang="en-US" sz="2400" dirty="0" smtClean="0"/>
              <a:t>-It takes time to recognize that MR fell &gt; lag to adjust their fertility.</a:t>
            </a:r>
          </a:p>
          <a:p>
            <a:r>
              <a:rPr lang="en-US" sz="2400" dirty="0" smtClean="0"/>
              <a:t>-Replacement versus Hoarding, gender preferences </a:t>
            </a:r>
          </a:p>
          <a:p>
            <a:r>
              <a:rPr lang="en-US" sz="2400" dirty="0" smtClean="0"/>
              <a:t>Income and Substitution Effects-why doesn’t fertility rise as income rises? -Income growth raises the price of children: children demand for </a:t>
            </a:r>
            <a:r>
              <a:rPr lang="en-US" sz="2400" dirty="0" err="1" smtClean="0"/>
              <a:t>parents’time</a:t>
            </a:r>
            <a:r>
              <a:rPr lang="en-US" sz="2400" dirty="0" smtClean="0"/>
              <a:t>, opportunity cost of time –wage a parent could earn.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23528" y="1859340"/>
            <a:ext cx="6534472" cy="4524315"/>
          </a:xfrm>
          <a:prstGeom prst="rect">
            <a:avLst/>
          </a:prstGeom>
        </p:spPr>
        <p:txBody>
          <a:bodyPr wrap="square">
            <a:spAutoFit/>
          </a:bodyPr>
          <a:lstStyle/>
          <a:p>
            <a:r>
              <a:rPr lang="en-US" sz="2400" dirty="0" smtClean="0"/>
              <a:t>N -# of children, C -all market goods, w -wage per unit of time: Indifference curve, set of combinations of N and C with same utility.-Over the course of economic development wages rise, but also relative wage of women rise, In US 1890-1988: women relative wage up from 46% to 67% of men’s wages.-This effect was reinforced by the rise in the education of women and also because the incentive to invest in girls education rises (given increase in their life expectancy ). Also education empowers women  -Education effect on controlling fertility.</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539552" y="1582341"/>
            <a:ext cx="7776864" cy="4154984"/>
          </a:xfrm>
          <a:prstGeom prst="rect">
            <a:avLst/>
          </a:prstGeom>
        </p:spPr>
        <p:txBody>
          <a:bodyPr wrap="square">
            <a:spAutoFit/>
          </a:bodyPr>
          <a:lstStyle/>
          <a:p>
            <a:r>
              <a:rPr lang="en-US" sz="2400" dirty="0" smtClean="0"/>
              <a:t>Resources Flows Between Parents and Children</a:t>
            </a:r>
          </a:p>
          <a:p>
            <a:r>
              <a:rPr lang="en-US" sz="2400" dirty="0" smtClean="0"/>
              <a:t>•The economic benefits from children decline as the economy develop.</a:t>
            </a:r>
          </a:p>
          <a:p>
            <a:r>
              <a:rPr lang="en-US" sz="2400" dirty="0" smtClean="0"/>
              <a:t>•The cost of children rises.</a:t>
            </a:r>
          </a:p>
          <a:p>
            <a:r>
              <a:rPr lang="en-US" sz="2400" dirty="0" smtClean="0"/>
              <a:t> •IN DEVC children often work at young age,</a:t>
            </a:r>
          </a:p>
          <a:p>
            <a:r>
              <a:rPr lang="en-US" sz="2400" dirty="0" smtClean="0"/>
              <a:t> •Support parents in old age –no other sources of old-age support available, </a:t>
            </a:r>
          </a:p>
          <a:p>
            <a:r>
              <a:rPr lang="en-US" sz="2400" dirty="0" smtClean="0"/>
              <a:t>•Producing children (sons) is an economic necessity. </a:t>
            </a:r>
          </a:p>
          <a:p>
            <a:r>
              <a:rPr lang="en-US" sz="2400" dirty="0" smtClean="0"/>
              <a:t>•IN DC financial markets developed, people save for old age.</a:t>
            </a:r>
          </a:p>
          <a:p>
            <a:r>
              <a:rPr lang="en-US" sz="2400" dirty="0" smtClean="0"/>
              <a:t> •This change in relative costs &amp; benefits of children is part of the explanation of the decline in desired fertility.</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467544" y="332656"/>
            <a:ext cx="8424936" cy="4154984"/>
          </a:xfrm>
          <a:prstGeom prst="rect">
            <a:avLst/>
          </a:prstGeom>
        </p:spPr>
        <p:txBody>
          <a:bodyPr wrap="square">
            <a:spAutoFit/>
          </a:bodyPr>
          <a:lstStyle/>
          <a:p>
            <a:r>
              <a:rPr lang="en-US" sz="2400" dirty="0" smtClean="0"/>
              <a:t>Parents today spend much more on their children than in the past. Why? Quality-Quantity Trade-offs</a:t>
            </a:r>
          </a:p>
          <a:p>
            <a:r>
              <a:rPr lang="en-US" sz="2400" dirty="0" smtClean="0"/>
              <a:t>•Investments in the quality of the child:-Higher quality &gt; higher wages &gt; better old age providers,-Higher quality &gt; happier children &gt; happier parents.</a:t>
            </a:r>
          </a:p>
          <a:p>
            <a:r>
              <a:rPr lang="en-US" sz="2400" dirty="0" smtClean="0"/>
              <a:t>•Change in the mix of quality and quantity &gt; declined fertility:-Development reduces mortality &gt; improved incentive to invest in child education-Development increases the return to education &gt; increased incentive to educate children.</a:t>
            </a:r>
          </a:p>
          <a:p>
            <a:r>
              <a:rPr lang="en-US" sz="2400" dirty="0" smtClean="0"/>
              <a:t>Peer effects: If other children are educated I want mine to be</a:t>
            </a:r>
          </a:p>
          <a:p>
            <a:r>
              <a:rPr lang="en-US" sz="2400" dirty="0" smtClean="0"/>
              <a:t>A collective taste for education</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2267744" y="3717032"/>
            <a:ext cx="4829175" cy="792088"/>
          </a:xfrm>
          <a:prstGeom prst="rect">
            <a:avLst/>
          </a:prstGeom>
          <a:noFill/>
          <a:ln w="9525">
            <a:noFill/>
            <a:miter lim="800000"/>
            <a:headEnd/>
            <a:tailEnd/>
          </a:ln>
        </p:spPr>
      </p:pic>
      <p:sp>
        <p:nvSpPr>
          <p:cNvPr id="5" name="Rettangolo 4"/>
          <p:cNvSpPr/>
          <p:nvPr/>
        </p:nvSpPr>
        <p:spPr>
          <a:xfrm>
            <a:off x="251520" y="4293096"/>
            <a:ext cx="7776864" cy="1938992"/>
          </a:xfrm>
          <a:prstGeom prst="rect">
            <a:avLst/>
          </a:prstGeom>
        </p:spPr>
        <p:txBody>
          <a:bodyPr wrap="square">
            <a:spAutoFit/>
          </a:bodyPr>
          <a:lstStyle/>
          <a:p>
            <a:r>
              <a:rPr lang="it-IT" sz="2400" dirty="0" smtClean="0"/>
              <a:t>The </a:t>
            </a:r>
            <a:r>
              <a:rPr lang="it-IT" sz="2400" dirty="0" err="1" smtClean="0"/>
              <a:t>sign</a:t>
            </a:r>
            <a:r>
              <a:rPr lang="it-IT" sz="2400" dirty="0" smtClean="0"/>
              <a:t> </a:t>
            </a:r>
            <a:r>
              <a:rPr lang="it-IT" sz="2400" dirty="0" err="1" smtClean="0"/>
              <a:t>of</a:t>
            </a:r>
            <a:r>
              <a:rPr lang="it-IT" sz="2400" dirty="0" smtClean="0"/>
              <a:t> </a:t>
            </a:r>
            <a:r>
              <a:rPr lang="it-IT" sz="2400" dirty="0" err="1" smtClean="0"/>
              <a:t>this</a:t>
            </a:r>
            <a:r>
              <a:rPr lang="it-IT" sz="2400" dirty="0" smtClean="0"/>
              <a:t> </a:t>
            </a:r>
            <a:r>
              <a:rPr lang="it-IT" sz="2400" dirty="0" err="1" smtClean="0"/>
              <a:t>expression</a:t>
            </a:r>
            <a:r>
              <a:rPr lang="it-IT" sz="2400" dirty="0" smtClean="0"/>
              <a:t> </a:t>
            </a:r>
            <a:r>
              <a:rPr lang="it-IT" sz="2400" dirty="0" err="1" smtClean="0"/>
              <a:t>depends</a:t>
            </a:r>
            <a:r>
              <a:rPr lang="it-IT" sz="2400" dirty="0" smtClean="0"/>
              <a:t> on the </a:t>
            </a:r>
            <a:r>
              <a:rPr lang="it-IT" sz="2400" dirty="0" err="1" smtClean="0"/>
              <a:t>value</a:t>
            </a:r>
            <a:r>
              <a:rPr lang="it-IT" sz="2400" dirty="0" smtClean="0"/>
              <a:t> </a:t>
            </a:r>
            <a:r>
              <a:rPr lang="it-IT" sz="2400" dirty="0" err="1" smtClean="0"/>
              <a:t>of</a:t>
            </a:r>
            <a:r>
              <a:rPr lang="it-IT" sz="2400" dirty="0" smtClean="0"/>
              <a:t> </a:t>
            </a:r>
            <a:r>
              <a:rPr lang="el-GR" sz="2400" dirty="0" smtClean="0"/>
              <a:t>ρ</a:t>
            </a:r>
            <a:r>
              <a:rPr lang="it-IT" sz="2400" dirty="0" smtClean="0"/>
              <a:t>: </a:t>
            </a:r>
            <a:r>
              <a:rPr lang="it-IT" sz="2400" dirty="0" err="1" smtClean="0"/>
              <a:t>If</a:t>
            </a:r>
            <a:r>
              <a:rPr lang="it-IT" sz="2400" dirty="0" smtClean="0"/>
              <a:t> </a:t>
            </a:r>
            <a:r>
              <a:rPr lang="it-IT" sz="2400" dirty="0" err="1" smtClean="0"/>
              <a:t>it</a:t>
            </a:r>
            <a:r>
              <a:rPr lang="it-IT" sz="2400" dirty="0" smtClean="0"/>
              <a:t> </a:t>
            </a:r>
            <a:r>
              <a:rPr lang="it-IT" sz="2400" dirty="0" err="1" smtClean="0"/>
              <a:t>is</a:t>
            </a:r>
            <a:r>
              <a:rPr lang="it-IT" sz="2400" dirty="0" smtClean="0"/>
              <a:t> </a:t>
            </a:r>
            <a:r>
              <a:rPr lang="it-IT" sz="2400" dirty="0" err="1" smtClean="0"/>
              <a:t>less</a:t>
            </a:r>
            <a:r>
              <a:rPr lang="it-IT" sz="2400" dirty="0" smtClean="0"/>
              <a:t> </a:t>
            </a:r>
            <a:r>
              <a:rPr lang="it-IT" sz="2400" dirty="0" err="1" smtClean="0"/>
              <a:t>than</a:t>
            </a:r>
            <a:r>
              <a:rPr lang="it-IT" sz="2400" dirty="0" smtClean="0"/>
              <a:t> zero </a:t>
            </a:r>
            <a:r>
              <a:rPr lang="it-IT" sz="2400" dirty="0" err="1" smtClean="0"/>
              <a:t>then</a:t>
            </a:r>
            <a:r>
              <a:rPr lang="it-IT" sz="2400" dirty="0" smtClean="0"/>
              <a:t> </a:t>
            </a:r>
            <a:r>
              <a:rPr lang="it-IT" sz="2400" dirty="0" err="1" smtClean="0"/>
              <a:t>an</a:t>
            </a:r>
            <a:r>
              <a:rPr lang="it-IT" sz="2400" dirty="0" smtClean="0"/>
              <a:t> </a:t>
            </a:r>
            <a:r>
              <a:rPr lang="it-IT" sz="2400" dirty="0" err="1" smtClean="0"/>
              <a:t>increase</a:t>
            </a:r>
            <a:r>
              <a:rPr lang="it-IT" sz="2400" dirty="0" smtClean="0"/>
              <a:t> in w </a:t>
            </a:r>
            <a:r>
              <a:rPr lang="it-IT" sz="2400" dirty="0" err="1" smtClean="0"/>
              <a:t>will</a:t>
            </a:r>
            <a:r>
              <a:rPr lang="it-IT" sz="2400" dirty="0" smtClean="0"/>
              <a:t> </a:t>
            </a:r>
            <a:r>
              <a:rPr lang="it-IT" sz="2400" dirty="0" err="1" smtClean="0"/>
              <a:t>lead</a:t>
            </a:r>
            <a:r>
              <a:rPr lang="it-IT" sz="2400" dirty="0" smtClean="0"/>
              <a:t> </a:t>
            </a:r>
            <a:r>
              <a:rPr lang="it-IT" sz="2400" dirty="0" err="1" smtClean="0"/>
              <a:t>to</a:t>
            </a:r>
            <a:r>
              <a:rPr lang="it-IT" sz="2400" dirty="0" smtClean="0"/>
              <a:t> a rise in N,</a:t>
            </a:r>
            <a:r>
              <a:rPr lang="it-IT" sz="2400" dirty="0" err="1" smtClean="0"/>
              <a:t>If</a:t>
            </a:r>
            <a:r>
              <a:rPr lang="it-IT" sz="2400" dirty="0" smtClean="0"/>
              <a:t> </a:t>
            </a:r>
            <a:r>
              <a:rPr lang="it-IT" sz="2400" dirty="0" err="1" smtClean="0"/>
              <a:t>it</a:t>
            </a:r>
            <a:r>
              <a:rPr lang="it-IT" sz="2400" dirty="0" smtClean="0"/>
              <a:t> </a:t>
            </a:r>
            <a:r>
              <a:rPr lang="it-IT" sz="2400" dirty="0" err="1" smtClean="0"/>
              <a:t>is</a:t>
            </a:r>
            <a:r>
              <a:rPr lang="it-IT" sz="2400" dirty="0" smtClean="0"/>
              <a:t> </a:t>
            </a:r>
            <a:r>
              <a:rPr lang="it-IT" sz="2400" dirty="0" err="1" smtClean="0"/>
              <a:t>greater</a:t>
            </a:r>
            <a:r>
              <a:rPr lang="it-IT" sz="2400" dirty="0" smtClean="0"/>
              <a:t> </a:t>
            </a:r>
            <a:r>
              <a:rPr lang="it-IT" sz="2400" dirty="0" err="1" smtClean="0"/>
              <a:t>then</a:t>
            </a:r>
            <a:r>
              <a:rPr lang="it-IT" sz="2400" dirty="0" smtClean="0"/>
              <a:t> zero </a:t>
            </a:r>
            <a:r>
              <a:rPr lang="it-IT" sz="2400" dirty="0" err="1" smtClean="0"/>
              <a:t>then</a:t>
            </a:r>
            <a:r>
              <a:rPr lang="it-IT" sz="2400" dirty="0" smtClean="0"/>
              <a:t> </a:t>
            </a:r>
            <a:r>
              <a:rPr lang="it-IT" sz="2400" dirty="0" err="1" smtClean="0"/>
              <a:t>higher</a:t>
            </a:r>
            <a:r>
              <a:rPr lang="it-IT" sz="2400" dirty="0" smtClean="0"/>
              <a:t> w </a:t>
            </a:r>
            <a:r>
              <a:rPr lang="it-IT" sz="2400" dirty="0" err="1" smtClean="0"/>
              <a:t>will</a:t>
            </a:r>
            <a:r>
              <a:rPr lang="it-IT" sz="2400" dirty="0" smtClean="0"/>
              <a:t> </a:t>
            </a:r>
            <a:r>
              <a:rPr lang="it-IT" sz="2400" dirty="0" err="1" smtClean="0"/>
              <a:t>mean</a:t>
            </a:r>
            <a:r>
              <a:rPr lang="it-IT" sz="2400" dirty="0" smtClean="0"/>
              <a:t> </a:t>
            </a:r>
            <a:r>
              <a:rPr lang="it-IT" sz="2400" dirty="0" err="1" smtClean="0"/>
              <a:t>fewer</a:t>
            </a:r>
            <a:r>
              <a:rPr lang="it-IT" sz="2400" dirty="0" smtClean="0"/>
              <a:t> </a:t>
            </a:r>
            <a:r>
              <a:rPr lang="it-IT" sz="2400" dirty="0" err="1" smtClean="0"/>
              <a:t>children</a:t>
            </a:r>
            <a:r>
              <a:rPr lang="it-IT" sz="2400" dirty="0" smtClean="0"/>
              <a:t>. 1/(1-</a:t>
            </a:r>
            <a:r>
              <a:rPr lang="el-GR" sz="2400" dirty="0" smtClean="0"/>
              <a:t>ρ</a:t>
            </a:r>
            <a:r>
              <a:rPr lang="it-IT" sz="2400" dirty="0" smtClean="0"/>
              <a:t>)= </a:t>
            </a:r>
            <a:r>
              <a:rPr lang="it-IT" sz="2400" dirty="0" err="1" smtClean="0"/>
              <a:t>elasticity</a:t>
            </a:r>
            <a:r>
              <a:rPr lang="it-IT" sz="2400" dirty="0" smtClean="0"/>
              <a:t> </a:t>
            </a:r>
            <a:r>
              <a:rPr lang="it-IT" sz="2400" dirty="0" err="1" smtClean="0"/>
              <a:t>of</a:t>
            </a:r>
            <a:r>
              <a:rPr lang="it-IT" sz="2400" dirty="0" smtClean="0"/>
              <a:t> </a:t>
            </a:r>
            <a:r>
              <a:rPr lang="it-IT" sz="2400" dirty="0" err="1" smtClean="0"/>
              <a:t>substitution</a:t>
            </a:r>
            <a:r>
              <a:rPr lang="it-IT" sz="2400" dirty="0" smtClean="0"/>
              <a:t> </a:t>
            </a:r>
            <a:r>
              <a:rPr lang="it-IT" sz="2400" dirty="0" err="1" smtClean="0"/>
              <a:t>between</a:t>
            </a:r>
            <a:r>
              <a:rPr lang="it-IT" sz="2400" dirty="0" smtClean="0"/>
              <a:t> </a:t>
            </a:r>
            <a:r>
              <a:rPr lang="it-IT" sz="2400" dirty="0" err="1" smtClean="0"/>
              <a:t>children</a:t>
            </a:r>
            <a:r>
              <a:rPr lang="it-IT" sz="2400" dirty="0" smtClean="0"/>
              <a:t> and </a:t>
            </a:r>
            <a:r>
              <a:rPr lang="it-IT" sz="2400" dirty="0" err="1" smtClean="0"/>
              <a:t>consumption</a:t>
            </a:r>
            <a:r>
              <a:rPr lang="it-IT" sz="2400" dirty="0" smtClean="0"/>
              <a:t>.  </a:t>
            </a:r>
          </a:p>
        </p:txBody>
      </p:sp>
      <p:sp>
        <p:nvSpPr>
          <p:cNvPr id="6" name="CasellaDiTesto 5"/>
          <p:cNvSpPr txBox="1"/>
          <p:nvPr/>
        </p:nvSpPr>
        <p:spPr>
          <a:xfrm>
            <a:off x="323528" y="836712"/>
            <a:ext cx="8583089" cy="830997"/>
          </a:xfrm>
          <a:prstGeom prst="rect">
            <a:avLst/>
          </a:prstGeom>
          <a:noFill/>
        </p:spPr>
        <p:txBody>
          <a:bodyPr wrap="square" rtlCol="0">
            <a:spAutoFit/>
          </a:bodyPr>
          <a:lstStyle/>
          <a:p>
            <a:r>
              <a:rPr lang="it-IT" sz="2400" dirty="0" err="1" smtClean="0"/>
              <a:t>Effect</a:t>
            </a:r>
            <a:r>
              <a:rPr lang="it-IT" sz="2400" dirty="0" smtClean="0"/>
              <a:t> </a:t>
            </a:r>
            <a:r>
              <a:rPr lang="it-IT" sz="2400" dirty="0" err="1" smtClean="0"/>
              <a:t>of</a:t>
            </a:r>
            <a:r>
              <a:rPr lang="it-IT" sz="2400" dirty="0" smtClean="0"/>
              <a:t> the </a:t>
            </a:r>
            <a:r>
              <a:rPr lang="it-IT" sz="2400" dirty="0" err="1" smtClean="0"/>
              <a:t>wage</a:t>
            </a:r>
            <a:r>
              <a:rPr lang="it-IT" sz="2400" dirty="0" smtClean="0"/>
              <a:t> W on </a:t>
            </a:r>
            <a:r>
              <a:rPr lang="it-IT" sz="2400" dirty="0" err="1" smtClean="0"/>
              <a:t>number</a:t>
            </a:r>
            <a:r>
              <a:rPr lang="it-IT" sz="2400" dirty="0" smtClean="0"/>
              <a:t> </a:t>
            </a:r>
            <a:r>
              <a:rPr lang="it-IT" sz="2400" dirty="0" err="1" smtClean="0"/>
              <a:t>of</a:t>
            </a:r>
            <a:r>
              <a:rPr lang="it-IT" sz="2400" dirty="0" smtClean="0"/>
              <a:t> </a:t>
            </a:r>
            <a:r>
              <a:rPr lang="it-IT" sz="2400" dirty="0" err="1" smtClean="0"/>
              <a:t>children</a:t>
            </a:r>
            <a:endParaRPr lang="it-IT" sz="2400" dirty="0" smtClean="0"/>
          </a:p>
          <a:p>
            <a:r>
              <a:rPr lang="it-IT" sz="2400" dirty="0" err="1" smtClean="0"/>
              <a:t>Choose</a:t>
            </a:r>
            <a:r>
              <a:rPr lang="it-IT" sz="2400" dirty="0" smtClean="0"/>
              <a:t> N, </a:t>
            </a:r>
            <a:r>
              <a:rPr lang="it-IT" sz="2400" dirty="0" err="1" smtClean="0"/>
              <a:t>number</a:t>
            </a:r>
            <a:r>
              <a:rPr lang="it-IT" sz="2400" dirty="0" smtClean="0"/>
              <a:t> </a:t>
            </a:r>
            <a:r>
              <a:rPr lang="it-IT" sz="2400" dirty="0" err="1" smtClean="0"/>
              <a:t>of</a:t>
            </a:r>
            <a:r>
              <a:rPr lang="it-IT" sz="2400" dirty="0" smtClean="0"/>
              <a:t> </a:t>
            </a:r>
            <a:r>
              <a:rPr lang="it-IT" sz="2400" dirty="0" err="1" smtClean="0"/>
              <a:t>children</a:t>
            </a:r>
            <a:r>
              <a:rPr lang="it-IT" sz="2400" dirty="0" smtClean="0"/>
              <a:t> and C </a:t>
            </a:r>
            <a:r>
              <a:rPr lang="it-IT" sz="2400" dirty="0" err="1" smtClean="0"/>
              <a:t>consumption</a:t>
            </a:r>
            <a:r>
              <a:rPr lang="it-IT" sz="2400" dirty="0" smtClean="0"/>
              <a:t> </a:t>
            </a:r>
            <a:r>
              <a:rPr lang="it-IT" sz="2400" dirty="0" err="1" smtClean="0"/>
              <a:t>to</a:t>
            </a:r>
            <a:r>
              <a:rPr lang="it-IT" sz="2400" dirty="0" smtClean="0"/>
              <a:t> </a:t>
            </a:r>
            <a:r>
              <a:rPr lang="it-IT" sz="2400" dirty="0" err="1" smtClean="0"/>
              <a:t>max</a:t>
            </a:r>
            <a:r>
              <a:rPr lang="it-IT" sz="2400" dirty="0" smtClean="0"/>
              <a:t>  utility:   </a:t>
            </a:r>
            <a:endParaRPr lang="it-IT" sz="2400" dirty="0"/>
          </a:p>
        </p:txBody>
      </p:sp>
      <p:pic>
        <p:nvPicPr>
          <p:cNvPr id="1029" name="Picture 5"/>
          <p:cNvPicPr>
            <a:picLocks noChangeAspect="1" noChangeArrowheads="1"/>
          </p:cNvPicPr>
          <p:nvPr/>
        </p:nvPicPr>
        <p:blipFill>
          <a:blip r:embed="rId3" cstate="print"/>
          <a:srcRect/>
          <a:stretch>
            <a:fillRect/>
          </a:stretch>
        </p:blipFill>
        <p:spPr bwMode="auto">
          <a:xfrm>
            <a:off x="2699792" y="1700808"/>
            <a:ext cx="3695700" cy="648072"/>
          </a:xfrm>
          <a:prstGeom prst="rect">
            <a:avLst/>
          </a:prstGeom>
          <a:noFill/>
          <a:ln w="9525">
            <a:noFill/>
            <a:miter lim="800000"/>
            <a:headEnd/>
            <a:tailEnd/>
          </a:ln>
        </p:spPr>
      </p:pic>
      <p:sp>
        <p:nvSpPr>
          <p:cNvPr id="8" name="CasellaDiTesto 7"/>
          <p:cNvSpPr txBox="1"/>
          <p:nvPr/>
        </p:nvSpPr>
        <p:spPr>
          <a:xfrm rot="10800000" flipV="1">
            <a:off x="611560" y="1516142"/>
            <a:ext cx="7488832" cy="2308324"/>
          </a:xfrm>
          <a:prstGeom prst="rect">
            <a:avLst/>
          </a:prstGeom>
          <a:noFill/>
        </p:spPr>
        <p:txBody>
          <a:bodyPr wrap="square" rtlCol="0">
            <a:spAutoFit/>
          </a:bodyPr>
          <a:lstStyle/>
          <a:p>
            <a:r>
              <a:rPr lang="it-IT" sz="2400" dirty="0" smtClean="0"/>
              <a:t>-1&lt;</a:t>
            </a:r>
            <a:r>
              <a:rPr lang="el-GR" sz="2400" dirty="0" smtClean="0"/>
              <a:t> ρ</a:t>
            </a:r>
            <a:r>
              <a:rPr lang="it-IT" sz="2400" dirty="0" smtClean="0"/>
              <a:t>  </a:t>
            </a:r>
            <a:r>
              <a:rPr lang="it-IT" sz="2400" dirty="0" err="1" smtClean="0"/>
              <a:t>for</a:t>
            </a:r>
            <a:r>
              <a:rPr lang="it-IT" sz="2400" dirty="0" smtClean="0"/>
              <a:t> </a:t>
            </a:r>
            <a:r>
              <a:rPr lang="it-IT" sz="2400" dirty="0" err="1" smtClean="0"/>
              <a:t>concavity</a:t>
            </a:r>
            <a:r>
              <a:rPr lang="it-IT" sz="2400" dirty="0" smtClean="0"/>
              <a:t>.</a:t>
            </a:r>
          </a:p>
          <a:p>
            <a:r>
              <a:rPr lang="it-IT" sz="2400" dirty="0" smtClean="0"/>
              <a:t> </a:t>
            </a:r>
          </a:p>
          <a:p>
            <a:r>
              <a:rPr lang="it-IT" sz="2400" dirty="0" err="1" smtClean="0"/>
              <a:t>Given</a:t>
            </a:r>
            <a:r>
              <a:rPr lang="it-IT" sz="2400" dirty="0" smtClean="0"/>
              <a:t> budget </a:t>
            </a:r>
            <a:r>
              <a:rPr lang="it-IT" sz="2400" dirty="0" err="1" smtClean="0"/>
              <a:t>constraint</a:t>
            </a:r>
            <a:r>
              <a:rPr lang="it-IT" sz="2400" dirty="0" smtClean="0"/>
              <a:t>: </a:t>
            </a:r>
            <a:r>
              <a:rPr lang="it-IT" sz="2400" dirty="0" err="1" smtClean="0"/>
              <a:t>C=W</a:t>
            </a:r>
            <a:r>
              <a:rPr lang="it-IT" sz="2400" dirty="0" smtClean="0"/>
              <a:t>(1-zN),  </a:t>
            </a:r>
            <a:r>
              <a:rPr lang="it-IT" sz="2400" dirty="0" err="1" smtClean="0"/>
              <a:t>z=time</a:t>
            </a:r>
            <a:r>
              <a:rPr lang="it-IT" sz="2400" dirty="0" smtClean="0"/>
              <a:t> </a:t>
            </a:r>
            <a:r>
              <a:rPr lang="it-IT" sz="2400" dirty="0" err="1" smtClean="0"/>
              <a:t>for</a:t>
            </a:r>
            <a:r>
              <a:rPr lang="it-IT" sz="2400" dirty="0" smtClean="0"/>
              <a:t> </a:t>
            </a:r>
            <a:r>
              <a:rPr lang="it-IT" sz="2400" dirty="0" err="1" smtClean="0"/>
              <a:t>raising</a:t>
            </a:r>
            <a:r>
              <a:rPr lang="it-IT" sz="2400" dirty="0" smtClean="0"/>
              <a:t> </a:t>
            </a:r>
            <a:r>
              <a:rPr lang="it-IT" sz="2400" dirty="0" err="1" smtClean="0"/>
              <a:t>children</a:t>
            </a:r>
            <a:r>
              <a:rPr lang="it-IT" sz="2400" dirty="0" smtClean="0"/>
              <a:t>. </a:t>
            </a:r>
          </a:p>
          <a:p>
            <a:endParaRPr lang="it-IT" sz="2400" dirty="0" smtClean="0"/>
          </a:p>
          <a:p>
            <a:r>
              <a:rPr lang="it-IT" sz="2400" dirty="0" err="1" smtClean="0"/>
              <a:t>From</a:t>
            </a:r>
            <a:r>
              <a:rPr lang="it-IT" sz="2400" dirty="0" smtClean="0"/>
              <a:t> </a:t>
            </a:r>
            <a:r>
              <a:rPr lang="it-IT" sz="2400" dirty="0" err="1" smtClean="0"/>
              <a:t>totally</a:t>
            </a:r>
            <a:r>
              <a:rPr lang="it-IT" sz="2400" dirty="0" smtClean="0"/>
              <a:t> </a:t>
            </a:r>
            <a:r>
              <a:rPr lang="it-IT" sz="2400" dirty="0" err="1" smtClean="0"/>
              <a:t>diff</a:t>
            </a:r>
            <a:r>
              <a:rPr lang="it-IT" sz="2400" dirty="0" smtClean="0"/>
              <a:t> </a:t>
            </a:r>
            <a:r>
              <a:rPr lang="it-IT" sz="2400" dirty="0" err="1" smtClean="0"/>
              <a:t>solution</a:t>
            </a:r>
            <a:r>
              <a:rPr lang="it-IT" sz="2400" dirty="0" smtClean="0"/>
              <a:t>: </a:t>
            </a:r>
            <a:endParaRPr lang="it-IT"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250825" y="981075"/>
          <a:ext cx="8716963" cy="4956175"/>
        </p:xfrm>
        <a:graphic>
          <a:graphicData uri="http://schemas.openxmlformats.org/presentationml/2006/ole">
            <p:oleObj spid="_x0000_s1026" name="Equazione" r:id="rId3" imgW="3746160" imgH="2234880" progId="Equation.3">
              <p:embed/>
            </p:oleObj>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966788" y="723900"/>
          <a:ext cx="7353300" cy="5697538"/>
        </p:xfrm>
        <a:graphic>
          <a:graphicData uri="http://schemas.openxmlformats.org/presentationml/2006/ole">
            <p:oleObj spid="_x0000_s2050" name="Equazione" r:id="rId3" imgW="3644640" imgH="2539800" progId="Equation.3">
              <p:embed/>
            </p:oleObj>
          </a:graphicData>
        </a:graphic>
      </p:graphicFrame>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7408</TotalTime>
  <Words>2105</Words>
  <Application>Microsoft Office PowerPoint</Application>
  <PresentationFormat>Presentazione su schermo (4:3)</PresentationFormat>
  <Paragraphs>108</Paragraphs>
  <Slides>38</Slides>
  <Notes>0</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38</vt:i4>
      </vt:variant>
    </vt:vector>
  </HeadingPairs>
  <TitlesOfParts>
    <vt:vector size="40" baseType="lpstr">
      <vt:lpstr>Tema di Office</vt:lpstr>
      <vt:lpstr>Microsoft Equation 3.0</vt:lpstr>
      <vt:lpstr>  Population, Development and Economic Growth </vt:lpstr>
      <vt:lpstr>Diapositiva 2</vt:lpstr>
      <vt:lpstr>Diapositiva 3</vt:lpstr>
      <vt:lpstr>Diapositiva 4</vt:lpstr>
      <vt:lpstr>. Population Over Long Run</vt:lpstr>
      <vt:lpstr>The Malthusian Model</vt:lpstr>
      <vt:lpstr>Diapositiva 7</vt:lpstr>
      <vt:lpstr>Diapositiva 8</vt:lpstr>
      <vt:lpstr>Diapositiva 9</vt:lpstr>
      <vt:lpstr>Figure 4:</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alessandra</dc:creator>
  <cp:lastModifiedBy>alessandra</cp:lastModifiedBy>
  <cp:revision>21</cp:revision>
  <dcterms:created xsi:type="dcterms:W3CDTF">2013-03-20T09:38:17Z</dcterms:created>
  <dcterms:modified xsi:type="dcterms:W3CDTF">2016-12-25T20:49:34Z</dcterms:modified>
</cp:coreProperties>
</file>